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8" r:id="rId4"/>
    <p:sldId id="267" r:id="rId5"/>
    <p:sldId id="269" r:id="rId6"/>
    <p:sldId id="268" r:id="rId7"/>
    <p:sldId id="270" r:id="rId8"/>
    <p:sldId id="263" r:id="rId9"/>
    <p:sldId id="265" r:id="rId10"/>
    <p:sldId id="266" r:id="rId11"/>
    <p:sldId id="259" r:id="rId12"/>
    <p:sldId id="260" r:id="rId13"/>
    <p:sldId id="262" r:id="rId14"/>
    <p:sldId id="261" r:id="rId15"/>
    <p:sldId id="25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mower@Albany.edu" TargetMode="External"/><Relationship Id="rId2" Type="http://schemas.openxmlformats.org/officeDocument/2006/relationships/hyperlink" Target="http://www.albany.edu/g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www.albany.edu/faculty/jmow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Graduate GIS programs at the University at Albany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James Mower</a:t>
            </a:r>
          </a:p>
          <a:p>
            <a:r>
              <a:rPr lang="en-US" dirty="0" smtClean="0"/>
              <a:t>Department of Geography and Planning</a:t>
            </a:r>
          </a:p>
          <a:p>
            <a:r>
              <a:rPr lang="en-US" dirty="0" smtClean="0"/>
              <a:t>University at Albany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3286626"/>
            <a:ext cx="4686969" cy="35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33" y="1270000"/>
            <a:ext cx="4729945" cy="5109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Technology!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Prof. Andrei Lapenas has </a:t>
            </a:r>
            <a:br>
              <a:rPr lang="en-US" dirty="0" smtClean="0"/>
            </a:br>
            <a:r>
              <a:rPr lang="en-US" dirty="0" smtClean="0"/>
              <a:t>repurposed human </a:t>
            </a:r>
            <a:br>
              <a:rPr lang="en-US" dirty="0" smtClean="0"/>
            </a:br>
            <a:r>
              <a:rPr lang="en-US" dirty="0" smtClean="0"/>
              <a:t>glucose samplers for </a:t>
            </a:r>
            <a:br>
              <a:rPr lang="en-US" dirty="0" smtClean="0"/>
            </a:br>
            <a:r>
              <a:rPr lang="en-US" dirty="0" smtClean="0"/>
              <a:t>automated carbohydrate</a:t>
            </a:r>
            <a:br>
              <a:rPr lang="en-US" dirty="0" smtClean="0"/>
            </a:br>
            <a:r>
              <a:rPr lang="en-US" dirty="0" smtClean="0"/>
              <a:t>measurement in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GIS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 in Geography</a:t>
            </a:r>
          </a:p>
          <a:p>
            <a:pPr lvl="1"/>
            <a:r>
              <a:rPr lang="en-US" dirty="0" smtClean="0"/>
              <a:t>30 credits (thesis option)</a:t>
            </a:r>
          </a:p>
          <a:p>
            <a:pPr lvl="1"/>
            <a:r>
              <a:rPr lang="en-US" dirty="0" smtClean="0"/>
              <a:t>36 credits (non-thesis)</a:t>
            </a:r>
          </a:p>
          <a:p>
            <a:pPr lvl="1"/>
            <a:r>
              <a:rPr lang="en-US" dirty="0" smtClean="0"/>
              <a:t>GIS track</a:t>
            </a:r>
          </a:p>
          <a:p>
            <a:r>
              <a:rPr lang="en-US" dirty="0" smtClean="0"/>
              <a:t>GIS Certificate</a:t>
            </a:r>
          </a:p>
          <a:p>
            <a:pPr lvl="1"/>
            <a:r>
              <a:rPr lang="en-US" dirty="0" smtClean="0"/>
              <a:t>15 credits</a:t>
            </a:r>
          </a:p>
          <a:p>
            <a:pPr lvl="1"/>
            <a:r>
              <a:rPr lang="en-US" dirty="0" smtClean="0"/>
              <a:t>Can be acquired with or without the 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Proposed MS in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currently developing a Master’s of Science program in Geographic Information Science</a:t>
            </a:r>
          </a:p>
          <a:p>
            <a:r>
              <a:rPr lang="en-US" dirty="0" smtClean="0"/>
              <a:t>This will be a 36 credit program focusing on the theory and applications of spatial information</a:t>
            </a:r>
          </a:p>
          <a:p>
            <a:r>
              <a:rPr lang="en-US" dirty="0" smtClean="0"/>
              <a:t>We will be going through an external review of our proposal in the Spring</a:t>
            </a:r>
          </a:p>
          <a:p>
            <a:r>
              <a:rPr lang="en-US" dirty="0" smtClean="0"/>
              <a:t>We’ll keep you posted!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Informatics PhD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after your graduate GIS education?</a:t>
            </a:r>
          </a:p>
          <a:p>
            <a:r>
              <a:rPr lang="en-US" dirty="0" smtClean="0"/>
              <a:t>The Informatics PhD program at </a:t>
            </a:r>
            <a:r>
              <a:rPr lang="en-US" dirty="0" err="1" smtClean="0"/>
              <a:t>UAlbany</a:t>
            </a:r>
            <a:r>
              <a:rPr lang="en-US" dirty="0" smtClean="0"/>
              <a:t> is a path to further graduate education</a:t>
            </a:r>
          </a:p>
          <a:p>
            <a:r>
              <a:rPr lang="en-US" dirty="0" smtClean="0"/>
              <a:t>Several of our faculty are affiliated with this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Colleges and Initiatives at </a:t>
            </a:r>
            <a:r>
              <a:rPr lang="en-US" dirty="0" err="1" smtClean="0"/>
              <a:t>UAlbany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University at Albany is growing</a:t>
            </a:r>
          </a:p>
          <a:p>
            <a:pPr lvl="1"/>
            <a:r>
              <a:rPr lang="en-US" dirty="0" smtClean="0"/>
              <a:t>New School of Computer Engineering and Applied Sciences</a:t>
            </a:r>
          </a:p>
          <a:p>
            <a:pPr lvl="1"/>
            <a:r>
              <a:rPr lang="en-US" dirty="0" smtClean="0"/>
              <a:t>New School of Emergency Preparedness and Homeland Security</a:t>
            </a:r>
          </a:p>
          <a:p>
            <a:r>
              <a:rPr lang="en-US" dirty="0" smtClean="0"/>
              <a:t>We expect both schools will link with our GIS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is at the Center of NY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location gives you unique internship opportunities</a:t>
            </a:r>
          </a:p>
          <a:p>
            <a:r>
              <a:rPr lang="en-US" dirty="0" smtClean="0"/>
              <a:t>We have long-standing relationships with</a:t>
            </a:r>
          </a:p>
          <a:p>
            <a:pPr lvl="1"/>
            <a:r>
              <a:rPr lang="en-US" dirty="0" smtClean="0"/>
              <a:t>NY Office of the Attorney General</a:t>
            </a:r>
          </a:p>
          <a:p>
            <a:pPr lvl="1"/>
            <a:r>
              <a:rPr lang="en-US" dirty="0" smtClean="0"/>
              <a:t>NY Department of Health</a:t>
            </a:r>
          </a:p>
          <a:p>
            <a:pPr lvl="1"/>
            <a:r>
              <a:rPr lang="en-US" dirty="0" smtClean="0"/>
              <a:t>NY Department of Environmental Conservation</a:t>
            </a:r>
          </a:p>
          <a:p>
            <a:pPr lvl="1"/>
            <a:r>
              <a:rPr lang="en-US" dirty="0" smtClean="0"/>
              <a:t>And many other governmental, not-for-profit, and for-profit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8033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more information about </a:t>
            </a:r>
            <a:br>
              <a:rPr lang="en-US" dirty="0" smtClean="0"/>
            </a:br>
            <a:r>
              <a:rPr lang="en-US" dirty="0" smtClean="0"/>
              <a:t>GIS programs at </a:t>
            </a:r>
            <a:r>
              <a:rPr lang="en-US" dirty="0" err="1" smtClean="0"/>
              <a:t>UAlbany</a:t>
            </a:r>
            <a:endParaRPr lang="en-US" dirty="0" smtClean="0"/>
          </a:p>
          <a:p>
            <a:pPr lvl="1"/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www.Albany.edu/gp</a:t>
            </a:r>
            <a:endParaRPr lang="en-US" dirty="0" smtClean="0"/>
          </a:p>
          <a:p>
            <a:pPr lvl="1"/>
            <a:r>
              <a:rPr lang="en-US" dirty="0" smtClean="0"/>
              <a:t>Contact James Mower</a:t>
            </a:r>
          </a:p>
          <a:p>
            <a:pPr lvl="2"/>
            <a:r>
              <a:rPr lang="en-US" dirty="0" smtClean="0">
                <a:hlinkClick r:id="rId3"/>
              </a:rPr>
              <a:t>jmower@Albany.edu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www.Albany.edu/faculty/jmower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We wish you all the best in your search for graduate studies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r>
              <a:rPr lang="en-US" sz="1800" dirty="0" smtClean="0"/>
              <a:t>Photos courtesy of John Pipkin</a:t>
            </a: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84" y="0"/>
            <a:ext cx="5705856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GIS at </a:t>
            </a:r>
            <a:r>
              <a:rPr lang="en-US" dirty="0" err="1" smtClean="0"/>
              <a:t>UAlbany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faculty, facilities, and location give you unique opportunities to</a:t>
            </a:r>
          </a:p>
          <a:p>
            <a:pPr lvl="1"/>
            <a:r>
              <a:rPr lang="en-US" dirty="0" smtClean="0"/>
              <a:t>Learn GIS, Remote Sensing, and Cartographic theory from leading researchers and practitioners</a:t>
            </a:r>
          </a:p>
          <a:p>
            <a:pPr lvl="1"/>
            <a:r>
              <a:rPr lang="en-US" dirty="0" smtClean="0"/>
              <a:t>Participate in internship opportunities at state and regional agencies</a:t>
            </a:r>
          </a:p>
          <a:p>
            <a:pPr lvl="1"/>
            <a:r>
              <a:rPr lang="en-US" dirty="0" smtClean="0"/>
              <a:t>Prepare for today’s GIS job market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68" y="1192782"/>
            <a:ext cx="4441942" cy="4565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Alex Buyantuev is a </a:t>
            </a:r>
            <a:br>
              <a:rPr lang="en-US" dirty="0" smtClean="0"/>
            </a:br>
            <a:r>
              <a:rPr lang="en-US" dirty="0" smtClean="0"/>
              <a:t>specialist in Remote Sensing</a:t>
            </a:r>
          </a:p>
          <a:p>
            <a:r>
              <a:rPr lang="en-US" dirty="0" smtClean="0"/>
              <a:t>His current work focuses on </a:t>
            </a:r>
          </a:p>
          <a:p>
            <a:pPr lvl="1"/>
            <a:r>
              <a:rPr lang="en-US" dirty="0" smtClean="0"/>
              <a:t>Climate change</a:t>
            </a:r>
          </a:p>
          <a:p>
            <a:pPr lvl="1"/>
            <a:r>
              <a:rPr lang="en-US" dirty="0" smtClean="0"/>
              <a:t>Urban land use analysis</a:t>
            </a:r>
          </a:p>
          <a:p>
            <a:pPr lvl="1"/>
            <a:r>
              <a:rPr lang="en-US" dirty="0" smtClean="0"/>
              <a:t>Vegetation land cover </a:t>
            </a:r>
            <a:br>
              <a:rPr lang="en-US" dirty="0" smtClean="0"/>
            </a:b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Novel uses of remote </a:t>
            </a:r>
            <a:br>
              <a:rPr lang="en-US" dirty="0" smtClean="0"/>
            </a:br>
            <a:r>
              <a:rPr lang="en-US" dirty="0" smtClean="0"/>
              <a:t>sensing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17" y="1591812"/>
            <a:ext cx="7600950" cy="4943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Shiguo Jiang is another </a:t>
            </a:r>
            <a:br>
              <a:rPr lang="en-US" dirty="0" smtClean="0"/>
            </a:br>
            <a:r>
              <a:rPr lang="en-US" dirty="0" smtClean="0"/>
              <a:t>Remote Sensing specialist with</a:t>
            </a:r>
            <a:br>
              <a:rPr lang="en-US" dirty="0" smtClean="0"/>
            </a:br>
            <a:r>
              <a:rPr lang="en-US" dirty="0" smtClean="0"/>
              <a:t>interests in</a:t>
            </a:r>
          </a:p>
          <a:p>
            <a:pPr lvl="1"/>
            <a:r>
              <a:rPr lang="en-US" dirty="0" smtClean="0"/>
              <a:t>Urban crime</a:t>
            </a:r>
          </a:p>
          <a:p>
            <a:pPr lvl="1"/>
            <a:r>
              <a:rPr lang="en-US" dirty="0" smtClean="0"/>
              <a:t>Spatial data quality</a:t>
            </a:r>
          </a:p>
          <a:p>
            <a:pPr lvl="1"/>
            <a:r>
              <a:rPr lang="en-US" dirty="0" smtClean="0"/>
              <a:t>Climate change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09" y="1408176"/>
            <a:ext cx="3538728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88" y="1837944"/>
            <a:ext cx="3295794" cy="3699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Rui Li is a specialist in Cartography </a:t>
            </a:r>
            <a:br>
              <a:rPr lang="en-US" dirty="0" smtClean="0"/>
            </a:br>
            <a:r>
              <a:rPr lang="en-US" dirty="0" smtClean="0"/>
              <a:t>and GIS</a:t>
            </a:r>
          </a:p>
          <a:p>
            <a:r>
              <a:rPr lang="en-US" dirty="0" smtClean="0"/>
              <a:t>His main interests include</a:t>
            </a:r>
          </a:p>
          <a:p>
            <a:pPr lvl="1"/>
            <a:r>
              <a:rPr lang="en-US" dirty="0" smtClean="0"/>
              <a:t>New technologies for wayfinding</a:t>
            </a:r>
          </a:p>
          <a:p>
            <a:pPr lvl="1"/>
            <a:r>
              <a:rPr lang="en-US" dirty="0" smtClean="0"/>
              <a:t>Spatial cognition</a:t>
            </a:r>
          </a:p>
          <a:p>
            <a:pPr lvl="1"/>
            <a:r>
              <a:rPr lang="en-US" dirty="0" smtClean="0"/>
              <a:t>Human interactions with built </a:t>
            </a:r>
            <a:br>
              <a:rPr lang="en-US" dirty="0" smtClean="0"/>
            </a:br>
            <a:r>
              <a:rPr lang="en-US" dirty="0" smtClean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55" y="1655064"/>
            <a:ext cx="3660409" cy="4386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Andrei Lapenas is a Physical </a:t>
            </a:r>
            <a:br>
              <a:rPr lang="en-US" dirty="0" smtClean="0"/>
            </a:br>
            <a:r>
              <a:rPr lang="en-US" dirty="0" smtClean="0"/>
              <a:t>Geographer and </a:t>
            </a:r>
            <a:br>
              <a:rPr lang="en-US" dirty="0" smtClean="0"/>
            </a:br>
            <a:r>
              <a:rPr lang="en-US" dirty="0" smtClean="0"/>
              <a:t>Environmental Scientist</a:t>
            </a:r>
          </a:p>
          <a:p>
            <a:r>
              <a:rPr lang="en-US" dirty="0" smtClean="0"/>
              <a:t>His interests include</a:t>
            </a:r>
          </a:p>
          <a:p>
            <a:pPr lvl="1"/>
            <a:r>
              <a:rPr lang="en-US" dirty="0" smtClean="0"/>
              <a:t>Forest nutrient cycling</a:t>
            </a:r>
          </a:p>
          <a:p>
            <a:pPr lvl="1"/>
            <a:r>
              <a:rPr lang="en-US" dirty="0" smtClean="0"/>
              <a:t>Climate change</a:t>
            </a:r>
          </a:p>
          <a:p>
            <a:pPr lvl="1"/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Soil science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9" y="1531558"/>
            <a:ext cx="3683475" cy="4089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Mower has research </a:t>
            </a:r>
            <a:br>
              <a:rPr lang="en-US" dirty="0" smtClean="0"/>
            </a:br>
            <a:r>
              <a:rPr lang="en-US" dirty="0" smtClean="0"/>
              <a:t>interests in</a:t>
            </a:r>
          </a:p>
          <a:p>
            <a:pPr lvl="1"/>
            <a:r>
              <a:rPr lang="en-US" dirty="0" smtClean="0"/>
              <a:t>3D rendering</a:t>
            </a:r>
          </a:p>
          <a:p>
            <a:pPr lvl="1"/>
            <a:r>
              <a:rPr lang="en-US" dirty="0" smtClean="0"/>
              <a:t>Augmented reality</a:t>
            </a:r>
          </a:p>
          <a:p>
            <a:pPr lvl="1"/>
            <a:r>
              <a:rPr lang="en-US" dirty="0" smtClean="0"/>
              <a:t>GPU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Prof. Alex Buyantuev is PI</a:t>
            </a:r>
            <a:br>
              <a:rPr lang="en-US" dirty="0" smtClean="0"/>
            </a:br>
            <a:r>
              <a:rPr lang="en-US" dirty="0" smtClean="0"/>
              <a:t>for an NSF Major Research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Instrumentation grant </a:t>
            </a:r>
            <a:br>
              <a:rPr lang="en-US" dirty="0" smtClean="0"/>
            </a:br>
            <a:r>
              <a:rPr lang="en-US" dirty="0" smtClean="0"/>
              <a:t>that explores the use of</a:t>
            </a:r>
            <a:br>
              <a:rPr lang="en-US" dirty="0" smtClean="0"/>
            </a:br>
            <a:r>
              <a:rPr lang="en-US" dirty="0" smtClean="0"/>
              <a:t>UAVs for environmental</a:t>
            </a:r>
            <a:br>
              <a:rPr lang="en-US" dirty="0" smtClean="0"/>
            </a:br>
            <a:r>
              <a:rPr lang="en-US" dirty="0" smtClean="0"/>
              <a:t>analysis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95" y="1109084"/>
            <a:ext cx="4593233" cy="49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72" y="329478"/>
            <a:ext cx="5760870" cy="5088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Technology!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Prof. James Mower uses </a:t>
            </a:r>
            <a:br>
              <a:rPr lang="en-US" dirty="0" smtClean="0"/>
            </a:br>
            <a:r>
              <a:rPr lang="en-US" dirty="0" smtClean="0"/>
              <a:t>webcams and GPU computing</a:t>
            </a:r>
            <a:br>
              <a:rPr lang="en-US" dirty="0" smtClean="0"/>
            </a:br>
            <a:r>
              <a:rPr lang="en-US" dirty="0" smtClean="0"/>
              <a:t>for augmented reality </a:t>
            </a:r>
            <a:br>
              <a:rPr lang="en-US" dirty="0" smtClean="0"/>
            </a:br>
            <a:r>
              <a:rPr lang="en-US" dirty="0" smtClean="0"/>
              <a:t>applications</a:t>
            </a:r>
          </a:p>
          <a:p>
            <a:r>
              <a:rPr lang="en-US" dirty="0" smtClean="0"/>
              <a:t>He also uses large graphics </a:t>
            </a:r>
            <a:br>
              <a:rPr lang="en-US" dirty="0" smtClean="0"/>
            </a:br>
            <a:r>
              <a:rPr lang="en-US" dirty="0" smtClean="0"/>
              <a:t>processing units (GPUs) for </a:t>
            </a:r>
            <a:br>
              <a:rPr lang="en-US" dirty="0" smtClean="0"/>
            </a:br>
            <a:r>
              <a:rPr lang="en-US" dirty="0" smtClean="0"/>
              <a:t>graphics and data analysis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12" y="2670008"/>
            <a:ext cx="57340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</TotalTime>
  <Words>332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Graduate GIS programs at the University at Albany</vt:lpstr>
      <vt:lpstr>Why Study GIS at UAlbany?</vt:lpstr>
      <vt:lpstr>Our Faculty</vt:lpstr>
      <vt:lpstr>Our Faculty</vt:lpstr>
      <vt:lpstr>Our Faculty</vt:lpstr>
      <vt:lpstr>Our Faculty</vt:lpstr>
      <vt:lpstr>Our Faculty</vt:lpstr>
      <vt:lpstr>Our Technology</vt:lpstr>
      <vt:lpstr>More Technology!</vt:lpstr>
      <vt:lpstr>Even More Technology!</vt:lpstr>
      <vt:lpstr>Our GIS Programs</vt:lpstr>
      <vt:lpstr>Our Proposed MS in GIS</vt:lpstr>
      <vt:lpstr>The Informatics PhD Program</vt:lpstr>
      <vt:lpstr>New Colleges and Initiatives at UAlbany</vt:lpstr>
      <vt:lpstr>Albany is at the Center of NY GIS</vt:lpstr>
      <vt:lpstr>Thank you!</vt:lpstr>
    </vt:vector>
  </TitlesOfParts>
  <Company>University at Albany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GIS programs at the University at Albany</dc:title>
  <dc:creator>Mower, James</dc:creator>
  <cp:lastModifiedBy>Mower, James</cp:lastModifiedBy>
  <cp:revision>30</cp:revision>
  <dcterms:created xsi:type="dcterms:W3CDTF">2015-10-27T12:12:59Z</dcterms:created>
  <dcterms:modified xsi:type="dcterms:W3CDTF">2015-10-30T17:45:54Z</dcterms:modified>
</cp:coreProperties>
</file>