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76" r:id="rId8"/>
    <p:sldId id="274" r:id="rId9"/>
    <p:sldId id="275" r:id="rId10"/>
    <p:sldId id="259" r:id="rId11"/>
    <p:sldId id="266" r:id="rId12"/>
    <p:sldId id="269" r:id="rId13"/>
    <p:sldId id="263" r:id="rId14"/>
    <p:sldId id="260" r:id="rId15"/>
    <p:sldId id="268" r:id="rId16"/>
    <p:sldId id="270" r:id="rId17"/>
    <p:sldId id="271" r:id="rId18"/>
    <p:sldId id="273" r:id="rId19"/>
    <p:sldId id="272" r:id="rId20"/>
    <p:sldId id="26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l-tutorial.org/" TargetMode="External"/><Relationship Id="rId2" Type="http://schemas.openxmlformats.org/officeDocument/2006/relationships/hyperlink" Target="http://ogldev.atspace.co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GPU Computing for 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James Mower</a:t>
            </a:r>
          </a:p>
          <a:p>
            <a:r>
              <a:rPr lang="en-US" dirty="0" smtClean="0"/>
              <a:t>Department of Geography and Planning</a:t>
            </a:r>
          </a:p>
          <a:p>
            <a:r>
              <a:rPr lang="en-US" dirty="0" smtClean="0"/>
              <a:t>University at Albany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Create a Graphics Application on a GPU?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graphics applications use 1 of 2 major application programmer interfaces (APIs):</a:t>
            </a:r>
          </a:p>
          <a:p>
            <a:pPr lvl="1"/>
            <a:r>
              <a:rPr lang="en-US" dirty="0" smtClean="0"/>
              <a:t>OpenGL (Overseen by the </a:t>
            </a:r>
            <a:r>
              <a:rPr lang="en-US" dirty="0" err="1" smtClean="0"/>
              <a:t>Khronos</a:t>
            </a:r>
            <a:r>
              <a:rPr lang="en-US" dirty="0" smtClean="0"/>
              <a:t> Group)</a:t>
            </a:r>
          </a:p>
          <a:p>
            <a:pPr lvl="2"/>
            <a:r>
              <a:rPr lang="en-US" dirty="0" smtClean="0"/>
              <a:t>GLSL shader language</a:t>
            </a:r>
          </a:p>
          <a:p>
            <a:pPr lvl="1"/>
            <a:r>
              <a:rPr lang="en-US" dirty="0" smtClean="0"/>
              <a:t>DirectX (Microsoft)</a:t>
            </a:r>
          </a:p>
          <a:p>
            <a:pPr lvl="2"/>
            <a:r>
              <a:rPr lang="en-US" dirty="0" smtClean="0"/>
              <a:t>HLSL shader language</a:t>
            </a:r>
          </a:p>
          <a:p>
            <a:pPr lvl="1"/>
            <a:r>
              <a:rPr lang="en-US" dirty="0" smtClean="0"/>
              <a:t>Both GLSL and HLSL look a lot like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Dirty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‘GPU server program’ must be launched by a ‘client program’ </a:t>
            </a:r>
            <a:endParaRPr lang="en-US" dirty="0"/>
          </a:p>
          <a:p>
            <a:r>
              <a:rPr lang="en-US" dirty="0" smtClean="0"/>
              <a:t>Typically, the client program reads the server program code from one or more files</a:t>
            </a:r>
          </a:p>
          <a:p>
            <a:r>
              <a:rPr lang="en-US" dirty="0" smtClean="0"/>
              <a:t>The code is read into simple text strings</a:t>
            </a:r>
          </a:p>
          <a:p>
            <a:r>
              <a:rPr lang="en-US" dirty="0" smtClean="0"/>
              <a:t>The code is compiled, linked, and executed by calls to the API</a:t>
            </a:r>
          </a:p>
          <a:p>
            <a:r>
              <a:rPr lang="en-US" dirty="0" smtClean="0"/>
              <a:t>If all goes well, the GPU now executes your server code</a:t>
            </a:r>
          </a:p>
        </p:txBody>
      </p:sp>
    </p:spTree>
    <p:extLst>
      <p:ext uri="{BB962C8B-B14F-4D97-AF65-F5344CB8AC3E}">
        <p14:creationId xmlns:p14="http://schemas.microsoft.com/office/powerpoint/2010/main" val="37479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Language Can You Use to Write the Client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C/C++ is the most straightforward way to work with graphics and numerical applications</a:t>
            </a:r>
          </a:p>
          <a:p>
            <a:r>
              <a:rPr lang="en-US" dirty="0" smtClean="0"/>
              <a:t>There are many bindings for other languages</a:t>
            </a:r>
          </a:p>
          <a:p>
            <a:r>
              <a:rPr lang="en-US" dirty="0" smtClean="0"/>
              <a:t>My </a:t>
            </a:r>
            <a:r>
              <a:rPr lang="en-US" i="1" dirty="0" smtClean="0"/>
              <a:t>Landscape Rendering </a:t>
            </a:r>
            <a:r>
              <a:rPr lang="en-US" dirty="0" smtClean="0"/>
              <a:t>class is using OpenGL bindings for Java (using the JOGL package)</a:t>
            </a:r>
          </a:p>
          <a:p>
            <a:r>
              <a:rPr lang="en-US" dirty="0" smtClean="0"/>
              <a:t>You can also use multiple programming languages for CUDA host applications </a:t>
            </a:r>
          </a:p>
          <a:p>
            <a:pPr lvl="1"/>
            <a:r>
              <a:rPr lang="en-US" dirty="0" smtClean="0"/>
              <a:t>In CUDA, the CPU is the </a:t>
            </a:r>
            <a:r>
              <a:rPr lang="en-US" i="1" dirty="0" smtClean="0">
                <a:solidFill>
                  <a:srgbClr val="0070C0"/>
                </a:solidFill>
              </a:rPr>
              <a:t>host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the GPU is the </a:t>
            </a:r>
            <a:r>
              <a:rPr lang="en-US" i="1" dirty="0" smtClean="0">
                <a:solidFill>
                  <a:srgbClr val="0070C0"/>
                </a:solidFill>
              </a:rPr>
              <a:t>device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OpenGL ‘compute shader’ programs to process numerical data (no graphics production)</a:t>
            </a:r>
          </a:p>
          <a:p>
            <a:r>
              <a:rPr lang="en-US" dirty="0" smtClean="0"/>
              <a:t>However, other languages designed specifically for these applications are better suited for such work</a:t>
            </a:r>
          </a:p>
          <a:p>
            <a:r>
              <a:rPr lang="en-US" dirty="0" smtClean="0"/>
              <a:t>Very good control for synchronous and asynchronous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General-Purpose </a:t>
            </a:r>
            <a:r>
              <a:rPr lang="en-US" dirty="0" smtClean="0"/>
              <a:t>GPU Programming </a:t>
            </a:r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 (NVIDIA)</a:t>
            </a:r>
          </a:p>
          <a:p>
            <a:r>
              <a:rPr lang="en-US" dirty="0" smtClean="0"/>
              <a:t>OpenCL (from the folks that brought you OpenGL)</a:t>
            </a:r>
          </a:p>
          <a:p>
            <a:r>
              <a:rPr lang="en-US" dirty="0"/>
              <a:t>OpenCL, CUDA, and other such languages have qualities similar to those expected by numerical programmers in C, C++, FORTRAN, etc.</a:t>
            </a:r>
          </a:p>
          <a:p>
            <a:r>
              <a:rPr lang="en-US" dirty="0" smtClean="0"/>
              <a:t>These programs cannot access the graphics pipeline</a:t>
            </a:r>
          </a:p>
        </p:txBody>
      </p:sp>
    </p:spTree>
    <p:extLst>
      <p:ext uri="{BB962C8B-B14F-4D97-AF65-F5344CB8AC3E}">
        <p14:creationId xmlns:p14="http://schemas.microsoft.com/office/powerpoint/2010/main" val="1231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GPU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excellent tutorials for graphics applications using OpenGL versions 3 and later</a:t>
            </a:r>
          </a:p>
          <a:p>
            <a:pPr lvl="1"/>
            <a:r>
              <a:rPr lang="en-US" dirty="0"/>
              <a:t>OGLDEV (</a:t>
            </a:r>
            <a:r>
              <a:rPr lang="en-US" dirty="0">
                <a:hlinkClick r:id="rId2"/>
              </a:rPr>
              <a:t>http://ogldev.atspace.co.uk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My first choice for learning new GPU graphics tricks</a:t>
            </a:r>
          </a:p>
          <a:p>
            <a:pPr lvl="2"/>
            <a:r>
              <a:rPr lang="en-US" dirty="0" smtClean="0"/>
              <a:t>Useful whatever your programming language but best if you’re using C/C++</a:t>
            </a:r>
          </a:p>
          <a:p>
            <a:pPr lvl="1"/>
            <a:r>
              <a:rPr lang="en-US" dirty="0">
                <a:hlinkClick r:id="rId3"/>
              </a:rPr>
              <a:t>http://www.opengl-tutorial.org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Similar topics; different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Compilers, APIs, IDEs, phew!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starting out (especially for graphics apps),</a:t>
            </a:r>
          </a:p>
          <a:p>
            <a:r>
              <a:rPr lang="en-US" dirty="0" smtClean="0"/>
              <a:t>Update your graphics drivers for your GPU </a:t>
            </a:r>
            <a:r>
              <a:rPr lang="en-US" b="1" dirty="0" smtClean="0">
                <a:solidFill>
                  <a:schemeClr val="accent5"/>
                </a:solidFill>
              </a:rPr>
              <a:t>first</a:t>
            </a:r>
            <a:r>
              <a:rPr lang="en-US" dirty="0" smtClean="0"/>
              <a:t>!</a:t>
            </a:r>
          </a:p>
          <a:p>
            <a:r>
              <a:rPr lang="en-US" dirty="0" smtClean="0"/>
              <a:t>Decide on an OS, an API and a CPU programming language</a:t>
            </a:r>
          </a:p>
          <a:p>
            <a:pPr lvl="1"/>
            <a:r>
              <a:rPr lang="en-US" dirty="0" smtClean="0"/>
              <a:t>I use C++ with OpenGL on Windows 7</a:t>
            </a:r>
          </a:p>
          <a:p>
            <a:r>
              <a:rPr lang="en-US" dirty="0" smtClean="0"/>
              <a:t>Use a decent integrated development environment (IDE)</a:t>
            </a:r>
          </a:p>
          <a:p>
            <a:pPr lvl="1"/>
            <a:r>
              <a:rPr lang="en-US" dirty="0" smtClean="0"/>
              <a:t>I use Visual Studio 2010—many other options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Version???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4737"/>
            <a:ext cx="8596668" cy="4236625"/>
          </a:xfrm>
        </p:spPr>
        <p:txBody>
          <a:bodyPr/>
          <a:lstStyle/>
          <a:p>
            <a:r>
              <a:rPr lang="en-US" dirty="0" smtClean="0"/>
              <a:t>Use OpenGL version 3.3 or later (‘modern’ OpenGL)</a:t>
            </a:r>
          </a:p>
          <a:p>
            <a:r>
              <a:rPr lang="en-US" dirty="0" smtClean="0"/>
              <a:t>I use the latest version of OpenGL that my GPU supports</a:t>
            </a:r>
          </a:p>
          <a:p>
            <a:pPr lvl="1"/>
            <a:r>
              <a:rPr lang="en-US" dirty="0" smtClean="0"/>
              <a:t>Right now that’s 4.3</a:t>
            </a:r>
          </a:p>
          <a:p>
            <a:pPr lvl="1"/>
            <a:r>
              <a:rPr lang="en-US" dirty="0" smtClean="0"/>
              <a:t>Good for applications that push limits of practicality</a:t>
            </a:r>
          </a:p>
          <a:p>
            <a:r>
              <a:rPr lang="en-US" dirty="0" smtClean="0"/>
              <a:t>Why wouldn’t you use the latest version?</a:t>
            </a:r>
          </a:p>
          <a:p>
            <a:pPr lvl="1"/>
            <a:r>
              <a:rPr lang="en-US" dirty="0" smtClean="0"/>
              <a:t>You may want to write production code for a device</a:t>
            </a:r>
          </a:p>
          <a:p>
            <a:pPr lvl="1"/>
            <a:r>
              <a:rPr lang="en-US" dirty="0" smtClean="0"/>
              <a:t>Some devices may not support the latest version</a:t>
            </a:r>
          </a:p>
          <a:p>
            <a:pPr lvl="2"/>
            <a:r>
              <a:rPr lang="en-US" dirty="0" smtClean="0"/>
              <a:t>Especially lower power mobile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Legacy Versions?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Legacy versions of OpenGL do not use the ‘programmable pipeline’</a:t>
            </a:r>
          </a:p>
          <a:p>
            <a:r>
              <a:rPr lang="en-US" dirty="0" smtClean="0"/>
              <a:t>Much easier to learn than modern OpenGL but…</a:t>
            </a:r>
          </a:p>
          <a:p>
            <a:pPr lvl="1"/>
            <a:r>
              <a:rPr lang="en-US" dirty="0" smtClean="0"/>
              <a:t>Legacy programs can be very slow in comparison</a:t>
            </a:r>
          </a:p>
          <a:p>
            <a:pPr lvl="1"/>
            <a:r>
              <a:rPr lang="en-US" dirty="0" smtClean="0"/>
              <a:t>Impossible to do things like polynomial surface evaluation (B-splines, </a:t>
            </a:r>
            <a:r>
              <a:rPr lang="en-US" dirty="0" err="1" smtClean="0"/>
              <a:t>etc</a:t>
            </a:r>
            <a:r>
              <a:rPr lang="en-US" dirty="0" smtClean="0"/>
              <a:t>) at reasonable speeds</a:t>
            </a:r>
          </a:p>
          <a:p>
            <a:r>
              <a:rPr lang="en-US" dirty="0" smtClean="0"/>
              <a:t>So, best not to get started with versions preceding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Rocket Science! Go slowly</a:t>
            </a:r>
          </a:p>
          <a:p>
            <a:pPr lvl="1"/>
            <a:r>
              <a:rPr lang="en-US" dirty="0" smtClean="0"/>
              <a:t>It’s not the theory—it’s the details that get you</a:t>
            </a:r>
          </a:p>
          <a:p>
            <a:r>
              <a:rPr lang="en-US" dirty="0" smtClean="0"/>
              <a:t>The tools for building programs are thin</a:t>
            </a:r>
          </a:p>
          <a:p>
            <a:pPr lvl="1"/>
            <a:r>
              <a:rPr lang="en-US" dirty="0" smtClean="0"/>
              <a:t>A little like old C programming</a:t>
            </a:r>
          </a:p>
          <a:p>
            <a:pPr lvl="1"/>
            <a:r>
              <a:rPr lang="en-US" dirty="0" smtClean="0"/>
              <a:t>You have to do a lot of housekeeping… </a:t>
            </a:r>
          </a:p>
          <a:p>
            <a:r>
              <a:rPr lang="en-US" dirty="0" smtClean="0"/>
              <a:t>Debugging is tough</a:t>
            </a:r>
          </a:p>
          <a:p>
            <a:pPr lvl="1"/>
            <a:r>
              <a:rPr lang="en-US" dirty="0" smtClean="0"/>
              <a:t>In OpenGL, no direct way to ‘print’ from the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GPU?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GPU is a </a:t>
            </a:r>
            <a:r>
              <a:rPr lang="en-US" i="1" dirty="0" smtClean="0"/>
              <a:t>graphics processing unit</a:t>
            </a:r>
          </a:p>
          <a:p>
            <a:r>
              <a:rPr lang="en-US" dirty="0" smtClean="0"/>
              <a:t>Modern GPUs are composed of multiple processors</a:t>
            </a:r>
          </a:p>
          <a:p>
            <a:pPr lvl="1"/>
            <a:r>
              <a:rPr lang="en-US" dirty="0" smtClean="0"/>
              <a:t>Each of these processors can perform operations similar to those of CPUs</a:t>
            </a:r>
          </a:p>
          <a:p>
            <a:r>
              <a:rPr lang="en-US" dirty="0" smtClean="0"/>
              <a:t>Modern GPUs costing under $1000 have </a:t>
            </a:r>
            <a:r>
              <a:rPr lang="en-US" i="1" dirty="0" smtClean="0"/>
              <a:t>thousands</a:t>
            </a:r>
            <a:r>
              <a:rPr lang="en-US" dirty="0" smtClean="0"/>
              <a:t> of processors</a:t>
            </a:r>
          </a:p>
          <a:p>
            <a:r>
              <a:rPr lang="en-US" dirty="0" smtClean="0"/>
              <a:t>They are essentially parallel computing devices on your desktop or mobile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computing opens new application frontiers</a:t>
            </a:r>
          </a:p>
          <a:p>
            <a:r>
              <a:rPr lang="en-US" dirty="0" smtClean="0"/>
              <a:t>Improvements </a:t>
            </a:r>
            <a:r>
              <a:rPr lang="en-US" dirty="0" smtClean="0"/>
              <a:t>in CPU clock speeds are slowing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solution has been to increase the number of processors</a:t>
            </a:r>
          </a:p>
          <a:p>
            <a:r>
              <a:rPr lang="en-US" dirty="0" smtClean="0"/>
              <a:t>If you have applications that combine graphics and analysis and you want animation speed rendering</a:t>
            </a:r>
          </a:p>
          <a:p>
            <a:pPr lvl="1"/>
            <a:r>
              <a:rPr lang="en-US" dirty="0" smtClean="0"/>
              <a:t>GPUs are for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7"/>
            <a:ext cx="8596668" cy="388077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WPVaryingIllumDir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5605" y="1672098"/>
            <a:ext cx="4867275" cy="2428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9" y="4250155"/>
            <a:ext cx="37528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GPU programming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in exploratory stages in GIS</a:t>
            </a:r>
          </a:p>
          <a:p>
            <a:pPr lvl="1"/>
            <a:r>
              <a:rPr lang="en-US" dirty="0" smtClean="0"/>
              <a:t>NVIDIA lists several GIS prototype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3" y="3182352"/>
            <a:ext cx="6829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7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GPUs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moment, most GPU applications are found in 3D rendering applications</a:t>
            </a:r>
          </a:p>
          <a:p>
            <a:r>
              <a:rPr lang="en-US" dirty="0" smtClean="0"/>
              <a:t>They are gradually finding their way into GIS animations requiring accelerated graphics</a:t>
            </a:r>
          </a:p>
          <a:p>
            <a:r>
              <a:rPr lang="en-US" dirty="0" smtClean="0"/>
              <a:t>But they can do so much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Kinds of Applications Benefit Most from GPU Environments?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program that can be computed in small, independent chunks</a:t>
            </a:r>
          </a:p>
          <a:p>
            <a:r>
              <a:rPr lang="en-US" dirty="0" smtClean="0"/>
              <a:t>We don’t want processors waiting around for others to finish their work</a:t>
            </a:r>
          </a:p>
          <a:p>
            <a:r>
              <a:rPr lang="en-US" dirty="0" smtClean="0"/>
              <a:t>Also, the less communication between the chunks, the more efficiency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7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GPUs Speed Up Graphics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graphics APIs use the concept of a ‘pipeline’</a:t>
            </a:r>
          </a:p>
          <a:p>
            <a:r>
              <a:rPr lang="en-US" dirty="0" smtClean="0"/>
              <a:t>At each step of the pipeline, a single vertex is operated upon, in sequence, by unique processors for:</a:t>
            </a:r>
          </a:p>
          <a:p>
            <a:pPr lvl="1"/>
            <a:r>
              <a:rPr lang="en-US" dirty="0" smtClean="0"/>
              <a:t>Vertex coordinate transformations</a:t>
            </a:r>
          </a:p>
          <a:p>
            <a:pPr lvl="1"/>
            <a:r>
              <a:rPr lang="en-US" dirty="0" smtClean="0"/>
              <a:t>The creation of additional geometry</a:t>
            </a:r>
          </a:p>
          <a:p>
            <a:pPr lvl="1"/>
            <a:r>
              <a:rPr lang="en-US" dirty="0" smtClean="0"/>
              <a:t>Clipping and primitive generation</a:t>
            </a:r>
          </a:p>
          <a:p>
            <a:pPr lvl="1"/>
            <a:r>
              <a:rPr lang="en-US" dirty="0" smtClean="0"/>
              <a:t>Fragment (essentially pixel) color assignment</a:t>
            </a:r>
          </a:p>
          <a:p>
            <a:r>
              <a:rPr lang="en-US" dirty="0" smtClean="0"/>
              <a:t>Each vertex is processed independently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Programmable Pipeline (for graphics applications)</a:t>
            </a:r>
            <a:endParaRPr lang="en-US" dirty="0"/>
          </a:p>
        </p:txBody>
      </p:sp>
      <p:pic>
        <p:nvPicPr>
          <p:cNvPr id="1026" name="Picture 2" descr="http://www.albany.edu/faculty/jmower/geog/LandscapeRendering/lectures/OpenGLProgramStructure/OpenGLProgramStructure_files/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56" y="1930400"/>
            <a:ext cx="4006065" cy="46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CPU process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4-core CPU </a:t>
            </a:r>
            <a:r>
              <a:rPr lang="en-US" dirty="0" smtClean="0"/>
              <a:t>can run </a:t>
            </a:r>
            <a:r>
              <a:rPr lang="en-US" dirty="0" smtClean="0"/>
              <a:t>up to 4 processes simultaneously</a:t>
            </a:r>
          </a:p>
          <a:p>
            <a:r>
              <a:rPr lang="en-US" dirty="0" smtClean="0"/>
              <a:t>Each of the apps in this example may have many execution threads (processes), but at least 4 </a:t>
            </a:r>
            <a:r>
              <a:rPr lang="en-US" dirty="0" smtClean="0"/>
              <a:t>can run </a:t>
            </a:r>
            <a:r>
              <a:rPr lang="en-US" dirty="0" smtClean="0"/>
              <a:t>at the same time</a:t>
            </a:r>
          </a:p>
          <a:p>
            <a:r>
              <a:rPr lang="en-US" dirty="0" smtClean="0"/>
              <a:t>Each process reads and</a:t>
            </a:r>
            <a:br>
              <a:rPr lang="en-US" dirty="0" smtClean="0"/>
            </a:br>
            <a:r>
              <a:rPr lang="en-US" dirty="0" smtClean="0"/>
              <a:t>writes information to</a:t>
            </a:r>
            <a:br>
              <a:rPr lang="en-US" dirty="0" smtClean="0"/>
            </a:br>
            <a:r>
              <a:rPr lang="en-US" dirty="0" smtClean="0"/>
              <a:t>system memory using</a:t>
            </a:r>
            <a:br>
              <a:rPr lang="en-US" dirty="0" smtClean="0"/>
            </a:br>
            <a:r>
              <a:rPr lang="en-US" dirty="0" smtClean="0"/>
              <a:t>the system bus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08" y="3748087"/>
            <a:ext cx="42576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hardware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GPU is massively parallel (possibly thousands of cores)</a:t>
            </a:r>
          </a:p>
          <a:p>
            <a:r>
              <a:rPr lang="en-US" dirty="0" smtClean="0"/>
              <a:t>It has its own memory store and data bus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35" y="3376247"/>
            <a:ext cx="3771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951</Words>
  <Application>Microsoft Office PowerPoint</Application>
  <PresentationFormat>Widescreen</PresentationFormat>
  <Paragraphs>110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GPU Computing for GIS</vt:lpstr>
      <vt:lpstr>What is a GPU?</vt:lpstr>
      <vt:lpstr>The Future of GPU programming in GIS</vt:lpstr>
      <vt:lpstr>What are GPUs used for?</vt:lpstr>
      <vt:lpstr>What Kinds of Applications Benefit Most from GPU Environments?</vt:lpstr>
      <vt:lpstr>How GPUs Speed Up Graphics Programs</vt:lpstr>
      <vt:lpstr>The Programmable Pipeline (for graphics applications)</vt:lpstr>
      <vt:lpstr>Standard CPU process execution</vt:lpstr>
      <vt:lpstr>GPU hardware environment</vt:lpstr>
      <vt:lpstr>How Do You Create a Graphics Application on a GPU?</vt:lpstr>
      <vt:lpstr>The Dirty Details</vt:lpstr>
      <vt:lpstr>What Language Can You Use to Write the Client Program?</vt:lpstr>
      <vt:lpstr>Compute Shaders</vt:lpstr>
      <vt:lpstr>Some General-Purpose GPU Programming Languages</vt:lpstr>
      <vt:lpstr>Getting Started with GPU Computing</vt:lpstr>
      <vt:lpstr>Compilers, APIs, IDEs, phew!</vt:lpstr>
      <vt:lpstr>What Version???</vt:lpstr>
      <vt:lpstr>What About Legacy Versions?</vt:lpstr>
      <vt:lpstr>What to Expect</vt:lpstr>
      <vt:lpstr>Why Should You Care?</vt:lpstr>
      <vt:lpstr>Thanks for Coming!</vt:lpstr>
    </vt:vector>
  </TitlesOfParts>
  <Company>University at Albany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Computing for GIS</dc:title>
  <dc:creator>Mower, James</dc:creator>
  <cp:lastModifiedBy>Mower, James</cp:lastModifiedBy>
  <cp:revision>21</cp:revision>
  <dcterms:created xsi:type="dcterms:W3CDTF">2015-10-27T16:44:53Z</dcterms:created>
  <dcterms:modified xsi:type="dcterms:W3CDTF">2015-10-28T20:25:03Z</dcterms:modified>
</cp:coreProperties>
</file>