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80" r:id="rId2"/>
    <p:sldId id="379" r:id="rId3"/>
    <p:sldId id="388" r:id="rId4"/>
    <p:sldId id="381" r:id="rId5"/>
    <p:sldId id="371" r:id="rId6"/>
    <p:sldId id="380" r:id="rId7"/>
    <p:sldId id="498" r:id="rId8"/>
    <p:sldId id="497" r:id="rId9"/>
    <p:sldId id="495" r:id="rId10"/>
    <p:sldId id="496" r:id="rId11"/>
    <p:sldId id="389" r:id="rId12"/>
    <p:sldId id="499" r:id="rId13"/>
    <p:sldId id="438" r:id="rId14"/>
    <p:sldId id="440" r:id="rId15"/>
    <p:sldId id="441" r:id="rId16"/>
    <p:sldId id="442" r:id="rId17"/>
    <p:sldId id="395" r:id="rId18"/>
    <p:sldId id="390" r:id="rId19"/>
    <p:sldId id="398" r:id="rId20"/>
    <p:sldId id="397" r:id="rId21"/>
    <p:sldId id="408" r:id="rId22"/>
    <p:sldId id="401" r:id="rId23"/>
    <p:sldId id="413" r:id="rId24"/>
    <p:sldId id="467" r:id="rId25"/>
    <p:sldId id="406" r:id="rId26"/>
    <p:sldId id="383" r:id="rId27"/>
    <p:sldId id="481" r:id="rId28"/>
    <p:sldId id="501" r:id="rId29"/>
    <p:sldId id="443" r:id="rId30"/>
    <p:sldId id="476" r:id="rId31"/>
    <p:sldId id="40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2"/>
    </p:penClr>
  </p:showPr>
  <p:clrMru>
    <a:srgbClr val="FF0000"/>
    <a:srgbClr val="800000"/>
    <a:srgbClr val="66FF33"/>
    <a:srgbClr val="99FF99"/>
    <a:srgbClr val="FFCE33"/>
    <a:srgbClr val="003399"/>
    <a:srgbClr val="FF3300"/>
    <a:srgbClr val="008000"/>
    <a:srgbClr val="CC66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83" autoAdjust="0"/>
  </p:normalViewPr>
  <p:slideViewPr>
    <p:cSldViewPr>
      <p:cViewPr varScale="1">
        <p:scale>
          <a:sx n="100" d="100"/>
          <a:sy n="100" d="100"/>
        </p:scale>
        <p:origin x="-3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953EFF-55AC-48F5-A3AF-13A19E9E9A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37DE6-D3F3-488A-8B6D-AED7DFE3676D}" type="slidenum">
              <a:rPr lang="en-US"/>
              <a:pPr/>
              <a:t>20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09_28.jpg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DDE4D8-342F-43B4-AB86-38610851B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3E274A-6D89-432F-A5D3-FDFDF4FBE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4E0C0A-8285-4127-87EC-61221FB3A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ED300-8D47-408A-8AC1-6102546E8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111A32-E703-4331-9819-A9259F714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A2F44-AF3D-4EBC-8778-423B3EB44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A7E395-4AB2-4443-B431-29E20C510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FDA27F-33F2-446F-8C71-4D0D67153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523AA7-8D83-4DE7-A21E-D4E483B69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CDD136-AFD7-4138-B268-10083B964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246D5D-4B8E-4A1F-9CF6-2DCF2D12D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42200">
                <a:gamma/>
                <a:shade val="0"/>
                <a:invGamma/>
              </a:srgbClr>
            </a:gs>
            <a:gs pos="100000">
              <a:srgbClr val="442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2D5C62-EC70-4E96-B057-32D3596B44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3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5500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v"/>
        <a:defRPr sz="32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5000"/>
        <a:buChar char="-"/>
        <a:defRPr sz="32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7051-AA91-4578-9DA3-F4AF35685917}" type="slidenum">
              <a:rPr lang="en-US"/>
              <a:pPr/>
              <a:t>1</a:t>
            </a:fld>
            <a:endParaRPr lang="en-US"/>
          </a:p>
        </p:txBody>
      </p:sp>
      <p:pic>
        <p:nvPicPr>
          <p:cNvPr id="265221" name="Picture 5" descr="http://farm1.static.flickr.com/80/261718673_00baec77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3703638"/>
          </a:xfrm>
          <a:prstGeom prst="rect">
            <a:avLst/>
          </a:prstGeom>
          <a:noFill/>
        </p:spPr>
      </p:pic>
      <p:pic>
        <p:nvPicPr>
          <p:cNvPr id="265219" name="Picture 3" descr="http://www.granneman.com/images/20030808_los_angeles_sm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296400" cy="3649663"/>
          </a:xfrm>
          <a:prstGeom prst="rect">
            <a:avLst/>
          </a:prstGeom>
          <a:noFill/>
        </p:spPr>
      </p:pic>
      <p:pic>
        <p:nvPicPr>
          <p:cNvPr id="265223" name="Picture 7" descr="http://www.interet-general.info/IMG/US-Los-Angeles-Smog-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0"/>
            <a:ext cx="6172200" cy="357663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3AA7-8D83-4DE7-A21E-D4E483B69F6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22098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Show skew T – log p diagram</a:t>
            </a:r>
          </a:p>
          <a:p>
            <a:r>
              <a:rPr lang="en-US" sz="4000" dirty="0" smtClean="0"/>
              <a:t>Weather maps</a:t>
            </a:r>
          </a:p>
          <a:p>
            <a:r>
              <a:rPr lang="en-US" sz="4000" dirty="0" smtClean="0"/>
              <a:t>For June 25, 2005</a:t>
            </a:r>
            <a:endParaRPr lang="en-US" sz="4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95949-5798-4B5B-B846-DD1A235E1956}" type="slidenum">
              <a:rPr lang="en-US"/>
              <a:pPr/>
              <a:t>11</a:t>
            </a:fld>
            <a:endParaRPr lang="en-US"/>
          </a:p>
        </p:txBody>
      </p:sp>
      <p:pic>
        <p:nvPicPr>
          <p:cNvPr id="159748" name="Picture 4" descr="EK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848600" cy="5868988"/>
          </a:xfrm>
          <a:prstGeom prst="rect">
            <a:avLst/>
          </a:prstGeom>
          <a:noFill/>
        </p:spPr>
      </p:pic>
      <p:sp>
        <p:nvSpPr>
          <p:cNvPr id="1597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477000"/>
            <a:ext cx="8229600" cy="381000"/>
          </a:xfrm>
          <a:solidFill>
            <a:schemeClr val="tx2">
              <a:lumMod val="85000"/>
              <a:lumOff val="15000"/>
            </a:schemeClr>
          </a:solidFill>
        </p:spPr>
        <p:txBody>
          <a:bodyPr/>
          <a:lstStyle/>
          <a:p>
            <a:r>
              <a:rPr lang="en-US" sz="1800" b="1" dirty="0"/>
              <a:t>Empirical Kinetic Modeling Approach (EKMA) Diagram</a:t>
            </a:r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5943600" y="3505200"/>
            <a:ext cx="0" cy="457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diamond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 flipH="1">
            <a:off x="3048000" y="3505200"/>
            <a:ext cx="2895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diamond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3581400" y="2057400"/>
            <a:ext cx="0" cy="914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diamond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 flipH="1">
            <a:off x="3124200" y="2057400"/>
            <a:ext cx="4572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diamond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 rot="-887466">
            <a:off x="3810000" y="42672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CC"/>
                </a:solidFill>
              </a:rPr>
              <a:t>VOC-limited regime</a:t>
            </a:r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 rot="16200000">
            <a:off x="914400" y="19812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CC"/>
                </a:solidFill>
              </a:rPr>
              <a:t>NOx-limited regime</a:t>
            </a:r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2819400" y="609600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chemeClr val="accent2"/>
                </a:solidFill>
              </a:rPr>
              <a:t>For a particular weather condition,</a:t>
            </a:r>
            <a:r>
              <a:rPr lang="en-US" sz="2000" b="1" dirty="0">
                <a:solidFill>
                  <a:schemeClr val="accent2"/>
                </a:solidFill>
              </a:rPr>
              <a:t> predicted ozone in parts per billion (ppb)</a:t>
            </a:r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3733800" y="3130550"/>
            <a:ext cx="2438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33CC33"/>
                </a:solidFill>
              </a:rPr>
              <a:t>Reduce NOx emissions</a:t>
            </a:r>
            <a:endParaRPr lang="ru-RU" sz="1800" b="1">
              <a:solidFill>
                <a:srgbClr val="33CC33"/>
              </a:solidFill>
            </a:endParaRPr>
          </a:p>
        </p:txBody>
      </p:sp>
      <p:sp>
        <p:nvSpPr>
          <p:cNvPr id="159763" name="Text Box 19"/>
          <p:cNvSpPr txBox="1">
            <a:spLocks noChangeArrowheads="1"/>
          </p:cNvSpPr>
          <p:nvPr/>
        </p:nvSpPr>
        <p:spPr bwMode="auto">
          <a:xfrm rot="5400000">
            <a:off x="5814219" y="3634581"/>
            <a:ext cx="9159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" b="1">
                <a:solidFill>
                  <a:srgbClr val="33CC33"/>
                </a:solidFill>
              </a:rPr>
              <a:t>Reduce VOCs </a:t>
            </a:r>
            <a:endParaRPr lang="ru-RU" sz="1800" b="1">
              <a:solidFill>
                <a:srgbClr val="33CC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228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NOx</a:t>
            </a:r>
            <a:r>
              <a:rPr lang="en-US" sz="2800" b="1" dirty="0" smtClean="0"/>
              <a:t>   +  VOCs  +  sunlight  →  “smog”</a:t>
            </a:r>
            <a:endParaRPr lang="en-US" sz="28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 animBg="1"/>
      <p:bldP spid="159753" grpId="0" animBg="1"/>
      <p:bldP spid="159754" grpId="0" animBg="1"/>
      <p:bldP spid="159755" grpId="0" animBg="1"/>
      <p:bldP spid="159756" grpId="0" autoUpdateAnimBg="0"/>
      <p:bldP spid="159757" grpId="0" autoUpdateAnimBg="0"/>
      <p:bldP spid="159762" grpId="0" autoUpdateAnimBg="0"/>
      <p:bldP spid="15976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71147-A7CD-432C-ADBB-B5D0727D98B3}" type="slidenum">
              <a:rPr lang="en-US"/>
              <a:pPr/>
              <a:t>12</a:t>
            </a:fld>
            <a:endParaRPr lang="en-US"/>
          </a:p>
        </p:txBody>
      </p:sp>
      <p:pic>
        <p:nvPicPr>
          <p:cNvPr id="168962" name="Picture 2" descr="autoemissionstand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7086600" cy="5521325"/>
          </a:xfrm>
          <a:prstGeom prst="rect">
            <a:avLst/>
          </a:prstGeom>
          <a:noFill/>
        </p:spPr>
      </p:pic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533400"/>
          </a:xfrm>
        </p:spPr>
        <p:txBody>
          <a:bodyPr/>
          <a:lstStyle/>
          <a:p>
            <a:r>
              <a:rPr lang="en-US" dirty="0" smtClean="0"/>
              <a:t>Auto Emission </a:t>
            </a:r>
            <a:r>
              <a:rPr lang="en-US" dirty="0"/>
              <a:t>Standards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905000" y="5943600"/>
            <a:ext cx="7086600" cy="630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lain" startAt="1996"/>
            </a:pPr>
            <a:r>
              <a:rPr lang="en-US" sz="1400" b="1" dirty="0">
                <a:solidFill>
                  <a:schemeClr val="tx2"/>
                </a:solidFill>
              </a:rPr>
              <a:t>           0.25          3.4       0.4            2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2004 		</a:t>
            </a:r>
            <a:r>
              <a:rPr lang="en-US" sz="1400" b="1" dirty="0" smtClean="0">
                <a:solidFill>
                  <a:schemeClr val="tx2"/>
                </a:solidFill>
              </a:rPr>
              <a:t>stricter </a:t>
            </a:r>
            <a:r>
              <a:rPr lang="en-US" sz="1400" b="1" dirty="0">
                <a:solidFill>
                  <a:schemeClr val="tx2"/>
                </a:solidFill>
              </a:rPr>
              <a:t>“Tier 2” standards being phased-in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905000" y="2133600"/>
            <a:ext cx="3352800" cy="45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905000" y="5943600"/>
            <a:ext cx="3276600" cy="3048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6096000" y="213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6781800" y="2133600"/>
            <a:ext cx="457200" cy="68580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2895600"/>
            <a:ext cx="7086600" cy="36576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0200" y="2514600"/>
            <a:ext cx="3581400" cy="3810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2743200"/>
            <a:ext cx="6858000" cy="3048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animBg="1"/>
      <p:bldP spid="10" grpId="0" animBg="1"/>
      <p:bldP spid="11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89200-B65C-40A0-8E27-CA6F49BC798B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2667000" y="6096000"/>
          <a:ext cx="6027738" cy="581025"/>
        </p:xfrm>
        <a:graphic>
          <a:graphicData uri="http://schemas.openxmlformats.org/presentationml/2006/ole">
            <p:oleObj spid="_x0000_s220162" name="Bitmap Image" r:id="rId3" imgW="8695238" imgH="838095" progId="PBrush">
              <p:embed/>
            </p:oleObj>
          </a:graphicData>
        </a:graphic>
      </p:graphicFrame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457200" y="5181600"/>
          <a:ext cx="7696200" cy="1095375"/>
        </p:xfrm>
        <a:graphic>
          <a:graphicData uri="http://schemas.openxmlformats.org/presentationml/2006/ole">
            <p:oleObj spid="_x0000_s220163" name="Bitmap Image" r:id="rId4" imgW="11447619" imgH="1628571" progId="PBrush">
              <p:embed/>
            </p:oleObj>
          </a:graphicData>
        </a:graphic>
      </p:graphicFrame>
      <p:pic>
        <p:nvPicPr>
          <p:cNvPr id="220164" name="Picture 4" descr="combustio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76600"/>
            <a:ext cx="6705600" cy="1512888"/>
          </a:xfrm>
          <a:prstGeom prst="rect">
            <a:avLst/>
          </a:prstGeom>
          <a:noFill/>
        </p:spPr>
      </p:pic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2819400" y="4572000"/>
          <a:ext cx="6080125" cy="479425"/>
        </p:xfrm>
        <a:graphic>
          <a:graphicData uri="http://schemas.openxmlformats.org/presentationml/2006/ole">
            <p:oleObj spid="_x0000_s220165" name="Bitmap Image" r:id="rId6" imgW="8352381" imgH="657317" progId="PBrush">
              <p:embed/>
            </p:oleObj>
          </a:graphicData>
        </a:graphic>
      </p:graphicFrame>
      <p:pic>
        <p:nvPicPr>
          <p:cNvPr id="220166" name="Picture 6" descr="autoemissionsourc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52400"/>
            <a:ext cx="6324600" cy="3259138"/>
          </a:xfrm>
          <a:prstGeom prst="rect">
            <a:avLst/>
          </a:prstGeom>
          <a:noFill/>
        </p:spPr>
      </p:pic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3352800"/>
            <a:ext cx="9144000" cy="1752600"/>
          </a:xfrm>
          <a:prstGeom prst="rect">
            <a:avLst/>
          </a:prstGeom>
          <a:solidFill>
            <a:srgbClr val="00FF00">
              <a:alpha val="30000"/>
            </a:srgbClr>
          </a:solidFill>
          <a:ln w="381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rgbClr val="FF0000">
              <a:alpha val="39999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2819400" y="4572000"/>
            <a:ext cx="205740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2ED4A-FE29-4F11-B768-AD8AEECDD519}" type="slidenum">
              <a:rPr lang="en-US"/>
              <a:pPr/>
              <a:t>14</a:t>
            </a:fld>
            <a:endParaRPr lang="en-US"/>
          </a:p>
        </p:txBody>
      </p:sp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Primary pollutant</a:t>
            </a:r>
            <a:r>
              <a:rPr lang="en-US" sz="4000" b="1"/>
              <a:t>  -  a pollutant created as a direct emission from tailpipe,  smokestack, etc.</a:t>
            </a:r>
            <a:r>
              <a:rPr lang="en-US" sz="4000"/>
              <a:t>  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457200" y="3657600"/>
            <a:ext cx="8153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Secondary pollutant</a:t>
            </a:r>
            <a:r>
              <a:rPr lang="en-US" sz="4000" b="1"/>
              <a:t>  -  a pollutant created as the result of chemical reactions in the atmosphere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D7B3F-AE25-46DE-9FE3-5DD9C3F4C67D}" type="slidenum">
              <a:rPr lang="en-US"/>
              <a:pPr/>
              <a:t>15</a:t>
            </a:fld>
            <a:endParaRPr lang="en-US"/>
          </a:p>
        </p:txBody>
      </p:sp>
      <p:pic>
        <p:nvPicPr>
          <p:cNvPr id="223234" name="Picture 1026" descr="lpollut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991600" cy="6553200"/>
          </a:xfrm>
          <a:prstGeom prst="rect">
            <a:avLst/>
          </a:prstGeom>
          <a:noFill/>
        </p:spPr>
      </p:pic>
      <p:sp>
        <p:nvSpPr>
          <p:cNvPr id="223235" name="Rectangle 1027"/>
          <p:cNvSpPr>
            <a:spLocks noChangeArrowheads="1"/>
          </p:cNvSpPr>
          <p:nvPr/>
        </p:nvSpPr>
        <p:spPr bwMode="auto">
          <a:xfrm>
            <a:off x="152400" y="762000"/>
            <a:ext cx="20574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003300"/>
                </a:solidFill>
              </a:rPr>
              <a:t> Primary Pollutants</a:t>
            </a:r>
          </a:p>
        </p:txBody>
      </p:sp>
      <p:sp>
        <p:nvSpPr>
          <p:cNvPr id="223236" name="Rectangle 1028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Text Box 1029"/>
          <p:cNvSpPr txBox="1">
            <a:spLocks noChangeArrowheads="1"/>
          </p:cNvSpPr>
          <p:nvPr/>
        </p:nvSpPr>
        <p:spPr bwMode="auto">
          <a:xfrm>
            <a:off x="228600" y="5638800"/>
            <a:ext cx="2133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3300"/>
                </a:solidFill>
                <a:latin typeface="Times" pitchFamily="18" charset="0"/>
              </a:rPr>
              <a:t>Lead (Pb)</a:t>
            </a:r>
            <a:r>
              <a:rPr lang="en-US" sz="1600" b="1">
                <a:solidFill>
                  <a:srgbClr val="003300"/>
                </a:solidFill>
                <a:latin typeface="Times" pitchFamily="18" charset="0"/>
              </a:rPr>
              <a:t> from tetraethyl lead, once used as an anti-knock additive.</a:t>
            </a:r>
          </a:p>
          <a:p>
            <a:r>
              <a:rPr lang="en-US" sz="1600" b="1">
                <a:solidFill>
                  <a:srgbClr val="003300"/>
                </a:solidFill>
                <a:latin typeface="Times" pitchFamily="18" charset="0"/>
              </a:rPr>
              <a:t> </a:t>
            </a:r>
            <a:r>
              <a:rPr lang="en-US" sz="1800" b="1">
                <a:solidFill>
                  <a:srgbClr val="0033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223238" name="Text Box 1030"/>
          <p:cNvSpPr txBox="1">
            <a:spLocks noChangeArrowheads="1"/>
          </p:cNvSpPr>
          <p:nvPr/>
        </p:nvSpPr>
        <p:spPr bwMode="auto">
          <a:xfrm>
            <a:off x="2438400" y="57150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00"/>
                </a:solidFill>
                <a:cs typeface="Times New Roman" pitchFamily="18" charset="0"/>
              </a:rPr>
              <a:t>· anemia, neurological 	disorders</a:t>
            </a:r>
          </a:p>
        </p:txBody>
      </p:sp>
      <p:sp>
        <p:nvSpPr>
          <p:cNvPr id="223239" name="Text Box 1031"/>
          <p:cNvSpPr txBox="1">
            <a:spLocks noChangeArrowheads="1"/>
          </p:cNvSpPr>
          <p:nvPr/>
        </p:nvSpPr>
        <p:spPr bwMode="auto">
          <a:xfrm>
            <a:off x="5029200" y="57150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00"/>
                </a:solidFill>
                <a:cs typeface="Times New Roman" pitchFamily="18" charset="0"/>
              </a:rPr>
              <a:t>· bioaccumulative</a:t>
            </a:r>
          </a:p>
        </p:txBody>
      </p:sp>
      <p:sp>
        <p:nvSpPr>
          <p:cNvPr id="223240" name="Text Box 1032"/>
          <p:cNvSpPr txBox="1">
            <a:spLocks noChangeArrowheads="1"/>
          </p:cNvSpPr>
          <p:nvPr/>
        </p:nvSpPr>
        <p:spPr bwMode="auto">
          <a:xfrm>
            <a:off x="4876800" y="4724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00"/>
                </a:solidFill>
                <a:cs typeface="Times New Roman" pitchFamily="18" charset="0"/>
              </a:rPr>
              <a:t>•</a:t>
            </a:r>
            <a:r>
              <a:rPr lang="en-US" b="1">
                <a:solidFill>
                  <a:srgbClr val="003300"/>
                </a:solidFill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003300"/>
                </a:solidFill>
                <a:cs typeface="Times New Roman" pitchFamily="18" charset="0"/>
              </a:rPr>
              <a:t>contribute to particulate formation (haze)</a:t>
            </a:r>
          </a:p>
        </p:txBody>
      </p:sp>
      <p:sp>
        <p:nvSpPr>
          <p:cNvPr id="223241" name="Rectangle 1033"/>
          <p:cNvSpPr>
            <a:spLocks noChangeArrowheads="1"/>
          </p:cNvSpPr>
          <p:nvPr/>
        </p:nvSpPr>
        <p:spPr bwMode="auto">
          <a:xfrm>
            <a:off x="5029200" y="2895600"/>
            <a:ext cx="2590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2" name="Rectangle 1034"/>
          <p:cNvSpPr>
            <a:spLocks noChangeArrowheads="1"/>
          </p:cNvSpPr>
          <p:nvPr/>
        </p:nvSpPr>
        <p:spPr bwMode="auto">
          <a:xfrm>
            <a:off x="6553200" y="2743200"/>
            <a:ext cx="1295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3" name="Text Box 1035"/>
          <p:cNvSpPr txBox="1">
            <a:spLocks noChangeArrowheads="1"/>
          </p:cNvSpPr>
          <p:nvPr/>
        </p:nvSpPr>
        <p:spPr bwMode="auto">
          <a:xfrm>
            <a:off x="2514600" y="304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3244" name="Line 1036"/>
          <p:cNvSpPr>
            <a:spLocks noChangeShapeType="1"/>
          </p:cNvSpPr>
          <p:nvPr/>
        </p:nvSpPr>
        <p:spPr bwMode="auto">
          <a:xfrm>
            <a:off x="228600" y="5638800"/>
            <a:ext cx="868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AA28-E0D6-4AE0-A2EA-D331EBEF4C72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228600" y="457200"/>
          <a:ext cx="8077200" cy="930275"/>
        </p:xfrm>
        <a:graphic>
          <a:graphicData uri="http://schemas.openxmlformats.org/presentationml/2006/ole">
            <p:oleObj spid="_x0000_s224258" name="Bitmap Image" r:id="rId3" imgW="9202435" imgH="961905" progId="PBrush">
              <p:embed/>
            </p:oleObj>
          </a:graphicData>
        </a:graphic>
      </p:graphicFrame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228600" y="990600"/>
            <a:ext cx="22098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003300"/>
                </a:solidFill>
              </a:rPr>
              <a:t>Secondary Pollutants</a:t>
            </a: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152400" y="2590800"/>
          <a:ext cx="8839200" cy="1427163"/>
        </p:xfrm>
        <a:graphic>
          <a:graphicData uri="http://schemas.openxmlformats.org/presentationml/2006/ole">
            <p:oleObj spid="_x0000_s224260" name="Bitmap Image" r:id="rId4" imgW="9202435" imgH="1486107" progId="PBrush">
              <p:embed/>
            </p:oleObj>
          </a:graphicData>
        </a:graphic>
      </p:graphicFrame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2362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1800" b="1" i="1">
                <a:solidFill>
                  <a:srgbClr val="003300"/>
                </a:solidFill>
              </a:rPr>
              <a:t>Particulate matter (PM-10 and PM-2.5)</a:t>
            </a:r>
            <a:r>
              <a:rPr lang="en-US" sz="1800" b="1">
                <a:solidFill>
                  <a:srgbClr val="003300"/>
                </a:solidFill>
              </a:rPr>
              <a:t> formed in air by reactions of VOCs 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2667000" y="12954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00"/>
                </a:solidFill>
                <a:cs typeface="Times New Roman" pitchFamily="18" charset="0"/>
              </a:rPr>
              <a:t>• </a:t>
            </a:r>
            <a:r>
              <a:rPr lang="en-US" sz="1800" b="1">
                <a:solidFill>
                  <a:srgbClr val="003300"/>
                </a:solidFill>
                <a:cs typeface="Times New Roman" pitchFamily="18" charset="0"/>
              </a:rPr>
              <a:t>respiratory diseases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5410200" y="1295400"/>
            <a:ext cx="32766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00"/>
                </a:solidFill>
                <a:cs typeface="Times New Roman" pitchFamily="18" charset="0"/>
              </a:rPr>
              <a:t>• degrades visibility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00"/>
                </a:solidFill>
                <a:cs typeface="Times New Roman" pitchFamily="18" charset="0"/>
              </a:rPr>
              <a:t>• alters cloud properties and 	rain processes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0033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0" y="3962400"/>
            <a:ext cx="8915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3300"/>
                </a:solidFill>
              </a:rPr>
              <a:t> Peroxyacetyl nitrate (PAN)</a:t>
            </a:r>
            <a:r>
              <a:rPr lang="en-US" sz="1800" b="1">
                <a:solidFill>
                  <a:srgbClr val="003300"/>
                </a:solidFill>
              </a:rPr>
              <a:t>	</a:t>
            </a:r>
            <a:r>
              <a:rPr lang="en-US" sz="2000" b="1">
                <a:solidFill>
                  <a:srgbClr val="003300"/>
                </a:solidFill>
                <a:cs typeface="Times New Roman" pitchFamily="18" charset="0"/>
              </a:rPr>
              <a:t> •</a:t>
            </a:r>
            <a:r>
              <a:rPr lang="en-US" sz="1800" b="1">
                <a:solidFill>
                  <a:srgbClr val="003300"/>
                </a:solidFill>
              </a:rPr>
              <a:t> eye irritant		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3300"/>
                </a:solidFill>
              </a:rPr>
              <a:t> Nitric acid (HNO</a:t>
            </a:r>
            <a:r>
              <a:rPr lang="en-US" sz="1800" b="1" i="1" baseline="-10000">
                <a:solidFill>
                  <a:srgbClr val="003300"/>
                </a:solidFill>
              </a:rPr>
              <a:t>3</a:t>
            </a:r>
            <a:r>
              <a:rPr lang="en-US" sz="1800" b="1" i="1">
                <a:solidFill>
                  <a:srgbClr val="003300"/>
                </a:solidFill>
              </a:rPr>
              <a:t>)</a:t>
            </a:r>
            <a:r>
              <a:rPr lang="en-US" sz="1800" b="1">
                <a:solidFill>
                  <a:srgbClr val="003300"/>
                </a:solidFill>
              </a:rPr>
              <a:t>				</a:t>
            </a:r>
            <a:r>
              <a:rPr lang="en-US" sz="2000" b="1">
                <a:solidFill>
                  <a:srgbClr val="003300"/>
                </a:solidFill>
                <a:cs typeface="Times New Roman" pitchFamily="18" charset="0"/>
              </a:rPr>
              <a:t>•</a:t>
            </a:r>
            <a:r>
              <a:rPr lang="en-US" sz="1800" b="1">
                <a:solidFill>
                  <a:srgbClr val="003300"/>
                </a:solidFill>
              </a:rPr>
              <a:t> contributes to acid rain</a:t>
            </a:r>
          </a:p>
          <a:p>
            <a:pPr>
              <a:spcBef>
                <a:spcPct val="50000"/>
              </a:spcBef>
            </a:pPr>
            <a:endParaRPr lang="en-US" sz="1800" b="1">
              <a:solidFill>
                <a:srgbClr val="003300"/>
              </a:solidFill>
            </a:endParaRP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152400" y="4419600"/>
            <a:ext cx="8686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>
            <a:off x="152400" y="4800600"/>
            <a:ext cx="8991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0" y="4876800"/>
            <a:ext cx="8839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FF3300"/>
                </a:solidFill>
              </a:rPr>
              <a:t>The components of photochemical smog result from</a:t>
            </a:r>
          </a:p>
          <a:p>
            <a:pPr algn="ctr">
              <a:spcBef>
                <a:spcPct val="20000"/>
              </a:spcBef>
            </a:pPr>
            <a:r>
              <a:rPr lang="en-US" sz="3600" b="1">
                <a:solidFill>
                  <a:srgbClr val="FF3300"/>
                </a:solidFill>
              </a:rPr>
              <a:t>NO</a:t>
            </a:r>
            <a:r>
              <a:rPr lang="en-US" sz="2000" b="1">
                <a:solidFill>
                  <a:srgbClr val="FF3300"/>
                </a:solidFill>
              </a:rPr>
              <a:t>X</a:t>
            </a:r>
            <a:r>
              <a:rPr lang="en-US" sz="3600" b="1">
                <a:solidFill>
                  <a:srgbClr val="FF3300"/>
                </a:solidFill>
              </a:rPr>
              <a:t>  +  VOCs  +  sunlight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FF3300"/>
                </a:solidFill>
              </a:rPr>
              <a:t>Arie Haagen-Smit (1952)</a:t>
            </a:r>
            <a:r>
              <a:rPr lang="en-US" sz="3200" b="1"/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71147-A7CD-432C-ADBB-B5D0727D98B3}" type="slidenum">
              <a:rPr lang="en-US"/>
              <a:pPr/>
              <a:t>17</a:t>
            </a:fld>
            <a:endParaRPr lang="en-US"/>
          </a:p>
        </p:txBody>
      </p:sp>
      <p:pic>
        <p:nvPicPr>
          <p:cNvPr id="168962" name="Picture 2" descr="autoemissionstanda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7086600" cy="5521325"/>
          </a:xfrm>
          <a:prstGeom prst="rect">
            <a:avLst/>
          </a:prstGeom>
          <a:noFill/>
        </p:spPr>
      </p:pic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533400"/>
          </a:xfrm>
        </p:spPr>
        <p:txBody>
          <a:bodyPr/>
          <a:lstStyle/>
          <a:p>
            <a:r>
              <a:rPr lang="en-US" dirty="0" smtClean="0"/>
              <a:t>Auto Emission </a:t>
            </a:r>
            <a:r>
              <a:rPr lang="en-US" dirty="0"/>
              <a:t>Standards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905000" y="5943600"/>
            <a:ext cx="7086600" cy="630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lain" startAt="1996"/>
            </a:pPr>
            <a:r>
              <a:rPr lang="en-US" sz="1400" b="1" dirty="0">
                <a:solidFill>
                  <a:schemeClr val="tx2"/>
                </a:solidFill>
              </a:rPr>
              <a:t>           0.25          3.4       0.4            2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</a:rPr>
              <a:t>2004 		</a:t>
            </a:r>
            <a:r>
              <a:rPr lang="en-US" sz="1400" b="1" dirty="0" smtClean="0">
                <a:solidFill>
                  <a:schemeClr val="tx2"/>
                </a:solidFill>
              </a:rPr>
              <a:t>stricter </a:t>
            </a:r>
            <a:r>
              <a:rPr lang="en-US" sz="1400" b="1" dirty="0">
                <a:solidFill>
                  <a:schemeClr val="tx2"/>
                </a:solidFill>
              </a:rPr>
              <a:t>“Tier 2” standards being phased-in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905000" y="2133600"/>
            <a:ext cx="3352800" cy="45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905000" y="5943600"/>
            <a:ext cx="3276600" cy="3048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6096000" y="213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6781800" y="2133600"/>
            <a:ext cx="457200" cy="68580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2D046-28CD-45EF-96D8-DF9E818571CE}" type="slidenum">
              <a:rPr lang="en-US"/>
              <a:pPr/>
              <a:t>18</a:t>
            </a:fld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8686800" cy="533400"/>
          </a:xfrm>
        </p:spPr>
        <p:txBody>
          <a:bodyPr/>
          <a:lstStyle/>
          <a:p>
            <a:r>
              <a:rPr lang="en-US" sz="4400" b="1"/>
              <a:t>Auto Pollution</a:t>
            </a:r>
            <a:br>
              <a:rPr lang="en-US" sz="4400" b="1"/>
            </a:br>
            <a:r>
              <a:rPr lang="en-US" sz="4400" b="1"/>
              <a:t>Control Measures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8686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  </a:t>
            </a:r>
            <a:r>
              <a:rPr lang="en-US" sz="3600" b="1">
                <a:solidFill>
                  <a:srgbClr val="66FF33"/>
                </a:solidFill>
              </a:rPr>
              <a:t>Motor vehicle design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  Fuel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  Inspection &amp; maintainence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  Driver education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  Transportation controls or alternatives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08FEF-0E48-43BA-9B2F-4068B63BDF86}" type="slidenum">
              <a:rPr lang="en-US"/>
              <a:pPr/>
              <a:t>19</a:t>
            </a:fld>
            <a:endParaRPr lang="en-US"/>
          </a:p>
        </p:txBody>
      </p:sp>
      <p:pic>
        <p:nvPicPr>
          <p:cNvPr id="175106" name="Picture 2" descr="cartu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848600" cy="6527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1905000" y="990600"/>
            <a:ext cx="17526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3657600" y="6248400"/>
            <a:ext cx="3124200" cy="46166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dirty="0" smtClean="0"/>
              <a:t>Fuel: air mass ratio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304800"/>
            <a:ext cx="228600" cy="56388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762000"/>
            <a:ext cx="220980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Reduces CO &amp; VOC but increases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NOx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105400" y="990600"/>
            <a:ext cx="533400" cy="1588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6019800"/>
            <a:ext cx="6934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5943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0.068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5943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0.054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5943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0.082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C2DE-76FB-4518-A7A5-BB7E0522069F}" type="slidenum">
              <a:rPr lang="en-US"/>
              <a:pPr/>
              <a:t>2</a:t>
            </a:fld>
            <a:endParaRPr lang="en-US"/>
          </a:p>
        </p:txBody>
      </p:sp>
      <p:pic>
        <p:nvPicPr>
          <p:cNvPr id="149508" name="Picture 4" descr="NAAQ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915400" cy="5357813"/>
          </a:xfrm>
          <a:prstGeom prst="rect">
            <a:avLst/>
          </a:prstGeom>
          <a:noFill/>
        </p:spPr>
      </p:pic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5562600" y="3048000"/>
            <a:ext cx="3581400" cy="381000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228600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0" y="3657600"/>
            <a:ext cx="914400" cy="228600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381000" y="5943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</a:rPr>
              <a:t>First authorized to be established by the Clean Air Act of 1970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1661-2F84-40B8-A08C-8F703DBE5D50}" type="slidenum">
              <a:rPr lang="en-US"/>
              <a:pPr/>
              <a:t>20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1"/>
                </a:solidFill>
              </a:rPr>
              <a:t>Pollution Controls</a:t>
            </a:r>
          </a:p>
        </p:txBody>
      </p:sp>
      <p:pic>
        <p:nvPicPr>
          <p:cNvPr id="173059" name="Picture 3" descr="09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76200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Pollution Controls</a:t>
            </a:r>
            <a:r>
              <a:rPr lang="en-US" sz="3600">
                <a:solidFill>
                  <a:schemeClr val="tx2"/>
                </a:solidFill>
              </a:rPr>
              <a:t> </a:t>
            </a:r>
            <a:endParaRPr lang="en-US" sz="2800">
              <a:solidFill>
                <a:schemeClr val="tx2"/>
              </a:solidFill>
            </a:endParaRPr>
          </a:p>
        </p:txBody>
      </p:sp>
      <p:pic>
        <p:nvPicPr>
          <p:cNvPr id="173062" name="Picture 6" descr="autocontro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352800"/>
            <a:ext cx="6629400" cy="3440113"/>
          </a:xfrm>
          <a:prstGeom prst="rect">
            <a:avLst/>
          </a:prstGeom>
          <a:noFill/>
        </p:spPr>
      </p:pic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</a:rPr>
              <a:t>Fuel injection</a:t>
            </a:r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>
            <a:off x="3581400" y="5638800"/>
            <a:ext cx="1676400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0" y="4038600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CO suicides decreased by over 50% since 1990 !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5334000" y="5638800"/>
            <a:ext cx="2133600" cy="0"/>
          </a:xfrm>
          <a:prstGeom prst="line">
            <a:avLst/>
          </a:prstGeom>
          <a:noFill/>
          <a:ln w="508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>
            <a:off x="2590800" y="5791200"/>
            <a:ext cx="838200" cy="0"/>
          </a:xfrm>
          <a:prstGeom prst="line">
            <a:avLst/>
          </a:prstGeom>
          <a:noFill/>
          <a:ln w="508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6553200" y="6019800"/>
            <a:ext cx="838200" cy="0"/>
          </a:xfrm>
          <a:prstGeom prst="line">
            <a:avLst/>
          </a:prstGeom>
          <a:noFill/>
          <a:ln w="508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70" name="Line 14"/>
          <p:cNvSpPr>
            <a:spLocks noChangeShapeType="1"/>
          </p:cNvSpPr>
          <p:nvPr/>
        </p:nvSpPr>
        <p:spPr bwMode="auto">
          <a:xfrm>
            <a:off x="2590800" y="6172200"/>
            <a:ext cx="457200" cy="0"/>
          </a:xfrm>
          <a:prstGeom prst="line">
            <a:avLst/>
          </a:prstGeom>
          <a:noFill/>
          <a:ln w="508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3061" name="Picture 5" descr="autocatconver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028825"/>
            <a:ext cx="2362200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AD870-4FEB-43CE-8536-EC266810F696}" type="slidenum">
              <a:rPr lang="en-US"/>
              <a:pPr/>
              <a:t>21</a:t>
            </a:fld>
            <a:endParaRPr lang="en-US"/>
          </a:p>
        </p:txBody>
      </p:sp>
      <p:sp>
        <p:nvSpPr>
          <p:cNvPr id="188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/>
              <a:t>Converter Efficiency</a:t>
            </a:r>
          </a:p>
        </p:txBody>
      </p:sp>
      <p:pic>
        <p:nvPicPr>
          <p:cNvPr id="188419" name="Picture 1027" descr="autocatconverterefficie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1295400"/>
            <a:ext cx="4670425" cy="4800600"/>
          </a:xfrm>
          <a:prstGeom prst="rect">
            <a:avLst/>
          </a:prstGeom>
          <a:noFill/>
        </p:spPr>
      </p:pic>
      <p:pic>
        <p:nvPicPr>
          <p:cNvPr id="188421" name="Picture 1029" descr="autoColdConver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525" y="1295400"/>
            <a:ext cx="4435475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9EDDC-CBC7-4FF1-A351-E86816091660}" type="slidenum">
              <a:rPr lang="en-US"/>
              <a:pPr/>
              <a:t>22</a:t>
            </a:fld>
            <a:endParaRPr lang="en-US"/>
          </a:p>
        </p:txBody>
      </p:sp>
      <p:pic>
        <p:nvPicPr>
          <p:cNvPr id="179202" name="Picture 2" descr="gasnozz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5443538" cy="6705600"/>
          </a:xfrm>
          <a:prstGeom prst="rect">
            <a:avLst/>
          </a:prstGeom>
          <a:noFill/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5791200" y="762000"/>
            <a:ext cx="3352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Refueling and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gas tank storage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Pump nozzle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Gas tank caps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Charcoal canister evaporative control systems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867400" y="4572000"/>
            <a:ext cx="3276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PURPOSE: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To reduce automotive VOC emissions</a:t>
            </a:r>
            <a:endParaRPr lang="ru-RU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B9E9-5E4A-407D-AFB5-E3D22C7EAAB0}" type="slidenum">
              <a:rPr lang="en-US"/>
              <a:pPr/>
              <a:t>23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685800"/>
            <a:ext cx="8763000" cy="1447800"/>
          </a:xfrm>
        </p:spPr>
        <p:txBody>
          <a:bodyPr/>
          <a:lstStyle/>
          <a:p>
            <a:r>
              <a:rPr lang="en-US" sz="4400" b="1"/>
              <a:t>Auto Pollution </a:t>
            </a:r>
            <a:br>
              <a:rPr lang="en-US" sz="4400" b="1"/>
            </a:br>
            <a:r>
              <a:rPr lang="en-US" sz="4400" b="1"/>
              <a:t>Control Measures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457200" y="2286000"/>
            <a:ext cx="8686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  </a:t>
            </a:r>
            <a:r>
              <a:rPr lang="en-US" sz="3600">
                <a:solidFill>
                  <a:srgbClr val="FF9900"/>
                </a:solidFill>
              </a:rPr>
              <a:t>Motor vehicle design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  </a:t>
            </a:r>
            <a:r>
              <a:rPr lang="en-US" sz="3600" b="1">
                <a:solidFill>
                  <a:srgbClr val="66FF33"/>
                </a:solidFill>
              </a:rPr>
              <a:t>Fuel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  Inspection &amp; maintainence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  Driver education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/>
              <a:t>  Transportation controls or alternatives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896E6-46DC-4DB0-8E65-CF53362639AA}" type="slidenum">
              <a:rPr lang="en-US"/>
              <a:pPr/>
              <a:t>24</a:t>
            </a:fld>
            <a:endParaRPr lang="en-US"/>
          </a:p>
        </p:txBody>
      </p:sp>
      <p:sp>
        <p:nvSpPr>
          <p:cNvPr id="251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533400"/>
          </a:xfrm>
        </p:spPr>
        <p:txBody>
          <a:bodyPr/>
          <a:lstStyle/>
          <a:p>
            <a:r>
              <a:rPr lang="en-US"/>
              <a:t>Reformulated Gasoline (RFG)</a:t>
            </a:r>
          </a:p>
        </p:txBody>
      </p:sp>
      <p:sp>
        <p:nvSpPr>
          <p:cNvPr id="251907" name="Text Box 1027"/>
          <p:cNvSpPr txBox="1">
            <a:spLocks noChangeArrowheads="1"/>
          </p:cNvSpPr>
          <p:nvPr/>
        </p:nvSpPr>
        <p:spPr bwMode="auto">
          <a:xfrm>
            <a:off x="609600" y="1295400"/>
            <a:ext cx="7924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Unleaded Gasoline -  </a:t>
            </a:r>
            <a:r>
              <a:rPr lang="en-US">
                <a:solidFill>
                  <a:schemeClr val="bg1"/>
                </a:solidFill>
              </a:rPr>
              <a:t>introduced 1975; required for vehicles 			equipped with catalytic converters</a:t>
            </a:r>
          </a:p>
          <a:p>
            <a:pPr>
              <a:spcBef>
                <a:spcPct val="50000"/>
              </a:spcBef>
            </a:pPr>
            <a:r>
              <a:rPr lang="en-US"/>
              <a:t>Reduced Sulfur  - </a:t>
            </a:r>
            <a:r>
              <a:rPr lang="en-US">
                <a:solidFill>
                  <a:schemeClr val="bg1"/>
                </a:solidFill>
              </a:rPr>
              <a:t>new 2004 rules to prolong life of 					catalytic converters</a:t>
            </a:r>
          </a:p>
          <a:p>
            <a:pPr>
              <a:spcBef>
                <a:spcPct val="50000"/>
              </a:spcBef>
            </a:pPr>
            <a:r>
              <a:rPr lang="en-US"/>
              <a:t>Reduced RVP (volatility) –  </a:t>
            </a:r>
            <a:r>
              <a:rPr lang="en-US">
                <a:solidFill>
                  <a:schemeClr val="bg1"/>
                </a:solidFill>
              </a:rPr>
              <a:t>to reduce VOC evaporation					(summer gasoline)</a:t>
            </a:r>
          </a:p>
          <a:p>
            <a:pPr>
              <a:spcBef>
                <a:spcPct val="50000"/>
              </a:spcBef>
            </a:pPr>
            <a:r>
              <a:rPr lang="en-US"/>
              <a:t>Reduced benzene (aromatics) – </a:t>
            </a:r>
            <a:r>
              <a:rPr lang="en-US">
                <a:solidFill>
                  <a:schemeClr val="bg1"/>
                </a:solidFill>
              </a:rPr>
              <a:t>to limit carcinogenicity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Oxygenated Fuel  -  </a:t>
            </a:r>
            <a:r>
              <a:rPr lang="en-US">
                <a:solidFill>
                  <a:schemeClr val="bg1"/>
                </a:solidFill>
              </a:rPr>
              <a:t> to reduce carbon monoxide pollution 				(winter gasoline)</a:t>
            </a:r>
          </a:p>
          <a:p>
            <a:pPr>
              <a:spcBef>
                <a:spcPct val="50000"/>
              </a:spcBef>
            </a:pPr>
            <a:r>
              <a:rPr lang="en-US"/>
              <a:t>		</a:t>
            </a:r>
            <a:r>
              <a:rPr lang="en-US">
                <a:solidFill>
                  <a:srgbClr val="66FFFF"/>
                </a:solidFill>
              </a:rPr>
              <a:t>methyl tertiary butyl ether (MTBE)</a:t>
            </a:r>
          </a:p>
          <a:p>
            <a:pPr>
              <a:spcBef>
                <a:spcPct val="50000"/>
              </a:spcBef>
            </a:pPr>
            <a:r>
              <a:rPr lang="en-US"/>
              <a:t>		</a:t>
            </a:r>
            <a:r>
              <a:rPr lang="en-US">
                <a:solidFill>
                  <a:srgbClr val="66FFFF"/>
                </a:solidFill>
              </a:rPr>
              <a:t>ethanol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CBE53-D533-42CF-BBE3-55BE4CDBA88A}" type="slidenum">
              <a:rPr lang="en-US"/>
              <a:pPr/>
              <a:t>25</a:t>
            </a:fld>
            <a:endParaRPr lang="en-US"/>
          </a:p>
        </p:txBody>
      </p:sp>
      <p:pic>
        <p:nvPicPr>
          <p:cNvPr id="184322" name="Picture 2" descr="Pb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461000"/>
          </a:xfrm>
          <a:prstGeom prst="rect">
            <a:avLst/>
          </a:prstGeom>
          <a:noFill/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C000"/>
                </a:solidFill>
              </a:rPr>
              <a:t>IGNORANCE CAN HURT YOU!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C74D-66E1-45FD-B510-0B4F1678E7A4}" type="slidenum">
              <a:rPr lang="en-US"/>
              <a:pPr/>
              <a:t>26</a:t>
            </a:fld>
            <a:endParaRPr 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531D-80A1-487D-B926-BA5978E9BB67}" type="slidenum">
              <a:rPr lang="en-US"/>
              <a:pPr/>
              <a:t>27</a:t>
            </a:fld>
            <a:endParaRPr lang="en-US"/>
          </a:p>
        </p:txBody>
      </p:sp>
      <p:pic>
        <p:nvPicPr>
          <p:cNvPr id="266245" name="Picture 5" descr="http://www.calvert-henderson.com/images/AirEmissio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463550"/>
            <a:ext cx="8153400" cy="6394450"/>
          </a:xfrm>
          <a:prstGeom prst="rect">
            <a:avLst/>
          </a:prstGeom>
          <a:noFill/>
        </p:spPr>
      </p:pic>
      <p:sp>
        <p:nvSpPr>
          <p:cNvPr id="266244" name="Text Box 4"/>
          <p:cNvSpPr txBox="1">
            <a:spLocks noChangeArrowheads="1"/>
          </p:cNvSpPr>
          <p:nvPr/>
        </p:nvSpPr>
        <p:spPr bwMode="auto">
          <a:xfrm rot="16200000" flipH="1">
            <a:off x="6969125" y="2860675"/>
            <a:ext cx="1516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Billion tons</a:t>
            </a:r>
          </a:p>
        </p:txBody>
      </p:sp>
      <p:graphicFrame>
        <p:nvGraphicFramePr>
          <p:cNvPr id="266246" name="Object 6"/>
          <p:cNvGraphicFramePr>
            <a:graphicFrameLocks noChangeAspect="1"/>
          </p:cNvGraphicFramePr>
          <p:nvPr/>
        </p:nvGraphicFramePr>
        <p:xfrm>
          <a:off x="7848600" y="914400"/>
          <a:ext cx="1108075" cy="4924425"/>
        </p:xfrm>
        <a:graphic>
          <a:graphicData uri="http://schemas.openxmlformats.org/presentationml/2006/ole">
            <p:oleObj spid="_x0000_s266246" name="Bitmap Image" r:id="rId4" imgW="952633" imgH="4238095" progId="PBrush">
              <p:embed/>
            </p:oleObj>
          </a:graphicData>
        </a:graphic>
      </p:graphicFrame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7391400" y="45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(U.S.)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896E6-46DC-4DB0-8E65-CF53362639AA}" type="slidenum">
              <a:rPr lang="en-US"/>
              <a:pPr/>
              <a:t>28</a:t>
            </a:fld>
            <a:endParaRPr lang="en-US"/>
          </a:p>
        </p:txBody>
      </p:sp>
      <p:sp>
        <p:nvSpPr>
          <p:cNvPr id="251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533400"/>
          </a:xfrm>
        </p:spPr>
        <p:txBody>
          <a:bodyPr/>
          <a:lstStyle/>
          <a:p>
            <a:r>
              <a:rPr lang="en-US"/>
              <a:t>Reformulated Gasoline (RFG)</a:t>
            </a:r>
          </a:p>
        </p:txBody>
      </p:sp>
      <p:sp>
        <p:nvSpPr>
          <p:cNvPr id="251907" name="Text Box 1027"/>
          <p:cNvSpPr txBox="1">
            <a:spLocks noChangeArrowheads="1"/>
          </p:cNvSpPr>
          <p:nvPr/>
        </p:nvSpPr>
        <p:spPr bwMode="auto">
          <a:xfrm>
            <a:off x="609600" y="1295400"/>
            <a:ext cx="7924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Unleaded Gasoline -  </a:t>
            </a:r>
            <a:r>
              <a:rPr lang="en-US">
                <a:solidFill>
                  <a:schemeClr val="bg1"/>
                </a:solidFill>
              </a:rPr>
              <a:t>introduced 1975; required for vehicles 			equipped with catalytic converters</a:t>
            </a:r>
          </a:p>
          <a:p>
            <a:pPr>
              <a:spcBef>
                <a:spcPct val="50000"/>
              </a:spcBef>
            </a:pPr>
            <a:r>
              <a:rPr lang="en-US"/>
              <a:t>Reduced Sulfur  - </a:t>
            </a:r>
            <a:r>
              <a:rPr lang="en-US">
                <a:solidFill>
                  <a:schemeClr val="bg1"/>
                </a:solidFill>
              </a:rPr>
              <a:t>new 2004 rules to prolong life of 					catalytic converters</a:t>
            </a:r>
          </a:p>
          <a:p>
            <a:pPr>
              <a:spcBef>
                <a:spcPct val="50000"/>
              </a:spcBef>
            </a:pPr>
            <a:r>
              <a:rPr lang="en-US"/>
              <a:t>Reduced RVP (volatility) –  </a:t>
            </a:r>
            <a:r>
              <a:rPr lang="en-US">
                <a:solidFill>
                  <a:schemeClr val="bg1"/>
                </a:solidFill>
              </a:rPr>
              <a:t>to reduce VOC evaporation					(summer gasoline)</a:t>
            </a:r>
          </a:p>
          <a:p>
            <a:pPr>
              <a:spcBef>
                <a:spcPct val="50000"/>
              </a:spcBef>
            </a:pPr>
            <a:r>
              <a:rPr lang="en-US"/>
              <a:t>Reduced benzene (aromatics) – </a:t>
            </a:r>
            <a:r>
              <a:rPr lang="en-US">
                <a:solidFill>
                  <a:schemeClr val="bg1"/>
                </a:solidFill>
              </a:rPr>
              <a:t>to limit carcinogenicity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Oxygenated Fuel  -  </a:t>
            </a:r>
            <a:r>
              <a:rPr lang="en-US">
                <a:solidFill>
                  <a:schemeClr val="bg1"/>
                </a:solidFill>
              </a:rPr>
              <a:t> to reduce carbon monoxide pollution 				(winter gasoline)</a:t>
            </a:r>
          </a:p>
          <a:p>
            <a:pPr>
              <a:spcBef>
                <a:spcPct val="50000"/>
              </a:spcBef>
            </a:pPr>
            <a:r>
              <a:rPr lang="en-US"/>
              <a:t>		</a:t>
            </a:r>
            <a:r>
              <a:rPr lang="en-US">
                <a:solidFill>
                  <a:srgbClr val="66FFFF"/>
                </a:solidFill>
              </a:rPr>
              <a:t>methyl tertiary butyl ether (MTBE)</a:t>
            </a:r>
          </a:p>
          <a:p>
            <a:pPr>
              <a:spcBef>
                <a:spcPct val="50000"/>
              </a:spcBef>
            </a:pPr>
            <a:r>
              <a:rPr lang="en-US"/>
              <a:t>		</a:t>
            </a:r>
            <a:r>
              <a:rPr lang="en-US">
                <a:solidFill>
                  <a:srgbClr val="66FFFF"/>
                </a:solidFill>
              </a:rPr>
              <a:t>ethanol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 descr="h2_0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3344089" cy="2438400"/>
          </a:xfrm>
          <a:prstGeom prst="rect">
            <a:avLst/>
          </a:prstGeom>
          <a:noFill/>
        </p:spPr>
      </p:pic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66B3-AACE-456C-9BE8-A962C2C30ABC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225286" name="Object 6"/>
          <p:cNvGraphicFramePr>
            <a:graphicFrameLocks noChangeAspect="1"/>
          </p:cNvGraphicFramePr>
          <p:nvPr/>
        </p:nvGraphicFramePr>
        <p:xfrm>
          <a:off x="2133600" y="0"/>
          <a:ext cx="7960176" cy="5562600"/>
        </p:xfrm>
        <a:graphic>
          <a:graphicData uri="http://schemas.openxmlformats.org/presentationml/2006/ole">
            <p:oleObj spid="_x0000_s225286" name="Chart" r:id="rId4" imgW="8401050" imgH="4953000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0ADE-43C7-4382-B324-2AA322BFA283}" type="slidenum">
              <a:rPr lang="en-US"/>
              <a:pPr/>
              <a:t>3</a:t>
            </a:fld>
            <a:endParaRPr lang="en-US"/>
          </a:p>
        </p:txBody>
      </p:sp>
      <p:pic>
        <p:nvPicPr>
          <p:cNvPr id="158724" name="Picture 4" descr="NAAQ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464175" cy="6858000"/>
          </a:xfrm>
          <a:prstGeom prst="rect">
            <a:avLst/>
          </a:prstGeom>
          <a:noFill/>
        </p:spPr>
      </p:pic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5715000" y="0"/>
            <a:ext cx="1676400" cy="68580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1828800" y="4800600"/>
            <a:ext cx="3810000" cy="8382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1828800" y="2819400"/>
            <a:ext cx="3810000" cy="304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5334000" y="3124200"/>
            <a:ext cx="914400" cy="1752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 flipV="1">
            <a:off x="5715000" y="4953000"/>
            <a:ext cx="533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6248400" y="4724400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CC66"/>
                </a:solidFill>
              </a:rPr>
              <a:t>New standards proposed in Dec 1997</a:t>
            </a:r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4953000" y="5257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C0000"/>
                </a:solidFill>
              </a:rPr>
              <a:t>X</a:t>
            </a:r>
          </a:p>
          <a:p>
            <a:r>
              <a:rPr lang="en-US" sz="2000" b="1">
                <a:solidFill>
                  <a:srgbClr val="CC0000"/>
                </a:solidFill>
              </a:rPr>
              <a:t>35</a:t>
            </a:r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 flipH="1" flipV="1">
            <a:off x="5410200" y="5715000"/>
            <a:ext cx="838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6096000" y="5943600"/>
            <a:ext cx="2209800" cy="304800"/>
          </a:xfrm>
          <a:prstGeom prst="rect">
            <a:avLst/>
          </a:prstGeom>
          <a:solidFill>
            <a:srgbClr val="800000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as of Dec 2006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5943600" y="304800"/>
            <a:ext cx="3200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These are the only pollutants that have National Ambient Air Quality Standards.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These pollutants are known as </a:t>
            </a:r>
            <a:r>
              <a:rPr lang="en-US" sz="3200" b="1" i="1" dirty="0"/>
              <a:t>criteria</a:t>
            </a:r>
            <a:r>
              <a:rPr lang="en-US" sz="3200" b="1" dirty="0"/>
              <a:t> </a:t>
            </a:r>
            <a:r>
              <a:rPr lang="en-US" b="1" dirty="0"/>
              <a:t>pollutants.</a:t>
            </a: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3886200" y="2819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CC0000"/>
                </a:solidFill>
              </a:rPr>
              <a:t>     X</a:t>
            </a:r>
          </a:p>
          <a:p>
            <a:r>
              <a:rPr lang="en-US" sz="2000" b="1" dirty="0">
                <a:solidFill>
                  <a:srgbClr val="CC0000"/>
                </a:solidFill>
              </a:rPr>
              <a:t>0.075</a:t>
            </a:r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 flipH="1" flipV="1">
            <a:off x="4648200" y="3276600"/>
            <a:ext cx="1219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5867400" y="3505200"/>
            <a:ext cx="3048000" cy="304800"/>
          </a:xfrm>
          <a:prstGeom prst="rect">
            <a:avLst/>
          </a:prstGeom>
          <a:solidFill>
            <a:srgbClr val="800000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 of March 2008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724400" y="3505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CC0000"/>
                </a:solidFill>
              </a:rPr>
              <a:t>     X</a:t>
            </a:r>
          </a:p>
          <a:p>
            <a:r>
              <a:rPr lang="en-US" sz="2000" b="1" dirty="0" smtClean="0">
                <a:solidFill>
                  <a:srgbClr val="CC0000"/>
                </a:solidFill>
              </a:rPr>
              <a:t>0.15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 flipV="1">
            <a:off x="5334000" y="3962400"/>
            <a:ext cx="1143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096000" y="4114800"/>
            <a:ext cx="2133600" cy="304800"/>
          </a:xfrm>
          <a:prstGeom prst="rect">
            <a:avLst/>
          </a:prstGeom>
          <a:solidFill>
            <a:srgbClr val="800000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 of </a:t>
            </a:r>
            <a:r>
              <a:rPr lang="en-US" b="1" dirty="0" smtClean="0">
                <a:solidFill>
                  <a:schemeClr val="bg1"/>
                </a:solidFill>
              </a:rPr>
              <a:t>Oct </a:t>
            </a:r>
            <a:r>
              <a:rPr lang="en-US" b="1" dirty="0">
                <a:solidFill>
                  <a:schemeClr val="bg1"/>
                </a:solidFill>
              </a:rPr>
              <a:t>2008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7400" y="20574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1- hr Average                    0.1 </a:t>
            </a:r>
            <a:r>
              <a:rPr lang="en-US" sz="1400" b="1" dirty="0" err="1" smtClean="0">
                <a:solidFill>
                  <a:schemeClr val="tx2"/>
                </a:solidFill>
              </a:rPr>
              <a:t>ppm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981200" y="2133600"/>
            <a:ext cx="3505200" cy="2286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5486400" y="2362200"/>
            <a:ext cx="914400" cy="609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400800" y="2895600"/>
            <a:ext cx="2286000" cy="304800"/>
          </a:xfrm>
          <a:prstGeom prst="rect">
            <a:avLst/>
          </a:prstGeom>
          <a:solidFill>
            <a:srgbClr val="800000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 of </a:t>
            </a:r>
            <a:r>
              <a:rPr lang="en-US" b="1" dirty="0" smtClean="0">
                <a:solidFill>
                  <a:schemeClr val="bg1"/>
                </a:solidFill>
              </a:rPr>
              <a:t>Jan 2010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 animBg="1"/>
      <p:bldP spid="158728" grpId="0" animBg="1"/>
      <p:bldP spid="158729" grpId="0" animBg="1"/>
      <p:bldP spid="158730" grpId="0" animBg="1"/>
      <p:bldP spid="158731" grpId="0" autoUpdateAnimBg="0"/>
      <p:bldP spid="158735" grpId="0" autoUpdateAnimBg="0"/>
      <p:bldP spid="158737" grpId="0" animBg="1"/>
      <p:bldP spid="158738" grpId="0" animBg="1" autoUpdateAnimBg="0"/>
      <p:bldP spid="158725" grpId="0" autoUpdateAnimBg="0"/>
      <p:bldP spid="158739" grpId="0" autoUpdateAnimBg="0"/>
      <p:bldP spid="158740" grpId="0" animBg="1"/>
      <p:bldP spid="158743" grpId="0" animBg="1" autoUpdateAnimBg="0"/>
      <p:bldP spid="17" grpId="0" autoUpdateAnimBg="0"/>
      <p:bldP spid="18" grpId="0" animBg="1"/>
      <p:bldP spid="19" grpId="0" animBg="1" autoUpdateAnimBg="0"/>
      <p:bldP spid="21" grpId="0" animBg="1"/>
      <p:bldP spid="22" grpId="0" animBg="1"/>
      <p:bldP spid="2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8A5F-889A-40F3-8F73-D961FC681C07}" type="slidenum">
              <a:rPr lang="en-US"/>
              <a:pPr/>
              <a:t>30</a:t>
            </a:fld>
            <a:endParaRPr lang="en-US"/>
          </a:p>
        </p:txBody>
      </p:sp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1219200" y="1735138"/>
            <a:ext cx="7124700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/>
              <a:t>Oxygenate rule was dropped but certain use of ethanol required</a:t>
            </a:r>
          </a:p>
          <a:p>
            <a:pPr algn="ctr">
              <a:spcBef>
                <a:spcPts val="600"/>
              </a:spcBef>
            </a:pPr>
            <a:endParaRPr lang="en-US" sz="1200" b="1" dirty="0"/>
          </a:p>
          <a:p>
            <a:pPr>
              <a:spcBef>
                <a:spcPts val="600"/>
              </a:spcBef>
            </a:pPr>
            <a:r>
              <a:rPr lang="en-US" sz="3200" b="1" dirty="0"/>
              <a:t>  6 billion gallons annually now</a:t>
            </a:r>
          </a:p>
          <a:p>
            <a:pPr>
              <a:spcBef>
                <a:spcPts val="600"/>
              </a:spcBef>
            </a:pPr>
            <a:r>
              <a:rPr lang="en-US" sz="3200" b="1" dirty="0"/>
              <a:t>36 billion gallons per year by 2022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723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FF33"/>
                </a:solidFill>
              </a:rPr>
              <a:t>Also currently:  51</a:t>
            </a:r>
            <a:r>
              <a:rPr lang="en-US" sz="2800" b="1" dirty="0">
                <a:solidFill>
                  <a:srgbClr val="66FF33"/>
                </a:solidFill>
                <a:cs typeface="Times New Roman" pitchFamily="18" charset="0"/>
              </a:rPr>
              <a:t>¢ government subsidy for each gallon of ethanol blended with gasoline</a:t>
            </a:r>
            <a:endParaRPr lang="ru-RU" sz="2800" b="1" dirty="0">
              <a:solidFill>
                <a:srgbClr val="66FF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6096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The Energy Independence and Security Act of 2007</a:t>
            </a:r>
            <a:endParaRPr lang="en-US" sz="3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533400" y="42672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 of March 2008, </a:t>
            </a:r>
          </a:p>
          <a:p>
            <a:r>
              <a:rPr lang="en-US" dirty="0" smtClean="0"/>
              <a:t>United States ethanol production capacity:  7.2 billion gallons</a:t>
            </a:r>
          </a:p>
          <a:p>
            <a:r>
              <a:rPr lang="en-US" dirty="0" smtClean="0"/>
              <a:t> an additional 6.2 billion gallons of capacity under construction.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8C14D-508A-4F78-8522-FFEA97F03831}" type="slidenum">
              <a:rPr lang="en-US"/>
              <a:pPr/>
              <a:t>31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533400"/>
          </a:xfrm>
        </p:spPr>
        <p:txBody>
          <a:bodyPr/>
          <a:lstStyle/>
          <a:p>
            <a:r>
              <a:rPr lang="en-US" sz="4400" b="1"/>
              <a:t>Control Measures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6868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  <a:buFontTx/>
              <a:buChar char="•"/>
            </a:pPr>
            <a:r>
              <a:rPr lang="en-US" sz="3600">
                <a:solidFill>
                  <a:srgbClr val="FF9933"/>
                </a:solidFill>
              </a:rPr>
              <a:t>  Motor vehicle design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3600">
                <a:solidFill>
                  <a:srgbClr val="FF9933"/>
                </a:solidFill>
              </a:rPr>
              <a:t>  Fuels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3600"/>
              <a:t>  Inspection &amp; maintenance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3600"/>
              <a:t>  Driver education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/>
              <a:t> driving habits (e.g. gradual starts &amp; stops)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/>
              <a:t> maintenance (e.g. tire air pressure)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3600"/>
              <a:t>  Transportation controls or alternatives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 sz="2000"/>
              <a:t> speed limits			parking restrictions/licensing fees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 sz="2000"/>
              <a:t> staggered working hours		bicycle / pedestrian accessibility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 sz="2000"/>
              <a:t> telecommuting			mass transit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 sz="2000"/>
              <a:t> timed traffic lights		carpooling / HOV lanes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 sz="2000"/>
              <a:t> highway design and surfaces	urban planning</a:t>
            </a:r>
          </a:p>
          <a:p>
            <a:pPr lvl="2">
              <a:spcBef>
                <a:spcPct val="10000"/>
              </a:spcBef>
              <a:buFontTx/>
              <a:buChar char="•"/>
            </a:pPr>
            <a:r>
              <a:rPr lang="en-US" sz="2000"/>
              <a:t> fuel rationing</a:t>
            </a:r>
          </a:p>
          <a:p>
            <a:pPr lvl="2">
              <a:spcBef>
                <a:spcPct val="10000"/>
              </a:spcBef>
              <a:buFontTx/>
              <a:buChar char="•"/>
            </a:pPr>
            <a:endParaRPr lang="en-US" sz="2000"/>
          </a:p>
          <a:p>
            <a:pPr lvl="2">
              <a:spcBef>
                <a:spcPct val="10000"/>
              </a:spcBef>
              <a:buFontTx/>
              <a:buChar char="•"/>
            </a:pPr>
            <a:endParaRPr lang="en-US" sz="200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BB0BA-5064-44AD-8FFB-9AD9CB18EAB8}" type="slidenum">
              <a:rPr lang="en-US"/>
              <a:pPr/>
              <a:t>4</a:t>
            </a:fld>
            <a:endParaRPr lang="en-US"/>
          </a:p>
        </p:txBody>
      </p:sp>
      <p:pic>
        <p:nvPicPr>
          <p:cNvPr id="151556" name="Picture 4" descr="AQI8hr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388" y="152400"/>
            <a:ext cx="6678612" cy="6705600"/>
          </a:xfrm>
          <a:prstGeom prst="rect">
            <a:avLst/>
          </a:prstGeom>
          <a:noFill/>
        </p:spPr>
      </p:pic>
      <p:pic>
        <p:nvPicPr>
          <p:cNvPr id="151558" name="Picture 6" descr="aqi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2590800" cy="1736725"/>
          </a:xfrm>
          <a:prstGeom prst="rect">
            <a:avLst/>
          </a:prstGeom>
          <a:noFill/>
        </p:spPr>
      </p:pic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4114800" y="4343400"/>
            <a:ext cx="0" cy="2286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H="1">
            <a:off x="3048000" y="4267200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962400" y="6400800"/>
            <a:ext cx="304800" cy="3048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75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685800" y="4038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</a:rPr>
              <a:t>NAAQS   </a:t>
            </a:r>
            <a:r>
              <a:rPr lang="en-US" b="1">
                <a:solidFill>
                  <a:srgbClr val="FF9900"/>
                </a:solidFill>
                <a:sym typeface="Symbol" pitchFamily="18" charset="2"/>
              </a:rPr>
              <a:t></a:t>
            </a:r>
            <a:endParaRPr lang="ru-RU" b="1">
              <a:solidFill>
                <a:srgbClr val="FF9900"/>
              </a:solidFill>
            </a:endParaRP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0" y="2514600"/>
            <a:ext cx="2819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Average of three ozone </a:t>
            </a:r>
            <a:r>
              <a:rPr lang="en-US" sz="2000" b="1" dirty="0" err="1">
                <a:solidFill>
                  <a:srgbClr val="FF0000"/>
                </a:solidFill>
              </a:rPr>
              <a:t>exceedances</a:t>
            </a:r>
            <a:r>
              <a:rPr lang="en-US" sz="2000" b="1" dirty="0">
                <a:solidFill>
                  <a:srgbClr val="FF0000"/>
                </a:solidFill>
              </a:rPr>
              <a:t> per year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10000"/>
              </a:spcBef>
            </a:pP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  nonattainment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990600" y="1600200"/>
            <a:ext cx="6934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AQI Values:</a:t>
            </a:r>
            <a:r>
              <a:rPr lang="en-US" sz="1400" dirty="0">
                <a:solidFill>
                  <a:schemeClr val="tx2"/>
                </a:solidFill>
              </a:rPr>
              <a:t> Maximum </a:t>
            </a:r>
            <a:r>
              <a:rPr lang="en-US" sz="1400" b="1" dirty="0">
                <a:solidFill>
                  <a:schemeClr val="tx2"/>
                </a:solidFill>
              </a:rPr>
              <a:t>101</a:t>
            </a:r>
            <a:r>
              <a:rPr lang="en-US" sz="1400" dirty="0">
                <a:solidFill>
                  <a:schemeClr val="tx2"/>
                </a:solidFill>
              </a:rPr>
              <a:t>, Minimum </a:t>
            </a:r>
            <a:r>
              <a:rPr lang="en-US" sz="1400" b="1" dirty="0">
                <a:solidFill>
                  <a:schemeClr val="tx2"/>
                </a:solidFill>
              </a:rPr>
              <a:t>7</a:t>
            </a:r>
            <a:r>
              <a:rPr lang="en-US" sz="1400" dirty="0">
                <a:solidFill>
                  <a:schemeClr val="tx2"/>
                </a:solidFill>
              </a:rPr>
              <a:t>, Percentiles... 90th </a:t>
            </a:r>
            <a:r>
              <a:rPr lang="en-US" sz="1400" b="1" dirty="0">
                <a:solidFill>
                  <a:schemeClr val="tx2"/>
                </a:solidFill>
              </a:rPr>
              <a:t>46</a:t>
            </a:r>
            <a:r>
              <a:rPr lang="en-US" sz="1400" dirty="0">
                <a:solidFill>
                  <a:schemeClr val="tx2"/>
                </a:solidFill>
              </a:rPr>
              <a:t>, 75th </a:t>
            </a:r>
            <a:r>
              <a:rPr lang="en-US" sz="1400" b="1" dirty="0">
                <a:solidFill>
                  <a:schemeClr val="tx2"/>
                </a:solidFill>
              </a:rPr>
              <a:t>36</a:t>
            </a:r>
            <a:r>
              <a:rPr lang="en-US" sz="1400" dirty="0">
                <a:solidFill>
                  <a:schemeClr val="tx2"/>
                </a:solidFill>
              </a:rPr>
              <a:t>, 50th </a:t>
            </a:r>
            <a:r>
              <a:rPr lang="en-US" sz="1400" b="1" dirty="0">
                <a:solidFill>
                  <a:schemeClr val="tx2"/>
                </a:solidFill>
              </a:rPr>
              <a:t>28</a:t>
            </a:r>
            <a:r>
              <a:rPr lang="en-US" sz="1400" dirty="0">
                <a:solidFill>
                  <a:schemeClr val="tx2"/>
                </a:solidFill>
              </a:rPr>
              <a:t>, 25th </a:t>
            </a:r>
            <a:r>
              <a:rPr lang="en-US" sz="1400" b="1" dirty="0">
                <a:solidFill>
                  <a:schemeClr val="tx2"/>
                </a:solidFill>
              </a:rPr>
              <a:t>21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AQI Category:</a:t>
            </a:r>
            <a:r>
              <a:rPr lang="en-US" sz="1400" dirty="0">
                <a:solidFill>
                  <a:schemeClr val="tx2"/>
                </a:solidFill>
              </a:rPr>
              <a:t> Days Good </a:t>
            </a:r>
            <a:r>
              <a:rPr lang="en-US" sz="1400" b="1" dirty="0">
                <a:solidFill>
                  <a:schemeClr val="tx2"/>
                </a:solidFill>
              </a:rPr>
              <a:t>339</a:t>
            </a:r>
            <a:r>
              <a:rPr lang="en-US" sz="1400" dirty="0">
                <a:solidFill>
                  <a:schemeClr val="tx2"/>
                </a:solidFill>
              </a:rPr>
              <a:t> (93%), Moderate </a:t>
            </a:r>
            <a:r>
              <a:rPr lang="en-US" sz="1400" b="1" dirty="0">
                <a:solidFill>
                  <a:schemeClr val="tx2"/>
                </a:solidFill>
              </a:rPr>
              <a:t>25</a:t>
            </a:r>
            <a:r>
              <a:rPr lang="en-US" sz="1400" dirty="0">
                <a:solidFill>
                  <a:schemeClr val="tx2"/>
                </a:solidFill>
              </a:rPr>
              <a:t> (7%), Unhealthy/Sensitive </a:t>
            </a:r>
            <a:r>
              <a:rPr lang="en-US" sz="1400" b="1" dirty="0">
                <a:solidFill>
                  <a:schemeClr val="tx2"/>
                </a:solidFill>
              </a:rPr>
              <a:t>1</a:t>
            </a:r>
            <a:r>
              <a:rPr lang="en-US" sz="1400" dirty="0">
                <a:solidFill>
                  <a:schemeClr val="tx2"/>
                </a:solidFill>
              </a:rPr>
              <a:t> (0.3%)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b="1" dirty="0">
                <a:solidFill>
                  <a:schemeClr val="tx2"/>
                </a:solidFill>
              </a:rPr>
              <a:t>Main Pollutant:</a:t>
            </a:r>
            <a:r>
              <a:rPr lang="en-US" sz="1400" dirty="0">
                <a:solidFill>
                  <a:schemeClr val="tx2"/>
                </a:solidFill>
              </a:rPr>
              <a:t> Days CO </a:t>
            </a:r>
            <a:r>
              <a:rPr lang="en-US" sz="1400" b="1" dirty="0">
                <a:solidFill>
                  <a:schemeClr val="tx2"/>
                </a:solidFill>
              </a:rPr>
              <a:t>2</a:t>
            </a:r>
            <a:r>
              <a:rPr lang="en-US" sz="1400" dirty="0">
                <a:solidFill>
                  <a:schemeClr val="tx2"/>
                </a:solidFill>
              </a:rPr>
              <a:t> (0.5%), O3 </a:t>
            </a:r>
            <a:r>
              <a:rPr lang="en-US" sz="1400" b="1" dirty="0">
                <a:solidFill>
                  <a:schemeClr val="tx2"/>
                </a:solidFill>
              </a:rPr>
              <a:t>314</a:t>
            </a:r>
            <a:r>
              <a:rPr lang="en-US" sz="1400" dirty="0">
                <a:solidFill>
                  <a:schemeClr val="tx2"/>
                </a:solidFill>
              </a:rPr>
              <a:t> (86%), SO2 </a:t>
            </a:r>
            <a:r>
              <a:rPr lang="en-US" sz="1400" b="1" dirty="0">
                <a:solidFill>
                  <a:schemeClr val="tx2"/>
                </a:solidFill>
              </a:rPr>
              <a:t>10</a:t>
            </a:r>
            <a:r>
              <a:rPr lang="en-US" sz="1400" dirty="0">
                <a:solidFill>
                  <a:schemeClr val="tx2"/>
                </a:solidFill>
              </a:rPr>
              <a:t> (3%), PM2.5 </a:t>
            </a:r>
            <a:r>
              <a:rPr lang="en-US" sz="1400" b="1" dirty="0">
                <a:solidFill>
                  <a:schemeClr val="tx2"/>
                </a:solidFill>
              </a:rPr>
              <a:t>39</a:t>
            </a:r>
            <a:r>
              <a:rPr lang="en-US" sz="1400" dirty="0">
                <a:solidFill>
                  <a:schemeClr val="tx2"/>
                </a:solidFill>
              </a:rPr>
              <a:t> (11%)</a:t>
            </a:r>
          </a:p>
          <a:p>
            <a:pPr eaLnBrk="0" hangingPunct="0"/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41320" name="Picture 8" descr="Air Quality Index Chart - Albany Co, New Y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6457950"/>
          </a:xfrm>
          <a:prstGeom prst="rect">
            <a:avLst/>
          </a:prstGeom>
          <a:noFill/>
        </p:spPr>
      </p:pic>
      <p:pic>
        <p:nvPicPr>
          <p:cNvPr id="244738" name="Picture 2" descr="Air Quality Index Chart - Albany Co, New Y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152400"/>
            <a:ext cx="9525000" cy="7143750"/>
          </a:xfrm>
          <a:prstGeom prst="rect">
            <a:avLst/>
          </a:prstGeom>
          <a:noFill/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DADA-10BB-4536-AB54-C7FACDA41AAB}" type="slidenum">
              <a:rPr lang="en-US"/>
              <a:pPr/>
              <a:t>5</a:t>
            </a:fld>
            <a:endParaRPr lang="en-US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495800" y="7620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  O</a:t>
            </a:r>
            <a:r>
              <a:rPr lang="en-US" sz="2800" b="1" baseline="-10000" dirty="0">
                <a:solidFill>
                  <a:schemeClr val="accent2"/>
                </a:solidFill>
              </a:rPr>
              <a:t>3</a:t>
            </a:r>
            <a:r>
              <a:rPr lang="en-US" b="1" dirty="0"/>
              <a:t>        </a:t>
            </a:r>
            <a:r>
              <a:rPr lang="en-US" b="1" dirty="0" smtClean="0"/>
              <a:t>  </a:t>
            </a:r>
            <a:r>
              <a:rPr lang="en-US" b="1" dirty="0">
                <a:solidFill>
                  <a:srgbClr val="FF9933"/>
                </a:solidFill>
              </a:rPr>
              <a:t>PM2.5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295400"/>
            <a:ext cx="739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AQI Values:</a:t>
            </a:r>
            <a:r>
              <a:rPr lang="en-US" sz="1400" dirty="0" smtClean="0">
                <a:solidFill>
                  <a:srgbClr val="FF0000"/>
                </a:solidFill>
              </a:rPr>
              <a:t> Maximum </a:t>
            </a:r>
            <a:r>
              <a:rPr lang="en-US" sz="1400" b="1" dirty="0" smtClean="0">
                <a:solidFill>
                  <a:srgbClr val="FF0000"/>
                </a:solidFill>
              </a:rPr>
              <a:t>132</a:t>
            </a:r>
            <a:r>
              <a:rPr lang="en-US" sz="1400" dirty="0" smtClean="0">
                <a:solidFill>
                  <a:srgbClr val="FF0000"/>
                </a:solidFill>
              </a:rPr>
              <a:t>, Minimum </a:t>
            </a:r>
            <a:r>
              <a:rPr lang="en-US" sz="1400" b="1" dirty="0" smtClean="0">
                <a:solidFill>
                  <a:srgbClr val="FF0000"/>
                </a:solidFill>
              </a:rPr>
              <a:t>7</a:t>
            </a:r>
            <a:r>
              <a:rPr lang="en-US" sz="1400" dirty="0" smtClean="0">
                <a:solidFill>
                  <a:srgbClr val="FF0000"/>
                </a:solidFill>
              </a:rPr>
              <a:t>, Percentiles... 90th </a:t>
            </a:r>
            <a:r>
              <a:rPr lang="en-US" sz="1400" b="1" dirty="0" smtClean="0">
                <a:solidFill>
                  <a:srgbClr val="FF0000"/>
                </a:solidFill>
              </a:rPr>
              <a:t>61</a:t>
            </a:r>
            <a:r>
              <a:rPr lang="en-US" sz="1400" dirty="0" smtClean="0">
                <a:solidFill>
                  <a:srgbClr val="FF0000"/>
                </a:solidFill>
              </a:rPr>
              <a:t>, 75th </a:t>
            </a:r>
            <a:r>
              <a:rPr lang="en-US" sz="1400" b="1" dirty="0" smtClean="0">
                <a:solidFill>
                  <a:srgbClr val="FF0000"/>
                </a:solidFill>
              </a:rPr>
              <a:t>45</a:t>
            </a:r>
            <a:r>
              <a:rPr lang="en-US" sz="1400" dirty="0" smtClean="0">
                <a:solidFill>
                  <a:srgbClr val="FF0000"/>
                </a:solidFill>
              </a:rPr>
              <a:t>, 50th </a:t>
            </a:r>
            <a:r>
              <a:rPr lang="en-US" sz="1400" b="1" dirty="0" smtClean="0">
                <a:solidFill>
                  <a:srgbClr val="FF0000"/>
                </a:solidFill>
              </a:rPr>
              <a:t>36</a:t>
            </a:r>
            <a:r>
              <a:rPr lang="en-US" sz="1400" dirty="0" smtClean="0">
                <a:solidFill>
                  <a:srgbClr val="FF0000"/>
                </a:solidFill>
              </a:rPr>
              <a:t>, 25th </a:t>
            </a:r>
            <a:r>
              <a:rPr lang="en-US" sz="1400" b="1" dirty="0" smtClean="0">
                <a:solidFill>
                  <a:srgbClr val="FF0000"/>
                </a:solidFill>
              </a:rPr>
              <a:t>29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AQI Category:</a:t>
            </a:r>
            <a:r>
              <a:rPr lang="en-US" sz="1400" dirty="0" smtClean="0">
                <a:solidFill>
                  <a:srgbClr val="FF0000"/>
                </a:solidFill>
              </a:rPr>
              <a:t> Days Good </a:t>
            </a:r>
            <a:r>
              <a:rPr lang="en-US" sz="1400" b="1" dirty="0" smtClean="0">
                <a:solidFill>
                  <a:srgbClr val="FF0000"/>
                </a:solidFill>
              </a:rPr>
              <a:t>269</a:t>
            </a:r>
            <a:r>
              <a:rPr lang="en-US" sz="1400" dirty="0" smtClean="0">
                <a:solidFill>
                  <a:srgbClr val="FF0000"/>
                </a:solidFill>
              </a:rPr>
              <a:t> (80%), Moderate </a:t>
            </a:r>
            <a:r>
              <a:rPr lang="en-US" sz="1400" b="1" dirty="0" smtClean="0">
                <a:solidFill>
                  <a:srgbClr val="FF0000"/>
                </a:solidFill>
              </a:rPr>
              <a:t>61</a:t>
            </a:r>
            <a:r>
              <a:rPr lang="en-US" sz="1400" dirty="0" smtClean="0">
                <a:solidFill>
                  <a:srgbClr val="FF0000"/>
                </a:solidFill>
              </a:rPr>
              <a:t> (18%), Unhealthy/Sensitive </a:t>
            </a:r>
            <a:r>
              <a:rPr lang="en-US" sz="1400" b="1" dirty="0" smtClean="0">
                <a:solidFill>
                  <a:srgbClr val="FF0000"/>
                </a:solidFill>
              </a:rPr>
              <a:t>6</a:t>
            </a:r>
            <a:r>
              <a:rPr lang="en-US" sz="1400" dirty="0" smtClean="0">
                <a:solidFill>
                  <a:srgbClr val="FF0000"/>
                </a:solidFill>
              </a:rPr>
              <a:t> (2%) 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Main Pollutant:</a:t>
            </a:r>
            <a:r>
              <a:rPr lang="en-US" sz="1400" dirty="0" smtClean="0">
                <a:solidFill>
                  <a:srgbClr val="FF0000"/>
                </a:solidFill>
              </a:rPr>
              <a:t> Days CO </a:t>
            </a:r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>
                <a:solidFill>
                  <a:srgbClr val="FF0000"/>
                </a:solidFill>
              </a:rPr>
              <a:t> (0.3%), O3 </a:t>
            </a:r>
            <a:r>
              <a:rPr lang="en-US" sz="1400" b="1" dirty="0" smtClean="0">
                <a:solidFill>
                  <a:srgbClr val="FF0000"/>
                </a:solidFill>
              </a:rPr>
              <a:t>195</a:t>
            </a:r>
            <a:r>
              <a:rPr lang="en-US" sz="1400" dirty="0" smtClean="0">
                <a:solidFill>
                  <a:srgbClr val="FF0000"/>
                </a:solidFill>
              </a:rPr>
              <a:t> (58%), PM2.5 </a:t>
            </a:r>
            <a:r>
              <a:rPr lang="en-US" sz="1400" b="1" dirty="0" smtClean="0">
                <a:solidFill>
                  <a:srgbClr val="FF0000"/>
                </a:solidFill>
              </a:rPr>
              <a:t>140</a:t>
            </a:r>
            <a:r>
              <a:rPr lang="en-US" sz="1400" dirty="0" smtClean="0">
                <a:solidFill>
                  <a:srgbClr val="FF0000"/>
                </a:solidFill>
              </a:rPr>
              <a:t> (42%)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9" name="Picture 11" descr="Nonattainment Areas Map - Criteria Air Pollutants - United St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09650"/>
            <a:ext cx="7620000" cy="5715000"/>
          </a:xfrm>
          <a:prstGeom prst="rect">
            <a:avLst/>
          </a:prstGeom>
          <a:noFill/>
        </p:spPr>
      </p:pic>
      <p:pic>
        <p:nvPicPr>
          <p:cNvPr id="253954" name="Picture 2" descr="Nonattainment Areas Map - Criteria Air Pollutants - United 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737600" cy="6553200"/>
          </a:xfrm>
          <a:prstGeom prst="rect">
            <a:avLst/>
          </a:prstGeom>
          <a:noFill/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6488-BFD9-43EF-9B15-14A0019E95FF}" type="slidenum">
              <a:rPr lang="en-US"/>
              <a:pPr/>
              <a:t>6</a:t>
            </a:fld>
            <a:endParaRPr lang="en-US"/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2667000" y="685800"/>
            <a:ext cx="4724400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Most Americans living in nonattainment areas live in areas so designated because of ozone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3AA7-8D83-4DE7-A21E-D4E483B69F6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19812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Design Value</a:t>
            </a:r>
            <a:endParaRPr lang="en-US" sz="8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3AA7-8D83-4DE7-A21E-D4E483B69F6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8a-ne224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29050" cy="3667125"/>
          </a:xfrm>
          <a:prstGeom prst="rect">
            <a:avLst/>
          </a:prstGeom>
        </p:spPr>
      </p:pic>
      <p:pic>
        <p:nvPicPr>
          <p:cNvPr id="5" name="Picture 4" descr="8a-ne625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447800"/>
            <a:ext cx="3829050" cy="3667125"/>
          </a:xfrm>
          <a:prstGeom prst="rect">
            <a:avLst/>
          </a:prstGeom>
        </p:spPr>
      </p:pic>
      <p:pic>
        <p:nvPicPr>
          <p:cNvPr id="3" name="Picture 2" descr="8a-ne626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190875"/>
            <a:ext cx="3829050" cy="366712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23AA7-8D83-4DE7-A21E-D4E483B69F6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8a-up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85" y="381000"/>
            <a:ext cx="8800877" cy="6019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6620</TotalTime>
  <Words>612</Words>
  <Application>Microsoft Office PowerPoint</Application>
  <PresentationFormat>On-screen Show (4:3)</PresentationFormat>
  <Paragraphs>163</Paragraphs>
  <Slides>31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Bitmap Image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Empirical Kinetic Modeling Approach (EKMA) Diagram</vt:lpstr>
      <vt:lpstr>Auto Emission Standards</vt:lpstr>
      <vt:lpstr>Slide 13</vt:lpstr>
      <vt:lpstr>Slide 14</vt:lpstr>
      <vt:lpstr>Slide 15</vt:lpstr>
      <vt:lpstr>Slide 16</vt:lpstr>
      <vt:lpstr>Auto Emission Standards</vt:lpstr>
      <vt:lpstr>Auto Pollution Control Measures</vt:lpstr>
      <vt:lpstr>Slide 19</vt:lpstr>
      <vt:lpstr>Pollution Controls</vt:lpstr>
      <vt:lpstr>Converter Efficiency</vt:lpstr>
      <vt:lpstr>Slide 22</vt:lpstr>
      <vt:lpstr>Auto Pollution  Control Measures</vt:lpstr>
      <vt:lpstr>Reformulated Gasoline (RFG)</vt:lpstr>
      <vt:lpstr>Slide 25</vt:lpstr>
      <vt:lpstr>Slide 26</vt:lpstr>
      <vt:lpstr>Slide 27</vt:lpstr>
      <vt:lpstr>Reformulated Gasoline (RFG)</vt:lpstr>
      <vt:lpstr>Slide 29</vt:lpstr>
      <vt:lpstr>Slide 30</vt:lpstr>
      <vt:lpstr>Control Measures</vt:lpstr>
    </vt:vector>
  </TitlesOfParts>
  <Company>CCSN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CCSN</dc:creator>
  <cp:lastModifiedBy>Robert G. Keesee</cp:lastModifiedBy>
  <cp:revision>261</cp:revision>
  <dcterms:created xsi:type="dcterms:W3CDTF">2002-01-16T22:44:40Z</dcterms:created>
  <dcterms:modified xsi:type="dcterms:W3CDTF">2011-03-27T21:22:25Z</dcterms:modified>
</cp:coreProperties>
</file>