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53" r:id="rId1"/>
  </p:sldMasterIdLst>
  <p:notesMasterIdLst>
    <p:notesMasterId r:id="rId17"/>
  </p:notesMasterIdLst>
  <p:sldIdLst>
    <p:sldId id="425" r:id="rId2"/>
    <p:sldId id="464" r:id="rId3"/>
    <p:sldId id="454" r:id="rId4"/>
    <p:sldId id="421" r:id="rId5"/>
    <p:sldId id="434" r:id="rId6"/>
    <p:sldId id="422" r:id="rId7"/>
    <p:sldId id="506" r:id="rId8"/>
    <p:sldId id="508" r:id="rId9"/>
    <p:sldId id="507" r:id="rId10"/>
    <p:sldId id="509" r:id="rId11"/>
    <p:sldId id="498" r:id="rId12"/>
    <p:sldId id="433" r:id="rId13"/>
    <p:sldId id="500" r:id="rId14"/>
    <p:sldId id="499" r:id="rId15"/>
    <p:sldId id="485" r:id="rId16"/>
  </p:sldIdLst>
  <p:sldSz cx="9144000" cy="6858000" type="screen4x3"/>
  <p:notesSz cx="6858000" cy="9144000"/>
  <p:defaultTextStyle>
    <a:defPPr>
      <a:defRPr lang="en-US"/>
    </a:defPPr>
    <a:lvl1pPr algn="ctr" rtl="0" fontAlgn="base">
      <a:spcBef>
        <a:spcPct val="0"/>
      </a:spcBef>
      <a:spcAft>
        <a:spcPct val="0"/>
      </a:spcAft>
      <a:defRPr sz="2000" kern="1200">
        <a:solidFill>
          <a:schemeClr val="tx1"/>
        </a:solidFill>
        <a:latin typeface="Times New Roman" pitchFamily="18" charset="0"/>
        <a:ea typeface="+mn-ea"/>
        <a:cs typeface="+mn-cs"/>
      </a:defRPr>
    </a:lvl1pPr>
    <a:lvl2pPr marL="457200" algn="ctr" rtl="0" fontAlgn="base">
      <a:spcBef>
        <a:spcPct val="0"/>
      </a:spcBef>
      <a:spcAft>
        <a:spcPct val="0"/>
      </a:spcAft>
      <a:defRPr sz="2000" kern="1200">
        <a:solidFill>
          <a:schemeClr val="tx1"/>
        </a:solidFill>
        <a:latin typeface="Times New Roman" pitchFamily="18" charset="0"/>
        <a:ea typeface="+mn-ea"/>
        <a:cs typeface="+mn-cs"/>
      </a:defRPr>
    </a:lvl2pPr>
    <a:lvl3pPr marL="914400" algn="ctr" rtl="0" fontAlgn="base">
      <a:spcBef>
        <a:spcPct val="0"/>
      </a:spcBef>
      <a:spcAft>
        <a:spcPct val="0"/>
      </a:spcAft>
      <a:defRPr sz="2000" kern="1200">
        <a:solidFill>
          <a:schemeClr val="tx1"/>
        </a:solidFill>
        <a:latin typeface="Times New Roman" pitchFamily="18" charset="0"/>
        <a:ea typeface="+mn-ea"/>
        <a:cs typeface="+mn-cs"/>
      </a:defRPr>
    </a:lvl3pPr>
    <a:lvl4pPr marL="1371600" algn="ctr" rtl="0" fontAlgn="base">
      <a:spcBef>
        <a:spcPct val="0"/>
      </a:spcBef>
      <a:spcAft>
        <a:spcPct val="0"/>
      </a:spcAft>
      <a:defRPr sz="2000" kern="1200">
        <a:solidFill>
          <a:schemeClr val="tx1"/>
        </a:solidFill>
        <a:latin typeface="Times New Roman" pitchFamily="18" charset="0"/>
        <a:ea typeface="+mn-ea"/>
        <a:cs typeface="+mn-cs"/>
      </a:defRPr>
    </a:lvl4pPr>
    <a:lvl5pPr marL="1828800" algn="ctr" rtl="0" fontAlgn="base">
      <a:spcBef>
        <a:spcPct val="0"/>
      </a:spcBef>
      <a:spcAft>
        <a:spcPct val="0"/>
      </a:spcAft>
      <a:defRPr sz="2000" kern="1200">
        <a:solidFill>
          <a:schemeClr val="tx1"/>
        </a:solidFill>
        <a:latin typeface="Times New Roman" pitchFamily="18" charset="0"/>
        <a:ea typeface="+mn-ea"/>
        <a:cs typeface="+mn-cs"/>
      </a:defRPr>
    </a:lvl5pPr>
    <a:lvl6pPr marL="2286000" algn="l" defTabSz="914400" rtl="0" eaLnBrk="1" latinLnBrk="0" hangingPunct="1">
      <a:defRPr sz="2000" kern="1200">
        <a:solidFill>
          <a:schemeClr val="tx1"/>
        </a:solidFill>
        <a:latin typeface="Times New Roman" pitchFamily="18" charset="0"/>
        <a:ea typeface="+mn-ea"/>
        <a:cs typeface="+mn-cs"/>
      </a:defRPr>
    </a:lvl6pPr>
    <a:lvl7pPr marL="2743200" algn="l" defTabSz="914400" rtl="0" eaLnBrk="1" latinLnBrk="0" hangingPunct="1">
      <a:defRPr sz="2000" kern="1200">
        <a:solidFill>
          <a:schemeClr val="tx1"/>
        </a:solidFill>
        <a:latin typeface="Times New Roman" pitchFamily="18" charset="0"/>
        <a:ea typeface="+mn-ea"/>
        <a:cs typeface="+mn-cs"/>
      </a:defRPr>
    </a:lvl7pPr>
    <a:lvl8pPr marL="3200400" algn="l" defTabSz="914400" rtl="0" eaLnBrk="1" latinLnBrk="0" hangingPunct="1">
      <a:defRPr sz="2000" kern="1200">
        <a:solidFill>
          <a:schemeClr val="tx1"/>
        </a:solidFill>
        <a:latin typeface="Times New Roman" pitchFamily="18" charset="0"/>
        <a:ea typeface="+mn-ea"/>
        <a:cs typeface="+mn-cs"/>
      </a:defRPr>
    </a:lvl8pPr>
    <a:lvl9pPr marL="3657600" algn="l" defTabSz="914400" rtl="0" eaLnBrk="1" latinLnBrk="0" hangingPunct="1">
      <a:defRPr sz="20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0066FF"/>
    <a:srgbClr val="005024"/>
    <a:srgbClr val="FF3300"/>
    <a:srgbClr val="CC9900"/>
    <a:srgbClr val="663300"/>
    <a:srgbClr val="FFFFCC"/>
    <a:srgbClr val="FFFF99"/>
    <a:srgbClr val="CC00FF"/>
    <a:srgbClr val="FF99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190" autoAdjust="0"/>
    <p:restoredTop sz="94581" autoAdjust="0"/>
  </p:normalViewPr>
  <p:slideViewPr>
    <p:cSldViewPr>
      <p:cViewPr varScale="1">
        <p:scale>
          <a:sx n="104" d="100"/>
          <a:sy n="104" d="100"/>
        </p:scale>
        <p:origin x="-11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84"/>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image" Target="../media/image10.png"/></Relationships>
</file>

<file path=ppt/drawings/_rels/vmlDrawing2.v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4.png"/><Relationship Id="rId1" Type="http://schemas.openxmlformats.org/officeDocument/2006/relationships/image" Target="../media/image13.png"/><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 Id="rId9" Type="http://schemas.openxmlformats.org/officeDocument/2006/relationships/image" Target="../media/image2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ltLang="en-US"/>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ltLang="en-US"/>
          </a:p>
        </p:txBody>
      </p:sp>
      <p:sp>
        <p:nvSpPr>
          <p:cNvPr id="583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lt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2231A38D-E5A5-41AB-8F9C-726CE2D4EC3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8130" name="Rectangle 2"/>
          <p:cNvSpPr>
            <a:spLocks noGrp="1" noChangeArrowheads="1"/>
          </p:cNvSpPr>
          <p:nvPr>
            <p:ph type="ctrTitle"/>
          </p:nvPr>
        </p:nvSpPr>
        <p:spPr>
          <a:xfrm>
            <a:off x="0" y="0"/>
            <a:ext cx="3171825" cy="342900"/>
          </a:xfrm>
        </p:spPr>
        <p:txBody>
          <a:bodyPr/>
          <a:lstStyle>
            <a:lvl1pPr>
              <a:defRPr/>
            </a:lvl1pPr>
          </a:lstStyle>
          <a:p>
            <a:r>
              <a:rPr lang="en-US"/>
              <a:t>Click to edit Master title style</a:t>
            </a:r>
          </a:p>
        </p:txBody>
      </p:sp>
      <p:sp>
        <p:nvSpPr>
          <p:cNvPr id="48131" name="Rectangle 3"/>
          <p:cNvSpPr>
            <a:spLocks noGrp="1" noChangeArrowheads="1"/>
          </p:cNvSpPr>
          <p:nvPr>
            <p:ph type="subTitle" idx="1"/>
          </p:nvPr>
        </p:nvSpPr>
        <p:spPr>
          <a:xfrm>
            <a:off x="0" y="342900"/>
            <a:ext cx="9144000" cy="6515100"/>
          </a:xfrm>
        </p:spPr>
        <p:txBody>
          <a:bodyPr/>
          <a:lstStyle>
            <a:lvl1pPr marL="0" indent="0" algn="ctr">
              <a:buFontTx/>
              <a:buNone/>
              <a:defRPr/>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858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6858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257175"/>
            <a:ext cx="4495800" cy="6600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57175"/>
            <a:ext cx="4495800" cy="6600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3"/>
          <p:cNvSpPr>
            <a:spLocks noGrp="1" noChangeArrowheads="1"/>
          </p:cNvSpPr>
          <p:nvPr>
            <p:ph type="body" idx="1"/>
          </p:nvPr>
        </p:nvSpPr>
        <p:spPr bwMode="auto">
          <a:xfrm>
            <a:off x="0" y="257175"/>
            <a:ext cx="9144000" cy="6600825"/>
          </a:xfrm>
          <a:prstGeom prst="rect">
            <a:avLst/>
          </a:prstGeom>
          <a:noFill/>
          <a:ln w="9525">
            <a:noFill/>
            <a:miter lim="800000"/>
            <a:headEnd/>
            <a:tailEnd/>
          </a:ln>
        </p:spPr>
        <p:txBody>
          <a:bodyPr vert="horz" wrap="square" lIns="91429" tIns="45715" rIns="91429" bIns="457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363" name="Rectangle 2"/>
          <p:cNvSpPr>
            <a:spLocks noGrp="1" noChangeArrowheads="1"/>
          </p:cNvSpPr>
          <p:nvPr>
            <p:ph type="title"/>
          </p:nvPr>
        </p:nvSpPr>
        <p:spPr bwMode="auto">
          <a:xfrm>
            <a:off x="0" y="0"/>
            <a:ext cx="1971675" cy="257175"/>
          </a:xfrm>
          <a:prstGeom prst="rect">
            <a:avLst/>
          </a:prstGeom>
          <a:noFill/>
          <a:ln w="9525">
            <a:noFill/>
            <a:miter lim="800000"/>
            <a:headEnd/>
            <a:tailEnd/>
          </a:ln>
        </p:spPr>
        <p:txBody>
          <a:bodyPr vert="horz" wrap="square" lIns="91429" tIns="45715" rIns="91429" bIns="45715" numCol="1" anchor="ctr" anchorCtr="0" compatLnSpc="1">
            <a:prstTxWarp prst="textNoShape">
              <a:avLst/>
            </a:prstTxWarp>
          </a:bodyPr>
          <a:lstStyle/>
          <a:p>
            <a:pPr lvl="0"/>
            <a:r>
              <a:rPr 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xStyles>
    <p:titleStyle>
      <a:lvl1pPr algn="l" rtl="0" eaLnBrk="0" fontAlgn="base" hangingPunct="0">
        <a:spcBef>
          <a:spcPct val="0"/>
        </a:spcBef>
        <a:spcAft>
          <a:spcPct val="0"/>
        </a:spcAft>
        <a:defRPr sz="1300">
          <a:solidFill>
            <a:schemeClr val="tx2"/>
          </a:solidFill>
          <a:latin typeface="+mj-lt"/>
          <a:ea typeface="+mj-ea"/>
          <a:cs typeface="+mj-cs"/>
        </a:defRPr>
      </a:lvl1pPr>
      <a:lvl2pPr algn="l" rtl="0" eaLnBrk="0" fontAlgn="base" hangingPunct="0">
        <a:spcBef>
          <a:spcPct val="0"/>
        </a:spcBef>
        <a:spcAft>
          <a:spcPct val="0"/>
        </a:spcAft>
        <a:defRPr sz="1300">
          <a:solidFill>
            <a:schemeClr val="tx2"/>
          </a:solidFill>
          <a:latin typeface="Arial" pitchFamily="34" charset="0"/>
        </a:defRPr>
      </a:lvl2pPr>
      <a:lvl3pPr algn="l" rtl="0" eaLnBrk="0" fontAlgn="base" hangingPunct="0">
        <a:spcBef>
          <a:spcPct val="0"/>
        </a:spcBef>
        <a:spcAft>
          <a:spcPct val="0"/>
        </a:spcAft>
        <a:defRPr sz="1300">
          <a:solidFill>
            <a:schemeClr val="tx2"/>
          </a:solidFill>
          <a:latin typeface="Arial" pitchFamily="34" charset="0"/>
        </a:defRPr>
      </a:lvl3pPr>
      <a:lvl4pPr algn="l" rtl="0" eaLnBrk="0" fontAlgn="base" hangingPunct="0">
        <a:spcBef>
          <a:spcPct val="0"/>
        </a:spcBef>
        <a:spcAft>
          <a:spcPct val="0"/>
        </a:spcAft>
        <a:defRPr sz="1300">
          <a:solidFill>
            <a:schemeClr val="tx2"/>
          </a:solidFill>
          <a:latin typeface="Arial" pitchFamily="34" charset="0"/>
        </a:defRPr>
      </a:lvl4pPr>
      <a:lvl5pPr algn="l" rtl="0" eaLnBrk="0" fontAlgn="base" hangingPunct="0">
        <a:spcBef>
          <a:spcPct val="0"/>
        </a:spcBef>
        <a:spcAft>
          <a:spcPct val="0"/>
        </a:spcAft>
        <a:defRPr sz="1300">
          <a:solidFill>
            <a:schemeClr val="tx2"/>
          </a:solidFill>
          <a:latin typeface="Arial" pitchFamily="34" charset="0"/>
        </a:defRPr>
      </a:lvl5pPr>
      <a:lvl6pPr marL="457200" algn="l" rtl="0" fontAlgn="base">
        <a:spcBef>
          <a:spcPct val="0"/>
        </a:spcBef>
        <a:spcAft>
          <a:spcPct val="0"/>
        </a:spcAft>
        <a:defRPr sz="1300">
          <a:solidFill>
            <a:schemeClr val="tx2"/>
          </a:solidFill>
          <a:latin typeface="Arial" pitchFamily="34" charset="0"/>
        </a:defRPr>
      </a:lvl6pPr>
      <a:lvl7pPr marL="914400" algn="l" rtl="0" fontAlgn="base">
        <a:spcBef>
          <a:spcPct val="0"/>
        </a:spcBef>
        <a:spcAft>
          <a:spcPct val="0"/>
        </a:spcAft>
        <a:defRPr sz="1300">
          <a:solidFill>
            <a:schemeClr val="tx2"/>
          </a:solidFill>
          <a:latin typeface="Arial" pitchFamily="34" charset="0"/>
        </a:defRPr>
      </a:lvl7pPr>
      <a:lvl8pPr marL="1371600" algn="l" rtl="0" fontAlgn="base">
        <a:spcBef>
          <a:spcPct val="0"/>
        </a:spcBef>
        <a:spcAft>
          <a:spcPct val="0"/>
        </a:spcAft>
        <a:defRPr sz="1300">
          <a:solidFill>
            <a:schemeClr val="tx2"/>
          </a:solidFill>
          <a:latin typeface="Arial" pitchFamily="34" charset="0"/>
        </a:defRPr>
      </a:lvl8pPr>
      <a:lvl9pPr marL="1828800" algn="l" rtl="0" fontAlgn="base">
        <a:spcBef>
          <a:spcPct val="0"/>
        </a:spcBef>
        <a:spcAft>
          <a:spcPct val="0"/>
        </a:spcAft>
        <a:defRPr sz="13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1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9.bin"/><Relationship Id="rId3" Type="http://schemas.openxmlformats.org/officeDocument/2006/relationships/oleObject" Target="../embeddings/oleObject4.bin"/><Relationship Id="rId7"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7.bin"/><Relationship Id="rId11" Type="http://schemas.openxmlformats.org/officeDocument/2006/relationships/oleObject" Target="../embeddings/oleObject12.bin"/><Relationship Id="rId5" Type="http://schemas.openxmlformats.org/officeDocument/2006/relationships/oleObject" Target="../embeddings/oleObject6.bin"/><Relationship Id="rId10" Type="http://schemas.openxmlformats.org/officeDocument/2006/relationships/oleObject" Target="../embeddings/oleObject11.bin"/><Relationship Id="rId4" Type="http://schemas.openxmlformats.org/officeDocument/2006/relationships/oleObject" Target="../embeddings/oleObject5.bin"/><Relationship Id="rId9" Type="http://schemas.openxmlformats.org/officeDocument/2006/relationships/oleObject" Target="../embeddings/oleObject10.bin"/></Relationships>
</file>

<file path=ppt/slides/_rels/slide11.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1981200" y="1143000"/>
            <a:ext cx="6096000" cy="914400"/>
          </a:xfrm>
        </p:spPr>
        <p:txBody>
          <a:bodyPr/>
          <a:lstStyle/>
          <a:p>
            <a:pPr eaLnBrk="1" hangingPunct="1"/>
            <a:r>
              <a:rPr lang="en-US" sz="3600" b="1" smtClean="0"/>
              <a:t>A Brief History of Radon</a:t>
            </a:r>
          </a:p>
        </p:txBody>
      </p:sp>
      <p:sp>
        <p:nvSpPr>
          <p:cNvPr id="274437" name="WordArt 5" descr="Paper bag"/>
          <p:cNvSpPr>
            <a:spLocks noChangeArrowheads="1" noChangeShapeType="1" noTextEdit="1"/>
          </p:cNvSpPr>
          <p:nvPr/>
        </p:nvSpPr>
        <p:spPr bwMode="auto">
          <a:xfrm>
            <a:off x="1447800" y="5791200"/>
            <a:ext cx="5181600" cy="523875"/>
          </a:xfrm>
          <a:prstGeom prst="rect">
            <a:avLst/>
          </a:prstGeom>
        </p:spPr>
        <p:txBody>
          <a:bodyPr wrap="none" fromWordArt="1">
            <a:prstTxWarp prst="textPlain">
              <a:avLst>
                <a:gd name="adj" fmla="val 50218"/>
              </a:avLst>
            </a:prstTxWarp>
          </a:bodyPr>
          <a:lstStyle/>
          <a:p>
            <a:r>
              <a:rPr lang="en-US" sz="3600" kern="10">
                <a:ln w="9525">
                  <a:solidFill>
                    <a:srgbClr val="008000"/>
                  </a:solidFill>
                  <a:round/>
                  <a:headEnd/>
                  <a:tailEnd/>
                </a:ln>
                <a:blipFill dpi="0" rotWithShape="0">
                  <a:blip r:embed="rId2"/>
                  <a:srcRect/>
                  <a:tile tx="0" ty="0" sx="100000" sy="100000" flip="none" algn="tl"/>
                </a:blipFill>
                <a:effectLst>
                  <a:outerShdw dist="563972" dir="14049741" sx="125000" sy="125000" algn="tl" rotWithShape="0">
                    <a:srgbClr val="C7DFD3"/>
                  </a:outerShdw>
                </a:effectLst>
                <a:latin typeface="Times New Roman"/>
                <a:cs typeface="Times New Roman"/>
              </a:rPr>
              <a:t>Indoor pollution</a:t>
            </a:r>
          </a:p>
        </p:txBody>
      </p:sp>
      <p:sp>
        <p:nvSpPr>
          <p:cNvPr id="39940" name="Rectangle 6"/>
          <p:cNvSpPr>
            <a:spLocks noChangeArrowheads="1"/>
          </p:cNvSpPr>
          <p:nvPr/>
        </p:nvSpPr>
        <p:spPr bwMode="auto">
          <a:xfrm>
            <a:off x="685800" y="1981200"/>
            <a:ext cx="7543800" cy="3059113"/>
          </a:xfrm>
          <a:prstGeom prst="rect">
            <a:avLst/>
          </a:prstGeom>
          <a:noFill/>
          <a:ln w="9525">
            <a:noFill/>
            <a:miter lim="800000"/>
            <a:headEnd/>
            <a:tailEnd/>
          </a:ln>
        </p:spPr>
        <p:txBody>
          <a:bodyPr>
            <a:spAutoFit/>
          </a:bodyPr>
          <a:lstStyle/>
          <a:p>
            <a:pPr algn="l">
              <a:spcBef>
                <a:spcPct val="50000"/>
              </a:spcBef>
              <a:buFontTx/>
              <a:buChar char="•"/>
            </a:pPr>
            <a:r>
              <a:rPr lang="en-US" sz="2400" b="1"/>
              <a:t>1879</a:t>
            </a:r>
            <a:r>
              <a:rPr lang="en-US" sz="2700" b="1"/>
              <a:t>	</a:t>
            </a:r>
            <a:r>
              <a:rPr lang="en-US" sz="2400" b="1"/>
              <a:t>xs lung cancer rate among underground miners</a:t>
            </a:r>
          </a:p>
          <a:p>
            <a:pPr algn="l">
              <a:spcBef>
                <a:spcPct val="50000"/>
              </a:spcBef>
              <a:buFontTx/>
              <a:buChar char="•"/>
            </a:pPr>
            <a:r>
              <a:rPr lang="en-US" sz="2400" b="1"/>
              <a:t>1896	Henri Becquerel discovers natural radioactivity</a:t>
            </a:r>
          </a:p>
          <a:p>
            <a:pPr algn="l">
              <a:spcBef>
                <a:spcPct val="50000"/>
              </a:spcBef>
              <a:buFontTx/>
              <a:buChar char="•"/>
            </a:pPr>
            <a:r>
              <a:rPr lang="en-US" sz="2400" b="1"/>
              <a:t>1924	link between radon and lung cancer suggested</a:t>
            </a:r>
          </a:p>
          <a:p>
            <a:pPr algn="l">
              <a:spcBef>
                <a:spcPct val="50000"/>
              </a:spcBef>
              <a:buFontTx/>
              <a:buChar char="•"/>
            </a:pPr>
            <a:r>
              <a:rPr lang="en-US" sz="2400" b="1"/>
              <a:t>1956	cause identified as radon progeny (daughters)</a:t>
            </a:r>
          </a:p>
          <a:p>
            <a:pPr algn="l">
              <a:spcBef>
                <a:spcPct val="50000"/>
              </a:spcBef>
              <a:buFontTx/>
              <a:buChar char="•"/>
            </a:pPr>
            <a:r>
              <a:rPr lang="en-US" sz="2400" b="1"/>
              <a:t>1984	Stanley Watras of Limerick, PA, nuclear power 			plant worker sets off alarm </a:t>
            </a:r>
            <a:r>
              <a:rPr lang="en-US" sz="2400" b="1" i="1"/>
              <a:t>going to work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274437"/>
                                        </p:tgtEl>
                                        <p:attrNameLst>
                                          <p:attrName>style.visibility</p:attrName>
                                        </p:attrNameLst>
                                      </p:cBhvr>
                                      <p:to>
                                        <p:strVal val="visible"/>
                                      </p:to>
                                    </p:set>
                                    <p:anim calcmode="lin" valueType="num">
                                      <p:cBhvr>
                                        <p:cTn id="7" dur="5000" fill="hold"/>
                                        <p:tgtEl>
                                          <p:spTgt spid="274437"/>
                                        </p:tgtEl>
                                        <p:attrNameLst>
                                          <p:attrName>ppt_w</p:attrName>
                                        </p:attrNameLst>
                                      </p:cBhvr>
                                      <p:tavLst>
                                        <p:tav tm="0" fmla="#ppt_w*sin(2.5*pi*$)">
                                          <p:val>
                                            <p:fltVal val="0"/>
                                          </p:val>
                                        </p:tav>
                                        <p:tav tm="100000">
                                          <p:val>
                                            <p:fltVal val="1"/>
                                          </p:val>
                                        </p:tav>
                                      </p:tavLst>
                                    </p:anim>
                                    <p:anim calcmode="lin" valueType="num">
                                      <p:cBhvr>
                                        <p:cTn id="8" dur="5000" fill="hold"/>
                                        <p:tgtEl>
                                          <p:spTgt spid="27443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4437"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4496" name="Object 0"/>
          <p:cNvGraphicFramePr>
            <a:graphicFrameLocks noChangeAspect="1"/>
          </p:cNvGraphicFramePr>
          <p:nvPr/>
        </p:nvGraphicFramePr>
        <p:xfrm>
          <a:off x="838200" y="228600"/>
          <a:ext cx="7620000" cy="846138"/>
        </p:xfrm>
        <a:graphic>
          <a:graphicData uri="http://schemas.openxmlformats.org/presentationml/2006/ole">
            <p:oleObj spid="_x0000_s171010" name="Bitmap Image" r:id="rId3" imgW="2057143" imgH="228571" progId="PBrush">
              <p:embed/>
            </p:oleObj>
          </a:graphicData>
        </a:graphic>
      </p:graphicFrame>
      <p:graphicFrame>
        <p:nvGraphicFramePr>
          <p:cNvPr id="234497" name="Object 1"/>
          <p:cNvGraphicFramePr>
            <a:graphicFrameLocks noChangeAspect="1"/>
          </p:cNvGraphicFramePr>
          <p:nvPr/>
        </p:nvGraphicFramePr>
        <p:xfrm>
          <a:off x="152400" y="1066800"/>
          <a:ext cx="8839200" cy="609600"/>
        </p:xfrm>
        <a:graphic>
          <a:graphicData uri="http://schemas.openxmlformats.org/presentationml/2006/ole">
            <p:oleObj spid="_x0000_s171011" name="Bitmap Image" r:id="rId4" imgW="7466667" imgH="485586" progId="PBrush">
              <p:embed/>
            </p:oleObj>
          </a:graphicData>
        </a:graphic>
      </p:graphicFrame>
      <p:graphicFrame>
        <p:nvGraphicFramePr>
          <p:cNvPr id="234498" name="Object 2"/>
          <p:cNvGraphicFramePr>
            <a:graphicFrameLocks noChangeAspect="1"/>
          </p:cNvGraphicFramePr>
          <p:nvPr/>
        </p:nvGraphicFramePr>
        <p:xfrm>
          <a:off x="152400" y="1676400"/>
          <a:ext cx="8839200" cy="604626"/>
        </p:xfrm>
        <a:graphic>
          <a:graphicData uri="http://schemas.openxmlformats.org/presentationml/2006/ole">
            <p:oleObj spid="_x0000_s171012" name="Bitmap Image" r:id="rId5" imgW="7516274" imgH="514422" progId="PBrush">
              <p:embed/>
            </p:oleObj>
          </a:graphicData>
        </a:graphic>
      </p:graphicFrame>
      <p:graphicFrame>
        <p:nvGraphicFramePr>
          <p:cNvPr id="234499" name="Object 3"/>
          <p:cNvGraphicFramePr>
            <a:graphicFrameLocks noChangeAspect="1"/>
          </p:cNvGraphicFramePr>
          <p:nvPr/>
        </p:nvGraphicFramePr>
        <p:xfrm>
          <a:off x="381000" y="2209800"/>
          <a:ext cx="8763000" cy="524868"/>
        </p:xfrm>
        <a:graphic>
          <a:graphicData uri="http://schemas.openxmlformats.org/presentationml/2006/ole">
            <p:oleObj spid="_x0000_s171013" name="Bitmap Image" r:id="rId6" imgW="7485714" imgH="447856" progId="PBrush">
              <p:embed/>
            </p:oleObj>
          </a:graphicData>
        </a:graphic>
      </p:graphicFrame>
      <p:graphicFrame>
        <p:nvGraphicFramePr>
          <p:cNvPr id="234500" name="Object 4"/>
          <p:cNvGraphicFramePr>
            <a:graphicFrameLocks noChangeAspect="1"/>
          </p:cNvGraphicFramePr>
          <p:nvPr/>
        </p:nvGraphicFramePr>
        <p:xfrm>
          <a:off x="304800" y="2971800"/>
          <a:ext cx="8839200" cy="762688"/>
        </p:xfrm>
        <a:graphic>
          <a:graphicData uri="http://schemas.openxmlformats.org/presentationml/2006/ole">
            <p:oleObj spid="_x0000_s171014" name="Bitmap Image" r:id="rId7" imgW="7497221" imgH="647619" progId="PBrush">
              <p:embed/>
            </p:oleObj>
          </a:graphicData>
        </a:graphic>
      </p:graphicFrame>
      <p:graphicFrame>
        <p:nvGraphicFramePr>
          <p:cNvPr id="234501" name="Object 5"/>
          <p:cNvGraphicFramePr>
            <a:graphicFrameLocks noChangeAspect="1"/>
          </p:cNvGraphicFramePr>
          <p:nvPr/>
        </p:nvGraphicFramePr>
        <p:xfrm>
          <a:off x="152400" y="3962400"/>
          <a:ext cx="8763000" cy="645054"/>
        </p:xfrm>
        <a:graphic>
          <a:graphicData uri="http://schemas.openxmlformats.org/presentationml/2006/ole">
            <p:oleObj spid="_x0000_s171015" name="Bitmap Image" r:id="rId8" imgW="7504762" imgH="542857" progId="PBrush">
              <p:embed/>
            </p:oleObj>
          </a:graphicData>
        </a:graphic>
      </p:graphicFrame>
      <p:graphicFrame>
        <p:nvGraphicFramePr>
          <p:cNvPr id="234502" name="Object 6"/>
          <p:cNvGraphicFramePr>
            <a:graphicFrameLocks noChangeAspect="1"/>
          </p:cNvGraphicFramePr>
          <p:nvPr/>
        </p:nvGraphicFramePr>
        <p:xfrm>
          <a:off x="228600" y="4724400"/>
          <a:ext cx="9448800" cy="573365"/>
        </p:xfrm>
        <a:graphic>
          <a:graphicData uri="http://schemas.openxmlformats.org/presentationml/2006/ole">
            <p:oleObj spid="_x0000_s171016" name="Bitmap Image" r:id="rId9" imgW="7504762" imgH="447856" progId="PBrush">
              <p:embed/>
            </p:oleObj>
          </a:graphicData>
        </a:graphic>
      </p:graphicFrame>
      <p:graphicFrame>
        <p:nvGraphicFramePr>
          <p:cNvPr id="234503" name="Object 7"/>
          <p:cNvGraphicFramePr>
            <a:graphicFrameLocks noChangeAspect="1"/>
          </p:cNvGraphicFramePr>
          <p:nvPr/>
        </p:nvGraphicFramePr>
        <p:xfrm>
          <a:off x="152400" y="5562600"/>
          <a:ext cx="9220200" cy="344488"/>
        </p:xfrm>
        <a:graphic>
          <a:graphicData uri="http://schemas.openxmlformats.org/presentationml/2006/ole">
            <p:oleObj spid="_x0000_s171017" name="Bitmap Image" r:id="rId10" imgW="7504762" imgH="276117" progId="PBrush">
              <p:embed/>
            </p:oleObj>
          </a:graphicData>
        </a:graphic>
      </p:graphicFrame>
      <p:graphicFrame>
        <p:nvGraphicFramePr>
          <p:cNvPr id="234504" name="Object 8"/>
          <p:cNvGraphicFramePr>
            <a:graphicFrameLocks noChangeAspect="1"/>
          </p:cNvGraphicFramePr>
          <p:nvPr/>
        </p:nvGraphicFramePr>
        <p:xfrm>
          <a:off x="152400" y="6019800"/>
          <a:ext cx="8991600" cy="555625"/>
        </p:xfrm>
        <a:graphic>
          <a:graphicData uri="http://schemas.openxmlformats.org/presentationml/2006/ole">
            <p:oleObj spid="_x0000_s171018" name="Bitmap Image" r:id="rId11" imgW="7504762" imgH="457143" progId="PBrush">
              <p:embed/>
            </p:oleObj>
          </a:graphicData>
        </a:graphic>
      </p:graphicFrame>
      <p:sp>
        <p:nvSpPr>
          <p:cNvPr id="155662" name="Rectangle 14"/>
          <p:cNvSpPr>
            <a:spLocks noChangeArrowheads="1"/>
          </p:cNvSpPr>
          <p:nvPr/>
        </p:nvSpPr>
        <p:spPr bwMode="auto">
          <a:xfrm>
            <a:off x="152400" y="990600"/>
            <a:ext cx="8991600" cy="1828800"/>
          </a:xfrm>
          <a:prstGeom prst="rect">
            <a:avLst/>
          </a:prstGeom>
          <a:solidFill>
            <a:srgbClr val="FFFFFF">
              <a:alpha val="0"/>
            </a:srgbClr>
          </a:solidFill>
          <a:ln w="63500" algn="ctr">
            <a:solidFill>
              <a:srgbClr val="FF0000"/>
            </a:solidFill>
            <a:miter lim="800000"/>
            <a:headEnd/>
            <a:tailEnd/>
          </a:ln>
          <a:effectLst/>
        </p:spPr>
        <p:txBody>
          <a:bodyPr wrap="square" anchor="ctr">
            <a:noAutofit/>
          </a:bodyPr>
          <a:lstStyle/>
          <a:p>
            <a:endParaRPr lang="en-US"/>
          </a:p>
        </p:txBody>
      </p:sp>
      <p:sp>
        <p:nvSpPr>
          <p:cNvPr id="155665" name="Rectangle 17"/>
          <p:cNvSpPr>
            <a:spLocks noChangeArrowheads="1"/>
          </p:cNvSpPr>
          <p:nvPr/>
        </p:nvSpPr>
        <p:spPr bwMode="auto">
          <a:xfrm>
            <a:off x="152400" y="4572000"/>
            <a:ext cx="8991600" cy="762000"/>
          </a:xfrm>
          <a:prstGeom prst="rect">
            <a:avLst/>
          </a:prstGeom>
          <a:solidFill>
            <a:srgbClr val="FFFFFF">
              <a:alpha val="0"/>
            </a:srgbClr>
          </a:solidFill>
          <a:ln w="76200" algn="ctr">
            <a:solidFill>
              <a:schemeClr val="accent1"/>
            </a:solidFill>
            <a:miter lim="800000"/>
            <a:headEnd/>
            <a:tailEnd/>
          </a:ln>
          <a:effectLst/>
        </p:spPr>
        <p:txBody>
          <a:bodyPr wrap="square" anchor="ctr">
            <a:noAutofit/>
          </a:bodyPr>
          <a:lstStyle/>
          <a:p>
            <a:endParaRPr lang="en-US"/>
          </a:p>
        </p:txBody>
      </p:sp>
      <p:sp>
        <p:nvSpPr>
          <p:cNvPr id="155667" name="Rectangle 19"/>
          <p:cNvSpPr>
            <a:spLocks noChangeArrowheads="1"/>
          </p:cNvSpPr>
          <p:nvPr/>
        </p:nvSpPr>
        <p:spPr bwMode="auto">
          <a:xfrm>
            <a:off x="0" y="3810000"/>
            <a:ext cx="8991600" cy="228600"/>
          </a:xfrm>
          <a:prstGeom prst="rect">
            <a:avLst/>
          </a:prstGeom>
          <a:solidFill>
            <a:schemeClr val="bg1"/>
          </a:solidFill>
          <a:ln w="76200" algn="ctr">
            <a:noFill/>
            <a:miter lim="800000"/>
            <a:headEnd/>
            <a:tailEnd/>
          </a:ln>
          <a:effectLst/>
        </p:spPr>
        <p:txBody>
          <a:bodyPr anchor="ctr">
            <a:spAutoFit/>
          </a:bodyPr>
          <a:lstStyle/>
          <a:p>
            <a:endParaRPr lang="en-US"/>
          </a:p>
        </p:txBody>
      </p:sp>
      <p:sp>
        <p:nvSpPr>
          <p:cNvPr id="155666" name="Line 18"/>
          <p:cNvSpPr>
            <a:spLocks noChangeShapeType="1"/>
          </p:cNvSpPr>
          <p:nvPr/>
        </p:nvSpPr>
        <p:spPr bwMode="auto">
          <a:xfrm>
            <a:off x="3352800" y="3429000"/>
            <a:ext cx="4191000" cy="45719"/>
          </a:xfrm>
          <a:prstGeom prst="line">
            <a:avLst/>
          </a:prstGeom>
          <a:noFill/>
          <a:ln w="38100">
            <a:solidFill>
              <a:schemeClr val="accent1"/>
            </a:solidFill>
            <a:round/>
            <a:headEnd/>
            <a:tailEnd/>
          </a:ln>
          <a:effectLst/>
        </p:spPr>
        <p:txBody>
          <a:bodyPr wrap="square" anchor="ctr">
            <a:spAutoFit/>
          </a:bodyPr>
          <a:lstStyle/>
          <a:p>
            <a:endParaRPr lang="en-US"/>
          </a:p>
        </p:txBody>
      </p:sp>
      <p:sp>
        <p:nvSpPr>
          <p:cNvPr id="155668" name="Rectangle 20"/>
          <p:cNvSpPr>
            <a:spLocks noChangeArrowheads="1"/>
          </p:cNvSpPr>
          <p:nvPr/>
        </p:nvSpPr>
        <p:spPr bwMode="auto">
          <a:xfrm>
            <a:off x="7467600" y="3581400"/>
            <a:ext cx="1524000" cy="381000"/>
          </a:xfrm>
          <a:prstGeom prst="rect">
            <a:avLst/>
          </a:prstGeom>
          <a:solidFill>
            <a:schemeClr val="bg1"/>
          </a:solidFill>
          <a:ln w="76200" algn="ctr">
            <a:noFill/>
            <a:miter lim="800000"/>
            <a:headEnd/>
            <a:tailEnd/>
          </a:ln>
          <a:effectLst/>
        </p:spPr>
        <p:txBody>
          <a:bodyPr anchor="ctr">
            <a:spAutoFit/>
          </a:bodyPr>
          <a:lstStyle/>
          <a:p>
            <a:endParaRPr lang="en-US"/>
          </a:p>
        </p:txBody>
      </p:sp>
      <p:sp>
        <p:nvSpPr>
          <p:cNvPr id="155661" name="Rectangle 13"/>
          <p:cNvSpPr>
            <a:spLocks noChangeArrowheads="1"/>
          </p:cNvSpPr>
          <p:nvPr/>
        </p:nvSpPr>
        <p:spPr bwMode="auto">
          <a:xfrm>
            <a:off x="152400" y="2971800"/>
            <a:ext cx="8991600" cy="762000"/>
          </a:xfrm>
          <a:prstGeom prst="rect">
            <a:avLst/>
          </a:prstGeom>
          <a:solidFill>
            <a:srgbClr val="FFFFFF">
              <a:alpha val="0"/>
            </a:srgbClr>
          </a:solidFill>
          <a:ln w="76200" algn="ctr">
            <a:solidFill>
              <a:srgbClr val="FF9900"/>
            </a:solidFill>
            <a:miter lim="800000"/>
            <a:headEnd/>
            <a:tailEnd/>
          </a:ln>
          <a:effectLst/>
        </p:spPr>
        <p:txBody>
          <a:bodyPr wrap="square" anchor="ctr">
            <a:noAutofit/>
          </a:bodyPr>
          <a:lstStyle/>
          <a:p>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2754" name="Picture 2"/>
          <p:cNvPicPr>
            <a:picLocks noChangeAspect="1" noChangeArrowheads="1"/>
          </p:cNvPicPr>
          <p:nvPr/>
        </p:nvPicPr>
        <p:blipFill>
          <a:blip r:embed="rId2" cstate="print"/>
          <a:srcRect/>
          <a:stretch>
            <a:fillRect/>
          </a:stretch>
        </p:blipFill>
        <p:spPr bwMode="auto">
          <a:xfrm>
            <a:off x="381000" y="304800"/>
            <a:ext cx="8077200" cy="5181600"/>
          </a:xfrm>
          <a:prstGeom prst="rect">
            <a:avLst/>
          </a:prstGeom>
          <a:noFill/>
          <a:ln w="9525">
            <a:noFill/>
            <a:miter lim="800000"/>
            <a:headEnd/>
            <a:tailEnd/>
          </a:ln>
        </p:spPr>
      </p:pic>
      <p:sp>
        <p:nvSpPr>
          <p:cNvPr id="5" name="TextBox 4"/>
          <p:cNvSpPr txBox="1"/>
          <p:nvPr/>
        </p:nvSpPr>
        <p:spPr>
          <a:xfrm>
            <a:off x="838200" y="5562600"/>
            <a:ext cx="8001000" cy="1015663"/>
          </a:xfrm>
          <a:prstGeom prst="rect">
            <a:avLst/>
          </a:prstGeom>
          <a:noFill/>
        </p:spPr>
        <p:txBody>
          <a:bodyPr wrap="square" rtlCol="0">
            <a:spAutoFit/>
          </a:bodyPr>
          <a:lstStyle/>
          <a:p>
            <a:pPr algn="l"/>
            <a:r>
              <a:rPr lang="en-US" b="1" dirty="0" smtClean="0"/>
              <a:t>Unit risk (nonsmoker):  1.8 x 10</a:t>
            </a:r>
            <a:r>
              <a:rPr lang="en-US" b="1" baseline="30000" dirty="0" smtClean="0"/>
              <a:t>-2</a:t>
            </a:r>
            <a:r>
              <a:rPr lang="en-US" b="1" dirty="0" smtClean="0"/>
              <a:t> (</a:t>
            </a:r>
            <a:r>
              <a:rPr lang="en-US" b="1" dirty="0" err="1" smtClean="0"/>
              <a:t>pCi</a:t>
            </a:r>
            <a:r>
              <a:rPr lang="en-US" b="1" dirty="0" smtClean="0"/>
              <a:t>/L)</a:t>
            </a:r>
            <a:r>
              <a:rPr lang="en-US" b="1" baseline="30000" dirty="0" smtClean="0"/>
              <a:t>-1     </a:t>
            </a:r>
            <a:r>
              <a:rPr lang="en-US" b="1" dirty="0" smtClean="0"/>
              <a:t>[8 x higher for smoker] </a:t>
            </a:r>
          </a:p>
          <a:p>
            <a:pPr algn="l"/>
            <a:r>
              <a:rPr lang="en-US" b="1" dirty="0" smtClean="0"/>
              <a:t>1 </a:t>
            </a:r>
            <a:r>
              <a:rPr lang="en-US" b="1" dirty="0" err="1" smtClean="0"/>
              <a:t>pCi</a:t>
            </a:r>
            <a:r>
              <a:rPr lang="en-US" b="1" dirty="0" smtClean="0"/>
              <a:t> = 2.2 decays/min = 17,600 </a:t>
            </a:r>
            <a:r>
              <a:rPr lang="en-US" b="1" dirty="0" err="1" smtClean="0"/>
              <a:t>Rn</a:t>
            </a:r>
            <a:r>
              <a:rPr lang="en-US" b="1" dirty="0" smtClean="0"/>
              <a:t> atoms</a:t>
            </a:r>
          </a:p>
          <a:p>
            <a:pPr algn="l"/>
            <a:r>
              <a:rPr lang="en-US" b="1" dirty="0" smtClean="0"/>
              <a:t>1 </a:t>
            </a:r>
            <a:r>
              <a:rPr lang="en-US" b="1" dirty="0" err="1" smtClean="0"/>
              <a:t>pCi</a:t>
            </a:r>
            <a:r>
              <a:rPr lang="en-US" b="1" dirty="0" smtClean="0"/>
              <a:t>/L </a:t>
            </a:r>
            <a:r>
              <a:rPr lang="en-US" b="1" dirty="0" err="1" smtClean="0"/>
              <a:t>Rn</a:t>
            </a:r>
            <a:r>
              <a:rPr lang="en-US" b="1" dirty="0" smtClean="0"/>
              <a:t> = 1.9 </a:t>
            </a:r>
            <a:r>
              <a:rPr lang="en-US" b="1" dirty="0" err="1" smtClean="0"/>
              <a:t>mSv</a:t>
            </a:r>
            <a:r>
              <a:rPr lang="en-US" b="1" dirty="0" smtClean="0"/>
              <a:t>/yr  </a:t>
            </a:r>
            <a:endParaRPr lang="en-US"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2" descr="home buyer's and seller's guide"/>
          <p:cNvPicPr>
            <a:picLocks noChangeAspect="1" noChangeArrowheads="1"/>
          </p:cNvPicPr>
          <p:nvPr/>
        </p:nvPicPr>
        <p:blipFill>
          <a:blip r:embed="rId2" cstate="print"/>
          <a:srcRect/>
          <a:stretch>
            <a:fillRect/>
          </a:stretch>
        </p:blipFill>
        <p:spPr bwMode="auto">
          <a:xfrm>
            <a:off x="0" y="0"/>
            <a:ext cx="4384675" cy="6858000"/>
          </a:xfrm>
          <a:prstGeom prst="rect">
            <a:avLst/>
          </a:prstGeom>
          <a:noFill/>
          <a:ln w="9525">
            <a:noFill/>
            <a:miter lim="800000"/>
            <a:headEnd/>
            <a:tailEnd/>
          </a:ln>
        </p:spPr>
      </p:pic>
      <p:pic>
        <p:nvPicPr>
          <p:cNvPr id="44035" name="Picture 3" descr="radon risk bar chart"/>
          <p:cNvPicPr>
            <a:picLocks noChangeAspect="1" noChangeArrowheads="1"/>
          </p:cNvPicPr>
          <p:nvPr/>
        </p:nvPicPr>
        <p:blipFill>
          <a:blip r:embed="rId3" cstate="print"/>
          <a:srcRect/>
          <a:stretch>
            <a:fillRect/>
          </a:stretch>
        </p:blipFill>
        <p:spPr bwMode="auto">
          <a:xfrm>
            <a:off x="4419600" y="0"/>
            <a:ext cx="4481359" cy="4572000"/>
          </a:xfrm>
          <a:prstGeom prst="rect">
            <a:avLst/>
          </a:prstGeom>
          <a:noFill/>
          <a:ln w="9525">
            <a:noFill/>
            <a:miter lim="800000"/>
            <a:headEnd/>
            <a:tailEnd/>
          </a:ln>
        </p:spPr>
      </p:pic>
      <p:sp>
        <p:nvSpPr>
          <p:cNvPr id="283652" name="Text Box 4"/>
          <p:cNvSpPr txBox="1">
            <a:spLocks noChangeArrowheads="1"/>
          </p:cNvSpPr>
          <p:nvPr/>
        </p:nvSpPr>
        <p:spPr bwMode="auto">
          <a:xfrm>
            <a:off x="4343400" y="4343400"/>
            <a:ext cx="4800600" cy="2308324"/>
          </a:xfrm>
          <a:prstGeom prst="rect">
            <a:avLst/>
          </a:prstGeom>
          <a:noFill/>
          <a:ln w="9525">
            <a:noFill/>
            <a:miter lim="800000"/>
            <a:headEnd/>
            <a:tailEnd/>
          </a:ln>
        </p:spPr>
        <p:txBody>
          <a:bodyPr wrap="square">
            <a:spAutoFit/>
          </a:bodyPr>
          <a:lstStyle/>
          <a:p>
            <a:pPr algn="l">
              <a:spcBef>
                <a:spcPct val="50000"/>
              </a:spcBef>
            </a:pPr>
            <a:r>
              <a:rPr lang="en-US" sz="2400" b="1" dirty="0"/>
              <a:t>Indoor air quality issues: foam blowing insulation, household products, carbon monoxide, molds, vapors from glues and finishes in construction/furniture/fabrics, etc., etc., etc.</a:t>
            </a:r>
          </a:p>
        </p:txBody>
      </p:sp>
      <p:sp>
        <p:nvSpPr>
          <p:cNvPr id="5" name="TextBox 4"/>
          <p:cNvSpPr txBox="1"/>
          <p:nvPr/>
        </p:nvSpPr>
        <p:spPr>
          <a:xfrm>
            <a:off x="304800" y="1295400"/>
            <a:ext cx="3581400" cy="2554545"/>
          </a:xfrm>
          <a:prstGeom prst="rect">
            <a:avLst/>
          </a:prstGeom>
          <a:solidFill>
            <a:schemeClr val="tx1">
              <a:alpha val="40000"/>
            </a:schemeClr>
          </a:solidFill>
        </p:spPr>
        <p:txBody>
          <a:bodyPr wrap="square" rtlCol="0">
            <a:spAutoFit/>
          </a:bodyPr>
          <a:lstStyle/>
          <a:p>
            <a:r>
              <a:rPr lang="en-US" sz="3200" b="1" dirty="0" smtClean="0">
                <a:solidFill>
                  <a:srgbClr val="FFFF00"/>
                </a:solidFill>
              </a:rPr>
              <a:t>With more tightly constructed homes, indoor air pollutants are trapped inside</a:t>
            </a:r>
            <a:endParaRPr lang="en-US" sz="3200" b="1"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3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5" fill="hold" grpId="0" nodeType="clickEffect">
                                  <p:stCondLst>
                                    <p:cond delay="0"/>
                                  </p:stCondLst>
                                  <p:iterate type="wd">
                                    <p:tmPct val="100000"/>
                                  </p:iterate>
                                  <p:childTnLst>
                                    <p:set>
                                      <p:cBhvr>
                                        <p:cTn id="11" dur="1" fill="hold">
                                          <p:stCondLst>
                                            <p:cond delay="0"/>
                                          </p:stCondLst>
                                        </p:cTn>
                                        <p:tgtEl>
                                          <p:spTgt spid="283652"/>
                                        </p:tgtEl>
                                        <p:attrNameLst>
                                          <p:attrName>style.visibility</p:attrName>
                                        </p:attrNameLst>
                                      </p:cBhvr>
                                      <p:to>
                                        <p:strVal val="visible"/>
                                      </p:to>
                                    </p:set>
                                    <p:animEffect transition="in" filter="checkerboard(down)">
                                      <p:cBhvr>
                                        <p:cTn id="12" dur="300"/>
                                        <p:tgtEl>
                                          <p:spTgt spid="2836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3652" grpId="0" autoUpdateAnimBg="0"/>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5" name="Rectangle 1"/>
          <p:cNvSpPr>
            <a:spLocks noChangeArrowheads="1"/>
          </p:cNvSpPr>
          <p:nvPr/>
        </p:nvSpPr>
        <p:spPr bwMode="auto">
          <a:xfrm>
            <a:off x="533400" y="441068"/>
            <a:ext cx="9144000" cy="6063198"/>
          </a:xfrm>
          <a:prstGeom prst="rect">
            <a:avLst/>
          </a:prstGeom>
          <a:noFill/>
          <a:ln w="9525">
            <a:noFill/>
            <a:miter lim="800000"/>
            <a:headEnd/>
            <a:tailEnd/>
          </a:ln>
          <a:effectLst/>
        </p:spPr>
        <p:txBody>
          <a:bodyPr vert="horz" wrap="square" lIns="0" tIns="45720" rIns="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1" u="none" strike="noStrike" cap="none" normalizeH="0" baseline="0" dirty="0" smtClean="0">
                <a:ln>
                  <a:noFill/>
                </a:ln>
                <a:solidFill>
                  <a:schemeClr val="tx1"/>
                </a:solidFill>
                <a:effectLst/>
                <a:latin typeface="Times New Roman" pitchFamily="18" charset="0"/>
                <a:cs typeface="Times New Roman" pitchFamily="18" charset="0"/>
              </a:rPr>
              <a:t>RADON GAS MEASUREMENT METHODS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Activated Charcoal Adsorption</a:t>
            </a:r>
            <a:endParaRPr kumimoji="0" lang="en-US" sz="14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rPr>
              <a:t>	Radon is absorbed into a charcoal canister</a:t>
            </a:r>
            <a:endParaRPr kumimoji="0" lang="en-US" sz="1200" b="0" i="0" u="none" strike="noStrike" cap="none" normalizeH="0" baseline="0" dirty="0" smtClean="0">
              <a:ln>
                <a:noFill/>
              </a:ln>
              <a:solidFill>
                <a:schemeClr val="tx1"/>
              </a:solidFill>
              <a:effectLst/>
              <a:latin typeface="Arial" pitchFamily="34" charset="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rPr>
              <a:t>	Short-term detector (equilibration over 2-7 days)</a:t>
            </a:r>
            <a:endParaRPr kumimoji="0" lang="en-US" sz="1200" b="0" i="0" u="none" strike="noStrike" cap="none" normalizeH="0" baseline="0" dirty="0" smtClean="0">
              <a:ln>
                <a:noFill/>
              </a:ln>
              <a:solidFill>
                <a:schemeClr val="tx1"/>
              </a:solidFill>
              <a:effectLst/>
              <a:latin typeface="Arial" pitchFamily="34" charset="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rPr>
              <a:t>	Laboratory analysis by scintillation (gamma-ray)</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Alpha Track Detection</a:t>
            </a:r>
            <a:endParaRPr kumimoji="0" lang="en-US" sz="14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rPr>
              <a:t>	A plastic film is exposed (1 to 12 months)</a:t>
            </a:r>
            <a:endParaRPr kumimoji="0" lang="en-US" sz="1200" b="0" i="0" u="none" strike="noStrike" cap="none" normalizeH="0" baseline="0" dirty="0" smtClean="0">
              <a:ln>
                <a:noFill/>
              </a:ln>
              <a:solidFill>
                <a:schemeClr val="tx1"/>
              </a:solidFill>
              <a:effectLst/>
              <a:latin typeface="Arial" pitchFamily="34" charset="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rPr>
              <a:t>	Alpha particles from radon decay produce damage tracks</a:t>
            </a:r>
            <a:endParaRPr kumimoji="0" lang="en-US" sz="1200" b="0" i="0" u="none" strike="noStrike" cap="none" normalizeH="0" baseline="0" dirty="0" smtClean="0">
              <a:ln>
                <a:noFill/>
              </a:ln>
              <a:solidFill>
                <a:schemeClr val="tx1"/>
              </a:solidFill>
              <a:effectLst/>
              <a:latin typeface="Arial" pitchFamily="34" charset="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rPr>
              <a:t>	Number of damage tracks determined </a:t>
            </a:r>
            <a:endParaRPr kumimoji="0" lang="en-US" sz="1200" b="0" i="0" u="none" strike="noStrike" cap="none" normalizeH="0" baseline="0" dirty="0" smtClean="0">
              <a:ln>
                <a:noFill/>
              </a:ln>
              <a:solidFill>
                <a:schemeClr val="tx1"/>
              </a:solidFill>
              <a:effectLst/>
              <a:latin typeface="Arial" pitchFamily="34" charset="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rPr>
              <a:t>	Integrating detector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Continuous Radon Monitoring (Scintillation counter)</a:t>
            </a:r>
            <a:endParaRPr kumimoji="0" lang="en-US" sz="14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rPr>
              <a:t>	Radon decay event causes electric current pulse in device</a:t>
            </a:r>
            <a:endParaRPr kumimoji="0" lang="en-US" sz="1200" b="0" i="0" u="none" strike="noStrike" cap="none" normalizeH="0" baseline="0" dirty="0" smtClean="0">
              <a:ln>
                <a:noFill/>
              </a:ln>
              <a:solidFill>
                <a:schemeClr val="tx1"/>
              </a:solidFill>
              <a:effectLst/>
              <a:latin typeface="Arial" pitchFamily="34" charset="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rPr>
              <a:t>	Real-time detector</a:t>
            </a:r>
            <a:endParaRPr kumimoji="0" lang="en-US" sz="1200" b="0" i="0" u="none" strike="noStrike" cap="none" normalizeH="0" baseline="0" dirty="0" smtClean="0">
              <a:ln>
                <a:noFill/>
              </a:ln>
              <a:solidFill>
                <a:schemeClr val="tx1"/>
              </a:solidFill>
              <a:effectLst/>
              <a:latin typeface="Arial" pitchFamily="34" charset="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rPr>
              <a:t>	Signal can be electronically integrated (pulse counting)</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Electret</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Ion Chamber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Electrostatically</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charged disk detector)</a:t>
            </a:r>
            <a:endParaRPr kumimoji="0" lang="en-US" sz="14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rPr>
              <a:t>	Radon decay ionizes air</a:t>
            </a:r>
            <a:endParaRPr kumimoji="0" lang="en-US" sz="1200" b="0" i="0" u="none" strike="noStrike" cap="none" normalizeH="0" baseline="0" dirty="0" smtClean="0">
              <a:ln>
                <a:noFill/>
              </a:ln>
              <a:solidFill>
                <a:schemeClr val="tx1"/>
              </a:solidFill>
              <a:effectLst/>
              <a:latin typeface="Arial" pitchFamily="34" charset="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rPr>
              <a:t>	Air conductivity increases, reducing voltage across chamber</a:t>
            </a:r>
            <a:endParaRPr kumimoji="0" lang="en-US" sz="1200" b="0" i="0" u="none" strike="noStrike" cap="none" normalizeH="0" baseline="0" dirty="0" smtClean="0">
              <a:ln>
                <a:noFill/>
              </a:ln>
              <a:solidFill>
                <a:schemeClr val="tx1"/>
              </a:solidFill>
              <a:effectLst/>
              <a:latin typeface="Arial" pitchFamily="34" charset="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rPr>
              <a:t>	Real-time detector</a:t>
            </a:r>
            <a:endParaRPr kumimoji="0" lang="en-US" sz="1200" b="0" i="0" u="none" strike="noStrike" cap="none" normalizeH="0" baseline="0" dirty="0" smtClean="0">
              <a:ln>
                <a:noFill/>
              </a:ln>
              <a:solidFill>
                <a:schemeClr val="tx1"/>
              </a:solidFill>
              <a:effectLst/>
              <a:latin typeface="Arial" pitchFamily="34" charset="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rPr>
              <a:t>	Signal can be electronically integrated </a:t>
            </a:r>
          </a:p>
          <a:p>
            <a:pPr marL="0" marR="0" lvl="0" indent="0" algn="l" defTabSz="914400" rtl="0" eaLnBrk="0" fontAlgn="base" latinLnBrk="0" hangingPunct="0">
              <a:lnSpc>
                <a:spcPct val="100000"/>
              </a:lnSpc>
              <a:spcBef>
                <a:spcPct val="0"/>
              </a:spcBef>
              <a:spcAft>
                <a:spcPct val="0"/>
              </a:spcAft>
              <a:buClrTx/>
              <a:buSzTx/>
              <a:buFontTx/>
              <a:buNone/>
              <a:tabLst/>
            </a:pPr>
            <a:endParaRPr lang="en-US" sz="1400" dirty="0" smtClean="0">
              <a:latin typeface="Arial" pitchFamily="34" charset="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rPr>
              <a:t>National Radon Safety Board</a:t>
            </a: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1729" name="Picture 1"/>
          <p:cNvPicPr>
            <a:picLocks noChangeAspect="1" noChangeArrowheads="1"/>
          </p:cNvPicPr>
          <p:nvPr/>
        </p:nvPicPr>
        <p:blipFill>
          <a:blip r:embed="rId2" cstate="print"/>
          <a:srcRect/>
          <a:stretch>
            <a:fillRect/>
          </a:stretch>
        </p:blipFill>
        <p:spPr bwMode="auto">
          <a:xfrm>
            <a:off x="4648200" y="457200"/>
            <a:ext cx="4333875" cy="5345978"/>
          </a:xfrm>
          <a:prstGeom prst="rect">
            <a:avLst/>
          </a:prstGeom>
          <a:noFill/>
          <a:ln w="9525">
            <a:noFill/>
            <a:miter lim="800000"/>
            <a:headEnd/>
            <a:tailEnd/>
          </a:ln>
        </p:spPr>
      </p:pic>
      <p:graphicFrame>
        <p:nvGraphicFramePr>
          <p:cNvPr id="3" name="Table 2"/>
          <p:cNvGraphicFramePr>
            <a:graphicFrameLocks noGrp="1"/>
          </p:cNvGraphicFramePr>
          <p:nvPr/>
        </p:nvGraphicFramePr>
        <p:xfrm>
          <a:off x="304800" y="1676400"/>
          <a:ext cx="4648200" cy="5282883"/>
        </p:xfrm>
        <a:graphic>
          <a:graphicData uri="http://schemas.openxmlformats.org/drawingml/2006/table">
            <a:tbl>
              <a:tblPr/>
              <a:tblGrid>
                <a:gridCol w="4648200"/>
              </a:tblGrid>
              <a:tr h="810328">
                <a:tc>
                  <a:txBody>
                    <a:bodyPr/>
                    <a:lstStyle/>
                    <a:p>
                      <a:pPr algn="l"/>
                      <a:r>
                        <a:rPr lang="en-US" sz="2000" b="1" dirty="0"/>
                        <a:t>Gas Permeable Layer</a:t>
                      </a:r>
                      <a:r>
                        <a:rPr lang="en-US" sz="1000" dirty="0"/>
                        <a:t/>
                      </a:r>
                      <a:br>
                        <a:rPr lang="en-US" sz="1000" dirty="0"/>
                      </a:br>
                      <a:r>
                        <a:rPr lang="en-US" sz="1100" dirty="0"/>
                        <a:t>This layer is placed beneath the slab or flooring system to allow the soil gas to move freely underneath the house. In many cases, the material used is a 4-inch layer of clean gravel. This gas-permeable layer is used only in homes with casement and slab-on-grade foundations; it is not used in homes with crawlspace foundations.</a:t>
                      </a:r>
                      <a:endParaRPr lang="en-US" sz="1000" dirty="0"/>
                    </a:p>
                  </a:txBody>
                  <a:tcPr marL="17220" marR="17220" marT="8610" marB="8610">
                    <a:lnL>
                      <a:noFill/>
                    </a:lnL>
                    <a:lnR>
                      <a:noFill/>
                    </a:lnR>
                    <a:lnT>
                      <a:noFill/>
                    </a:lnT>
                    <a:lnB>
                      <a:noFill/>
                    </a:lnB>
                  </a:tcPr>
                </a:tc>
              </a:tr>
              <a:tr h="685663">
                <a:tc>
                  <a:txBody>
                    <a:bodyPr/>
                    <a:lstStyle/>
                    <a:p>
                      <a:pPr algn="l"/>
                      <a:r>
                        <a:rPr lang="en-US" sz="2000" b="1" dirty="0"/>
                        <a:t>Plastic Sheeting</a:t>
                      </a:r>
                      <a:r>
                        <a:rPr lang="en-US" sz="1000" dirty="0"/>
                        <a:t/>
                      </a:r>
                      <a:br>
                        <a:rPr lang="en-US" sz="1000" dirty="0"/>
                      </a:br>
                      <a:r>
                        <a:rPr lang="en-US" sz="1100" dirty="0"/>
                        <a:t>Plastic sheeting seams sealed is placed on top of the gas permeable layer and under the slab to help prevent the soil gas from entering the home. In crawlspaces, the sheeting is placed over the crawlspace floor.</a:t>
                      </a:r>
                      <a:endParaRPr lang="en-US" sz="1000" dirty="0"/>
                    </a:p>
                  </a:txBody>
                  <a:tcPr marL="17220" marR="17220" marT="8610" marB="8610">
                    <a:lnL>
                      <a:noFill/>
                    </a:lnL>
                    <a:lnR>
                      <a:noFill/>
                    </a:lnR>
                    <a:lnT>
                      <a:noFill/>
                    </a:lnT>
                    <a:lnB>
                      <a:noFill/>
                    </a:lnB>
                  </a:tcPr>
                </a:tc>
              </a:tr>
              <a:tr h="542427">
                <a:tc>
                  <a:txBody>
                    <a:bodyPr/>
                    <a:lstStyle/>
                    <a:p>
                      <a:pPr algn="l"/>
                      <a:r>
                        <a:rPr lang="en-US" sz="2000" b="1" dirty="0"/>
                        <a:t>Sealing and Caulking</a:t>
                      </a:r>
                      <a:r>
                        <a:rPr lang="en-US" sz="1000" dirty="0"/>
                        <a:t/>
                      </a:r>
                      <a:br>
                        <a:rPr lang="en-US" sz="1000" dirty="0"/>
                      </a:br>
                      <a:r>
                        <a:rPr lang="en-US" sz="1100" dirty="0"/>
                        <a:t>All below-grade openings in the concrete foundation floor are sealed to reduce soil gas entry into the home.</a:t>
                      </a:r>
                      <a:endParaRPr lang="en-US" sz="1000" dirty="0"/>
                    </a:p>
                  </a:txBody>
                  <a:tcPr marL="17220" marR="17220" marT="8610" marB="8610">
                    <a:lnL>
                      <a:noFill/>
                    </a:lnL>
                    <a:lnR>
                      <a:noFill/>
                    </a:lnR>
                    <a:lnT>
                      <a:noFill/>
                    </a:lnT>
                    <a:lnB>
                      <a:noFill/>
                    </a:lnB>
                  </a:tcPr>
                </a:tc>
              </a:tr>
              <a:tr h="641899">
                <a:tc>
                  <a:txBody>
                    <a:bodyPr/>
                    <a:lstStyle/>
                    <a:p>
                      <a:pPr algn="l"/>
                      <a:r>
                        <a:rPr lang="en-US" sz="2000" b="1" dirty="0"/>
                        <a:t>Vent Pipe</a:t>
                      </a:r>
                      <a:r>
                        <a:rPr lang="en-US" sz="1000" dirty="0"/>
                        <a:t/>
                      </a:r>
                      <a:br>
                        <a:rPr lang="en-US" sz="1000" dirty="0"/>
                      </a:br>
                      <a:r>
                        <a:rPr lang="en-US" sz="1100" dirty="0"/>
                        <a:t>A 3- or 4-inch gas-tight or PVC pipe (or other gas-tight pipe) runs from the gas permeable layer through the house to the roof to safely vent radon and other soil gases above the house.</a:t>
                      </a:r>
                      <a:endParaRPr lang="en-US" sz="1000" dirty="0"/>
                    </a:p>
                  </a:txBody>
                  <a:tcPr marL="17220" marR="17220" marT="8610" marB="8610">
                    <a:lnL>
                      <a:noFill/>
                    </a:lnL>
                    <a:lnR>
                      <a:noFill/>
                    </a:lnR>
                    <a:lnT>
                      <a:noFill/>
                    </a:lnT>
                    <a:lnB>
                      <a:noFill/>
                    </a:lnB>
                  </a:tcPr>
                </a:tc>
              </a:tr>
              <a:tr h="1815483">
                <a:tc>
                  <a:txBody>
                    <a:bodyPr/>
                    <a:lstStyle/>
                    <a:p>
                      <a:pPr algn="l"/>
                      <a:r>
                        <a:rPr lang="en-US" sz="2000" b="1" dirty="0"/>
                        <a:t>Junction Box</a:t>
                      </a:r>
                      <a:r>
                        <a:rPr lang="en-US" sz="1000" dirty="0"/>
                        <a:t/>
                      </a:r>
                      <a:br>
                        <a:rPr lang="en-US" sz="1000" dirty="0"/>
                      </a:br>
                      <a:r>
                        <a:rPr lang="en-US" sz="1100" dirty="0"/>
                        <a:t>An electrical junction box is included in the attic to make the wiring and installation of a vent fan easier. For example, you decide to activate the passive system because your test result showed an elevated radon level (4 </a:t>
                      </a:r>
                      <a:r>
                        <a:rPr lang="en-US" sz="1100" dirty="0" err="1"/>
                        <a:t>pCi</a:t>
                      </a:r>
                      <a:r>
                        <a:rPr lang="en-US" sz="1100" dirty="0"/>
                        <a:t>/L or more). A separate junction box is placed in the living space to power the vent fan alarm. An alarm is installed along the vent fan to indicate when the vent fan is not operating properly.</a:t>
                      </a:r>
                      <a:endParaRPr lang="en-US" sz="1000" dirty="0"/>
                    </a:p>
                  </a:txBody>
                  <a:tcPr marL="17220" marR="17220" marT="8610" marB="8610">
                    <a:lnL>
                      <a:noFill/>
                    </a:lnL>
                    <a:lnR>
                      <a:noFill/>
                    </a:lnR>
                    <a:lnT>
                      <a:noFill/>
                    </a:lnT>
                    <a:lnB>
                      <a:noFill/>
                    </a:lnB>
                  </a:tcPr>
                </a:tc>
              </a:tr>
            </a:tbl>
          </a:graphicData>
        </a:graphic>
      </p:graphicFrame>
      <p:sp>
        <p:nvSpPr>
          <p:cNvPr id="201730" name="Rectangle 2"/>
          <p:cNvSpPr>
            <a:spLocks noChangeArrowheads="1"/>
          </p:cNvSpPr>
          <p:nvPr/>
        </p:nvSpPr>
        <p:spPr bwMode="auto">
          <a:xfrm>
            <a:off x="228600" y="381000"/>
            <a:ext cx="4485010" cy="116955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bmk="">
                <a:ln>
                  <a:noFill/>
                </a:ln>
                <a:solidFill>
                  <a:schemeClr val="tx1"/>
                </a:solidFill>
                <a:effectLst/>
                <a:latin typeface="Arial" charset="0"/>
              </a:rPr>
              <a:t>Radon-Resistant Features</a:t>
            </a:r>
            <a:endParaRPr kumimoji="0" lang="en-US" b="0" i="0" u="none" strike="noStrike" cap="none" normalizeH="0" baseline="0" dirty="0" smtClean="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The techniques may vary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for different foundations and site requirements,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but the basic elements are:</a:t>
            </a:r>
            <a:r>
              <a:rPr kumimoji="0" lang="en-US" sz="1800" b="0" i="0" u="none" strike="noStrike" cap="none" normalizeH="0" baseline="0" dirty="0" smtClean="0">
                <a:ln>
                  <a:noFill/>
                </a:ln>
                <a:solidFill>
                  <a:schemeClr val="tx1"/>
                </a:solidFill>
                <a:effectLst/>
                <a:latin typeface="Arial" charset="0"/>
              </a:rPr>
              <a:t> </a:t>
            </a:r>
            <a:endParaRPr kumimoji="0" lang="en-US" sz="16200" b="0" i="0" u="none" strike="noStrike" cap="none" normalizeH="0" baseline="0" dirty="0" smtClean="0">
              <a:ln>
                <a:noFill/>
              </a:ln>
              <a:solidFill>
                <a:schemeClr val="tx1"/>
              </a:solidFill>
              <a:effectLst/>
              <a:latin typeface="Arial"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title" idx="4294967295"/>
          </p:nvPr>
        </p:nvSpPr>
        <p:spPr/>
        <p:txBody>
          <a:bodyPr/>
          <a:lstStyle/>
          <a:p>
            <a:pPr eaLnBrk="1" hangingPunct="1"/>
            <a:r>
              <a:rPr lang="en-US" smtClean="0"/>
              <a:t>Radon decay</a:t>
            </a:r>
          </a:p>
        </p:txBody>
      </p:sp>
      <p:sp>
        <p:nvSpPr>
          <p:cNvPr id="38915" name="Text Box 3"/>
          <p:cNvSpPr txBox="1">
            <a:spLocks noChangeArrowheads="1"/>
          </p:cNvSpPr>
          <p:nvPr/>
        </p:nvSpPr>
        <p:spPr bwMode="auto">
          <a:xfrm>
            <a:off x="838200" y="838200"/>
            <a:ext cx="7391400" cy="5478423"/>
          </a:xfrm>
          <a:prstGeom prst="rect">
            <a:avLst/>
          </a:prstGeom>
          <a:noFill/>
          <a:ln w="9525">
            <a:noFill/>
            <a:miter lim="800000"/>
            <a:headEnd/>
            <a:tailEnd/>
          </a:ln>
        </p:spPr>
        <p:txBody>
          <a:bodyPr>
            <a:spAutoFit/>
          </a:bodyPr>
          <a:lstStyle/>
          <a:p>
            <a:pPr algn="l">
              <a:spcBef>
                <a:spcPct val="50000"/>
              </a:spcBef>
            </a:pPr>
            <a:r>
              <a:rPr lang="en-US" sz="3200" dirty="0"/>
              <a:t>Natural radioactivity  </a:t>
            </a:r>
            <a:r>
              <a:rPr lang="en-US" b="1" dirty="0">
                <a:solidFill>
                  <a:srgbClr val="CC00FF"/>
                </a:solidFill>
              </a:rPr>
              <a:t>(half-life)</a:t>
            </a:r>
          </a:p>
          <a:p>
            <a:pPr algn="l">
              <a:spcBef>
                <a:spcPct val="50000"/>
              </a:spcBef>
            </a:pPr>
            <a:r>
              <a:rPr lang="en-US" sz="2400" b="1" i="1" dirty="0"/>
              <a:t>in the ground</a:t>
            </a:r>
          </a:p>
          <a:p>
            <a:pPr algn="l">
              <a:lnSpc>
                <a:spcPct val="30000"/>
              </a:lnSpc>
              <a:spcBef>
                <a:spcPct val="50000"/>
              </a:spcBef>
            </a:pPr>
            <a:r>
              <a:rPr lang="en-US" sz="3200" b="1" dirty="0">
                <a:solidFill>
                  <a:srgbClr val="996600"/>
                </a:solidFill>
              </a:rPr>
              <a:t>uranium-238</a:t>
            </a:r>
            <a:r>
              <a:rPr lang="en-US" sz="3200" b="1" dirty="0"/>
              <a:t>  </a:t>
            </a:r>
            <a:r>
              <a:rPr lang="en-US" sz="3200" b="1" dirty="0">
                <a:sym typeface="Symbol" pitchFamily="18" charset="2"/>
              </a:rPr>
              <a:t>   </a:t>
            </a:r>
            <a:r>
              <a:rPr lang="en-US" sz="3200" b="1" dirty="0">
                <a:solidFill>
                  <a:srgbClr val="996600"/>
                </a:solidFill>
                <a:sym typeface="Symbol" pitchFamily="18" charset="2"/>
              </a:rPr>
              <a:t>radium-226</a:t>
            </a:r>
            <a:r>
              <a:rPr lang="en-US" sz="3200" b="1" dirty="0">
                <a:sym typeface="Symbol" pitchFamily="18" charset="2"/>
              </a:rPr>
              <a:t>  </a:t>
            </a:r>
            <a:r>
              <a:rPr lang="en-US" sz="3200" dirty="0">
                <a:sym typeface="Symbol" pitchFamily="18" charset="2"/>
              </a:rPr>
              <a:t>  </a:t>
            </a:r>
          </a:p>
          <a:p>
            <a:pPr algn="l">
              <a:spcBef>
                <a:spcPct val="10000"/>
              </a:spcBef>
            </a:pPr>
            <a:r>
              <a:rPr lang="en-US" sz="1800" dirty="0">
                <a:sym typeface="Symbol" pitchFamily="18" charset="2"/>
              </a:rPr>
              <a:t>     </a:t>
            </a:r>
            <a:r>
              <a:rPr lang="en-US" sz="1800" dirty="0">
                <a:solidFill>
                  <a:srgbClr val="CC00FF"/>
                </a:solidFill>
                <a:sym typeface="Symbol" pitchFamily="18" charset="2"/>
              </a:rPr>
              <a:t>4.5 billion years</a:t>
            </a:r>
            <a:r>
              <a:rPr lang="en-US" sz="1800" dirty="0">
                <a:sym typeface="Symbol" pitchFamily="18" charset="2"/>
              </a:rPr>
              <a:t>			     </a:t>
            </a:r>
            <a:r>
              <a:rPr lang="en-US" sz="1800" dirty="0">
                <a:solidFill>
                  <a:srgbClr val="CC00FF"/>
                </a:solidFill>
                <a:sym typeface="Symbol" pitchFamily="18" charset="2"/>
              </a:rPr>
              <a:t>1600 years</a:t>
            </a:r>
          </a:p>
          <a:p>
            <a:pPr algn="l">
              <a:spcBef>
                <a:spcPct val="50000"/>
              </a:spcBef>
            </a:pPr>
            <a:r>
              <a:rPr lang="en-US" sz="3200" b="1" dirty="0">
                <a:solidFill>
                  <a:srgbClr val="FF0000"/>
                </a:solidFill>
                <a:sym typeface="Symbol" pitchFamily="18" charset="2"/>
              </a:rPr>
              <a:t>radon-222</a:t>
            </a:r>
            <a:r>
              <a:rPr lang="en-US" sz="3200" dirty="0">
                <a:sym typeface="Symbol" pitchFamily="18" charset="2"/>
              </a:rPr>
              <a:t> </a:t>
            </a:r>
            <a:r>
              <a:rPr lang="en-US" sz="3200" b="1" i="1" dirty="0">
                <a:solidFill>
                  <a:schemeClr val="accent2"/>
                </a:solidFill>
                <a:sym typeface="Symbol" pitchFamily="18" charset="2"/>
              </a:rPr>
              <a:t>gas</a:t>
            </a:r>
            <a:r>
              <a:rPr lang="en-US" sz="3200" dirty="0">
                <a:sym typeface="Symbol" pitchFamily="18" charset="2"/>
              </a:rPr>
              <a:t> </a:t>
            </a:r>
            <a:r>
              <a:rPr lang="en-US" sz="2400" dirty="0">
                <a:sym typeface="Symbol" pitchFamily="18" charset="2"/>
              </a:rPr>
              <a:t>has time to leak into the air</a:t>
            </a:r>
            <a:r>
              <a:rPr lang="en-US" sz="3200" dirty="0">
                <a:sym typeface="Symbol" pitchFamily="18" charset="2"/>
              </a:rPr>
              <a:t>  </a:t>
            </a:r>
            <a:r>
              <a:rPr lang="en-US" sz="3200" b="1" dirty="0">
                <a:sym typeface="Symbol" pitchFamily="18" charset="2"/>
              </a:rPr>
              <a:t></a:t>
            </a:r>
            <a:r>
              <a:rPr lang="en-US" sz="3200" dirty="0">
                <a:sym typeface="Symbol" pitchFamily="18" charset="2"/>
              </a:rPr>
              <a:t> </a:t>
            </a:r>
          </a:p>
          <a:p>
            <a:pPr algn="l">
              <a:spcBef>
                <a:spcPct val="10000"/>
              </a:spcBef>
            </a:pPr>
            <a:r>
              <a:rPr lang="en-US" sz="1800" dirty="0">
                <a:sym typeface="Symbol" pitchFamily="18" charset="2"/>
              </a:rPr>
              <a:t>   </a:t>
            </a:r>
            <a:r>
              <a:rPr lang="en-US" sz="1800" dirty="0">
                <a:solidFill>
                  <a:srgbClr val="CC00FF"/>
                </a:solidFill>
                <a:sym typeface="Symbol" pitchFamily="18" charset="2"/>
              </a:rPr>
              <a:t>almost 4 days</a:t>
            </a:r>
          </a:p>
          <a:p>
            <a:pPr algn="l">
              <a:spcBef>
                <a:spcPct val="50000"/>
              </a:spcBef>
            </a:pPr>
            <a:r>
              <a:rPr lang="en-US" sz="3200" b="1" dirty="0">
                <a:solidFill>
                  <a:srgbClr val="FF9900"/>
                </a:solidFill>
                <a:sym typeface="Symbol" pitchFamily="18" charset="2"/>
              </a:rPr>
              <a:t>lead-210</a:t>
            </a:r>
            <a:r>
              <a:rPr lang="en-US" sz="3200" b="1" dirty="0">
                <a:sym typeface="Symbol" pitchFamily="18" charset="2"/>
              </a:rPr>
              <a:t>    lead-206</a:t>
            </a:r>
          </a:p>
          <a:p>
            <a:pPr algn="l">
              <a:spcBef>
                <a:spcPct val="10000"/>
              </a:spcBef>
            </a:pPr>
            <a:r>
              <a:rPr lang="en-US" sz="1800" dirty="0">
                <a:sym typeface="Symbol" pitchFamily="18" charset="2"/>
              </a:rPr>
              <a:t>     </a:t>
            </a:r>
            <a:r>
              <a:rPr lang="en-US" sz="1800" dirty="0">
                <a:solidFill>
                  <a:srgbClr val="CC00FF"/>
                </a:solidFill>
                <a:sym typeface="Symbol" pitchFamily="18" charset="2"/>
              </a:rPr>
              <a:t>22 years	    	     stable</a:t>
            </a:r>
          </a:p>
          <a:p>
            <a:pPr algn="l">
              <a:spcBef>
                <a:spcPct val="10000"/>
              </a:spcBef>
            </a:pPr>
            <a:endParaRPr lang="en-US" sz="1800" dirty="0">
              <a:solidFill>
                <a:srgbClr val="CC00FF"/>
              </a:solidFill>
              <a:sym typeface="Symbol" pitchFamily="18" charset="2"/>
            </a:endParaRPr>
          </a:p>
          <a:p>
            <a:pPr algn="l">
              <a:spcBef>
                <a:spcPct val="10000"/>
              </a:spcBef>
            </a:pPr>
            <a:r>
              <a:rPr lang="en-US" sz="2800" b="1" dirty="0">
                <a:solidFill>
                  <a:srgbClr val="FF9900"/>
                </a:solidFill>
                <a:sym typeface="Symbol" pitchFamily="18" charset="2"/>
              </a:rPr>
              <a:t>radon </a:t>
            </a:r>
            <a:r>
              <a:rPr lang="en-US" sz="2800" b="1" dirty="0" smtClean="0">
                <a:solidFill>
                  <a:srgbClr val="FF9900"/>
                </a:solidFill>
                <a:sym typeface="Symbol" pitchFamily="18" charset="2"/>
              </a:rPr>
              <a:t>progeny</a:t>
            </a:r>
            <a:r>
              <a:rPr lang="en-US" sz="2400" dirty="0" smtClean="0">
                <a:sym typeface="Symbol" pitchFamily="18" charset="2"/>
              </a:rPr>
              <a:t> (daughters)</a:t>
            </a:r>
            <a:endParaRPr lang="en-US" sz="2400" dirty="0">
              <a:sym typeface="Symbol" pitchFamily="18" charset="2"/>
            </a:endParaRPr>
          </a:p>
          <a:p>
            <a:pPr algn="l">
              <a:spcBef>
                <a:spcPct val="10000"/>
              </a:spcBef>
            </a:pPr>
            <a:r>
              <a:rPr lang="en-US" sz="2400" dirty="0">
                <a:sym typeface="Symbol" pitchFamily="18" charset="2"/>
              </a:rPr>
              <a:t>radioactive isotopes of </a:t>
            </a:r>
            <a:r>
              <a:rPr lang="en-US" sz="2400" dirty="0">
                <a:solidFill>
                  <a:srgbClr val="FF9900"/>
                </a:solidFill>
                <a:sym typeface="Symbol" pitchFamily="18" charset="2"/>
              </a:rPr>
              <a:t>lead</a:t>
            </a:r>
            <a:r>
              <a:rPr lang="en-US" sz="2400" dirty="0">
                <a:sym typeface="Symbol" pitchFamily="18" charset="2"/>
              </a:rPr>
              <a:t>, </a:t>
            </a:r>
            <a:r>
              <a:rPr lang="en-US" sz="2400" dirty="0">
                <a:solidFill>
                  <a:srgbClr val="FF9900"/>
                </a:solidFill>
                <a:sym typeface="Symbol" pitchFamily="18" charset="2"/>
              </a:rPr>
              <a:t>bismuth,</a:t>
            </a:r>
            <a:r>
              <a:rPr lang="en-US" sz="2400" dirty="0">
                <a:sym typeface="Symbol" pitchFamily="18" charset="2"/>
              </a:rPr>
              <a:t> and </a:t>
            </a:r>
            <a:r>
              <a:rPr lang="en-US" sz="2400" dirty="0">
                <a:solidFill>
                  <a:srgbClr val="FF9900"/>
                </a:solidFill>
                <a:sym typeface="Symbol" pitchFamily="18" charset="2"/>
              </a:rPr>
              <a:t>polonium </a:t>
            </a:r>
            <a:r>
              <a:rPr lang="en-US" sz="2400" dirty="0">
                <a:sym typeface="Symbol" pitchFamily="18" charset="2"/>
              </a:rPr>
              <a:t>can be </a:t>
            </a:r>
            <a:r>
              <a:rPr lang="en-US" sz="2400" b="1" i="1" dirty="0">
                <a:solidFill>
                  <a:srgbClr val="FF0000"/>
                </a:solidFill>
                <a:sym typeface="Symbol" pitchFamily="18" charset="2"/>
              </a:rPr>
              <a:t>inhaled and deposited in the lungs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5" descr="radon get in through...."/>
          <p:cNvPicPr>
            <a:picLocks noChangeAspect="1" noChangeArrowheads="1"/>
          </p:cNvPicPr>
          <p:nvPr/>
        </p:nvPicPr>
        <p:blipFill>
          <a:blip r:embed="rId2" cstate="print"/>
          <a:srcRect/>
          <a:stretch>
            <a:fillRect/>
          </a:stretch>
        </p:blipFill>
        <p:spPr bwMode="auto">
          <a:xfrm>
            <a:off x="3581400" y="0"/>
            <a:ext cx="5562600" cy="5373001"/>
          </a:xfrm>
          <a:prstGeom prst="rect">
            <a:avLst/>
          </a:prstGeom>
          <a:noFill/>
          <a:ln w="9525">
            <a:noFill/>
            <a:miter lim="800000"/>
            <a:headEnd/>
            <a:tailEnd/>
          </a:ln>
        </p:spPr>
      </p:pic>
      <p:grpSp>
        <p:nvGrpSpPr>
          <p:cNvPr id="40963" name="Group 6"/>
          <p:cNvGrpSpPr>
            <a:grpSpLocks/>
          </p:cNvGrpSpPr>
          <p:nvPr/>
        </p:nvGrpSpPr>
        <p:grpSpPr bwMode="auto">
          <a:xfrm>
            <a:off x="228600" y="914123"/>
            <a:ext cx="13906500" cy="4800877"/>
            <a:chOff x="0" y="-124"/>
            <a:chExt cx="4720" cy="2601"/>
          </a:xfrm>
        </p:grpSpPr>
        <p:sp>
          <p:nvSpPr>
            <p:cNvPr id="40964" name="Rectangle 3"/>
            <p:cNvSpPr>
              <a:spLocks noChangeArrowheads="1"/>
            </p:cNvSpPr>
            <p:nvPr/>
          </p:nvSpPr>
          <p:spPr bwMode="auto">
            <a:xfrm>
              <a:off x="0" y="-124"/>
              <a:ext cx="1416" cy="2477"/>
            </a:xfrm>
            <a:prstGeom prst="rect">
              <a:avLst/>
            </a:prstGeom>
            <a:noFill/>
            <a:ln w="9525">
              <a:noFill/>
              <a:miter lim="800000"/>
              <a:headEnd/>
              <a:tailEnd/>
            </a:ln>
          </p:spPr>
          <p:txBody>
            <a:bodyPr/>
            <a:lstStyle/>
            <a:p>
              <a:pPr algn="l"/>
              <a:r>
                <a:rPr lang="en-US" sz="1900" b="1" dirty="0"/>
                <a:t>RADON GETS IN THROUGH:</a:t>
              </a:r>
            </a:p>
            <a:p>
              <a:pPr algn="l"/>
              <a:r>
                <a:rPr lang="en-US" sz="1700" dirty="0"/>
                <a:t> </a:t>
              </a:r>
            </a:p>
            <a:p>
              <a:pPr lvl="1" algn="l" eaLnBrk="0" hangingPunct="0">
                <a:buFontTx/>
                <a:buAutoNum type="arabicPeriod"/>
              </a:pPr>
              <a:r>
                <a:rPr lang="en-US" sz="1700" b="1" dirty="0"/>
                <a:t>  Cracks in solid floors </a:t>
              </a:r>
            </a:p>
            <a:p>
              <a:pPr lvl="1" algn="l" eaLnBrk="0" hangingPunct="0">
                <a:buFontTx/>
                <a:buAutoNum type="arabicPeriod"/>
              </a:pPr>
              <a:r>
                <a:rPr lang="en-US" sz="1700" b="1" dirty="0"/>
                <a:t>  Construction joints </a:t>
              </a:r>
            </a:p>
            <a:p>
              <a:pPr lvl="1" algn="l" eaLnBrk="0" hangingPunct="0">
                <a:buFontTx/>
                <a:buAutoNum type="arabicPeriod"/>
              </a:pPr>
              <a:r>
                <a:rPr lang="en-US" sz="1700" b="1" dirty="0"/>
                <a:t>  Cracks in walls </a:t>
              </a:r>
            </a:p>
            <a:p>
              <a:pPr lvl="1" algn="l" eaLnBrk="0" hangingPunct="0">
                <a:buFontTx/>
                <a:buAutoNum type="arabicPeriod"/>
              </a:pPr>
              <a:r>
                <a:rPr lang="en-US" sz="1700" b="1" dirty="0"/>
                <a:t>  Gaps in suspended floors </a:t>
              </a:r>
            </a:p>
            <a:p>
              <a:pPr lvl="1" algn="l" eaLnBrk="0" hangingPunct="0">
                <a:buFontTx/>
                <a:buAutoNum type="arabicPeriod"/>
              </a:pPr>
              <a:r>
                <a:rPr lang="en-US" sz="1700" b="1" dirty="0"/>
                <a:t>  Gaps around service pipes </a:t>
              </a:r>
            </a:p>
            <a:p>
              <a:pPr lvl="1" algn="l" eaLnBrk="0" hangingPunct="0">
                <a:buFontTx/>
                <a:buAutoNum type="arabicPeriod"/>
              </a:pPr>
              <a:r>
                <a:rPr lang="en-US" sz="1700" b="1" dirty="0"/>
                <a:t>  Cavities inside walls </a:t>
              </a:r>
            </a:p>
            <a:p>
              <a:pPr lvl="1" algn="l" eaLnBrk="0" hangingPunct="0">
                <a:buFontTx/>
                <a:buAutoNum type="arabicPeriod"/>
              </a:pPr>
              <a:r>
                <a:rPr lang="en-US" sz="1700" b="1" dirty="0"/>
                <a:t>  The water </a:t>
              </a:r>
              <a:r>
                <a:rPr lang="en-US" sz="1700" b="1" dirty="0" smtClean="0"/>
                <a:t>supply</a:t>
              </a:r>
            </a:p>
            <a:p>
              <a:pPr lvl="1" algn="l" eaLnBrk="0" hangingPunct="0">
                <a:buFontTx/>
                <a:buAutoNum type="arabicPeriod"/>
              </a:pPr>
              <a:r>
                <a:rPr lang="en-US" sz="1700" b="1" dirty="0" smtClean="0"/>
                <a:t> </a:t>
              </a:r>
              <a:r>
                <a:rPr lang="en-US" sz="1700" b="1" dirty="0" smtClean="0"/>
                <a:t> Floor drains</a:t>
              </a:r>
            </a:p>
            <a:p>
              <a:pPr lvl="1" algn="l" eaLnBrk="0" hangingPunct="0"/>
              <a:endParaRPr lang="en-US" sz="1700" b="1" dirty="0" smtClean="0"/>
            </a:p>
            <a:p>
              <a:pPr lvl="1" algn="l" eaLnBrk="0" hangingPunct="0"/>
              <a:endParaRPr lang="en-US" sz="1700" b="1" dirty="0"/>
            </a:p>
            <a:p>
              <a:pPr lvl="1" algn="l" eaLnBrk="0" hangingPunct="0"/>
              <a:r>
                <a:rPr lang="en-US" sz="1900" b="1" dirty="0"/>
                <a:t>BUT DOESN’T GET OUT</a:t>
              </a:r>
            </a:p>
            <a:p>
              <a:pPr lvl="1" algn="l" eaLnBrk="0" hangingPunct="0"/>
              <a:r>
                <a:rPr lang="en-US" sz="1900" b="1" dirty="0"/>
                <a:t>of tightly sealed homes</a:t>
              </a:r>
            </a:p>
            <a:p>
              <a:pPr algn="l" eaLnBrk="0" hangingPunct="0"/>
              <a:endParaRPr lang="en-US" sz="3600" b="1" dirty="0"/>
            </a:p>
          </p:txBody>
        </p:sp>
        <p:sp>
          <p:nvSpPr>
            <p:cNvPr id="40965" name="Rectangle 4"/>
            <p:cNvSpPr>
              <a:spLocks noChangeArrowheads="1"/>
            </p:cNvSpPr>
            <p:nvPr/>
          </p:nvSpPr>
          <p:spPr bwMode="auto">
            <a:xfrm>
              <a:off x="1416" y="0"/>
              <a:ext cx="3304" cy="2477"/>
            </a:xfrm>
            <a:prstGeom prst="rect">
              <a:avLst/>
            </a:prstGeom>
            <a:noFill/>
            <a:ln w="9525">
              <a:noFill/>
              <a:miter lim="800000"/>
              <a:headEnd/>
              <a:tailEnd/>
            </a:ln>
          </p:spPr>
          <p:txBody>
            <a:bodyPr/>
            <a:lstStyle/>
            <a:p>
              <a:r>
                <a:rPr lang="en-US" sz="1100"/>
                <a:t>  </a:t>
              </a:r>
              <a:r>
                <a:rPr lang="en-US" sz="25200"/>
                <a:t> </a:t>
              </a:r>
              <a:r>
                <a:rPr lang="en-US" sz="1100"/>
                <a:t>                                                                                                                        </a:t>
              </a:r>
            </a:p>
          </p:txBody>
        </p:sp>
      </p:grpSp>
      <p:sp>
        <p:nvSpPr>
          <p:cNvPr id="7" name="TextBox 6"/>
          <p:cNvSpPr txBox="1"/>
          <p:nvPr/>
        </p:nvSpPr>
        <p:spPr>
          <a:xfrm>
            <a:off x="609600" y="5181600"/>
            <a:ext cx="2971800" cy="1384995"/>
          </a:xfrm>
          <a:prstGeom prst="rect">
            <a:avLst/>
          </a:prstGeom>
          <a:noFill/>
        </p:spPr>
        <p:txBody>
          <a:bodyPr wrap="square" rtlCol="0">
            <a:spAutoFit/>
          </a:bodyPr>
          <a:lstStyle/>
          <a:p>
            <a:pPr algn="l"/>
            <a:r>
              <a:rPr lang="en-US" sz="2400" u="sng" dirty="0" smtClean="0"/>
              <a:t>Sources</a:t>
            </a:r>
          </a:p>
          <a:p>
            <a:pPr algn="l"/>
            <a:r>
              <a:rPr lang="en-US" dirty="0" smtClean="0"/>
              <a:t>Soil</a:t>
            </a:r>
          </a:p>
          <a:p>
            <a:pPr algn="l"/>
            <a:r>
              <a:rPr lang="en-US" dirty="0" smtClean="0"/>
              <a:t>Groundwater</a:t>
            </a:r>
          </a:p>
          <a:p>
            <a:pPr algn="l"/>
            <a:r>
              <a:rPr lang="en-US" dirty="0" smtClean="0"/>
              <a:t>Stone building materials</a:t>
            </a:r>
            <a:endParaRPr lang="en-US" dirty="0"/>
          </a:p>
        </p:txBody>
      </p:sp>
      <p:sp>
        <p:nvSpPr>
          <p:cNvPr id="8" name="TextBox 7"/>
          <p:cNvSpPr txBox="1"/>
          <p:nvPr/>
        </p:nvSpPr>
        <p:spPr>
          <a:xfrm>
            <a:off x="3810000" y="5181600"/>
            <a:ext cx="3810000" cy="1384995"/>
          </a:xfrm>
          <a:prstGeom prst="rect">
            <a:avLst/>
          </a:prstGeom>
          <a:noFill/>
        </p:spPr>
        <p:txBody>
          <a:bodyPr wrap="square" rtlCol="0">
            <a:spAutoFit/>
          </a:bodyPr>
          <a:lstStyle/>
          <a:p>
            <a:pPr algn="l"/>
            <a:r>
              <a:rPr lang="en-US" sz="2400" u="sng" dirty="0" smtClean="0"/>
              <a:t>Sinks</a:t>
            </a:r>
            <a:r>
              <a:rPr lang="en-US" sz="2400" dirty="0" smtClean="0"/>
              <a:t> </a:t>
            </a:r>
            <a:r>
              <a:rPr lang="en-US" dirty="0" smtClean="0"/>
              <a:t>(for </a:t>
            </a:r>
            <a:r>
              <a:rPr lang="en-US" dirty="0" err="1" smtClean="0"/>
              <a:t>Rn</a:t>
            </a:r>
            <a:r>
              <a:rPr lang="en-US" dirty="0" smtClean="0"/>
              <a:t> and progeny)</a:t>
            </a:r>
            <a:endParaRPr lang="en-US" sz="2400" u="sng" dirty="0" smtClean="0"/>
          </a:p>
          <a:p>
            <a:pPr algn="l"/>
            <a:r>
              <a:rPr lang="en-US" dirty="0" smtClean="0"/>
              <a:t>Ventilation</a:t>
            </a:r>
          </a:p>
          <a:p>
            <a:pPr algn="l"/>
            <a:r>
              <a:rPr lang="en-US" dirty="0" smtClean="0"/>
              <a:t>Plate out (as vapor)</a:t>
            </a:r>
          </a:p>
          <a:p>
            <a:pPr algn="l"/>
            <a:r>
              <a:rPr lang="en-US" dirty="0" smtClean="0"/>
              <a:t>Deposition (as particulate matter)</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 descr="Radonmap"/>
          <p:cNvPicPr>
            <a:picLocks noChangeAspect="1" noChangeArrowheads="1"/>
          </p:cNvPicPr>
          <p:nvPr/>
        </p:nvPicPr>
        <p:blipFill>
          <a:blip r:embed="rId2" cstate="print"/>
          <a:srcRect/>
          <a:stretch>
            <a:fillRect/>
          </a:stretch>
        </p:blipFill>
        <p:spPr bwMode="auto">
          <a:xfrm>
            <a:off x="304800" y="-7938"/>
            <a:ext cx="8534400" cy="6873876"/>
          </a:xfrm>
          <a:prstGeom prst="rect">
            <a:avLst/>
          </a:prstGeom>
          <a:noFill/>
          <a:ln w="9525">
            <a:noFill/>
            <a:miter lim="800000"/>
            <a:headEnd/>
            <a:tailEnd/>
          </a:ln>
        </p:spPr>
      </p:pic>
      <p:sp>
        <p:nvSpPr>
          <p:cNvPr id="41987" name="Text Box 3"/>
          <p:cNvSpPr txBox="1">
            <a:spLocks noChangeArrowheads="1"/>
          </p:cNvSpPr>
          <p:nvPr/>
        </p:nvSpPr>
        <p:spPr bwMode="auto">
          <a:xfrm>
            <a:off x="5562600" y="838200"/>
            <a:ext cx="2286000" cy="519113"/>
          </a:xfrm>
          <a:prstGeom prst="rect">
            <a:avLst/>
          </a:prstGeom>
          <a:noFill/>
          <a:ln w="9525">
            <a:noFill/>
            <a:miter lim="800000"/>
            <a:headEnd/>
            <a:tailEnd/>
          </a:ln>
        </p:spPr>
        <p:txBody>
          <a:bodyPr>
            <a:spAutoFit/>
          </a:bodyPr>
          <a:lstStyle/>
          <a:p>
            <a:pPr>
              <a:spcBef>
                <a:spcPct val="50000"/>
              </a:spcBef>
            </a:pPr>
            <a:r>
              <a:rPr lang="en-US" sz="2800"/>
              <a:t>“Potential”</a:t>
            </a:r>
          </a:p>
        </p:txBody>
      </p:sp>
      <p:sp>
        <p:nvSpPr>
          <p:cNvPr id="41988" name="Text Box 4"/>
          <p:cNvSpPr txBox="1">
            <a:spLocks noChangeArrowheads="1"/>
          </p:cNvSpPr>
          <p:nvPr/>
        </p:nvSpPr>
        <p:spPr bwMode="auto">
          <a:xfrm>
            <a:off x="8001000" y="4038600"/>
            <a:ext cx="914400" cy="854075"/>
          </a:xfrm>
          <a:prstGeom prst="rect">
            <a:avLst/>
          </a:prstGeom>
          <a:noFill/>
          <a:ln w="9525">
            <a:noFill/>
            <a:miter lim="800000"/>
            <a:headEnd/>
            <a:tailEnd/>
          </a:ln>
        </p:spPr>
        <p:txBody>
          <a:bodyPr>
            <a:spAutoFit/>
          </a:bodyPr>
          <a:lstStyle/>
          <a:p>
            <a:pPr>
              <a:spcBef>
                <a:spcPct val="50000"/>
              </a:spcBef>
            </a:pPr>
            <a:r>
              <a:rPr lang="en-US"/>
              <a:t>high</a:t>
            </a:r>
          </a:p>
          <a:p>
            <a:pPr>
              <a:spcBef>
                <a:spcPct val="50000"/>
              </a:spcBef>
            </a:pPr>
            <a:r>
              <a:rPr lang="en-US"/>
              <a:t>low</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43010" name="Picture 4" descr="radonliving"/>
          <p:cNvPicPr>
            <a:picLocks noChangeAspect="1" noChangeArrowheads="1"/>
          </p:cNvPicPr>
          <p:nvPr/>
        </p:nvPicPr>
        <p:blipFill>
          <a:blip r:embed="rId2" cstate="print"/>
          <a:srcRect/>
          <a:stretch>
            <a:fillRect/>
          </a:stretch>
        </p:blipFill>
        <p:spPr bwMode="auto">
          <a:xfrm>
            <a:off x="0" y="23813"/>
            <a:ext cx="9144000" cy="6811962"/>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7346" name="Group 2"/>
          <p:cNvGrpSpPr>
            <a:grpSpLocks/>
          </p:cNvGrpSpPr>
          <p:nvPr/>
        </p:nvGrpSpPr>
        <p:grpSpPr bwMode="auto">
          <a:xfrm>
            <a:off x="1143000" y="5602288"/>
            <a:ext cx="4572000" cy="1100137"/>
            <a:chOff x="0" y="0"/>
            <a:chExt cx="2222" cy="693"/>
          </a:xfrm>
        </p:grpSpPr>
        <p:sp>
          <p:nvSpPr>
            <p:cNvPr id="57351" name="Rectangle 3"/>
            <p:cNvSpPr>
              <a:spLocks noChangeArrowheads="1"/>
            </p:cNvSpPr>
            <p:nvPr/>
          </p:nvSpPr>
          <p:spPr bwMode="auto">
            <a:xfrm>
              <a:off x="0" y="0"/>
              <a:ext cx="354" cy="231"/>
            </a:xfrm>
            <a:prstGeom prst="rect">
              <a:avLst/>
            </a:prstGeom>
            <a:noFill/>
            <a:ln w="9525">
              <a:noFill/>
              <a:miter lim="800000"/>
              <a:headEnd/>
              <a:tailEnd/>
            </a:ln>
          </p:spPr>
          <p:txBody>
            <a:bodyPr/>
            <a:lstStyle/>
            <a:p>
              <a:r>
                <a:rPr lang="en-US" sz="1000">
                  <a:latin typeface="Arial" pitchFamily="34" charset="0"/>
                  <a:cs typeface="Arial" pitchFamily="34" charset="0"/>
                </a:rPr>
                <a:t>  </a:t>
              </a:r>
              <a:r>
                <a:rPr lang="en-US" sz="1800">
                  <a:latin typeface="Arial" pitchFamily="34" charset="0"/>
                  <a:cs typeface="Arial" pitchFamily="34" charset="0"/>
                </a:rPr>
                <a:t> </a:t>
              </a:r>
              <a:r>
                <a:rPr lang="en-US" sz="1000">
                  <a:latin typeface="Arial" pitchFamily="34" charset="0"/>
                  <a:cs typeface="Arial" pitchFamily="34" charset="0"/>
                </a:rPr>
                <a:t>       </a:t>
              </a:r>
            </a:p>
          </p:txBody>
        </p:sp>
        <p:sp>
          <p:nvSpPr>
            <p:cNvPr id="57352" name="Rectangle 4"/>
            <p:cNvSpPr>
              <a:spLocks noChangeArrowheads="1"/>
            </p:cNvSpPr>
            <p:nvPr/>
          </p:nvSpPr>
          <p:spPr bwMode="auto">
            <a:xfrm>
              <a:off x="354" y="0"/>
              <a:ext cx="373" cy="231"/>
            </a:xfrm>
            <a:prstGeom prst="rect">
              <a:avLst/>
            </a:prstGeom>
            <a:noFill/>
            <a:ln w="9525">
              <a:noFill/>
              <a:miter lim="800000"/>
              <a:headEnd/>
              <a:tailEnd/>
            </a:ln>
          </p:spPr>
          <p:txBody>
            <a:bodyPr/>
            <a:lstStyle/>
            <a:p>
              <a:pPr algn="l"/>
              <a:r>
                <a:rPr lang="en-US" sz="1000" b="1">
                  <a:latin typeface="Arial" pitchFamily="34" charset="0"/>
                  <a:cs typeface="Arial" pitchFamily="34" charset="0"/>
                </a:rPr>
                <a:t>Zone 1</a:t>
              </a:r>
              <a:endParaRPr lang="en-US" sz="2400"/>
            </a:p>
          </p:txBody>
        </p:sp>
        <p:sp>
          <p:nvSpPr>
            <p:cNvPr id="57353" name="Rectangle 5"/>
            <p:cNvSpPr>
              <a:spLocks noChangeArrowheads="1"/>
            </p:cNvSpPr>
            <p:nvPr/>
          </p:nvSpPr>
          <p:spPr bwMode="auto">
            <a:xfrm>
              <a:off x="727" y="0"/>
              <a:ext cx="1495" cy="231"/>
            </a:xfrm>
            <a:prstGeom prst="rect">
              <a:avLst/>
            </a:prstGeom>
            <a:noFill/>
            <a:ln w="9525">
              <a:noFill/>
              <a:miter lim="800000"/>
              <a:headEnd/>
              <a:tailEnd/>
            </a:ln>
          </p:spPr>
          <p:txBody>
            <a:bodyPr/>
            <a:lstStyle/>
            <a:p>
              <a:pPr algn="l"/>
              <a:r>
                <a:rPr lang="en-US" sz="1200">
                  <a:latin typeface="Arial" pitchFamily="34" charset="0"/>
                  <a:cs typeface="Arial" pitchFamily="34" charset="0"/>
                </a:rPr>
                <a:t>Highest Potential (greater than 4 pCi/L)</a:t>
              </a:r>
              <a:endParaRPr lang="en-US" sz="1200"/>
            </a:p>
          </p:txBody>
        </p:sp>
        <p:sp>
          <p:nvSpPr>
            <p:cNvPr id="57354" name="Rectangle 6"/>
            <p:cNvSpPr>
              <a:spLocks noChangeArrowheads="1"/>
            </p:cNvSpPr>
            <p:nvPr/>
          </p:nvSpPr>
          <p:spPr bwMode="auto">
            <a:xfrm>
              <a:off x="0" y="231"/>
              <a:ext cx="354" cy="231"/>
            </a:xfrm>
            <a:prstGeom prst="rect">
              <a:avLst/>
            </a:prstGeom>
            <a:noFill/>
            <a:ln w="9525">
              <a:noFill/>
              <a:miter lim="800000"/>
              <a:headEnd/>
              <a:tailEnd/>
            </a:ln>
          </p:spPr>
          <p:txBody>
            <a:bodyPr/>
            <a:lstStyle/>
            <a:p>
              <a:r>
                <a:rPr lang="en-US" sz="1000">
                  <a:latin typeface="Arial" pitchFamily="34" charset="0"/>
                  <a:cs typeface="Arial" pitchFamily="34" charset="0"/>
                </a:rPr>
                <a:t>  </a:t>
              </a:r>
              <a:r>
                <a:rPr lang="en-US" sz="1800">
                  <a:latin typeface="Arial" pitchFamily="34" charset="0"/>
                  <a:cs typeface="Arial" pitchFamily="34" charset="0"/>
                </a:rPr>
                <a:t> </a:t>
              </a:r>
              <a:r>
                <a:rPr lang="en-US" sz="1000">
                  <a:latin typeface="Arial" pitchFamily="34" charset="0"/>
                  <a:cs typeface="Arial" pitchFamily="34" charset="0"/>
                </a:rPr>
                <a:t>       </a:t>
              </a:r>
            </a:p>
          </p:txBody>
        </p:sp>
        <p:sp>
          <p:nvSpPr>
            <p:cNvPr id="57355" name="Rectangle 7"/>
            <p:cNvSpPr>
              <a:spLocks noChangeArrowheads="1"/>
            </p:cNvSpPr>
            <p:nvPr/>
          </p:nvSpPr>
          <p:spPr bwMode="auto">
            <a:xfrm>
              <a:off x="354" y="231"/>
              <a:ext cx="373" cy="231"/>
            </a:xfrm>
            <a:prstGeom prst="rect">
              <a:avLst/>
            </a:prstGeom>
            <a:noFill/>
            <a:ln w="9525">
              <a:noFill/>
              <a:miter lim="800000"/>
              <a:headEnd/>
              <a:tailEnd/>
            </a:ln>
          </p:spPr>
          <p:txBody>
            <a:bodyPr/>
            <a:lstStyle/>
            <a:p>
              <a:pPr algn="l"/>
              <a:r>
                <a:rPr lang="en-US" sz="1000" b="1">
                  <a:latin typeface="Arial" pitchFamily="34" charset="0"/>
                  <a:cs typeface="Arial" pitchFamily="34" charset="0"/>
                </a:rPr>
                <a:t>Zone 2</a:t>
              </a:r>
              <a:endParaRPr lang="en-US" sz="2400"/>
            </a:p>
          </p:txBody>
        </p:sp>
        <p:sp>
          <p:nvSpPr>
            <p:cNvPr id="57356" name="Rectangle 8"/>
            <p:cNvSpPr>
              <a:spLocks noChangeArrowheads="1"/>
            </p:cNvSpPr>
            <p:nvPr/>
          </p:nvSpPr>
          <p:spPr bwMode="auto">
            <a:xfrm>
              <a:off x="727" y="231"/>
              <a:ext cx="1495" cy="231"/>
            </a:xfrm>
            <a:prstGeom prst="rect">
              <a:avLst/>
            </a:prstGeom>
            <a:noFill/>
            <a:ln w="9525">
              <a:noFill/>
              <a:miter lim="800000"/>
              <a:headEnd/>
              <a:tailEnd/>
            </a:ln>
          </p:spPr>
          <p:txBody>
            <a:bodyPr/>
            <a:lstStyle/>
            <a:p>
              <a:pPr algn="l"/>
              <a:r>
                <a:rPr lang="en-US" sz="1200">
                  <a:latin typeface="Arial" pitchFamily="34" charset="0"/>
                  <a:cs typeface="Arial" pitchFamily="34" charset="0"/>
                </a:rPr>
                <a:t>Moderate Potential (from 2 to 4 pCi/L)</a:t>
              </a:r>
              <a:endParaRPr lang="en-US" sz="2800"/>
            </a:p>
          </p:txBody>
        </p:sp>
        <p:sp>
          <p:nvSpPr>
            <p:cNvPr id="57357" name="Rectangle 9"/>
            <p:cNvSpPr>
              <a:spLocks noChangeArrowheads="1"/>
            </p:cNvSpPr>
            <p:nvPr/>
          </p:nvSpPr>
          <p:spPr bwMode="auto">
            <a:xfrm>
              <a:off x="0" y="462"/>
              <a:ext cx="354" cy="231"/>
            </a:xfrm>
            <a:prstGeom prst="rect">
              <a:avLst/>
            </a:prstGeom>
            <a:noFill/>
            <a:ln w="9525">
              <a:noFill/>
              <a:miter lim="800000"/>
              <a:headEnd/>
              <a:tailEnd/>
            </a:ln>
          </p:spPr>
          <p:txBody>
            <a:bodyPr/>
            <a:lstStyle/>
            <a:p>
              <a:r>
                <a:rPr lang="en-US" sz="1000">
                  <a:latin typeface="Arial" pitchFamily="34" charset="0"/>
                  <a:cs typeface="Arial" pitchFamily="34" charset="0"/>
                </a:rPr>
                <a:t>  </a:t>
              </a:r>
              <a:r>
                <a:rPr lang="en-US" sz="1800">
                  <a:latin typeface="Arial" pitchFamily="34" charset="0"/>
                  <a:cs typeface="Arial" pitchFamily="34" charset="0"/>
                </a:rPr>
                <a:t> </a:t>
              </a:r>
              <a:r>
                <a:rPr lang="en-US" sz="1000">
                  <a:latin typeface="Arial" pitchFamily="34" charset="0"/>
                  <a:cs typeface="Arial" pitchFamily="34" charset="0"/>
                </a:rPr>
                <a:t>       </a:t>
              </a:r>
            </a:p>
          </p:txBody>
        </p:sp>
        <p:sp>
          <p:nvSpPr>
            <p:cNvPr id="57358" name="Rectangle 10"/>
            <p:cNvSpPr>
              <a:spLocks noChangeArrowheads="1"/>
            </p:cNvSpPr>
            <p:nvPr/>
          </p:nvSpPr>
          <p:spPr bwMode="auto">
            <a:xfrm>
              <a:off x="354" y="462"/>
              <a:ext cx="373" cy="231"/>
            </a:xfrm>
            <a:prstGeom prst="rect">
              <a:avLst/>
            </a:prstGeom>
            <a:noFill/>
            <a:ln w="9525">
              <a:noFill/>
              <a:miter lim="800000"/>
              <a:headEnd/>
              <a:tailEnd/>
            </a:ln>
          </p:spPr>
          <p:txBody>
            <a:bodyPr/>
            <a:lstStyle/>
            <a:p>
              <a:pPr algn="l"/>
              <a:r>
                <a:rPr lang="en-US" sz="1000" b="1">
                  <a:latin typeface="Arial" pitchFamily="34" charset="0"/>
                  <a:cs typeface="Arial" pitchFamily="34" charset="0"/>
                </a:rPr>
                <a:t>Zone 3</a:t>
              </a:r>
              <a:endParaRPr lang="en-US" sz="2400"/>
            </a:p>
          </p:txBody>
        </p:sp>
        <p:sp>
          <p:nvSpPr>
            <p:cNvPr id="57359" name="Rectangle 11"/>
            <p:cNvSpPr>
              <a:spLocks noChangeArrowheads="1"/>
            </p:cNvSpPr>
            <p:nvPr/>
          </p:nvSpPr>
          <p:spPr bwMode="auto">
            <a:xfrm>
              <a:off x="727" y="462"/>
              <a:ext cx="1495" cy="231"/>
            </a:xfrm>
            <a:prstGeom prst="rect">
              <a:avLst/>
            </a:prstGeom>
            <a:noFill/>
            <a:ln w="9525">
              <a:noFill/>
              <a:miter lim="800000"/>
              <a:headEnd/>
              <a:tailEnd/>
            </a:ln>
          </p:spPr>
          <p:txBody>
            <a:bodyPr/>
            <a:lstStyle/>
            <a:p>
              <a:pPr algn="l"/>
              <a:r>
                <a:rPr lang="en-US" sz="1200">
                  <a:latin typeface="Arial" pitchFamily="34" charset="0"/>
                  <a:cs typeface="Arial" pitchFamily="34" charset="0"/>
                </a:rPr>
                <a:t>Low Potential (less than 2 pCi/L)</a:t>
              </a:r>
              <a:endParaRPr lang="en-US" sz="2800"/>
            </a:p>
          </p:txBody>
        </p:sp>
      </p:grpSp>
      <p:pic>
        <p:nvPicPr>
          <p:cNvPr id="57347" name="Picture 12" descr="zone 1"/>
          <p:cNvPicPr>
            <a:picLocks noChangeAspect="1" noChangeArrowheads="1"/>
          </p:cNvPicPr>
          <p:nvPr/>
        </p:nvPicPr>
        <p:blipFill>
          <a:blip r:embed="rId2" cstate="print"/>
          <a:srcRect/>
          <a:stretch>
            <a:fillRect/>
          </a:stretch>
        </p:blipFill>
        <p:spPr bwMode="auto">
          <a:xfrm>
            <a:off x="1270000" y="5648325"/>
            <a:ext cx="285750" cy="285750"/>
          </a:xfrm>
          <a:prstGeom prst="rect">
            <a:avLst/>
          </a:prstGeom>
          <a:noFill/>
          <a:ln w="9525">
            <a:noFill/>
            <a:miter lim="800000"/>
            <a:headEnd/>
            <a:tailEnd/>
          </a:ln>
        </p:spPr>
      </p:pic>
      <p:pic>
        <p:nvPicPr>
          <p:cNvPr id="57348" name="Picture 13" descr="zone 2"/>
          <p:cNvPicPr>
            <a:picLocks noChangeAspect="1" noChangeArrowheads="1"/>
          </p:cNvPicPr>
          <p:nvPr/>
        </p:nvPicPr>
        <p:blipFill>
          <a:blip r:embed="rId3" cstate="print"/>
          <a:srcRect/>
          <a:stretch>
            <a:fillRect/>
          </a:stretch>
        </p:blipFill>
        <p:spPr bwMode="auto">
          <a:xfrm>
            <a:off x="1270000" y="6015038"/>
            <a:ext cx="285750" cy="285750"/>
          </a:xfrm>
          <a:prstGeom prst="rect">
            <a:avLst/>
          </a:prstGeom>
          <a:noFill/>
          <a:ln w="9525">
            <a:noFill/>
            <a:miter lim="800000"/>
            <a:headEnd/>
            <a:tailEnd/>
          </a:ln>
        </p:spPr>
      </p:pic>
      <p:pic>
        <p:nvPicPr>
          <p:cNvPr id="57349" name="Picture 14" descr="zone 3"/>
          <p:cNvPicPr>
            <a:picLocks noChangeAspect="1" noChangeArrowheads="1"/>
          </p:cNvPicPr>
          <p:nvPr/>
        </p:nvPicPr>
        <p:blipFill>
          <a:blip r:embed="rId4" cstate="print"/>
          <a:srcRect/>
          <a:stretch>
            <a:fillRect/>
          </a:stretch>
        </p:blipFill>
        <p:spPr bwMode="auto">
          <a:xfrm>
            <a:off x="1270000" y="6381750"/>
            <a:ext cx="285750" cy="285750"/>
          </a:xfrm>
          <a:prstGeom prst="rect">
            <a:avLst/>
          </a:prstGeom>
          <a:noFill/>
          <a:ln w="9525">
            <a:noFill/>
            <a:miter lim="800000"/>
            <a:headEnd/>
            <a:tailEnd/>
          </a:ln>
        </p:spPr>
      </p:pic>
      <p:pic>
        <p:nvPicPr>
          <p:cNvPr id="57350" name="Picture 15" descr="NYradon"/>
          <p:cNvPicPr>
            <a:picLocks noChangeAspect="1" noChangeArrowheads="1"/>
          </p:cNvPicPr>
          <p:nvPr/>
        </p:nvPicPr>
        <p:blipFill>
          <a:blip r:embed="rId5" cstate="print"/>
          <a:srcRect/>
          <a:stretch>
            <a:fillRect/>
          </a:stretch>
        </p:blipFill>
        <p:spPr bwMode="auto">
          <a:xfrm>
            <a:off x="381000" y="19050"/>
            <a:ext cx="8763000" cy="6838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2580" name="Picture 4" descr="radtypes"/>
          <p:cNvPicPr>
            <a:picLocks noChangeAspect="1" noChangeArrowheads="1"/>
          </p:cNvPicPr>
          <p:nvPr/>
        </p:nvPicPr>
        <p:blipFill>
          <a:blip r:embed="rId2" cstate="print"/>
          <a:srcRect/>
          <a:stretch>
            <a:fillRect/>
          </a:stretch>
        </p:blipFill>
        <p:spPr bwMode="auto">
          <a:xfrm>
            <a:off x="381000" y="200025"/>
            <a:ext cx="7162800" cy="6657975"/>
          </a:xfrm>
          <a:prstGeom prst="rect">
            <a:avLst/>
          </a:prstGeom>
          <a:noFill/>
        </p:spPr>
      </p:pic>
      <p:sp>
        <p:nvSpPr>
          <p:cNvPr id="152581" name="Text Box 5"/>
          <p:cNvSpPr txBox="1">
            <a:spLocks noChangeArrowheads="1"/>
          </p:cNvSpPr>
          <p:nvPr/>
        </p:nvSpPr>
        <p:spPr bwMode="auto">
          <a:xfrm>
            <a:off x="-152400" y="3810000"/>
            <a:ext cx="2286000" cy="2154436"/>
          </a:xfrm>
          <a:prstGeom prst="rect">
            <a:avLst/>
          </a:prstGeom>
          <a:noFill/>
          <a:ln w="9525">
            <a:noFill/>
            <a:miter lim="800000"/>
            <a:headEnd/>
            <a:tailEnd/>
          </a:ln>
          <a:effectLst/>
        </p:spPr>
        <p:txBody>
          <a:bodyPr>
            <a:spAutoFit/>
          </a:bodyPr>
          <a:lstStyle/>
          <a:p>
            <a:pPr algn="l"/>
            <a:r>
              <a:rPr lang="en-US" sz="2400" b="1" dirty="0">
                <a:solidFill>
                  <a:schemeClr val="tx2"/>
                </a:solidFill>
              </a:rPr>
              <a:t> </a:t>
            </a:r>
            <a:r>
              <a:rPr lang="en-US" b="1" dirty="0">
                <a:solidFill>
                  <a:schemeClr val="tx2"/>
                </a:solidFill>
              </a:rPr>
              <a:t>Helium </a:t>
            </a:r>
            <a:r>
              <a:rPr lang="en-US" b="1" dirty="0" smtClean="0">
                <a:solidFill>
                  <a:schemeClr val="tx2"/>
                </a:solidFill>
              </a:rPr>
              <a:t>nucleus</a:t>
            </a:r>
          </a:p>
          <a:p>
            <a:pPr algn="l"/>
            <a:endParaRPr lang="en-US" sz="400" b="1" dirty="0">
              <a:solidFill>
                <a:schemeClr val="tx2"/>
              </a:solidFill>
            </a:endParaRPr>
          </a:p>
          <a:p>
            <a:pPr algn="l"/>
            <a:r>
              <a:rPr lang="en-US" b="1" dirty="0">
                <a:solidFill>
                  <a:schemeClr val="tx2"/>
                </a:solidFill>
              </a:rPr>
              <a:t>    </a:t>
            </a:r>
            <a:endParaRPr lang="en-US" b="1" dirty="0" smtClean="0">
              <a:solidFill>
                <a:schemeClr val="tx2"/>
              </a:solidFill>
            </a:endParaRPr>
          </a:p>
          <a:p>
            <a:pPr algn="l"/>
            <a:r>
              <a:rPr lang="en-US" b="1" dirty="0" smtClean="0">
                <a:solidFill>
                  <a:schemeClr val="tx2"/>
                </a:solidFill>
              </a:rPr>
              <a:t>   Fast electron</a:t>
            </a:r>
          </a:p>
          <a:p>
            <a:pPr algn="l"/>
            <a:endParaRPr lang="en-US" sz="1800" b="1" dirty="0">
              <a:solidFill>
                <a:schemeClr val="tx2"/>
              </a:solidFill>
            </a:endParaRPr>
          </a:p>
          <a:p>
            <a:pPr algn="l"/>
            <a:endParaRPr lang="en-US" sz="2800" b="1" dirty="0">
              <a:solidFill>
                <a:schemeClr val="tx2"/>
              </a:solidFill>
            </a:endParaRPr>
          </a:p>
          <a:p>
            <a:pPr algn="l"/>
            <a:r>
              <a:rPr lang="en-US" b="1" dirty="0">
                <a:solidFill>
                  <a:schemeClr val="tx2"/>
                </a:solidFill>
              </a:rPr>
              <a:t>           “Light”</a:t>
            </a:r>
          </a:p>
        </p:txBody>
      </p:sp>
      <p:sp>
        <p:nvSpPr>
          <p:cNvPr id="6" name="TextBox 5"/>
          <p:cNvSpPr txBox="1"/>
          <p:nvPr/>
        </p:nvSpPr>
        <p:spPr>
          <a:xfrm>
            <a:off x="7467600" y="2971800"/>
            <a:ext cx="1447800" cy="3031599"/>
          </a:xfrm>
          <a:prstGeom prst="rect">
            <a:avLst/>
          </a:prstGeom>
          <a:noFill/>
        </p:spPr>
        <p:txBody>
          <a:bodyPr wrap="square" rtlCol="0">
            <a:spAutoFit/>
          </a:bodyPr>
          <a:lstStyle/>
          <a:p>
            <a:r>
              <a:rPr lang="en-US" dirty="0" smtClean="0"/>
              <a:t>Tissue penetration (1 </a:t>
            </a:r>
            <a:r>
              <a:rPr lang="en-US" dirty="0" err="1" smtClean="0"/>
              <a:t>MeV</a:t>
            </a:r>
            <a:r>
              <a:rPr lang="en-US" dirty="0" smtClean="0"/>
              <a:t>)</a:t>
            </a:r>
          </a:p>
          <a:p>
            <a:pPr marL="457200" indent="-457200"/>
            <a:endParaRPr lang="en-US" dirty="0" smtClean="0"/>
          </a:p>
          <a:p>
            <a:pPr marL="457200" indent="-457200"/>
            <a:r>
              <a:rPr lang="en-US" dirty="0" smtClean="0"/>
              <a:t>10 µm</a:t>
            </a:r>
          </a:p>
          <a:p>
            <a:pPr marL="457200" indent="-457200"/>
            <a:endParaRPr lang="en-US" sz="2800" dirty="0" smtClean="0"/>
          </a:p>
          <a:p>
            <a:pPr marL="457200" indent="-457200"/>
            <a:r>
              <a:rPr lang="en-US" dirty="0" smtClean="0"/>
              <a:t>0.5 cm</a:t>
            </a:r>
          </a:p>
          <a:p>
            <a:pPr marL="457200" indent="-457200"/>
            <a:endParaRPr lang="en-US" sz="1200" dirty="0" smtClean="0"/>
          </a:p>
          <a:p>
            <a:pPr marL="457200" indent="-457200"/>
            <a:endParaRPr lang="en-US" sz="1100" dirty="0" smtClean="0"/>
          </a:p>
          <a:p>
            <a:pPr marL="457200" indent="-457200"/>
            <a:r>
              <a:rPr lang="en-US" dirty="0" smtClean="0"/>
              <a:t>1 m</a:t>
            </a:r>
            <a:endParaRPr lang="en-US"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8" name="Text Box 4"/>
          <p:cNvSpPr txBox="1">
            <a:spLocks noChangeArrowheads="1"/>
          </p:cNvSpPr>
          <p:nvPr/>
        </p:nvSpPr>
        <p:spPr bwMode="auto">
          <a:xfrm>
            <a:off x="304800" y="1676400"/>
            <a:ext cx="8534400" cy="2774950"/>
          </a:xfrm>
          <a:prstGeom prst="rect">
            <a:avLst/>
          </a:prstGeom>
          <a:noFill/>
          <a:ln w="9525">
            <a:noFill/>
            <a:miter lim="800000"/>
            <a:headEnd/>
            <a:tailEnd/>
          </a:ln>
          <a:effectLst/>
        </p:spPr>
        <p:txBody>
          <a:bodyPr>
            <a:spAutoFit/>
          </a:bodyPr>
          <a:lstStyle/>
          <a:p>
            <a:pPr algn="l"/>
            <a:r>
              <a:rPr lang="en-US" sz="3200">
                <a:solidFill>
                  <a:schemeClr val="tx1"/>
                </a:solidFill>
              </a:rPr>
              <a:t>Tissue damage and repair  </a:t>
            </a:r>
            <a:r>
              <a:rPr lang="en-US" sz="3200">
                <a:solidFill>
                  <a:schemeClr val="tx1"/>
                </a:solidFill>
                <a:cs typeface="Times New Roman" pitchFamily="18" charset="0"/>
              </a:rPr>
              <a:t>↔  illness  →  death</a:t>
            </a:r>
          </a:p>
          <a:p>
            <a:pPr algn="l"/>
            <a:r>
              <a:rPr lang="en-US" sz="3200">
                <a:solidFill>
                  <a:schemeClr val="tx1"/>
                </a:solidFill>
              </a:rPr>
              <a:t>Cell death and replacement  </a:t>
            </a:r>
            <a:r>
              <a:rPr lang="en-US" sz="3200">
                <a:solidFill>
                  <a:schemeClr val="tx1"/>
                </a:solidFill>
                <a:latin typeface=""/>
              </a:rPr>
              <a:t>↔</a:t>
            </a:r>
            <a:r>
              <a:rPr lang="en-US" sz="3200">
                <a:solidFill>
                  <a:schemeClr val="tx1"/>
                </a:solidFill>
              </a:rPr>
              <a:t>  illness  →  death</a:t>
            </a:r>
          </a:p>
          <a:p>
            <a:pPr algn="l"/>
            <a:r>
              <a:rPr lang="en-US" sz="2800">
                <a:solidFill>
                  <a:schemeClr val="tx1"/>
                </a:solidFill>
              </a:rPr>
              <a:t>Disruption of DNA replication</a:t>
            </a:r>
            <a:r>
              <a:rPr lang="en-US" sz="3200">
                <a:solidFill>
                  <a:schemeClr val="tx1"/>
                </a:solidFill>
              </a:rPr>
              <a:t>  </a:t>
            </a:r>
            <a:r>
              <a:rPr lang="en-US" sz="3200">
                <a:solidFill>
                  <a:schemeClr val="tx1"/>
                </a:solidFill>
                <a:cs typeface="Times New Roman" pitchFamily="18" charset="0"/>
              </a:rPr>
              <a:t>→  </a:t>
            </a:r>
            <a:r>
              <a:rPr lang="en-US" sz="2800">
                <a:solidFill>
                  <a:schemeClr val="tx1"/>
                </a:solidFill>
                <a:cs typeface="Times New Roman" pitchFamily="18" charset="0"/>
              </a:rPr>
              <a:t>mutation/birth defects</a:t>
            </a:r>
          </a:p>
          <a:p>
            <a:pPr algn="l"/>
            <a:r>
              <a:rPr lang="en-US" sz="3200">
                <a:solidFill>
                  <a:schemeClr val="tx1"/>
                </a:solidFill>
              </a:rPr>
              <a:t>Errors in cell repair/replacement  </a:t>
            </a:r>
            <a:r>
              <a:rPr lang="en-US" sz="3200">
                <a:solidFill>
                  <a:schemeClr val="tx1"/>
                </a:solidFill>
                <a:cs typeface="Times New Roman" pitchFamily="18" charset="0"/>
              </a:rPr>
              <a:t>→  cancer</a:t>
            </a:r>
            <a:endParaRPr lang="en-US" sz="3200">
              <a:solidFill>
                <a:schemeClr val="tx1"/>
              </a:solidFill>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3472" name="Object 0"/>
          <p:cNvGraphicFramePr>
            <a:graphicFrameLocks noChangeAspect="1"/>
          </p:cNvGraphicFramePr>
          <p:nvPr/>
        </p:nvGraphicFramePr>
        <p:xfrm>
          <a:off x="0" y="2438400"/>
          <a:ext cx="9117013" cy="1219200"/>
        </p:xfrm>
        <a:graphic>
          <a:graphicData uri="http://schemas.openxmlformats.org/presentationml/2006/ole">
            <p:oleObj spid="_x0000_s169986" name="Bitmap Image" r:id="rId3" imgW="9116698" imgH="1219370" progId="PBrush">
              <p:embed/>
            </p:oleObj>
          </a:graphicData>
        </a:graphic>
      </p:graphicFrame>
      <p:graphicFrame>
        <p:nvGraphicFramePr>
          <p:cNvPr id="233473" name="Object 1"/>
          <p:cNvGraphicFramePr>
            <a:graphicFrameLocks noChangeAspect="1"/>
          </p:cNvGraphicFramePr>
          <p:nvPr/>
        </p:nvGraphicFramePr>
        <p:xfrm>
          <a:off x="20638" y="4114800"/>
          <a:ext cx="9123362" cy="1476375"/>
        </p:xfrm>
        <a:graphic>
          <a:graphicData uri="http://schemas.openxmlformats.org/presentationml/2006/ole">
            <p:oleObj spid="_x0000_s169987" name="Bitmap Image" r:id="rId4" imgW="9123810" imgH="1476190" progId="PBrush">
              <p:embed/>
            </p:oleObj>
          </a:graphicData>
        </a:graphic>
      </p:graphicFrame>
      <p:graphicFrame>
        <p:nvGraphicFramePr>
          <p:cNvPr id="233474" name="Object 2"/>
          <p:cNvGraphicFramePr>
            <a:graphicFrameLocks noChangeAspect="1"/>
          </p:cNvGraphicFramePr>
          <p:nvPr/>
        </p:nvGraphicFramePr>
        <p:xfrm>
          <a:off x="0" y="990600"/>
          <a:ext cx="9220200" cy="641350"/>
        </p:xfrm>
        <a:graphic>
          <a:graphicData uri="http://schemas.openxmlformats.org/presentationml/2006/ole">
            <p:oleObj spid="_x0000_s169988" name="Bitmap Image" r:id="rId5" imgW="9152381" imgH="638264" progId="PBrush">
              <p:embed/>
            </p:oleObj>
          </a:graphicData>
        </a:graphic>
      </p:graphicFrame>
      <p:sp>
        <p:nvSpPr>
          <p:cNvPr id="154632" name="Text Box 8"/>
          <p:cNvSpPr txBox="1">
            <a:spLocks noChangeArrowheads="1"/>
          </p:cNvSpPr>
          <p:nvPr/>
        </p:nvSpPr>
        <p:spPr bwMode="auto">
          <a:xfrm>
            <a:off x="0" y="0"/>
            <a:ext cx="9144000" cy="579438"/>
          </a:xfrm>
          <a:prstGeom prst="rect">
            <a:avLst/>
          </a:prstGeom>
          <a:noFill/>
          <a:ln w="9525">
            <a:noFill/>
            <a:miter lim="800000"/>
            <a:headEnd/>
            <a:tailEnd/>
          </a:ln>
          <a:effectLst/>
        </p:spPr>
        <p:txBody>
          <a:bodyPr>
            <a:spAutoFit/>
          </a:bodyPr>
          <a:lstStyle/>
          <a:p>
            <a:pPr algn="l"/>
            <a:r>
              <a:rPr lang="en-US" sz="3200" b="1">
                <a:solidFill>
                  <a:schemeClr val="tx2"/>
                </a:solidFill>
              </a:rPr>
              <a:t>A Soup of Radioactivity Units</a:t>
            </a:r>
          </a:p>
        </p:txBody>
      </p:sp>
      <p:sp>
        <p:nvSpPr>
          <p:cNvPr id="154633" name="Text Box 9"/>
          <p:cNvSpPr txBox="1">
            <a:spLocks noChangeArrowheads="1"/>
          </p:cNvSpPr>
          <p:nvPr/>
        </p:nvSpPr>
        <p:spPr bwMode="auto">
          <a:xfrm>
            <a:off x="381000" y="1143000"/>
            <a:ext cx="762000" cy="457200"/>
          </a:xfrm>
          <a:prstGeom prst="rect">
            <a:avLst/>
          </a:prstGeom>
          <a:noFill/>
          <a:ln w="9525">
            <a:noFill/>
            <a:miter lim="800000"/>
            <a:headEnd/>
            <a:tailEnd/>
          </a:ln>
          <a:effectLst/>
        </p:spPr>
        <p:txBody>
          <a:bodyPr>
            <a:spAutoFit/>
          </a:bodyPr>
          <a:lstStyle/>
          <a:p>
            <a:pPr algn="l"/>
            <a:r>
              <a:rPr lang="en-US" sz="2400" b="1">
                <a:solidFill>
                  <a:schemeClr val="tx2"/>
                </a:solidFill>
              </a:rPr>
              <a:t>(Ci)</a:t>
            </a:r>
          </a:p>
        </p:txBody>
      </p:sp>
      <p:sp>
        <p:nvSpPr>
          <p:cNvPr id="154634" name="Text Box 10"/>
          <p:cNvSpPr txBox="1">
            <a:spLocks noChangeArrowheads="1"/>
          </p:cNvSpPr>
          <p:nvPr/>
        </p:nvSpPr>
        <p:spPr bwMode="auto">
          <a:xfrm>
            <a:off x="0" y="1524000"/>
            <a:ext cx="9144000" cy="457200"/>
          </a:xfrm>
          <a:prstGeom prst="rect">
            <a:avLst/>
          </a:prstGeom>
          <a:noFill/>
          <a:ln w="9525">
            <a:noFill/>
            <a:miter lim="800000"/>
            <a:headEnd/>
            <a:tailEnd/>
          </a:ln>
          <a:effectLst/>
        </p:spPr>
        <p:txBody>
          <a:bodyPr>
            <a:spAutoFit/>
          </a:bodyPr>
          <a:lstStyle/>
          <a:p>
            <a:pPr algn="l"/>
            <a:r>
              <a:rPr lang="en-US" sz="2400" b="1">
                <a:solidFill>
                  <a:schemeClr val="tx2"/>
                </a:solidFill>
              </a:rPr>
              <a:t>Becquerel (Bq) = 27 pCi	   			   </a:t>
            </a:r>
            <a:r>
              <a:rPr lang="en-US" sz="2000" b="1">
                <a:solidFill>
                  <a:schemeClr val="tx2"/>
                </a:solidFill>
              </a:rPr>
              <a:t>1 decay per second</a:t>
            </a:r>
          </a:p>
        </p:txBody>
      </p:sp>
      <p:sp>
        <p:nvSpPr>
          <p:cNvPr id="154635" name="Line 11"/>
          <p:cNvSpPr>
            <a:spLocks noChangeShapeType="1"/>
          </p:cNvSpPr>
          <p:nvPr/>
        </p:nvSpPr>
        <p:spPr bwMode="auto">
          <a:xfrm>
            <a:off x="0" y="1676400"/>
            <a:ext cx="9144000" cy="0"/>
          </a:xfrm>
          <a:prstGeom prst="line">
            <a:avLst/>
          </a:prstGeom>
          <a:noFill/>
          <a:ln w="9525">
            <a:noFill/>
            <a:round/>
            <a:headEnd/>
            <a:tailEnd/>
          </a:ln>
          <a:effectLst/>
        </p:spPr>
        <p:txBody>
          <a:bodyPr>
            <a:spAutoFit/>
          </a:bodyPr>
          <a:lstStyle/>
          <a:p>
            <a:endParaRPr lang="en-US"/>
          </a:p>
        </p:txBody>
      </p:sp>
      <p:sp>
        <p:nvSpPr>
          <p:cNvPr id="154636" name="Line 12"/>
          <p:cNvSpPr>
            <a:spLocks noChangeShapeType="1"/>
          </p:cNvSpPr>
          <p:nvPr/>
        </p:nvSpPr>
        <p:spPr bwMode="auto">
          <a:xfrm>
            <a:off x="0" y="2057400"/>
            <a:ext cx="9144000" cy="0"/>
          </a:xfrm>
          <a:prstGeom prst="line">
            <a:avLst/>
          </a:prstGeom>
          <a:noFill/>
          <a:ln w="19050">
            <a:solidFill>
              <a:schemeClr val="tx2"/>
            </a:solidFill>
            <a:round/>
            <a:headEnd/>
            <a:tailEnd/>
          </a:ln>
          <a:effectLst/>
        </p:spPr>
        <p:txBody>
          <a:bodyPr>
            <a:spAutoFit/>
          </a:bodyPr>
          <a:lstStyle/>
          <a:p>
            <a:endParaRPr lang="en-US"/>
          </a:p>
        </p:txBody>
      </p:sp>
      <p:sp>
        <p:nvSpPr>
          <p:cNvPr id="154637" name="Line 13"/>
          <p:cNvSpPr>
            <a:spLocks noChangeShapeType="1"/>
          </p:cNvSpPr>
          <p:nvPr/>
        </p:nvSpPr>
        <p:spPr bwMode="auto">
          <a:xfrm>
            <a:off x="0" y="838200"/>
            <a:ext cx="9144000" cy="0"/>
          </a:xfrm>
          <a:prstGeom prst="line">
            <a:avLst/>
          </a:prstGeom>
          <a:noFill/>
          <a:ln w="19050">
            <a:solidFill>
              <a:schemeClr val="tx2"/>
            </a:solidFill>
            <a:round/>
            <a:headEnd/>
            <a:tailEnd/>
          </a:ln>
          <a:effectLst/>
        </p:spPr>
        <p:txBody>
          <a:bodyPr>
            <a:spAutoFit/>
          </a:bodyPr>
          <a:lstStyle/>
          <a:p>
            <a:endParaRPr lang="en-US"/>
          </a:p>
        </p:txBody>
      </p:sp>
      <p:sp>
        <p:nvSpPr>
          <p:cNvPr id="154638" name="Text Box 14"/>
          <p:cNvSpPr txBox="1">
            <a:spLocks noChangeArrowheads="1"/>
          </p:cNvSpPr>
          <p:nvPr/>
        </p:nvSpPr>
        <p:spPr bwMode="auto">
          <a:xfrm>
            <a:off x="0" y="2057400"/>
            <a:ext cx="3886200" cy="457200"/>
          </a:xfrm>
          <a:prstGeom prst="rect">
            <a:avLst/>
          </a:prstGeom>
          <a:noFill/>
          <a:ln w="9525">
            <a:noFill/>
            <a:miter lim="800000"/>
            <a:headEnd/>
            <a:tailEnd/>
          </a:ln>
          <a:effectLst/>
        </p:spPr>
        <p:txBody>
          <a:bodyPr>
            <a:spAutoFit/>
          </a:bodyPr>
          <a:lstStyle/>
          <a:p>
            <a:pPr algn="l"/>
            <a:r>
              <a:rPr lang="en-US" sz="2400" b="1">
                <a:solidFill>
                  <a:schemeClr val="accent2"/>
                </a:solidFill>
              </a:rPr>
              <a:t>R</a:t>
            </a:r>
            <a:r>
              <a:rPr lang="en-US" sz="2400">
                <a:solidFill>
                  <a:schemeClr val="tx2"/>
                </a:solidFill>
              </a:rPr>
              <a:t>oentgen </a:t>
            </a:r>
            <a:r>
              <a:rPr lang="en-US" sz="2400" b="1">
                <a:solidFill>
                  <a:schemeClr val="accent2"/>
                </a:solidFill>
              </a:rPr>
              <a:t>A</a:t>
            </a:r>
            <a:r>
              <a:rPr lang="en-US" sz="2400">
                <a:solidFill>
                  <a:schemeClr val="tx2"/>
                </a:solidFill>
              </a:rPr>
              <a:t>bsorption </a:t>
            </a:r>
            <a:r>
              <a:rPr lang="en-US" sz="2400" b="1">
                <a:solidFill>
                  <a:schemeClr val="accent2"/>
                </a:solidFill>
              </a:rPr>
              <a:t>D</a:t>
            </a:r>
            <a:r>
              <a:rPr lang="en-US" sz="2400">
                <a:solidFill>
                  <a:schemeClr val="tx2"/>
                </a:solidFill>
              </a:rPr>
              <a:t>ose</a:t>
            </a:r>
          </a:p>
        </p:txBody>
      </p:sp>
      <p:sp>
        <p:nvSpPr>
          <p:cNvPr id="154639" name="Text Box 15"/>
          <p:cNvSpPr txBox="1">
            <a:spLocks noChangeArrowheads="1"/>
          </p:cNvSpPr>
          <p:nvPr/>
        </p:nvSpPr>
        <p:spPr bwMode="auto">
          <a:xfrm>
            <a:off x="0" y="3048000"/>
            <a:ext cx="3276600" cy="457200"/>
          </a:xfrm>
          <a:prstGeom prst="rect">
            <a:avLst/>
          </a:prstGeom>
          <a:noFill/>
          <a:ln w="9525">
            <a:noFill/>
            <a:miter lim="800000"/>
            <a:headEnd/>
            <a:tailEnd/>
          </a:ln>
          <a:effectLst/>
        </p:spPr>
        <p:txBody>
          <a:bodyPr>
            <a:spAutoFit/>
          </a:bodyPr>
          <a:lstStyle/>
          <a:p>
            <a:pPr algn="l"/>
            <a:r>
              <a:rPr lang="en-US" sz="2400" b="1">
                <a:solidFill>
                  <a:schemeClr val="tx2"/>
                </a:solidFill>
              </a:rPr>
              <a:t>Gray (Gy) = 100 rad</a:t>
            </a:r>
          </a:p>
        </p:txBody>
      </p:sp>
      <p:sp>
        <p:nvSpPr>
          <p:cNvPr id="154640" name="Text Box 16"/>
          <p:cNvSpPr txBox="1">
            <a:spLocks noChangeArrowheads="1"/>
          </p:cNvSpPr>
          <p:nvPr/>
        </p:nvSpPr>
        <p:spPr bwMode="auto">
          <a:xfrm>
            <a:off x="6400800" y="3048000"/>
            <a:ext cx="2743200" cy="396875"/>
          </a:xfrm>
          <a:prstGeom prst="rect">
            <a:avLst/>
          </a:prstGeom>
          <a:noFill/>
          <a:ln w="9525">
            <a:noFill/>
            <a:miter lim="800000"/>
            <a:headEnd/>
            <a:tailEnd/>
          </a:ln>
          <a:effectLst/>
        </p:spPr>
        <p:txBody>
          <a:bodyPr>
            <a:spAutoFit/>
          </a:bodyPr>
          <a:lstStyle/>
          <a:p>
            <a:pPr algn="l"/>
            <a:r>
              <a:rPr lang="en-US" sz="2000" b="1">
                <a:solidFill>
                  <a:schemeClr val="tx2"/>
                </a:solidFill>
              </a:rPr>
              <a:t>1 Gy = 1 joule/kg</a:t>
            </a:r>
          </a:p>
        </p:txBody>
      </p:sp>
      <p:sp>
        <p:nvSpPr>
          <p:cNvPr id="154641" name="Line 17"/>
          <p:cNvSpPr>
            <a:spLocks noChangeShapeType="1"/>
          </p:cNvSpPr>
          <p:nvPr/>
        </p:nvSpPr>
        <p:spPr bwMode="auto">
          <a:xfrm>
            <a:off x="0" y="3657600"/>
            <a:ext cx="9144000" cy="0"/>
          </a:xfrm>
          <a:prstGeom prst="line">
            <a:avLst/>
          </a:prstGeom>
          <a:noFill/>
          <a:ln w="19050">
            <a:solidFill>
              <a:schemeClr val="tx2"/>
            </a:solidFill>
            <a:round/>
            <a:headEnd/>
            <a:tailEnd/>
          </a:ln>
          <a:effectLst/>
        </p:spPr>
        <p:txBody>
          <a:bodyPr>
            <a:spAutoFit/>
          </a:bodyPr>
          <a:lstStyle/>
          <a:p>
            <a:endParaRPr lang="en-US"/>
          </a:p>
        </p:txBody>
      </p:sp>
      <p:sp>
        <p:nvSpPr>
          <p:cNvPr id="154642" name="Rectangle 18"/>
          <p:cNvSpPr>
            <a:spLocks noChangeArrowheads="1"/>
          </p:cNvSpPr>
          <p:nvPr/>
        </p:nvSpPr>
        <p:spPr bwMode="auto">
          <a:xfrm>
            <a:off x="0" y="3657600"/>
            <a:ext cx="7010400" cy="457200"/>
          </a:xfrm>
          <a:prstGeom prst="rect">
            <a:avLst/>
          </a:prstGeom>
          <a:noFill/>
          <a:ln w="9525">
            <a:noFill/>
            <a:miter lim="800000"/>
            <a:headEnd/>
            <a:tailEnd/>
          </a:ln>
          <a:effectLst/>
        </p:spPr>
        <p:txBody>
          <a:bodyPr>
            <a:spAutoFit/>
          </a:bodyPr>
          <a:lstStyle/>
          <a:p>
            <a:pPr algn="l"/>
            <a:r>
              <a:rPr lang="en-US" sz="2400" b="1" dirty="0">
                <a:solidFill>
                  <a:schemeClr val="accent2"/>
                </a:solidFill>
              </a:rPr>
              <a:t>R</a:t>
            </a:r>
            <a:r>
              <a:rPr lang="en-US" sz="2400" dirty="0">
                <a:solidFill>
                  <a:schemeClr val="tx2"/>
                </a:solidFill>
              </a:rPr>
              <a:t>oentgen </a:t>
            </a:r>
            <a:r>
              <a:rPr lang="en-US" sz="2400" b="1" dirty="0">
                <a:solidFill>
                  <a:schemeClr val="accent2"/>
                </a:solidFill>
              </a:rPr>
              <a:t>E</a:t>
            </a:r>
            <a:r>
              <a:rPr lang="en-US" sz="2400" dirty="0">
                <a:solidFill>
                  <a:schemeClr val="tx2"/>
                </a:solidFill>
              </a:rPr>
              <a:t>quivalent </a:t>
            </a:r>
            <a:r>
              <a:rPr lang="en-US" sz="2400" b="1" dirty="0">
                <a:solidFill>
                  <a:schemeClr val="accent2"/>
                </a:solidFill>
              </a:rPr>
              <a:t>M</a:t>
            </a:r>
            <a:r>
              <a:rPr lang="en-US" sz="2400" dirty="0">
                <a:solidFill>
                  <a:schemeClr val="tx2"/>
                </a:solidFill>
              </a:rPr>
              <a:t>an  </a:t>
            </a:r>
            <a:r>
              <a:rPr lang="en-US" sz="1800" dirty="0">
                <a:solidFill>
                  <a:schemeClr val="tx2"/>
                </a:solidFill>
              </a:rPr>
              <a:t>(or </a:t>
            </a:r>
            <a:r>
              <a:rPr lang="en-US" sz="1800" b="1" dirty="0">
                <a:solidFill>
                  <a:schemeClr val="accent2"/>
                </a:solidFill>
              </a:rPr>
              <a:t>M</a:t>
            </a:r>
            <a:r>
              <a:rPr lang="en-US" sz="1800" dirty="0">
                <a:solidFill>
                  <a:schemeClr val="tx2"/>
                </a:solidFill>
              </a:rPr>
              <a:t>ammal)</a:t>
            </a:r>
            <a:r>
              <a:rPr lang="en-US" sz="2400" dirty="0">
                <a:solidFill>
                  <a:schemeClr val="tx2"/>
                </a:solidFill>
              </a:rPr>
              <a:t> </a:t>
            </a:r>
          </a:p>
        </p:txBody>
      </p:sp>
      <p:sp>
        <p:nvSpPr>
          <p:cNvPr id="154643" name="Text Box 19"/>
          <p:cNvSpPr txBox="1">
            <a:spLocks noChangeArrowheads="1"/>
          </p:cNvSpPr>
          <p:nvPr/>
        </p:nvSpPr>
        <p:spPr bwMode="auto">
          <a:xfrm>
            <a:off x="0" y="4876800"/>
            <a:ext cx="8839200" cy="457200"/>
          </a:xfrm>
          <a:prstGeom prst="rect">
            <a:avLst/>
          </a:prstGeom>
          <a:noFill/>
          <a:ln w="9525">
            <a:noFill/>
            <a:miter lim="800000"/>
            <a:headEnd/>
            <a:tailEnd/>
          </a:ln>
          <a:effectLst/>
        </p:spPr>
        <p:txBody>
          <a:bodyPr>
            <a:spAutoFit/>
          </a:bodyPr>
          <a:lstStyle/>
          <a:p>
            <a:pPr algn="l"/>
            <a:r>
              <a:rPr lang="en-US" sz="2400" b="1">
                <a:solidFill>
                  <a:schemeClr val="tx2"/>
                </a:solidFill>
              </a:rPr>
              <a:t>Sievert (Sv) = 100 rem</a:t>
            </a:r>
          </a:p>
        </p:txBody>
      </p:sp>
      <p:sp>
        <p:nvSpPr>
          <p:cNvPr id="154644" name="Line 20"/>
          <p:cNvSpPr>
            <a:spLocks noChangeShapeType="1"/>
          </p:cNvSpPr>
          <p:nvPr/>
        </p:nvSpPr>
        <p:spPr bwMode="auto">
          <a:xfrm>
            <a:off x="2667000" y="4191000"/>
            <a:ext cx="76200" cy="0"/>
          </a:xfrm>
          <a:prstGeom prst="line">
            <a:avLst/>
          </a:prstGeom>
          <a:noFill/>
          <a:ln w="19050">
            <a:solidFill>
              <a:schemeClr val="tx2"/>
            </a:solidFill>
            <a:round/>
            <a:headEnd/>
            <a:tailEnd/>
          </a:ln>
          <a:effectLst/>
        </p:spPr>
        <p:txBody>
          <a:bodyPr>
            <a:spAutoFit/>
          </a:bodyPr>
          <a:lstStyle/>
          <a:p>
            <a:endParaRPr lang="en-US"/>
          </a:p>
        </p:txBody>
      </p:sp>
      <p:sp>
        <p:nvSpPr>
          <p:cNvPr id="154645" name="Line 21"/>
          <p:cNvSpPr>
            <a:spLocks noChangeShapeType="1"/>
          </p:cNvSpPr>
          <p:nvPr/>
        </p:nvSpPr>
        <p:spPr bwMode="auto">
          <a:xfrm>
            <a:off x="0" y="5715000"/>
            <a:ext cx="9144000" cy="0"/>
          </a:xfrm>
          <a:prstGeom prst="line">
            <a:avLst/>
          </a:prstGeom>
          <a:noFill/>
          <a:ln w="19050">
            <a:solidFill>
              <a:schemeClr val="tx2"/>
            </a:solidFill>
            <a:round/>
            <a:headEnd/>
            <a:tailEnd/>
          </a:ln>
          <a:effectLst/>
        </p:spPr>
        <p:txBody>
          <a:bodyPr>
            <a:spAutoFit/>
          </a:bodyPr>
          <a:lstStyle/>
          <a:p>
            <a:endParaRPr lang="en-US"/>
          </a:p>
        </p:txBody>
      </p:sp>
      <p:sp>
        <p:nvSpPr>
          <p:cNvPr id="154646" name="Text Box 22"/>
          <p:cNvSpPr txBox="1">
            <a:spLocks noChangeArrowheads="1"/>
          </p:cNvSpPr>
          <p:nvPr/>
        </p:nvSpPr>
        <p:spPr bwMode="auto">
          <a:xfrm>
            <a:off x="0" y="5791200"/>
            <a:ext cx="9144000" cy="701675"/>
          </a:xfrm>
          <a:prstGeom prst="rect">
            <a:avLst/>
          </a:prstGeom>
          <a:noFill/>
          <a:ln w="9525">
            <a:noFill/>
            <a:miter lim="800000"/>
            <a:headEnd/>
            <a:tailEnd/>
          </a:ln>
          <a:effectLst/>
        </p:spPr>
        <p:txBody>
          <a:bodyPr>
            <a:spAutoFit/>
          </a:bodyPr>
          <a:lstStyle/>
          <a:p>
            <a:pPr algn="l">
              <a:spcBef>
                <a:spcPct val="0"/>
              </a:spcBef>
            </a:pPr>
            <a:r>
              <a:rPr lang="en-US" sz="2000" b="1" dirty="0">
                <a:solidFill>
                  <a:schemeClr val="tx2"/>
                </a:solidFill>
              </a:rPr>
              <a:t>ROENTGEN  Unit of Ionizing          = charge created 	= 1 </a:t>
            </a:r>
            <a:r>
              <a:rPr lang="en-US" sz="2000" b="1" dirty="0" err="1">
                <a:solidFill>
                  <a:schemeClr val="tx2"/>
                </a:solidFill>
              </a:rPr>
              <a:t>statcoul</a:t>
            </a:r>
            <a:r>
              <a:rPr lang="en-US" sz="2000" b="1" dirty="0">
                <a:solidFill>
                  <a:schemeClr val="tx2"/>
                </a:solidFill>
              </a:rPr>
              <a:t>/cm</a:t>
            </a:r>
            <a:r>
              <a:rPr lang="en-US" sz="2400" b="1" baseline="30000" dirty="0">
                <a:solidFill>
                  <a:schemeClr val="tx2"/>
                </a:solidFill>
              </a:rPr>
              <a:t>3</a:t>
            </a:r>
            <a:r>
              <a:rPr lang="en-US" sz="2000" b="1" dirty="0">
                <a:solidFill>
                  <a:schemeClr val="tx2"/>
                </a:solidFill>
              </a:rPr>
              <a:t>	</a:t>
            </a:r>
          </a:p>
          <a:p>
            <a:pPr algn="l">
              <a:spcBef>
                <a:spcPct val="0"/>
              </a:spcBef>
            </a:pPr>
            <a:r>
              <a:rPr lang="en-US" sz="2000" b="1" dirty="0">
                <a:solidFill>
                  <a:schemeClr val="tx2"/>
                </a:solidFill>
              </a:rPr>
              <a:t>	           Ability in Air 	    in a volume of air</a:t>
            </a:r>
          </a:p>
        </p:txBody>
      </p:sp>
      <p:sp>
        <p:nvSpPr>
          <p:cNvPr id="154647" name="Text Box 23"/>
          <p:cNvSpPr txBox="1">
            <a:spLocks noChangeArrowheads="1"/>
          </p:cNvSpPr>
          <p:nvPr/>
        </p:nvSpPr>
        <p:spPr bwMode="auto">
          <a:xfrm>
            <a:off x="6477000" y="4572000"/>
            <a:ext cx="2667000" cy="1006475"/>
          </a:xfrm>
          <a:prstGeom prst="rect">
            <a:avLst/>
          </a:prstGeom>
          <a:noFill/>
          <a:ln w="9525">
            <a:noFill/>
            <a:miter lim="800000"/>
            <a:headEnd/>
            <a:tailEnd/>
          </a:ln>
          <a:effectLst/>
        </p:spPr>
        <p:txBody>
          <a:bodyPr>
            <a:spAutoFit/>
          </a:bodyPr>
          <a:lstStyle/>
          <a:p>
            <a:pPr algn="l"/>
            <a:r>
              <a:rPr lang="en-US" sz="2000" b="1">
                <a:solidFill>
                  <a:schemeClr val="tx2"/>
                </a:solidFill>
              </a:rPr>
              <a:t>alpha particles are more dangerous than beta particles</a:t>
            </a:r>
          </a:p>
        </p:txBody>
      </p:sp>
      <p:sp>
        <p:nvSpPr>
          <p:cNvPr id="154648" name="Line 24"/>
          <p:cNvSpPr>
            <a:spLocks noChangeShapeType="1"/>
          </p:cNvSpPr>
          <p:nvPr/>
        </p:nvSpPr>
        <p:spPr bwMode="auto">
          <a:xfrm>
            <a:off x="2667000" y="4648200"/>
            <a:ext cx="152400" cy="0"/>
          </a:xfrm>
          <a:prstGeom prst="line">
            <a:avLst/>
          </a:prstGeom>
          <a:noFill/>
          <a:ln w="12700">
            <a:solidFill>
              <a:schemeClr val="tx2"/>
            </a:solidFill>
            <a:round/>
            <a:headEnd/>
            <a:tailEnd/>
          </a:ln>
          <a:effectLst/>
        </p:spPr>
        <p:txBody>
          <a:bodyPr>
            <a:spAutoFit/>
          </a:bodyPr>
          <a:lstStyle/>
          <a:p>
            <a:endParaRPr lang="en-U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MHTemplate150">
  <a:themeElements>
    <a:clrScheme name="MHTemplate150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HTemplate150">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MHTemplate150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HTemplate150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HTemplate150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HTemplate150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HTemplate150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HTemplate150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HTemplate150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11319</TotalTime>
  <Words>366</Words>
  <Application>Microsoft Office PowerPoint</Application>
  <PresentationFormat>On-screen Show (4:3)</PresentationFormat>
  <Paragraphs>124</Paragraphs>
  <Slides>15</Slides>
  <Notes>0</Notes>
  <HiddenSlides>1</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MHTemplate150</vt:lpstr>
      <vt:lpstr>Bitmap Image</vt:lpstr>
      <vt:lpstr>A Brief History of Radon</vt:lpstr>
      <vt:lpstr>Radon decay</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Company>The McGraw-Hill Companies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Stacy - McGraw-Hill Higher Education</dc:creator>
  <cp:lastModifiedBy>Robert G. Keesee</cp:lastModifiedBy>
  <cp:revision>181</cp:revision>
  <dcterms:created xsi:type="dcterms:W3CDTF">2003-05-12T16:49:41Z</dcterms:created>
  <dcterms:modified xsi:type="dcterms:W3CDTF">2010-04-23T15:20:16Z</dcterms:modified>
</cp:coreProperties>
</file>