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39"/>
  </p:notesMasterIdLst>
  <p:handoutMasterIdLst>
    <p:handoutMasterId r:id="rId40"/>
  </p:handoutMasterIdLst>
  <p:sldIdLst>
    <p:sldId id="511" r:id="rId2"/>
    <p:sldId id="512" r:id="rId3"/>
    <p:sldId id="510" r:id="rId4"/>
    <p:sldId id="480" r:id="rId5"/>
    <p:sldId id="478" r:id="rId6"/>
    <p:sldId id="509" r:id="rId7"/>
    <p:sldId id="334" r:id="rId8"/>
    <p:sldId id="414" r:id="rId9"/>
    <p:sldId id="353" r:id="rId10"/>
    <p:sldId id="513" r:id="rId11"/>
    <p:sldId id="481" r:id="rId12"/>
    <p:sldId id="470" r:id="rId13"/>
    <p:sldId id="351" r:id="rId14"/>
    <p:sldId id="468" r:id="rId15"/>
    <p:sldId id="454" r:id="rId16"/>
    <p:sldId id="367" r:id="rId17"/>
    <p:sldId id="462" r:id="rId18"/>
    <p:sldId id="447" r:id="rId19"/>
    <p:sldId id="471" r:id="rId20"/>
    <p:sldId id="461" r:id="rId21"/>
    <p:sldId id="358" r:id="rId22"/>
    <p:sldId id="374" r:id="rId23"/>
    <p:sldId id="396" r:id="rId24"/>
    <p:sldId id="378" r:id="rId25"/>
    <p:sldId id="443" r:id="rId26"/>
    <p:sldId id="469" r:id="rId27"/>
    <p:sldId id="355" r:id="rId28"/>
    <p:sldId id="463" r:id="rId29"/>
    <p:sldId id="466" r:id="rId30"/>
    <p:sldId id="514" r:id="rId31"/>
    <p:sldId id="494" r:id="rId32"/>
    <p:sldId id="490" r:id="rId33"/>
    <p:sldId id="495" r:id="rId34"/>
    <p:sldId id="508" r:id="rId35"/>
    <p:sldId id="498" r:id="rId36"/>
    <p:sldId id="516" r:id="rId37"/>
    <p:sldId id="517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A50021"/>
    <a:srgbClr val="CCFF33"/>
    <a:srgbClr val="D0D0F4"/>
    <a:srgbClr val="006600"/>
    <a:srgbClr val="008000"/>
    <a:srgbClr val="CC3300"/>
    <a:srgbClr val="FF0000"/>
    <a:srgbClr val="FF3399"/>
    <a:srgbClr val="A4D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94532" autoAdjust="0"/>
  </p:normalViewPr>
  <p:slideViewPr>
    <p:cSldViewPr>
      <p:cViewPr varScale="1">
        <p:scale>
          <a:sx n="74" d="100"/>
          <a:sy n="74" d="100"/>
        </p:scale>
        <p:origin x="-4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111096B0-B394-480D-B044-1B163BCC5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72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8C6C326-D048-471D-8675-22CC3CCE15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890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AC9361-7C5C-4BF3-937F-9CFAF1E67A23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09_09.jpg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A9FE-47A3-4C95-9C93-371D57C969DC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A9FE-47A3-4C95-9C93-371D57C969DC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59ED1-144C-4040-8D80-851AD894632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B4923C-DEEB-4378-A274-531E57E87E1E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09_14.jpg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571D6E-DB8C-42CC-89D0-A781201BA076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05_02.jpg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A9FE-47A3-4C95-9C93-371D57C969DC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A9FE-47A3-4C95-9C93-371D57C969DC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A9FE-47A3-4C95-9C93-371D57C969DC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A9FE-47A3-4C95-9C93-371D57C969DC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A9FE-47A3-4C95-9C93-371D57C969DC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171825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"/>
            <a:ext cx="9144000" cy="65151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57175"/>
            <a:ext cx="4495800" cy="660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7175"/>
            <a:ext cx="4495800" cy="660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57175"/>
            <a:ext cx="91440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9716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3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3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3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3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3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3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3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3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ncdc.noaa.gov/sotc/global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40.png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38.png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www.eia.gov/environment/emissions/ghg_report/index.cf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diac.ornl.gov/pns/current_ghg.htm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9.png"/><Relationship Id="rId5" Type="http://schemas.openxmlformats.org/officeDocument/2006/relationships/oleObject" Target="../embeddings/oleObject20.bin"/><Relationship Id="rId4" Type="http://schemas.openxmlformats.org/officeDocument/2006/relationships/hyperlink" Target="http://www.youtube.com/watch?v=d-diB65scQU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3.png"/><Relationship Id="rId5" Type="http://schemas.openxmlformats.org/officeDocument/2006/relationships/oleObject" Target="../embeddings/oleObject21.bin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cc.ch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7.png"/><Relationship Id="rId5" Type="http://schemas.openxmlformats.org/officeDocument/2006/relationships/image" Target="../media/image19.png"/><Relationship Id="rId10" Type="http://schemas.openxmlformats.org/officeDocument/2006/relationships/oleObject" Target="../embeddings/oleObject5.bin"/><Relationship Id="rId4" Type="http://schemas.openxmlformats.org/officeDocument/2006/relationships/audio" Target="../media/audio2.wav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0"/>
          <p:cNvSpPr txBox="1">
            <a:spLocks noChangeArrowheads="1"/>
          </p:cNvSpPr>
          <p:nvPr/>
        </p:nvSpPr>
        <p:spPr bwMode="auto">
          <a:xfrm>
            <a:off x="1676400" y="1066800"/>
            <a:ext cx="5791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/>
              <a:t>Globally averaged annual surface temperature</a:t>
            </a:r>
          </a:p>
        </p:txBody>
      </p:sp>
      <p:pic>
        <p:nvPicPr>
          <p:cNvPr id="1028" name="Picture 10" descr="HadCRUT3 global annual aver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80930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990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800" b="1" dirty="0" smtClean="0">
                <a:latin typeface="Staccato222 BT" pitchFamily="66" charset="0"/>
              </a:rPr>
              <a:t>Recent Temperature Trend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28600" y="1066800"/>
          <a:ext cx="533400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2" name="Bitmap Image" r:id="rId4" imgW="409632" imgH="3247619" progId="PBrush">
                  <p:embed/>
                </p:oleObj>
              </mc:Choice>
              <mc:Fallback>
                <p:oleObj name="Bitmap Image" r:id="rId4" imgW="409632" imgH="324761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533400" cy="446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6" descr="http://fiske.colorado.edu/publicfiles/tiny/images/global_warming_temp_graph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62000"/>
            <a:ext cx="8610600" cy="5867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838200" y="6324600"/>
            <a:ext cx="7772400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See also </a:t>
            </a:r>
            <a:r>
              <a:rPr lang="en-US" dirty="0" smtClean="0">
                <a:hlinkClick r:id="rId7"/>
              </a:rPr>
              <a:t>National Climate Data Center (</a:t>
            </a:r>
            <a:r>
              <a:rPr lang="en-US" dirty="0" err="1" smtClean="0">
                <a:hlinkClick r:id="rId7"/>
              </a:rPr>
              <a:t>NCDC</a:t>
            </a:r>
            <a:r>
              <a:rPr lang="en-US" dirty="0" smtClean="0">
                <a:hlinkClick r:id="rId7"/>
              </a:rPr>
              <a:t>) Global Analysis</a:t>
            </a:r>
            <a:endParaRPr lang="en-US" dirty="0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229600" y="1981200"/>
            <a:ext cx="762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 dirty="0"/>
              <a:t>58F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8229600" y="3276600"/>
            <a:ext cx="762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 dirty="0"/>
              <a:t>57F</a:t>
            </a:r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 rot="10800000" flipV="1">
            <a:off x="8229600" y="4495800"/>
            <a:ext cx="762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 dirty="0"/>
              <a:t>56F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 descr="http://mshayleyr1989.files.wordpress.com/2012/02/gambacktothelogo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685800"/>
            <a:ext cx="9513817" cy="525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8763000" cy="643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Stefan-Boltzmann law relates radiant power density (W m</a:t>
            </a:r>
            <a:r>
              <a:rPr lang="en-US" sz="3200" baseline="30000" dirty="0" smtClean="0"/>
              <a:t>-2</a:t>
            </a:r>
            <a:r>
              <a:rPr lang="en-US" sz="3200" dirty="0" smtClean="0"/>
              <a:t>) to temperature (K).  </a:t>
            </a:r>
          </a:p>
          <a:p>
            <a:endParaRPr lang="en-US" sz="2400" dirty="0" smtClean="0"/>
          </a:p>
          <a:p>
            <a:r>
              <a:rPr lang="en-US" sz="3200" dirty="0" smtClean="0"/>
              <a:t>The </a:t>
            </a:r>
            <a:r>
              <a:rPr lang="en-US" sz="3200" i="1" dirty="0" smtClean="0"/>
              <a:t>derivative</a:t>
            </a:r>
            <a:r>
              <a:rPr lang="en-US" sz="3200" dirty="0" smtClean="0"/>
              <a:t> yields the rate of change in radiant power density with a change in temperature. </a:t>
            </a:r>
          </a:p>
          <a:p>
            <a:endParaRPr lang="en-US" sz="1100" dirty="0" smtClean="0"/>
          </a:p>
          <a:p>
            <a:r>
              <a:rPr lang="en-US" sz="3200" dirty="0" smtClean="0"/>
              <a:t>Sensitivity  =  </a:t>
            </a:r>
            <a:r>
              <a:rPr lang="en-US" sz="2800" dirty="0" smtClean="0"/>
              <a:t>d(</a:t>
            </a:r>
            <a:r>
              <a:rPr lang="el-GR" sz="2800" dirty="0" smtClean="0"/>
              <a:t>σ</a:t>
            </a:r>
            <a:r>
              <a:rPr lang="en-US" sz="2800" dirty="0" smtClean="0"/>
              <a:t>T</a:t>
            </a:r>
            <a:r>
              <a:rPr lang="en-US" sz="2800" baseline="30000" dirty="0" smtClean="0"/>
              <a:t>4</a:t>
            </a:r>
            <a:r>
              <a:rPr lang="en-US" sz="2800" dirty="0" smtClean="0"/>
              <a:t>)/</a:t>
            </a:r>
            <a:r>
              <a:rPr lang="en-US" sz="2800" dirty="0" err="1" smtClean="0"/>
              <a:t>dT</a:t>
            </a:r>
            <a:r>
              <a:rPr lang="en-US" sz="2800" dirty="0" smtClean="0"/>
              <a:t> =  4</a:t>
            </a:r>
            <a:r>
              <a:rPr lang="el-GR" sz="2800" dirty="0" smtClean="0"/>
              <a:t> σ</a:t>
            </a:r>
            <a:r>
              <a:rPr lang="en-US" sz="2800" dirty="0" smtClean="0"/>
              <a:t> T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  </a:t>
            </a:r>
          </a:p>
          <a:p>
            <a:r>
              <a:rPr lang="en-US" sz="2800" dirty="0" smtClean="0"/>
              <a:t>		    =  4 (5.67x10</a:t>
            </a:r>
            <a:r>
              <a:rPr lang="en-US" sz="2800" baseline="30000" dirty="0" smtClean="0"/>
              <a:t>-8</a:t>
            </a:r>
            <a:r>
              <a:rPr lang="en-US" sz="2800" dirty="0" smtClean="0"/>
              <a:t> W m</a:t>
            </a:r>
            <a:r>
              <a:rPr lang="en-US" sz="2800" baseline="30000" dirty="0" smtClean="0"/>
              <a:t>-2 </a:t>
            </a:r>
            <a:r>
              <a:rPr lang="en-US" sz="2800" dirty="0" smtClean="0"/>
              <a:t>K</a:t>
            </a:r>
            <a:r>
              <a:rPr lang="en-US" sz="2800" baseline="30000" dirty="0" smtClean="0"/>
              <a:t>-4</a:t>
            </a:r>
            <a:r>
              <a:rPr lang="en-US" sz="2800" dirty="0" smtClean="0"/>
              <a:t>) (288 K)</a:t>
            </a:r>
            <a:r>
              <a:rPr lang="en-US" sz="2800" baseline="30000" dirty="0" smtClean="0"/>
              <a:t>3</a:t>
            </a:r>
            <a:endParaRPr lang="en-US" sz="3200" baseline="30000" dirty="0" smtClean="0"/>
          </a:p>
          <a:p>
            <a:r>
              <a:rPr lang="en-US" sz="3200" dirty="0" smtClean="0"/>
              <a:t>		    = 5.4 W m</a:t>
            </a:r>
            <a:r>
              <a:rPr lang="en-US" sz="3200" baseline="30000" dirty="0" smtClean="0"/>
              <a:t>-2 </a:t>
            </a:r>
            <a:r>
              <a:rPr lang="en-US" sz="3200" dirty="0" smtClean="0"/>
              <a:t>K</a:t>
            </a:r>
            <a:r>
              <a:rPr lang="en-US" sz="3200" baseline="30000" dirty="0" smtClean="0"/>
              <a:t>-1</a:t>
            </a:r>
          </a:p>
          <a:p>
            <a:endParaRPr lang="en-US" sz="1100" baseline="30000" dirty="0" smtClean="0"/>
          </a:p>
          <a:p>
            <a:r>
              <a:rPr lang="en-US" sz="2800" dirty="0" smtClean="0"/>
              <a:t>i.e., temperature increases by 0.2°C (0.3°F) for a 	</a:t>
            </a:r>
            <a:r>
              <a:rPr lang="en-US" sz="2800" dirty="0" err="1" smtClean="0"/>
              <a:t>radiative</a:t>
            </a:r>
            <a:r>
              <a:rPr lang="en-US" sz="2800" dirty="0" smtClean="0"/>
              <a:t> forcing of 1 W m</a:t>
            </a:r>
            <a:r>
              <a:rPr lang="en-US" sz="2800" baseline="30000" dirty="0" smtClean="0"/>
              <a:t>-2</a:t>
            </a:r>
            <a:r>
              <a:rPr lang="en-US" sz="2800" dirty="0" smtClean="0"/>
              <a:t> </a:t>
            </a:r>
          </a:p>
          <a:p>
            <a:endParaRPr lang="en-US" sz="1400" dirty="0" smtClean="0"/>
          </a:p>
          <a:p>
            <a:r>
              <a:rPr lang="en-US" sz="2400" dirty="0" smtClean="0"/>
              <a:t>But this is for a system in </a:t>
            </a:r>
            <a:r>
              <a:rPr lang="en-US" sz="2400" dirty="0" smtClean="0"/>
              <a:t>equilibrium</a:t>
            </a:r>
            <a:endParaRPr lang="en-US" sz="2400" dirty="0" smtClean="0"/>
          </a:p>
          <a:p>
            <a:r>
              <a:rPr lang="en-US" sz="2400" dirty="0" smtClean="0"/>
              <a:t>		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99" y="174938"/>
            <a:ext cx="745150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75763" y="823135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US" dirty="0" smtClean="0"/>
              <a:t>Linear</a:t>
            </a:r>
          </a:p>
          <a:p>
            <a:pPr marL="457200" indent="-457200">
              <a:buAutoNum type="alphaUcPeriod"/>
            </a:pPr>
            <a:r>
              <a:rPr lang="en-US" dirty="0" smtClean="0"/>
              <a:t>Non-linear</a:t>
            </a:r>
          </a:p>
          <a:p>
            <a:pPr marL="457200" indent="-457200">
              <a:buAutoNum type="alphaUcPeriod"/>
            </a:pPr>
            <a:r>
              <a:rPr lang="en-US" dirty="0" smtClean="0"/>
              <a:t>Abrupt shift of “climate states”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766293" y="2087850"/>
            <a:ext cx="4654444" cy="2475032"/>
          </a:xfrm>
          <a:custGeom>
            <a:avLst/>
            <a:gdLst>
              <a:gd name="connsiteX0" fmla="*/ 0 w 4294909"/>
              <a:gd name="connsiteY0" fmla="*/ 1773381 h 1773381"/>
              <a:gd name="connsiteX1" fmla="*/ 2272146 w 4294909"/>
              <a:gd name="connsiteY1" fmla="*/ 401781 h 1773381"/>
              <a:gd name="connsiteX2" fmla="*/ 4294909 w 4294909"/>
              <a:gd name="connsiteY2" fmla="*/ 0 h 1773381"/>
              <a:gd name="connsiteX3" fmla="*/ 4294909 w 4294909"/>
              <a:gd name="connsiteY3" fmla="*/ 0 h 177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4909" h="1773381">
                <a:moveTo>
                  <a:pt x="0" y="1773381"/>
                </a:moveTo>
                <a:cubicBezTo>
                  <a:pt x="778164" y="1235362"/>
                  <a:pt x="1556328" y="697344"/>
                  <a:pt x="2272146" y="401781"/>
                </a:cubicBezTo>
                <a:cubicBezTo>
                  <a:pt x="2987964" y="106218"/>
                  <a:pt x="4294909" y="0"/>
                  <a:pt x="4294909" y="0"/>
                </a:cubicBezTo>
                <a:lnTo>
                  <a:pt x="4294909" y="0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0149" y="195145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smtClean="0"/>
              <a:t>B</a:t>
            </a:r>
            <a:endParaRPr lang="en-US" b="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49530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real response (sensitivity) to </a:t>
            </a:r>
            <a:r>
              <a:rPr lang="en-US" sz="3200" dirty="0" err="1" smtClean="0"/>
              <a:t>forcings</a:t>
            </a:r>
            <a:r>
              <a:rPr lang="en-US" sz="3200" dirty="0" smtClean="0"/>
              <a:t> depends on system inertia and feedbacks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228600" y="228600"/>
          <a:ext cx="8686800" cy="618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Bitmap Image" r:id="rId3" imgW="4266667" imgH="3038095" progId="PBrush">
                  <p:embed/>
                </p:oleObj>
              </mc:Choice>
              <mc:Fallback>
                <p:oleObj name="Bitmap Image" r:id="rId3" imgW="4266667" imgH="3038095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686800" cy="618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4"/>
          <p:cNvGraphicFramePr>
            <a:graphicFrameLocks noChangeAspect="1"/>
          </p:cNvGraphicFramePr>
          <p:nvPr/>
        </p:nvGraphicFramePr>
        <p:xfrm>
          <a:off x="0" y="-77788"/>
          <a:ext cx="9144000" cy="647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Bitmap Image" r:id="rId5" imgW="5934903" imgH="4552381" progId="PBrush">
                  <p:embed/>
                </p:oleObj>
              </mc:Choice>
              <mc:Fallback>
                <p:oleObj name="Bitmap Image" r:id="rId5" imgW="5934903" imgH="4552381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77788"/>
                        <a:ext cx="9144000" cy="647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6629400" y="47244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6553200" y="2743200"/>
            <a:ext cx="30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6553200" y="3733800"/>
            <a:ext cx="30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6477000" y="7620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aseline="40000"/>
              <a:t>o</a:t>
            </a:r>
            <a:r>
              <a:rPr lang="en-US"/>
              <a:t>F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6629400" y="1752600"/>
            <a:ext cx="30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9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4000" y="6248400"/>
            <a:ext cx="594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predicted warming by 2100 AD (degrees 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667000"/>
            <a:ext cx="735879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567812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28600"/>
            <a:ext cx="3733800" cy="225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 flipV="1">
            <a:off x="6324600" y="1447800"/>
            <a:ext cx="1295400" cy="1295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8742 h 21600"/>
              <a:gd name="T20" fmla="*/ 17685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515" y="0"/>
                </a:moveTo>
                <a:lnTo>
                  <a:pt x="11430" y="9355"/>
                </a:lnTo>
                <a:lnTo>
                  <a:pt x="15345" y="9355"/>
                </a:lnTo>
                <a:lnTo>
                  <a:pt x="15345" y="18742"/>
                </a:lnTo>
                <a:lnTo>
                  <a:pt x="0" y="18742"/>
                </a:lnTo>
                <a:lnTo>
                  <a:pt x="0" y="21600"/>
                </a:lnTo>
                <a:lnTo>
                  <a:pt x="17685" y="21600"/>
                </a:lnTo>
                <a:lnTo>
                  <a:pt x="17685" y="9355"/>
                </a:lnTo>
                <a:lnTo>
                  <a:pt x="21600" y="9355"/>
                </a:lnTo>
                <a:close/>
              </a:path>
            </a:pathLst>
          </a:custGeom>
          <a:solidFill>
            <a:srgbClr val="FF9900"/>
          </a:solidFill>
          <a:ln w="9525" algn="ctr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flipH="1" flipV="1">
            <a:off x="2209800" y="1066800"/>
            <a:ext cx="685800" cy="1676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533 h 21600"/>
              <a:gd name="T20" fmla="*/ 162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5" y="0"/>
                </a:moveTo>
                <a:lnTo>
                  <a:pt x="9250" y="9250"/>
                </a:lnTo>
                <a:lnTo>
                  <a:pt x="14650" y="9250"/>
                </a:lnTo>
                <a:lnTo>
                  <a:pt x="14650" y="19533"/>
                </a:lnTo>
                <a:lnTo>
                  <a:pt x="0" y="19533"/>
                </a:lnTo>
                <a:lnTo>
                  <a:pt x="0" y="21600"/>
                </a:lnTo>
                <a:lnTo>
                  <a:pt x="16200" y="21600"/>
                </a:lnTo>
                <a:lnTo>
                  <a:pt x="16200" y="9250"/>
                </a:lnTo>
                <a:lnTo>
                  <a:pt x="21600" y="9250"/>
                </a:lnTo>
                <a:close/>
              </a:path>
            </a:pathLst>
          </a:custGeom>
          <a:solidFill>
            <a:srgbClr val="FF9900"/>
          </a:solidFill>
          <a:ln w="9525" algn="ctr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0" y="304800"/>
            <a:ext cx="4267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Climate Change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971800" y="1295400"/>
            <a:ext cx="4724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867400" y="2514600"/>
            <a:ext cx="3276600" cy="3657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53200" y="1524000"/>
            <a:ext cx="1295400" cy="1295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field ch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771" y="1524000"/>
            <a:ext cx="9038229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0"/>
          <p:cNvGraphicFramePr>
            <a:graphicFrameLocks noChangeAspect="1"/>
          </p:cNvGraphicFramePr>
          <p:nvPr/>
        </p:nvGraphicFramePr>
        <p:xfrm>
          <a:off x="838200" y="-152400"/>
          <a:ext cx="7772400" cy="695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Bitmap Image" r:id="rId3" imgW="5923810" imgH="5304762" progId="PBrush">
                  <p:embed/>
                </p:oleObj>
              </mc:Choice>
              <mc:Fallback>
                <p:oleObj name="Bitmap Image" r:id="rId3" imgW="5923810" imgH="5304762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-152400"/>
                        <a:ext cx="7772400" cy="695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84582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10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      	</a:t>
            </a: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Climate Change </a:t>
            </a:r>
            <a:endParaRPr lang="en-US" sz="10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 		      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Globally Averaged Trends</a:t>
            </a:r>
            <a:endParaRPr lang="en-US" sz="10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10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10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indent="457200"/>
            <a:endParaRPr lang="en-US" sz="2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en-US" sz="2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Past 100 years</a:t>
            </a:r>
          </a:p>
          <a:p>
            <a:pPr indent="457200" eaLnBrk="0" hangingPunct="0"/>
            <a:r>
              <a:rPr lang="en-US" sz="10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457200" eaLnBrk="0" hangingPunct="0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Temperature:		1 degree F increase</a:t>
            </a:r>
            <a:endParaRPr lang="en-US" sz="10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Sea Level:		4 to 10 inch rise</a:t>
            </a:r>
            <a:endParaRPr lang="en-US" sz="10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Precipitation: 	1% increase on land</a:t>
            </a:r>
            <a:endParaRPr lang="en-US" sz="10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endParaRPr lang="en-US" sz="10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en-US" sz="24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Next 100 years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(Intergovernmental Panel on Climate Change)</a:t>
            </a:r>
            <a:endParaRPr lang="en-US" sz="10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10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Temperature:  	1.6 to 6.3 degrees F</a:t>
            </a:r>
            <a:endParaRPr lang="en-US" sz="10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Sea Level:		6 to 39 inches</a:t>
            </a:r>
            <a:endParaRPr lang="en-US" sz="10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Precipitation:		increase</a:t>
            </a:r>
            <a:endParaRPr lang="en-US" sz="10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Climate change trends</a:t>
            </a:r>
          </a:p>
        </p:txBody>
      </p:sp>
      <p:sp>
        <p:nvSpPr>
          <p:cNvPr id="161797" name="WordArt 5"/>
          <p:cNvSpPr>
            <a:spLocks noChangeArrowheads="1" noChangeShapeType="1" noTextEdit="1"/>
          </p:cNvSpPr>
          <p:nvPr/>
        </p:nvSpPr>
        <p:spPr bwMode="auto">
          <a:xfrm>
            <a:off x="533400" y="5410200"/>
            <a:ext cx="7720013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"we don't know what the consequences are going to be"</a:t>
            </a:r>
          </a:p>
        </p:txBody>
      </p:sp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533400" y="5867400"/>
            <a:ext cx="8153400" cy="7848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b="0" dirty="0"/>
              <a:t>Chris Thomas, </a:t>
            </a:r>
            <a:r>
              <a:rPr lang="en-US" b="0" dirty="0" err="1"/>
              <a:t>Univ</a:t>
            </a:r>
            <a:r>
              <a:rPr lang="en-US" b="0" dirty="0"/>
              <a:t> of York</a:t>
            </a:r>
          </a:p>
          <a:p>
            <a:pPr algn="ctr">
              <a:spcBef>
                <a:spcPts val="600"/>
              </a:spcBef>
            </a:pPr>
            <a:r>
              <a:rPr lang="en-US" b="0" dirty="0"/>
              <a:t> quoted by E. </a:t>
            </a:r>
            <a:r>
              <a:rPr lang="en-US" b="0" dirty="0" err="1"/>
              <a:t>Kolbert</a:t>
            </a:r>
            <a:r>
              <a:rPr lang="en-US" b="0" dirty="0"/>
              <a:t> in “Fields Notes from a Catastrophe”, p. 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 animBg="1"/>
      <p:bldP spid="1617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81000" y="533400"/>
            <a:ext cx="82296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Thus far we focused on “Global” averages </a:t>
            </a:r>
          </a:p>
          <a:p>
            <a:pPr indent="457200"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Forecasts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Climate Change on</a:t>
            </a:r>
            <a:endParaRPr lang="en-US" sz="3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ctr" eaLnBrk="0" hangingPunct="0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Regional and Local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Scales</a:t>
            </a:r>
            <a:endParaRPr lang="en-US" sz="3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ctr" eaLnBrk="0" hangingPunct="0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endParaRPr lang="en-US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ctr" eaLnBrk="0" hangingPunct="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much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uncertain</a:t>
            </a:r>
            <a:endParaRPr lang="en-US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ctr" eaLnBrk="0" hangingPunct="0"/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endParaRPr lang="en-US" sz="1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en-US" sz="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ctr" eaLnBrk="0" hangingPunct="0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THAT’S WHAT MATTERS</a:t>
            </a:r>
            <a:endParaRPr lang="en-US" sz="1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en-US" sz="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457200" eaLnBrk="0" hangingPunct="0"/>
            <a:endParaRPr lang="en-US" sz="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endParaRPr lang="en-US" sz="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endParaRPr lang="en-US" sz="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endParaRPr lang="en-US" sz="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endParaRPr lang="en-US" sz="5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endParaRPr lang="en-US" sz="24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Regional scale</a:t>
            </a:r>
          </a:p>
        </p:txBody>
      </p:sp>
      <p:pic>
        <p:nvPicPr>
          <p:cNvPr id="6758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495800"/>
            <a:ext cx="838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imatecommunication.org/wp-content/uploads/2011/07/observedtem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8590238" cy="5410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09600" y="457200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Observed Temperature Increase from 1880 to 2003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645789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also Fig 14.3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9" descr="374a_wolfson_CH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667000"/>
            <a:ext cx="3859692" cy="2731496"/>
          </a:xfrm>
          <a:prstGeom prst="rect">
            <a:avLst/>
          </a:prstGeom>
          <a:noFill/>
        </p:spPr>
      </p:pic>
      <p:pic>
        <p:nvPicPr>
          <p:cNvPr id="17" name="Picture 9" descr="374a_wolfson_CH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4308" y="2590800"/>
            <a:ext cx="3859692" cy="2731496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1971675" cy="257175"/>
          </a:xfrm>
        </p:spPr>
        <p:txBody>
          <a:bodyPr/>
          <a:lstStyle/>
          <a:p>
            <a:pPr eaLnBrk="1" hangingPunct="1"/>
            <a:r>
              <a:rPr lang="en-US" altLang="en-US" smtClean="0"/>
              <a:t>Fig. 9.9</a:t>
            </a:r>
            <a:br>
              <a:rPr lang="en-US" altLang="en-US" smtClean="0"/>
            </a:br>
            <a:r>
              <a:rPr lang="en-US" altLang="en-US" smtClean="0"/>
              <a:t>3rd ed</a:t>
            </a:r>
          </a:p>
        </p:txBody>
      </p:sp>
      <p:pic>
        <p:nvPicPr>
          <p:cNvPr id="26628" name="Picture 6" descr="09_09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0"/>
            <a:ext cx="3581400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09_09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905000"/>
            <a:ext cx="448945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09_09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348163"/>
            <a:ext cx="4800600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Line 9"/>
          <p:cNvSpPr>
            <a:spLocks noChangeShapeType="1"/>
          </p:cNvSpPr>
          <p:nvPr/>
        </p:nvSpPr>
        <p:spPr bwMode="auto">
          <a:xfrm>
            <a:off x="1371600" y="1676400"/>
            <a:ext cx="2971800" cy="381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1429" tIns="45715" rIns="91429" bIns="45715" anchor="ctr"/>
          <a:lstStyle/>
          <a:p>
            <a:endParaRPr lang="en-US"/>
          </a:p>
        </p:txBody>
      </p:sp>
      <p:sp>
        <p:nvSpPr>
          <p:cNvPr id="26632" name="Line 13"/>
          <p:cNvSpPr>
            <a:spLocks noChangeShapeType="1"/>
          </p:cNvSpPr>
          <p:nvPr/>
        </p:nvSpPr>
        <p:spPr bwMode="auto">
          <a:xfrm>
            <a:off x="4724400" y="3810000"/>
            <a:ext cx="76200" cy="6858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1429" tIns="45715" rIns="91429" bIns="45715" anchor="ctr"/>
          <a:lstStyle/>
          <a:p>
            <a:endParaRPr lang="en-US"/>
          </a:p>
        </p:txBody>
      </p:sp>
      <p:sp>
        <p:nvSpPr>
          <p:cNvPr id="26633" name="Line 14"/>
          <p:cNvSpPr>
            <a:spLocks noChangeShapeType="1"/>
          </p:cNvSpPr>
          <p:nvPr/>
        </p:nvSpPr>
        <p:spPr bwMode="auto">
          <a:xfrm>
            <a:off x="4572000" y="3962400"/>
            <a:ext cx="228600" cy="457200"/>
          </a:xfrm>
          <a:prstGeom prst="line">
            <a:avLst/>
          </a:prstGeom>
          <a:noFill/>
          <a:ln w="38100">
            <a:solidFill>
              <a:srgbClr val="FF99CC"/>
            </a:solidFill>
            <a:round/>
            <a:headEnd/>
            <a:tailEnd/>
          </a:ln>
        </p:spPr>
        <p:txBody>
          <a:bodyPr lIns="91429" tIns="45715" rIns="91429" bIns="45715" anchor="ctr"/>
          <a:lstStyle/>
          <a:p>
            <a:endParaRPr lang="en-US"/>
          </a:p>
        </p:txBody>
      </p:sp>
      <p:sp>
        <p:nvSpPr>
          <p:cNvPr id="26634" name="Line 15"/>
          <p:cNvSpPr>
            <a:spLocks noChangeShapeType="1"/>
          </p:cNvSpPr>
          <p:nvPr/>
        </p:nvSpPr>
        <p:spPr bwMode="auto">
          <a:xfrm flipV="1">
            <a:off x="4800600" y="4876800"/>
            <a:ext cx="4191000" cy="144780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</p:spPr>
        <p:txBody>
          <a:bodyPr lIns="91429" tIns="45715" rIns="91429" bIns="45715" anchor="ctr"/>
          <a:lstStyle/>
          <a:p>
            <a:endParaRPr lang="en-US"/>
          </a:p>
        </p:txBody>
      </p:sp>
      <p:sp>
        <p:nvSpPr>
          <p:cNvPr id="26635" name="Line 16"/>
          <p:cNvSpPr>
            <a:spLocks noChangeShapeType="1"/>
          </p:cNvSpPr>
          <p:nvPr/>
        </p:nvSpPr>
        <p:spPr bwMode="auto">
          <a:xfrm flipV="1">
            <a:off x="685800" y="4876800"/>
            <a:ext cx="8001000" cy="144780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</p:spPr>
        <p:txBody>
          <a:bodyPr lIns="91429" tIns="45715" rIns="91429" bIns="45715" anchor="ctr"/>
          <a:lstStyle/>
          <a:p>
            <a:endParaRPr lang="en-US"/>
          </a:p>
        </p:txBody>
      </p:sp>
      <p:pic>
        <p:nvPicPr>
          <p:cNvPr id="26639" name="Picture 10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05000"/>
            <a:ext cx="4876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7" name="Line 12"/>
          <p:cNvSpPr>
            <a:spLocks noChangeShapeType="1"/>
          </p:cNvSpPr>
          <p:nvPr/>
        </p:nvSpPr>
        <p:spPr bwMode="auto">
          <a:xfrm>
            <a:off x="762000" y="3962400"/>
            <a:ext cx="3581400" cy="533400"/>
          </a:xfrm>
          <a:prstGeom prst="line">
            <a:avLst/>
          </a:prstGeom>
          <a:noFill/>
          <a:ln w="38100">
            <a:solidFill>
              <a:srgbClr val="FF99CC"/>
            </a:solidFill>
            <a:round/>
            <a:headEnd/>
            <a:tailEnd/>
          </a:ln>
        </p:spPr>
        <p:txBody>
          <a:bodyPr lIns="91429" tIns="45715" rIns="91429" bIns="45715" anchor="ctr"/>
          <a:lstStyle/>
          <a:p>
            <a:endParaRPr lang="en-US"/>
          </a:p>
        </p:txBody>
      </p:sp>
      <p:pic>
        <p:nvPicPr>
          <p:cNvPr id="26638" name="Picture 17" descr="Global Air Temperature grap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0"/>
            <a:ext cx="5410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Line 11"/>
          <p:cNvSpPr>
            <a:spLocks noChangeShapeType="1"/>
          </p:cNvSpPr>
          <p:nvPr/>
        </p:nvSpPr>
        <p:spPr bwMode="auto">
          <a:xfrm>
            <a:off x="685800" y="1676400"/>
            <a:ext cx="3429000" cy="228600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/>
          </a:ln>
        </p:spPr>
        <p:txBody>
          <a:bodyPr lIns="91429" tIns="45715" rIns="91429" bIns="45715" anchor="ctr"/>
          <a:lstStyle/>
          <a:p>
            <a:endParaRPr lang="en-US"/>
          </a:p>
        </p:txBody>
      </p:sp>
      <p:sp>
        <p:nvSpPr>
          <p:cNvPr id="26640" name="Line 10"/>
          <p:cNvSpPr>
            <a:spLocks noChangeShapeType="1"/>
          </p:cNvSpPr>
          <p:nvPr/>
        </p:nvSpPr>
        <p:spPr bwMode="auto">
          <a:xfrm flipH="1">
            <a:off x="4648200" y="1676400"/>
            <a:ext cx="914400" cy="2286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lIns="91429" tIns="45715" rIns="91429" bIns="45715" anchor="ctr"/>
          <a:lstStyle/>
          <a:p>
            <a:endParaRPr lang="en-US"/>
          </a:p>
        </p:txBody>
      </p:sp>
      <p:pic>
        <p:nvPicPr>
          <p:cNvPr id="47108" name="Picture 4" descr="Earth Temps Over Last 800,000 Year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228600"/>
            <a:ext cx="3581400" cy="2085976"/>
          </a:xfrm>
          <a:prstGeom prst="rect">
            <a:avLst/>
          </a:prstGeom>
          <a:noFill/>
        </p:spPr>
      </p:pic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5791200" y="1981200"/>
            <a:ext cx="2590800" cy="76200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</p:spPr>
        <p:txBody>
          <a:bodyPr lIns="91429" tIns="45715" rIns="91429" bIns="45715" anchor="ctr"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H="1" flipV="1">
            <a:off x="8915400" y="2057400"/>
            <a:ext cx="76200" cy="76200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</p:spPr>
        <p:txBody>
          <a:bodyPr lIns="91429" tIns="45715" rIns="91429" bIns="45715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533400" y="381000"/>
          <a:ext cx="8153400" cy="579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6" name="Bitmap Image" r:id="rId3" imgW="2905531" imgH="1905266" progId="PBrush">
                  <p:embed/>
                </p:oleObj>
              </mc:Choice>
              <mc:Fallback>
                <p:oleObj name="Bitmap Image" r:id="rId3" imgW="2905531" imgH="1905266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000"/>
                        <a:ext cx="8153400" cy="579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676400" y="6019800"/>
            <a:ext cx="594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predicted warming by 2100 AD (degrees 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0" y="6248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15.12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1971675" cy="257175"/>
          </a:xfrm>
        </p:spPr>
        <p:txBody>
          <a:bodyPr/>
          <a:lstStyle/>
          <a:p>
            <a:pPr eaLnBrk="1" hangingPunct="1"/>
            <a:r>
              <a:rPr lang="en-US" altLang="en-US" smtClean="0"/>
              <a:t>Fig. 9.14 3</a:t>
            </a:r>
            <a:r>
              <a:rPr lang="en-US" altLang="en-US" baseline="30000" smtClean="0"/>
              <a:t>rd</a:t>
            </a:r>
            <a:r>
              <a:rPr lang="en-US" altLang="en-US" smtClean="0"/>
              <a:t> ed</a:t>
            </a:r>
          </a:p>
        </p:txBody>
      </p:sp>
      <p:pic>
        <p:nvPicPr>
          <p:cNvPr id="69635" name="Picture 3" descr="09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5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905000" y="4495800"/>
            <a:ext cx="5638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/>
              <a:t>Observed trends  1900-2000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0"/>
          <p:cNvGraphicFramePr>
            <a:graphicFrameLocks noChangeAspect="1"/>
          </p:cNvGraphicFramePr>
          <p:nvPr/>
        </p:nvGraphicFramePr>
        <p:xfrm>
          <a:off x="3671888" y="2528888"/>
          <a:ext cx="18002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Bitmap Image" r:id="rId3" imgW="1800476" imgH="1800476" progId="PBrush">
                  <p:embed/>
                </p:oleObj>
              </mc:Choice>
              <mc:Fallback>
                <p:oleObj name="Bitmap Image" r:id="rId3" imgW="1800476" imgH="1800476" progId="PBrush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2528888"/>
                        <a:ext cx="1800225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1"/>
          <p:cNvGraphicFramePr>
            <a:graphicFrameLocks noChangeAspect="1"/>
          </p:cNvGraphicFramePr>
          <p:nvPr/>
        </p:nvGraphicFramePr>
        <p:xfrm>
          <a:off x="3671888" y="2528888"/>
          <a:ext cx="18002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Bitmap Image" r:id="rId5" imgW="1800476" imgH="1800476" progId="PBrush">
                  <p:embed/>
                </p:oleObj>
              </mc:Choice>
              <mc:Fallback>
                <p:oleObj name="Bitmap Image" r:id="rId5" imgW="1800476" imgH="1800476" progId="PBrush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2528888"/>
                        <a:ext cx="1800225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2"/>
          <p:cNvGraphicFramePr>
            <a:graphicFrameLocks noChangeAspect="1"/>
          </p:cNvGraphicFramePr>
          <p:nvPr/>
        </p:nvGraphicFramePr>
        <p:xfrm>
          <a:off x="3671888" y="2528888"/>
          <a:ext cx="18002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Bitmap Image" r:id="rId6" imgW="1800476" imgH="1800476" progId="PBrush">
                  <p:embed/>
                </p:oleObj>
              </mc:Choice>
              <mc:Fallback>
                <p:oleObj name="Bitmap Image" r:id="rId6" imgW="1800476" imgH="1800476" progId="PBrush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2528888"/>
                        <a:ext cx="1800225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3"/>
          <p:cNvGraphicFramePr>
            <a:graphicFrameLocks noChangeAspect="1"/>
          </p:cNvGraphicFramePr>
          <p:nvPr/>
        </p:nvGraphicFramePr>
        <p:xfrm>
          <a:off x="3671888" y="2528888"/>
          <a:ext cx="18002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" name="Bitmap Image" r:id="rId7" imgW="1800476" imgH="1800476" progId="PBrush">
                  <p:embed/>
                </p:oleObj>
              </mc:Choice>
              <mc:Fallback>
                <p:oleObj name="Bitmap Image" r:id="rId7" imgW="1800476" imgH="1800476" progId="PBrush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2528888"/>
                        <a:ext cx="1800225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4"/>
          <p:cNvGraphicFramePr>
            <a:graphicFrameLocks noChangeAspect="1"/>
          </p:cNvGraphicFramePr>
          <p:nvPr/>
        </p:nvGraphicFramePr>
        <p:xfrm>
          <a:off x="0" y="5181600"/>
          <a:ext cx="914400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Bitmap Image" r:id="rId8" imgW="13180952" imgH="1933333" progId="PBrush">
                  <p:embed/>
                </p:oleObj>
              </mc:Choice>
              <mc:Fallback>
                <p:oleObj name="Bitmap Image" r:id="rId8" imgW="13180952" imgH="1933333" progId="PBrush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81600"/>
                        <a:ext cx="9144000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2971800" y="4800600"/>
            <a:ext cx="2971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/>
              <a:t>Predicted by 2100</a:t>
            </a:r>
          </a:p>
        </p:txBody>
      </p:sp>
      <p:graphicFrame>
        <p:nvGraphicFramePr>
          <p:cNvPr id="13319" name="Object 5"/>
          <p:cNvGraphicFramePr>
            <a:graphicFrameLocks noChangeAspect="1"/>
          </p:cNvGraphicFramePr>
          <p:nvPr/>
        </p:nvGraphicFramePr>
        <p:xfrm>
          <a:off x="0" y="0"/>
          <a:ext cx="9144000" cy="685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Bitmap Image" r:id="rId10" imgW="6144483" imgH="4610744" progId="PBrush">
                  <p:embed/>
                </p:oleObj>
              </mc:Choice>
              <mc:Fallback>
                <p:oleObj name="Bitmap Image" r:id="rId10" imgW="6144483" imgH="4610744" progId="PBrush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5638800" y="4343400"/>
            <a:ext cx="3352800" cy="1323429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Changes to clouds 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(cloudiness, precipitation)</a:t>
            </a:r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is greatest </a:t>
            </a:r>
            <a:r>
              <a:rPr lang="en-US" dirty="0">
                <a:solidFill>
                  <a:srgbClr val="FF0000"/>
                </a:solidFill>
              </a:rPr>
              <a:t>uncertainty</a:t>
            </a:r>
            <a:r>
              <a:rPr lang="en-US" b="0" dirty="0"/>
              <a:t> 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638800" y="1828800"/>
            <a:ext cx="2895600" cy="914400"/>
          </a:xfrm>
          <a:prstGeom prst="rect">
            <a:avLst/>
          </a:prstGeom>
          <a:solidFill>
            <a:srgbClr val="FFC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609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WINTER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35814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5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05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2400"/>
            <a:ext cx="6934200" cy="691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5-Point Star 2"/>
          <p:cNvSpPr/>
          <p:nvPr/>
        </p:nvSpPr>
        <p:spPr bwMode="auto">
          <a:xfrm>
            <a:off x="4800600" y="4724400"/>
            <a:ext cx="152400" cy="152400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472440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Albany</a:t>
            </a:r>
            <a:endParaRPr lang="en-US" sz="1100" dirty="0"/>
          </a:p>
        </p:txBody>
      </p:sp>
      <p:sp>
        <p:nvSpPr>
          <p:cNvPr id="5" name="5-Point Star 4"/>
          <p:cNvSpPr/>
          <p:nvPr/>
        </p:nvSpPr>
        <p:spPr bwMode="auto">
          <a:xfrm>
            <a:off x="3657600" y="5486400"/>
            <a:ext cx="152400" cy="152400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5-Point Star 5"/>
          <p:cNvSpPr/>
          <p:nvPr/>
        </p:nvSpPr>
        <p:spPr bwMode="auto">
          <a:xfrm>
            <a:off x="2819400" y="4114800"/>
            <a:ext cx="152400" cy="152400"/>
          </a:xfrm>
          <a:prstGeom prst="star5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411480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Miami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56388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Los Angeles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05833 -0.01111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457200" y="63500"/>
          <a:ext cx="8305800" cy="667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Bitmap Image" r:id="rId3" imgW="7163800" imgH="5753903" progId="PBrush">
                  <p:embed/>
                </p:oleObj>
              </mc:Choice>
              <mc:Fallback>
                <p:oleObj name="Bitmap Image" r:id="rId3" imgW="7163800" imgH="5753903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3500"/>
                        <a:ext cx="8305800" cy="667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18_2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5250"/>
            <a:ext cx="8037513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943600" y="3657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warmer and wetter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2672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armer and drier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914400"/>
            <a:ext cx="21336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Outcomes of two different  climate models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714768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24400" y="25908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e.g. hydropower dams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40386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e.g. wind farms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295400" y="533400"/>
            <a:ext cx="647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Disruptions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Climate 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  <a:endParaRPr lang="en-US" sz="36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762000" y="1219200"/>
            <a:ext cx="7924800" cy="534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Water Resources</a:t>
            </a:r>
            <a:endParaRPr lang="en-US" sz="2400" b="0" dirty="0">
              <a:solidFill>
                <a:srgbClr val="CC3300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Water Supply 	Water Demand 	Recreation</a:t>
            </a:r>
          </a:p>
          <a:p>
            <a:pPr eaLnBrk="0" hangingPunct="0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Irrigation	Hydropower 	Water Quality</a:t>
            </a:r>
            <a:endParaRPr lang="en-US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Flood Control	Navigation</a:t>
            </a:r>
            <a:endParaRPr lang="en-US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pPr eaLnBrk="0" hangingPunct="0"/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Agriculture</a:t>
            </a:r>
          </a:p>
          <a:p>
            <a:pPr eaLnBrk="0" hangingPunct="0"/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Crop choice 	Crop yields 	Food distribution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  </a:t>
            </a:r>
            <a:r>
              <a:rPr lang="en-US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Human Health, Safety &amp; Settlement</a:t>
            </a:r>
          </a:p>
          <a:p>
            <a:pPr eaLnBrk="0" hangingPunct="0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Diseases/Illnesses 	Displaced Populations</a:t>
            </a:r>
            <a:endParaRPr lang="en-US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Unusual weather	Air Quality</a:t>
            </a:r>
            <a:endParaRPr lang="en-US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60000"/>
              </a:lnSpc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  </a:t>
            </a:r>
            <a:r>
              <a:rPr lang="en-US" sz="24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Ecosystem Resources</a:t>
            </a:r>
          </a:p>
          <a:p>
            <a:pPr eaLnBrk="0" hangingPunct="0"/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Forests		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Fisheries/Wildlife</a:t>
            </a:r>
          </a:p>
          <a:p>
            <a:pPr eaLnBrk="0" hangingPunct="0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4" name="Rectangle 5"/>
          <p:cNvSpPr>
            <a:spLocks noChangeArrowheads="1"/>
          </p:cNvSpPr>
          <p:nvPr/>
        </p:nvSpPr>
        <p:spPr bwMode="auto">
          <a:xfrm>
            <a:off x="0" y="42672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6805" name="Rectangle 6"/>
          <p:cNvSpPr>
            <a:spLocks noChangeArrowheads="1"/>
          </p:cNvSpPr>
          <p:nvPr/>
        </p:nvSpPr>
        <p:spPr bwMode="auto">
          <a:xfrm>
            <a:off x="914400" y="5638800"/>
            <a:ext cx="31242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10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sz="10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0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6806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66FFFF"/>
                </a:solidFill>
              </a:rPr>
              <a:t>Disruptions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+Lois glob wa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905000"/>
            <a:ext cx="8738138" cy="3276600"/>
          </a:xfrm>
          <a:prstGeom prst="rect">
            <a:avLst/>
          </a:prstGeom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990600" y="990600"/>
            <a:ext cx="7010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0" dirty="0"/>
              <a:t>What should/can we do about it?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876800" y="1828800"/>
            <a:ext cx="4038600" cy="35052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609600" y="5334000"/>
            <a:ext cx="6629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457200"/>
            <a:r>
              <a:rPr lang="en-US" dirty="0" smtClean="0">
                <a:cs typeface="Times New Roman" pitchFamily="18" charset="0"/>
              </a:rPr>
              <a:t>End (or reduce) </a:t>
            </a:r>
            <a:r>
              <a:rPr lang="en-US" dirty="0">
                <a:cs typeface="Times New Roman" pitchFamily="18" charset="0"/>
              </a:rPr>
              <a:t>anthropogenic GHG emissions</a:t>
            </a:r>
          </a:p>
          <a:p>
            <a:pPr indent="457200"/>
            <a:r>
              <a:rPr lang="en-US" dirty="0">
                <a:cs typeface="Times New Roman" pitchFamily="18" charset="0"/>
              </a:rPr>
              <a:t>		</a:t>
            </a:r>
            <a:endParaRPr lang="en-US" sz="2400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100"/>
              <a:t>Response?</a:t>
            </a: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762000" y="685800"/>
            <a:ext cx="76803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800" u="sng" dirty="0">
                <a:cs typeface="Times New Roman" pitchFamily="18" charset="0"/>
              </a:rPr>
              <a:t>Response to Global Warming?</a:t>
            </a:r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762000" y="1676400"/>
            <a:ext cx="731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cs typeface="Times New Roman" pitchFamily="18" charset="0"/>
              </a:rPr>
              <a:t>Adaptation  </a:t>
            </a:r>
            <a:r>
              <a:rPr lang="en-US" sz="2800" dirty="0">
                <a:cs typeface="Times New Roman" pitchFamily="18" charset="0"/>
              </a:rPr>
              <a:t>[“Deal” with it]</a:t>
            </a:r>
            <a:r>
              <a:rPr lang="en-US" sz="3600" dirty="0">
                <a:cs typeface="Times New Roman" pitchFamily="18" charset="0"/>
              </a:rPr>
              <a:t> </a:t>
            </a:r>
          </a:p>
        </p:txBody>
      </p:sp>
      <p:sp>
        <p:nvSpPr>
          <p:cNvPr id="167943" name="Rectangle 7"/>
          <p:cNvSpPr>
            <a:spLocks noChangeArrowheads="1"/>
          </p:cNvSpPr>
          <p:nvPr/>
        </p:nvSpPr>
        <p:spPr bwMode="auto">
          <a:xfrm>
            <a:off x="685800" y="3276600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cs typeface="Times New Roman" pitchFamily="18" charset="0"/>
              </a:rPr>
              <a:t>Geo-engineering  </a:t>
            </a:r>
            <a:r>
              <a:rPr lang="en-US" sz="2800" dirty="0">
                <a:cs typeface="Times New Roman" pitchFamily="18" charset="0"/>
              </a:rPr>
              <a:t>[“Treat” it]</a:t>
            </a:r>
          </a:p>
        </p:txBody>
      </p:sp>
      <p:sp>
        <p:nvSpPr>
          <p:cNvPr id="167944" name="Rectangle 8"/>
          <p:cNvSpPr>
            <a:spLocks noChangeArrowheads="1"/>
          </p:cNvSpPr>
          <p:nvPr/>
        </p:nvSpPr>
        <p:spPr bwMode="auto">
          <a:xfrm>
            <a:off x="609600" y="4724400"/>
            <a:ext cx="6319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cs typeface="Times New Roman" pitchFamily="18" charset="0"/>
              </a:rPr>
              <a:t>Mitigation  </a:t>
            </a:r>
            <a:r>
              <a:rPr lang="en-US" sz="2800" dirty="0">
                <a:cs typeface="Times New Roman" pitchFamily="18" charset="0"/>
              </a:rPr>
              <a:t>[“Cure” it </a:t>
            </a:r>
            <a:r>
              <a:rPr lang="en-US" dirty="0">
                <a:cs typeface="Times New Roman" pitchFamily="18" charset="0"/>
              </a:rPr>
              <a:t>or at least slow it down</a:t>
            </a:r>
            <a:r>
              <a:rPr lang="en-US" sz="2800" dirty="0">
                <a:cs typeface="Times New Roman" pitchFamily="18" charset="0"/>
              </a:rPr>
              <a:t>]</a:t>
            </a:r>
          </a:p>
        </p:txBody>
      </p:sp>
      <p:sp>
        <p:nvSpPr>
          <p:cNvPr id="167945" name="Text Box 9"/>
          <p:cNvSpPr txBox="1">
            <a:spLocks noChangeArrowheads="1"/>
          </p:cNvSpPr>
          <p:nvPr/>
        </p:nvSpPr>
        <p:spPr bwMode="auto">
          <a:xfrm>
            <a:off x="990600" y="2133600"/>
            <a:ext cx="495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Protect</a:t>
            </a:r>
            <a:r>
              <a:rPr lang="en-US" dirty="0"/>
              <a:t>		- build sea wall</a:t>
            </a:r>
          </a:p>
        </p:txBody>
      </p:sp>
      <p:sp>
        <p:nvSpPr>
          <p:cNvPr id="167946" name="Text Box 10"/>
          <p:cNvSpPr txBox="1">
            <a:spLocks noChangeArrowheads="1"/>
          </p:cNvSpPr>
          <p:nvPr/>
        </p:nvSpPr>
        <p:spPr bwMode="auto">
          <a:xfrm>
            <a:off x="152400" y="2438400"/>
            <a:ext cx="647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Retreat/abandon 	- move inland</a:t>
            </a:r>
          </a:p>
        </p:txBody>
      </p:sp>
      <p:sp>
        <p:nvSpPr>
          <p:cNvPr id="167947" name="Text Box 11"/>
          <p:cNvSpPr txBox="1">
            <a:spLocks noChangeArrowheads="1"/>
          </p:cNvSpPr>
          <p:nvPr/>
        </p:nvSpPr>
        <p:spPr bwMode="auto">
          <a:xfrm>
            <a:off x="914400" y="274320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Accommodate	</a:t>
            </a:r>
            <a:r>
              <a:rPr lang="en-US" dirty="0" smtClean="0"/>
              <a:t>            - change practices to suit new conditions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167949" name="Text Box 13"/>
          <p:cNvSpPr txBox="1">
            <a:spLocks noChangeArrowheads="1"/>
          </p:cNvSpPr>
          <p:nvPr/>
        </p:nvSpPr>
        <p:spPr bwMode="auto">
          <a:xfrm>
            <a:off x="1066800" y="3810000"/>
            <a:ext cx="769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Cause an anthropogenic </a:t>
            </a:r>
            <a:r>
              <a:rPr lang="en-US" dirty="0" smtClean="0"/>
              <a:t>cooling to offset warming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ugment removal of greenhouse gases (e.g. carbon dioxide)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7162800" y="3124200"/>
            <a:ext cx="533400" cy="152400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96200" y="30480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Venice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6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/>
      <p:bldP spid="167945" grpId="0"/>
      <p:bldP spid="167946" grpId="0"/>
      <p:bldP spid="167947" grpId="0"/>
      <p:bldP spid="167949" grpId="0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7150" y="1219200"/>
          <a:ext cx="9086850" cy="32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4" name="Bitmap Image" r:id="rId3" imgW="5830114" imgH="2114845" progId="PBrush">
                  <p:embed/>
                </p:oleObj>
              </mc:Choice>
              <mc:Fallback>
                <p:oleObj name="Bitmap Image" r:id="rId3" imgW="5830114" imgH="211484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219200"/>
                        <a:ext cx="9086850" cy="329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42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Image pie chart of U.S. greenhouse gas emissions by gas, 200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923" y="457200"/>
            <a:ext cx="8636077" cy="5867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6324600"/>
            <a:ext cx="8610600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Global Warming Potentials (</a:t>
            </a:r>
            <a:r>
              <a:rPr lang="en-US" dirty="0" err="1" smtClean="0">
                <a:hlinkClick r:id="rId4"/>
              </a:rPr>
              <a:t>GWP</a:t>
            </a:r>
            <a:r>
              <a:rPr lang="en-US" dirty="0" smtClean="0">
                <a:hlinkClick r:id="rId4"/>
              </a:rPr>
              <a:t>)</a:t>
            </a:r>
            <a:r>
              <a:rPr lang="en-US" dirty="0" smtClean="0"/>
              <a:t>                            </a:t>
            </a:r>
            <a:r>
              <a:rPr lang="en-US" dirty="0" smtClean="0">
                <a:solidFill>
                  <a:schemeClr val="bg1"/>
                </a:solidFill>
              </a:rPr>
              <a:t>see also Table 13.1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09600" y="2286000"/>
            <a:ext cx="20574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419_wolfson_CH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013521" cy="6400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3048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Sources of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emissions in U.S. (by sector)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391400" y="63246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16.5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01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2800" dirty="0" smtClean="0"/>
              <a:t>1.  Don’t </a:t>
            </a:r>
            <a:r>
              <a:rPr lang="en-US" sz="2800" dirty="0"/>
              <a:t>Worry</a:t>
            </a:r>
          </a:p>
          <a:p>
            <a:pPr marL="457200" indent="-457200"/>
            <a:endParaRPr lang="en-US" sz="2800" dirty="0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609600"/>
            <a:ext cx="5181600" cy="561975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The CO</a:t>
            </a:r>
            <a:r>
              <a:rPr lang="en-US" sz="3600" b="1" baseline="-25000" dirty="0">
                <a:solidFill>
                  <a:srgbClr val="FF0000"/>
                </a:solidFill>
              </a:rPr>
              <a:t>2</a:t>
            </a:r>
            <a:r>
              <a:rPr lang="en-US" sz="3600" b="1" dirty="0">
                <a:solidFill>
                  <a:srgbClr val="FF0000"/>
                </a:solidFill>
              </a:rPr>
              <a:t> Problem?</a:t>
            </a:r>
          </a:p>
        </p:txBody>
      </p:sp>
      <p:graphicFrame>
        <p:nvGraphicFramePr>
          <p:cNvPr id="177157" name="Object 5">
            <a:hlinkClick r:id="rId4"/>
          </p:cNvPr>
          <p:cNvGraphicFramePr>
            <a:graphicFrameLocks noChangeAspect="1"/>
          </p:cNvGraphicFramePr>
          <p:nvPr/>
        </p:nvGraphicFramePr>
        <p:xfrm>
          <a:off x="4114800" y="1371600"/>
          <a:ext cx="4217988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4" name="Bitmap Image" r:id="rId5" imgW="4009524" imgH="5001323" progId="PBrush">
                  <p:embed/>
                </p:oleObj>
              </mc:Choice>
              <mc:Fallback>
                <p:oleObj name="Bitmap Image" r:id="rId5" imgW="4009524" imgH="5001323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371600"/>
                        <a:ext cx="4217988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01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2800" dirty="0" smtClean="0"/>
              <a:t>1.  Don’t </a:t>
            </a:r>
            <a:r>
              <a:rPr lang="en-US" sz="2800" dirty="0"/>
              <a:t>Worry</a:t>
            </a:r>
          </a:p>
          <a:p>
            <a:pPr marL="457200" indent="-457200"/>
            <a:endParaRPr lang="en-US" sz="2800" dirty="0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609600"/>
            <a:ext cx="5181600" cy="561975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The CO</a:t>
            </a:r>
            <a:r>
              <a:rPr lang="en-US" sz="3600" b="1" baseline="-25000" dirty="0">
                <a:solidFill>
                  <a:srgbClr val="FF0000"/>
                </a:solidFill>
              </a:rPr>
              <a:t>2</a:t>
            </a:r>
            <a:r>
              <a:rPr lang="en-US" sz="3600" b="1" dirty="0">
                <a:solidFill>
                  <a:srgbClr val="FF0000"/>
                </a:solidFill>
              </a:rPr>
              <a:t> Problem?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057400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3000" dirty="0" err="1" smtClean="0"/>
              <a:t>i</a:t>
            </a:r>
            <a:r>
              <a:rPr lang="en-US" sz="3000" dirty="0" smtClean="0"/>
              <a:t>)     won’t be a problem</a:t>
            </a:r>
          </a:p>
          <a:p>
            <a:pPr marL="457200" indent="-457200"/>
            <a:endParaRPr lang="en-US" sz="3000" dirty="0" smtClean="0"/>
          </a:p>
          <a:p>
            <a:pPr marL="457200" indent="-457200"/>
            <a:r>
              <a:rPr lang="en-US" sz="3000" dirty="0" smtClean="0"/>
              <a:t>ii)    just adapt to changes, if any</a:t>
            </a:r>
          </a:p>
          <a:p>
            <a:pPr marL="457200" indent="-457200"/>
            <a:endParaRPr lang="en-US" sz="3000" dirty="0" smtClean="0"/>
          </a:p>
          <a:p>
            <a:pPr marL="457200" indent="-457200"/>
            <a:r>
              <a:rPr lang="en-US" sz="3000" dirty="0" smtClean="0"/>
              <a:t>iii)   use </a:t>
            </a:r>
            <a:r>
              <a:rPr lang="en-US" sz="3000" dirty="0" err="1" smtClean="0"/>
              <a:t>geoengineering</a:t>
            </a:r>
            <a:r>
              <a:rPr lang="en-US" sz="3000" dirty="0" smtClean="0"/>
              <a:t> if problems develop</a:t>
            </a:r>
          </a:p>
          <a:p>
            <a:pPr marL="457200" indent="-457200"/>
            <a:r>
              <a:rPr lang="en-US" sz="3000" dirty="0" smtClean="0"/>
              <a:t>			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oeng ti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04800"/>
            <a:ext cx="7391400" cy="1971040"/>
          </a:xfrm>
          <a:prstGeom prst="rect">
            <a:avLst/>
          </a:prstGeom>
        </p:spPr>
      </p:pic>
      <p:pic>
        <p:nvPicPr>
          <p:cNvPr id="4" name="Picture 3" descr="geoe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286000"/>
            <a:ext cx="8476742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6324600"/>
            <a:ext cx="670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Chemical &amp; Engineering News    Nov. 23, 2009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01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457200" y="1447800"/>
            <a:ext cx="82296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2800" dirty="0"/>
              <a:t>2.  Increase Uptake (</a:t>
            </a:r>
            <a:r>
              <a:rPr lang="en-US" sz="2800" dirty="0" err="1"/>
              <a:t>geoengineering</a:t>
            </a:r>
            <a:r>
              <a:rPr lang="en-US" sz="2800" dirty="0"/>
              <a:t>)</a:t>
            </a:r>
          </a:p>
          <a:p>
            <a:pPr marL="457200" indent="-457200"/>
            <a:endParaRPr lang="en-US" sz="2800" dirty="0"/>
          </a:p>
          <a:p>
            <a:pPr marL="457200" indent="-457200"/>
            <a:r>
              <a:rPr lang="en-US" sz="2800" dirty="0"/>
              <a:t>	</a:t>
            </a:r>
            <a:r>
              <a:rPr lang="en-US" sz="2800" dirty="0" err="1" smtClean="0"/>
              <a:t>i</a:t>
            </a:r>
            <a:r>
              <a:rPr lang="en-US" sz="2800" dirty="0"/>
              <a:t>)	</a:t>
            </a:r>
            <a:r>
              <a:rPr lang="en-US" sz="2800" dirty="0" err="1"/>
              <a:t>afforestation</a:t>
            </a:r>
            <a:r>
              <a:rPr lang="en-US" sz="2800" dirty="0"/>
              <a:t> / reforestation</a:t>
            </a:r>
          </a:p>
          <a:p>
            <a:pPr marL="457200" indent="-457200"/>
            <a:endParaRPr lang="en-US" sz="2800" dirty="0"/>
          </a:p>
          <a:p>
            <a:pPr marL="457200" indent="-457200"/>
            <a:r>
              <a:rPr lang="en-US" sz="2800" dirty="0"/>
              <a:t>	</a:t>
            </a:r>
            <a:r>
              <a:rPr lang="en-US" sz="2800" dirty="0" smtClean="0"/>
              <a:t>ii</a:t>
            </a:r>
            <a:r>
              <a:rPr lang="en-US" sz="2800" dirty="0"/>
              <a:t>)	ocean biomass stimulation (fertilization)</a:t>
            </a:r>
          </a:p>
          <a:p>
            <a:pPr marL="457200" indent="-457200"/>
            <a:endParaRPr lang="en-US" sz="2800" dirty="0"/>
          </a:p>
          <a:p>
            <a:pPr marL="457200" indent="-457200"/>
            <a:r>
              <a:rPr lang="en-US" sz="2800" dirty="0"/>
              <a:t>	</a:t>
            </a:r>
            <a:r>
              <a:rPr lang="en-US" sz="2800" dirty="0" smtClean="0"/>
              <a:t>iii</a:t>
            </a:r>
            <a:r>
              <a:rPr lang="en-US" sz="2800" dirty="0"/>
              <a:t>)</a:t>
            </a:r>
            <a:r>
              <a:rPr lang="en-US" sz="2800"/>
              <a:t>	</a:t>
            </a:r>
            <a:r>
              <a:rPr lang="en-US" sz="2800" smtClean="0"/>
              <a:t>filters</a:t>
            </a:r>
            <a:endParaRPr lang="en-US" sz="2800" dirty="0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685800"/>
            <a:ext cx="5181600" cy="561975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The CO</a:t>
            </a:r>
            <a:r>
              <a:rPr lang="en-US" sz="3600" b="1" baseline="-25000" dirty="0">
                <a:solidFill>
                  <a:srgbClr val="FF0000"/>
                </a:solidFill>
              </a:rPr>
              <a:t>2</a:t>
            </a:r>
            <a:r>
              <a:rPr lang="en-US" sz="3600" b="1" dirty="0">
                <a:solidFill>
                  <a:srgbClr val="FF0000"/>
                </a:solidFill>
              </a:rPr>
              <a:t> Problem?</a:t>
            </a:r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3178175" y="2382838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6087732">
            <a:spAutoFit/>
          </a:bodyPr>
          <a:lstStyle/>
          <a:p>
            <a:endParaRPr lang="en-US"/>
          </a:p>
        </p:txBody>
      </p: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3249613" y="2382838"/>
            <a:ext cx="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6087732">
            <a:spAutoFit/>
          </a:bodyPr>
          <a:lstStyle/>
          <a:p>
            <a:endParaRPr lang="en-US"/>
          </a:p>
        </p:txBody>
      </p:sp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3178175" y="2382838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6087732">
            <a:spAutoFit/>
          </a:bodyPr>
          <a:lstStyle/>
          <a:p>
            <a:endParaRPr lang="en-US"/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3178175" y="2382838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6087732">
            <a:spAutoFit/>
          </a:bodyPr>
          <a:lstStyle/>
          <a:p>
            <a:endParaRPr lang="en-US"/>
          </a:p>
        </p:txBody>
      </p:sp>
      <p:pic>
        <p:nvPicPr>
          <p:cNvPr id="176141" name="Picture 13" descr="Clim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886200"/>
            <a:ext cx="5181600" cy="2798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01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685800" y="914400"/>
            <a:ext cx="6705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800" dirty="0" smtClean="0"/>
              <a:t>Don’t Worry</a:t>
            </a:r>
          </a:p>
          <a:p>
            <a:pPr marL="457200" indent="-457200"/>
            <a:endParaRPr lang="en-US" sz="2800" dirty="0"/>
          </a:p>
          <a:p>
            <a:pPr marL="457200" indent="-457200"/>
            <a:r>
              <a:rPr lang="en-US" sz="2800" dirty="0"/>
              <a:t>	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304800"/>
            <a:ext cx="5181600" cy="561975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The CO</a:t>
            </a:r>
            <a:r>
              <a:rPr lang="en-US" sz="3600" b="1" baseline="-25000" dirty="0">
                <a:solidFill>
                  <a:srgbClr val="FF0000"/>
                </a:solidFill>
              </a:rPr>
              <a:t>2</a:t>
            </a:r>
            <a:r>
              <a:rPr lang="en-US" sz="3600" b="1" dirty="0">
                <a:solidFill>
                  <a:srgbClr val="FF0000"/>
                </a:solidFill>
              </a:rPr>
              <a:t> Problem?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5800" y="1828800"/>
            <a:ext cx="8229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2800" dirty="0" smtClean="0"/>
              <a:t>3.  Reduce </a:t>
            </a:r>
            <a:r>
              <a:rPr lang="en-US" sz="2800" dirty="0"/>
              <a:t>Emissions  (mitigation)</a:t>
            </a:r>
          </a:p>
          <a:p>
            <a:pPr marL="457200" indent="-457200"/>
            <a:endParaRPr lang="en-US" sz="2800" dirty="0"/>
          </a:p>
          <a:p>
            <a:pPr marL="457200" indent="-457200"/>
            <a:r>
              <a:rPr lang="en-US" sz="2800" dirty="0"/>
              <a:t>	</a:t>
            </a:r>
          </a:p>
        </p:txBody>
      </p:sp>
      <p:graphicFrame>
        <p:nvGraphicFramePr>
          <p:cNvPr id="158727" name="Object 6"/>
          <p:cNvGraphicFramePr>
            <a:graphicFrameLocks noChangeAspect="1"/>
          </p:cNvGraphicFramePr>
          <p:nvPr/>
        </p:nvGraphicFramePr>
        <p:xfrm>
          <a:off x="990600" y="2341500"/>
          <a:ext cx="6705600" cy="4502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6" name="Bitmap Image" r:id="rId5" imgW="7066667" imgH="4742857" progId="PBrush">
                  <p:embed/>
                </p:oleObj>
              </mc:Choice>
              <mc:Fallback>
                <p:oleObj name="Bitmap Image" r:id="rId5" imgW="7066667" imgH="474285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41500"/>
                        <a:ext cx="6705600" cy="4502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85800" y="1371600"/>
            <a:ext cx="5583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sz="2800" dirty="0" smtClean="0"/>
              <a:t>2.  Increase Uptake  (</a:t>
            </a:r>
            <a:r>
              <a:rPr lang="en-US" sz="2800" dirty="0" err="1" smtClean="0"/>
              <a:t>geoengineering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914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(adaptation)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94015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(be happy)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838200" y="5181600"/>
            <a:ext cx="9220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en-US" sz="3200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The natural greenhouse effect = </a:t>
            </a:r>
            <a:r>
              <a:rPr kumimoji="1" lang="en-US" sz="3200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151 </a:t>
            </a:r>
            <a:r>
              <a:rPr kumimoji="1" lang="en-US" sz="3200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W/m</a:t>
            </a:r>
            <a:r>
              <a:rPr kumimoji="1" lang="en-US" sz="3200" i="1" baseline="300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1" lang="en-US" sz="3200" i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kumimoji="1" lang="en-US" sz="1800" b="0" dirty="0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</a:rPr>
              <a:t>Radiative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forcings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 flipV="1">
            <a:off x="1219200" y="2133600"/>
            <a:ext cx="0" cy="762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1429" tIns="45715" rIns="91429" bIns="45715" anchor="ctr"/>
          <a:lstStyle/>
          <a:p>
            <a:endParaRPr lang="en-US"/>
          </a:p>
        </p:txBody>
      </p:sp>
      <p:sp>
        <p:nvSpPr>
          <p:cNvPr id="153609" name="Text Box 9"/>
          <p:cNvSpPr txBox="1">
            <a:spLocks noChangeArrowheads="1"/>
          </p:cNvSpPr>
          <p:nvPr/>
        </p:nvSpPr>
        <p:spPr bwMode="auto">
          <a:xfrm>
            <a:off x="304800" y="5934680"/>
            <a:ext cx="7162800" cy="92332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</a:rPr>
              <a:t>Anthropogenic enhancement = 1.6 +/- 0</a:t>
            </a:r>
            <a:r>
              <a:rPr lang="en-US" sz="2400" dirty="0" smtClean="0">
                <a:solidFill>
                  <a:srgbClr val="FFFF00"/>
                </a:solidFill>
              </a:rPr>
              <a:t>. 9 W/m</a:t>
            </a:r>
            <a:r>
              <a:rPr lang="en-US" sz="2400" baseline="30000" dirty="0" smtClean="0">
                <a:solidFill>
                  <a:srgbClr val="FFFF00"/>
                </a:solidFill>
              </a:rPr>
              <a:t>2</a:t>
            </a:r>
          </a:p>
          <a:p>
            <a:pPr algn="ctr">
              <a:spcBef>
                <a:spcPct val="50000"/>
              </a:spcBef>
            </a:pPr>
            <a:r>
              <a:rPr lang="en-US" baseline="30000" dirty="0" smtClean="0">
                <a:solidFill>
                  <a:srgbClr val="FFFF00"/>
                </a:solidFill>
              </a:rPr>
              <a:t>                                                              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aseline="30000" dirty="0" err="1" smtClean="0">
                <a:solidFill>
                  <a:srgbClr val="FFFF00"/>
                </a:solidFill>
              </a:rPr>
              <a:t>IPCC</a:t>
            </a:r>
            <a:r>
              <a:rPr lang="en-US" baseline="30000" dirty="0" smtClean="0">
                <a:solidFill>
                  <a:srgbClr val="FFFF00"/>
                </a:solidFill>
              </a:rPr>
              <a:t> </a:t>
            </a:r>
            <a:r>
              <a:rPr lang="en-US" baseline="30000" dirty="0">
                <a:solidFill>
                  <a:srgbClr val="FFFF00"/>
                </a:solidFill>
              </a:rPr>
              <a:t>2007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6400800"/>
            <a:ext cx="4571999" cy="33855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3"/>
              </a:rPr>
              <a:t>Intergovernmental Panel on Climate Change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9" grpId="0" animBg="1" autoUpdateAnimBg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8839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581400"/>
            <a:ext cx="5411788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4191000" y="3657600"/>
            <a:ext cx="2971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38800" y="1828800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Since 1800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up  40%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up 150%</a:t>
            </a:r>
          </a:p>
          <a:p>
            <a:r>
              <a:rPr lang="en-US" dirty="0" smtClean="0"/>
              <a:t>up  50%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4572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Past evidence of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and Earth’s climate?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2400"/>
            <a:ext cx="8915400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Line 3"/>
          <p:cNvSpPr>
            <a:spLocks noChangeShapeType="1"/>
          </p:cNvSpPr>
          <p:nvPr/>
        </p:nvSpPr>
        <p:spPr bwMode="auto">
          <a:xfrm flipV="1">
            <a:off x="6324600" y="3276600"/>
            <a:ext cx="1905000" cy="1676400"/>
          </a:xfrm>
          <a:prstGeom prst="line">
            <a:avLst/>
          </a:prstGeom>
          <a:noFill/>
          <a:ln w="15875">
            <a:noFill/>
            <a:round/>
            <a:headEnd/>
            <a:tailEnd type="triangle" w="med" len="med"/>
          </a:ln>
        </p:spPr>
        <p:txBody>
          <a:bodyPr lIns="91429" tIns="45715" rIns="91429" bIns="45715" anchor="ctr"/>
          <a:lstStyle/>
          <a:p>
            <a:endParaRPr lang="en-US"/>
          </a:p>
        </p:txBody>
      </p:sp>
      <p:graphicFrame>
        <p:nvGraphicFramePr>
          <p:cNvPr id="248844" name="Object 12"/>
          <p:cNvGraphicFramePr>
            <a:graphicFrameLocks noChangeAspect="1"/>
          </p:cNvGraphicFramePr>
          <p:nvPr/>
        </p:nvGraphicFramePr>
        <p:xfrm>
          <a:off x="6096000" y="4648200"/>
          <a:ext cx="6096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4" name="Bitmap Image" r:id="rId6" imgW="1619476" imgH="1000000" progId="PBrush">
                  <p:embed/>
                </p:oleObj>
              </mc:Choice>
              <mc:Fallback>
                <p:oleObj name="Bitmap Image" r:id="rId6" imgW="1619476" imgH="100000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648200"/>
                        <a:ext cx="6096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45" name="Object 13"/>
          <p:cNvGraphicFramePr>
            <a:graphicFrameLocks noChangeAspect="1"/>
          </p:cNvGraphicFramePr>
          <p:nvPr/>
        </p:nvGraphicFramePr>
        <p:xfrm>
          <a:off x="6705600" y="4191000"/>
          <a:ext cx="5334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5" name="Bitmap Image" r:id="rId8" imgW="1380952" imgH="1200318" progId="PBrush">
                  <p:embed/>
                </p:oleObj>
              </mc:Choice>
              <mc:Fallback>
                <p:oleObj name="Bitmap Image" r:id="rId8" imgW="1380952" imgH="120031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191000"/>
                        <a:ext cx="53340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46" name="Object 14"/>
          <p:cNvGraphicFramePr>
            <a:graphicFrameLocks noChangeAspect="1"/>
          </p:cNvGraphicFramePr>
          <p:nvPr/>
        </p:nvGraphicFramePr>
        <p:xfrm>
          <a:off x="7239000" y="3657600"/>
          <a:ext cx="533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6" name="Bitmap Image" r:id="rId10" imgW="1352381" imgH="1343212" progId="PBrush">
                  <p:embed/>
                </p:oleObj>
              </mc:Choice>
              <mc:Fallback>
                <p:oleObj name="Bitmap Image" r:id="rId10" imgW="1352381" imgH="134321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657600"/>
                        <a:ext cx="533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47" name="Object 15"/>
          <p:cNvGraphicFramePr>
            <a:graphicFrameLocks noChangeAspect="1"/>
          </p:cNvGraphicFramePr>
          <p:nvPr/>
        </p:nvGraphicFramePr>
        <p:xfrm>
          <a:off x="7772400" y="2971800"/>
          <a:ext cx="6762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7" name="Bitmap Image" r:id="rId12" imgW="2048161" imgH="1867161" progId="PBrush">
                  <p:embed/>
                </p:oleObj>
              </mc:Choice>
              <mc:Fallback>
                <p:oleObj name="Bitmap Image" r:id="rId12" imgW="2048161" imgH="186716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971800"/>
                        <a:ext cx="67627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16"/>
          <p:cNvSpPr txBox="1">
            <a:spLocks noChangeArrowheads="1"/>
          </p:cNvSpPr>
          <p:nvPr/>
        </p:nvSpPr>
        <p:spPr bwMode="auto">
          <a:xfrm rot="-5400000">
            <a:off x="-715962" y="3001962"/>
            <a:ext cx="3962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millions of tons of carbon</a:t>
            </a:r>
          </a:p>
        </p:txBody>
      </p:sp>
      <p:sp>
        <p:nvSpPr>
          <p:cNvPr id="248849" name="Text Box 17"/>
          <p:cNvSpPr txBox="1">
            <a:spLocks noChangeArrowheads="1"/>
          </p:cNvSpPr>
          <p:nvPr/>
        </p:nvSpPr>
        <p:spPr bwMode="auto">
          <a:xfrm>
            <a:off x="4038600" y="1676400"/>
            <a:ext cx="3048000" cy="1323429"/>
          </a:xfrm>
          <a:prstGeom prst="rect">
            <a:avLst/>
          </a:prstGeom>
          <a:noFill/>
          <a:ln w="22225" algn="ctr">
            <a:solidFill>
              <a:srgbClr val="FF0000"/>
            </a:solidFill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 dirty="0"/>
              <a:t>Emissions </a:t>
            </a:r>
            <a:r>
              <a:rPr lang="en-US" b="0" dirty="0" smtClean="0"/>
              <a:t>that would account </a:t>
            </a:r>
            <a:r>
              <a:rPr lang="en-US" b="0" dirty="0"/>
              <a:t>for observed atmospheric CO</a:t>
            </a:r>
            <a:r>
              <a:rPr lang="en-US" b="0" baseline="-25000" dirty="0"/>
              <a:t>2</a:t>
            </a:r>
            <a:r>
              <a:rPr lang="en-US" b="0" dirty="0"/>
              <a:t> increase</a:t>
            </a:r>
          </a:p>
        </p:txBody>
      </p:sp>
      <p:sp>
        <p:nvSpPr>
          <p:cNvPr id="248850" name="AutoShape 18"/>
          <p:cNvSpPr>
            <a:spLocks noChangeArrowheads="1"/>
          </p:cNvSpPr>
          <p:nvPr/>
        </p:nvSpPr>
        <p:spPr bwMode="auto">
          <a:xfrm rot="-2630721">
            <a:off x="6400800" y="2590800"/>
            <a:ext cx="1066800" cy="1447800"/>
          </a:xfrm>
          <a:prstGeom prst="downArrow">
            <a:avLst>
              <a:gd name="adj1" fmla="val 50000"/>
              <a:gd name="adj2" fmla="val 33929"/>
            </a:avLst>
          </a:prstGeom>
          <a:solidFill>
            <a:srgbClr val="FF0000">
              <a:alpha val="16078"/>
            </a:srgbClr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/>
            <a:endParaRPr lang="en-US" b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4507993"/>
            <a:ext cx="533400" cy="90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143000" y="62484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2007, China surpassed U.S. as leading emitter of CO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8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88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88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488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4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4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49" grpId="0" animBg="1" autoUpdateAnimBg="0"/>
      <p:bldP spid="248850" grpId="0" animBg="1" autoUpdateAnimBg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362200" y="0"/>
          <a:ext cx="6096000" cy="754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Bitmap Image" r:id="rId3" imgW="7314286" imgH="9180952" progId="PBrush">
                  <p:embed/>
                </p:oleObj>
              </mc:Choice>
              <mc:Fallback>
                <p:oleObj name="Bitmap Image" r:id="rId3" imgW="7314286" imgH="9180952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0"/>
                        <a:ext cx="6096000" cy="754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100" smtClean="0"/>
              <a:t>CO2 &amp; Climate</a:t>
            </a:r>
          </a:p>
        </p:txBody>
      </p:sp>
      <p:sp>
        <p:nvSpPr>
          <p:cNvPr id="5" name="Curved Right Arrow 4"/>
          <p:cNvSpPr/>
          <p:nvPr/>
        </p:nvSpPr>
        <p:spPr bwMode="auto">
          <a:xfrm>
            <a:off x="1981200" y="1143000"/>
            <a:ext cx="731520" cy="1216152"/>
          </a:xfrm>
          <a:prstGeom prst="curvedRightArrow">
            <a:avLst/>
          </a:prstGeom>
          <a:solidFill>
            <a:srgbClr val="CC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066800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of fossil fuels as energy source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"/>
            <a:ext cx="6705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495800"/>
            <a:ext cx="1493838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133600" y="685800"/>
            <a:ext cx="2990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The 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Past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04800" y="1066800"/>
            <a:ext cx="19716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See Fig 14.9</a:t>
            </a:r>
            <a:endParaRPr kumimoji="0" lang="en-US" sz="15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28600" y="685800"/>
          <a:ext cx="8685213" cy="551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Bitmap Image" r:id="rId3" imgW="6857143" imgH="4352381" progId="PBrush">
                  <p:embed/>
                </p:oleObj>
              </mc:Choice>
              <mc:Fallback>
                <p:oleObj name="Bitmap Image" r:id="rId3" imgW="6857143" imgH="4352381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85800"/>
                        <a:ext cx="8685213" cy="551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5029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rgbClr val="CC00CC"/>
                </a:solidFill>
              </a:rPr>
              <a:t>Snowball Earth?</a:t>
            </a:r>
            <a:endParaRPr lang="en-US" sz="1200" b="0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HTemplate150">
  <a:themeElements>
    <a:clrScheme name="MHTemplate150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HTemplate150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29" tIns="45715" rIns="91429" bIns="45715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29" tIns="45715" rIns="91429" bIns="45715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HTemplate15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Template15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Template15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Template15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Template15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Template15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Template15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Settings\stacy_patch\Application Data\Microsoft\Templates\MHTemplate150.pot</Template>
  <TotalTime>14192</TotalTime>
  <Words>538</Words>
  <Application>Microsoft Office PowerPoint</Application>
  <PresentationFormat>On-screen Show (4:3)</PresentationFormat>
  <Paragraphs>187</Paragraphs>
  <Slides>37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MHTemplate150</vt:lpstr>
      <vt:lpstr>Bitmap Image</vt:lpstr>
      <vt:lpstr>Recent Temperature Trend</vt:lpstr>
      <vt:lpstr>Fig. 9.9 3rd ed</vt:lpstr>
      <vt:lpstr>PowerPoint Presentation</vt:lpstr>
      <vt:lpstr>Radiative forcings</vt:lpstr>
      <vt:lpstr>PowerPoint Presentation</vt:lpstr>
      <vt:lpstr>PowerPoint Presentation</vt:lpstr>
      <vt:lpstr>CO2 &amp; Climate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Climate change trends</vt:lpstr>
      <vt:lpstr>Regional scale</vt:lpstr>
      <vt:lpstr>PowerPoint Presentation</vt:lpstr>
      <vt:lpstr>PowerPoint Presentation</vt:lpstr>
      <vt:lpstr>Fig. 9.14 3rd 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Disruptions</vt:lpstr>
      <vt:lpstr>PowerPoint Presentation</vt:lpstr>
      <vt:lpstr>Response?</vt:lpstr>
      <vt:lpstr>PowerPoint Presentation</vt:lpstr>
      <vt:lpstr>PowerPoint Presentation</vt:lpstr>
      <vt:lpstr>PowerPoint Presentation</vt:lpstr>
      <vt:lpstr>The CO2 Problem?</vt:lpstr>
      <vt:lpstr>The CO2 Problem?</vt:lpstr>
      <vt:lpstr>PowerPoint Presentation</vt:lpstr>
      <vt:lpstr>The CO2 Problem?</vt:lpstr>
      <vt:lpstr>The CO2 Problem?</vt:lpstr>
    </vt:vector>
  </TitlesOfParts>
  <Company>The McGraw-Hill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- McGraw-Hill Higher Education</dc:creator>
  <cp:lastModifiedBy>Windows User</cp:lastModifiedBy>
  <cp:revision>277</cp:revision>
  <dcterms:created xsi:type="dcterms:W3CDTF">2003-05-12T16:49:41Z</dcterms:created>
  <dcterms:modified xsi:type="dcterms:W3CDTF">2012-12-06T16:37:17Z</dcterms:modified>
</cp:coreProperties>
</file>