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  <p:sldMasterId id="2147483696" r:id="rId2"/>
    <p:sldMasterId id="2147483750" r:id="rId3"/>
    <p:sldMasterId id="2147483815" r:id="rId4"/>
  </p:sldMasterIdLst>
  <p:notesMasterIdLst>
    <p:notesMasterId r:id="rId24"/>
  </p:notesMasterIdLst>
  <p:sldIdLst>
    <p:sldId id="257" r:id="rId5"/>
    <p:sldId id="25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7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4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3506A-397E-4710-8110-E549353B1221}" type="datetimeFigureOut">
              <a:rPr lang="es-ES" smtClean="0"/>
              <a:pPr/>
              <a:t>22/11/2017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9BE56-51D1-4C85-B4EF-20EB8A0414D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923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3420E6-5265-4B93-BBAA-39245D3DF6C2}" type="slidenum">
              <a:rPr lang="en-US"/>
              <a:pPr/>
              <a:t>1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s-ES" smtClean="0"/>
          </a:p>
        </p:txBody>
      </p:sp>
    </p:spTree>
    <p:extLst>
      <p:ext uri="{BB962C8B-B14F-4D97-AF65-F5344CB8AC3E}">
        <p14:creationId xmlns:p14="http://schemas.microsoft.com/office/powerpoint/2010/main" val="325662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1BAFC-915C-447B-8128-9A8D7458C01F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915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B2AB-2793-4D97-9DFD-89CE34F95467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320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9EA62-BCF8-44CE-A1F7-7493E4352577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0067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DCE2A-44D0-4784-98A2-8219C6327EE2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276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03FEA-824B-4FE1-91A4-24ACB5A759A0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511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2993-EEB5-42D4-98C8-111A2ABEDE2B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4202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2578-98CB-46E1-AF1C-348E2F8A5C02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2027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15887-B8B6-4031-A351-A385CF2271C7}" type="datetime1">
              <a:rPr lang="es-ES" smtClean="0"/>
              <a:t>22/11/2017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2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1C227-8E38-4CCB-8EA3-7E82300E3DD4}" type="datetime1">
              <a:rPr lang="es-ES" smtClean="0"/>
              <a:t>22/11/2017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129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8EE79-8A75-4CE8-A10D-C9B50D8FB19D}" type="datetime1">
              <a:rPr lang="es-ES" smtClean="0"/>
              <a:t>22/11/2017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9886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B588-8CC9-4D6C-B5C2-3D953A113C55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41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C23D5-7F0B-4656-A60F-1E03D8DACF14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891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E97E6-C6D6-4C22-B367-CE65F1FC90DF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06098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3A5E0-10B2-4B7B-A04E-55F619DDAF98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6134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B1996-4585-47FF-AC6F-7E9CAB932DBB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8734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4B50D-4C0C-4318-A634-7725A3361B7B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1581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A2F53-ACC7-4270-8152-D3EE024B112B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21918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21686-D04E-43AD-8439-2F5F449D09E2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119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ED5C-2A9C-438A-9BF2-AB281B6D9BC3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0887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9F1D1-AE4B-4D3B-AF0E-B946944E9D94}" type="datetime1">
              <a:rPr lang="es-ES" smtClean="0"/>
              <a:t>22/11/2017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7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E7C0D-0DC0-4F03-ADCA-5CB0E691B612}" type="datetime1">
              <a:rPr lang="es-ES" smtClean="0"/>
              <a:t>22/11/2017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155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DFFBE-0E56-4F88-8493-BE88B06B3407}" type="datetime1">
              <a:rPr lang="es-ES" smtClean="0"/>
              <a:t>22/11/2017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48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4E54-E9D7-4EFB-924D-CD10188389BB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6376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408D8-B6BD-4274-8BF3-3333C51A3321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2946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64B5-4420-4E4C-A83B-BAD3ED4520A8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8703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BF-41DA-4A8C-A9B6-07F1DC636413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4901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67DF-EAC3-4009-9D80-F834EF41972C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53445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D85E-0799-423D-B6EF-118220642B38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57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8D80C-BD9F-4DDB-B963-47FFBC7BBB01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16921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EB8B-4FFD-4D50-BC83-7F08DB0D980D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590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4C89D-0ACB-4DB1-8054-6423A65F08F9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3990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83EAC-2486-4465-AD2F-1648C9C91BC4}" type="datetime1">
              <a:rPr lang="es-ES" smtClean="0"/>
              <a:t>22/11/2017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0642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4FA38-FADE-42C7-9861-487231130B76}" type="datetime1">
              <a:rPr lang="es-ES" smtClean="0"/>
              <a:t>22/11/2017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BF48F-0CEC-472A-8074-A0286ACFCB2D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39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7E3B6-7F77-4397-8E35-9DBA6D944D86}" type="datetime1">
              <a:rPr lang="es-ES" smtClean="0"/>
              <a:t>22/11/2017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83890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32389DA-AE51-431F-A7A5-7BE8704D8029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7752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89162-B071-4A74-ADEF-CA4578D9B149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89321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58E52-912C-4D94-9224-E11C2B28FA9F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5842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7F595-6E28-415F-9E42-A4B69BCB86F4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925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4ABA2-51A0-4680-A910-E7CC4E08DF23}" type="datetime1">
              <a:rPr lang="es-ES" smtClean="0"/>
              <a:t>22/11/2017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843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F08B8-CEB4-42EF-835E-FBA4EB04D1E7}" type="datetime1">
              <a:rPr lang="es-ES" smtClean="0"/>
              <a:t>22/11/2017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5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8FB27-3B3E-429B-AC13-F4937E6C707E}" type="datetime1">
              <a:rPr lang="es-ES" smtClean="0"/>
              <a:t>22/11/2017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45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85B39-EE3B-4A5F-B4F0-2B5CB19CABC2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369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6F0A1-A253-4344-AD81-54F85330FC09}" type="datetime1">
              <a:rPr lang="es-ES" smtClean="0"/>
              <a:t>22/11/2017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8654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A25A7D7-C206-4728-A10E-723EAFBB9657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19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0A58F51-1764-4E6A-A9FE-EE6540E97876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8208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651BA3-3EF7-48BA-ABCA-69A59BCA5097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551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DE59B7-CD09-4E44-B16C-B0980EB80B06}" type="datetime1">
              <a:rPr lang="es-ES" smtClean="0"/>
              <a:t>22/11/2017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3ED3A91-18EE-4DC8-A17F-EFE35D22CA18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84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s-ES" sz="6600" dirty="0" err="1" smtClean="0"/>
              <a:t>Testing</a:t>
            </a:r>
            <a:r>
              <a:rPr kumimoji="1" lang="es-ES" sz="6600" dirty="0" smtClean="0"/>
              <a:t> basado en sintaxis: Introducción</a:t>
            </a:r>
            <a:endParaRPr lang="en-US" sz="4000" dirty="0"/>
          </a:p>
        </p:txBody>
      </p:sp>
      <p:sp>
        <p:nvSpPr>
          <p:cNvPr id="461831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kumimoji="1" lang="es-ES" sz="3600" dirty="0"/>
              <a:t>Manuel Núñez</a:t>
            </a:r>
            <a:br>
              <a:rPr kumimoji="1" lang="es-ES" sz="3600" dirty="0"/>
            </a:br>
            <a:r>
              <a:rPr kumimoji="1" lang="es-ES" sz="3600" dirty="0"/>
              <a:t>Especificación, Validación y </a:t>
            </a:r>
            <a:r>
              <a:rPr kumimoji="1" lang="es-ES" sz="3600" dirty="0" err="1"/>
              <a:t>Testing</a:t>
            </a:r>
            <a:endParaRPr kumimoji="1" lang="es-ES" sz="3600" dirty="0" smtClean="0"/>
          </a:p>
        </p:txBody>
      </p:sp>
      <p:sp>
        <p:nvSpPr>
          <p:cNvPr id="4" name="CuadroTexto 3"/>
          <p:cNvSpPr txBox="1"/>
          <p:nvPr/>
        </p:nvSpPr>
        <p:spPr>
          <a:xfrm>
            <a:off x="683568" y="5733256"/>
            <a:ext cx="7848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transparencias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están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basadas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en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las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desarrolladas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por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Ammann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&amp; Offutt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como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acompañamiento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su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</a:rPr>
              <a:t>libro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Introduction to Software Testing (2</a:t>
            </a:r>
            <a:r>
              <a:rPr lang="en-US" sz="1400" baseline="30000" dirty="0" smtClean="0">
                <a:solidFill>
                  <a:schemeClr val="bg1">
                    <a:lumMod val="50000"/>
                  </a:schemeClr>
                </a:solidFill>
              </a:rPr>
              <a:t>nd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 Edition)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Criterios de cobertura basados en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10</a:t>
            </a:fld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"/>
              <p:cNvSpPr txBox="1">
                <a:spLocks noChangeArrowheads="1"/>
              </p:cNvSpPr>
              <p:nvPr/>
            </p:nvSpPr>
            <p:spPr>
              <a:xfrm>
                <a:off x="822959" y="1737360"/>
                <a:ext cx="7586403" cy="4499951"/>
              </a:xfrm>
              <a:prstGeom prst="rect">
                <a:avLst/>
              </a:prstGeom>
            </p:spPr>
            <p:txBody>
              <a:bodyPr vert="horz" lIns="0" tIns="45720" rIns="0" bIns="45720" rtlCol="0">
                <a:normAutofit lnSpcReduction="10000"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chemeClr val="accent1"/>
                  </a:buClr>
                  <a:buSzPct val="100000"/>
                  <a:buFont typeface="Calibri" panose="020F0502020204030204" pitchFamily="34" charset="0"/>
                  <a:buChar char=" "/>
                  <a:defRPr sz="20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38404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56692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74980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932688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1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13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1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17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Calibri" pitchFamily="34" charset="0"/>
                  <a:buChar char="◦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s-ES" altLang="en-US" dirty="0" smtClean="0">
                    <a:solidFill>
                      <a:schemeClr val="tx1"/>
                    </a:solidFill>
                  </a:rPr>
                  <a:t>Podríamos proponer derivar todas las cadenas posibles.</a:t>
                </a:r>
              </a:p>
              <a:p>
                <a:endParaRPr lang="es-ES" altLang="en-US" dirty="0">
                  <a:solidFill>
                    <a:schemeClr val="tx1"/>
                  </a:solidFill>
                </a:endParaRPr>
              </a:p>
              <a:p>
                <a:endParaRPr lang="es-ES" altLang="en-US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ES" altLang="en-US" dirty="0" smtClean="0">
                    <a:solidFill>
                      <a:schemeClr val="tx1"/>
                    </a:solidFill>
                  </a:rPr>
                  <a:t>El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número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de </a:t>
                </a:r>
                <a:r>
                  <a:rPr lang="es-ES" altLang="en-US" dirty="0" err="1" smtClean="0">
                    <a:solidFill>
                      <a:schemeClr val="tx1"/>
                    </a:solidFill>
                  </a:rPr>
                  <a:t>tests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en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TSC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está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acotado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por el número de símbolos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terminales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(en el ejemplo de </a:t>
                </a:r>
                <a:r>
                  <a:rPr lang="es-ES" altLang="en-US" i="1" dirty="0" err="1" smtClean="0">
                    <a:solidFill>
                      <a:schemeClr val="tx1"/>
                    </a:solidFill>
                  </a:rPr>
                  <a:t>stream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, tenemos 13).</a:t>
                </a:r>
              </a:p>
              <a:p>
                <a:pPr marL="0" indent="0">
                  <a:buNone/>
                </a:pPr>
                <a:r>
                  <a:rPr lang="es-ES" altLang="en-US" dirty="0">
                    <a:solidFill>
                      <a:schemeClr val="tx1"/>
                    </a:solidFill>
                  </a:rPr>
                  <a:t>El </a:t>
                </a:r>
                <a:r>
                  <a:rPr lang="es-ES" altLang="en-US" dirty="0">
                    <a:solidFill>
                      <a:srgbClr val="00B0F0"/>
                    </a:solidFill>
                  </a:rPr>
                  <a:t>número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 de </a:t>
                </a:r>
                <a:r>
                  <a:rPr lang="es-ES" altLang="en-US" dirty="0" err="1">
                    <a:solidFill>
                      <a:schemeClr val="tx1"/>
                    </a:solidFill>
                  </a:rPr>
                  <a:t>tests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 en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PDC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está </a:t>
                </a:r>
                <a:r>
                  <a:rPr lang="es-ES" altLang="en-US" dirty="0">
                    <a:solidFill>
                      <a:srgbClr val="00B0F0"/>
                    </a:solidFill>
                  </a:rPr>
                  <a:t>acotado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 por el número de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reglas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de producción (en 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el ejemplo de </a:t>
                </a:r>
                <a:r>
                  <a:rPr lang="es-ES" altLang="en-US" i="1" dirty="0" err="1">
                    <a:solidFill>
                      <a:schemeClr val="tx1"/>
                    </a:solidFill>
                  </a:rPr>
                  <a:t>stream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, tenemos 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18).</a:t>
                </a:r>
              </a:p>
              <a:p>
                <a:pPr marL="0" indent="0">
                  <a:buNone/>
                </a:pPr>
                <a:r>
                  <a:rPr lang="es-ES" altLang="en-US" dirty="0" smtClean="0">
                    <a:solidFill>
                      <a:schemeClr val="tx1"/>
                    </a:solidFill>
                  </a:rPr>
                  <a:t>El </a:t>
                </a:r>
                <a:r>
                  <a:rPr lang="es-ES" altLang="en-US" dirty="0">
                    <a:solidFill>
                      <a:srgbClr val="00B0F0"/>
                    </a:solidFill>
                  </a:rPr>
                  <a:t>número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 de </a:t>
                </a:r>
                <a:r>
                  <a:rPr lang="es-ES" altLang="en-US" dirty="0" err="1">
                    <a:solidFill>
                      <a:schemeClr val="tx1"/>
                    </a:solidFill>
                  </a:rPr>
                  <a:t>tests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 en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DC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depende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de los detalles de la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gramática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alt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2∗10</m:t>
                        </m:r>
                      </m:e>
                      <m:sup>
                        <m:r>
                          <a:rPr lang="es-ES" alt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</m:oMath>
                </a14:m>
                <a:r>
                  <a:rPr lang="es-ES" altLang="en-US" dirty="0" smtClean="0">
                    <a:solidFill>
                      <a:schemeClr val="tx1"/>
                    </a:solidFill>
                  </a:rPr>
                  <a:t>en </a:t>
                </a:r>
                <a:r>
                  <a:rPr lang="es-ES" altLang="en-US" dirty="0">
                    <a:solidFill>
                      <a:schemeClr val="tx1"/>
                    </a:solidFill>
                  </a:rPr>
                  <a:t>el ejemplo de </a:t>
                </a:r>
                <a:r>
                  <a:rPr lang="es-ES" altLang="en-US" i="1" dirty="0" err="1" smtClean="0">
                    <a:solidFill>
                      <a:schemeClr val="tx1"/>
                    </a:solidFill>
                  </a:rPr>
                  <a:t>stream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).</a:t>
                </a:r>
                <a:endParaRPr lang="es-ES" altLang="en-US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ES" altLang="en-US" dirty="0" smtClean="0">
                    <a:solidFill>
                      <a:schemeClr val="tx1"/>
                    </a:solidFill>
                  </a:rPr>
                  <a:t>Todos los </a:t>
                </a:r>
                <a:r>
                  <a:rPr lang="es-ES" altLang="en-US" dirty="0" err="1" smtClean="0">
                    <a:solidFill>
                      <a:schemeClr val="tx1"/>
                    </a:solidFill>
                  </a:rPr>
                  <a:t>tests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que usamos en TSC, PDC o DC están en la gramática….  ¿Qué hacemos con los </a:t>
                </a:r>
                <a:r>
                  <a:rPr lang="es-ES" altLang="en-US" dirty="0" err="1" smtClean="0">
                    <a:solidFill>
                      <a:srgbClr val="00B0F0"/>
                    </a:solidFill>
                  </a:rPr>
                  <a:t>tests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que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NO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 están en la 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gramática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?</a:t>
                </a:r>
                <a:endParaRPr lang="es-ES" altLang="en-US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ES" altLang="en-US" dirty="0" smtClean="0">
                    <a:solidFill>
                      <a:schemeClr val="tx1"/>
                    </a:solidFill>
                  </a:rPr>
                  <a:t>La respuesta es </a:t>
                </a:r>
                <a:r>
                  <a:rPr lang="es-ES" altLang="en-US" dirty="0" err="1" smtClean="0">
                    <a:solidFill>
                      <a:srgbClr val="00B0F0"/>
                    </a:solidFill>
                  </a:rPr>
                  <a:t>Mutation</a:t>
                </a:r>
                <a:r>
                  <a:rPr lang="es-ES" altLang="en-US" dirty="0" smtClean="0">
                    <a:solidFill>
                      <a:srgbClr val="00B0F0"/>
                    </a:solidFill>
                  </a:rPr>
                  <a:t> </a:t>
                </a:r>
                <a:r>
                  <a:rPr lang="es-ES" altLang="en-US" dirty="0" err="1" smtClean="0">
                    <a:solidFill>
                      <a:srgbClr val="00B0F0"/>
                    </a:solidFill>
                  </a:rPr>
                  <a:t>Testing</a:t>
                </a:r>
                <a:r>
                  <a:rPr lang="es-ES" altLang="en-US" dirty="0" smtClean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59" y="1737360"/>
                <a:ext cx="7586403" cy="4499951"/>
              </a:xfrm>
              <a:prstGeom prst="rect">
                <a:avLst/>
              </a:prstGeom>
              <a:blipFill rotWithShape="0">
                <a:blip r:embed="rId2"/>
                <a:stretch>
                  <a:fillRect l="-2010" t="-189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41721" y="2139306"/>
            <a:ext cx="8262938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altLang="zh-CN" sz="20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Derivation</a:t>
            </a: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Coverage</a:t>
            </a: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(DC)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: RT contiene todas las cadenas que están en la gramática </a:t>
            </a:r>
            <a:r>
              <a:rPr lang="es-ES" altLang="zh-CN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G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.</a:t>
            </a:r>
            <a:endParaRPr lang="es-ES" altLang="zh-CN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182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tx1"/>
                </a:solidFill>
              </a:rPr>
              <a:t>Mutation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Las gramáticas describen cadenas </a:t>
            </a:r>
            <a:r>
              <a:rPr lang="es-ES" altLang="en-US" dirty="0" smtClean="0">
                <a:solidFill>
                  <a:srgbClr val="00B0F0"/>
                </a:solidFill>
              </a:rPr>
              <a:t>válidas </a:t>
            </a:r>
            <a:r>
              <a:rPr lang="es-ES" altLang="en-US" dirty="0" smtClean="0">
                <a:solidFill>
                  <a:schemeClr val="tx1"/>
                </a:solidFill>
              </a:rPr>
              <a:t>e </a:t>
            </a:r>
            <a:r>
              <a:rPr lang="es-ES" altLang="en-US" dirty="0" smtClean="0">
                <a:solidFill>
                  <a:srgbClr val="00B0F0"/>
                </a:solidFill>
              </a:rPr>
              <a:t>inválidas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Ambos tipos se pueden producir como </a:t>
            </a:r>
            <a:r>
              <a:rPr lang="es-ES" altLang="en-US" dirty="0" smtClean="0">
                <a:solidFill>
                  <a:srgbClr val="00B0F0"/>
                </a:solidFill>
              </a:rPr>
              <a:t>mutantes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Un mutante es una </a:t>
            </a:r>
            <a:r>
              <a:rPr lang="es-ES" altLang="en-US" dirty="0" smtClean="0">
                <a:solidFill>
                  <a:srgbClr val="00B0F0"/>
                </a:solidFill>
              </a:rPr>
              <a:t>variación </a:t>
            </a:r>
            <a:r>
              <a:rPr lang="es-ES" altLang="en-US" dirty="0" smtClean="0">
                <a:solidFill>
                  <a:schemeClr val="tx1"/>
                </a:solidFill>
              </a:rPr>
              <a:t>de una cadena válida.</a:t>
            </a:r>
            <a:r>
              <a:rPr lang="es-ES" altLang="en-US" dirty="0">
                <a:solidFill>
                  <a:schemeClr val="tx1"/>
                </a:solidFill>
              </a:rPr>
              <a:t> </a:t>
            </a:r>
            <a:r>
              <a:rPr lang="es-ES" altLang="en-US" dirty="0" smtClean="0">
                <a:solidFill>
                  <a:schemeClr val="tx1"/>
                </a:solidFill>
              </a:rPr>
              <a:t>Nota: un mutante puede ser tanto una cadena válida como una inválida.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Las mutaciones se basan en </a:t>
            </a:r>
            <a:r>
              <a:rPr lang="es-ES" altLang="en-US" dirty="0" smtClean="0">
                <a:solidFill>
                  <a:srgbClr val="00B0F0"/>
                </a:solidFill>
              </a:rPr>
              <a:t>operadores de mutación </a:t>
            </a:r>
            <a:r>
              <a:rPr lang="es-ES" altLang="en-US" dirty="0" smtClean="0">
                <a:solidFill>
                  <a:schemeClr val="tx1"/>
                </a:solidFill>
              </a:rPr>
              <a:t>y en </a:t>
            </a:r>
            <a:r>
              <a:rPr lang="es-ES" altLang="en-US" dirty="0" smtClean="0">
                <a:solidFill>
                  <a:srgbClr val="00B0F0"/>
                </a:solidFill>
              </a:rPr>
              <a:t>cadenas básicas </a:t>
            </a:r>
            <a:r>
              <a:rPr lang="es-ES" altLang="en-US" dirty="0" smtClean="0">
                <a:solidFill>
                  <a:schemeClr val="tx1"/>
                </a:solidFill>
              </a:rPr>
              <a:t>(las que </a:t>
            </a:r>
            <a:r>
              <a:rPr lang="es-ES" altLang="en-US" dirty="0" smtClean="0">
                <a:solidFill>
                  <a:srgbClr val="00B0F0"/>
                </a:solidFill>
              </a:rPr>
              <a:t>están</a:t>
            </a:r>
            <a:r>
              <a:rPr lang="es-ES" altLang="en-US" dirty="0" smtClean="0">
                <a:solidFill>
                  <a:schemeClr val="tx1"/>
                </a:solidFill>
              </a:rPr>
              <a:t> en la </a:t>
            </a:r>
            <a:r>
              <a:rPr lang="es-ES" altLang="en-US" dirty="0" smtClean="0">
                <a:solidFill>
                  <a:srgbClr val="00B0F0"/>
                </a:solidFill>
              </a:rPr>
              <a:t>gramática</a:t>
            </a:r>
            <a:r>
              <a:rPr lang="es-ES" altLang="en-US" dirty="0" smtClean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77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¿En que consiste la mutación?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42900" y="1909763"/>
            <a:ext cx="8458200" cy="4462760"/>
          </a:xfrm>
          <a:prstGeom prst="rect">
            <a:avLst/>
          </a:prstGeom>
          <a:gradFill rotWithShape="1">
            <a:gsLst>
              <a:gs pos="0">
                <a:srgbClr val="3333FF">
                  <a:gamma/>
                  <a:shade val="46275"/>
                  <a:invGamma/>
                </a:srgbClr>
              </a:gs>
              <a:gs pos="50000">
                <a:srgbClr val="3333FF"/>
              </a:gs>
              <a:gs pos="100000">
                <a:srgbClr val="3333FF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ES" altLang="zh-CN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Visión general</a:t>
            </a:r>
          </a:p>
          <a:p>
            <a:pPr>
              <a:spcBef>
                <a:spcPct val="20000"/>
              </a:spcBef>
              <a:defRPr/>
            </a:pPr>
            <a:endParaRPr lang="es-ES" altLang="zh-CN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>
              <a:spcBef>
                <a:spcPct val="20000"/>
              </a:spcBef>
              <a:defRPr/>
            </a:pP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Hacemos análisis </a:t>
            </a:r>
            <a:r>
              <a:rPr lang="es-ES" altLang="zh-CN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basado en mutaciones 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siempre que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Usamos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reglas 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bien definidas,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s-ES" altLang="zh-CN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definidas mediante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descripciones sintácticas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,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para realizar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cambios sistemáticos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,</a:t>
            </a:r>
          </a:p>
          <a:p>
            <a:pPr>
              <a:spcBef>
                <a:spcPct val="20000"/>
              </a:spcBef>
              <a:buFontTx/>
              <a:buChar char="•"/>
              <a:defRPr/>
            </a:pP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a la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sintaxis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o a los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objetos</a:t>
            </a:r>
            <a:r>
              <a:rPr lang="es-ES" altLang="zh-CN" sz="2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derivados de la sintaxis.</a:t>
            </a:r>
          </a:p>
          <a:p>
            <a:pPr>
              <a:spcBef>
                <a:spcPct val="20000"/>
              </a:spcBef>
              <a:defRPr/>
            </a:pPr>
            <a:endParaRPr lang="es-ES" altLang="zh-CN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s-ES" altLang="zh-CN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s-ES" altLang="zh-CN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s-ES" altLang="zh-CN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 algn="ctr">
              <a:spcBef>
                <a:spcPct val="20000"/>
              </a:spcBef>
              <a:defRPr/>
            </a:pPr>
            <a:endParaRPr lang="es-ES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1272152" y="1803106"/>
            <a:ext cx="6540207" cy="1752600"/>
            <a:chOff x="1872" y="1680"/>
            <a:chExt cx="2880" cy="1104"/>
          </a:xfrm>
        </p:grpSpPr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1872" y="2400"/>
              <a:ext cx="413" cy="384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3744" y="1680"/>
              <a:ext cx="1008" cy="446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Operadores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de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mutación</a:t>
              </a:r>
              <a:endParaRPr lang="en-US" altLang="en-US" dirty="0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2285" y="2016"/>
              <a:ext cx="1459" cy="5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CC00"/>
                </a:solidFill>
              </a:endParaRP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552700" y="2824167"/>
            <a:ext cx="5448300" cy="1066801"/>
            <a:chOff x="1608" y="2352"/>
            <a:chExt cx="3432" cy="672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608" y="2736"/>
              <a:ext cx="1726" cy="28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3888" y="2352"/>
              <a:ext cx="1152" cy="252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>
                  <a:solidFill>
                    <a:srgbClr val="FFCC00"/>
                  </a:solidFill>
                  <a:latin typeface="+mn-lt"/>
                </a:rPr>
                <a:t>G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ramáticas</a:t>
              </a:r>
              <a:endParaRPr lang="en-US" altLang="en-US" dirty="0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3216" y="2592"/>
              <a:ext cx="672" cy="18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CC00"/>
                </a:solidFill>
              </a:endParaRPr>
            </a:p>
          </p:txBody>
        </p:sp>
      </p:grp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733946" y="4184146"/>
            <a:ext cx="2743200" cy="865188"/>
            <a:chOff x="901" y="3443"/>
            <a:chExt cx="1728" cy="545"/>
          </a:xfrm>
        </p:grpSpPr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901" y="3443"/>
              <a:ext cx="768" cy="203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477" y="3736"/>
              <a:ext cx="1152" cy="252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Gramática</a:t>
              </a:r>
              <a:endParaRPr lang="en-US" altLang="en-US" sz="2400" dirty="0">
                <a:solidFill>
                  <a:srgbClr val="FFCC00"/>
                </a:solidFill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237" y="3646"/>
              <a:ext cx="240" cy="19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CC00"/>
                </a:solidFill>
              </a:endParaRPr>
            </a:p>
          </p:txBody>
        </p:sp>
      </p:grp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2230438" y="4192590"/>
            <a:ext cx="6410326" cy="1639888"/>
            <a:chOff x="1405" y="3166"/>
            <a:chExt cx="4038" cy="1033"/>
          </a:xfrm>
        </p:grpSpPr>
        <p:sp>
          <p:nvSpPr>
            <p:cNvPr id="23" name="Oval 21"/>
            <p:cNvSpPr>
              <a:spLocks noChangeArrowheads="1"/>
            </p:cNvSpPr>
            <p:nvPr/>
          </p:nvSpPr>
          <p:spPr bwMode="auto">
            <a:xfrm>
              <a:off x="1405" y="3166"/>
              <a:ext cx="816" cy="19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3552" y="3656"/>
              <a:ext cx="1891" cy="543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Cadenas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básicas</a:t>
              </a:r>
              <a:endParaRPr lang="en-US" altLang="en-US" dirty="0" smtClean="0">
                <a:solidFill>
                  <a:srgbClr val="FFCC00"/>
                </a:solidFill>
                <a:latin typeface="+mn-lt"/>
              </a:endParaRPr>
            </a:p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(tests o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programas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)</a:t>
              </a:r>
              <a:endParaRPr lang="en-US" altLang="en-US" dirty="0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197" y="3270"/>
              <a:ext cx="1331" cy="6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CC00"/>
                </a:solidFill>
              </a:endParaRPr>
            </a:p>
          </p:txBody>
        </p:sp>
      </p:grpSp>
      <p:grpSp>
        <p:nvGrpSpPr>
          <p:cNvPr id="26" name="Group 24"/>
          <p:cNvGrpSpPr>
            <a:grpSpLocks/>
          </p:cNvGrpSpPr>
          <p:nvPr/>
        </p:nvGrpSpPr>
        <p:grpSpPr bwMode="auto">
          <a:xfrm>
            <a:off x="1717255" y="3450513"/>
            <a:ext cx="7335838" cy="1323975"/>
            <a:chOff x="1102" y="2735"/>
            <a:chExt cx="4621" cy="834"/>
          </a:xfrm>
        </p:grpSpPr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1102" y="2943"/>
              <a:ext cx="1720" cy="25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707" y="2735"/>
              <a:ext cx="2016" cy="834"/>
            </a:xfrm>
            <a:prstGeom prst="rect">
              <a:avLst/>
            </a:prstGeom>
            <a:solidFill>
              <a:srgbClr val="0000CC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Aplicados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universalmente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o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siguiendo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alguna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distribución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verificada</a:t>
              </a:r>
              <a:r>
                <a:rPr lang="en-US" altLang="en-US" dirty="0" smtClean="0">
                  <a:solidFill>
                    <a:srgbClr val="FFCC00"/>
                  </a:solidFill>
                  <a:latin typeface="+mn-lt"/>
                </a:rPr>
                <a:t> </a:t>
              </a:r>
              <a:r>
                <a:rPr lang="en-US" altLang="en-US" dirty="0" err="1" smtClean="0">
                  <a:solidFill>
                    <a:srgbClr val="FFCC00"/>
                  </a:solidFill>
                  <a:latin typeface="+mn-lt"/>
                </a:rPr>
                <a:t>empíricamente</a:t>
              </a:r>
              <a:endParaRPr lang="en-US" altLang="en-US" dirty="0">
                <a:solidFill>
                  <a:srgbClr val="FFCC00"/>
                </a:solidFill>
                <a:latin typeface="+mn-lt"/>
              </a:endParaRP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839" y="3060"/>
              <a:ext cx="857" cy="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>
                <a:solidFill>
                  <a:srgbClr val="FFC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414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tx1"/>
                </a:solidFill>
              </a:rPr>
              <a:t>Mutation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>
                <a:solidFill>
                  <a:srgbClr val="00B0F0"/>
                </a:solidFill>
              </a:rPr>
              <a:t>C</a:t>
            </a:r>
            <a:r>
              <a:rPr lang="es-ES" altLang="en-US" dirty="0" smtClean="0">
                <a:solidFill>
                  <a:srgbClr val="00B0F0"/>
                </a:solidFill>
              </a:rPr>
              <a:t>adenas básicas</a:t>
            </a:r>
            <a:r>
              <a:rPr lang="es-ES" altLang="en-US" dirty="0" smtClean="0">
                <a:solidFill>
                  <a:schemeClr val="tx1"/>
                </a:solidFill>
              </a:rPr>
              <a:t>: las que </a:t>
            </a:r>
            <a:r>
              <a:rPr lang="es-ES" altLang="en-US" dirty="0" smtClean="0">
                <a:solidFill>
                  <a:srgbClr val="00B0F0"/>
                </a:solidFill>
              </a:rPr>
              <a:t>están</a:t>
            </a:r>
            <a:r>
              <a:rPr lang="es-ES" altLang="en-US" dirty="0" smtClean="0">
                <a:solidFill>
                  <a:schemeClr val="tx1"/>
                </a:solidFill>
              </a:rPr>
              <a:t> en la </a:t>
            </a:r>
            <a:r>
              <a:rPr lang="es-ES" altLang="en-US" dirty="0" smtClean="0">
                <a:solidFill>
                  <a:srgbClr val="00B0F0"/>
                </a:solidFill>
              </a:rPr>
              <a:t>gramática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rgbClr val="00B0F0"/>
                </a:solidFill>
              </a:rPr>
              <a:t>Operadores de mutación</a:t>
            </a:r>
            <a:r>
              <a:rPr lang="es-ES" altLang="en-US" dirty="0" smtClean="0">
                <a:solidFill>
                  <a:schemeClr val="tx1"/>
                </a:solidFill>
              </a:rPr>
              <a:t>: Una regla que especifica las </a:t>
            </a:r>
            <a:r>
              <a:rPr lang="es-ES" altLang="en-US" dirty="0" smtClean="0">
                <a:solidFill>
                  <a:srgbClr val="00B0F0"/>
                </a:solidFill>
              </a:rPr>
              <a:t>variaciones sintácticas </a:t>
            </a:r>
            <a:r>
              <a:rPr lang="es-ES" altLang="en-US" dirty="0" smtClean="0">
                <a:solidFill>
                  <a:schemeClr val="tx1"/>
                </a:solidFill>
              </a:rPr>
              <a:t>que se aplican a las cadenas anteriores.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rgbClr val="00B0F0"/>
                </a:solidFill>
              </a:rPr>
              <a:t>Mutante</a:t>
            </a:r>
            <a:r>
              <a:rPr lang="es-ES" altLang="en-US" dirty="0" smtClean="0">
                <a:solidFill>
                  <a:schemeClr val="tx1"/>
                </a:solidFill>
              </a:rPr>
              <a:t>: El resultado de la </a:t>
            </a:r>
            <a:r>
              <a:rPr lang="es-ES" altLang="en-US" dirty="0" smtClean="0">
                <a:solidFill>
                  <a:srgbClr val="00B0F0"/>
                </a:solidFill>
              </a:rPr>
              <a:t>aplicación</a:t>
            </a:r>
            <a:r>
              <a:rPr lang="es-ES" altLang="en-US" dirty="0" smtClean="0">
                <a:solidFill>
                  <a:schemeClr val="tx1"/>
                </a:solidFill>
              </a:rPr>
              <a:t> de </a:t>
            </a:r>
            <a:r>
              <a:rPr lang="es-ES" altLang="en-US" dirty="0" smtClean="0">
                <a:solidFill>
                  <a:srgbClr val="00B0F0"/>
                </a:solidFill>
              </a:rPr>
              <a:t>un</a:t>
            </a:r>
            <a:r>
              <a:rPr lang="es-ES" altLang="en-US" dirty="0" smtClean="0">
                <a:solidFill>
                  <a:schemeClr val="tx1"/>
                </a:solidFill>
              </a:rPr>
              <a:t> operador de mutación.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Cada mutante es o una cadena básica o se </a:t>
            </a:r>
            <a:r>
              <a:rPr lang="es-ES" altLang="en-US" i="1" dirty="0" smtClean="0">
                <a:solidFill>
                  <a:schemeClr val="tx1"/>
                </a:solidFill>
              </a:rPr>
              <a:t>parece mucho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735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Mutantes y cadenas de la gramática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2447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 </a:t>
            </a:r>
            <a:r>
              <a:rPr lang="es-ES" altLang="en-US" dirty="0" smtClean="0">
                <a:solidFill>
                  <a:srgbClr val="00B0F0"/>
                </a:solidFill>
              </a:rPr>
              <a:t>clave</a:t>
            </a:r>
            <a:r>
              <a:rPr lang="es-ES" altLang="en-US" dirty="0" smtClean="0">
                <a:solidFill>
                  <a:schemeClr val="tx1"/>
                </a:solidFill>
              </a:rPr>
              <a:t> para el éxito de </a:t>
            </a:r>
            <a:r>
              <a:rPr lang="es-ES" altLang="en-US" dirty="0" err="1" smtClean="0">
                <a:solidFill>
                  <a:schemeClr val="tx1"/>
                </a:solidFill>
              </a:rPr>
              <a:t>mutation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 es </a:t>
            </a:r>
            <a:r>
              <a:rPr lang="es-ES" altLang="en-US" dirty="0" smtClean="0">
                <a:solidFill>
                  <a:srgbClr val="00B0F0"/>
                </a:solidFill>
              </a:rPr>
              <a:t>diseñar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smtClean="0">
                <a:solidFill>
                  <a:srgbClr val="00B0F0"/>
                </a:solidFill>
              </a:rPr>
              <a:t>operadores</a:t>
            </a:r>
            <a:r>
              <a:rPr lang="es-ES" altLang="en-US" dirty="0" smtClean="0">
                <a:solidFill>
                  <a:schemeClr val="tx1"/>
                </a:solidFill>
              </a:rPr>
              <a:t> de </a:t>
            </a:r>
            <a:r>
              <a:rPr lang="es-ES" altLang="en-US" dirty="0" smtClean="0">
                <a:solidFill>
                  <a:srgbClr val="00B0F0"/>
                </a:solidFill>
              </a:rPr>
              <a:t>mutación</a:t>
            </a:r>
            <a:r>
              <a:rPr lang="es-ES" altLang="en-US" dirty="0" smtClean="0">
                <a:solidFill>
                  <a:schemeClr val="tx1"/>
                </a:solidFill>
              </a:rPr>
              <a:t>: operadores bien diseñados dan lugar a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 muy potente.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Algunas veces las </a:t>
            </a:r>
            <a:r>
              <a:rPr lang="es-ES" altLang="en-US" dirty="0" smtClean="0">
                <a:solidFill>
                  <a:srgbClr val="00B0F0"/>
                </a:solidFill>
              </a:rPr>
              <a:t>cadenas mutadas </a:t>
            </a:r>
            <a:r>
              <a:rPr lang="es-ES" altLang="en-US" dirty="0" smtClean="0">
                <a:solidFill>
                  <a:schemeClr val="tx1"/>
                </a:solidFill>
              </a:rPr>
              <a:t>se basan en las </a:t>
            </a:r>
            <a:r>
              <a:rPr lang="es-ES" altLang="en-US" dirty="0" smtClean="0">
                <a:solidFill>
                  <a:srgbClr val="00B0F0"/>
                </a:solidFill>
              </a:rPr>
              <a:t>cadenas básicas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Otras veces se derivan directamente de la </a:t>
            </a:r>
            <a:r>
              <a:rPr lang="es-ES" altLang="en-US" dirty="0" smtClean="0">
                <a:solidFill>
                  <a:srgbClr val="00B0F0"/>
                </a:solidFill>
              </a:rPr>
              <a:t>gramática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s-ES" altLang="en-US" sz="2000" dirty="0" smtClean="0">
                <a:solidFill>
                  <a:schemeClr val="tx1"/>
                </a:solidFill>
              </a:rPr>
              <a:t>Las cadenas básicas se usan para generar test válidos.</a:t>
            </a:r>
          </a:p>
          <a:p>
            <a:pPr lvl="1"/>
            <a:r>
              <a:rPr lang="es-ES" altLang="en-US" sz="2000" dirty="0" smtClean="0">
                <a:solidFill>
                  <a:schemeClr val="tx1"/>
                </a:solidFill>
              </a:rPr>
              <a:t>Los </a:t>
            </a:r>
            <a:r>
              <a:rPr lang="es-ES" altLang="en-US" sz="2000" dirty="0" err="1" smtClean="0">
                <a:solidFill>
                  <a:schemeClr val="tx1"/>
                </a:solidFill>
              </a:rPr>
              <a:t>tests</a:t>
            </a:r>
            <a:r>
              <a:rPr lang="es-ES" altLang="en-US" sz="2000" dirty="0" smtClean="0">
                <a:solidFill>
                  <a:schemeClr val="tx1"/>
                </a:solidFill>
              </a:rPr>
              <a:t> inválidos no necesitan estas cadenas.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7418" y="4232821"/>
            <a:ext cx="5120646" cy="147732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Mutantes</a:t>
            </a:r>
            <a:r>
              <a:rPr lang="en-US" altLang="zh-CN" u="sng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</a:t>
            </a: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válidos</a:t>
            </a:r>
            <a:endParaRPr lang="en-US" altLang="zh-CN" u="sng" dirty="0">
              <a:solidFill>
                <a:schemeClr val="bg1"/>
              </a:solidFill>
              <a:latin typeface="+mn-lt"/>
              <a:ea typeface="宋体" pitchFamily="2" charset="-122"/>
            </a:endParaRP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Cadenas</a:t>
            </a:r>
            <a:r>
              <a:rPr lang="en-US" altLang="zh-CN" u="sng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</a:t>
            </a: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básicas</a:t>
            </a:r>
            <a:r>
              <a:rPr lang="en-US" altLang="zh-CN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        </a:t>
            </a: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Mutantes</a:t>
            </a:r>
            <a:endParaRPr lang="en-US" altLang="zh-CN" u="sng" dirty="0">
              <a:solidFill>
                <a:schemeClr val="bg1"/>
              </a:solidFill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  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         G 26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08.01.90  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	       </a:t>
            </a:r>
            <a:r>
              <a:rPr lang="en-US" altLang="zh-CN" i="1" dirty="0">
                <a:solidFill>
                  <a:srgbClr val="FFFF00"/>
                </a:solidFill>
                <a:latin typeface="+mn-lt"/>
                <a:ea typeface="宋体" pitchFamily="2" charset="-122"/>
              </a:rPr>
              <a:t>B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26 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08.01.90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  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         B 22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06.27.94   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          B  </a:t>
            </a:r>
            <a:r>
              <a:rPr lang="en-US" altLang="zh-CN" i="1" dirty="0">
                <a:solidFill>
                  <a:srgbClr val="FFFF00"/>
                </a:solidFill>
                <a:latin typeface="+mn-lt"/>
                <a:ea typeface="宋体" pitchFamily="2" charset="-122"/>
              </a:rPr>
              <a:t>45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  06.27.94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574032" y="4656014"/>
            <a:ext cx="3113161" cy="1092607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Mutantes</a:t>
            </a:r>
            <a:r>
              <a:rPr lang="en-US" altLang="zh-CN" u="sng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 </a:t>
            </a:r>
            <a:r>
              <a:rPr lang="en-US" altLang="zh-CN" u="sng" dirty="0" err="1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inválidos</a:t>
            </a:r>
            <a:endParaRPr lang="en-US" altLang="zh-CN" u="sng" dirty="0">
              <a:solidFill>
                <a:schemeClr val="bg1"/>
              </a:solidFill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i="1" dirty="0">
                <a:solidFill>
                  <a:srgbClr val="FFFF00"/>
                </a:solidFill>
                <a:latin typeface="+mn-lt"/>
                <a:ea typeface="宋体" pitchFamily="2" charset="-122"/>
              </a:rPr>
              <a:t>7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26 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08.01.90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B  </a:t>
            </a:r>
            <a:r>
              <a:rPr lang="en-US" altLang="zh-CN" b="0" i="1" dirty="0" smtClean="0">
                <a:solidFill>
                  <a:schemeClr val="bg1"/>
                </a:solidFill>
                <a:latin typeface="+mn-lt"/>
                <a:ea typeface="宋体" pitchFamily="2" charset="-122"/>
              </a:rPr>
              <a:t>22 </a:t>
            </a:r>
            <a:r>
              <a:rPr lang="en-US" altLang="zh-CN" b="0" i="1" dirty="0">
                <a:solidFill>
                  <a:schemeClr val="bg1"/>
                </a:solidFill>
                <a:latin typeface="+mn-lt"/>
                <a:ea typeface="宋体" pitchFamily="2" charset="-122"/>
              </a:rPr>
              <a:t>06.27.</a:t>
            </a:r>
            <a:r>
              <a:rPr lang="en-US" altLang="zh-CN" i="1" dirty="0">
                <a:solidFill>
                  <a:srgbClr val="FFFF00"/>
                </a:solidFill>
                <a:latin typeface="+mn-lt"/>
                <a:ea typeface="宋体" pitchFamily="2" charset="-122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3166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Preguntas sobre </a:t>
            </a:r>
            <a:r>
              <a:rPr lang="es-ES" dirty="0" err="1" smtClean="0">
                <a:solidFill>
                  <a:schemeClr val="tx1"/>
                </a:solidFill>
              </a:rPr>
              <a:t>Mutation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¿Deberíamos aplicar </a:t>
            </a:r>
            <a:r>
              <a:rPr lang="es-ES" altLang="en-US" dirty="0" smtClean="0">
                <a:solidFill>
                  <a:srgbClr val="00B0F0"/>
                </a:solidFill>
              </a:rPr>
              <a:t>más de un operador </a:t>
            </a:r>
            <a:r>
              <a:rPr lang="es-ES" altLang="en-US" dirty="0" smtClean="0">
                <a:solidFill>
                  <a:schemeClr val="tx1"/>
                </a:solidFill>
              </a:rPr>
              <a:t>al mismo tiempo?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En otras palabras, ¿debería una cadena mutada contener más de un elemento mutado?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Habitualmente, no: múltiples mutaciones pueden interferir entre ellas.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De hecho, la experiencia dice que no….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Aunque investigaciones recientes están encontrando excepciones.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0660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Preguntas sobre </a:t>
            </a:r>
            <a:r>
              <a:rPr lang="es-ES" dirty="0" err="1" smtClean="0">
                <a:solidFill>
                  <a:schemeClr val="tx1"/>
                </a:solidFill>
              </a:rPr>
              <a:t>Mutation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¿Deberíamos considerar todas las aplicaciones posibles de un </a:t>
            </a:r>
            <a:r>
              <a:rPr lang="es-ES" altLang="en-US" dirty="0" smtClean="0">
                <a:solidFill>
                  <a:srgbClr val="00B0F0"/>
                </a:solidFill>
              </a:rPr>
              <a:t>operador </a:t>
            </a:r>
            <a:r>
              <a:rPr lang="es-ES" altLang="en-US" dirty="0" smtClean="0">
                <a:solidFill>
                  <a:schemeClr val="tx1"/>
                </a:solidFill>
              </a:rPr>
              <a:t>de mutación?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Si, si estamos trabajando en un marco de mutación basada en programas.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¿Se han definido operadores de mutación para distintos </a:t>
            </a:r>
            <a:r>
              <a:rPr lang="es-ES" altLang="en-US" dirty="0" smtClean="0">
                <a:solidFill>
                  <a:srgbClr val="00B0F0"/>
                </a:solidFill>
              </a:rPr>
              <a:t>lenguajes</a:t>
            </a:r>
            <a:r>
              <a:rPr lang="es-ES" altLang="en-US" dirty="0" smtClean="0">
                <a:solidFill>
                  <a:schemeClr val="tx1"/>
                </a:solidFill>
              </a:rPr>
              <a:t>?</a:t>
            </a:r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Si, se ha definido para </a:t>
            </a:r>
            <a:r>
              <a:rPr lang="es-ES" altLang="en-US" dirty="0" smtClean="0">
                <a:solidFill>
                  <a:srgbClr val="00B0F0"/>
                </a:solidFill>
              </a:rPr>
              <a:t>lenguajes de programación </a:t>
            </a:r>
            <a:r>
              <a:rPr lang="es-ES" altLang="en-US" dirty="0" smtClean="0">
                <a:solidFill>
                  <a:schemeClr val="tx1"/>
                </a:solidFill>
              </a:rPr>
              <a:t>(Fortran, </a:t>
            </a:r>
            <a:r>
              <a:rPr lang="es-ES" altLang="en-US" dirty="0" err="1" smtClean="0">
                <a:solidFill>
                  <a:schemeClr val="tx1"/>
                </a:solidFill>
              </a:rPr>
              <a:t>Lisp</a:t>
            </a:r>
            <a:r>
              <a:rPr lang="es-ES" altLang="en-US" dirty="0" smtClean="0">
                <a:solidFill>
                  <a:schemeClr val="tx1"/>
                </a:solidFill>
              </a:rPr>
              <a:t>, Ada, C, C++, Java), </a:t>
            </a:r>
            <a:r>
              <a:rPr lang="es-ES" altLang="en-US" dirty="0" smtClean="0">
                <a:solidFill>
                  <a:srgbClr val="00B0F0"/>
                </a:solidFill>
              </a:rPr>
              <a:t>lenguajes de especificación </a:t>
            </a:r>
            <a:r>
              <a:rPr lang="es-ES" altLang="en-US" dirty="0" smtClean="0">
                <a:solidFill>
                  <a:schemeClr val="tx1"/>
                </a:solidFill>
              </a:rPr>
              <a:t>(SMV, Z, </a:t>
            </a:r>
            <a:r>
              <a:rPr lang="es-ES" altLang="en-US" dirty="0" err="1" smtClean="0">
                <a:solidFill>
                  <a:schemeClr val="tx1"/>
                </a:solidFill>
              </a:rPr>
              <a:t>Object</a:t>
            </a:r>
            <a:r>
              <a:rPr lang="es-ES" altLang="en-US" dirty="0" smtClean="0">
                <a:solidFill>
                  <a:schemeClr val="tx1"/>
                </a:solidFill>
              </a:rPr>
              <a:t>-Z, especificaciones algebraicas) y </a:t>
            </a:r>
            <a:r>
              <a:rPr lang="es-ES" altLang="en-US" dirty="0" smtClean="0">
                <a:solidFill>
                  <a:srgbClr val="00B0F0"/>
                </a:solidFill>
              </a:rPr>
              <a:t>lenguajes de modelado </a:t>
            </a:r>
            <a:r>
              <a:rPr lang="es-ES" altLang="en-US" dirty="0" smtClean="0">
                <a:solidFill>
                  <a:schemeClr val="tx1"/>
                </a:solidFill>
              </a:rPr>
              <a:t>(</a:t>
            </a:r>
            <a:r>
              <a:rPr lang="es-ES" altLang="en-US" dirty="0" err="1" smtClean="0">
                <a:solidFill>
                  <a:schemeClr val="tx1"/>
                </a:solidFill>
              </a:rPr>
              <a:t>statecharts</a:t>
            </a:r>
            <a:r>
              <a:rPr lang="es-ES" altLang="en-US" dirty="0" smtClean="0">
                <a:solidFill>
                  <a:schemeClr val="tx1"/>
                </a:solidFill>
              </a:rPr>
              <a:t>, diagramas de actividad).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47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Matando mutantes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Cuando se muta una cadena básica para crear cadenas válidas, esperamos que las mutaciones presenten un </a:t>
            </a:r>
            <a:r>
              <a:rPr lang="es-ES" altLang="en-US" dirty="0" smtClean="0">
                <a:solidFill>
                  <a:srgbClr val="00B0F0"/>
                </a:solidFill>
              </a:rPr>
              <a:t>comportamiento distinto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Esta </a:t>
            </a:r>
            <a:r>
              <a:rPr lang="es-ES" altLang="en-US" dirty="0">
                <a:solidFill>
                  <a:schemeClr val="tx1"/>
                </a:solidFill>
              </a:rPr>
              <a:t>es la </a:t>
            </a:r>
            <a:r>
              <a:rPr lang="es-ES" altLang="en-US" dirty="0" smtClean="0">
                <a:solidFill>
                  <a:schemeClr val="tx1"/>
                </a:solidFill>
              </a:rPr>
              <a:t>idea, en particular, </a:t>
            </a:r>
            <a:r>
              <a:rPr lang="es-ES" altLang="en-US" dirty="0">
                <a:solidFill>
                  <a:schemeClr val="tx1"/>
                </a:solidFill>
              </a:rPr>
              <a:t>cuando las </a:t>
            </a:r>
            <a:r>
              <a:rPr lang="es-ES" altLang="en-US" dirty="0">
                <a:solidFill>
                  <a:srgbClr val="00B0F0"/>
                </a:solidFill>
              </a:rPr>
              <a:t>gramáticas</a:t>
            </a:r>
            <a:r>
              <a:rPr lang="es-ES" altLang="en-US" dirty="0">
                <a:solidFill>
                  <a:schemeClr val="tx1"/>
                </a:solidFill>
              </a:rPr>
              <a:t> corresponden a </a:t>
            </a:r>
            <a:r>
              <a:rPr lang="es-ES" altLang="en-US" dirty="0">
                <a:solidFill>
                  <a:srgbClr val="00B0F0"/>
                </a:solidFill>
              </a:rPr>
              <a:t>lenguajes de programación</a:t>
            </a:r>
            <a:r>
              <a:rPr lang="es-ES" altLang="en-US" dirty="0">
                <a:solidFill>
                  <a:schemeClr val="tx1"/>
                </a:solidFill>
              </a:rPr>
              <a:t>, las </a:t>
            </a:r>
            <a:r>
              <a:rPr lang="es-ES" altLang="en-US" dirty="0">
                <a:solidFill>
                  <a:srgbClr val="00B0F0"/>
                </a:solidFill>
              </a:rPr>
              <a:t>cadenas</a:t>
            </a:r>
            <a:r>
              <a:rPr lang="es-ES" altLang="en-US" dirty="0">
                <a:solidFill>
                  <a:schemeClr val="tx1"/>
                </a:solidFill>
              </a:rPr>
              <a:t> son </a:t>
            </a:r>
            <a:r>
              <a:rPr lang="es-ES" altLang="en-US" dirty="0">
                <a:solidFill>
                  <a:srgbClr val="00B0F0"/>
                </a:solidFill>
              </a:rPr>
              <a:t>programas</a:t>
            </a:r>
            <a:r>
              <a:rPr lang="es-ES" altLang="en-US" dirty="0">
                <a:solidFill>
                  <a:schemeClr val="tx1"/>
                </a:solidFill>
              </a:rPr>
              <a:t>, y las </a:t>
            </a:r>
            <a:r>
              <a:rPr lang="es-ES" altLang="en-US" dirty="0">
                <a:solidFill>
                  <a:srgbClr val="00B0F0"/>
                </a:solidFill>
              </a:rPr>
              <a:t>cadenas </a:t>
            </a:r>
            <a:r>
              <a:rPr lang="es-ES" altLang="en-US" dirty="0" smtClean="0">
                <a:solidFill>
                  <a:srgbClr val="00B0F0"/>
                </a:solidFill>
              </a:rPr>
              <a:t>básicas</a:t>
            </a:r>
            <a:r>
              <a:rPr lang="es-ES" altLang="en-US" dirty="0" smtClean="0">
                <a:solidFill>
                  <a:schemeClr val="tx1"/>
                </a:solidFill>
              </a:rPr>
              <a:t> son </a:t>
            </a:r>
            <a:r>
              <a:rPr lang="es-ES" altLang="en-US" dirty="0">
                <a:solidFill>
                  <a:srgbClr val="00B0F0"/>
                </a:solidFill>
              </a:rPr>
              <a:t>programas</a:t>
            </a:r>
            <a:r>
              <a:rPr lang="es-ES" altLang="en-US" dirty="0">
                <a:solidFill>
                  <a:schemeClr val="tx1"/>
                </a:solidFill>
              </a:rPr>
              <a:t> que ya </a:t>
            </a:r>
            <a:r>
              <a:rPr lang="es-ES" altLang="en-US" dirty="0">
                <a:solidFill>
                  <a:srgbClr val="00B0F0"/>
                </a:solidFill>
              </a:rPr>
              <a:t>existen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rgbClr val="00B0F0"/>
                </a:solidFill>
              </a:rPr>
              <a:t>Matar mutantes</a:t>
            </a:r>
            <a:r>
              <a:rPr lang="es-ES" altLang="en-US" dirty="0" smtClean="0">
                <a:solidFill>
                  <a:schemeClr val="tx1"/>
                </a:solidFill>
              </a:rPr>
              <a:t>: Dado un mutante </a:t>
            </a:r>
            <a:r>
              <a:rPr lang="es-ES" altLang="en-US" i="1" dirty="0" smtClean="0">
                <a:solidFill>
                  <a:schemeClr val="tx1"/>
                </a:solidFill>
              </a:rPr>
              <a:t>m </a:t>
            </a:r>
            <a:r>
              <a:rPr lang="en-US" altLang="zh-CN" dirty="0" smtClean="0">
                <a:solidFill>
                  <a:schemeClr val="tx1"/>
                </a:solidFill>
                <a:sym typeface="Symbol" pitchFamily="18" charset="2"/>
              </a:rPr>
              <a:t></a:t>
            </a:r>
            <a:r>
              <a:rPr lang="en-US" altLang="zh-CN" i="1" dirty="0" smtClean="0">
                <a:solidFill>
                  <a:schemeClr val="tx1"/>
                </a:solidFill>
                <a:sym typeface="Symbol" pitchFamily="18" charset="2"/>
              </a:rPr>
              <a:t> M 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para una derivación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y un test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, decimos que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mata a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m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s-ES" altLang="zh-CN" dirty="0" err="1" smtClean="0">
                <a:solidFill>
                  <a:schemeClr val="tx1"/>
                </a:solidFill>
                <a:sym typeface="Symbol" pitchFamily="18" charset="2"/>
              </a:rPr>
              <a:t>sii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el resultado de aplicar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sobre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es diferente del resultado de aplicar </a:t>
            </a:r>
            <a:r>
              <a:rPr lang="es-ES" altLang="zh-CN" i="1" dirty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s-ES" altLang="zh-CN" dirty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sobre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m.</a:t>
            </a:r>
          </a:p>
          <a:p>
            <a:pPr marL="0" indent="0">
              <a:buNone/>
            </a:pPr>
            <a:endParaRPr lang="es-ES" altLang="zh-CN" i="1" dirty="0">
              <a:solidFill>
                <a:schemeClr val="tx1"/>
              </a:solidFill>
              <a:sym typeface="Symbol" pitchFamily="18" charset="2"/>
            </a:endParaRPr>
          </a:p>
          <a:p>
            <a:pPr marL="0" indent="0">
              <a:buNone/>
            </a:pP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La derivación </a:t>
            </a:r>
            <a:r>
              <a:rPr lang="es-ES" altLang="zh-CN" i="1" dirty="0" smtClean="0">
                <a:solidFill>
                  <a:schemeClr val="tx1"/>
                </a:solidFill>
                <a:sym typeface="Symbol" pitchFamily="18" charset="2"/>
              </a:rPr>
              <a:t>D</a:t>
            </a:r>
            <a:r>
              <a:rPr lang="es-ES" altLang="zh-CN" dirty="0" smtClean="0">
                <a:solidFill>
                  <a:schemeClr val="tx1"/>
                </a:solidFill>
                <a:sym typeface="Symbol" pitchFamily="18" charset="2"/>
              </a:rPr>
              <a:t> puede representarse o por una lista de producciones o por la cadena final.</a:t>
            </a:r>
            <a:endParaRPr lang="es-ES" altLang="en-U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552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</a:rPr>
              <a:t>Criterios de cobertura basados en </a:t>
            </a:r>
            <a:r>
              <a:rPr lang="es-ES" dirty="0" smtClean="0">
                <a:solidFill>
                  <a:schemeClr val="tx1"/>
                </a:solidFill>
              </a:rPr>
              <a:t>sintaxis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86403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Definimos cobertura en función de los </a:t>
            </a:r>
            <a:r>
              <a:rPr lang="es-ES" altLang="en-US" dirty="0" smtClean="0">
                <a:solidFill>
                  <a:srgbClr val="00B0F0"/>
                </a:solidFill>
              </a:rPr>
              <a:t>mutantes </a:t>
            </a:r>
            <a:r>
              <a:rPr lang="es-ES" altLang="en-US" dirty="0" smtClean="0">
                <a:solidFill>
                  <a:schemeClr val="tx1"/>
                </a:solidFill>
              </a:rPr>
              <a:t>que se </a:t>
            </a:r>
            <a:r>
              <a:rPr lang="es-ES" altLang="en-US" dirty="0" smtClean="0">
                <a:solidFill>
                  <a:srgbClr val="00B0F0"/>
                </a:solidFill>
              </a:rPr>
              <a:t>maten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Por tanto, la cobertura se equipara con el </a:t>
            </a:r>
            <a:r>
              <a:rPr lang="es-ES" altLang="en-US" dirty="0" smtClean="0">
                <a:solidFill>
                  <a:srgbClr val="00B0F0"/>
                </a:solidFill>
              </a:rPr>
              <a:t>porcentaje</a:t>
            </a:r>
            <a:r>
              <a:rPr lang="es-ES" altLang="en-US" dirty="0" smtClean="0">
                <a:solidFill>
                  <a:schemeClr val="tx1"/>
                </a:solidFill>
              </a:rPr>
              <a:t> de mutantes matados.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A este porcentaje se le llama </a:t>
            </a:r>
            <a:r>
              <a:rPr lang="es-ES" altLang="en-US" i="1" dirty="0" err="1" smtClean="0">
                <a:solidFill>
                  <a:srgbClr val="00B0F0"/>
                </a:solidFill>
              </a:rPr>
              <a:t>mutation</a:t>
            </a:r>
            <a:r>
              <a:rPr lang="es-ES" altLang="en-US" i="1" dirty="0" smtClean="0">
                <a:solidFill>
                  <a:srgbClr val="00B0F0"/>
                </a:solidFill>
              </a:rPr>
              <a:t> score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  <a:endParaRPr lang="es-ES" altLang="en-U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18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12447" y="2276872"/>
            <a:ext cx="8607425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Mutation Coverage (MC</a:t>
            </a:r>
            <a:r>
              <a:rPr lang="en-US" altLang="zh-CN" sz="20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)</a:t>
            </a:r>
            <a:r>
              <a:rPr lang="en-U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: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Para cada </a:t>
            </a:r>
            <a:r>
              <a:rPr lang="es-ES" altLang="zh-CN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m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dirty="0" smtClean="0">
                <a:solidFill>
                  <a:srgbClr val="FFFF00"/>
                </a:solidFill>
                <a:ea typeface="SimSun" pitchFamily="2" charset="-122"/>
                <a:sym typeface="Symbol" pitchFamily="18" charset="2"/>
              </a:rPr>
              <a:t>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M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, </a:t>
            </a:r>
            <a:r>
              <a:rPr lang="es-ES" altLang="zh-CN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RT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contiene exactamente un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requisito: 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matar a </a:t>
            </a:r>
            <a:r>
              <a:rPr lang="es-ES" altLang="zh-CN" sz="20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m</a:t>
            </a:r>
            <a:r>
              <a:rPr lang="es-ES" altLang="zh-CN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.</a:t>
            </a:r>
            <a:endParaRPr lang="es-ES" altLang="zh-CN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740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tx1"/>
                </a:solidFill>
              </a:rPr>
              <a:t>Mutation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: reflexiones finales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709481" cy="4463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El </a:t>
            </a:r>
            <a:r>
              <a:rPr lang="es-ES" altLang="en-US" dirty="0" smtClean="0">
                <a:solidFill>
                  <a:srgbClr val="00B0F0"/>
                </a:solidFill>
              </a:rPr>
              <a:t>número </a:t>
            </a:r>
            <a:r>
              <a:rPr lang="es-ES" altLang="en-US" dirty="0" smtClean="0">
                <a:solidFill>
                  <a:schemeClr val="tx1"/>
                </a:solidFill>
              </a:rPr>
              <a:t>de </a:t>
            </a:r>
            <a:r>
              <a:rPr lang="es-ES" altLang="en-US" dirty="0" smtClean="0">
                <a:solidFill>
                  <a:srgbClr val="00B0F0"/>
                </a:solidFill>
              </a:rPr>
              <a:t>requisitos de </a:t>
            </a:r>
            <a:r>
              <a:rPr lang="es-ES" altLang="en-US" dirty="0" err="1" smtClean="0">
                <a:solidFill>
                  <a:srgbClr val="00B0F0"/>
                </a:solidFill>
              </a:rPr>
              <a:t>testing</a:t>
            </a:r>
            <a:r>
              <a:rPr lang="es-ES" altLang="en-US" dirty="0" smtClean="0">
                <a:solidFill>
                  <a:srgbClr val="00B0F0"/>
                </a:solidFill>
              </a:rPr>
              <a:t> </a:t>
            </a:r>
            <a:r>
              <a:rPr lang="es-ES" altLang="en-US" dirty="0" smtClean="0">
                <a:solidFill>
                  <a:schemeClr val="tx1"/>
                </a:solidFill>
              </a:rPr>
              <a:t>para aplicar mutaciones depende de dos cosas: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altLang="en-US" sz="2000" dirty="0" smtClean="0">
                <a:solidFill>
                  <a:schemeClr val="tx1"/>
                </a:solidFill>
              </a:rPr>
              <a:t>La sintaxis del artefacto que se muta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altLang="en-US" sz="2000" dirty="0" smtClean="0">
                <a:solidFill>
                  <a:schemeClr val="tx1"/>
                </a:solidFill>
              </a:rPr>
              <a:t>Los operadores de mutación.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Es muy difícil aplicar </a:t>
            </a:r>
            <a:r>
              <a:rPr lang="es-ES" altLang="en-US" dirty="0" err="1" smtClean="0">
                <a:solidFill>
                  <a:schemeClr val="tx1"/>
                </a:solidFill>
              </a:rPr>
              <a:t>mutation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i="1" dirty="0" smtClean="0">
                <a:solidFill>
                  <a:srgbClr val="00B0F0"/>
                </a:solidFill>
              </a:rPr>
              <a:t>a</a:t>
            </a:r>
            <a:r>
              <a:rPr lang="es-ES" altLang="en-US" i="1" dirty="0" smtClean="0">
                <a:solidFill>
                  <a:schemeClr val="tx1"/>
                </a:solidFill>
              </a:rPr>
              <a:t> </a:t>
            </a:r>
            <a:r>
              <a:rPr lang="es-ES" altLang="en-US" i="1" dirty="0" smtClean="0">
                <a:solidFill>
                  <a:srgbClr val="00B0F0"/>
                </a:solidFill>
              </a:rPr>
              <a:t>mano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err="1" smtClean="0">
                <a:solidFill>
                  <a:schemeClr val="tx1"/>
                </a:solidFill>
              </a:rPr>
              <a:t>Mutation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 es muy efectivo: se considera el “</a:t>
            </a:r>
            <a:r>
              <a:rPr lang="es-ES" altLang="en-US" dirty="0" smtClean="0">
                <a:solidFill>
                  <a:srgbClr val="00B0F0"/>
                </a:solidFill>
              </a:rPr>
              <a:t>patrón oro</a:t>
            </a:r>
            <a:r>
              <a:rPr lang="es-ES" altLang="en-US" dirty="0" smtClean="0">
                <a:solidFill>
                  <a:schemeClr val="tx1"/>
                </a:solidFill>
              </a:rPr>
              <a:t>” del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err="1" smtClean="0">
                <a:solidFill>
                  <a:schemeClr val="tx1"/>
                </a:solidFill>
              </a:rPr>
              <a:t>Mutation</a:t>
            </a:r>
            <a:r>
              <a:rPr lang="es-ES" altLang="en-US" dirty="0" smtClean="0">
                <a:solidFill>
                  <a:schemeClr val="tx1"/>
                </a:solidFill>
              </a:rPr>
              <a:t> </a:t>
            </a:r>
            <a:r>
              <a:rPr lang="es-ES" altLang="en-US" dirty="0" err="1" smtClean="0">
                <a:solidFill>
                  <a:schemeClr val="tx1"/>
                </a:solidFill>
              </a:rPr>
              <a:t>testing</a:t>
            </a:r>
            <a:r>
              <a:rPr lang="es-ES" altLang="en-US" dirty="0" smtClean="0">
                <a:solidFill>
                  <a:schemeClr val="tx1"/>
                </a:solidFill>
              </a:rPr>
              <a:t> se suele utilizar para evaluar la </a:t>
            </a:r>
            <a:r>
              <a:rPr lang="es-ES" altLang="en-US" dirty="0" smtClean="0">
                <a:solidFill>
                  <a:srgbClr val="00B0F0"/>
                </a:solidFill>
              </a:rPr>
              <a:t>utilidad</a:t>
            </a:r>
            <a:r>
              <a:rPr lang="es-ES" altLang="en-US" dirty="0" smtClean="0">
                <a:solidFill>
                  <a:schemeClr val="tx1"/>
                </a:solidFill>
              </a:rPr>
              <a:t> de otros </a:t>
            </a:r>
            <a:r>
              <a:rPr lang="es-ES" altLang="en-US" dirty="0" smtClean="0">
                <a:solidFill>
                  <a:srgbClr val="00B0F0"/>
                </a:solidFill>
              </a:rPr>
              <a:t>criterios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>
                <a:solidFill>
                  <a:schemeClr val="tx1"/>
                </a:solidFill>
              </a:rPr>
              <a:t>Durante el </a:t>
            </a:r>
            <a:r>
              <a:rPr lang="es-ES" altLang="en-US" dirty="0">
                <a:solidFill>
                  <a:srgbClr val="00B0F0"/>
                </a:solidFill>
              </a:rPr>
              <a:t>resto</a:t>
            </a:r>
            <a:r>
              <a:rPr lang="es-ES" altLang="en-US" dirty="0">
                <a:solidFill>
                  <a:schemeClr val="tx1"/>
                </a:solidFill>
              </a:rPr>
              <a:t> de este </a:t>
            </a:r>
            <a:r>
              <a:rPr lang="es-ES" altLang="en-US" dirty="0">
                <a:solidFill>
                  <a:srgbClr val="00B0F0"/>
                </a:solidFill>
              </a:rPr>
              <a:t>tema</a:t>
            </a:r>
            <a:r>
              <a:rPr lang="es-ES" altLang="en-US" dirty="0">
                <a:solidFill>
                  <a:schemeClr val="tx1"/>
                </a:solidFill>
              </a:rPr>
              <a:t> nos centramos en </a:t>
            </a:r>
            <a:r>
              <a:rPr lang="es-ES" altLang="en-US" dirty="0">
                <a:solidFill>
                  <a:srgbClr val="00B0F0"/>
                </a:solidFill>
              </a:rPr>
              <a:t>mutación</a:t>
            </a:r>
            <a:r>
              <a:rPr lang="es-ES" altLang="en-US" dirty="0">
                <a:solidFill>
                  <a:schemeClr val="tx1"/>
                </a:solidFill>
              </a:rPr>
              <a:t> </a:t>
            </a:r>
            <a:r>
              <a:rPr lang="es-ES" altLang="en-US" dirty="0" smtClean="0">
                <a:solidFill>
                  <a:schemeClr val="tx1"/>
                </a:solidFill>
              </a:rPr>
              <a:t>en </a:t>
            </a:r>
            <a:r>
              <a:rPr lang="es-ES" altLang="en-US" dirty="0" smtClean="0">
                <a:solidFill>
                  <a:srgbClr val="00B0F0"/>
                </a:solidFill>
              </a:rPr>
              <a:t>programas</a:t>
            </a:r>
            <a:r>
              <a:rPr lang="es-ES" altLang="en-US" dirty="0" smtClean="0">
                <a:solidFill>
                  <a:schemeClr val="tx1"/>
                </a:solidFill>
              </a:rPr>
              <a:t> (uso habitual) y en </a:t>
            </a:r>
            <a:r>
              <a:rPr lang="es-ES" altLang="en-US" dirty="0" smtClean="0">
                <a:solidFill>
                  <a:srgbClr val="00B0F0"/>
                </a:solidFill>
              </a:rPr>
              <a:t>espacios</a:t>
            </a:r>
            <a:r>
              <a:rPr lang="es-ES" altLang="en-US" dirty="0" smtClean="0">
                <a:solidFill>
                  <a:schemeClr val="tx1"/>
                </a:solidFill>
              </a:rPr>
              <a:t> de </a:t>
            </a:r>
            <a:r>
              <a:rPr lang="es-ES" altLang="en-US" dirty="0" smtClean="0">
                <a:solidFill>
                  <a:srgbClr val="00B0F0"/>
                </a:solidFill>
              </a:rPr>
              <a:t>inputs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s-ES" altLang="en-U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7527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Especificación, Validación y Testing (M. G. Merayo y M. Núñez)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700188" y="219729"/>
            <a:ext cx="4114800" cy="954107"/>
          </a:xfrm>
          <a:prstGeom prst="rect">
            <a:avLst/>
          </a:prstGeom>
          <a:gradFill rotWithShape="1">
            <a:gsLst>
              <a:gs pos="0">
                <a:srgbClr val="FAF400"/>
              </a:gs>
              <a:gs pos="100000">
                <a:srgbClr val="FAF4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C0C0C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Cuatro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e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structuras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m</a:t>
            </a:r>
            <a:r>
              <a:rPr lang="en-US" sz="2800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odelar</a:t>
            </a:r>
            <a:r>
              <a:rPr lang="en-US" sz="2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rPr>
              <a:t> software</a:t>
            </a:r>
            <a:endParaRPr lang="en-US" sz="28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mic Sans MS" pitchFamily="66" charset="0"/>
              <a:cs typeface="Arial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324363" y="1142250"/>
            <a:ext cx="8682038" cy="1533174"/>
            <a:chOff x="204788" y="1905000"/>
            <a:chExt cx="8682038" cy="1533174"/>
          </a:xfrm>
        </p:grpSpPr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139017" y="2484067"/>
              <a:ext cx="1498600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Grafos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5262034" y="2484067"/>
              <a:ext cx="1500187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Lógica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04788" y="2484067"/>
              <a:ext cx="2309812" cy="954107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Espacio</a:t>
              </a:r>
              <a:r>
                <a:rPr lang="en-US" sz="28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Inputs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6910238" y="2484067"/>
              <a:ext cx="1976588" cy="52322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sz="2800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Sintaxis</a:t>
              </a:r>
              <a:endParaRPr lang="en-US" sz="28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V="1">
              <a:off x="1359694" y="2184400"/>
              <a:ext cx="6787356" cy="11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357535" y="21844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6007105" y="2195514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551363" y="19050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8137525" y="2171700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>
              <a:off x="3889110" y="2194718"/>
              <a:ext cx="0" cy="284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5749775" y="2272741"/>
            <a:ext cx="3201988" cy="3611563"/>
            <a:chOff x="5816766" y="3024701"/>
            <a:chExt cx="3201988" cy="3611563"/>
          </a:xfrm>
        </p:grpSpPr>
        <p:sp>
          <p:nvSpPr>
            <p:cNvPr id="22" name="AutoShape 42"/>
            <p:cNvSpPr>
              <a:spLocks noChangeArrowheads="1"/>
            </p:cNvSpPr>
            <p:nvPr/>
          </p:nvSpPr>
          <p:spPr bwMode="auto">
            <a:xfrm>
              <a:off x="5816766" y="5296414"/>
              <a:ext cx="3201988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43"/>
            <p:cNvSpPr txBox="1">
              <a:spLocks noChangeArrowheads="1"/>
            </p:cNvSpPr>
            <p:nvPr/>
          </p:nvSpPr>
          <p:spPr bwMode="auto">
            <a:xfrm>
              <a:off x="7867816" y="6079051"/>
              <a:ext cx="1063625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Input</a:t>
              </a:r>
            </a:p>
          </p:txBody>
        </p:sp>
        <p:sp>
          <p:nvSpPr>
            <p:cNvPr id="24" name="Text Box 44"/>
            <p:cNvSpPr txBox="1">
              <a:spLocks noChangeArrowheads="1"/>
            </p:cNvSpPr>
            <p:nvPr/>
          </p:nvSpPr>
          <p:spPr bwMode="auto">
            <a:xfrm>
              <a:off x="7205829" y="5428176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Modelos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5" name="Text Box 45"/>
            <p:cNvSpPr txBox="1">
              <a:spLocks noChangeArrowheads="1"/>
            </p:cNvSpPr>
            <p:nvPr/>
          </p:nvSpPr>
          <p:spPr bwMode="auto">
            <a:xfrm>
              <a:off x="6545429" y="6079051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Integra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6" name="Text Box 46"/>
            <p:cNvSpPr txBox="1">
              <a:spLocks noChangeArrowheads="1"/>
            </p:cNvSpPr>
            <p:nvPr/>
          </p:nvSpPr>
          <p:spPr bwMode="auto">
            <a:xfrm>
              <a:off x="5904079" y="5426589"/>
              <a:ext cx="1063625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27" name="Line 47"/>
            <p:cNvSpPr>
              <a:spLocks noChangeShapeType="1"/>
            </p:cNvSpPr>
            <p:nvPr/>
          </p:nvSpPr>
          <p:spPr bwMode="auto">
            <a:xfrm>
              <a:off x="6421604" y="5026539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48"/>
            <p:cNvSpPr>
              <a:spLocks noChangeShapeType="1"/>
            </p:cNvSpPr>
            <p:nvPr/>
          </p:nvSpPr>
          <p:spPr bwMode="auto">
            <a:xfrm flipV="1">
              <a:off x="6435891" y="5026539"/>
              <a:ext cx="0" cy="3921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49"/>
            <p:cNvSpPr>
              <a:spLocks noChangeShapeType="1"/>
            </p:cNvSpPr>
            <p:nvPr/>
          </p:nvSpPr>
          <p:spPr bwMode="auto">
            <a:xfrm flipV="1">
              <a:off x="7737641" y="5026539"/>
              <a:ext cx="0" cy="3984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50"/>
            <p:cNvSpPr>
              <a:spLocks noChangeShapeType="1"/>
            </p:cNvSpPr>
            <p:nvPr/>
          </p:nvSpPr>
          <p:spPr bwMode="auto">
            <a:xfrm flipV="1">
              <a:off x="7077241" y="5036064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51"/>
            <p:cNvSpPr>
              <a:spLocks noChangeShapeType="1"/>
            </p:cNvSpPr>
            <p:nvPr/>
          </p:nvSpPr>
          <p:spPr bwMode="auto">
            <a:xfrm flipV="1">
              <a:off x="8399629" y="5026539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52"/>
            <p:cNvSpPr>
              <a:spLocks noChangeShapeType="1"/>
            </p:cNvSpPr>
            <p:nvPr/>
          </p:nvSpPr>
          <p:spPr bwMode="auto">
            <a:xfrm>
              <a:off x="8150391" y="3024701"/>
              <a:ext cx="0" cy="199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 Box 53"/>
            <p:cNvSpPr txBox="1">
              <a:spLocks noChangeArrowheads="1"/>
            </p:cNvSpPr>
            <p:nvPr/>
          </p:nvSpPr>
          <p:spPr bwMode="auto">
            <a:xfrm>
              <a:off x="7415379" y="3575564"/>
              <a:ext cx="147144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869172" y="2213872"/>
            <a:ext cx="3305175" cy="2000250"/>
            <a:chOff x="3605062" y="2960688"/>
            <a:chExt cx="3305175" cy="2000250"/>
          </a:xfrm>
        </p:grpSpPr>
        <p:sp>
          <p:nvSpPr>
            <p:cNvPr id="35" name="AutoShape 29"/>
            <p:cNvSpPr>
              <a:spLocks noChangeArrowheads="1"/>
            </p:cNvSpPr>
            <p:nvPr/>
          </p:nvSpPr>
          <p:spPr bwMode="auto">
            <a:xfrm>
              <a:off x="3605062" y="3621088"/>
              <a:ext cx="3305175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5727550" y="438308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FND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7" name="Text Box 31"/>
            <p:cNvSpPr txBox="1">
              <a:spLocks noChangeArrowheads="1"/>
            </p:cNvSpPr>
            <p:nvPr/>
          </p:nvSpPr>
          <p:spPr bwMode="auto">
            <a:xfrm>
              <a:off x="4387700" y="4402138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38" name="Text Box 32"/>
            <p:cNvSpPr txBox="1">
              <a:spLocks noChangeArrowheads="1"/>
            </p:cNvSpPr>
            <p:nvPr/>
          </p:nvSpPr>
          <p:spPr bwMode="auto">
            <a:xfrm>
              <a:off x="5089375" y="3706813"/>
              <a:ext cx="1087438" cy="425450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FSMs</a:t>
              </a:r>
            </a:p>
          </p:txBody>
        </p:sp>
        <p:sp>
          <p:nvSpPr>
            <p:cNvPr id="39" name="Text Box 33"/>
            <p:cNvSpPr txBox="1">
              <a:spLocks noChangeArrowheads="1"/>
            </p:cNvSpPr>
            <p:nvPr/>
          </p:nvSpPr>
          <p:spPr bwMode="auto">
            <a:xfrm>
              <a:off x="3749525" y="3727451"/>
              <a:ext cx="1087438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4292450" y="3336926"/>
              <a:ext cx="19939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 flipV="1">
              <a:off x="4294037" y="3336926"/>
              <a:ext cx="0" cy="373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7"/>
            <p:cNvSpPr>
              <a:spLocks noChangeShapeType="1"/>
            </p:cNvSpPr>
            <p:nvPr/>
          </p:nvSpPr>
          <p:spPr bwMode="auto">
            <a:xfrm flipV="1">
              <a:off x="5633887" y="3336926"/>
              <a:ext cx="0" cy="3794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 flipV="1">
              <a:off x="4932212" y="3346451"/>
              <a:ext cx="0" cy="1046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39"/>
            <p:cNvSpPr>
              <a:spLocks noChangeShapeType="1"/>
            </p:cNvSpPr>
            <p:nvPr/>
          </p:nvSpPr>
          <p:spPr bwMode="auto">
            <a:xfrm flipV="1">
              <a:off x="6272062" y="3336926"/>
              <a:ext cx="0" cy="1039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Text Box 40"/>
            <p:cNvSpPr txBox="1">
              <a:spLocks noChangeArrowheads="1"/>
            </p:cNvSpPr>
            <p:nvPr/>
          </p:nvSpPr>
          <p:spPr bwMode="auto">
            <a:xfrm>
              <a:off x="4730933" y="2960688"/>
              <a:ext cx="15890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6008312" y="3024188"/>
              <a:ext cx="0" cy="3206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1464" y="2244537"/>
            <a:ext cx="4138612" cy="3710236"/>
            <a:chOff x="175838" y="2893765"/>
            <a:chExt cx="4138612" cy="3710236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>
              <a:off x="4018248" y="2893765"/>
              <a:ext cx="12264" cy="4510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AutoShape 16"/>
            <p:cNvSpPr>
              <a:spLocks noChangeArrowheads="1"/>
            </p:cNvSpPr>
            <p:nvPr/>
          </p:nvSpPr>
          <p:spPr bwMode="auto">
            <a:xfrm>
              <a:off x="175838" y="5264151"/>
              <a:ext cx="4138612" cy="1339850"/>
            </a:xfrm>
            <a:prstGeom prst="roundRect">
              <a:avLst>
                <a:gd name="adj" fmla="val 16667"/>
              </a:avLst>
            </a:prstGeom>
            <a:solidFill>
              <a:srgbClr val="333399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17"/>
            <p:cNvSpPr txBox="1">
              <a:spLocks noChangeArrowheads="1"/>
            </p:cNvSpPr>
            <p:nvPr/>
          </p:nvSpPr>
          <p:spPr bwMode="auto">
            <a:xfrm>
              <a:off x="2398338" y="6054726"/>
              <a:ext cx="1839229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Casos</a:t>
              </a:r>
              <a:r>
                <a:rPr lang="en-US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 de </a:t>
              </a: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uso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0" name="Text Box 18"/>
            <p:cNvSpPr txBox="1">
              <a:spLocks noChangeArrowheads="1"/>
            </p:cNvSpPr>
            <p:nvPr/>
          </p:nvSpPr>
          <p:spPr bwMode="auto">
            <a:xfrm>
              <a:off x="196812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Especs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1" name="Text Box 19"/>
            <p:cNvSpPr txBox="1">
              <a:spLocks noChangeArrowheads="1"/>
            </p:cNvSpPr>
            <p:nvPr/>
          </p:nvSpPr>
          <p:spPr bwMode="auto">
            <a:xfrm>
              <a:off x="773106" y="60547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Diseño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2" name="Text Box 20"/>
            <p:cNvSpPr txBox="1">
              <a:spLocks noChangeArrowheads="1"/>
            </p:cNvSpPr>
            <p:nvPr/>
          </p:nvSpPr>
          <p:spPr bwMode="auto">
            <a:xfrm>
              <a:off x="272675" y="5381626"/>
              <a:ext cx="1441450" cy="369332"/>
            </a:xfrm>
            <a:prstGeom prst="rect">
              <a:avLst/>
            </a:prstGeom>
            <a:gradFill rotWithShape="1">
              <a:gsLst>
                <a:gs pos="0">
                  <a:srgbClr val="FAF400"/>
                </a:gs>
                <a:gs pos="100000">
                  <a:srgbClr val="FAF400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28575">
              <a:solidFill>
                <a:srgbClr val="C0C0C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  <a:defRPr/>
              </a:pPr>
              <a:r>
                <a:rPr lang="en-US" dirty="0" err="1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Comic Sans MS" pitchFamily="66" charset="0"/>
                  <a:cs typeface="Arial" pitchFamily="34" charset="0"/>
                </a:rPr>
                <a:t>Código</a:t>
              </a:r>
              <a:endPara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mic Sans MS" pitchFamily="66" charset="0"/>
                <a:cs typeface="Arial" pitchFamily="34" charset="0"/>
              </a:endParaRP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972763" y="3355976"/>
              <a:ext cx="3068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 flipV="1">
              <a:off x="988638" y="3336926"/>
              <a:ext cx="0" cy="203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 flipV="1">
              <a:off x="2690438" y="3346451"/>
              <a:ext cx="0" cy="20367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5"/>
            <p:cNvSpPr>
              <a:spLocks noChangeShapeType="1"/>
            </p:cNvSpPr>
            <p:nvPr/>
          </p:nvSpPr>
          <p:spPr bwMode="auto">
            <a:xfrm flipV="1">
              <a:off x="1833188" y="3346451"/>
              <a:ext cx="0" cy="269081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6"/>
            <p:cNvSpPr>
              <a:spLocks noChangeShapeType="1"/>
            </p:cNvSpPr>
            <p:nvPr/>
          </p:nvSpPr>
          <p:spPr bwMode="auto">
            <a:xfrm flipV="1">
              <a:off x="3522287" y="3355976"/>
              <a:ext cx="0" cy="26876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Text Box 27"/>
            <p:cNvSpPr txBox="1">
              <a:spLocks noChangeArrowheads="1"/>
            </p:cNvSpPr>
            <p:nvPr/>
          </p:nvSpPr>
          <p:spPr bwMode="auto">
            <a:xfrm>
              <a:off x="2398338" y="3005138"/>
              <a:ext cx="1397904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 err="1" smtClean="0">
                  <a:latin typeface="Comic Sans MS" pitchFamily="66" charset="0"/>
                  <a:cs typeface="Arial" pitchFamily="34" charset="0"/>
                </a:rPr>
                <a:t>Aplicado</a:t>
              </a:r>
              <a:r>
                <a:rPr lang="en-US" dirty="0" smtClean="0">
                  <a:latin typeface="Comic Sans MS" pitchFamily="66" charset="0"/>
                  <a:cs typeface="Arial" pitchFamily="34" charset="0"/>
                </a:rPr>
                <a:t> a</a:t>
              </a:r>
              <a:endParaRPr lang="en-US" dirty="0">
                <a:latin typeface="Comic Sans MS" pitchFamily="66" charset="0"/>
                <a:cs typeface="Arial" pitchFamily="34" charset="0"/>
              </a:endParaRPr>
            </a:p>
          </p:txBody>
        </p:sp>
      </p:grp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74869" y="2875372"/>
            <a:ext cx="3746345" cy="139083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6" name="Rectangle 56"/>
          <p:cNvSpPr>
            <a:spLocks noChangeArrowheads="1"/>
          </p:cNvSpPr>
          <p:nvPr/>
        </p:nvSpPr>
        <p:spPr bwMode="auto">
          <a:xfrm>
            <a:off x="57455" y="1250604"/>
            <a:ext cx="2551553" cy="162760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7" name="Rectangle 56"/>
          <p:cNvSpPr>
            <a:spLocks noChangeArrowheads="1"/>
          </p:cNvSpPr>
          <p:nvPr/>
        </p:nvSpPr>
        <p:spPr bwMode="auto">
          <a:xfrm>
            <a:off x="90617" y="4251032"/>
            <a:ext cx="5571845" cy="1773089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8" name="Rectangle 56"/>
          <p:cNvSpPr>
            <a:spLocks noChangeArrowheads="1"/>
          </p:cNvSpPr>
          <p:nvPr/>
        </p:nvSpPr>
        <p:spPr bwMode="auto">
          <a:xfrm>
            <a:off x="2622555" y="1250603"/>
            <a:ext cx="1335861" cy="1623669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9" name="Rectangle 56"/>
          <p:cNvSpPr>
            <a:spLocks noChangeArrowheads="1"/>
          </p:cNvSpPr>
          <p:nvPr/>
        </p:nvSpPr>
        <p:spPr bwMode="auto">
          <a:xfrm>
            <a:off x="3951997" y="1250602"/>
            <a:ext cx="1335861" cy="982823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0" name="Rectangle 56"/>
          <p:cNvSpPr>
            <a:spLocks noChangeArrowheads="1"/>
          </p:cNvSpPr>
          <p:nvPr/>
        </p:nvSpPr>
        <p:spPr bwMode="auto">
          <a:xfrm>
            <a:off x="5280382" y="1250602"/>
            <a:ext cx="1706973" cy="1496309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1" name="Rectangle 56"/>
          <p:cNvSpPr>
            <a:spLocks noChangeArrowheads="1"/>
          </p:cNvSpPr>
          <p:nvPr/>
        </p:nvSpPr>
        <p:spPr bwMode="auto">
          <a:xfrm>
            <a:off x="3730221" y="2241362"/>
            <a:ext cx="3574644" cy="197276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976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Uso de sintaxis para generar </a:t>
            </a:r>
            <a:r>
              <a:rPr lang="es-ES" dirty="0" err="1" smtClean="0">
                <a:solidFill>
                  <a:schemeClr val="tx1"/>
                </a:solidFill>
              </a:rPr>
              <a:t>tests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Muchos artefactos software siguen una </a:t>
            </a:r>
            <a:r>
              <a:rPr lang="es-ES" altLang="en-US" dirty="0" smtClean="0">
                <a:solidFill>
                  <a:srgbClr val="00B0F0"/>
                </a:solidFill>
              </a:rPr>
              <a:t>reglas sintácticas </a:t>
            </a:r>
            <a:r>
              <a:rPr lang="es-ES" altLang="en-US" dirty="0" smtClean="0">
                <a:solidFill>
                  <a:schemeClr val="tx1"/>
                </a:solidFill>
              </a:rPr>
              <a:t>estrictas.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 sintaxis se suele expresar como una </a:t>
            </a:r>
            <a:r>
              <a:rPr lang="es-ES" altLang="en-US" dirty="0" smtClean="0">
                <a:solidFill>
                  <a:srgbClr val="00B0F0"/>
                </a:solidFill>
              </a:rPr>
              <a:t>gramática</a:t>
            </a:r>
            <a:r>
              <a:rPr lang="es-ES" altLang="en-US" dirty="0" smtClean="0">
                <a:solidFill>
                  <a:schemeClr val="tx1"/>
                </a:solidFill>
              </a:rPr>
              <a:t> en un lenguaje como </a:t>
            </a:r>
            <a:r>
              <a:rPr lang="es-ES" altLang="en-US" dirty="0" smtClean="0">
                <a:solidFill>
                  <a:srgbClr val="00B0F0"/>
                </a:solidFill>
              </a:rPr>
              <a:t>BNF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Las </a:t>
            </a:r>
            <a:r>
              <a:rPr lang="es-ES" altLang="en-US" dirty="0" smtClean="0">
                <a:solidFill>
                  <a:srgbClr val="00B0F0"/>
                </a:solidFill>
              </a:rPr>
              <a:t>descripciones sintácticas </a:t>
            </a:r>
            <a:r>
              <a:rPr lang="es-ES" altLang="en-US" dirty="0" smtClean="0">
                <a:solidFill>
                  <a:schemeClr val="tx1"/>
                </a:solidFill>
              </a:rPr>
              <a:t>pueden provenir de muchos sitios: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Programas.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Elementos de integración.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Documentos de diseño.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chemeClr val="tx1"/>
                </a:solidFill>
              </a:rPr>
              <a:t>Descripción de inputs.</a:t>
            </a:r>
            <a:endParaRPr lang="es-ES" sz="2000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En este contexto, los </a:t>
            </a:r>
            <a:r>
              <a:rPr lang="es-ES" dirty="0" err="1" smtClean="0">
                <a:solidFill>
                  <a:srgbClr val="00B0F0"/>
                </a:solidFill>
              </a:rPr>
              <a:t>tests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se crean con dos </a:t>
            </a:r>
            <a:r>
              <a:rPr lang="es-ES" dirty="0" smtClean="0">
                <a:solidFill>
                  <a:srgbClr val="00B0F0"/>
                </a:solidFill>
              </a:rPr>
              <a:t>objetivos</a:t>
            </a:r>
            <a:r>
              <a:rPr lang="es-ES" dirty="0" smtClean="0">
                <a:solidFill>
                  <a:schemeClr val="tx1"/>
                </a:solidFill>
              </a:rPr>
              <a:t> en mente: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Cubrir</a:t>
            </a:r>
            <a:r>
              <a:rPr lang="es-ES" sz="2000" dirty="0">
                <a:solidFill>
                  <a:schemeClr val="tx1"/>
                </a:solidFill>
              </a:rPr>
              <a:t> </a:t>
            </a:r>
            <a:r>
              <a:rPr lang="es-ES" sz="2000" dirty="0" smtClean="0">
                <a:solidFill>
                  <a:schemeClr val="tx1"/>
                </a:solidFill>
              </a:rPr>
              <a:t>la sintaxis de una cierta manera.</a:t>
            </a:r>
            <a:endParaRPr lang="es-ES" sz="2000" dirty="0">
              <a:solidFill>
                <a:schemeClr val="tx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Violar</a:t>
            </a:r>
            <a:r>
              <a:rPr lang="es-ES" sz="2000" dirty="0" smtClean="0">
                <a:solidFill>
                  <a:schemeClr val="tx1"/>
                </a:solidFill>
              </a:rPr>
              <a:t> la sintaxis (</a:t>
            </a:r>
            <a:r>
              <a:rPr lang="es-ES" sz="2000" dirty="0" err="1" smtClean="0">
                <a:solidFill>
                  <a:schemeClr val="tx1"/>
                </a:solidFill>
              </a:rPr>
              <a:t>tests</a:t>
            </a:r>
            <a:r>
              <a:rPr lang="es-ES" sz="2000" dirty="0" smtClean="0">
                <a:solidFill>
                  <a:schemeClr val="tx1"/>
                </a:solidFill>
              </a:rPr>
              <a:t> inválidos).</a:t>
            </a:r>
            <a:endParaRPr lang="es-ES" sz="2000" dirty="0">
              <a:solidFill>
                <a:schemeClr val="tx1"/>
              </a:solidFill>
            </a:endParaRPr>
          </a:p>
          <a:p>
            <a:pPr marL="0">
              <a:buNone/>
            </a:pPr>
            <a:endParaRPr lang="es-ES" dirty="0" smtClean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8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Cobertura para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La Ingeniería del Software utiliza </a:t>
            </a:r>
            <a:r>
              <a:rPr lang="es-ES" altLang="en-US" dirty="0" smtClean="0">
                <a:solidFill>
                  <a:srgbClr val="00B0F0"/>
                </a:solidFill>
              </a:rPr>
              <a:t>la teoría de autómatas </a:t>
            </a:r>
            <a:r>
              <a:rPr lang="es-ES" altLang="en-US" dirty="0" smtClean="0">
                <a:solidFill>
                  <a:schemeClr val="tx1"/>
                </a:solidFill>
              </a:rPr>
              <a:t>de varias formas: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Lenguajes de programación </a:t>
            </a:r>
            <a:r>
              <a:rPr lang="es-ES" sz="2000" dirty="0" smtClean="0">
                <a:solidFill>
                  <a:schemeClr val="tx1"/>
                </a:solidFill>
              </a:rPr>
              <a:t>definidos como BNF.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Comportamiento de programas </a:t>
            </a:r>
            <a:r>
              <a:rPr lang="es-ES" sz="2000" dirty="0" smtClean="0">
                <a:solidFill>
                  <a:schemeClr val="tx1"/>
                </a:solidFill>
              </a:rPr>
              <a:t>descrito mediante </a:t>
            </a:r>
            <a:r>
              <a:rPr lang="es-ES" sz="2000" dirty="0" err="1" smtClean="0">
                <a:solidFill>
                  <a:schemeClr val="tx1"/>
                </a:solidFill>
              </a:rPr>
              <a:t>FSMs</a:t>
            </a:r>
            <a:r>
              <a:rPr lang="es-ES" sz="20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smtClean="0">
                <a:solidFill>
                  <a:srgbClr val="00B0F0"/>
                </a:solidFill>
              </a:rPr>
              <a:t>Inputs permitidos </a:t>
            </a:r>
            <a:r>
              <a:rPr lang="es-ES" sz="2000" dirty="0" smtClean="0">
                <a:solidFill>
                  <a:schemeClr val="tx1"/>
                </a:solidFill>
              </a:rPr>
              <a:t>definidos mediante gramáticas.</a:t>
            </a:r>
            <a:endParaRPr lang="es-ES" sz="2000" dirty="0">
              <a:solidFill>
                <a:schemeClr val="tx1"/>
              </a:solidFill>
            </a:endParaRP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Ejemplo de </a:t>
            </a:r>
            <a:r>
              <a:rPr lang="es-ES" dirty="0" smtClean="0">
                <a:solidFill>
                  <a:srgbClr val="00B0F0"/>
                </a:solidFill>
              </a:rPr>
              <a:t>expresión regular</a:t>
            </a:r>
            <a:r>
              <a:rPr lang="es-ES" dirty="0" smtClean="0">
                <a:solidFill>
                  <a:schemeClr val="tx1"/>
                </a:solidFill>
              </a:rPr>
              <a:t>: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Genera cualquier secuencia que contenga </a:t>
            </a:r>
            <a:r>
              <a:rPr lang="en-US" altLang="zh-CN" i="1" dirty="0" smtClean="0">
                <a:solidFill>
                  <a:srgbClr val="00B0F0"/>
                </a:solidFill>
              </a:rPr>
              <a:t>G </a:t>
            </a:r>
            <a:r>
              <a:rPr lang="en-US" altLang="zh-CN" i="1" dirty="0">
                <a:solidFill>
                  <a:srgbClr val="00B0F0"/>
                </a:solidFill>
              </a:rPr>
              <a:t>s </a:t>
            </a:r>
            <a:r>
              <a:rPr lang="en-US" altLang="zh-CN" i="1" dirty="0" smtClean="0">
                <a:solidFill>
                  <a:srgbClr val="00B0F0"/>
                </a:solidFill>
              </a:rPr>
              <a:t>n</a:t>
            </a:r>
            <a:r>
              <a:rPr lang="en-US" altLang="zh-CN" dirty="0" smtClean="0">
                <a:solidFill>
                  <a:srgbClr val="00B0F0"/>
                </a:solidFill>
              </a:rPr>
              <a:t> </a:t>
            </a:r>
            <a:r>
              <a:rPr lang="es-ES" altLang="zh-CN" dirty="0" smtClean="0">
                <a:solidFill>
                  <a:schemeClr val="tx1"/>
                </a:solidFill>
              </a:rPr>
              <a:t>y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i="1" dirty="0">
                <a:solidFill>
                  <a:srgbClr val="00B0F0"/>
                </a:solidFill>
              </a:rPr>
              <a:t>B t </a:t>
            </a:r>
            <a:r>
              <a:rPr lang="en-US" altLang="zh-CN" i="1" dirty="0" smtClean="0">
                <a:solidFill>
                  <a:srgbClr val="00B0F0"/>
                </a:solidFill>
              </a:rPr>
              <a:t>n</a:t>
            </a:r>
            <a:r>
              <a:rPr lang="en-US" altLang="zh-CN" i="1" dirty="0" smtClean="0">
                <a:solidFill>
                  <a:schemeClr val="tx1"/>
                </a:solidFill>
              </a:rPr>
              <a:t>.</a:t>
            </a:r>
          </a:p>
          <a:p>
            <a:pPr marL="0">
              <a:buNone/>
            </a:pPr>
            <a:r>
              <a:rPr lang="es-ES" i="1" dirty="0" smtClean="0">
                <a:solidFill>
                  <a:srgbClr val="00B0F0"/>
                </a:solidFill>
              </a:rPr>
              <a:t>G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y </a:t>
            </a:r>
            <a:r>
              <a:rPr lang="es-ES" i="1" dirty="0" smtClean="0">
                <a:solidFill>
                  <a:srgbClr val="00B0F0"/>
                </a:solidFill>
              </a:rPr>
              <a:t>B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podrían representar comandos, métodos o eventos.</a:t>
            </a:r>
          </a:p>
          <a:p>
            <a:pPr marL="0">
              <a:buNone/>
            </a:pPr>
            <a:r>
              <a:rPr lang="es-ES" i="1" dirty="0">
                <a:solidFill>
                  <a:srgbClr val="00B0F0"/>
                </a:solidFill>
              </a:rPr>
              <a:t>s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i="1" dirty="0" smtClean="0">
                <a:solidFill>
                  <a:srgbClr val="00B0F0"/>
                </a:solidFill>
              </a:rPr>
              <a:t>t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y </a:t>
            </a:r>
            <a:r>
              <a:rPr lang="es-ES" i="1" dirty="0" smtClean="0">
                <a:solidFill>
                  <a:srgbClr val="00B0F0"/>
                </a:solidFill>
              </a:rPr>
              <a:t>n</a:t>
            </a:r>
            <a:r>
              <a:rPr lang="es-ES" dirty="0" smtClean="0">
                <a:solidFill>
                  <a:srgbClr val="00B0F0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pueden representar argumentos, parámetros o valores.</a:t>
            </a:r>
          </a:p>
          <a:p>
            <a:pPr marL="0">
              <a:buNone/>
            </a:pPr>
            <a:r>
              <a:rPr lang="es-ES" dirty="0" smtClean="0">
                <a:solidFill>
                  <a:schemeClr val="tx1"/>
                </a:solidFill>
              </a:rPr>
              <a:t>También podrían representar literales o conjuntos de valores.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994367" y="3237378"/>
            <a:ext cx="2748009" cy="46166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dirty="0">
                <a:latin typeface="+mn-lt"/>
                <a:ea typeface="宋体" pitchFamily="2" charset="-122"/>
              </a:rPr>
              <a:t>(</a:t>
            </a:r>
            <a:r>
              <a:rPr lang="en-US" altLang="zh-CN" sz="2400" i="1" dirty="0">
                <a:latin typeface="+mn-lt"/>
                <a:ea typeface="宋体" pitchFamily="2" charset="-122"/>
              </a:rPr>
              <a:t>G s n</a:t>
            </a:r>
            <a:r>
              <a:rPr lang="en-US" altLang="zh-CN" sz="2400" dirty="0">
                <a:latin typeface="+mn-lt"/>
                <a:ea typeface="宋体" pitchFamily="2" charset="-122"/>
              </a:rPr>
              <a:t> | </a:t>
            </a:r>
            <a:r>
              <a:rPr lang="en-US" altLang="zh-CN" sz="2400" i="1" dirty="0">
                <a:latin typeface="+mn-lt"/>
                <a:ea typeface="宋体" pitchFamily="2" charset="-122"/>
              </a:rPr>
              <a:t>B t n</a:t>
            </a:r>
            <a:r>
              <a:rPr lang="en-US" altLang="zh-CN" sz="2400" dirty="0">
                <a:latin typeface="+mn-lt"/>
                <a:ea typeface="宋体" pitchFamily="2" charset="-122"/>
              </a:rPr>
              <a:t>)</a:t>
            </a:r>
            <a:r>
              <a:rPr lang="en-US" altLang="zh-CN" sz="2400" i="1" dirty="0">
                <a:latin typeface="+mn-lt"/>
                <a:ea typeface="宋体" pitchFamily="2" charset="-122"/>
              </a:rPr>
              <a:t>*</a:t>
            </a:r>
          </a:p>
        </p:txBody>
      </p: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6382219" y="2528867"/>
            <a:ext cx="2493432" cy="1016000"/>
            <a:chOff x="2271" y="1686"/>
            <a:chExt cx="2201" cy="640"/>
          </a:xfrm>
        </p:grpSpPr>
        <p:sp>
          <p:nvSpPr>
            <p:cNvPr id="10" name="Line 5"/>
            <p:cNvSpPr>
              <a:spLocks noChangeShapeType="1"/>
            </p:cNvSpPr>
            <p:nvPr/>
          </p:nvSpPr>
          <p:spPr bwMode="auto">
            <a:xfrm flipV="1">
              <a:off x="2271" y="1983"/>
              <a:ext cx="1080" cy="228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000" dirty="0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3028" y="1686"/>
              <a:ext cx="1444" cy="640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" altLang="zh-CN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‘</a:t>
              </a:r>
              <a:r>
                <a:rPr lang="es-ES" altLang="zh-CN" i="1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*</a:t>
              </a:r>
              <a:r>
                <a:rPr lang="es-ES" altLang="zh-CN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’ clausura: cero o más veces.</a:t>
              </a:r>
              <a:endParaRPr lang="es-E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363581" y="3661612"/>
            <a:ext cx="3581401" cy="708025"/>
            <a:chOff x="1794" y="2041"/>
            <a:chExt cx="2256" cy="446"/>
          </a:xfrm>
        </p:grpSpPr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1794" y="2041"/>
              <a:ext cx="1182" cy="257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sz="2000" dirty="0"/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2881" y="2041"/>
              <a:ext cx="1169" cy="44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" altLang="zh-CN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‘|’ elección: escoger uno.</a:t>
              </a:r>
              <a:endParaRPr lang="es-E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648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err="1" smtClean="0">
                <a:solidFill>
                  <a:schemeClr val="tx1"/>
                </a:solidFill>
              </a:rPr>
              <a:t>Tests</a:t>
            </a:r>
            <a:r>
              <a:rPr lang="es-ES" dirty="0" smtClean="0">
                <a:solidFill>
                  <a:schemeClr val="tx1"/>
                </a:solidFill>
              </a:rPr>
              <a:t> para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853497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Una cadena que cumple las reglas de derivación se dice que </a:t>
            </a:r>
            <a:r>
              <a:rPr lang="es-ES" altLang="en-US" i="1" dirty="0" smtClean="0">
                <a:solidFill>
                  <a:srgbClr val="00B0F0"/>
                </a:solidFill>
              </a:rPr>
              <a:t>está en la gramática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Un  test es una secuencia de cadenas que cumple la expresión regular.</a:t>
            </a:r>
          </a:p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Supongamos que s, t y n representan números. Entonces,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685800" y="3533775"/>
            <a:ext cx="2747963" cy="212365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G  </a:t>
            </a:r>
            <a:r>
              <a:rPr lang="en-US" altLang="zh-CN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26  080190</a:t>
            </a:r>
            <a:endParaRPr lang="en-US" altLang="zh-CN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B  </a:t>
            </a:r>
            <a:r>
              <a:rPr lang="en-US" altLang="zh-CN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22  062794</a:t>
            </a:r>
            <a:endParaRPr lang="en-US" altLang="zh-CN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G  </a:t>
            </a:r>
            <a:r>
              <a:rPr lang="en-US" altLang="zh-CN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22  112194</a:t>
            </a:r>
            <a:endParaRPr lang="en-US" altLang="zh-CN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  <a:p>
            <a:pPr>
              <a:spcBef>
                <a:spcPct val="50000"/>
              </a:spcBef>
              <a:defRPr/>
            </a:pPr>
            <a:r>
              <a:rPr lang="en-US" altLang="zh-CN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B  </a:t>
            </a:r>
            <a:r>
              <a:rPr lang="en-US" altLang="zh-CN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13  010903</a:t>
            </a:r>
            <a:endParaRPr lang="en-US" altLang="zh-CN" sz="24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  <p:grpSp>
        <p:nvGrpSpPr>
          <p:cNvPr id="16" name="Group 7"/>
          <p:cNvGrpSpPr>
            <a:grpSpLocks/>
          </p:cNvGrpSpPr>
          <p:nvPr/>
        </p:nvGrpSpPr>
        <p:grpSpPr bwMode="auto">
          <a:xfrm>
            <a:off x="3429000" y="4327525"/>
            <a:ext cx="5234245" cy="708025"/>
            <a:chOff x="2160" y="2075"/>
            <a:chExt cx="3258" cy="446"/>
          </a:xfrm>
        </p:grpSpPr>
        <p:sp>
          <p:nvSpPr>
            <p:cNvPr id="17" name="Text Box 5"/>
            <p:cNvSpPr txBox="1">
              <a:spLocks noChangeArrowheads="1"/>
            </p:cNvSpPr>
            <p:nvPr/>
          </p:nvSpPr>
          <p:spPr bwMode="auto">
            <a:xfrm>
              <a:off x="2770" y="2075"/>
              <a:ext cx="2648" cy="44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s-ES" altLang="zh-CN" b="0" dirty="0" smtClean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Podría ser un test con cuatro partes o cuatro </a:t>
              </a:r>
              <a:r>
                <a:rPr lang="es-ES" altLang="zh-CN" b="0" dirty="0" err="1" smtClean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tests</a:t>
              </a:r>
              <a:r>
                <a:rPr lang="es-ES" altLang="zh-CN" b="0" dirty="0" smtClean="0">
                  <a:solidFill>
                    <a:schemeClr val="bg1"/>
                  </a:solidFill>
                  <a:latin typeface="Gill Sans MT" panose="020B0502020104020203" pitchFamily="34" charset="0"/>
                  <a:ea typeface="宋体" pitchFamily="2" charset="-122"/>
                </a:rPr>
                <a:t> distintos.</a:t>
              </a:r>
              <a:endParaRPr lang="es-ES" altLang="zh-CN" b="0" dirty="0">
                <a:solidFill>
                  <a:schemeClr val="bg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8" name="Line 6"/>
            <p:cNvSpPr>
              <a:spLocks noChangeShapeType="1"/>
            </p:cNvSpPr>
            <p:nvPr/>
          </p:nvSpPr>
          <p:spPr bwMode="auto">
            <a:xfrm>
              <a:off x="2160" y="2348"/>
              <a:ext cx="60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ES" dirty="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725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Gramáticas BNF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58472" y="1844824"/>
            <a:ext cx="8715375" cy="3600986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+mn-lt"/>
                <a:ea typeface="宋体" pitchFamily="2" charset="-122"/>
              </a:rPr>
              <a:t>Stream  ::=  </a:t>
            </a:r>
            <a:r>
              <a:rPr lang="en-US" altLang="zh-CN" sz="2400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sz="2400" dirty="0">
                <a:latin typeface="+mn-lt"/>
                <a:ea typeface="宋体" pitchFamily="2" charset="-122"/>
              </a:rPr>
              <a:t>*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 </a:t>
            </a:r>
            <a:r>
              <a:rPr lang="en-US" altLang="zh-CN" sz="2400" dirty="0">
                <a:latin typeface="+mn-lt"/>
                <a:ea typeface="宋体" pitchFamily="2" charset="-122"/>
              </a:rPr>
              <a:t>::=  </a:t>
            </a:r>
            <a:r>
              <a:rPr lang="en-US" altLang="zh-CN" sz="2400" dirty="0" err="1" smtClean="0">
                <a:latin typeface="+mn-lt"/>
                <a:ea typeface="宋体" pitchFamily="2" charset="-122"/>
              </a:rPr>
              <a:t>accG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</a:t>
            </a:r>
            <a:r>
              <a:rPr lang="en-US" altLang="zh-CN" sz="2400" dirty="0">
                <a:latin typeface="+mn-lt"/>
                <a:ea typeface="宋体" pitchFamily="2" charset="-122"/>
              </a:rPr>
              <a:t>|  </a:t>
            </a:r>
            <a:r>
              <a:rPr lang="en-US" altLang="zh-CN" sz="2400" dirty="0" err="1" smtClean="0">
                <a:latin typeface="+mn-lt"/>
                <a:ea typeface="宋体" pitchFamily="2" charset="-122"/>
              </a:rPr>
              <a:t>accB</a:t>
            </a:r>
            <a:endParaRPr lang="en-US" altLang="zh-CN" sz="2400" dirty="0"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 err="1" smtClean="0">
                <a:latin typeface="+mn-lt"/>
                <a:ea typeface="宋体" pitchFamily="2" charset="-122"/>
              </a:rPr>
              <a:t>accG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    </a:t>
            </a:r>
            <a:r>
              <a:rPr lang="en-US" altLang="zh-CN" sz="2400" dirty="0">
                <a:latin typeface="+mn-lt"/>
                <a:ea typeface="宋体" pitchFamily="2" charset="-122"/>
              </a:rPr>
              <a:t>::=  “G” s  n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 err="1" smtClean="0">
                <a:latin typeface="+mn-lt"/>
                <a:ea typeface="宋体" pitchFamily="2" charset="-122"/>
              </a:rPr>
              <a:t>accB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    </a:t>
            </a:r>
            <a:r>
              <a:rPr lang="en-US" altLang="zh-CN" sz="2400" dirty="0">
                <a:latin typeface="+mn-lt"/>
                <a:ea typeface="宋体" pitchFamily="2" charset="-122"/>
              </a:rPr>
              <a:t>::=  “B”  t  n</a:t>
            </a: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+mn-lt"/>
                <a:ea typeface="宋体" pitchFamily="2" charset="-122"/>
              </a:rPr>
              <a:t>s            ::= 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baseline="30000" dirty="0" smtClean="0">
                <a:latin typeface="+mn-lt"/>
                <a:ea typeface="宋体" pitchFamily="2" charset="-122"/>
              </a:rPr>
              <a:t>1-3</a:t>
            </a:r>
            <a:endParaRPr lang="en-US" altLang="zh-CN" sz="2400" baseline="30000" dirty="0"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+mn-lt"/>
                <a:ea typeface="宋体" pitchFamily="2" charset="-122"/>
              </a:rPr>
              <a:t>t             ::= 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baseline="30000" dirty="0" smtClean="0">
                <a:latin typeface="+mn-lt"/>
                <a:ea typeface="宋体" pitchFamily="2" charset="-122"/>
              </a:rPr>
              <a:t>1-3</a:t>
            </a:r>
            <a:endParaRPr lang="en-US" altLang="zh-CN" sz="2400" baseline="30000" dirty="0"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>
                <a:latin typeface="+mn-lt"/>
                <a:ea typeface="宋体" pitchFamily="2" charset="-122"/>
              </a:rPr>
              <a:t>n            ::= 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baseline="30000" dirty="0" smtClean="0">
                <a:latin typeface="+mn-lt"/>
                <a:ea typeface="宋体" pitchFamily="2" charset="-122"/>
              </a:rPr>
              <a:t>2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</a:t>
            </a:r>
            <a:r>
              <a:rPr lang="en-US" altLang="zh-CN" sz="2400" dirty="0">
                <a:latin typeface="+mn-lt"/>
                <a:ea typeface="宋体" pitchFamily="2" charset="-122"/>
              </a:rPr>
              <a:t>“.” 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baseline="30000" dirty="0" smtClean="0">
                <a:latin typeface="+mn-lt"/>
                <a:ea typeface="宋体" pitchFamily="2" charset="-122"/>
              </a:rPr>
              <a:t>2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</a:t>
            </a:r>
            <a:r>
              <a:rPr lang="en-US" altLang="zh-CN" sz="2400" dirty="0">
                <a:latin typeface="+mn-lt"/>
                <a:ea typeface="宋体" pitchFamily="2" charset="-122"/>
              </a:rPr>
              <a:t>“.” 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baseline="30000" dirty="0" smtClean="0">
                <a:latin typeface="+mn-lt"/>
                <a:ea typeface="宋体" pitchFamily="2" charset="-122"/>
              </a:rPr>
              <a:t>2</a:t>
            </a:r>
            <a:endParaRPr lang="en-US" altLang="zh-CN" sz="2400" baseline="30000" dirty="0">
              <a:latin typeface="+mn-lt"/>
              <a:ea typeface="宋体" pitchFamily="2" charset="-122"/>
            </a:endParaRPr>
          </a:p>
          <a:p>
            <a:pPr>
              <a:lnSpc>
                <a:spcPct val="75000"/>
              </a:lnSpc>
              <a:spcBef>
                <a:spcPct val="50000"/>
              </a:spcBef>
            </a:pPr>
            <a:r>
              <a:rPr lang="en-US" altLang="zh-CN" sz="2400" dirty="0" err="1" smtClean="0">
                <a:latin typeface="+mn-lt"/>
                <a:ea typeface="宋体" pitchFamily="2" charset="-122"/>
              </a:rPr>
              <a:t>dígito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    </a:t>
            </a:r>
            <a:r>
              <a:rPr lang="en-US" altLang="zh-CN" sz="2400" dirty="0">
                <a:latin typeface="+mn-lt"/>
                <a:ea typeface="宋体" pitchFamily="2" charset="-122"/>
              </a:rPr>
              <a:t>::=  “0” | “1” | “2” | “3” | “4” | “5” | “6” </a:t>
            </a:r>
            <a:r>
              <a:rPr lang="en-US" altLang="zh-CN" sz="2400" dirty="0" smtClean="0">
                <a:latin typeface="+mn-lt"/>
                <a:ea typeface="宋体" pitchFamily="2" charset="-122"/>
              </a:rPr>
              <a:t>|“</a:t>
            </a:r>
            <a:r>
              <a:rPr lang="en-US" altLang="zh-CN" sz="2400" dirty="0">
                <a:latin typeface="+mn-lt"/>
                <a:ea typeface="宋体" pitchFamily="2" charset="-122"/>
              </a:rPr>
              <a:t>7” | “8” | “9”</a:t>
            </a:r>
          </a:p>
        </p:txBody>
      </p:sp>
      <p:grpSp>
        <p:nvGrpSpPr>
          <p:cNvPr id="12" name="Group 21"/>
          <p:cNvGrpSpPr>
            <a:grpSpLocks/>
          </p:cNvGrpSpPr>
          <p:nvPr/>
        </p:nvGrpSpPr>
        <p:grpSpPr bwMode="auto">
          <a:xfrm>
            <a:off x="1119188" y="2572819"/>
            <a:ext cx="5629275" cy="433388"/>
            <a:chOff x="900" y="1498"/>
            <a:chExt cx="3546" cy="273"/>
          </a:xfrm>
        </p:grpSpPr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3211" y="1501"/>
              <a:ext cx="1235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No </a:t>
              </a: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terminales</a:t>
              </a:r>
              <a:endParaRPr lang="en-U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>
              <a:off x="1058" y="1620"/>
              <a:ext cx="2153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 flipH="1" flipV="1">
              <a:off x="922" y="1498"/>
              <a:ext cx="136" cy="115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  <p:sp>
          <p:nvSpPr>
            <p:cNvPr id="20" name="Line 11"/>
            <p:cNvSpPr>
              <a:spLocks noChangeShapeType="1"/>
            </p:cNvSpPr>
            <p:nvPr/>
          </p:nvSpPr>
          <p:spPr bwMode="auto">
            <a:xfrm flipH="1">
              <a:off x="900" y="1620"/>
              <a:ext cx="166" cy="15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6827213" y="3861048"/>
            <a:ext cx="1778000" cy="1133475"/>
            <a:chOff x="4305" y="2533"/>
            <a:chExt cx="1120" cy="714"/>
          </a:xfrm>
        </p:grpSpPr>
        <p:sp>
          <p:nvSpPr>
            <p:cNvPr id="22" name="Text Box 12"/>
            <p:cNvSpPr txBox="1">
              <a:spLocks noChangeArrowheads="1"/>
            </p:cNvSpPr>
            <p:nvPr/>
          </p:nvSpPr>
          <p:spPr bwMode="auto">
            <a:xfrm>
              <a:off x="4446" y="2533"/>
              <a:ext cx="979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Terminales</a:t>
              </a:r>
              <a:endParaRPr lang="en-U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 flipV="1">
              <a:off x="4305" y="2786"/>
              <a:ext cx="583" cy="46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24" name="Group 17"/>
          <p:cNvGrpSpPr>
            <a:grpSpLocks/>
          </p:cNvGrpSpPr>
          <p:nvPr/>
        </p:nvGrpSpPr>
        <p:grpSpPr bwMode="auto">
          <a:xfrm>
            <a:off x="152400" y="3046413"/>
            <a:ext cx="7011988" cy="639762"/>
            <a:chOff x="96" y="1944"/>
            <a:chExt cx="4417" cy="403"/>
          </a:xfrm>
        </p:grpSpPr>
        <p:sp>
          <p:nvSpPr>
            <p:cNvPr id="25" name="Text Box 14"/>
            <p:cNvSpPr txBox="1">
              <a:spLocks noChangeArrowheads="1"/>
            </p:cNvSpPr>
            <p:nvPr/>
          </p:nvSpPr>
          <p:spPr bwMode="auto">
            <a:xfrm>
              <a:off x="2954" y="2016"/>
              <a:ext cx="1559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Regla</a:t>
              </a:r>
              <a:r>
                <a:rPr lang="en-US" altLang="zh-CN" i="1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 de </a:t>
              </a: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producción</a:t>
              </a:r>
              <a:endParaRPr lang="en-U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26" name="Oval 15"/>
            <p:cNvSpPr>
              <a:spLocks noChangeArrowheads="1"/>
            </p:cNvSpPr>
            <p:nvPr/>
          </p:nvSpPr>
          <p:spPr bwMode="auto">
            <a:xfrm>
              <a:off x="96" y="1944"/>
              <a:ext cx="2541" cy="403"/>
            </a:xfrm>
            <a:prstGeom prst="ellips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>
                <a:latin typeface="+mn-lt"/>
              </a:endParaRPr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2635" y="2145"/>
              <a:ext cx="317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  <p:grpSp>
        <p:nvGrpSpPr>
          <p:cNvPr id="28" name="Group 20"/>
          <p:cNvGrpSpPr>
            <a:grpSpLocks/>
          </p:cNvGrpSpPr>
          <p:nvPr/>
        </p:nvGrpSpPr>
        <p:grpSpPr bwMode="auto">
          <a:xfrm>
            <a:off x="665163" y="2071688"/>
            <a:ext cx="5430839" cy="400050"/>
            <a:chOff x="419" y="1305"/>
            <a:chExt cx="3421" cy="252"/>
          </a:xfrm>
        </p:grpSpPr>
        <p:sp>
          <p:nvSpPr>
            <p:cNvPr id="29" name="Text Box 18"/>
            <p:cNvSpPr txBox="1">
              <a:spLocks noChangeArrowheads="1"/>
            </p:cNvSpPr>
            <p:nvPr/>
          </p:nvSpPr>
          <p:spPr bwMode="auto">
            <a:xfrm>
              <a:off x="2681" y="1305"/>
              <a:ext cx="1159" cy="252"/>
            </a:xfrm>
            <a:prstGeom prst="rect">
              <a:avLst/>
            </a:prstGeom>
            <a:solidFill>
              <a:srgbClr val="003399"/>
            </a:solidFill>
            <a:ln w="12700">
              <a:solidFill>
                <a:schemeClr val="hlink"/>
              </a:solidFill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Símbolo</a:t>
              </a:r>
              <a:r>
                <a:rPr lang="en-US" altLang="zh-CN" i="1" dirty="0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 </a:t>
              </a:r>
              <a:r>
                <a:rPr lang="en-US" altLang="zh-CN" i="1" dirty="0" err="1" smtClean="0">
                  <a:solidFill>
                    <a:schemeClr val="bg1"/>
                  </a:solidFill>
                  <a:latin typeface="+mn-lt"/>
                  <a:ea typeface="宋体" pitchFamily="2" charset="-122"/>
                </a:rPr>
                <a:t>inicial</a:t>
              </a:r>
              <a:endParaRPr lang="en-US" altLang="zh-CN" i="1" dirty="0">
                <a:solidFill>
                  <a:schemeClr val="bg1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30" name="Line 19"/>
            <p:cNvSpPr>
              <a:spLocks noChangeShapeType="1"/>
            </p:cNvSpPr>
            <p:nvPr/>
          </p:nvSpPr>
          <p:spPr bwMode="auto">
            <a:xfrm>
              <a:off x="419" y="1335"/>
              <a:ext cx="2262" cy="11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000"/>
            </a:p>
          </p:txBody>
        </p:sp>
      </p:grpSp>
    </p:spTree>
    <p:extLst>
      <p:ext uri="{BB962C8B-B14F-4D97-AF65-F5344CB8AC3E}">
        <p14:creationId xmlns:p14="http://schemas.microsoft.com/office/powerpoint/2010/main" val="750212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Usando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58522" y="1801322"/>
            <a:ext cx="7915275" cy="2523768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Stream </a:t>
            </a:r>
            <a:r>
              <a:rPr lang="en-US" altLang="zh-CN" dirty="0" smtClean="0">
                <a:latin typeface="+mn-lt"/>
                <a:ea typeface="宋体" pitchFamily="2" charset="-122"/>
              </a:rPr>
              <a:t>::=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dirty="0" smtClean="0">
                <a:latin typeface="+mn-lt"/>
                <a:ea typeface="宋体" pitchFamily="2" charset="-122"/>
              </a:rPr>
              <a:t> 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>
                <a:latin typeface="+mn-lt"/>
                <a:ea typeface="宋体" pitchFamily="2" charset="-122"/>
              </a:rPr>
              <a:t>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      ::=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accG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dirty="0">
                <a:latin typeface="+mn-lt"/>
                <a:ea typeface="宋体" pitchFamily="2" charset="-122"/>
              </a:rPr>
              <a:t>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      ::= G s n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dirty="0" smtClean="0">
                <a:latin typeface="+mn-lt"/>
                <a:ea typeface="宋体" pitchFamily="2" charset="-122"/>
              </a:rPr>
              <a:t>*</a:t>
            </a:r>
            <a:endParaRPr lang="en-US" altLang="zh-CN" dirty="0">
              <a:latin typeface="+mn-lt"/>
              <a:ea typeface="宋体" pitchFamily="2" charset="-122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      ::= G </a:t>
            </a:r>
            <a:r>
              <a:rPr lang="en-US" altLang="zh-CN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baseline="30000" dirty="0" smtClean="0">
                <a:latin typeface="+mn-lt"/>
                <a:ea typeface="宋体" pitchFamily="2" charset="-122"/>
              </a:rPr>
              <a:t>1-3</a:t>
            </a:r>
            <a:r>
              <a:rPr lang="en-US" altLang="zh-CN" dirty="0" smtClean="0">
                <a:latin typeface="+mn-lt"/>
                <a:ea typeface="宋体" pitchFamily="2" charset="-122"/>
              </a:rPr>
              <a:t> dígito</a:t>
            </a:r>
            <a:r>
              <a:rPr lang="en-US" altLang="zh-CN" baseline="30000" dirty="0" smtClean="0">
                <a:latin typeface="+mn-lt"/>
                <a:ea typeface="宋体" pitchFamily="2" charset="-122"/>
              </a:rPr>
              <a:t>2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>
                <a:latin typeface="+mn-lt"/>
                <a:ea typeface="宋体" pitchFamily="2" charset="-122"/>
              </a:rPr>
              <a:t>. </a:t>
            </a:r>
            <a:r>
              <a:rPr lang="en-US" altLang="zh-CN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baseline="30000" dirty="0" smtClean="0">
                <a:latin typeface="+mn-lt"/>
                <a:ea typeface="宋体" pitchFamily="2" charset="-122"/>
              </a:rPr>
              <a:t>2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>
                <a:latin typeface="+mn-lt"/>
                <a:ea typeface="宋体" pitchFamily="2" charset="-122"/>
              </a:rPr>
              <a:t>. </a:t>
            </a:r>
            <a:r>
              <a:rPr lang="en-US" altLang="zh-CN" dirty="0" smtClean="0">
                <a:latin typeface="+mn-lt"/>
                <a:ea typeface="宋体" pitchFamily="2" charset="-122"/>
              </a:rPr>
              <a:t>dígito</a:t>
            </a:r>
            <a:r>
              <a:rPr lang="en-US" altLang="zh-CN" baseline="30000" dirty="0" smtClean="0">
                <a:latin typeface="+mn-lt"/>
                <a:ea typeface="宋体" pitchFamily="2" charset="-122"/>
              </a:rPr>
              <a:t>2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acción</a:t>
            </a:r>
            <a:r>
              <a:rPr lang="en-US" altLang="zh-CN" dirty="0">
                <a:latin typeface="+mn-lt"/>
                <a:ea typeface="宋体" pitchFamily="2" charset="-122"/>
              </a:rPr>
              <a:t>*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      ::= G </a:t>
            </a:r>
            <a:r>
              <a:rPr lang="en-US" altLang="zh-CN" dirty="0" err="1" smtClean="0">
                <a:latin typeface="+mn-lt"/>
                <a:ea typeface="宋体" pitchFamily="2" charset="-122"/>
              </a:rPr>
              <a:t>dígitodígito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 err="1">
                <a:latin typeface="+mn-lt"/>
              </a:rPr>
              <a:t>dígitodígito</a:t>
            </a:r>
            <a:r>
              <a:rPr lang="en-US" altLang="zh-CN" dirty="0" smtClean="0">
                <a:latin typeface="+mn-lt"/>
                <a:ea typeface="宋体" pitchFamily="2" charset="-122"/>
              </a:rPr>
              <a:t>.</a:t>
            </a:r>
            <a:r>
              <a:rPr lang="en-US" altLang="zh-CN" dirty="0">
                <a:latin typeface="+mn-lt"/>
              </a:rPr>
              <a:t> </a:t>
            </a:r>
            <a:r>
              <a:rPr lang="en-US" altLang="zh-CN" dirty="0" err="1">
                <a:latin typeface="+mn-lt"/>
              </a:rPr>
              <a:t>dígitodígito</a:t>
            </a:r>
            <a:r>
              <a:rPr lang="en-US" altLang="zh-CN" dirty="0" smtClean="0">
                <a:latin typeface="+mn-lt"/>
                <a:ea typeface="宋体" pitchFamily="2" charset="-122"/>
              </a:rPr>
              <a:t>.</a:t>
            </a:r>
            <a:r>
              <a:rPr lang="en-US" altLang="zh-CN" dirty="0">
                <a:latin typeface="+mn-lt"/>
              </a:rPr>
              <a:t> </a:t>
            </a:r>
            <a:r>
              <a:rPr lang="en-US" altLang="zh-CN" dirty="0" err="1">
                <a:latin typeface="+mn-lt"/>
              </a:rPr>
              <a:t>dígitodígito</a:t>
            </a:r>
            <a:r>
              <a:rPr lang="en-US" altLang="zh-CN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dirty="0" err="1">
                <a:latin typeface="+mn-lt"/>
              </a:rPr>
              <a:t>acción</a:t>
            </a:r>
            <a:r>
              <a:rPr lang="en-US" altLang="zh-CN" dirty="0">
                <a:latin typeface="+mn-lt"/>
              </a:rPr>
              <a:t> </a:t>
            </a:r>
            <a:r>
              <a:rPr lang="en-US" altLang="zh-CN" dirty="0" smtClean="0">
                <a:latin typeface="+mn-lt"/>
                <a:ea typeface="宋体" pitchFamily="2" charset="-122"/>
              </a:rPr>
              <a:t>*</a:t>
            </a:r>
            <a:endParaRPr lang="en-US" altLang="zh-CN" dirty="0">
              <a:latin typeface="+mn-lt"/>
              <a:ea typeface="宋体" pitchFamily="2" charset="-122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      ::= G </a:t>
            </a:r>
            <a:r>
              <a:rPr lang="en-US" altLang="zh-CN" dirty="0" smtClean="0">
                <a:latin typeface="+mn-lt"/>
                <a:ea typeface="宋体" pitchFamily="2" charset="-122"/>
              </a:rPr>
              <a:t>25 </a:t>
            </a:r>
            <a:r>
              <a:rPr lang="en-US" altLang="zh-CN" dirty="0">
                <a:latin typeface="+mn-lt"/>
                <a:ea typeface="宋体" pitchFamily="2" charset="-122"/>
              </a:rPr>
              <a:t>08.01.90 </a:t>
            </a:r>
            <a:r>
              <a:rPr lang="en-US" altLang="zh-CN" dirty="0" err="1">
                <a:latin typeface="+mn-lt"/>
              </a:rPr>
              <a:t>acción</a:t>
            </a:r>
            <a:r>
              <a:rPr lang="en-US" altLang="zh-CN" dirty="0">
                <a:latin typeface="+mn-lt"/>
              </a:rPr>
              <a:t> </a:t>
            </a:r>
            <a:r>
              <a:rPr lang="en-US" altLang="zh-CN" dirty="0" smtClean="0">
                <a:latin typeface="+mn-lt"/>
                <a:ea typeface="宋体" pitchFamily="2" charset="-122"/>
              </a:rPr>
              <a:t>*</a:t>
            </a:r>
            <a:endParaRPr lang="en-US" altLang="zh-CN" dirty="0">
              <a:latin typeface="+mn-lt"/>
              <a:ea typeface="宋体" pitchFamily="2" charset="-122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zh-CN" dirty="0">
                <a:latin typeface="+mn-lt"/>
                <a:ea typeface="宋体" pitchFamily="2" charset="-122"/>
              </a:rPr>
              <a:t>        …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822959" y="4468307"/>
            <a:ext cx="8017934" cy="1848261"/>
          </a:xfrm>
          <a:prstGeom prst="rect">
            <a:avLst/>
          </a:prstGeom>
        </p:spPr>
        <p:txBody>
          <a:bodyPr vert="horz" lIns="0" tIns="45720" rIns="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altLang="en-US" b="1" dirty="0" smtClean="0">
                <a:solidFill>
                  <a:srgbClr val="00B0F0"/>
                </a:solidFill>
              </a:rPr>
              <a:t>Reconocedor</a:t>
            </a:r>
            <a:r>
              <a:rPr lang="es-ES" altLang="en-US" dirty="0" smtClean="0">
                <a:solidFill>
                  <a:schemeClr val="tx1"/>
                </a:solidFill>
              </a:rPr>
              <a:t>: ¿Está una cadena (o un test) en la gramática?</a:t>
            </a:r>
          </a:p>
          <a:p>
            <a:pPr lvl="1"/>
            <a:r>
              <a:rPr lang="es-ES" altLang="en-US" sz="2000" dirty="0" smtClean="0">
                <a:solidFill>
                  <a:schemeClr val="tx1"/>
                </a:solidFill>
              </a:rPr>
              <a:t>Esto se llama </a:t>
            </a:r>
            <a:r>
              <a:rPr lang="es-ES" altLang="en-US" sz="2000" i="1" dirty="0" err="1" smtClean="0">
                <a:solidFill>
                  <a:srgbClr val="00B0F0"/>
                </a:solidFill>
              </a:rPr>
              <a:t>parsear</a:t>
            </a:r>
            <a:r>
              <a:rPr lang="es-ES" altLang="en-US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s-ES" altLang="en-US" sz="2000" dirty="0" smtClean="0">
                <a:solidFill>
                  <a:schemeClr val="tx1"/>
                </a:solidFill>
              </a:rPr>
              <a:t>Existen </a:t>
            </a:r>
            <a:r>
              <a:rPr lang="es-ES" altLang="en-US" sz="2000" dirty="0" smtClean="0">
                <a:solidFill>
                  <a:srgbClr val="00B0F0"/>
                </a:solidFill>
              </a:rPr>
              <a:t>herramientas</a:t>
            </a:r>
            <a:r>
              <a:rPr lang="es-ES" altLang="en-US" sz="2000" dirty="0" smtClean="0">
                <a:solidFill>
                  <a:schemeClr val="tx1"/>
                </a:solidFill>
              </a:rPr>
              <a:t> que facilitan la tarea de </a:t>
            </a:r>
            <a:r>
              <a:rPr lang="es-ES" altLang="en-US" sz="2000" i="1" dirty="0" err="1" smtClean="0">
                <a:solidFill>
                  <a:schemeClr val="tx1"/>
                </a:solidFill>
              </a:rPr>
              <a:t>parsear</a:t>
            </a:r>
            <a:r>
              <a:rPr lang="es-ES" altLang="en-US" sz="2000" dirty="0" smtClean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s-ES" altLang="en-US" sz="2000" dirty="0" smtClean="0">
                <a:solidFill>
                  <a:schemeClr val="tx1"/>
                </a:solidFill>
              </a:rPr>
              <a:t>Los programas las pueden usar para </a:t>
            </a:r>
            <a:r>
              <a:rPr lang="es-ES" altLang="en-US" sz="2000" dirty="0" smtClean="0">
                <a:solidFill>
                  <a:srgbClr val="00B0F0"/>
                </a:solidFill>
              </a:rPr>
              <a:t>validar inputs</a:t>
            </a:r>
            <a:r>
              <a:rPr lang="es-ES" altLang="en-US" sz="2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altLang="en-US" b="1" dirty="0" smtClean="0">
                <a:solidFill>
                  <a:srgbClr val="00B0F0"/>
                </a:solidFill>
              </a:rPr>
              <a:t>Generador</a:t>
            </a:r>
            <a:r>
              <a:rPr lang="es-ES" altLang="en-US" dirty="0" smtClean="0">
                <a:solidFill>
                  <a:schemeClr val="tx1"/>
                </a:solidFill>
              </a:rPr>
              <a:t>: Dada una gramática, deriva cadenas que están en la gramática.</a:t>
            </a:r>
          </a:p>
        </p:txBody>
      </p:sp>
    </p:spTree>
    <p:extLst>
      <p:ext uri="{BB962C8B-B14F-4D97-AF65-F5344CB8AC3E}">
        <p14:creationId xmlns:p14="http://schemas.microsoft.com/office/powerpoint/2010/main" val="321736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Mutación como </a:t>
            </a:r>
            <a:r>
              <a:rPr lang="es-ES" dirty="0" err="1" smtClean="0">
                <a:solidFill>
                  <a:schemeClr val="tx1"/>
                </a:solidFill>
              </a:rPr>
              <a:t>testing</a:t>
            </a:r>
            <a:r>
              <a:rPr lang="es-ES" dirty="0" smtClean="0">
                <a:solidFill>
                  <a:schemeClr val="tx1"/>
                </a:solidFill>
              </a:rPr>
              <a:t> basado en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806261" y="2019275"/>
            <a:ext cx="3390106" cy="400110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" altLang="zh-CN" dirty="0" err="1" smtClean="0">
                <a:solidFill>
                  <a:schemeClr val="bg2"/>
                </a:solidFill>
                <a:latin typeface="+mn-lt"/>
                <a:ea typeface="宋体" pitchFamily="2" charset="-122"/>
              </a:rPr>
              <a:t>Testing</a:t>
            </a:r>
            <a:r>
              <a:rPr lang="es-ES" altLang="zh-CN" dirty="0" smtClean="0">
                <a:solidFill>
                  <a:schemeClr val="bg2"/>
                </a:solidFill>
                <a:latin typeface="+mn-lt"/>
                <a:ea typeface="宋体" pitchFamily="2" charset="-122"/>
              </a:rPr>
              <a:t> basado en gramáticas</a:t>
            </a:r>
            <a:endParaRPr lang="es-ES" altLang="en-US" dirty="0">
              <a:solidFill>
                <a:schemeClr val="bg2"/>
              </a:solidFill>
              <a:latin typeface="+mn-lt"/>
              <a:ea typeface="宋体" pitchFamily="2" charset="-122"/>
            </a:endParaRP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157517" y="2502899"/>
            <a:ext cx="8534400" cy="1409700"/>
            <a:chOff x="192" y="1339"/>
            <a:chExt cx="5376" cy="888"/>
          </a:xfrm>
        </p:grpSpPr>
        <p:sp>
          <p:nvSpPr>
            <p:cNvPr id="11" name="AutoShape 5"/>
            <p:cNvSpPr>
              <a:spLocks/>
            </p:cNvSpPr>
            <p:nvPr/>
          </p:nvSpPr>
          <p:spPr bwMode="auto">
            <a:xfrm rot="16200000">
              <a:off x="2686" y="238"/>
              <a:ext cx="389" cy="2592"/>
            </a:xfrm>
            <a:prstGeom prst="rightBrace">
              <a:avLst>
                <a:gd name="adj1" fmla="val 56250"/>
                <a:gd name="adj2" fmla="val 50288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s-ES" altLang="en-US" dirty="0">
                <a:solidFill>
                  <a:schemeClr val="bg2"/>
                </a:solidFill>
                <a:latin typeface="+mn-lt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192" y="1752"/>
              <a:ext cx="2448" cy="47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15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Derivaciones sin mutar</a:t>
              </a:r>
            </a:p>
            <a:p>
              <a:pPr algn="ctr">
                <a:spcBef>
                  <a:spcPct val="15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(</a:t>
              </a:r>
              <a:r>
                <a:rPr lang="es-ES" altLang="zh-CN" i="1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cadenas válidas</a:t>
              </a: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)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3120" y="1752"/>
              <a:ext cx="2448" cy="47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15000"/>
                </a:spcBef>
              </a:pPr>
              <a:r>
                <a:rPr lang="es-ES" altLang="zh-CN" dirty="0">
                  <a:solidFill>
                    <a:schemeClr val="bg2"/>
                  </a:solidFill>
                  <a:latin typeface="+mn-lt"/>
                </a:rPr>
                <a:t>Derivaciones </a:t>
              </a:r>
              <a:r>
                <a:rPr lang="es-ES" altLang="zh-CN" dirty="0" smtClean="0">
                  <a:solidFill>
                    <a:schemeClr val="bg2"/>
                  </a:solidFill>
                  <a:latin typeface="+mn-lt"/>
                </a:rPr>
                <a:t>mutadas</a:t>
              </a:r>
              <a:endParaRPr lang="es-ES" altLang="zh-CN" dirty="0">
                <a:solidFill>
                  <a:schemeClr val="bg2"/>
                </a:solidFill>
                <a:latin typeface="+mn-lt"/>
              </a:endParaRPr>
            </a:p>
            <a:p>
              <a:pPr algn="ctr">
                <a:spcBef>
                  <a:spcPct val="15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(</a:t>
              </a:r>
              <a:r>
                <a:rPr lang="es-ES" altLang="zh-CN" i="1" dirty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cadenas inválidas</a:t>
              </a:r>
              <a:r>
                <a:rPr lang="es-ES" altLang="zh-CN" dirty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)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</p:grp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2764639" y="3961410"/>
            <a:ext cx="6248400" cy="1376363"/>
            <a:chOff x="1728" y="2428"/>
            <a:chExt cx="3936" cy="867"/>
          </a:xfrm>
        </p:grpSpPr>
        <p:sp>
          <p:nvSpPr>
            <p:cNvPr id="15" name="AutoShape 9"/>
            <p:cNvSpPr>
              <a:spLocks/>
            </p:cNvSpPr>
            <p:nvPr/>
          </p:nvSpPr>
          <p:spPr bwMode="auto">
            <a:xfrm rot="16200000">
              <a:off x="3990" y="1942"/>
              <a:ext cx="371" cy="1344"/>
            </a:xfrm>
            <a:prstGeom prst="rightBrace">
              <a:avLst>
                <a:gd name="adj1" fmla="val 29167"/>
                <a:gd name="adj2" fmla="val 49721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s-ES" altLang="en-US" dirty="0">
                <a:solidFill>
                  <a:schemeClr val="bg2"/>
                </a:solidFill>
                <a:latin typeface="+mn-lt"/>
              </a:endParaRPr>
            </a:p>
          </p:txBody>
        </p:sp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1728" y="2810"/>
              <a:ext cx="2208" cy="4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Mutación de gramáticas</a:t>
              </a:r>
            </a:p>
            <a:p>
              <a:pPr algn="ctr">
                <a:spcBef>
                  <a:spcPct val="20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(</a:t>
              </a:r>
              <a:r>
                <a:rPr lang="es-ES" altLang="zh-CN" i="1" dirty="0">
                  <a:solidFill>
                    <a:schemeClr val="bg2"/>
                  </a:solidFill>
                  <a:latin typeface="+mn-lt"/>
                </a:rPr>
                <a:t>cadenas inválidas</a:t>
              </a: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)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080" y="2810"/>
              <a:ext cx="1584" cy="44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zh-CN" dirty="0" smtClean="0">
                  <a:solidFill>
                    <a:schemeClr val="bg2"/>
                  </a:solidFill>
                  <a:latin typeface="+mn-lt"/>
                  <a:ea typeface="宋体" pitchFamily="2" charset="-122"/>
                </a:rPr>
                <a:t>Mutación de cadenas básicas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</p:grp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3752842" y="5292528"/>
            <a:ext cx="5257800" cy="976320"/>
            <a:chOff x="2448" y="3462"/>
            <a:chExt cx="3312" cy="615"/>
          </a:xfrm>
        </p:grpSpPr>
        <p:sp>
          <p:nvSpPr>
            <p:cNvPr id="19" name="AutoShape 13"/>
            <p:cNvSpPr>
              <a:spLocks/>
            </p:cNvSpPr>
            <p:nvPr/>
          </p:nvSpPr>
          <p:spPr bwMode="auto">
            <a:xfrm rot="16200000">
              <a:off x="4211" y="2563"/>
              <a:ext cx="362" cy="2160"/>
            </a:xfrm>
            <a:prstGeom prst="rightBrace">
              <a:avLst>
                <a:gd name="adj1" fmla="val 46875"/>
                <a:gd name="adj2" fmla="val 58329"/>
              </a:avLst>
            </a:prstGeom>
            <a:noFill/>
            <a:ln w="38100">
              <a:solidFill>
                <a:schemeClr val="tx2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s-ES" altLang="en-US" dirty="0">
                <a:solidFill>
                  <a:schemeClr val="bg2"/>
                </a:solidFill>
                <a:latin typeface="+mn-lt"/>
              </a:endParaRPr>
            </a:p>
          </p:txBody>
        </p:sp>
        <p:sp>
          <p:nvSpPr>
            <p:cNvPr id="20" name="Text Box 14"/>
            <p:cNvSpPr txBox="1">
              <a:spLocks noChangeArrowheads="1"/>
            </p:cNvSpPr>
            <p:nvPr/>
          </p:nvSpPr>
          <p:spPr bwMode="auto">
            <a:xfrm>
              <a:off x="2448" y="3825"/>
              <a:ext cx="1584" cy="25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zh-CN" i="1" dirty="0" smtClean="0">
                  <a:solidFill>
                    <a:schemeClr val="bg2"/>
                  </a:solidFill>
                  <a:latin typeface="+mn-lt"/>
                </a:rPr>
                <a:t>Cadenas inválidas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4128" y="3824"/>
              <a:ext cx="1632" cy="25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s-ES" altLang="zh-CN" i="1" dirty="0">
                  <a:solidFill>
                    <a:schemeClr val="bg2"/>
                  </a:solidFill>
                  <a:latin typeface="+mn-lt"/>
                </a:rPr>
                <a:t>cadenas válidas</a:t>
              </a:r>
              <a:endParaRPr lang="es-ES" altLang="en-US" dirty="0">
                <a:solidFill>
                  <a:schemeClr val="bg2"/>
                </a:solidFill>
                <a:latin typeface="+mn-lt"/>
                <a:ea typeface="宋体" pitchFamily="2" charset="-122"/>
              </a:endParaRPr>
            </a:p>
          </p:txBody>
        </p:sp>
      </p:grp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-15521" y="4703698"/>
            <a:ext cx="2538413" cy="1323439"/>
          </a:xfrm>
          <a:prstGeom prst="rect">
            <a:avLst/>
          </a:prstGeom>
          <a:gradFill rotWithShape="1">
            <a:gsLst>
              <a:gs pos="0">
                <a:srgbClr val="003366">
                  <a:gamma/>
                  <a:shade val="46275"/>
                  <a:invGamma/>
                </a:srgbClr>
              </a:gs>
              <a:gs pos="50000">
                <a:srgbClr val="003366"/>
              </a:gs>
              <a:gs pos="100000">
                <a:srgbClr val="003366">
                  <a:gamma/>
                  <a:shade val="46275"/>
                  <a:invGamma/>
                </a:srgbClr>
              </a:gs>
            </a:gsLst>
            <a:lin ang="5400000" scaled="1"/>
          </a:gra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altLang="zh-CN" sz="20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Ahora podemos definir criterios genéricos de cobertura</a:t>
            </a:r>
            <a:endParaRPr lang="es-ES" sz="2000" dirty="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915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59" y="286604"/>
            <a:ext cx="7586403" cy="1450757"/>
          </a:xfrm>
        </p:spPr>
        <p:txBody>
          <a:bodyPr>
            <a:normAutofit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Criterios de cobertura basados en gramáticas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Especificación, Validación y Testing (M. G. Merayo y M. Núñez)</a:t>
            </a:r>
            <a:endParaRPr lang="es-ES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D3A91-18EE-4DC8-A17F-EFE35D22CA18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822959" y="1737361"/>
            <a:ext cx="8017934" cy="43204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El más común y sencillo: usar cada </a:t>
            </a:r>
            <a:r>
              <a:rPr lang="es-ES" altLang="en-US" dirty="0" smtClean="0">
                <a:solidFill>
                  <a:schemeClr val="tx1"/>
                </a:solidFill>
              </a:rPr>
              <a:t>símbolo </a:t>
            </a:r>
            <a:r>
              <a:rPr lang="es-ES" altLang="en-US" dirty="0" smtClean="0">
                <a:solidFill>
                  <a:schemeClr val="tx1"/>
                </a:solidFill>
              </a:rPr>
              <a:t>terminal y cada producción al menos una vez.</a:t>
            </a:r>
          </a:p>
          <a:p>
            <a:endParaRPr lang="es-ES" altLang="en-US" dirty="0">
              <a:solidFill>
                <a:schemeClr val="tx1"/>
              </a:solidFill>
            </a:endParaRPr>
          </a:p>
          <a:p>
            <a:endParaRPr lang="es-ES" altLang="en-US" dirty="0" smtClean="0">
              <a:solidFill>
                <a:schemeClr val="tx1"/>
              </a:solidFill>
            </a:endParaRPr>
          </a:p>
          <a:p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PDC subsume TSC.</a:t>
            </a: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Gramáticas y grafos son intercambiables: </a:t>
            </a:r>
            <a:r>
              <a:rPr lang="es-ES" altLang="en-US" dirty="0" smtClean="0">
                <a:solidFill>
                  <a:srgbClr val="00B0F0"/>
                </a:solidFill>
              </a:rPr>
              <a:t>PDS ≈ EC</a:t>
            </a:r>
            <a:r>
              <a:rPr lang="es-ES" altLang="en-US" dirty="0" smtClean="0">
                <a:solidFill>
                  <a:schemeClr val="tx1"/>
                </a:solidFill>
              </a:rPr>
              <a:t> y </a:t>
            </a:r>
            <a:r>
              <a:rPr lang="es-ES" altLang="en-US" dirty="0" smtClean="0">
                <a:solidFill>
                  <a:srgbClr val="00B0F0"/>
                </a:solidFill>
              </a:rPr>
              <a:t>TSC </a:t>
            </a:r>
            <a:r>
              <a:rPr lang="es-ES" altLang="en-US" dirty="0">
                <a:solidFill>
                  <a:srgbClr val="00B0F0"/>
                </a:solidFill>
              </a:rPr>
              <a:t>≈ </a:t>
            </a:r>
            <a:r>
              <a:rPr lang="es-ES" altLang="en-US" dirty="0" smtClean="0">
                <a:solidFill>
                  <a:srgbClr val="00B0F0"/>
                </a:solidFill>
              </a:rPr>
              <a:t>NC</a:t>
            </a:r>
            <a:r>
              <a:rPr lang="es-ES" altLang="en-US" dirty="0" smtClean="0">
                <a:solidFill>
                  <a:schemeClr val="tx1"/>
                </a:solidFill>
              </a:rPr>
              <a:t>.</a:t>
            </a:r>
            <a:endParaRPr lang="es-ES" alt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s-ES" altLang="en-US" dirty="0" smtClean="0">
                <a:solidFill>
                  <a:schemeClr val="tx1"/>
                </a:solidFill>
              </a:rPr>
              <a:t>Se podrían definir otros criterios.....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46088" y="2468325"/>
            <a:ext cx="8262938" cy="707886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Terminal Symbol </a:t>
            </a:r>
            <a:r>
              <a:rPr lang="es-ES" altLang="zh-CN" sz="20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Coverage</a:t>
            </a: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(TSC)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: RT contiene cada símbolo terminal </a:t>
            </a:r>
            <a:r>
              <a:rPr lang="es-ES" altLang="zh-CN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t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de la gramática </a:t>
            </a:r>
            <a:r>
              <a:rPr lang="es-ES" altLang="zh-CN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G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.</a:t>
            </a:r>
            <a:endParaRPr lang="es-ES" altLang="zh-CN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46088" y="3378101"/>
            <a:ext cx="8262937" cy="400110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ES" altLang="zh-CN" sz="20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Production</a:t>
            </a: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</a:t>
            </a:r>
            <a:r>
              <a:rPr lang="es-ES" altLang="zh-CN" sz="2000" u="sng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Coverage</a:t>
            </a:r>
            <a:r>
              <a:rPr lang="es-ES" altLang="zh-CN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(PDC)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: RT contiene cada producción </a:t>
            </a:r>
            <a:r>
              <a:rPr lang="es-ES" altLang="zh-CN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p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de la gramática </a:t>
            </a:r>
            <a:r>
              <a:rPr lang="es-ES" altLang="zh-CN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G</a:t>
            </a:r>
            <a:r>
              <a:rPr lang="es-E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.</a:t>
            </a:r>
            <a:endParaRPr lang="es-ES" altLang="zh-CN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942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uiExpand="1" build="p"/>
      <p:bldP spid="9" grpId="0" animBg="1" autoUpdateAnimBg="0"/>
      <p:bldP spid="10" grpId="0" animBg="1" autoUpdateAnimBg="0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</TotalTime>
  <Words>1720</Words>
  <Application>Microsoft Office PowerPoint</Application>
  <PresentationFormat>Presentación en pantalla (4:3)</PresentationFormat>
  <Paragraphs>235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19</vt:i4>
      </vt:variant>
    </vt:vector>
  </HeadingPairs>
  <TitlesOfParts>
    <vt:vector size="35" baseType="lpstr">
      <vt:lpstr>宋体</vt:lpstr>
      <vt:lpstr>宋体</vt:lpstr>
      <vt:lpstr>Arial</vt:lpstr>
      <vt:lpstr>Calibri</vt:lpstr>
      <vt:lpstr>Calibri Light</vt:lpstr>
      <vt:lpstr>Cambria Math</vt:lpstr>
      <vt:lpstr>Comic Sans MS</vt:lpstr>
      <vt:lpstr>Courier New</vt:lpstr>
      <vt:lpstr>Gill Sans MT</vt:lpstr>
      <vt:lpstr>Symbol</vt:lpstr>
      <vt:lpstr>Times New Roman</vt:lpstr>
      <vt:lpstr>Wingdings 2</vt:lpstr>
      <vt:lpstr>HDOfficeLightV0</vt:lpstr>
      <vt:lpstr>1_HDOfficeLightV0</vt:lpstr>
      <vt:lpstr>2_HDOfficeLightV0</vt:lpstr>
      <vt:lpstr>Retrospección</vt:lpstr>
      <vt:lpstr>Testing basado en sintaxis: Introducción</vt:lpstr>
      <vt:lpstr>Presentación de PowerPoint</vt:lpstr>
      <vt:lpstr>Uso de sintaxis para generar tests</vt:lpstr>
      <vt:lpstr>Cobertura para gramáticas</vt:lpstr>
      <vt:lpstr>Tests para gramáticas</vt:lpstr>
      <vt:lpstr>Gramáticas BNF</vt:lpstr>
      <vt:lpstr>Usando gramáticas</vt:lpstr>
      <vt:lpstr>Mutación como testing basado en gramáticas</vt:lpstr>
      <vt:lpstr>Criterios de cobertura basados en gramáticas</vt:lpstr>
      <vt:lpstr>Criterios de cobertura basados en gramáticas</vt:lpstr>
      <vt:lpstr>Mutation testing</vt:lpstr>
      <vt:lpstr>¿En que consiste la mutación?</vt:lpstr>
      <vt:lpstr>Mutation testing</vt:lpstr>
      <vt:lpstr>Mutantes y cadenas de la gramática</vt:lpstr>
      <vt:lpstr>Preguntas sobre Mutation</vt:lpstr>
      <vt:lpstr>Preguntas sobre Mutation</vt:lpstr>
      <vt:lpstr>Matando mutantes</vt:lpstr>
      <vt:lpstr>Criterios de cobertura basados en sintaxis</vt:lpstr>
      <vt:lpstr>Mutation testing: reflexiones finales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Software Testing</dc:title>
  <dc:creator>mercedes</dc:creator>
  <cp:lastModifiedBy>Manuel</cp:lastModifiedBy>
  <cp:revision>334</cp:revision>
  <dcterms:created xsi:type="dcterms:W3CDTF">2010-11-18T11:03:00Z</dcterms:created>
  <dcterms:modified xsi:type="dcterms:W3CDTF">2017-11-22T12:56:50Z</dcterms:modified>
</cp:coreProperties>
</file>