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84" r:id="rId1"/>
    <p:sldMasterId id="2147483696" r:id="rId2"/>
    <p:sldMasterId id="2147483750" r:id="rId3"/>
    <p:sldMasterId id="2147483815" r:id="rId4"/>
  </p:sldMasterIdLst>
  <p:notesMasterIdLst>
    <p:notesMasterId r:id="rId34"/>
  </p:notesMasterIdLst>
  <p:sldIdLst>
    <p:sldId id="257" r:id="rId5"/>
    <p:sldId id="258" r:id="rId6"/>
    <p:sldId id="309" r:id="rId7"/>
    <p:sldId id="310" r:id="rId8"/>
    <p:sldId id="311" r:id="rId9"/>
    <p:sldId id="312" r:id="rId10"/>
    <p:sldId id="313" r:id="rId11"/>
    <p:sldId id="314" r:id="rId12"/>
    <p:sldId id="315" r:id="rId13"/>
    <p:sldId id="316" r:id="rId14"/>
    <p:sldId id="317" r:id="rId15"/>
    <p:sldId id="318" r:id="rId16"/>
    <p:sldId id="319" r:id="rId17"/>
    <p:sldId id="320" r:id="rId18"/>
    <p:sldId id="321" r:id="rId19"/>
    <p:sldId id="322" r:id="rId20"/>
    <p:sldId id="323" r:id="rId21"/>
    <p:sldId id="324" r:id="rId22"/>
    <p:sldId id="325" r:id="rId23"/>
    <p:sldId id="326" r:id="rId24"/>
    <p:sldId id="327" r:id="rId25"/>
    <p:sldId id="328" r:id="rId26"/>
    <p:sldId id="329" r:id="rId27"/>
    <p:sldId id="330" r:id="rId28"/>
    <p:sldId id="331" r:id="rId29"/>
    <p:sldId id="332" r:id="rId30"/>
    <p:sldId id="333" r:id="rId31"/>
    <p:sldId id="334" r:id="rId32"/>
    <p:sldId id="335" r:id="rId33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146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Estilo medio 2 - Énfasis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Estilo medio 2 - Énfasis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F5AB1C69-6EDB-4FF4-983F-18BD219EF322}" styleName="Estilo medio 2 - Énfasis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Estilo medio 2 - Énfasis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648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7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073506A-397E-4710-8110-E549353B1221}" type="datetimeFigureOut">
              <a:rPr lang="es-ES" smtClean="0"/>
              <a:pPr/>
              <a:t>13/12/2017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FA9BE56-51D1-4C85-B4EF-20EB8A0414DC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309235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33420E6-5265-4B93-BBAA-39245D3DF6C2}" type="slidenum">
              <a:rPr lang="en-US"/>
              <a:pPr/>
              <a:t>1</a:t>
            </a:fld>
            <a:endParaRPr lang="en-US"/>
          </a:p>
        </p:txBody>
      </p:sp>
      <p:sp>
        <p:nvSpPr>
          <p:cNvPr id="665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66564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s-ES" smtClean="0"/>
          </a:p>
        </p:txBody>
      </p:sp>
    </p:spTree>
    <p:extLst>
      <p:ext uri="{BB962C8B-B14F-4D97-AF65-F5344CB8AC3E}">
        <p14:creationId xmlns:p14="http://schemas.microsoft.com/office/powerpoint/2010/main" val="3256626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4530"/>
            <a:ext cx="6858000" cy="2387600"/>
          </a:xfrm>
        </p:spPr>
        <p:txBody>
          <a:bodyPr anchor="b">
            <a:normAutofit/>
          </a:bodyPr>
          <a:lstStyle>
            <a:lvl1pPr algn="ctr">
              <a:defRPr sz="45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 algn="ctr">
              <a:buNone/>
              <a:defRPr sz="2100"/>
            </a:lvl2pPr>
            <a:lvl3pPr marL="685800" indent="0" algn="ctr">
              <a:buNone/>
              <a:defRPr sz="1800"/>
            </a:lvl3pPr>
            <a:lvl4pPr marL="1028700" indent="0" algn="ctr">
              <a:buNone/>
              <a:defRPr sz="1500"/>
            </a:lvl4pPr>
            <a:lvl5pPr marL="1371600" indent="0" algn="ctr">
              <a:buNone/>
              <a:defRPr sz="1500"/>
            </a:lvl5pPr>
            <a:lvl6pPr marL="1714500" indent="0" algn="ctr">
              <a:buNone/>
              <a:defRPr sz="1500"/>
            </a:lvl6pPr>
            <a:lvl7pPr marL="2057400" indent="0" algn="ctr">
              <a:buNone/>
              <a:defRPr sz="1500"/>
            </a:lvl7pPr>
            <a:lvl8pPr marL="2400300" indent="0" algn="ctr">
              <a:buNone/>
              <a:defRPr sz="1500"/>
            </a:lvl8pPr>
            <a:lvl9pPr marL="2743200" indent="0" algn="ctr">
              <a:buNone/>
              <a:defRPr sz="1500"/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31BAFC-915C-447B-8128-9A8D7458C01F}" type="datetime1">
              <a:rPr lang="es-ES" smtClean="0"/>
              <a:t>13/12/2017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Especificación, Validación y Testing (M. G. Merayo y M. Núñez)</a:t>
            </a:r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D3A91-18EE-4DC8-A17F-EFE35D22CA18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391508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86B2AB-2793-4D97-9DFD-89CE34F95467}" type="datetime1">
              <a:rPr lang="es-ES" smtClean="0"/>
              <a:t>13/12/2017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Especificación, Validación y Testing (M. G. Merayo y M. Núñez)</a:t>
            </a:r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D3A91-18EE-4DC8-A17F-EFE35D22CA18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232064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0362"/>
            <a:ext cx="1971675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0363"/>
            <a:ext cx="5800725" cy="5811837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59EA62-BCF8-44CE-A1F7-7493E4352577}" type="datetime1">
              <a:rPr lang="es-ES" smtClean="0"/>
              <a:t>13/12/2017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Especificación, Validación y Testing (M. G. Merayo y M. Núñez)</a:t>
            </a:r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D3A91-18EE-4DC8-A17F-EFE35D22CA18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800676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4530"/>
            <a:ext cx="6858000" cy="2387600"/>
          </a:xfrm>
        </p:spPr>
        <p:txBody>
          <a:bodyPr anchor="b">
            <a:normAutofit/>
          </a:bodyPr>
          <a:lstStyle>
            <a:lvl1pPr algn="ctr">
              <a:defRPr sz="45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 algn="ctr">
              <a:buNone/>
              <a:defRPr sz="2100"/>
            </a:lvl2pPr>
            <a:lvl3pPr marL="685800" indent="0" algn="ctr">
              <a:buNone/>
              <a:defRPr sz="1800"/>
            </a:lvl3pPr>
            <a:lvl4pPr marL="1028700" indent="0" algn="ctr">
              <a:buNone/>
              <a:defRPr sz="1500"/>
            </a:lvl4pPr>
            <a:lvl5pPr marL="1371600" indent="0" algn="ctr">
              <a:buNone/>
              <a:defRPr sz="1500"/>
            </a:lvl5pPr>
            <a:lvl6pPr marL="1714500" indent="0" algn="ctr">
              <a:buNone/>
              <a:defRPr sz="1500"/>
            </a:lvl6pPr>
            <a:lvl7pPr marL="2057400" indent="0" algn="ctr">
              <a:buNone/>
              <a:defRPr sz="1500"/>
            </a:lvl7pPr>
            <a:lvl8pPr marL="2400300" indent="0" algn="ctr">
              <a:buNone/>
              <a:defRPr sz="1500"/>
            </a:lvl8pPr>
            <a:lvl9pPr marL="2743200" indent="0" algn="ctr">
              <a:buNone/>
              <a:defRPr sz="1500"/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DCE2A-44D0-4784-98A2-8219C6327EE2}" type="datetime1">
              <a:rPr lang="es-ES" smtClean="0"/>
              <a:t>13/12/2017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Especificación, Validación y Testing (M. G. Merayo y M. Núñez)</a:t>
            </a:r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D3A91-18EE-4DC8-A17F-EFE35D22CA18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9127682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103FEA-824B-4FE1-91A4-24ACB5A759A0}" type="datetime1">
              <a:rPr lang="es-ES" smtClean="0"/>
              <a:t>13/12/2017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Especificación, Validación y Testing (M. G. Merayo y M. Núñez)</a:t>
            </a:r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D3A91-18EE-4DC8-A17F-EFE35D22CA18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3451124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12423"/>
            <a:ext cx="7886700" cy="2851208"/>
          </a:xfrm>
        </p:spPr>
        <p:txBody>
          <a:bodyPr anchor="b">
            <a:normAutofit/>
          </a:bodyPr>
          <a:lstStyle>
            <a:lvl1pPr>
              <a:defRPr sz="45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52634"/>
            <a:ext cx="78867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482993-EEB5-42D4-98C8-111A2ABEDE2B}" type="datetime1">
              <a:rPr lang="es-ES" smtClean="0"/>
              <a:t>13/12/2017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Especificación, Validación y Testing (M. G. Merayo y M. Núñez)</a:t>
            </a:r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D3A91-18EE-4DC8-A17F-EFE35D22CA18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0420225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3845" y="1828801"/>
            <a:ext cx="3886200" cy="4351337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8801"/>
            <a:ext cx="3886200" cy="4351337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42578-98CB-46E1-AF1C-348E2F8A5C02}" type="datetime1">
              <a:rPr lang="es-ES" smtClean="0"/>
              <a:t>13/12/2017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Especificación, Validación y Testing (M. G. Merayo y M. Núñez)</a:t>
            </a:r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D3A91-18EE-4DC8-A17F-EFE35D22CA18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0820271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3845" y="1681851"/>
            <a:ext cx="3867150" cy="825699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45" y="2507551"/>
            <a:ext cx="3867150" cy="3680525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851"/>
            <a:ext cx="3886201" cy="825698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7551"/>
            <a:ext cx="3886201" cy="3680525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815887-B8B6-4031-A351-A385CF2271C7}" type="datetime1">
              <a:rPr lang="es-ES" smtClean="0"/>
              <a:t>13/12/2017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Especificación, Validación y Testing (M. G. Merayo y M. Núñez)</a:t>
            </a:r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D3A91-18EE-4DC8-A17F-EFE35D22CA18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407222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61C227-8E38-4CCB-8EA3-7E82300E3DD4}" type="datetime1">
              <a:rPr lang="es-ES" smtClean="0"/>
              <a:t>13/12/2017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Especificación, Validación y Testing (M. G. Merayo y M. Núñez)</a:t>
            </a:r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D3A91-18EE-4DC8-A17F-EFE35D22CA18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151290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D8EE79-8A75-4CE8-A10D-C9B50D8FB19D}" type="datetime1">
              <a:rPr lang="es-ES" smtClean="0"/>
              <a:t>13/12/2017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Especificación, Validación y Testing (M. G. Merayo y M. Núñez)</a:t>
            </a:r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D3A91-18EE-4DC8-A17F-EFE35D22CA18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5198869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936" y="457201"/>
            <a:ext cx="2948940" cy="1600197"/>
          </a:xfrm>
        </p:spPr>
        <p:txBody>
          <a:bodyPr anchor="b">
            <a:normAutofit/>
          </a:bodyPr>
          <a:lstStyle>
            <a:lvl1pPr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990600"/>
            <a:ext cx="4629150" cy="4876800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936" y="2057399"/>
            <a:ext cx="2948940" cy="3810001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2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A9B588-8CC9-4D6C-B5C2-3D953A113C55}" type="datetime1">
              <a:rPr lang="es-ES" smtClean="0"/>
              <a:t>13/12/2017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Especificación, Validación y Testing (M. G. Merayo y M. Núñez)</a:t>
            </a:r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D3A91-18EE-4DC8-A17F-EFE35D22CA18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304172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CC23D5-7F0B-4656-A60F-1E03D8DACF14}" type="datetime1">
              <a:rPr lang="es-ES" smtClean="0"/>
              <a:t>13/12/2017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Especificación, Validación y Testing (M. G. Merayo y M. Núñez)</a:t>
            </a:r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D3A91-18EE-4DC8-A17F-EFE35D22CA18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589120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936" y="457200"/>
            <a:ext cx="2948940" cy="1600200"/>
          </a:xfrm>
        </p:spPr>
        <p:txBody>
          <a:bodyPr anchor="b">
            <a:normAutofit/>
          </a:bodyPr>
          <a:lstStyle>
            <a:lvl1pPr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6200" y="990600"/>
            <a:ext cx="4629150" cy="48768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936" y="2057400"/>
            <a:ext cx="2948940" cy="38100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2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E97E6-C6D6-4C22-B367-CE65F1FC90DF}" type="datetime1">
              <a:rPr lang="es-ES" smtClean="0"/>
              <a:t>13/12/2017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Especificación, Validación y Testing (M. G. Merayo y M. Núñez)</a:t>
            </a:r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D3A91-18EE-4DC8-A17F-EFE35D22CA18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9060986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B3A5E0-10B2-4B7B-A04E-55F619DDAF98}" type="datetime1">
              <a:rPr lang="es-ES" smtClean="0"/>
              <a:t>13/12/2017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Especificación, Validación y Testing (M. G. Merayo y M. Núñez)</a:t>
            </a:r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D3A91-18EE-4DC8-A17F-EFE35D22CA18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7613475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0362"/>
            <a:ext cx="1971675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0363"/>
            <a:ext cx="5800725" cy="5811837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BB1996-4585-47FF-AC6F-7E9CAB932DBB}" type="datetime1">
              <a:rPr lang="es-ES" smtClean="0"/>
              <a:t>13/12/2017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Especificación, Validación y Testing (M. G. Merayo y M. Núñez)</a:t>
            </a:r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D3A91-18EE-4DC8-A17F-EFE35D22CA18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7787344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4530"/>
            <a:ext cx="6858000" cy="2387600"/>
          </a:xfrm>
        </p:spPr>
        <p:txBody>
          <a:bodyPr anchor="b">
            <a:normAutofit/>
          </a:bodyPr>
          <a:lstStyle>
            <a:lvl1pPr algn="ctr">
              <a:defRPr sz="45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 algn="ctr">
              <a:buNone/>
              <a:defRPr sz="2100"/>
            </a:lvl2pPr>
            <a:lvl3pPr marL="685800" indent="0" algn="ctr">
              <a:buNone/>
              <a:defRPr sz="1800"/>
            </a:lvl3pPr>
            <a:lvl4pPr marL="1028700" indent="0" algn="ctr">
              <a:buNone/>
              <a:defRPr sz="1500"/>
            </a:lvl4pPr>
            <a:lvl5pPr marL="1371600" indent="0" algn="ctr">
              <a:buNone/>
              <a:defRPr sz="1500"/>
            </a:lvl5pPr>
            <a:lvl6pPr marL="1714500" indent="0" algn="ctr">
              <a:buNone/>
              <a:defRPr sz="1500"/>
            </a:lvl6pPr>
            <a:lvl7pPr marL="2057400" indent="0" algn="ctr">
              <a:buNone/>
              <a:defRPr sz="1500"/>
            </a:lvl7pPr>
            <a:lvl8pPr marL="2400300" indent="0" algn="ctr">
              <a:buNone/>
              <a:defRPr sz="1500"/>
            </a:lvl8pPr>
            <a:lvl9pPr marL="2743200" indent="0" algn="ctr">
              <a:buNone/>
              <a:defRPr sz="1500"/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4B50D-4C0C-4318-A634-7725A3361B7B}" type="datetime1">
              <a:rPr lang="es-ES" smtClean="0"/>
              <a:t>13/12/2017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Especificación, Validación y Testing (M. G. Merayo y M. Núñez)</a:t>
            </a:r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D3A91-18EE-4DC8-A17F-EFE35D22CA18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8158122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8A2F53-ACC7-4270-8152-D3EE024B112B}" type="datetime1">
              <a:rPr lang="es-ES" smtClean="0"/>
              <a:t>13/12/2017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Especificación, Validación y Testing (M. G. Merayo y M. Núñez)</a:t>
            </a:r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D3A91-18EE-4DC8-A17F-EFE35D22CA18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7219184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12423"/>
            <a:ext cx="7886700" cy="2851208"/>
          </a:xfrm>
        </p:spPr>
        <p:txBody>
          <a:bodyPr anchor="b">
            <a:normAutofit/>
          </a:bodyPr>
          <a:lstStyle>
            <a:lvl1pPr>
              <a:defRPr sz="45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52634"/>
            <a:ext cx="78867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821686-D04E-43AD-8439-2F5F449D09E2}" type="datetime1">
              <a:rPr lang="es-ES" smtClean="0"/>
              <a:t>13/12/2017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Especificación, Validación y Testing (M. G. Merayo y M. Núñez)</a:t>
            </a:r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D3A91-18EE-4DC8-A17F-EFE35D22CA18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9119176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3845" y="1828801"/>
            <a:ext cx="3886200" cy="4351337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8801"/>
            <a:ext cx="3886200" cy="4351337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EDED5C-2A9C-438A-9BF2-AB281B6D9BC3}" type="datetime1">
              <a:rPr lang="es-ES" smtClean="0"/>
              <a:t>13/12/2017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Especificación, Validación y Testing (M. G. Merayo y M. Núñez)</a:t>
            </a:r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D3A91-18EE-4DC8-A17F-EFE35D22CA18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5088790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3845" y="1681851"/>
            <a:ext cx="3867150" cy="825699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45" y="2507551"/>
            <a:ext cx="3867150" cy="3680525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851"/>
            <a:ext cx="3886201" cy="825698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7551"/>
            <a:ext cx="3886201" cy="3680525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9F1D1-AE4B-4D3B-AF0E-B946944E9D94}" type="datetime1">
              <a:rPr lang="es-ES" smtClean="0"/>
              <a:t>13/12/2017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Especificación, Validación y Testing (M. G. Merayo y M. Núñez)</a:t>
            </a:r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D3A91-18EE-4DC8-A17F-EFE35D22CA18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2278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3E7C0D-0DC0-4F03-ADCA-5CB0E691B612}" type="datetime1">
              <a:rPr lang="es-ES" smtClean="0"/>
              <a:t>13/12/2017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Especificación, Validación y Testing (M. G. Merayo y M. Núñez)</a:t>
            </a:r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D3A91-18EE-4DC8-A17F-EFE35D22CA18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1115597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DFFBE-0E56-4F88-8493-BE88B06B3407}" type="datetime1">
              <a:rPr lang="es-ES" smtClean="0"/>
              <a:t>13/12/2017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Especificación, Validación y Testing (M. G. Merayo y M. Núñez)</a:t>
            </a:r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D3A91-18EE-4DC8-A17F-EFE35D22CA18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464899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12423"/>
            <a:ext cx="7886700" cy="2851208"/>
          </a:xfrm>
        </p:spPr>
        <p:txBody>
          <a:bodyPr anchor="b">
            <a:normAutofit/>
          </a:bodyPr>
          <a:lstStyle>
            <a:lvl1pPr>
              <a:defRPr sz="45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52634"/>
            <a:ext cx="78867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DA4E54-E9D7-4EFB-924D-CD10188389BB}" type="datetime1">
              <a:rPr lang="es-ES" smtClean="0"/>
              <a:t>13/12/2017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Especificación, Validación y Testing (M. G. Merayo y M. Núñez)</a:t>
            </a:r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D3A91-18EE-4DC8-A17F-EFE35D22CA18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07637680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936" y="457201"/>
            <a:ext cx="2948940" cy="1600197"/>
          </a:xfrm>
        </p:spPr>
        <p:txBody>
          <a:bodyPr anchor="b">
            <a:normAutofit/>
          </a:bodyPr>
          <a:lstStyle>
            <a:lvl1pPr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990600"/>
            <a:ext cx="4629150" cy="4876800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936" y="2057399"/>
            <a:ext cx="2948940" cy="3810001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2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408D8-B6BD-4274-8BF3-3333C51A3321}" type="datetime1">
              <a:rPr lang="es-ES" smtClean="0"/>
              <a:t>13/12/2017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Especificación, Validación y Testing (M. G. Merayo y M. Núñez)</a:t>
            </a:r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D3A91-18EE-4DC8-A17F-EFE35D22CA18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93294689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936" y="457200"/>
            <a:ext cx="2948940" cy="1600200"/>
          </a:xfrm>
        </p:spPr>
        <p:txBody>
          <a:bodyPr anchor="b">
            <a:normAutofit/>
          </a:bodyPr>
          <a:lstStyle>
            <a:lvl1pPr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6200" y="990600"/>
            <a:ext cx="4629150" cy="48768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936" y="2057400"/>
            <a:ext cx="2948940" cy="38100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2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4F64B5-4420-4E4C-A83B-BAD3ED4520A8}" type="datetime1">
              <a:rPr lang="es-ES" smtClean="0"/>
              <a:t>13/12/2017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Especificación, Validación y Testing (M. G. Merayo y M. Núñez)</a:t>
            </a:r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D3A91-18EE-4DC8-A17F-EFE35D22CA18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6870330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0B31BF-41DA-4A8C-A9B6-07F1DC636413}" type="datetime1">
              <a:rPr lang="es-ES" smtClean="0"/>
              <a:t>13/12/2017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Especificación, Validación y Testing (M. G. Merayo y M. Núñez)</a:t>
            </a:r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D3A91-18EE-4DC8-A17F-EFE35D22CA18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84901886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0362"/>
            <a:ext cx="1971675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0363"/>
            <a:ext cx="5800725" cy="5811837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1A67DF-EAC3-4009-9D80-F834EF41972C}" type="datetime1">
              <a:rPr lang="es-ES" smtClean="0"/>
              <a:t>13/12/2017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Especificación, Validación y Testing (M. G. Merayo y M. Núñez)</a:t>
            </a:r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D3A91-18EE-4DC8-A17F-EFE35D22CA18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85344599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2960" y="758952"/>
            <a:ext cx="75438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5038" y="4455621"/>
            <a:ext cx="75438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5D85E-0799-423D-B6EF-118220642B38}" type="datetime1">
              <a:rPr lang="es-ES" smtClean="0"/>
              <a:t>13/12/2017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Especificación, Validación y Testing (M. G. Merayo y M. Núñez)</a:t>
            </a:r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D3A91-18EE-4DC8-A17F-EFE35D22CA18}" type="slidenum">
              <a:rPr lang="es-ES" smtClean="0"/>
              <a:pPr/>
              <a:t>‹Nº›</a:t>
            </a:fld>
            <a:endParaRPr lang="es-ES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13757626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B8D80C-BD9F-4DDB-B963-47FFBC7BBB01}" type="datetime1">
              <a:rPr lang="es-ES" smtClean="0"/>
              <a:t>13/12/2017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Especificación, Validación y Testing (M. G. Merayo y M. Núñez)</a:t>
            </a:r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D3A91-18EE-4DC8-A17F-EFE35D22CA18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61692144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758952"/>
            <a:ext cx="75438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4453128"/>
            <a:ext cx="75438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1BEB8B-4FFD-4D50-BC83-7F08DB0D980D}" type="datetime1">
              <a:rPr lang="es-ES" smtClean="0"/>
              <a:t>13/12/2017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Especificación, Validación y Testing (M. G. Merayo y M. Núñez)</a:t>
            </a:r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D3A91-18EE-4DC8-A17F-EFE35D22CA18}" type="slidenum">
              <a:rPr lang="es-ES" smtClean="0"/>
              <a:pPr/>
              <a:t>‹Nº›</a:t>
            </a:fld>
            <a:endParaRPr lang="es-ES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16859006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845735"/>
            <a:ext cx="3703320" cy="4023359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440" y="1845735"/>
            <a:ext cx="3703320" cy="402336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44C89D-0ACB-4DB1-8054-6423A65F08F9}" type="datetime1">
              <a:rPr lang="es-ES" smtClean="0"/>
              <a:t>13/12/2017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Especificación, Validación y Testing (M. G. Merayo y M. Núñez)</a:t>
            </a:r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D3A91-18EE-4DC8-A17F-EFE35D22CA18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16399045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2960" y="2582335"/>
            <a:ext cx="3703320" cy="328676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44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2582334"/>
            <a:ext cx="3703320" cy="328676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A83EAC-2486-4465-AD2F-1648C9C91BC4}" type="datetime1">
              <a:rPr lang="es-ES" smtClean="0"/>
              <a:t>13/12/2017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Especificación, Validación y Testing (M. G. Merayo y M. Núñez)</a:t>
            </a:r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D3A91-18EE-4DC8-A17F-EFE35D22CA18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38064243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F4FA38-FADE-42C7-9861-487231130B76}" type="datetime1">
              <a:rPr lang="es-ES" smtClean="0"/>
              <a:t>13/12/2017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Especificación, Validación y Testing (M. G. Merayo y M. Núñez)</a:t>
            </a:r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D3A91-18EE-4DC8-A17F-EFE35D22CA18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718857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3845" y="1828801"/>
            <a:ext cx="3886200" cy="4351337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8801"/>
            <a:ext cx="3886200" cy="4351337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9BF48F-0CEC-472A-8074-A0286ACFCB2D}" type="datetime1">
              <a:rPr lang="es-ES" smtClean="0"/>
              <a:t>13/12/2017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Especificación, Validación y Testing (M. G. Merayo y M. Núñez)</a:t>
            </a:r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D3A91-18EE-4DC8-A17F-EFE35D22CA18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4739211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87E3B6-7F77-4397-8E35-9DBA6D944D86}" type="datetime1">
              <a:rPr lang="es-ES" smtClean="0"/>
              <a:t>13/12/2017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s-ES" smtClean="0"/>
              <a:t>Especificación, Validación y Testing (M. G. Merayo y M. Núñez)</a:t>
            </a:r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D3A91-18EE-4DC8-A17F-EFE35D22CA18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58389092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3" y="0"/>
            <a:ext cx="3038093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3030053" y="0"/>
            <a:ext cx="48006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594359"/>
            <a:ext cx="24003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00450" y="731520"/>
            <a:ext cx="4869180" cy="525780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926080"/>
            <a:ext cx="24003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49134" y="6459786"/>
            <a:ext cx="1963883" cy="365125"/>
          </a:xfrm>
        </p:spPr>
        <p:txBody>
          <a:bodyPr/>
          <a:lstStyle>
            <a:lvl1pPr algn="l">
              <a:defRPr/>
            </a:lvl1pPr>
          </a:lstStyle>
          <a:p>
            <a:fld id="{932389DA-AE51-431F-A7A5-7BE8704D8029}" type="datetime1">
              <a:rPr lang="es-ES" smtClean="0"/>
              <a:t>13/12/2017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600450" y="6459786"/>
            <a:ext cx="348615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es-ES" smtClean="0"/>
              <a:t>Especificación, Validación y Testing (M. G. Merayo y M. Núñez)</a:t>
            </a:r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93ED3A91-18EE-4DC8-A17F-EFE35D22CA18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59775289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9141619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2" y="491507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5074920"/>
            <a:ext cx="7589520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" y="0"/>
            <a:ext cx="9143989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2960" y="5907024"/>
            <a:ext cx="7589520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89162-B071-4A74-ADEF-CA4578D9B149}" type="datetime1">
              <a:rPr lang="es-ES" smtClean="0"/>
              <a:t>13/12/2017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Especificación, Validación y Testing (M. G. Merayo y M. Núñez)</a:t>
            </a:r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D3A91-18EE-4DC8-A17F-EFE35D22CA18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58932101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758E52-912C-4D94-9224-E11C2B28FA9F}" type="datetime1">
              <a:rPr lang="es-ES" smtClean="0"/>
              <a:t>13/12/2017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Especificación, Validación y Testing (M. G. Merayo y M. Núñez)</a:t>
            </a:r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D3A91-18EE-4DC8-A17F-EFE35D22CA18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64584272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412302"/>
            <a:ext cx="1971675" cy="575989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412302"/>
            <a:ext cx="5800725" cy="5759898"/>
          </a:xfrm>
        </p:spPr>
        <p:txBody>
          <a:bodyPr vert="eaVert" lIns="45720" tIns="0" rIns="45720" bIns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17F595-6E28-415F-9E42-A4B69BCB86F4}" type="datetime1">
              <a:rPr lang="es-ES" smtClean="0"/>
              <a:t>13/12/2017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Especificación, Validación y Testing (M. G. Merayo y M. Núñez)</a:t>
            </a:r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D3A91-18EE-4DC8-A17F-EFE35D22CA18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892541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3845" y="1681851"/>
            <a:ext cx="3867150" cy="825699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45" y="2507551"/>
            <a:ext cx="3867150" cy="3680525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851"/>
            <a:ext cx="3886201" cy="825698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7551"/>
            <a:ext cx="3886201" cy="3680525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C4ABA2-51A0-4680-A910-E7CC4E08DF23}" type="datetime1">
              <a:rPr lang="es-ES" smtClean="0"/>
              <a:t>13/12/2017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Especificación, Validación y Testing (M. G. Merayo y M. Núñez)</a:t>
            </a:r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D3A91-18EE-4DC8-A17F-EFE35D22CA18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28439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F08B8-CEB4-42EF-835E-FBA4EB04D1E7}" type="datetime1">
              <a:rPr lang="es-ES" smtClean="0"/>
              <a:t>13/12/2017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Especificación, Validación y Testing (M. G. Merayo y M. Núñez)</a:t>
            </a:r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D3A91-18EE-4DC8-A17F-EFE35D22CA18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27509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8FB27-3B3E-429B-AC13-F4937E6C707E}" type="datetime1">
              <a:rPr lang="es-ES" smtClean="0"/>
              <a:t>13/12/2017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Especificación, Validación y Testing (M. G. Merayo y M. Núñez)</a:t>
            </a:r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D3A91-18EE-4DC8-A17F-EFE35D22CA18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014527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936" y="457201"/>
            <a:ext cx="2948940" cy="1600197"/>
          </a:xfrm>
        </p:spPr>
        <p:txBody>
          <a:bodyPr anchor="b">
            <a:normAutofit/>
          </a:bodyPr>
          <a:lstStyle>
            <a:lvl1pPr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990600"/>
            <a:ext cx="4629150" cy="4876800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936" y="2057399"/>
            <a:ext cx="2948940" cy="3810001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2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485B39-EE3B-4A5F-B4F0-2B5CB19CABC2}" type="datetime1">
              <a:rPr lang="es-ES" smtClean="0"/>
              <a:t>13/12/2017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Especificación, Validación y Testing (M. G. Merayo y M. Núñez)</a:t>
            </a:r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D3A91-18EE-4DC8-A17F-EFE35D22CA18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936948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936" y="457200"/>
            <a:ext cx="2948940" cy="1600200"/>
          </a:xfrm>
        </p:spPr>
        <p:txBody>
          <a:bodyPr anchor="b">
            <a:normAutofit/>
          </a:bodyPr>
          <a:lstStyle>
            <a:lvl1pPr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6200" y="990600"/>
            <a:ext cx="4629150" cy="48768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936" y="2057400"/>
            <a:ext cx="2948940" cy="38100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2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06F0A1-A253-4344-AD81-54F85330FC09}" type="datetime1">
              <a:rPr lang="es-ES" smtClean="0"/>
              <a:t>13/12/2017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Especificación, Validación y Testing (M. G. Merayo y M. Núñez)</a:t>
            </a:r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D3A91-18EE-4DC8-A17F-EFE35D22CA18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486546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33845" y="365760"/>
            <a:ext cx="7886700" cy="1325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3845" y="1828801"/>
            <a:ext cx="788670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25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6A25A7D7-C206-4728-A10E-723EAFBB9657}" type="datetime1">
              <a:rPr lang="es-ES" smtClean="0"/>
              <a:t>13/12/2017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25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s-ES" smtClean="0"/>
              <a:t>Especificación, Validación y Testing (M. G. Merayo y M. Núñez)</a:t>
            </a:r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63145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2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ED3A91-18EE-4DC8-A17F-EFE35D22CA18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081954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hd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Wingdings 2" pitchFamily="18" charset="2"/>
        <a:buChar char="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Wingdings 2" pitchFamily="18" charset="2"/>
        <a:buChar char="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spcBef>
          <a:spcPct val="20000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spcBef>
          <a:spcPct val="20000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spcBef>
          <a:spcPct val="20000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spcBef>
          <a:spcPct val="20000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33845" y="365760"/>
            <a:ext cx="7886700" cy="1325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3845" y="1828801"/>
            <a:ext cx="788670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25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20A58F51-1764-4E6A-A9FE-EE6540E97876}" type="datetime1">
              <a:rPr lang="es-ES" smtClean="0"/>
              <a:t>13/12/2017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25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s-ES" smtClean="0"/>
              <a:t>Especificación, Validación y Testing (M. G. Merayo y M. Núñez)</a:t>
            </a:r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63145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2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ED3A91-18EE-4DC8-A17F-EFE35D22CA18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682086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hd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Wingdings 2" pitchFamily="18" charset="2"/>
        <a:buChar char="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Wingdings 2" pitchFamily="18" charset="2"/>
        <a:buChar char="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spcBef>
          <a:spcPct val="20000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spcBef>
          <a:spcPct val="20000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spcBef>
          <a:spcPct val="20000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spcBef>
          <a:spcPct val="20000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33845" y="365760"/>
            <a:ext cx="7886700" cy="1325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3845" y="1828801"/>
            <a:ext cx="788670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25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A6651BA3-3EF7-48BA-ABCA-69A59BCA5097}" type="datetime1">
              <a:rPr lang="es-ES" smtClean="0"/>
              <a:t>13/12/2017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25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s-ES" smtClean="0"/>
              <a:t>Especificación, Validación y Testing (M. G. Merayo y M. Núñez)</a:t>
            </a:r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63145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2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ED3A91-18EE-4DC8-A17F-EFE35D22CA18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415517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1" r:id="rId1"/>
    <p:sldLayoutId id="2147483752" r:id="rId2"/>
    <p:sldLayoutId id="2147483753" r:id="rId3"/>
    <p:sldLayoutId id="2147483754" r:id="rId4"/>
    <p:sldLayoutId id="2147483755" r:id="rId5"/>
    <p:sldLayoutId id="2147483756" r:id="rId6"/>
    <p:sldLayoutId id="2147483757" r:id="rId7"/>
    <p:sldLayoutId id="2147483758" r:id="rId8"/>
    <p:sldLayoutId id="2147483759" r:id="rId9"/>
    <p:sldLayoutId id="2147483760" r:id="rId10"/>
    <p:sldLayoutId id="2147483761" r:id="rId11"/>
  </p:sldLayoutIdLst>
  <p:hf hd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Wingdings 2" pitchFamily="18" charset="2"/>
        <a:buChar char="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Wingdings 2" pitchFamily="18" charset="2"/>
        <a:buChar char="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spcBef>
          <a:spcPct val="20000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spcBef>
          <a:spcPct val="20000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spcBef>
          <a:spcPct val="20000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spcBef>
          <a:spcPct val="20000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6400800"/>
            <a:ext cx="9144001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9144001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59" y="1845734"/>
            <a:ext cx="7543801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2961" y="6459786"/>
            <a:ext cx="18542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3FDE59B7-CD09-4E44-B16C-B0980EB80B06}" type="datetime1">
              <a:rPr lang="es-ES" smtClean="0"/>
              <a:t>13/12/2017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64639" y="6459786"/>
            <a:ext cx="36171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r>
              <a:rPr lang="es-ES" smtClean="0"/>
              <a:t>Especificación, Validación y Testing (M. G. Merayo y M. Núñez)</a:t>
            </a:r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425344" y="6459786"/>
            <a:ext cx="98401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93ED3A91-18EE-4DC8-A17F-EFE35D22CA18}" type="slidenum">
              <a:rPr lang="es-ES" smtClean="0"/>
              <a:pPr/>
              <a:t>‹Nº›</a:t>
            </a:fld>
            <a:endParaRPr lang="es-ES"/>
          </a:p>
        </p:txBody>
      </p:sp>
      <p:cxnSp>
        <p:nvCxnSpPr>
          <p:cNvPr id="10" name="Straight Connector 9"/>
          <p:cNvCxnSpPr/>
          <p:nvPr/>
        </p:nvCxnSpPr>
        <p:spPr>
          <a:xfrm>
            <a:off x="895149" y="1737845"/>
            <a:ext cx="74752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308428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16" r:id="rId1"/>
    <p:sldLayoutId id="2147483817" r:id="rId2"/>
    <p:sldLayoutId id="2147483818" r:id="rId3"/>
    <p:sldLayoutId id="2147483819" r:id="rId4"/>
    <p:sldLayoutId id="2147483820" r:id="rId5"/>
    <p:sldLayoutId id="2147483821" r:id="rId6"/>
    <p:sldLayoutId id="2147483822" r:id="rId7"/>
    <p:sldLayoutId id="2147483823" r:id="rId8"/>
    <p:sldLayoutId id="2147483824" r:id="rId9"/>
    <p:sldLayoutId id="2147483825" r:id="rId10"/>
    <p:sldLayoutId id="2147483826" r:id="rId11"/>
  </p:sldLayoutIdLst>
  <p:hf hd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4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9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kumimoji="1" lang="es-ES" sz="6600" dirty="0" smtClean="0"/>
              <a:t>Cobertura lógica</a:t>
            </a:r>
            <a:endParaRPr lang="en-US" sz="4000" dirty="0"/>
          </a:p>
        </p:txBody>
      </p:sp>
      <p:sp>
        <p:nvSpPr>
          <p:cNvPr id="461831" name="Rectangle 7"/>
          <p:cNvSpPr>
            <a:spLocks noGrp="1" noChangeArrowheads="1"/>
          </p:cNvSpPr>
          <p:nvPr>
            <p:ph type="subTitle" idx="1"/>
          </p:nvPr>
        </p:nvSpPr>
        <p:spPr/>
        <p:txBody>
          <a:bodyPr>
            <a:normAutofit fontScale="85000" lnSpcReduction="10000"/>
          </a:bodyPr>
          <a:lstStyle/>
          <a:p>
            <a:pPr>
              <a:defRPr/>
            </a:pPr>
            <a:r>
              <a:rPr kumimoji="1" lang="es-ES" sz="3600" dirty="0"/>
              <a:t>Manuel Núñez</a:t>
            </a:r>
            <a:br>
              <a:rPr kumimoji="1" lang="es-ES" sz="3600" dirty="0"/>
            </a:br>
            <a:r>
              <a:rPr kumimoji="1" lang="es-ES" sz="3600" dirty="0"/>
              <a:t>Especificación, Validación y </a:t>
            </a:r>
            <a:r>
              <a:rPr kumimoji="1" lang="es-ES" sz="3600" dirty="0" err="1"/>
              <a:t>Testing</a:t>
            </a:r>
            <a:endParaRPr kumimoji="1" lang="es-ES" sz="3600" dirty="0" smtClean="0"/>
          </a:p>
        </p:txBody>
      </p:sp>
      <p:sp>
        <p:nvSpPr>
          <p:cNvPr id="4" name="CuadroTexto 3"/>
          <p:cNvSpPr txBox="1"/>
          <p:nvPr/>
        </p:nvSpPr>
        <p:spPr>
          <a:xfrm>
            <a:off x="683568" y="5733256"/>
            <a:ext cx="784887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err="1" smtClean="0">
                <a:solidFill>
                  <a:schemeClr val="bg1">
                    <a:lumMod val="50000"/>
                  </a:schemeClr>
                </a:solidFill>
              </a:rPr>
              <a:t>Estas</a:t>
            </a:r>
            <a:r>
              <a:rPr lang="en-US" sz="1400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US" sz="1400" dirty="0" err="1" smtClean="0">
                <a:solidFill>
                  <a:schemeClr val="bg1">
                    <a:lumMod val="50000"/>
                  </a:schemeClr>
                </a:solidFill>
              </a:rPr>
              <a:t>transparencias</a:t>
            </a:r>
            <a:r>
              <a:rPr lang="en-US" sz="1400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US" sz="1400" dirty="0" err="1" smtClean="0">
                <a:solidFill>
                  <a:schemeClr val="bg1">
                    <a:lumMod val="50000"/>
                  </a:schemeClr>
                </a:solidFill>
              </a:rPr>
              <a:t>están</a:t>
            </a:r>
            <a:r>
              <a:rPr lang="en-US" sz="1400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US" sz="1400" dirty="0" err="1" smtClean="0">
                <a:solidFill>
                  <a:schemeClr val="bg1">
                    <a:lumMod val="50000"/>
                  </a:schemeClr>
                </a:solidFill>
              </a:rPr>
              <a:t>basadas</a:t>
            </a:r>
            <a:r>
              <a:rPr lang="en-US" sz="1400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US" sz="1400" dirty="0" err="1" smtClean="0">
                <a:solidFill>
                  <a:schemeClr val="bg1">
                    <a:lumMod val="50000"/>
                  </a:schemeClr>
                </a:solidFill>
              </a:rPr>
              <a:t>en</a:t>
            </a:r>
            <a:r>
              <a:rPr lang="en-US" sz="1400" dirty="0" smtClean="0">
                <a:solidFill>
                  <a:schemeClr val="bg1">
                    <a:lumMod val="50000"/>
                  </a:schemeClr>
                </a:solidFill>
              </a:rPr>
              <a:t> las </a:t>
            </a:r>
            <a:r>
              <a:rPr lang="en-US" sz="1400" dirty="0" err="1" smtClean="0">
                <a:solidFill>
                  <a:schemeClr val="bg1">
                    <a:lumMod val="50000"/>
                  </a:schemeClr>
                </a:solidFill>
              </a:rPr>
              <a:t>desarrolladas</a:t>
            </a:r>
            <a:r>
              <a:rPr lang="en-US" sz="1400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US" sz="1400" dirty="0" err="1" smtClean="0">
                <a:solidFill>
                  <a:schemeClr val="bg1">
                    <a:lumMod val="50000"/>
                  </a:schemeClr>
                </a:solidFill>
              </a:rPr>
              <a:t>por</a:t>
            </a:r>
            <a:r>
              <a:rPr lang="en-US" sz="1400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US" sz="1400" dirty="0" err="1" smtClean="0">
                <a:solidFill>
                  <a:schemeClr val="bg1">
                    <a:lumMod val="50000"/>
                  </a:schemeClr>
                </a:solidFill>
              </a:rPr>
              <a:t>Ammann</a:t>
            </a:r>
            <a:r>
              <a:rPr lang="en-US" sz="1400" dirty="0" smtClean="0">
                <a:solidFill>
                  <a:schemeClr val="bg1">
                    <a:lumMod val="50000"/>
                  </a:schemeClr>
                </a:solidFill>
              </a:rPr>
              <a:t> &amp; Offutt </a:t>
            </a:r>
            <a:r>
              <a:rPr lang="en-US" sz="1400" dirty="0" err="1" smtClean="0">
                <a:solidFill>
                  <a:schemeClr val="bg1">
                    <a:lumMod val="50000"/>
                  </a:schemeClr>
                </a:solidFill>
              </a:rPr>
              <a:t>como</a:t>
            </a:r>
            <a:r>
              <a:rPr lang="en-US" sz="1400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US" sz="1400" dirty="0" err="1" smtClean="0">
                <a:solidFill>
                  <a:schemeClr val="bg1">
                    <a:lumMod val="50000"/>
                  </a:schemeClr>
                </a:solidFill>
              </a:rPr>
              <a:t>acompañamiento</a:t>
            </a:r>
            <a:r>
              <a:rPr lang="en-US" sz="1400" dirty="0" smtClean="0">
                <a:solidFill>
                  <a:schemeClr val="bg1">
                    <a:lumMod val="50000"/>
                  </a:schemeClr>
                </a:solidFill>
              </a:rPr>
              <a:t> de </a:t>
            </a:r>
            <a:r>
              <a:rPr lang="en-US" sz="1400" dirty="0" err="1" smtClean="0">
                <a:solidFill>
                  <a:schemeClr val="bg1">
                    <a:lumMod val="50000"/>
                  </a:schemeClr>
                </a:solidFill>
              </a:rPr>
              <a:t>su</a:t>
            </a:r>
            <a:r>
              <a:rPr lang="en-US" sz="1400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US" sz="1400" dirty="0" err="1" smtClean="0">
                <a:solidFill>
                  <a:schemeClr val="bg1">
                    <a:lumMod val="50000"/>
                  </a:schemeClr>
                </a:solidFill>
              </a:rPr>
              <a:t>libro</a:t>
            </a:r>
            <a:r>
              <a:rPr lang="en-US" sz="1400" dirty="0" smtClean="0">
                <a:solidFill>
                  <a:schemeClr val="bg1">
                    <a:lumMod val="50000"/>
                  </a:schemeClr>
                </a:solidFill>
              </a:rPr>
              <a:t> Introduction to Software Testing (2</a:t>
            </a:r>
            <a:r>
              <a:rPr lang="en-US" sz="1400" baseline="30000" dirty="0" smtClean="0">
                <a:solidFill>
                  <a:schemeClr val="bg1">
                    <a:lumMod val="50000"/>
                  </a:schemeClr>
                </a:solidFill>
              </a:rPr>
              <a:t>nd</a:t>
            </a:r>
            <a:r>
              <a:rPr lang="en-US" sz="1400" dirty="0" smtClean="0">
                <a:solidFill>
                  <a:schemeClr val="bg1">
                    <a:lumMod val="50000"/>
                  </a:schemeClr>
                </a:solidFill>
              </a:rPr>
              <a:t> Edition)</a:t>
            </a:r>
            <a:endParaRPr lang="en-US" sz="1400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>
                <a:solidFill>
                  <a:schemeClr val="tx1"/>
                </a:solidFill>
              </a:rPr>
              <a:t>Ejemplo de cobertura de cláusulas</a:t>
            </a:r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7" name="Marcador de pie de página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Especificación, Validación y Testing (M. G. Merayo y M. Núñez)</a:t>
            </a:r>
            <a:endParaRPr lang="es-ES"/>
          </a:p>
        </p:txBody>
      </p:sp>
      <p:sp>
        <p:nvSpPr>
          <p:cNvPr id="8" name="Marcador de número de diapositiva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D3A91-18EE-4DC8-A17F-EFE35D22CA18}" type="slidenum">
              <a:rPr lang="es-ES" smtClean="0"/>
              <a:pPr/>
              <a:t>10</a:t>
            </a:fld>
            <a:endParaRPr lang="es-ES"/>
          </a:p>
        </p:txBody>
      </p:sp>
      <p:sp>
        <p:nvSpPr>
          <p:cNvPr id="9" name="Rectangle 4"/>
          <p:cNvSpPr>
            <a:spLocks noChangeArrowheads="1"/>
          </p:cNvSpPr>
          <p:nvPr/>
        </p:nvSpPr>
        <p:spPr bwMode="auto">
          <a:xfrm>
            <a:off x="160972" y="1757194"/>
            <a:ext cx="8867775" cy="5916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>
            <a:lvl1pPr marL="285750" indent="-285750">
              <a:lnSpc>
                <a:spcPct val="90000"/>
              </a:lnSpc>
              <a:spcBef>
                <a:spcPct val="30000"/>
              </a:spcBef>
              <a:buSzPct val="85000"/>
              <a:buChar char="•"/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0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0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0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Font typeface="Wingdings" pitchFamily="2" charset="2"/>
              <a:buChar char="Ø"/>
              <a:defRPr sz="20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Font typeface="Wingdings" pitchFamily="2" charset="2"/>
              <a:buChar char="Ø"/>
              <a:defRPr sz="20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Font typeface="Wingdings" pitchFamily="2" charset="2"/>
              <a:buChar char="Ø"/>
              <a:defRPr sz="20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Font typeface="Wingdings" pitchFamily="2" charset="2"/>
              <a:buChar char="Ø"/>
              <a:defRPr sz="20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Font typeface="Wingdings" pitchFamily="2" charset="2"/>
              <a:buChar char="Ø"/>
              <a:defRPr sz="20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buFontTx/>
              <a:buNone/>
            </a:pPr>
            <a:r>
              <a:rPr lang="en-US" altLang="en-US" sz="2000" b="0" dirty="0">
                <a:latin typeface="+mn-lt"/>
              </a:rPr>
              <a:t>((a </a:t>
            </a:r>
            <a:r>
              <a:rPr lang="en-US" altLang="en-US" sz="2000" b="0" dirty="0">
                <a:solidFill>
                  <a:schemeClr val="tx2"/>
                </a:solidFill>
                <a:latin typeface="+mn-lt"/>
              </a:rPr>
              <a:t>&lt;</a:t>
            </a:r>
            <a:r>
              <a:rPr lang="en-US" altLang="en-US" sz="2000" b="0" dirty="0">
                <a:latin typeface="+mn-lt"/>
              </a:rPr>
              <a:t> b) </a:t>
            </a:r>
            <a:r>
              <a:rPr lang="en-US" altLang="en-US" sz="2000" dirty="0">
                <a:solidFill>
                  <a:schemeClr val="tx2"/>
                </a:solidFill>
                <a:latin typeface="+mn-lt"/>
                <a:cs typeface="Times New Roman" pitchFamily="18" charset="0"/>
                <a:sym typeface="Symbol" pitchFamily="18" charset="2"/>
              </a:rPr>
              <a:t></a:t>
            </a:r>
            <a:r>
              <a:rPr lang="en-US" altLang="en-US" sz="2000" b="0" dirty="0">
                <a:latin typeface="+mn-lt"/>
              </a:rPr>
              <a:t> D) </a:t>
            </a:r>
            <a:r>
              <a:rPr lang="en-US" altLang="en-US" sz="2000" dirty="0">
                <a:solidFill>
                  <a:schemeClr val="tx2"/>
                </a:solidFill>
                <a:latin typeface="+mn-lt"/>
                <a:cs typeface="Times New Roman" pitchFamily="18" charset="0"/>
                <a:sym typeface="Symbol" pitchFamily="18" charset="2"/>
              </a:rPr>
              <a:t></a:t>
            </a:r>
            <a:r>
              <a:rPr lang="en-US" altLang="en-US" sz="2000" b="0" dirty="0">
                <a:solidFill>
                  <a:schemeClr val="tx2"/>
                </a:solidFill>
                <a:latin typeface="+mn-lt"/>
                <a:cs typeface="Times New Roman" pitchFamily="18" charset="0"/>
                <a:sym typeface="Symbol" pitchFamily="18" charset="2"/>
              </a:rPr>
              <a:t> </a:t>
            </a:r>
            <a:r>
              <a:rPr lang="en-US" altLang="en-US" sz="2000" b="0" dirty="0">
                <a:latin typeface="+mn-lt"/>
              </a:rPr>
              <a:t>(m </a:t>
            </a:r>
            <a:r>
              <a:rPr lang="en-US" altLang="en-US" sz="2000" b="0" dirty="0">
                <a:solidFill>
                  <a:schemeClr val="tx2"/>
                </a:solidFill>
                <a:latin typeface="+mn-lt"/>
              </a:rPr>
              <a:t>&gt;=</a:t>
            </a:r>
            <a:r>
              <a:rPr lang="en-US" altLang="en-US" sz="2000" b="0" dirty="0">
                <a:latin typeface="+mn-lt"/>
              </a:rPr>
              <a:t> </a:t>
            </a:r>
            <a:r>
              <a:rPr lang="en-US" altLang="en-US" sz="2000" b="0" dirty="0" smtClean="0">
                <a:latin typeface="+mn-lt"/>
              </a:rPr>
              <a:t>n*o)</a:t>
            </a:r>
          </a:p>
          <a:p>
            <a:pPr algn="ctr">
              <a:buFontTx/>
              <a:buNone/>
            </a:pPr>
            <a:endParaRPr lang="en-US" altLang="en-US" sz="2000" b="0" dirty="0">
              <a:latin typeface="+mn-lt"/>
            </a:endParaRPr>
          </a:p>
        </p:txBody>
      </p:sp>
      <p:sp>
        <p:nvSpPr>
          <p:cNvPr id="12" name="Text Box 5"/>
          <p:cNvSpPr txBox="1">
            <a:spLocks noChangeArrowheads="1"/>
          </p:cNvSpPr>
          <p:nvPr/>
        </p:nvSpPr>
        <p:spPr bwMode="auto">
          <a:xfrm>
            <a:off x="1924049" y="4751388"/>
            <a:ext cx="5611813" cy="1339850"/>
          </a:xfrm>
          <a:prstGeom prst="rect">
            <a:avLst/>
          </a:prstGeom>
          <a:solidFill>
            <a:srgbClr val="000099"/>
          </a:solidFill>
          <a:ln w="28575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square">
            <a:spAutoFit/>
          </a:bodyPr>
          <a:lstStyle>
            <a:lvl1pPr marL="457200" indent="-457200"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b="0" u="sng" dirty="0" smtClean="0">
                <a:latin typeface="Gill Sans MT" panose="020B0502020104020203" pitchFamily="34" charset="0"/>
              </a:rPr>
              <a:t>Dos </a:t>
            </a:r>
            <a:r>
              <a:rPr lang="en-US" altLang="en-US" b="0" u="sng" dirty="0">
                <a:latin typeface="Gill Sans MT" panose="020B0502020104020203" pitchFamily="34" charset="0"/>
              </a:rPr>
              <a:t>tests</a:t>
            </a:r>
          </a:p>
          <a:p>
            <a:pPr>
              <a:spcBef>
                <a:spcPct val="50000"/>
              </a:spcBef>
            </a:pPr>
            <a:endParaRPr lang="en-US" altLang="en-US" b="0" dirty="0">
              <a:solidFill>
                <a:schemeClr val="tx1"/>
              </a:solidFill>
              <a:latin typeface="Gill Sans MT" panose="020B0502020104020203" pitchFamily="34" charset="0"/>
            </a:endParaRPr>
          </a:p>
          <a:p>
            <a:pPr>
              <a:spcBef>
                <a:spcPct val="50000"/>
              </a:spcBef>
            </a:pPr>
            <a:endParaRPr lang="en-US" altLang="en-US" b="0" dirty="0">
              <a:solidFill>
                <a:schemeClr val="tx1"/>
              </a:solidFill>
              <a:latin typeface="Gill Sans MT" panose="020B0502020104020203" pitchFamily="34" charset="0"/>
            </a:endParaRPr>
          </a:p>
        </p:txBody>
      </p:sp>
      <p:grpSp>
        <p:nvGrpSpPr>
          <p:cNvPr id="13" name="Group 10"/>
          <p:cNvGrpSpPr>
            <a:grpSpLocks/>
          </p:cNvGrpSpPr>
          <p:nvPr/>
        </p:nvGrpSpPr>
        <p:grpSpPr bwMode="auto">
          <a:xfrm>
            <a:off x="1343025" y="2266952"/>
            <a:ext cx="3687763" cy="863601"/>
            <a:chOff x="399" y="1345"/>
            <a:chExt cx="2157" cy="544"/>
          </a:xfrm>
        </p:grpSpPr>
        <p:sp>
          <p:nvSpPr>
            <p:cNvPr id="14" name="Text Box 4"/>
            <p:cNvSpPr txBox="1">
              <a:spLocks noChangeArrowheads="1"/>
            </p:cNvSpPr>
            <p:nvPr/>
          </p:nvSpPr>
          <p:spPr bwMode="auto">
            <a:xfrm>
              <a:off x="399" y="1345"/>
              <a:ext cx="1059" cy="543"/>
            </a:xfrm>
            <a:prstGeom prst="rect">
              <a:avLst/>
            </a:prstGeom>
            <a:solidFill>
              <a:srgbClr val="000099"/>
            </a:solidFill>
            <a:ln w="28575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altLang="en-US" b="0" u="sng" dirty="0">
                  <a:latin typeface="Gill Sans MT" panose="020B0502020104020203" pitchFamily="34" charset="0"/>
                </a:rPr>
                <a:t>(a &lt; b) = true</a:t>
              </a:r>
            </a:p>
            <a:p>
              <a:pPr>
                <a:spcBef>
                  <a:spcPct val="50000"/>
                </a:spcBef>
              </a:pPr>
              <a:r>
                <a:rPr lang="en-US" altLang="en-US" b="0" dirty="0">
                  <a:solidFill>
                    <a:schemeClr val="bg1"/>
                  </a:solidFill>
                  <a:latin typeface="Gill Sans MT" panose="020B0502020104020203" pitchFamily="34" charset="0"/>
                </a:rPr>
                <a:t>a = 5, b = 10</a:t>
              </a:r>
            </a:p>
          </p:txBody>
        </p:sp>
        <p:sp>
          <p:nvSpPr>
            <p:cNvPr id="15" name="Text Box 6"/>
            <p:cNvSpPr txBox="1">
              <a:spLocks noChangeArrowheads="1"/>
            </p:cNvSpPr>
            <p:nvPr/>
          </p:nvSpPr>
          <p:spPr bwMode="auto">
            <a:xfrm>
              <a:off x="1453" y="1346"/>
              <a:ext cx="1103" cy="543"/>
            </a:xfrm>
            <a:prstGeom prst="rect">
              <a:avLst/>
            </a:prstGeom>
            <a:solidFill>
              <a:srgbClr val="000099"/>
            </a:solidFill>
            <a:ln w="28575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altLang="en-US" b="0" u="sng" dirty="0">
                  <a:latin typeface="Gill Sans MT" panose="020B0502020104020203" pitchFamily="34" charset="0"/>
                </a:rPr>
                <a:t>(a &lt; b) = false</a:t>
              </a:r>
            </a:p>
            <a:p>
              <a:pPr>
                <a:spcBef>
                  <a:spcPct val="50000"/>
                </a:spcBef>
              </a:pPr>
              <a:r>
                <a:rPr lang="en-US" altLang="en-US" b="0" dirty="0">
                  <a:solidFill>
                    <a:schemeClr val="bg1"/>
                  </a:solidFill>
                  <a:latin typeface="Gill Sans MT" panose="020B0502020104020203" pitchFamily="34" charset="0"/>
                </a:rPr>
                <a:t>a = 10, b = 5</a:t>
              </a:r>
            </a:p>
          </p:txBody>
        </p:sp>
      </p:grpSp>
      <p:grpSp>
        <p:nvGrpSpPr>
          <p:cNvPr id="16" name="Group 9"/>
          <p:cNvGrpSpPr>
            <a:grpSpLocks/>
          </p:cNvGrpSpPr>
          <p:nvPr/>
        </p:nvGrpSpPr>
        <p:grpSpPr bwMode="auto">
          <a:xfrm>
            <a:off x="5189538" y="2266951"/>
            <a:ext cx="2625725" cy="863601"/>
            <a:chOff x="1943" y="1504"/>
            <a:chExt cx="1654" cy="544"/>
          </a:xfrm>
        </p:grpSpPr>
        <p:sp>
          <p:nvSpPr>
            <p:cNvPr id="17" name="Text Box 7"/>
            <p:cNvSpPr txBox="1">
              <a:spLocks noChangeArrowheads="1"/>
            </p:cNvSpPr>
            <p:nvPr/>
          </p:nvSpPr>
          <p:spPr bwMode="auto">
            <a:xfrm>
              <a:off x="1943" y="1504"/>
              <a:ext cx="741" cy="543"/>
            </a:xfrm>
            <a:prstGeom prst="rect">
              <a:avLst/>
            </a:prstGeom>
            <a:solidFill>
              <a:srgbClr val="000099"/>
            </a:solidFill>
            <a:ln w="28575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altLang="en-US" b="0" u="sng" dirty="0">
                  <a:latin typeface="Gill Sans MT" panose="020B0502020104020203" pitchFamily="34" charset="0"/>
                </a:rPr>
                <a:t>D = true</a:t>
              </a:r>
            </a:p>
            <a:p>
              <a:pPr>
                <a:spcBef>
                  <a:spcPct val="50000"/>
                </a:spcBef>
              </a:pPr>
              <a:r>
                <a:rPr lang="en-US" altLang="en-US" b="0" dirty="0">
                  <a:solidFill>
                    <a:schemeClr val="bg1"/>
                  </a:solidFill>
                  <a:latin typeface="Gill Sans MT" panose="020B0502020104020203" pitchFamily="34" charset="0"/>
                </a:rPr>
                <a:t>D = true</a:t>
              </a:r>
            </a:p>
          </p:txBody>
        </p:sp>
        <p:sp>
          <p:nvSpPr>
            <p:cNvPr id="18" name="Text Box 8"/>
            <p:cNvSpPr txBox="1">
              <a:spLocks noChangeArrowheads="1"/>
            </p:cNvSpPr>
            <p:nvPr/>
          </p:nvSpPr>
          <p:spPr bwMode="auto">
            <a:xfrm>
              <a:off x="2680" y="1505"/>
              <a:ext cx="917" cy="543"/>
            </a:xfrm>
            <a:prstGeom prst="rect">
              <a:avLst/>
            </a:prstGeom>
            <a:solidFill>
              <a:srgbClr val="000099"/>
            </a:solidFill>
            <a:ln w="28575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square">
              <a:spAutoFit/>
            </a:bodyPr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altLang="en-US" b="0" u="sng" dirty="0">
                  <a:latin typeface="Gill Sans MT" panose="020B0502020104020203" pitchFamily="34" charset="0"/>
                </a:rPr>
                <a:t>D = false</a:t>
              </a:r>
            </a:p>
            <a:p>
              <a:pPr>
                <a:spcBef>
                  <a:spcPct val="50000"/>
                </a:spcBef>
              </a:pPr>
              <a:r>
                <a:rPr lang="en-US" altLang="en-US" b="0" dirty="0">
                  <a:solidFill>
                    <a:schemeClr val="bg1"/>
                  </a:solidFill>
                  <a:latin typeface="Gill Sans MT" panose="020B0502020104020203" pitchFamily="34" charset="0"/>
                </a:rPr>
                <a:t>D = false</a:t>
              </a:r>
            </a:p>
          </p:txBody>
        </p:sp>
      </p:grpSp>
      <p:grpSp>
        <p:nvGrpSpPr>
          <p:cNvPr id="19" name="Group 13"/>
          <p:cNvGrpSpPr>
            <a:grpSpLocks/>
          </p:cNvGrpSpPr>
          <p:nvPr/>
        </p:nvGrpSpPr>
        <p:grpSpPr bwMode="auto">
          <a:xfrm>
            <a:off x="2145506" y="3641725"/>
            <a:ext cx="4860924" cy="869950"/>
            <a:chOff x="1795" y="2143"/>
            <a:chExt cx="3062" cy="548"/>
          </a:xfrm>
        </p:grpSpPr>
        <p:sp>
          <p:nvSpPr>
            <p:cNvPr id="20" name="Text Box 11"/>
            <p:cNvSpPr txBox="1">
              <a:spLocks noChangeArrowheads="1"/>
            </p:cNvSpPr>
            <p:nvPr/>
          </p:nvSpPr>
          <p:spPr bwMode="auto">
            <a:xfrm>
              <a:off x="1795" y="2148"/>
              <a:ext cx="1519" cy="543"/>
            </a:xfrm>
            <a:prstGeom prst="rect">
              <a:avLst/>
            </a:prstGeom>
            <a:solidFill>
              <a:srgbClr val="000099"/>
            </a:solidFill>
            <a:ln w="28575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square">
              <a:spAutoFit/>
            </a:bodyPr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altLang="en-US" b="0" u="sng" dirty="0">
                  <a:latin typeface="Gill Sans MT" panose="020B0502020104020203" pitchFamily="34" charset="0"/>
                </a:rPr>
                <a:t>m &gt;= n*o = true</a:t>
              </a:r>
            </a:p>
            <a:p>
              <a:pPr>
                <a:spcBef>
                  <a:spcPct val="50000"/>
                </a:spcBef>
              </a:pPr>
              <a:r>
                <a:rPr lang="en-US" altLang="en-US" b="0" dirty="0">
                  <a:solidFill>
                    <a:schemeClr val="bg1"/>
                  </a:solidFill>
                  <a:latin typeface="Gill Sans MT" panose="020B0502020104020203" pitchFamily="34" charset="0"/>
                </a:rPr>
                <a:t>m = 1, n = 1, o = 1</a:t>
              </a:r>
            </a:p>
          </p:txBody>
        </p:sp>
        <p:sp>
          <p:nvSpPr>
            <p:cNvPr id="21" name="Text Box 12"/>
            <p:cNvSpPr txBox="1">
              <a:spLocks noChangeArrowheads="1"/>
            </p:cNvSpPr>
            <p:nvPr/>
          </p:nvSpPr>
          <p:spPr bwMode="auto">
            <a:xfrm>
              <a:off x="3371" y="2143"/>
              <a:ext cx="1486" cy="543"/>
            </a:xfrm>
            <a:prstGeom prst="rect">
              <a:avLst/>
            </a:prstGeom>
            <a:solidFill>
              <a:srgbClr val="000099"/>
            </a:solidFill>
            <a:ln w="28575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square">
              <a:spAutoFit/>
            </a:bodyPr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altLang="en-US" b="0" u="sng" dirty="0">
                  <a:latin typeface="Gill Sans MT" panose="020B0502020104020203" pitchFamily="34" charset="0"/>
                </a:rPr>
                <a:t>m &gt;= n*o = false</a:t>
              </a:r>
            </a:p>
            <a:p>
              <a:pPr>
                <a:spcBef>
                  <a:spcPct val="50000"/>
                </a:spcBef>
              </a:pPr>
              <a:r>
                <a:rPr lang="en-US" altLang="en-US" b="0" dirty="0">
                  <a:solidFill>
                    <a:schemeClr val="bg1"/>
                  </a:solidFill>
                  <a:latin typeface="Gill Sans MT" panose="020B0502020104020203" pitchFamily="34" charset="0"/>
                </a:rPr>
                <a:t>m = 1, n = 2, o = 2</a:t>
              </a:r>
            </a:p>
          </p:txBody>
        </p:sp>
      </p:grpSp>
      <p:grpSp>
        <p:nvGrpSpPr>
          <p:cNvPr id="22" name="Group 26"/>
          <p:cNvGrpSpPr>
            <a:grpSpLocks/>
          </p:cNvGrpSpPr>
          <p:nvPr/>
        </p:nvGrpSpPr>
        <p:grpSpPr bwMode="auto">
          <a:xfrm>
            <a:off x="565150" y="3128964"/>
            <a:ext cx="6859588" cy="2636838"/>
            <a:chOff x="356" y="1971"/>
            <a:chExt cx="4321" cy="1661"/>
          </a:xfrm>
        </p:grpSpPr>
        <p:cxnSp>
          <p:nvCxnSpPr>
            <p:cNvPr id="23" name="AutoShape 15"/>
            <p:cNvCxnSpPr>
              <a:cxnSpLocks noChangeShapeType="1"/>
              <a:stCxn id="14" idx="2"/>
              <a:endCxn id="27" idx="1"/>
            </p:cNvCxnSpPr>
            <p:nvPr/>
          </p:nvCxnSpPr>
          <p:spPr bwMode="auto">
            <a:xfrm rot="5400000">
              <a:off x="595" y="2588"/>
              <a:ext cx="1438" cy="204"/>
            </a:xfrm>
            <a:prstGeom prst="curvedConnector4">
              <a:avLst>
                <a:gd name="adj1" fmla="val 45619"/>
                <a:gd name="adj2" fmla="val 170502"/>
              </a:avLst>
            </a:prstGeom>
            <a:noFill/>
            <a:ln w="28575">
              <a:solidFill>
                <a:schemeClr val="tx2"/>
              </a:solidFill>
              <a:round/>
              <a:headEnd type="none" w="sm" len="sm"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4" name="AutoShape 16"/>
            <p:cNvCxnSpPr>
              <a:cxnSpLocks noChangeShapeType="1"/>
              <a:stCxn id="17" idx="2"/>
              <a:endCxn id="27" idx="1"/>
            </p:cNvCxnSpPr>
            <p:nvPr/>
          </p:nvCxnSpPr>
          <p:spPr bwMode="auto">
            <a:xfrm rot="5400000">
              <a:off x="1707" y="1476"/>
              <a:ext cx="1438" cy="2428"/>
            </a:xfrm>
            <a:prstGeom prst="curvedConnector4">
              <a:avLst>
                <a:gd name="adj1" fmla="val 45619"/>
                <a:gd name="adj2" fmla="val 105932"/>
              </a:avLst>
            </a:prstGeom>
            <a:noFill/>
            <a:ln w="28575">
              <a:solidFill>
                <a:schemeClr val="tx2"/>
              </a:solidFill>
              <a:round/>
              <a:headEnd type="none" w="sm" len="sm"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5" name="AutoShape 17"/>
            <p:cNvCxnSpPr>
              <a:cxnSpLocks noChangeShapeType="1"/>
              <a:stCxn id="20" idx="2"/>
              <a:endCxn id="27" idx="1"/>
            </p:cNvCxnSpPr>
            <p:nvPr/>
          </p:nvCxnSpPr>
          <p:spPr bwMode="auto">
            <a:xfrm rot="5400000">
              <a:off x="1378" y="2676"/>
              <a:ext cx="567" cy="899"/>
            </a:xfrm>
            <a:prstGeom prst="curvedConnector4">
              <a:avLst>
                <a:gd name="adj1" fmla="val 38889"/>
                <a:gd name="adj2" fmla="val 116018"/>
              </a:avLst>
            </a:prstGeom>
            <a:noFill/>
            <a:ln w="28575">
              <a:solidFill>
                <a:schemeClr val="tx2"/>
              </a:solidFill>
              <a:round/>
              <a:headEnd type="none" w="sm" len="sm"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26" name="Text Box 18"/>
            <p:cNvSpPr txBox="1">
              <a:spLocks noChangeArrowheads="1"/>
            </p:cNvSpPr>
            <p:nvPr/>
          </p:nvSpPr>
          <p:spPr bwMode="auto">
            <a:xfrm>
              <a:off x="356" y="3186"/>
              <a:ext cx="814" cy="4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altLang="en-US" b="0" dirty="0" err="1" smtClean="0">
                  <a:solidFill>
                    <a:srgbClr val="00B050"/>
                  </a:solidFill>
                  <a:latin typeface="Gill Sans MT" panose="020B0502020104020203" pitchFamily="34" charset="0"/>
                </a:rPr>
                <a:t>Casos</a:t>
              </a:r>
              <a:r>
                <a:rPr lang="en-US" altLang="en-US" b="0" dirty="0" smtClean="0">
                  <a:solidFill>
                    <a:srgbClr val="00B050"/>
                  </a:solidFill>
                  <a:latin typeface="Gill Sans MT" panose="020B0502020104020203" pitchFamily="34" charset="0"/>
                </a:rPr>
                <a:t> true </a:t>
              </a:r>
              <a:endParaRPr lang="en-US" altLang="en-US" b="0" dirty="0">
                <a:solidFill>
                  <a:srgbClr val="00B050"/>
                </a:solidFill>
                <a:latin typeface="Gill Sans MT" panose="020B0502020104020203" pitchFamily="34" charset="0"/>
              </a:endParaRPr>
            </a:p>
          </p:txBody>
        </p:sp>
        <p:sp>
          <p:nvSpPr>
            <p:cNvPr id="27" name="Text Box 20"/>
            <p:cNvSpPr txBox="1">
              <a:spLocks noChangeArrowheads="1"/>
            </p:cNvSpPr>
            <p:nvPr/>
          </p:nvSpPr>
          <p:spPr bwMode="auto">
            <a:xfrm>
              <a:off x="1212" y="3283"/>
              <a:ext cx="3465" cy="2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altLang="en-US" b="0" dirty="0">
                  <a:solidFill>
                    <a:schemeClr val="bg1"/>
                  </a:solidFill>
                  <a:latin typeface="Gill Sans MT" panose="020B0502020104020203" pitchFamily="34" charset="0"/>
                </a:rPr>
                <a:t>1) a = 5, b = 10, D = true, m = 1, n = 1, o </a:t>
              </a:r>
              <a:r>
                <a:rPr lang="en-US" altLang="en-US" b="0" dirty="0" smtClean="0">
                  <a:solidFill>
                    <a:schemeClr val="bg1"/>
                  </a:solidFill>
                  <a:latin typeface="Gill Sans MT" panose="020B0502020104020203" pitchFamily="34" charset="0"/>
                </a:rPr>
                <a:t>=1</a:t>
              </a:r>
              <a:endParaRPr lang="en-US" altLang="en-US" b="0" dirty="0">
                <a:solidFill>
                  <a:schemeClr val="bg1"/>
                </a:solidFill>
                <a:latin typeface="Gill Sans MT" panose="020B0502020104020203" pitchFamily="34" charset="0"/>
              </a:endParaRPr>
            </a:p>
          </p:txBody>
        </p:sp>
      </p:grpSp>
      <p:grpSp>
        <p:nvGrpSpPr>
          <p:cNvPr id="28" name="Group 25"/>
          <p:cNvGrpSpPr>
            <a:grpSpLocks/>
          </p:cNvGrpSpPr>
          <p:nvPr/>
        </p:nvGrpSpPr>
        <p:grpSpPr bwMode="auto">
          <a:xfrm>
            <a:off x="1924050" y="3130550"/>
            <a:ext cx="6970713" cy="2938463"/>
            <a:chOff x="1212" y="1972"/>
            <a:chExt cx="4391" cy="1851"/>
          </a:xfrm>
        </p:grpSpPr>
        <p:sp>
          <p:nvSpPr>
            <p:cNvPr id="29" name="Text Box 19"/>
            <p:cNvSpPr txBox="1">
              <a:spLocks noChangeArrowheads="1"/>
            </p:cNvSpPr>
            <p:nvPr/>
          </p:nvSpPr>
          <p:spPr bwMode="auto">
            <a:xfrm>
              <a:off x="4789" y="2903"/>
              <a:ext cx="814" cy="4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altLang="en-US" b="0" dirty="0" err="1" smtClean="0">
                  <a:solidFill>
                    <a:srgbClr val="FF0000"/>
                  </a:solidFill>
                  <a:latin typeface="Gill Sans MT" panose="020B0502020104020203" pitchFamily="34" charset="0"/>
                </a:rPr>
                <a:t>Casos</a:t>
              </a:r>
              <a:r>
                <a:rPr lang="en-US" altLang="en-US" b="0" dirty="0" smtClean="0">
                  <a:solidFill>
                    <a:srgbClr val="FF0000"/>
                  </a:solidFill>
                  <a:latin typeface="Gill Sans MT" panose="020B0502020104020203" pitchFamily="34" charset="0"/>
                </a:rPr>
                <a:t> false</a:t>
              </a:r>
              <a:endParaRPr lang="en-US" altLang="en-US" b="0" dirty="0">
                <a:solidFill>
                  <a:srgbClr val="FF0000"/>
                </a:solidFill>
                <a:latin typeface="Gill Sans MT" panose="020B0502020104020203" pitchFamily="34" charset="0"/>
              </a:endParaRPr>
            </a:p>
          </p:txBody>
        </p:sp>
        <p:sp>
          <p:nvSpPr>
            <p:cNvPr id="30" name="Text Box 21"/>
            <p:cNvSpPr txBox="1">
              <a:spLocks noChangeArrowheads="1"/>
            </p:cNvSpPr>
            <p:nvPr/>
          </p:nvSpPr>
          <p:spPr bwMode="auto">
            <a:xfrm>
              <a:off x="1212" y="3573"/>
              <a:ext cx="3535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square">
              <a:spAutoFit/>
            </a:bodyPr>
            <a:lstStyle>
              <a:lvl1pPr marL="457200" indent="-4572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altLang="en-US" b="0" dirty="0">
                  <a:solidFill>
                    <a:schemeClr val="bg1"/>
                  </a:solidFill>
                  <a:latin typeface="Gill Sans MT" panose="020B0502020104020203" pitchFamily="34" charset="0"/>
                </a:rPr>
                <a:t>2) a = 10, b = 5, D = false, m = 1, n = 2, o = 2</a:t>
              </a:r>
            </a:p>
          </p:txBody>
        </p:sp>
        <p:cxnSp>
          <p:nvCxnSpPr>
            <p:cNvPr id="31" name="AutoShape 22"/>
            <p:cNvCxnSpPr>
              <a:cxnSpLocks noChangeShapeType="1"/>
              <a:stCxn id="15" idx="2"/>
              <a:endCxn id="30" idx="3"/>
            </p:cNvCxnSpPr>
            <p:nvPr/>
          </p:nvCxnSpPr>
          <p:spPr bwMode="auto">
            <a:xfrm rot="16200000" flipH="1">
              <a:off x="2798" y="1749"/>
              <a:ext cx="1726" cy="2172"/>
            </a:xfrm>
            <a:prstGeom prst="curvedConnector4">
              <a:avLst>
                <a:gd name="adj1" fmla="val 46379"/>
                <a:gd name="adj2" fmla="val 106630"/>
              </a:avLst>
            </a:prstGeom>
            <a:noFill/>
            <a:ln w="28575">
              <a:solidFill>
                <a:schemeClr val="tx2"/>
              </a:solidFill>
              <a:round/>
              <a:headEnd type="none" w="sm" len="sm"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2" name="AutoShape 23"/>
            <p:cNvCxnSpPr>
              <a:cxnSpLocks noChangeShapeType="1"/>
              <a:stCxn id="18" idx="2"/>
              <a:endCxn id="30" idx="3"/>
            </p:cNvCxnSpPr>
            <p:nvPr/>
          </p:nvCxnSpPr>
          <p:spPr bwMode="auto">
            <a:xfrm rot="16200000" flipH="1">
              <a:off x="3743" y="2694"/>
              <a:ext cx="1726" cy="283"/>
            </a:xfrm>
            <a:prstGeom prst="curvedConnector4">
              <a:avLst>
                <a:gd name="adj1" fmla="val 46379"/>
                <a:gd name="adj2" fmla="val 212998"/>
              </a:avLst>
            </a:prstGeom>
            <a:noFill/>
            <a:ln w="28575">
              <a:solidFill>
                <a:schemeClr val="tx2"/>
              </a:solidFill>
              <a:round/>
              <a:headEnd type="none" w="sm" len="sm"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3" name="AutoShape 24"/>
            <p:cNvCxnSpPr>
              <a:cxnSpLocks noChangeShapeType="1"/>
              <a:stCxn id="21" idx="2"/>
              <a:endCxn id="30" idx="3"/>
            </p:cNvCxnSpPr>
            <p:nvPr/>
          </p:nvCxnSpPr>
          <p:spPr bwMode="auto">
            <a:xfrm rot="16200000" flipH="1">
              <a:off x="3778" y="2729"/>
              <a:ext cx="861" cy="1077"/>
            </a:xfrm>
            <a:prstGeom prst="curvedConnector4">
              <a:avLst>
                <a:gd name="adj1" fmla="val 42741"/>
                <a:gd name="adj2" fmla="val 113377"/>
              </a:avLst>
            </a:prstGeom>
            <a:noFill/>
            <a:ln w="28575">
              <a:solidFill>
                <a:schemeClr val="tx2"/>
              </a:solidFill>
              <a:round/>
              <a:headEnd type="none" w="sm" len="sm"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</p:spTree>
    <p:extLst>
      <p:ext uri="{BB962C8B-B14F-4D97-AF65-F5344CB8AC3E}">
        <p14:creationId xmlns:p14="http://schemas.microsoft.com/office/powerpoint/2010/main" val="13813478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>
                <a:solidFill>
                  <a:schemeClr val="tx1"/>
                </a:solidFill>
              </a:rPr>
              <a:t>Deficiencias de PC y CC</a:t>
            </a:r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2959" y="1845734"/>
            <a:ext cx="7205425" cy="446358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s-ES" dirty="0" smtClean="0">
                <a:solidFill>
                  <a:srgbClr val="00B0F0"/>
                </a:solidFill>
              </a:rPr>
              <a:t>PC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smtClean="0">
                <a:solidFill>
                  <a:srgbClr val="00B0F0"/>
                </a:solidFill>
              </a:rPr>
              <a:t>no </a:t>
            </a:r>
            <a:r>
              <a:rPr lang="es-ES" dirty="0" smtClean="0">
                <a:solidFill>
                  <a:schemeClr val="tx1"/>
                </a:solidFill>
              </a:rPr>
              <a:t>considera </a:t>
            </a:r>
            <a:r>
              <a:rPr lang="es-ES" dirty="0" smtClean="0">
                <a:solidFill>
                  <a:srgbClr val="00B0F0"/>
                </a:solidFill>
              </a:rPr>
              <a:t>completamente</a:t>
            </a:r>
            <a:r>
              <a:rPr lang="es-ES" dirty="0" smtClean="0">
                <a:solidFill>
                  <a:schemeClr val="tx1"/>
                </a:solidFill>
              </a:rPr>
              <a:t> todas las </a:t>
            </a:r>
            <a:r>
              <a:rPr lang="es-ES" dirty="0" smtClean="0">
                <a:solidFill>
                  <a:srgbClr val="00B0F0"/>
                </a:solidFill>
              </a:rPr>
              <a:t>cláusulas</a:t>
            </a:r>
            <a:r>
              <a:rPr lang="es-ES" dirty="0" smtClean="0">
                <a:solidFill>
                  <a:schemeClr val="tx1"/>
                </a:solidFill>
              </a:rPr>
              <a:t>, especialmente si tenemos evaluación cortocircuitada.</a:t>
            </a:r>
          </a:p>
          <a:p>
            <a:pPr marL="0" indent="0">
              <a:buNone/>
            </a:pPr>
            <a:endParaRPr lang="es-ES" dirty="0" smtClean="0">
              <a:solidFill>
                <a:srgbClr val="00B0F0"/>
              </a:solidFill>
            </a:endParaRPr>
          </a:p>
          <a:p>
            <a:pPr marL="0" indent="0">
              <a:buNone/>
            </a:pPr>
            <a:r>
              <a:rPr lang="es-ES" dirty="0" smtClean="0">
                <a:solidFill>
                  <a:srgbClr val="00B0F0"/>
                </a:solidFill>
              </a:rPr>
              <a:t>CC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smtClean="0">
                <a:solidFill>
                  <a:srgbClr val="00B0F0"/>
                </a:solidFill>
              </a:rPr>
              <a:t>no</a:t>
            </a:r>
            <a:r>
              <a:rPr lang="es-ES" dirty="0" smtClean="0">
                <a:solidFill>
                  <a:schemeClr val="tx1"/>
                </a:solidFill>
              </a:rPr>
              <a:t> siempre </a:t>
            </a:r>
            <a:r>
              <a:rPr lang="es-ES" dirty="0" smtClean="0">
                <a:solidFill>
                  <a:srgbClr val="00B0F0"/>
                </a:solidFill>
              </a:rPr>
              <a:t>implica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smtClean="0">
                <a:solidFill>
                  <a:srgbClr val="00B0F0"/>
                </a:solidFill>
              </a:rPr>
              <a:t>PC</a:t>
            </a:r>
            <a:r>
              <a:rPr lang="es-ES" dirty="0" smtClean="0">
                <a:solidFill>
                  <a:schemeClr val="tx1"/>
                </a:solidFill>
              </a:rPr>
              <a:t>: Se puede satisfacer CC sin que el predicado tome los dos valores (</a:t>
            </a:r>
            <a:r>
              <a:rPr lang="es-ES" i="1" dirty="0" smtClean="0">
                <a:solidFill>
                  <a:schemeClr val="tx1"/>
                </a:solidFill>
              </a:rPr>
              <a:t>true</a:t>
            </a:r>
            <a:r>
              <a:rPr lang="es-ES" dirty="0" smtClean="0">
                <a:solidFill>
                  <a:schemeClr val="tx1"/>
                </a:solidFill>
              </a:rPr>
              <a:t> y </a:t>
            </a:r>
            <a:r>
              <a:rPr lang="es-ES" i="1" dirty="0" smtClean="0">
                <a:solidFill>
                  <a:schemeClr val="tx1"/>
                </a:solidFill>
              </a:rPr>
              <a:t>false</a:t>
            </a:r>
            <a:r>
              <a:rPr lang="es-ES" dirty="0" smtClean="0">
                <a:solidFill>
                  <a:schemeClr val="tx1"/>
                </a:solidFill>
              </a:rPr>
              <a:t>).</a:t>
            </a:r>
          </a:p>
          <a:p>
            <a:pPr marL="0" indent="0">
              <a:buNone/>
            </a:pPr>
            <a:endParaRPr lang="es-ES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s-ES" dirty="0" smtClean="0">
                <a:solidFill>
                  <a:schemeClr val="tx1"/>
                </a:solidFill>
              </a:rPr>
              <a:t>La solución más simple para resolver estos problemas consiste en considerar </a:t>
            </a:r>
            <a:r>
              <a:rPr lang="es-ES" dirty="0" smtClean="0">
                <a:solidFill>
                  <a:srgbClr val="00B0F0"/>
                </a:solidFill>
              </a:rPr>
              <a:t>todas las combinaciones</a:t>
            </a:r>
            <a:r>
              <a:rPr lang="es-ES" dirty="0" smtClean="0">
                <a:solidFill>
                  <a:schemeClr val="tx1"/>
                </a:solidFill>
              </a:rPr>
              <a:t>.</a:t>
            </a:r>
          </a:p>
        </p:txBody>
      </p:sp>
      <p:sp>
        <p:nvSpPr>
          <p:cNvPr id="7" name="Marcador de pie de página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Especificación, Validación y Testing (M. G. Merayo y M. Núñez)</a:t>
            </a:r>
            <a:endParaRPr lang="es-ES"/>
          </a:p>
        </p:txBody>
      </p:sp>
      <p:sp>
        <p:nvSpPr>
          <p:cNvPr id="8" name="Marcador de número de diapositiva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D3A91-18EE-4DC8-A17F-EFE35D22CA18}" type="slidenum">
              <a:rPr lang="es-ES" smtClean="0"/>
              <a:pPr/>
              <a:t>11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773487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>
                <a:solidFill>
                  <a:schemeClr val="tx1"/>
                </a:solidFill>
              </a:rPr>
              <a:t>Cobertura combinatoria</a:t>
            </a:r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7" name="Marcador de pie de página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Especificación, Validación y Testing (M. G. Merayo y M. Núñez)</a:t>
            </a:r>
            <a:endParaRPr lang="es-ES"/>
          </a:p>
        </p:txBody>
      </p:sp>
      <p:sp>
        <p:nvSpPr>
          <p:cNvPr id="8" name="Marcador de número de diapositiva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D3A91-18EE-4DC8-A17F-EFE35D22CA18}" type="slidenum">
              <a:rPr lang="es-ES" smtClean="0"/>
              <a:pPr/>
              <a:t>12</a:t>
            </a:fld>
            <a:endParaRPr lang="es-ES"/>
          </a:p>
        </p:txBody>
      </p:sp>
      <p:sp>
        <p:nvSpPr>
          <p:cNvPr id="6" name="Text Box 4"/>
          <p:cNvSpPr txBox="1">
            <a:spLocks noGrp="1" noChangeArrowheads="1"/>
          </p:cNvSpPr>
          <p:nvPr>
            <p:ph idx="1"/>
          </p:nvPr>
        </p:nvSpPr>
        <p:spPr bwMode="auto">
          <a:xfrm>
            <a:off x="822960" y="1844824"/>
            <a:ext cx="7587038" cy="1089529"/>
          </a:xfrm>
          <a:prstGeom prst="rect">
            <a:avLst/>
          </a:prstGeom>
          <a:gradFill rotWithShape="1">
            <a:gsLst>
              <a:gs pos="0">
                <a:srgbClr val="3399FF"/>
              </a:gs>
              <a:gs pos="100000">
                <a:srgbClr val="0033CC"/>
              </a:gs>
            </a:gsLst>
            <a:path path="shape">
              <a:fillToRect l="50000" t="50000" r="50000" b="50000"/>
            </a:path>
          </a:gradFill>
          <a:ln w="19050">
            <a:solidFill>
              <a:schemeClr val="tx2"/>
            </a:solidFill>
            <a:miter lim="800000"/>
            <a:headEnd type="none" w="sm" len="sm"/>
            <a:tailEnd type="none" w="sm" len="sm"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s-ES" sz="2400" u="sng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Combinatorial</a:t>
            </a:r>
            <a:r>
              <a:rPr lang="es-ES" sz="2400" u="sng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s-ES" sz="2400" u="sng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Coverage</a:t>
            </a:r>
            <a:r>
              <a:rPr lang="es-ES" sz="2400" u="sng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(</a:t>
            </a:r>
            <a:r>
              <a:rPr lang="es-ES" sz="2400" u="sng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CoC</a:t>
            </a:r>
            <a:r>
              <a:rPr lang="es-ES" sz="2400" u="sng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)</a:t>
            </a:r>
            <a:r>
              <a:rPr lang="es-ES" sz="24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: Para cada </a:t>
            </a:r>
            <a:r>
              <a:rPr lang="es-ES" sz="2400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</a:t>
            </a:r>
            <a:r>
              <a:rPr lang="es-ES" sz="24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de </a:t>
            </a:r>
            <a:r>
              <a:rPr lang="es-ES" sz="2400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</a:t>
            </a:r>
            <a:r>
              <a:rPr lang="es-ES" sz="24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, </a:t>
            </a:r>
            <a:r>
              <a:rPr lang="es-ES" sz="2400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RT</a:t>
            </a:r>
            <a:r>
              <a:rPr lang="es-ES" sz="24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contiene requisitos para las cláusulas de </a:t>
            </a:r>
            <a:r>
              <a:rPr lang="en-US" altLang="en-US" sz="2400" i="1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Cp</a:t>
            </a:r>
            <a:r>
              <a:rPr lang="en-US" altLang="en-US" sz="24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s-ES" altLang="en-US" sz="24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que los evalúan a todas las posibles combinaciones de valores de verdad</a:t>
            </a:r>
            <a:r>
              <a:rPr lang="es-ES" sz="24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.</a:t>
            </a:r>
            <a:endParaRPr lang="es-ES" sz="2400" dirty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graphicFrame>
        <p:nvGraphicFramePr>
          <p:cNvPr id="9" name="Group 22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6763023"/>
              </p:ext>
            </p:extLst>
          </p:nvPr>
        </p:nvGraphicFramePr>
        <p:xfrm>
          <a:off x="1292621" y="3013456"/>
          <a:ext cx="6561137" cy="3346577"/>
        </p:xfrm>
        <a:graphic>
          <a:graphicData uri="http://schemas.openxmlformats.org/drawingml/2006/table">
            <a:tbl>
              <a:tblPr/>
              <a:tblGrid>
                <a:gridCol w="576262"/>
                <a:gridCol w="738188"/>
                <a:gridCol w="481012"/>
                <a:gridCol w="1279525"/>
                <a:gridCol w="3486150"/>
              </a:tblGrid>
              <a:tr h="42059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a &lt; b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D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m &gt;= n*o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((a &lt; b) </a:t>
                      </a: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n-lt"/>
                          <a:cs typeface="Times New Roman" pitchFamily="18" charset="0"/>
                          <a:sym typeface="Symbol" pitchFamily="18" charset="2"/>
                        </a:rPr>
                        <a:t>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 D) </a:t>
                      </a: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n-lt"/>
                          <a:cs typeface="Times New Roman" pitchFamily="18" charset="0"/>
                          <a:sym typeface="Symbol" pitchFamily="18" charset="2"/>
                        </a:rPr>
                        <a:t>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n-lt"/>
                          <a:cs typeface="Times New Roman" pitchFamily="18" charset="0"/>
                          <a:sym typeface="Symbol" pitchFamily="18" charset="2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(m &gt;= n*o)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</a:tr>
              <a:tr h="365732"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1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T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T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T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T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</a:tr>
              <a:tr h="365732"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2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T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T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F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F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</a:tr>
              <a:tr h="365732"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3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T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F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T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T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</a:tr>
              <a:tr h="365732"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4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T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F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F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F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</a:tr>
              <a:tr h="365732"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5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F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T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T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T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</a:tr>
              <a:tr h="365732"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6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F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T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F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F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</a:tr>
              <a:tr h="365732"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7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F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F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T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F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</a:tr>
              <a:tr h="365732"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8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F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F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F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F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78566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 autoUpdateAnimBg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>
                <a:solidFill>
                  <a:schemeClr val="tx1"/>
                </a:solidFill>
              </a:rPr>
              <a:t>Cobertura combinatoria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2959" y="1845734"/>
            <a:ext cx="7205425" cy="446358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s-ES" dirty="0" err="1" smtClean="0">
                <a:solidFill>
                  <a:schemeClr val="tx1"/>
                </a:solidFill>
              </a:rPr>
              <a:t>CoC</a:t>
            </a:r>
            <a:r>
              <a:rPr lang="es-ES" dirty="0" smtClean="0">
                <a:solidFill>
                  <a:schemeClr val="tx1"/>
                </a:solidFill>
              </a:rPr>
              <a:t> es simple, elegante, limpio, completo….</a:t>
            </a:r>
          </a:p>
          <a:p>
            <a:pPr marL="0" indent="0">
              <a:buNone/>
            </a:pPr>
            <a:r>
              <a:rPr lang="es-ES" dirty="0" smtClean="0">
                <a:solidFill>
                  <a:schemeClr val="tx1"/>
                </a:solidFill>
              </a:rPr>
              <a:t>Pero muy </a:t>
            </a:r>
            <a:r>
              <a:rPr lang="es-ES" dirty="0" smtClean="0">
                <a:solidFill>
                  <a:srgbClr val="00B0F0"/>
                </a:solidFill>
              </a:rPr>
              <a:t>costoso</a:t>
            </a:r>
            <a:r>
              <a:rPr lang="es-ES" dirty="0" smtClean="0">
                <a:solidFill>
                  <a:schemeClr val="tx1"/>
                </a:solidFill>
              </a:rPr>
              <a:t>: </a:t>
            </a:r>
            <a:r>
              <a:rPr lang="es-ES" altLang="en-US" i="1" dirty="0" smtClean="0">
                <a:solidFill>
                  <a:schemeClr val="tx1"/>
                </a:solidFill>
              </a:rPr>
              <a:t>2</a:t>
            </a:r>
            <a:r>
              <a:rPr lang="es-ES" altLang="en-US" i="1" baseline="30000" dirty="0" smtClean="0">
                <a:solidFill>
                  <a:schemeClr val="tx1"/>
                </a:solidFill>
              </a:rPr>
              <a:t>N</a:t>
            </a:r>
            <a:r>
              <a:rPr lang="es-ES" altLang="en-US" dirty="0" smtClean="0">
                <a:solidFill>
                  <a:schemeClr val="tx1"/>
                </a:solidFill>
              </a:rPr>
              <a:t> </a:t>
            </a:r>
            <a:r>
              <a:rPr lang="es-ES" altLang="en-US" dirty="0" err="1" smtClean="0">
                <a:solidFill>
                  <a:schemeClr val="tx1"/>
                </a:solidFill>
              </a:rPr>
              <a:t>tests</a:t>
            </a:r>
            <a:r>
              <a:rPr lang="es-ES" altLang="en-US" dirty="0" smtClean="0">
                <a:solidFill>
                  <a:schemeClr val="tx1"/>
                </a:solidFill>
              </a:rPr>
              <a:t>, siendo </a:t>
            </a:r>
            <a:r>
              <a:rPr lang="es-ES" altLang="en-US" i="1" dirty="0" smtClean="0">
                <a:solidFill>
                  <a:schemeClr val="tx1"/>
                </a:solidFill>
              </a:rPr>
              <a:t>N</a:t>
            </a:r>
            <a:r>
              <a:rPr lang="es-ES" altLang="en-US" dirty="0" smtClean="0">
                <a:solidFill>
                  <a:schemeClr val="tx1"/>
                </a:solidFill>
              </a:rPr>
              <a:t> el número de cláusulas.</a:t>
            </a:r>
          </a:p>
          <a:p>
            <a:pPr marL="0" indent="0">
              <a:buNone/>
            </a:pPr>
            <a:r>
              <a:rPr lang="es-ES" dirty="0" smtClean="0">
                <a:solidFill>
                  <a:schemeClr val="tx1"/>
                </a:solidFill>
              </a:rPr>
              <a:t>Es impráctico para situaciones con más de 3 o 4 cláusulas.</a:t>
            </a:r>
            <a:endParaRPr lang="es-ES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s-ES" dirty="0" smtClean="0">
                <a:solidFill>
                  <a:schemeClr val="tx1"/>
                </a:solidFill>
              </a:rPr>
              <a:t>Para solventar este problema, muchas propuestas sugieren, de una u otra forma, </a:t>
            </a:r>
            <a:r>
              <a:rPr lang="es-ES" dirty="0" smtClean="0">
                <a:solidFill>
                  <a:srgbClr val="00B0F0"/>
                </a:solidFill>
              </a:rPr>
              <a:t>testear cada cláusula independientemente de las demás</a:t>
            </a:r>
            <a:r>
              <a:rPr lang="es-ES" dirty="0" smtClean="0">
                <a:solidFill>
                  <a:schemeClr val="tx1"/>
                </a:solidFill>
              </a:rPr>
              <a:t>.</a:t>
            </a:r>
          </a:p>
          <a:p>
            <a:pPr marL="0" indent="0">
              <a:buNone/>
            </a:pPr>
            <a:endParaRPr lang="es-ES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s-ES" dirty="0" smtClean="0">
                <a:solidFill>
                  <a:schemeClr val="tx1"/>
                </a:solidFill>
              </a:rPr>
              <a:t>Sin embargo, existen problemas adicionales: ¿Qué quiere decir </a:t>
            </a:r>
            <a:r>
              <a:rPr lang="es-ES" i="1" dirty="0" smtClean="0">
                <a:solidFill>
                  <a:srgbClr val="00B0F0"/>
                </a:solidFill>
              </a:rPr>
              <a:t>independientemente</a:t>
            </a:r>
            <a:r>
              <a:rPr lang="es-ES" dirty="0" smtClean="0">
                <a:solidFill>
                  <a:schemeClr val="tx1"/>
                </a:solidFill>
              </a:rPr>
              <a:t>?</a:t>
            </a:r>
          </a:p>
          <a:p>
            <a:pPr marL="0" indent="0">
              <a:buNone/>
            </a:pPr>
            <a:endParaRPr lang="es-ES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s-ES" dirty="0" smtClean="0">
                <a:solidFill>
                  <a:schemeClr val="tx1"/>
                </a:solidFill>
              </a:rPr>
              <a:t>El  libro de bibliografía básica propone la idea de utilizar </a:t>
            </a:r>
            <a:r>
              <a:rPr lang="es-ES" dirty="0" smtClean="0">
                <a:solidFill>
                  <a:srgbClr val="00B0F0"/>
                </a:solidFill>
              </a:rPr>
              <a:t>cláusulas activas</a:t>
            </a:r>
            <a:r>
              <a:rPr lang="es-ES" dirty="0" smtClean="0">
                <a:solidFill>
                  <a:schemeClr val="tx1"/>
                </a:solidFill>
              </a:rPr>
              <a:t>.</a:t>
            </a:r>
          </a:p>
        </p:txBody>
      </p:sp>
      <p:sp>
        <p:nvSpPr>
          <p:cNvPr id="7" name="Marcador de pie de página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Especificación, Validación y Testing (M. G. Merayo y M. Núñez)</a:t>
            </a:r>
            <a:endParaRPr lang="es-ES"/>
          </a:p>
        </p:txBody>
      </p:sp>
      <p:sp>
        <p:nvSpPr>
          <p:cNvPr id="8" name="Marcador de número de diapositiva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D3A91-18EE-4DC8-A17F-EFE35D22CA18}" type="slidenum">
              <a:rPr lang="es-ES" smtClean="0"/>
              <a:pPr/>
              <a:t>13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992508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>
                <a:solidFill>
                  <a:schemeClr val="tx1"/>
                </a:solidFill>
              </a:rPr>
              <a:t>Cláusulas activas</a:t>
            </a:r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2959" y="1845734"/>
            <a:ext cx="7421449" cy="446358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s-ES" dirty="0" smtClean="0">
                <a:solidFill>
                  <a:schemeClr val="tx1"/>
                </a:solidFill>
              </a:rPr>
              <a:t>Cobertura de cláusulas presenta una </a:t>
            </a:r>
            <a:r>
              <a:rPr lang="es-ES" dirty="0" smtClean="0">
                <a:solidFill>
                  <a:srgbClr val="00B0F0"/>
                </a:solidFill>
              </a:rPr>
              <a:t>debilidad</a:t>
            </a:r>
            <a:r>
              <a:rPr lang="es-ES" dirty="0" smtClean="0">
                <a:solidFill>
                  <a:schemeClr val="tx1"/>
                </a:solidFill>
              </a:rPr>
              <a:t>: Los valores </a:t>
            </a:r>
            <a:r>
              <a:rPr lang="es-ES" dirty="0" smtClean="0">
                <a:solidFill>
                  <a:srgbClr val="00B0F0"/>
                </a:solidFill>
              </a:rPr>
              <a:t>no</a:t>
            </a:r>
            <a:r>
              <a:rPr lang="es-ES" dirty="0" smtClean="0">
                <a:solidFill>
                  <a:schemeClr val="tx1"/>
                </a:solidFill>
              </a:rPr>
              <a:t> siempre dan lugar a una </a:t>
            </a:r>
            <a:r>
              <a:rPr lang="es-ES" dirty="0" smtClean="0">
                <a:solidFill>
                  <a:srgbClr val="00B0F0"/>
                </a:solidFill>
              </a:rPr>
              <a:t>diferencia</a:t>
            </a:r>
            <a:r>
              <a:rPr lang="es-ES" dirty="0" smtClean="0">
                <a:solidFill>
                  <a:schemeClr val="tx1"/>
                </a:solidFill>
              </a:rPr>
              <a:t>.</a:t>
            </a:r>
          </a:p>
          <a:p>
            <a:pPr marL="0" indent="0">
              <a:buNone/>
            </a:pPr>
            <a:r>
              <a:rPr lang="es-ES" dirty="0" smtClean="0">
                <a:solidFill>
                  <a:schemeClr val="tx1"/>
                </a:solidFill>
              </a:rPr>
              <a:t>Consideremos el primer test del ejemplo de </a:t>
            </a:r>
            <a:r>
              <a:rPr lang="es-ES" dirty="0" smtClean="0">
                <a:solidFill>
                  <a:srgbClr val="00B0F0"/>
                </a:solidFill>
              </a:rPr>
              <a:t>CC</a:t>
            </a:r>
            <a:r>
              <a:rPr lang="es-ES" dirty="0" smtClean="0">
                <a:solidFill>
                  <a:schemeClr val="tx1"/>
                </a:solidFill>
              </a:rPr>
              <a:t> que daba </a:t>
            </a:r>
            <a:r>
              <a:rPr lang="es-ES" i="1" dirty="0" smtClean="0">
                <a:solidFill>
                  <a:schemeClr val="tx1"/>
                </a:solidFill>
              </a:rPr>
              <a:t>true</a:t>
            </a:r>
            <a:r>
              <a:rPr lang="es-ES" dirty="0" smtClean="0">
                <a:solidFill>
                  <a:schemeClr val="tx1"/>
                </a:solidFill>
              </a:rPr>
              <a:t> a cada cláusula: ((5 &lt; 10) </a:t>
            </a:r>
            <a:r>
              <a:rPr lang="en-US" altLang="en-US" dirty="0">
                <a:solidFill>
                  <a:schemeClr val="tx1"/>
                </a:solidFill>
                <a:cs typeface="Times New Roman" pitchFamily="18" charset="0"/>
                <a:sym typeface="Symbol" pitchFamily="18" charset="2"/>
              </a:rPr>
              <a:t></a:t>
            </a:r>
            <a:r>
              <a:rPr lang="en-US" altLang="en-US" dirty="0">
                <a:solidFill>
                  <a:schemeClr val="tx1"/>
                </a:solidFill>
              </a:rPr>
              <a:t> </a:t>
            </a:r>
            <a:r>
              <a:rPr lang="en-US" altLang="en-US" dirty="0" smtClean="0">
                <a:solidFill>
                  <a:schemeClr val="tx1"/>
                </a:solidFill>
              </a:rPr>
              <a:t>true) </a:t>
            </a:r>
            <a:r>
              <a:rPr lang="en-US" altLang="en-US" dirty="0">
                <a:solidFill>
                  <a:schemeClr val="tx1"/>
                </a:solidFill>
                <a:cs typeface="Times New Roman" pitchFamily="18" charset="0"/>
                <a:sym typeface="Symbol" pitchFamily="18" charset="2"/>
              </a:rPr>
              <a:t> </a:t>
            </a:r>
            <a:r>
              <a:rPr lang="en-US" altLang="en-US" dirty="0">
                <a:solidFill>
                  <a:schemeClr val="tx1"/>
                </a:solidFill>
              </a:rPr>
              <a:t>(1 &gt;= 1*1</a:t>
            </a:r>
            <a:r>
              <a:rPr lang="en-US" altLang="en-US" dirty="0" smtClean="0">
                <a:solidFill>
                  <a:schemeClr val="tx1"/>
                </a:solidFill>
              </a:rPr>
              <a:t>). </a:t>
            </a:r>
            <a:r>
              <a:rPr lang="en-US" altLang="en-US" dirty="0" smtClean="0">
                <a:solidFill>
                  <a:srgbClr val="00B0F0"/>
                </a:solidFill>
              </a:rPr>
              <a:t>Solo</a:t>
            </a:r>
            <a:r>
              <a:rPr lang="es-ES" altLang="en-US" dirty="0" smtClean="0">
                <a:solidFill>
                  <a:srgbClr val="00B0F0"/>
                </a:solidFill>
              </a:rPr>
              <a:t> </a:t>
            </a:r>
            <a:r>
              <a:rPr lang="es-ES" altLang="en-US" dirty="0" smtClean="0"/>
              <a:t>la </a:t>
            </a:r>
            <a:r>
              <a:rPr lang="es-ES" altLang="en-US" dirty="0" smtClean="0">
                <a:solidFill>
                  <a:srgbClr val="00B0F0"/>
                </a:solidFill>
              </a:rPr>
              <a:t>primera</a:t>
            </a:r>
            <a:r>
              <a:rPr lang="es-ES" altLang="en-US" dirty="0" smtClean="0"/>
              <a:t> cláusula es </a:t>
            </a:r>
            <a:r>
              <a:rPr lang="es-ES" altLang="en-US" dirty="0" smtClean="0">
                <a:solidFill>
                  <a:srgbClr val="00B0F0"/>
                </a:solidFill>
              </a:rPr>
              <a:t>útil</a:t>
            </a:r>
            <a:r>
              <a:rPr lang="es-ES" altLang="en-US" dirty="0" smtClean="0"/>
              <a:t>.</a:t>
            </a:r>
          </a:p>
          <a:p>
            <a:pPr marL="0" indent="0">
              <a:buNone/>
            </a:pPr>
            <a:r>
              <a:rPr lang="es-ES" dirty="0" smtClean="0">
                <a:solidFill>
                  <a:schemeClr val="tx1"/>
                </a:solidFill>
              </a:rPr>
              <a:t>Para testear de forma efectiva el resultado de una cláusula, ésta debería ser un </a:t>
            </a:r>
            <a:r>
              <a:rPr lang="es-ES" i="1" dirty="0" smtClean="0">
                <a:solidFill>
                  <a:srgbClr val="00B0F0"/>
                </a:solidFill>
              </a:rPr>
              <a:t>factor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i="1" dirty="0" smtClean="0">
                <a:solidFill>
                  <a:srgbClr val="00B0F0"/>
                </a:solidFill>
              </a:rPr>
              <a:t>determinante</a:t>
            </a:r>
            <a:r>
              <a:rPr lang="es-ES" dirty="0" smtClean="0">
                <a:solidFill>
                  <a:schemeClr val="tx1"/>
                </a:solidFill>
              </a:rPr>
              <a:t> en el valor del predicado.</a:t>
            </a:r>
          </a:p>
          <a:p>
            <a:pPr marL="0" indent="0">
              <a:buNone/>
            </a:pPr>
            <a:endParaRPr lang="es-ES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es-ES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es-ES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es-ES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s-ES" dirty="0" smtClean="0">
                <a:solidFill>
                  <a:schemeClr val="tx1"/>
                </a:solidFill>
              </a:rPr>
              <a:t>Esto es lo que se considera </a:t>
            </a:r>
            <a:r>
              <a:rPr lang="es-ES" i="1" dirty="0" smtClean="0">
                <a:solidFill>
                  <a:srgbClr val="00B0F0"/>
                </a:solidFill>
              </a:rPr>
              <a:t>hacer una cláusula activa</a:t>
            </a:r>
            <a:r>
              <a:rPr lang="es-ES" dirty="0" smtClean="0">
                <a:solidFill>
                  <a:schemeClr val="tx1"/>
                </a:solidFill>
              </a:rPr>
              <a:t>.</a:t>
            </a:r>
          </a:p>
          <a:p>
            <a:pPr marL="0" indent="0">
              <a:buNone/>
            </a:pPr>
            <a:endParaRPr lang="es-ES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es-ES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es-ES" dirty="0" smtClean="0">
              <a:solidFill>
                <a:schemeClr val="tx1"/>
              </a:solidFill>
            </a:endParaRPr>
          </a:p>
        </p:txBody>
      </p:sp>
      <p:sp>
        <p:nvSpPr>
          <p:cNvPr id="7" name="Marcador de pie de página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Especificación, Validación y Testing (M. G. Merayo y M. Núñez)</a:t>
            </a:r>
            <a:endParaRPr lang="es-ES"/>
          </a:p>
        </p:txBody>
      </p:sp>
      <p:sp>
        <p:nvSpPr>
          <p:cNvPr id="8" name="Marcador de número de diapositiva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D3A91-18EE-4DC8-A17F-EFE35D22CA18}" type="slidenum">
              <a:rPr lang="es-ES" smtClean="0"/>
              <a:pPr/>
              <a:t>14</a:t>
            </a:fld>
            <a:endParaRPr lang="es-ES"/>
          </a:p>
        </p:txBody>
      </p:sp>
      <p:grpSp>
        <p:nvGrpSpPr>
          <p:cNvPr id="6" name="Group 9"/>
          <p:cNvGrpSpPr>
            <a:grpSpLocks/>
          </p:cNvGrpSpPr>
          <p:nvPr/>
        </p:nvGrpSpPr>
        <p:grpSpPr bwMode="auto">
          <a:xfrm>
            <a:off x="611560" y="4079000"/>
            <a:ext cx="7462823" cy="1384300"/>
            <a:chOff x="231" y="2763"/>
            <a:chExt cx="5529" cy="872"/>
          </a:xfrm>
        </p:grpSpPr>
        <p:sp>
          <p:nvSpPr>
            <p:cNvPr id="9" name="Text Box 4"/>
            <p:cNvSpPr txBox="1">
              <a:spLocks noChangeArrowheads="1"/>
            </p:cNvSpPr>
            <p:nvPr/>
          </p:nvSpPr>
          <p:spPr bwMode="auto">
            <a:xfrm>
              <a:off x="231" y="3073"/>
              <a:ext cx="1391" cy="252"/>
            </a:xfrm>
            <a:prstGeom prst="rect">
              <a:avLst/>
            </a:prstGeom>
            <a:solidFill>
              <a:srgbClr val="000099"/>
            </a:solidFill>
            <a:ln w="28575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square">
              <a:spAutoFit/>
            </a:bodyPr>
            <a:lstStyle>
              <a:lvl1pPr marL="457200" indent="-4572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pPr algn="r">
                <a:spcBef>
                  <a:spcPct val="50000"/>
                </a:spcBef>
              </a:pPr>
              <a:r>
                <a:rPr lang="es-ES" altLang="en-US" i="1" dirty="0" smtClean="0">
                  <a:solidFill>
                    <a:srgbClr val="FFFF00"/>
                  </a:solidFill>
                  <a:latin typeface="+mn-lt"/>
                </a:rPr>
                <a:t>Determinación</a:t>
              </a:r>
              <a:r>
                <a:rPr lang="es-ES" altLang="en-US" dirty="0" smtClean="0">
                  <a:solidFill>
                    <a:srgbClr val="FFFF00"/>
                  </a:solidFill>
                  <a:latin typeface="+mn-lt"/>
                </a:rPr>
                <a:t> :</a:t>
              </a:r>
              <a:endParaRPr lang="es-ES" altLang="en-US" dirty="0">
                <a:solidFill>
                  <a:srgbClr val="FFFF00"/>
                </a:solidFill>
                <a:latin typeface="+mn-lt"/>
              </a:endParaRPr>
            </a:p>
          </p:txBody>
        </p:sp>
        <p:sp>
          <p:nvSpPr>
            <p:cNvPr id="10" name="Text Box 7"/>
            <p:cNvSpPr txBox="1">
              <a:spLocks noChangeArrowheads="1"/>
            </p:cNvSpPr>
            <p:nvPr/>
          </p:nvSpPr>
          <p:spPr bwMode="auto">
            <a:xfrm>
              <a:off x="1655" y="2763"/>
              <a:ext cx="4105" cy="872"/>
            </a:xfrm>
            <a:prstGeom prst="rect">
              <a:avLst/>
            </a:prstGeom>
            <a:solidFill>
              <a:srgbClr val="000099"/>
            </a:solidFill>
            <a:ln w="28575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square">
              <a:spAutoFit/>
            </a:bodyPr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s-ES" altLang="en-US" dirty="0" smtClean="0">
                  <a:solidFill>
                    <a:srgbClr val="FFFF00"/>
                  </a:solidFill>
                  <a:latin typeface="+mn-lt"/>
                </a:rPr>
                <a:t>Una cláusula </a:t>
              </a:r>
              <a:r>
                <a:rPr lang="es-ES" altLang="en-US" i="1" dirty="0" smtClean="0">
                  <a:solidFill>
                    <a:srgbClr val="FFFF00"/>
                  </a:solidFill>
                  <a:latin typeface="+mn-lt"/>
                </a:rPr>
                <a:t>c</a:t>
              </a:r>
              <a:r>
                <a:rPr lang="es-ES" altLang="en-US" i="1" baseline="-25000" dirty="0" smtClean="0">
                  <a:solidFill>
                    <a:srgbClr val="FFFF00"/>
                  </a:solidFill>
                  <a:latin typeface="+mn-lt"/>
                </a:rPr>
                <a:t>i</a:t>
              </a:r>
              <a:r>
                <a:rPr lang="es-ES" altLang="en-US" dirty="0" smtClean="0">
                  <a:solidFill>
                    <a:srgbClr val="FFFF00"/>
                  </a:solidFill>
                  <a:latin typeface="+mn-lt"/>
                </a:rPr>
                <a:t> del predicado </a:t>
              </a:r>
              <a:r>
                <a:rPr lang="es-ES" altLang="en-US" i="1" dirty="0" smtClean="0">
                  <a:solidFill>
                    <a:srgbClr val="FFFF00"/>
                  </a:solidFill>
                  <a:latin typeface="+mn-lt"/>
                </a:rPr>
                <a:t>p</a:t>
              </a:r>
              <a:r>
                <a:rPr lang="es-ES" altLang="en-US" dirty="0" smtClean="0">
                  <a:solidFill>
                    <a:srgbClr val="FFFF00"/>
                  </a:solidFill>
                  <a:latin typeface="+mn-lt"/>
                </a:rPr>
                <a:t>, llamada </a:t>
              </a:r>
              <a:r>
                <a:rPr lang="es-ES" altLang="en-US" i="1" dirty="0" smtClean="0">
                  <a:solidFill>
                    <a:srgbClr val="FFFF00"/>
                  </a:solidFill>
                  <a:latin typeface="+mn-lt"/>
                </a:rPr>
                <a:t>cláusula principal</a:t>
              </a:r>
              <a:r>
                <a:rPr lang="es-ES" altLang="en-US" dirty="0" smtClean="0">
                  <a:solidFill>
                    <a:srgbClr val="FFFF00"/>
                  </a:solidFill>
                  <a:latin typeface="+mn-lt"/>
                </a:rPr>
                <a:t>, </a:t>
              </a:r>
              <a:r>
                <a:rPr lang="es-ES" altLang="en-US" i="1" dirty="0" smtClean="0">
                  <a:solidFill>
                    <a:srgbClr val="FFFF00"/>
                  </a:solidFill>
                  <a:latin typeface="+mn-lt"/>
                </a:rPr>
                <a:t>determina</a:t>
              </a:r>
              <a:r>
                <a:rPr lang="es-ES" altLang="en-US" dirty="0" smtClean="0">
                  <a:solidFill>
                    <a:srgbClr val="FFFF00"/>
                  </a:solidFill>
                  <a:latin typeface="+mn-lt"/>
                </a:rPr>
                <a:t> </a:t>
              </a:r>
              <a:r>
                <a:rPr lang="es-ES" altLang="en-US" i="1" dirty="0" smtClean="0">
                  <a:solidFill>
                    <a:srgbClr val="FFFF00"/>
                  </a:solidFill>
                  <a:latin typeface="+mn-lt"/>
                </a:rPr>
                <a:t>p</a:t>
              </a:r>
              <a:r>
                <a:rPr lang="es-ES" altLang="en-US" dirty="0" smtClean="0">
                  <a:solidFill>
                    <a:srgbClr val="FFFF00"/>
                  </a:solidFill>
                  <a:latin typeface="+mn-lt"/>
                </a:rPr>
                <a:t> </a:t>
              </a:r>
              <a:r>
                <a:rPr lang="es-ES" altLang="en-US" dirty="0" err="1" smtClean="0">
                  <a:solidFill>
                    <a:srgbClr val="FFFF00"/>
                  </a:solidFill>
                  <a:latin typeface="+mn-lt"/>
                </a:rPr>
                <a:t>sii</a:t>
              </a:r>
              <a:r>
                <a:rPr lang="es-ES" altLang="en-US" dirty="0" smtClean="0">
                  <a:solidFill>
                    <a:srgbClr val="FFFF00"/>
                  </a:solidFill>
                  <a:latin typeface="+mn-lt"/>
                </a:rPr>
                <a:t> los valores de las demás cláusulas</a:t>
              </a:r>
              <a:r>
                <a:rPr lang="es-ES" altLang="en-US" b="0" i="1" dirty="0" smtClean="0">
                  <a:solidFill>
                    <a:srgbClr val="FFFF00"/>
                  </a:solidFill>
                  <a:latin typeface="+mn-lt"/>
                </a:rPr>
                <a:t> </a:t>
              </a:r>
              <a:r>
                <a:rPr lang="es-ES" altLang="en-US" sz="2400" i="1" dirty="0" err="1">
                  <a:solidFill>
                    <a:srgbClr val="FFFF00"/>
                  </a:solidFill>
                  <a:latin typeface="+mn-lt"/>
                </a:rPr>
                <a:t>c</a:t>
              </a:r>
              <a:r>
                <a:rPr lang="es-ES" altLang="en-US" sz="2400" i="1" baseline="-25000" dirty="0" err="1">
                  <a:solidFill>
                    <a:srgbClr val="FFFF00"/>
                  </a:solidFill>
                  <a:latin typeface="+mn-lt"/>
                </a:rPr>
                <a:t>j</a:t>
              </a:r>
              <a:r>
                <a:rPr lang="es-ES" altLang="en-US" dirty="0" smtClean="0">
                  <a:solidFill>
                    <a:srgbClr val="FFFF00"/>
                  </a:solidFill>
                  <a:latin typeface="+mn-lt"/>
                </a:rPr>
                <a:t>, llamadas secundarias, son tales que cambiar el valor de </a:t>
              </a:r>
              <a:r>
                <a:rPr lang="es-ES" altLang="en-US" i="1" dirty="0" smtClean="0">
                  <a:solidFill>
                    <a:srgbClr val="FFFF00"/>
                  </a:solidFill>
                  <a:latin typeface="+mn-lt"/>
                </a:rPr>
                <a:t>c</a:t>
              </a:r>
              <a:r>
                <a:rPr lang="es-ES" altLang="en-US" i="1" baseline="-25000" dirty="0" smtClean="0">
                  <a:solidFill>
                    <a:srgbClr val="FFFF00"/>
                  </a:solidFill>
                  <a:latin typeface="+mn-lt"/>
                </a:rPr>
                <a:t>i</a:t>
              </a:r>
              <a:r>
                <a:rPr lang="es-ES" altLang="en-US" dirty="0" smtClean="0">
                  <a:solidFill>
                    <a:srgbClr val="FFFF00"/>
                  </a:solidFill>
                  <a:latin typeface="+mn-lt"/>
                </a:rPr>
                <a:t> cambia el valor de </a:t>
              </a:r>
              <a:r>
                <a:rPr lang="es-ES" altLang="en-US" i="1" dirty="0" smtClean="0">
                  <a:solidFill>
                    <a:srgbClr val="FFFF00"/>
                  </a:solidFill>
                  <a:latin typeface="+mn-lt"/>
                </a:rPr>
                <a:t>p.</a:t>
              </a:r>
              <a:endParaRPr lang="es-ES" altLang="en-US" i="1" dirty="0">
                <a:solidFill>
                  <a:srgbClr val="FFFF00"/>
                </a:solidFill>
                <a:latin typeface="+mn-lt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2073561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>
                <a:solidFill>
                  <a:schemeClr val="tx1"/>
                </a:solidFill>
              </a:rPr>
              <a:t>Predicados determinantes</a:t>
            </a:r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2959" y="4077072"/>
            <a:ext cx="7421449" cy="223224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s-ES" dirty="0" smtClean="0">
                <a:solidFill>
                  <a:srgbClr val="00B0F0"/>
                </a:solidFill>
              </a:rPr>
              <a:t>Objetivo</a:t>
            </a:r>
            <a:r>
              <a:rPr lang="es-ES" dirty="0" smtClean="0">
                <a:solidFill>
                  <a:schemeClr val="tx1"/>
                </a:solidFill>
              </a:rPr>
              <a:t>: Encontrar </a:t>
            </a:r>
            <a:r>
              <a:rPr lang="es-ES" dirty="0" err="1" smtClean="0">
                <a:solidFill>
                  <a:schemeClr val="tx1"/>
                </a:solidFill>
              </a:rPr>
              <a:t>tests</a:t>
            </a:r>
            <a:r>
              <a:rPr lang="es-ES" dirty="0" smtClean="0">
                <a:solidFill>
                  <a:schemeClr val="tx1"/>
                </a:solidFill>
              </a:rPr>
              <a:t> para cada cláusula que determine el valor del predicado.</a:t>
            </a:r>
          </a:p>
          <a:p>
            <a:pPr marL="0" indent="0">
              <a:buNone/>
            </a:pPr>
            <a:endParaRPr lang="es-ES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s-ES" dirty="0" smtClean="0">
                <a:solidFill>
                  <a:schemeClr val="tx1"/>
                </a:solidFill>
              </a:rPr>
              <a:t>Esta idea se formaliza mediante una </a:t>
            </a:r>
            <a:r>
              <a:rPr lang="es-ES" dirty="0" smtClean="0">
                <a:solidFill>
                  <a:srgbClr val="00B0F0"/>
                </a:solidFill>
              </a:rPr>
              <a:t>familia de criterios </a:t>
            </a:r>
            <a:r>
              <a:rPr lang="es-ES" dirty="0" smtClean="0">
                <a:solidFill>
                  <a:schemeClr val="tx1"/>
                </a:solidFill>
              </a:rPr>
              <a:t>que tiene diferencias sutiles pero muy importantes.</a:t>
            </a:r>
            <a:endParaRPr lang="es-ES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es-ES" dirty="0" smtClean="0">
              <a:solidFill>
                <a:schemeClr val="tx1"/>
              </a:solidFill>
            </a:endParaRPr>
          </a:p>
        </p:txBody>
      </p:sp>
      <p:sp>
        <p:nvSpPr>
          <p:cNvPr id="7" name="Marcador de pie de página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Especificación, Validación y Testing (M. G. Merayo y M. Núñez)</a:t>
            </a:r>
            <a:endParaRPr lang="es-ES"/>
          </a:p>
        </p:txBody>
      </p:sp>
      <p:sp>
        <p:nvSpPr>
          <p:cNvPr id="8" name="Marcador de número de diapositiva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D3A91-18EE-4DC8-A17F-EFE35D22CA18}" type="slidenum">
              <a:rPr lang="es-ES" smtClean="0"/>
              <a:pPr/>
              <a:t>15</a:t>
            </a:fld>
            <a:endParaRPr lang="es-ES"/>
          </a:p>
        </p:txBody>
      </p:sp>
      <p:sp>
        <p:nvSpPr>
          <p:cNvPr id="11" name="Text Box 5"/>
          <p:cNvSpPr txBox="1">
            <a:spLocks noChangeArrowheads="1"/>
          </p:cNvSpPr>
          <p:nvPr/>
        </p:nvSpPr>
        <p:spPr bwMode="auto">
          <a:xfrm>
            <a:off x="251520" y="1848988"/>
            <a:ext cx="3876341" cy="2092881"/>
          </a:xfrm>
          <a:prstGeom prst="rect">
            <a:avLst/>
          </a:prstGeom>
          <a:solidFill>
            <a:srgbClr val="000099"/>
          </a:solidFill>
          <a:ln w="28575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square">
            <a:spAutoFit/>
          </a:bodyPr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u="sng" dirty="0">
                <a:solidFill>
                  <a:srgbClr val="FFFF00"/>
                </a:solidFill>
                <a:latin typeface="+mn-lt"/>
              </a:rPr>
              <a:t>P = A </a:t>
            </a:r>
            <a:r>
              <a:rPr lang="en-US" altLang="en-US" u="sng" dirty="0">
                <a:solidFill>
                  <a:srgbClr val="FFFF00"/>
                </a:solidFill>
                <a:latin typeface="+mn-lt"/>
                <a:sym typeface="Symbol" pitchFamily="18" charset="2"/>
              </a:rPr>
              <a:t></a:t>
            </a:r>
            <a:r>
              <a:rPr lang="en-US" altLang="en-US" u="sng" dirty="0">
                <a:solidFill>
                  <a:srgbClr val="FFFF00"/>
                </a:solidFill>
                <a:latin typeface="+mn-lt"/>
              </a:rPr>
              <a:t> B</a:t>
            </a:r>
          </a:p>
          <a:p>
            <a:pPr>
              <a:spcBef>
                <a:spcPct val="50000"/>
              </a:spcBef>
            </a:pPr>
            <a:r>
              <a:rPr lang="en-US" altLang="en-US" b="0" dirty="0" smtClean="0">
                <a:solidFill>
                  <a:schemeClr val="bg1"/>
                </a:solidFill>
                <a:latin typeface="+mn-lt"/>
              </a:rPr>
              <a:t>Si </a:t>
            </a:r>
            <a:r>
              <a:rPr lang="en-US" altLang="en-US" b="0" i="1" dirty="0">
                <a:solidFill>
                  <a:schemeClr val="bg1"/>
                </a:solidFill>
                <a:latin typeface="+mn-lt"/>
              </a:rPr>
              <a:t>B = true</a:t>
            </a:r>
            <a:r>
              <a:rPr lang="en-US" altLang="en-US" b="0" dirty="0">
                <a:solidFill>
                  <a:schemeClr val="bg1"/>
                </a:solidFill>
                <a:latin typeface="+mn-lt"/>
              </a:rPr>
              <a:t>, </a:t>
            </a:r>
            <a:r>
              <a:rPr lang="en-US" altLang="en-US" b="0" dirty="0" err="1" smtClean="0">
                <a:solidFill>
                  <a:schemeClr val="bg1"/>
                </a:solidFill>
                <a:latin typeface="+mn-lt"/>
              </a:rPr>
              <a:t>entonces</a:t>
            </a:r>
            <a:r>
              <a:rPr lang="en-US" altLang="en-US" b="0" dirty="0" smtClean="0">
                <a:solidFill>
                  <a:schemeClr val="bg1"/>
                </a:solidFill>
                <a:latin typeface="+mn-lt"/>
              </a:rPr>
              <a:t> </a:t>
            </a:r>
            <a:r>
              <a:rPr lang="en-US" altLang="en-US" b="0" i="1" dirty="0" smtClean="0">
                <a:solidFill>
                  <a:schemeClr val="bg1"/>
                </a:solidFill>
                <a:latin typeface="+mn-lt"/>
              </a:rPr>
              <a:t>p</a:t>
            </a:r>
            <a:r>
              <a:rPr lang="en-US" altLang="en-US" b="0" dirty="0" smtClean="0">
                <a:solidFill>
                  <a:schemeClr val="bg1"/>
                </a:solidFill>
                <a:latin typeface="+mn-lt"/>
              </a:rPr>
              <a:t> </a:t>
            </a:r>
            <a:r>
              <a:rPr lang="en-US" altLang="en-US" b="0" dirty="0" err="1" smtClean="0">
                <a:solidFill>
                  <a:schemeClr val="bg1"/>
                </a:solidFill>
                <a:latin typeface="+mn-lt"/>
              </a:rPr>
              <a:t>es</a:t>
            </a:r>
            <a:r>
              <a:rPr lang="en-US" altLang="en-US" b="0" dirty="0" smtClean="0">
                <a:solidFill>
                  <a:schemeClr val="bg1"/>
                </a:solidFill>
                <a:latin typeface="+mn-lt"/>
              </a:rPr>
              <a:t> </a:t>
            </a:r>
            <a:r>
              <a:rPr lang="en-US" altLang="en-US" b="0" i="1" dirty="0" smtClean="0">
                <a:solidFill>
                  <a:schemeClr val="bg1"/>
                </a:solidFill>
                <a:latin typeface="+mn-lt"/>
              </a:rPr>
              <a:t>true</a:t>
            </a:r>
            <a:r>
              <a:rPr lang="en-US" altLang="en-US" b="0" dirty="0">
                <a:solidFill>
                  <a:schemeClr val="bg1"/>
                </a:solidFill>
                <a:latin typeface="+mn-lt"/>
              </a:rPr>
              <a:t>.</a:t>
            </a:r>
          </a:p>
          <a:p>
            <a:pPr>
              <a:spcBef>
                <a:spcPct val="50000"/>
              </a:spcBef>
            </a:pPr>
            <a:r>
              <a:rPr lang="en-US" altLang="en-US" b="0" dirty="0" err="1" smtClean="0">
                <a:solidFill>
                  <a:schemeClr val="bg1"/>
                </a:solidFill>
                <a:latin typeface="+mn-lt"/>
              </a:rPr>
              <a:t>Por</a:t>
            </a:r>
            <a:r>
              <a:rPr lang="en-US" altLang="en-US" b="0" dirty="0" smtClean="0">
                <a:solidFill>
                  <a:schemeClr val="bg1"/>
                </a:solidFill>
                <a:latin typeface="+mn-lt"/>
              </a:rPr>
              <a:t> </a:t>
            </a:r>
            <a:r>
              <a:rPr lang="en-US" altLang="en-US" b="0" dirty="0" err="1" smtClean="0">
                <a:solidFill>
                  <a:schemeClr val="bg1"/>
                </a:solidFill>
                <a:latin typeface="+mn-lt"/>
              </a:rPr>
              <a:t>tanto</a:t>
            </a:r>
            <a:r>
              <a:rPr lang="en-US" altLang="en-US" b="0" dirty="0" smtClean="0">
                <a:solidFill>
                  <a:schemeClr val="bg1"/>
                </a:solidFill>
                <a:latin typeface="+mn-lt"/>
              </a:rPr>
              <a:t>,  </a:t>
            </a:r>
            <a:r>
              <a:rPr lang="en-US" altLang="en-US" b="0" dirty="0" err="1" smtClean="0">
                <a:solidFill>
                  <a:schemeClr val="bg1"/>
                </a:solidFill>
                <a:latin typeface="+mn-lt"/>
              </a:rPr>
              <a:t>si</a:t>
            </a:r>
            <a:r>
              <a:rPr lang="en-US" altLang="en-US" b="0" dirty="0" smtClean="0">
                <a:solidFill>
                  <a:schemeClr val="bg1"/>
                </a:solidFill>
                <a:latin typeface="+mn-lt"/>
              </a:rPr>
              <a:t>  </a:t>
            </a:r>
            <a:r>
              <a:rPr lang="en-US" altLang="en-US" b="0" i="1" dirty="0">
                <a:solidFill>
                  <a:schemeClr val="bg1"/>
                </a:solidFill>
                <a:latin typeface="+mn-lt"/>
              </a:rPr>
              <a:t>B = </a:t>
            </a:r>
            <a:r>
              <a:rPr lang="en-US" altLang="en-US" b="0" i="1" dirty="0" smtClean="0">
                <a:solidFill>
                  <a:schemeClr val="bg1"/>
                </a:solidFill>
                <a:latin typeface="+mn-lt"/>
              </a:rPr>
              <a:t>false</a:t>
            </a:r>
            <a:r>
              <a:rPr lang="en-US" altLang="en-US" b="0" dirty="0" smtClean="0">
                <a:solidFill>
                  <a:schemeClr val="bg1"/>
                </a:solidFill>
                <a:latin typeface="+mn-lt"/>
              </a:rPr>
              <a:t>, </a:t>
            </a:r>
            <a:r>
              <a:rPr lang="en-US" altLang="en-US" b="0" dirty="0" err="1" smtClean="0">
                <a:solidFill>
                  <a:schemeClr val="bg1"/>
                </a:solidFill>
                <a:latin typeface="+mn-lt"/>
              </a:rPr>
              <a:t>entonces</a:t>
            </a:r>
            <a:r>
              <a:rPr lang="en-US" altLang="en-US" b="0" dirty="0" smtClean="0">
                <a:solidFill>
                  <a:schemeClr val="bg1"/>
                </a:solidFill>
                <a:latin typeface="+mn-lt"/>
              </a:rPr>
              <a:t> </a:t>
            </a:r>
            <a:r>
              <a:rPr lang="en-US" altLang="en-US" b="0" i="1" dirty="0" smtClean="0">
                <a:solidFill>
                  <a:schemeClr val="bg1"/>
                </a:solidFill>
                <a:latin typeface="+mn-lt"/>
              </a:rPr>
              <a:t>A</a:t>
            </a:r>
            <a:r>
              <a:rPr lang="en-US" altLang="en-US" b="0" dirty="0" smtClean="0">
                <a:solidFill>
                  <a:schemeClr val="bg1"/>
                </a:solidFill>
                <a:latin typeface="+mn-lt"/>
              </a:rPr>
              <a:t> </a:t>
            </a:r>
            <a:r>
              <a:rPr lang="en-US" altLang="en-US" b="0" dirty="0" err="1" smtClean="0">
                <a:solidFill>
                  <a:schemeClr val="bg1"/>
                </a:solidFill>
                <a:latin typeface="+mn-lt"/>
              </a:rPr>
              <a:t>determina</a:t>
            </a:r>
            <a:r>
              <a:rPr lang="en-US" altLang="en-US" b="0" dirty="0" smtClean="0">
                <a:solidFill>
                  <a:schemeClr val="bg1"/>
                </a:solidFill>
                <a:latin typeface="+mn-lt"/>
              </a:rPr>
              <a:t> </a:t>
            </a:r>
            <a:r>
              <a:rPr lang="en-US" altLang="en-US" b="0" i="1" dirty="0">
                <a:solidFill>
                  <a:schemeClr val="bg1"/>
                </a:solidFill>
                <a:latin typeface="+mn-lt"/>
              </a:rPr>
              <a:t>p</a:t>
            </a:r>
            <a:r>
              <a:rPr lang="en-US" altLang="en-US" b="0" dirty="0">
                <a:solidFill>
                  <a:schemeClr val="bg1"/>
                </a:solidFill>
                <a:latin typeface="+mn-lt"/>
              </a:rPr>
              <a:t>.</a:t>
            </a:r>
          </a:p>
          <a:p>
            <a:pPr>
              <a:spcBef>
                <a:spcPct val="50000"/>
              </a:spcBef>
            </a:pPr>
            <a:r>
              <a:rPr lang="en-US" altLang="en-US" b="0" dirty="0" smtClean="0">
                <a:solidFill>
                  <a:schemeClr val="bg1"/>
                </a:solidFill>
                <a:latin typeface="+mn-lt"/>
              </a:rPr>
              <a:t>Si </a:t>
            </a:r>
            <a:r>
              <a:rPr lang="en-US" altLang="en-US" b="0" i="1" dirty="0">
                <a:solidFill>
                  <a:schemeClr val="bg1"/>
                </a:solidFill>
                <a:latin typeface="+mn-lt"/>
              </a:rPr>
              <a:t>A = </a:t>
            </a:r>
            <a:r>
              <a:rPr lang="en-US" altLang="en-US" b="0" i="1" dirty="0" smtClean="0">
                <a:solidFill>
                  <a:schemeClr val="bg1"/>
                </a:solidFill>
                <a:latin typeface="+mn-lt"/>
              </a:rPr>
              <a:t>false</a:t>
            </a:r>
            <a:r>
              <a:rPr lang="en-US" altLang="en-US" b="0" dirty="0">
                <a:solidFill>
                  <a:schemeClr val="bg1"/>
                </a:solidFill>
                <a:latin typeface="+mn-lt"/>
              </a:rPr>
              <a:t> </a:t>
            </a:r>
            <a:r>
              <a:rPr lang="en-US" altLang="en-US" b="0" dirty="0" err="1" smtClean="0">
                <a:solidFill>
                  <a:schemeClr val="bg1"/>
                </a:solidFill>
                <a:latin typeface="+mn-lt"/>
              </a:rPr>
              <a:t>entonces</a:t>
            </a:r>
            <a:r>
              <a:rPr lang="en-US" altLang="en-US" b="0" dirty="0" smtClean="0">
                <a:solidFill>
                  <a:schemeClr val="bg1"/>
                </a:solidFill>
                <a:latin typeface="+mn-lt"/>
              </a:rPr>
              <a:t> </a:t>
            </a:r>
            <a:r>
              <a:rPr lang="en-US" altLang="en-US" b="0" i="1" dirty="0">
                <a:solidFill>
                  <a:schemeClr val="bg1"/>
                </a:solidFill>
                <a:latin typeface="+mn-lt"/>
              </a:rPr>
              <a:t>B</a:t>
            </a:r>
            <a:r>
              <a:rPr lang="en-US" altLang="en-US" b="0" dirty="0">
                <a:solidFill>
                  <a:schemeClr val="bg1"/>
                </a:solidFill>
                <a:latin typeface="+mn-lt"/>
              </a:rPr>
              <a:t> </a:t>
            </a:r>
            <a:r>
              <a:rPr lang="en-US" altLang="en-US" b="0" dirty="0" err="1" smtClean="0">
                <a:solidFill>
                  <a:schemeClr val="bg1"/>
                </a:solidFill>
                <a:latin typeface="+mn-lt"/>
              </a:rPr>
              <a:t>determina</a:t>
            </a:r>
            <a:r>
              <a:rPr lang="en-US" altLang="en-US" b="0" dirty="0" smtClean="0">
                <a:solidFill>
                  <a:schemeClr val="bg1"/>
                </a:solidFill>
                <a:latin typeface="+mn-lt"/>
              </a:rPr>
              <a:t> </a:t>
            </a:r>
            <a:r>
              <a:rPr lang="en-US" altLang="en-US" b="0" i="1" dirty="0">
                <a:solidFill>
                  <a:schemeClr val="bg1"/>
                </a:solidFill>
                <a:latin typeface="+mn-lt"/>
              </a:rPr>
              <a:t>p</a:t>
            </a:r>
            <a:r>
              <a:rPr lang="en-US" altLang="en-US" b="0" dirty="0">
                <a:solidFill>
                  <a:schemeClr val="bg1"/>
                </a:solidFill>
                <a:latin typeface="+mn-lt"/>
              </a:rPr>
              <a:t>.</a:t>
            </a: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4652898" y="1848988"/>
            <a:ext cx="3972593" cy="2092881"/>
          </a:xfrm>
          <a:prstGeom prst="rect">
            <a:avLst/>
          </a:prstGeom>
          <a:solidFill>
            <a:srgbClr val="000099"/>
          </a:solidFill>
          <a:ln w="28575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square">
            <a:spAutoFit/>
          </a:bodyPr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u="sng" dirty="0">
                <a:solidFill>
                  <a:srgbClr val="FFFF00"/>
                </a:solidFill>
                <a:latin typeface="+mn-lt"/>
              </a:rPr>
              <a:t>P = A </a:t>
            </a:r>
            <a:r>
              <a:rPr lang="en-US" altLang="en-US" u="sng" dirty="0">
                <a:solidFill>
                  <a:srgbClr val="FFFF00"/>
                </a:solidFill>
                <a:latin typeface="+mn-lt"/>
                <a:sym typeface="Symbol" pitchFamily="18" charset="2"/>
              </a:rPr>
              <a:t></a:t>
            </a:r>
            <a:r>
              <a:rPr lang="en-US" altLang="en-US" u="sng" dirty="0">
                <a:solidFill>
                  <a:srgbClr val="FFFF00"/>
                </a:solidFill>
                <a:latin typeface="+mn-lt"/>
              </a:rPr>
              <a:t> B</a:t>
            </a:r>
          </a:p>
          <a:p>
            <a:pPr>
              <a:spcBef>
                <a:spcPct val="50000"/>
              </a:spcBef>
            </a:pPr>
            <a:r>
              <a:rPr lang="en-US" altLang="en-US" b="0" dirty="0">
                <a:solidFill>
                  <a:schemeClr val="bg1"/>
                </a:solidFill>
                <a:latin typeface="+mn-lt"/>
              </a:rPr>
              <a:t>Si </a:t>
            </a:r>
            <a:r>
              <a:rPr lang="en-US" altLang="en-US" b="0" i="1" dirty="0">
                <a:solidFill>
                  <a:schemeClr val="bg1"/>
                </a:solidFill>
                <a:latin typeface="+mn-lt"/>
              </a:rPr>
              <a:t>B = </a:t>
            </a:r>
            <a:r>
              <a:rPr lang="en-US" altLang="en-US" b="0" i="1" dirty="0" smtClean="0">
                <a:solidFill>
                  <a:schemeClr val="bg1"/>
                </a:solidFill>
                <a:latin typeface="+mn-lt"/>
              </a:rPr>
              <a:t>false</a:t>
            </a:r>
            <a:r>
              <a:rPr lang="en-US" altLang="en-US" b="0" dirty="0" smtClean="0">
                <a:solidFill>
                  <a:schemeClr val="bg1"/>
                </a:solidFill>
                <a:latin typeface="+mn-lt"/>
              </a:rPr>
              <a:t>, </a:t>
            </a:r>
            <a:r>
              <a:rPr lang="en-US" altLang="en-US" b="0" dirty="0" err="1">
                <a:solidFill>
                  <a:schemeClr val="bg1"/>
                </a:solidFill>
                <a:latin typeface="+mn-lt"/>
              </a:rPr>
              <a:t>entonces</a:t>
            </a:r>
            <a:r>
              <a:rPr lang="en-US" altLang="en-US" b="0" dirty="0">
                <a:solidFill>
                  <a:schemeClr val="bg1"/>
                </a:solidFill>
                <a:latin typeface="+mn-lt"/>
              </a:rPr>
              <a:t> </a:t>
            </a:r>
            <a:r>
              <a:rPr lang="en-US" altLang="en-US" b="0" i="1" dirty="0">
                <a:solidFill>
                  <a:schemeClr val="bg1"/>
                </a:solidFill>
                <a:latin typeface="+mn-lt"/>
              </a:rPr>
              <a:t>p</a:t>
            </a:r>
            <a:r>
              <a:rPr lang="en-US" altLang="en-US" b="0" dirty="0">
                <a:solidFill>
                  <a:schemeClr val="bg1"/>
                </a:solidFill>
                <a:latin typeface="+mn-lt"/>
              </a:rPr>
              <a:t> </a:t>
            </a:r>
            <a:r>
              <a:rPr lang="en-US" altLang="en-US" b="0" dirty="0" err="1">
                <a:solidFill>
                  <a:schemeClr val="bg1"/>
                </a:solidFill>
                <a:latin typeface="+mn-lt"/>
              </a:rPr>
              <a:t>es</a:t>
            </a:r>
            <a:r>
              <a:rPr lang="en-US" altLang="en-US" b="0" dirty="0">
                <a:solidFill>
                  <a:schemeClr val="bg1"/>
                </a:solidFill>
                <a:latin typeface="+mn-lt"/>
              </a:rPr>
              <a:t> </a:t>
            </a:r>
            <a:r>
              <a:rPr lang="en-US" altLang="en-US" b="0" i="1" dirty="0" smtClean="0">
                <a:solidFill>
                  <a:schemeClr val="bg1"/>
                </a:solidFill>
                <a:latin typeface="+mn-lt"/>
              </a:rPr>
              <a:t>false</a:t>
            </a:r>
            <a:r>
              <a:rPr lang="en-US" altLang="en-US" b="0" dirty="0" smtClean="0">
                <a:solidFill>
                  <a:schemeClr val="bg1"/>
                </a:solidFill>
                <a:latin typeface="+mn-lt"/>
              </a:rPr>
              <a:t>.</a:t>
            </a:r>
            <a:endParaRPr lang="en-US" altLang="en-US" b="0" dirty="0">
              <a:solidFill>
                <a:schemeClr val="bg1"/>
              </a:solidFill>
              <a:latin typeface="+mn-lt"/>
            </a:endParaRPr>
          </a:p>
          <a:p>
            <a:pPr>
              <a:spcBef>
                <a:spcPct val="50000"/>
              </a:spcBef>
            </a:pPr>
            <a:r>
              <a:rPr lang="en-US" altLang="en-US" b="0" dirty="0" err="1">
                <a:solidFill>
                  <a:schemeClr val="bg1"/>
                </a:solidFill>
                <a:latin typeface="+mn-lt"/>
              </a:rPr>
              <a:t>Por</a:t>
            </a:r>
            <a:r>
              <a:rPr lang="en-US" altLang="en-US" b="0" dirty="0">
                <a:solidFill>
                  <a:schemeClr val="bg1"/>
                </a:solidFill>
                <a:latin typeface="+mn-lt"/>
              </a:rPr>
              <a:t> </a:t>
            </a:r>
            <a:r>
              <a:rPr lang="en-US" altLang="en-US" b="0" dirty="0" err="1">
                <a:solidFill>
                  <a:schemeClr val="bg1"/>
                </a:solidFill>
                <a:latin typeface="+mn-lt"/>
              </a:rPr>
              <a:t>tanto</a:t>
            </a:r>
            <a:r>
              <a:rPr lang="en-US" altLang="en-US" b="0" dirty="0">
                <a:solidFill>
                  <a:schemeClr val="bg1"/>
                </a:solidFill>
                <a:latin typeface="+mn-lt"/>
              </a:rPr>
              <a:t>,  </a:t>
            </a:r>
            <a:r>
              <a:rPr lang="en-US" altLang="en-US" b="0" dirty="0" err="1">
                <a:solidFill>
                  <a:schemeClr val="bg1"/>
                </a:solidFill>
                <a:latin typeface="+mn-lt"/>
              </a:rPr>
              <a:t>si</a:t>
            </a:r>
            <a:r>
              <a:rPr lang="en-US" altLang="en-US" b="0" dirty="0">
                <a:solidFill>
                  <a:schemeClr val="bg1"/>
                </a:solidFill>
                <a:latin typeface="+mn-lt"/>
              </a:rPr>
              <a:t>  </a:t>
            </a:r>
            <a:r>
              <a:rPr lang="en-US" altLang="en-US" b="0" i="1" dirty="0">
                <a:solidFill>
                  <a:schemeClr val="bg1"/>
                </a:solidFill>
                <a:latin typeface="+mn-lt"/>
              </a:rPr>
              <a:t>B = </a:t>
            </a:r>
            <a:r>
              <a:rPr lang="en-US" altLang="en-US" b="0" i="1" dirty="0" smtClean="0">
                <a:solidFill>
                  <a:schemeClr val="bg1"/>
                </a:solidFill>
                <a:latin typeface="+mn-lt"/>
              </a:rPr>
              <a:t>true</a:t>
            </a:r>
            <a:r>
              <a:rPr lang="en-US" altLang="en-US" b="0" dirty="0" smtClean="0">
                <a:solidFill>
                  <a:schemeClr val="bg1"/>
                </a:solidFill>
                <a:latin typeface="+mn-lt"/>
              </a:rPr>
              <a:t>, </a:t>
            </a:r>
            <a:r>
              <a:rPr lang="en-US" altLang="en-US" b="0" dirty="0" err="1">
                <a:solidFill>
                  <a:schemeClr val="bg1"/>
                </a:solidFill>
                <a:latin typeface="+mn-lt"/>
              </a:rPr>
              <a:t>entonces</a:t>
            </a:r>
            <a:r>
              <a:rPr lang="en-US" altLang="en-US" b="0" dirty="0">
                <a:solidFill>
                  <a:schemeClr val="bg1"/>
                </a:solidFill>
                <a:latin typeface="+mn-lt"/>
              </a:rPr>
              <a:t> </a:t>
            </a:r>
            <a:r>
              <a:rPr lang="en-US" altLang="en-US" b="0" i="1" dirty="0">
                <a:solidFill>
                  <a:schemeClr val="bg1"/>
                </a:solidFill>
                <a:latin typeface="+mn-lt"/>
              </a:rPr>
              <a:t>A</a:t>
            </a:r>
            <a:r>
              <a:rPr lang="en-US" altLang="en-US" b="0" dirty="0">
                <a:solidFill>
                  <a:schemeClr val="bg1"/>
                </a:solidFill>
                <a:latin typeface="+mn-lt"/>
              </a:rPr>
              <a:t> </a:t>
            </a:r>
            <a:r>
              <a:rPr lang="en-US" altLang="en-US" b="0" dirty="0" err="1">
                <a:solidFill>
                  <a:schemeClr val="bg1"/>
                </a:solidFill>
                <a:latin typeface="+mn-lt"/>
              </a:rPr>
              <a:t>determina</a:t>
            </a:r>
            <a:r>
              <a:rPr lang="en-US" altLang="en-US" b="0" dirty="0">
                <a:solidFill>
                  <a:schemeClr val="bg1"/>
                </a:solidFill>
                <a:latin typeface="+mn-lt"/>
              </a:rPr>
              <a:t> </a:t>
            </a:r>
            <a:r>
              <a:rPr lang="en-US" altLang="en-US" b="0" i="1" dirty="0">
                <a:solidFill>
                  <a:schemeClr val="bg1"/>
                </a:solidFill>
                <a:latin typeface="+mn-lt"/>
              </a:rPr>
              <a:t>p</a:t>
            </a:r>
            <a:r>
              <a:rPr lang="en-US" altLang="en-US" b="0" dirty="0">
                <a:solidFill>
                  <a:schemeClr val="bg1"/>
                </a:solidFill>
                <a:latin typeface="+mn-lt"/>
              </a:rPr>
              <a:t>.</a:t>
            </a:r>
          </a:p>
          <a:p>
            <a:pPr>
              <a:spcBef>
                <a:spcPct val="50000"/>
              </a:spcBef>
            </a:pPr>
            <a:r>
              <a:rPr lang="en-US" altLang="en-US" b="0" dirty="0" smtClean="0">
                <a:solidFill>
                  <a:schemeClr val="bg1"/>
                </a:solidFill>
                <a:latin typeface="+mn-lt"/>
              </a:rPr>
              <a:t>Si  </a:t>
            </a:r>
            <a:r>
              <a:rPr lang="en-US" altLang="en-US" b="0" i="1" dirty="0" smtClean="0">
                <a:solidFill>
                  <a:schemeClr val="bg1"/>
                </a:solidFill>
                <a:latin typeface="+mn-lt"/>
              </a:rPr>
              <a:t>A </a:t>
            </a:r>
            <a:r>
              <a:rPr lang="en-US" altLang="en-US" b="0" i="1" dirty="0">
                <a:solidFill>
                  <a:schemeClr val="bg1"/>
                </a:solidFill>
                <a:latin typeface="+mn-lt"/>
              </a:rPr>
              <a:t>= true</a:t>
            </a:r>
            <a:r>
              <a:rPr lang="en-US" altLang="en-US" b="0" dirty="0">
                <a:solidFill>
                  <a:schemeClr val="bg1"/>
                </a:solidFill>
                <a:latin typeface="+mn-lt"/>
              </a:rPr>
              <a:t>, </a:t>
            </a:r>
            <a:r>
              <a:rPr lang="en-US" altLang="en-US" b="0" dirty="0" err="1">
                <a:solidFill>
                  <a:schemeClr val="bg1"/>
                </a:solidFill>
                <a:latin typeface="+mn-lt"/>
              </a:rPr>
              <a:t>entonces</a:t>
            </a:r>
            <a:r>
              <a:rPr lang="en-US" altLang="en-US" b="0" dirty="0">
                <a:solidFill>
                  <a:schemeClr val="bg1"/>
                </a:solidFill>
                <a:latin typeface="+mn-lt"/>
              </a:rPr>
              <a:t> </a:t>
            </a:r>
            <a:r>
              <a:rPr lang="en-US" altLang="en-US" b="0" i="1" dirty="0">
                <a:solidFill>
                  <a:schemeClr val="bg1"/>
                </a:solidFill>
                <a:latin typeface="+mn-lt"/>
              </a:rPr>
              <a:t>B</a:t>
            </a:r>
            <a:r>
              <a:rPr lang="en-US" altLang="en-US" b="0" dirty="0" smtClean="0">
                <a:solidFill>
                  <a:schemeClr val="bg1"/>
                </a:solidFill>
                <a:latin typeface="+mn-lt"/>
              </a:rPr>
              <a:t> </a:t>
            </a:r>
            <a:r>
              <a:rPr lang="en-US" altLang="en-US" b="0" dirty="0" err="1">
                <a:solidFill>
                  <a:schemeClr val="bg1"/>
                </a:solidFill>
                <a:latin typeface="+mn-lt"/>
              </a:rPr>
              <a:t>determina</a:t>
            </a:r>
            <a:r>
              <a:rPr lang="en-US" altLang="en-US" b="0" dirty="0">
                <a:solidFill>
                  <a:schemeClr val="bg1"/>
                </a:solidFill>
                <a:latin typeface="+mn-lt"/>
              </a:rPr>
              <a:t> </a:t>
            </a:r>
            <a:r>
              <a:rPr lang="en-US" altLang="en-US" b="0" i="1" dirty="0">
                <a:solidFill>
                  <a:schemeClr val="bg1"/>
                </a:solidFill>
                <a:latin typeface="+mn-lt"/>
              </a:rPr>
              <a:t>p</a:t>
            </a:r>
            <a:r>
              <a:rPr lang="en-US" altLang="en-US" b="0" dirty="0">
                <a:solidFill>
                  <a:schemeClr val="bg1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3065001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>
                <a:solidFill>
                  <a:schemeClr val="tx1"/>
                </a:solidFill>
              </a:rPr>
              <a:t>Cobertura de cláusulas activas</a:t>
            </a:r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7" name="Marcador de pie de página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Especificación, Validación y Testing (M. G. Merayo y M. Núñez)</a:t>
            </a:r>
            <a:endParaRPr lang="es-ES"/>
          </a:p>
        </p:txBody>
      </p:sp>
      <p:sp>
        <p:nvSpPr>
          <p:cNvPr id="8" name="Marcador de número de diapositiva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D3A91-18EE-4DC8-A17F-EFE35D22CA18}" type="slidenum">
              <a:rPr lang="es-ES" smtClean="0"/>
              <a:pPr/>
              <a:t>16</a:t>
            </a:fld>
            <a:endParaRPr lang="es-ES"/>
          </a:p>
        </p:txBody>
      </p:sp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251520" y="1887827"/>
            <a:ext cx="8564563" cy="1015663"/>
          </a:xfrm>
          <a:prstGeom prst="rect">
            <a:avLst/>
          </a:prstGeom>
          <a:gradFill rotWithShape="1">
            <a:gsLst>
              <a:gs pos="0">
                <a:srgbClr val="3399FF"/>
              </a:gs>
              <a:gs pos="100000">
                <a:srgbClr val="0033CC"/>
              </a:gs>
            </a:gsLst>
            <a:path path="shape">
              <a:fillToRect l="50000" t="50000" r="50000" b="50000"/>
            </a:path>
          </a:gradFill>
          <a:ln w="19050">
            <a:solidFill>
              <a:schemeClr val="tx2"/>
            </a:solidFill>
            <a:miter lim="800000"/>
            <a:headEnd type="none" w="sm" len="sm"/>
            <a:tailEnd type="none" w="sm" len="sm"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s-ES" sz="2000" u="sng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Active </a:t>
            </a:r>
            <a:r>
              <a:rPr lang="es-ES" sz="2000" u="sng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Clause</a:t>
            </a:r>
            <a:r>
              <a:rPr lang="es-ES" sz="2000" u="sng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s-ES" sz="2000" u="sng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Coverage</a:t>
            </a:r>
            <a:r>
              <a:rPr lang="es-ES" sz="2000" u="sng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(ACC)</a:t>
            </a:r>
            <a:r>
              <a:rPr lang="es-ES" sz="20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: Para cada </a:t>
            </a:r>
            <a:r>
              <a:rPr lang="es-ES" sz="2000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</a:t>
            </a:r>
            <a:r>
              <a:rPr lang="es-ES" sz="20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de </a:t>
            </a:r>
            <a:r>
              <a:rPr lang="es-ES" sz="2000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 </a:t>
            </a:r>
            <a:r>
              <a:rPr lang="es-ES" sz="20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y cada cláusula principal </a:t>
            </a:r>
            <a:r>
              <a:rPr lang="en-US" sz="2000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</a:t>
            </a:r>
            <a:r>
              <a:rPr lang="en-US" sz="2000" i="1" baseline="-250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i</a:t>
            </a:r>
            <a:r>
              <a:rPr lang="en-US" sz="20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de </a:t>
            </a:r>
            <a:r>
              <a:rPr lang="en-US" sz="2000" i="1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Cp</a:t>
            </a:r>
            <a:r>
              <a:rPr lang="es-ES" sz="20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, elíjanse cláusulas secundarias </a:t>
            </a:r>
            <a:r>
              <a:rPr lang="en-US" sz="2000" i="1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</a:t>
            </a:r>
            <a:r>
              <a:rPr lang="en-US" sz="2000" i="1" baseline="-25000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j</a:t>
            </a:r>
            <a:r>
              <a:rPr lang="en-US" sz="20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, </a:t>
            </a:r>
            <a:r>
              <a:rPr lang="en-US" sz="20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, para </a:t>
            </a:r>
            <a:r>
              <a:rPr lang="en-US" sz="2000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j </a:t>
            </a:r>
            <a:r>
              <a:rPr lang="en-US" sz="2000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!= </a:t>
            </a:r>
            <a:r>
              <a:rPr lang="en-US" sz="2000" i="1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i</a:t>
            </a:r>
            <a:r>
              <a:rPr lang="en-US" sz="20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, tales que </a:t>
            </a:r>
            <a:r>
              <a:rPr lang="en-US" sz="2000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</a:t>
            </a:r>
            <a:r>
              <a:rPr lang="en-US" sz="2000" i="1" baseline="-250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i</a:t>
            </a:r>
            <a:r>
              <a:rPr lang="en-US" sz="20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s-ES" sz="20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determina</a:t>
            </a:r>
            <a:r>
              <a:rPr lang="en-US" sz="20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p. </a:t>
            </a:r>
            <a:r>
              <a:rPr lang="es-ES" sz="2000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RT</a:t>
            </a:r>
            <a:r>
              <a:rPr lang="es-ES" sz="20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contiene dos requisitos para cada </a:t>
            </a:r>
            <a:r>
              <a:rPr lang="en-US" sz="2000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</a:t>
            </a:r>
            <a:r>
              <a:rPr lang="en-US" sz="2000" i="1" baseline="-250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i</a:t>
            </a:r>
            <a:r>
              <a:rPr lang="en-US" sz="20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s-ES" sz="20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: </a:t>
            </a:r>
            <a:r>
              <a:rPr lang="en-US" sz="2000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</a:t>
            </a:r>
            <a:r>
              <a:rPr lang="en-US" sz="2000" i="1" baseline="-250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i</a:t>
            </a:r>
            <a:r>
              <a:rPr lang="en-US" sz="20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s-ES" sz="20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evalúa a </a:t>
            </a:r>
            <a:r>
              <a:rPr lang="es-ES" sz="2000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true</a:t>
            </a:r>
            <a:r>
              <a:rPr lang="es-ES" sz="20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y </a:t>
            </a:r>
            <a:r>
              <a:rPr lang="en-US" sz="2000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</a:t>
            </a:r>
            <a:r>
              <a:rPr lang="en-US" sz="2000" i="1" baseline="-250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i</a:t>
            </a:r>
            <a:r>
              <a:rPr lang="en-US" sz="20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s-ES" sz="20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evalúa a </a:t>
            </a:r>
            <a:r>
              <a:rPr lang="es-ES" sz="2000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false</a:t>
            </a:r>
            <a:r>
              <a:rPr lang="es-ES" sz="20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.</a:t>
            </a:r>
            <a:endParaRPr lang="es-ES" sz="2000" dirty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grpSp>
        <p:nvGrpSpPr>
          <p:cNvPr id="9" name="Group 7"/>
          <p:cNvGrpSpPr>
            <a:grpSpLocks/>
          </p:cNvGrpSpPr>
          <p:nvPr/>
        </p:nvGrpSpPr>
        <p:grpSpPr bwMode="auto">
          <a:xfrm>
            <a:off x="215320" y="3372469"/>
            <a:ext cx="2771775" cy="2254250"/>
            <a:chOff x="1332" y="2184"/>
            <a:chExt cx="1746" cy="1420"/>
          </a:xfrm>
        </p:grpSpPr>
        <p:sp>
          <p:nvSpPr>
            <p:cNvPr id="10" name="Text Box 5"/>
            <p:cNvSpPr txBox="1">
              <a:spLocks noChangeArrowheads="1"/>
            </p:cNvSpPr>
            <p:nvPr/>
          </p:nvSpPr>
          <p:spPr bwMode="auto">
            <a:xfrm>
              <a:off x="1335" y="2184"/>
              <a:ext cx="1743" cy="1420"/>
            </a:xfrm>
            <a:prstGeom prst="rect">
              <a:avLst/>
            </a:prstGeom>
            <a:solidFill>
              <a:srgbClr val="000099"/>
            </a:solidFill>
            <a:ln w="28575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>
              <a:lvl1pPr marL="457200" indent="-4572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altLang="en-US" u="sng" dirty="0">
                  <a:solidFill>
                    <a:srgbClr val="FFFF00"/>
                  </a:solidFill>
                  <a:latin typeface="+mn-lt"/>
                </a:rPr>
                <a:t>p = a </a:t>
              </a:r>
              <a:r>
                <a:rPr lang="en-US" altLang="en-US" u="sng" dirty="0">
                  <a:solidFill>
                    <a:srgbClr val="FFFF00"/>
                  </a:solidFill>
                  <a:latin typeface="+mn-lt"/>
                  <a:sym typeface="Symbol" pitchFamily="18" charset="2"/>
                </a:rPr>
                <a:t></a:t>
              </a:r>
              <a:r>
                <a:rPr lang="en-US" altLang="en-US" u="sng" dirty="0">
                  <a:solidFill>
                    <a:srgbClr val="FFFF00"/>
                  </a:solidFill>
                  <a:latin typeface="+mn-lt"/>
                </a:rPr>
                <a:t> b</a:t>
              </a:r>
            </a:p>
            <a:p>
              <a:pPr>
                <a:spcBef>
                  <a:spcPct val="50000"/>
                </a:spcBef>
                <a:buFontTx/>
                <a:buAutoNum type="arabicParenR"/>
              </a:pPr>
              <a:r>
                <a:rPr lang="en-US" altLang="en-US" dirty="0">
                  <a:solidFill>
                    <a:schemeClr val="bg1"/>
                  </a:solidFill>
                  <a:latin typeface="+mn-lt"/>
                </a:rPr>
                <a:t>a = true, b = false</a:t>
              </a:r>
            </a:p>
            <a:p>
              <a:pPr>
                <a:spcBef>
                  <a:spcPct val="50000"/>
                </a:spcBef>
                <a:buFontTx/>
                <a:buAutoNum type="arabicParenR"/>
              </a:pPr>
              <a:r>
                <a:rPr lang="en-US" altLang="en-US" dirty="0">
                  <a:solidFill>
                    <a:schemeClr val="bg1"/>
                  </a:solidFill>
                  <a:latin typeface="+mn-lt"/>
                </a:rPr>
                <a:t>a = false, b = false</a:t>
              </a:r>
            </a:p>
            <a:p>
              <a:pPr>
                <a:spcBef>
                  <a:spcPct val="50000"/>
                </a:spcBef>
                <a:buFontTx/>
                <a:buAutoNum type="arabicParenR"/>
              </a:pPr>
              <a:r>
                <a:rPr lang="en-US" altLang="en-US" dirty="0">
                  <a:solidFill>
                    <a:schemeClr val="bg1"/>
                  </a:solidFill>
                  <a:latin typeface="+mn-lt"/>
                </a:rPr>
                <a:t>a = false, b = true</a:t>
              </a:r>
            </a:p>
            <a:p>
              <a:pPr>
                <a:spcBef>
                  <a:spcPct val="50000"/>
                </a:spcBef>
                <a:buFontTx/>
                <a:buAutoNum type="arabicParenR"/>
              </a:pPr>
              <a:r>
                <a:rPr lang="en-US" altLang="en-US" dirty="0">
                  <a:solidFill>
                    <a:schemeClr val="bg1"/>
                  </a:solidFill>
                  <a:latin typeface="+mn-lt"/>
                </a:rPr>
                <a:t>a = false, b = false</a:t>
              </a:r>
            </a:p>
          </p:txBody>
        </p:sp>
        <p:sp>
          <p:nvSpPr>
            <p:cNvPr id="11" name="Line 6"/>
            <p:cNvSpPr>
              <a:spLocks noChangeShapeType="1"/>
            </p:cNvSpPr>
            <p:nvPr/>
          </p:nvSpPr>
          <p:spPr bwMode="auto">
            <a:xfrm>
              <a:off x="1332" y="3039"/>
              <a:ext cx="174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sz="2000">
                <a:solidFill>
                  <a:srgbClr val="FFFF00"/>
                </a:solidFill>
              </a:endParaRPr>
            </a:p>
          </p:txBody>
        </p:sp>
      </p:grpSp>
      <p:grpSp>
        <p:nvGrpSpPr>
          <p:cNvPr id="12" name="Group 12"/>
          <p:cNvGrpSpPr>
            <a:grpSpLocks/>
          </p:cNvGrpSpPr>
          <p:nvPr/>
        </p:nvGrpSpPr>
        <p:grpSpPr bwMode="auto">
          <a:xfrm>
            <a:off x="-2167" y="5183807"/>
            <a:ext cx="4951412" cy="400050"/>
            <a:chOff x="1195" y="3335"/>
            <a:chExt cx="3119" cy="252"/>
          </a:xfrm>
        </p:grpSpPr>
        <p:sp>
          <p:nvSpPr>
            <p:cNvPr id="13" name="Line 9"/>
            <p:cNvSpPr>
              <a:spLocks noChangeShapeType="1"/>
            </p:cNvSpPr>
            <p:nvPr/>
          </p:nvSpPr>
          <p:spPr bwMode="auto">
            <a:xfrm>
              <a:off x="1195" y="3488"/>
              <a:ext cx="2139" cy="0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sz="2000">
                <a:solidFill>
                  <a:srgbClr val="FFFF00"/>
                </a:solidFill>
              </a:endParaRPr>
            </a:p>
          </p:txBody>
        </p:sp>
        <p:sp>
          <p:nvSpPr>
            <p:cNvPr id="14" name="Text Box 10"/>
            <p:cNvSpPr txBox="1">
              <a:spLocks noChangeArrowheads="1"/>
            </p:cNvSpPr>
            <p:nvPr/>
          </p:nvSpPr>
          <p:spPr bwMode="auto">
            <a:xfrm>
              <a:off x="3311" y="3335"/>
              <a:ext cx="1003" cy="252"/>
            </a:xfrm>
            <a:prstGeom prst="rect">
              <a:avLst/>
            </a:prstGeom>
            <a:solidFill>
              <a:srgbClr val="000099"/>
            </a:solidFill>
            <a:ln w="28575">
              <a:solidFill>
                <a:schemeClr val="tx2"/>
              </a:solidFill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>
              <a:lvl1pPr marL="457200" indent="-4572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altLang="en-US" dirty="0" err="1" smtClean="0">
                  <a:solidFill>
                    <a:srgbClr val="FFFF00"/>
                  </a:solidFill>
                  <a:latin typeface="+mn-lt"/>
                </a:rPr>
                <a:t>Duplicado</a:t>
              </a:r>
              <a:endParaRPr lang="en-US" altLang="en-US" dirty="0">
                <a:solidFill>
                  <a:srgbClr val="FFFF00"/>
                </a:solidFill>
                <a:latin typeface="+mn-lt"/>
              </a:endParaRPr>
            </a:p>
          </p:txBody>
        </p:sp>
      </p:grpSp>
      <p:grpSp>
        <p:nvGrpSpPr>
          <p:cNvPr id="15" name="Group 19"/>
          <p:cNvGrpSpPr>
            <a:grpSpLocks/>
          </p:cNvGrpSpPr>
          <p:nvPr/>
        </p:nvGrpSpPr>
        <p:grpSpPr bwMode="auto">
          <a:xfrm>
            <a:off x="599495" y="3621707"/>
            <a:ext cx="5196641" cy="1185862"/>
            <a:chOff x="666" y="1821"/>
            <a:chExt cx="3442" cy="747"/>
          </a:xfrm>
        </p:grpSpPr>
        <p:sp>
          <p:nvSpPr>
            <p:cNvPr id="16" name="Line 10"/>
            <p:cNvSpPr>
              <a:spLocks noChangeShapeType="1"/>
            </p:cNvSpPr>
            <p:nvPr/>
          </p:nvSpPr>
          <p:spPr bwMode="auto">
            <a:xfrm flipV="1">
              <a:off x="1484" y="1951"/>
              <a:ext cx="1195" cy="214"/>
            </a:xfrm>
            <a:prstGeom prst="line">
              <a:avLst/>
            </a:prstGeom>
            <a:noFill/>
            <a:ln w="28575">
              <a:solidFill>
                <a:srgbClr val="00B0F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sz="2000">
                <a:solidFill>
                  <a:srgbClr val="FFFF00"/>
                </a:solidFill>
              </a:endParaRPr>
            </a:p>
          </p:txBody>
        </p:sp>
        <p:sp>
          <p:nvSpPr>
            <p:cNvPr id="17" name="Text Box 11"/>
            <p:cNvSpPr txBox="1">
              <a:spLocks noChangeArrowheads="1"/>
            </p:cNvSpPr>
            <p:nvPr/>
          </p:nvSpPr>
          <p:spPr bwMode="auto">
            <a:xfrm>
              <a:off x="2678" y="1821"/>
              <a:ext cx="1430" cy="252"/>
            </a:xfrm>
            <a:prstGeom prst="rect">
              <a:avLst/>
            </a:prstGeom>
            <a:solidFill>
              <a:srgbClr val="0066FF"/>
            </a:solidFill>
            <a:ln w="12700">
              <a:solidFill>
                <a:schemeClr val="tx2"/>
              </a:solidFill>
              <a:miter lim="800000"/>
              <a:headEnd type="none" w="sm" len="sm"/>
              <a:tailEnd type="none" w="sm" len="sm"/>
            </a:ln>
          </p:spPr>
          <p:txBody>
            <a:bodyPr wrap="square">
              <a:spAutoFit/>
            </a:bodyPr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altLang="en-US" dirty="0">
                  <a:solidFill>
                    <a:srgbClr val="FFFF00"/>
                  </a:solidFill>
                  <a:latin typeface="+mn-lt"/>
                </a:rPr>
                <a:t>a is </a:t>
              </a:r>
              <a:r>
                <a:rPr lang="en-US" altLang="en-US" dirty="0" smtClean="0">
                  <a:solidFill>
                    <a:srgbClr val="FFFF00"/>
                  </a:solidFill>
                  <a:latin typeface="+mn-lt"/>
                </a:rPr>
                <a:t>principal</a:t>
              </a:r>
              <a:endParaRPr lang="en-US" altLang="en-US" dirty="0">
                <a:solidFill>
                  <a:srgbClr val="FFFF00"/>
                </a:solidFill>
                <a:latin typeface="+mn-lt"/>
              </a:endParaRPr>
            </a:p>
          </p:txBody>
        </p:sp>
        <p:sp>
          <p:nvSpPr>
            <p:cNvPr id="18" name="Oval 9"/>
            <p:cNvSpPr>
              <a:spLocks noChangeArrowheads="1"/>
            </p:cNvSpPr>
            <p:nvPr/>
          </p:nvSpPr>
          <p:spPr bwMode="auto">
            <a:xfrm rot="4710281">
              <a:off x="752" y="1834"/>
              <a:ext cx="648" cy="819"/>
            </a:xfrm>
            <a:prstGeom prst="ellipse">
              <a:avLst/>
            </a:prstGeom>
            <a:noFill/>
            <a:ln w="28575">
              <a:solidFill>
                <a:srgbClr val="00B0F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10800000" vert="eaVert" wrap="none" anchor="ctr"/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endParaRPr lang="en-US" altLang="en-US">
                <a:solidFill>
                  <a:srgbClr val="FFFF00"/>
                </a:solidFill>
                <a:latin typeface="+mn-lt"/>
              </a:endParaRPr>
            </a:p>
          </p:txBody>
        </p:sp>
      </p:grpSp>
      <p:grpSp>
        <p:nvGrpSpPr>
          <p:cNvPr id="19" name="Group 20"/>
          <p:cNvGrpSpPr>
            <a:grpSpLocks/>
          </p:cNvGrpSpPr>
          <p:nvPr/>
        </p:nvGrpSpPr>
        <p:grpSpPr bwMode="auto">
          <a:xfrm>
            <a:off x="1604383" y="4521819"/>
            <a:ext cx="5410199" cy="1185863"/>
            <a:chOff x="666" y="1821"/>
            <a:chExt cx="3408" cy="747"/>
          </a:xfrm>
        </p:grpSpPr>
        <p:sp>
          <p:nvSpPr>
            <p:cNvPr id="20" name="Line 10"/>
            <p:cNvSpPr>
              <a:spLocks noChangeShapeType="1"/>
            </p:cNvSpPr>
            <p:nvPr/>
          </p:nvSpPr>
          <p:spPr bwMode="auto">
            <a:xfrm flipV="1">
              <a:off x="1484" y="1951"/>
              <a:ext cx="1195" cy="214"/>
            </a:xfrm>
            <a:prstGeom prst="line">
              <a:avLst/>
            </a:prstGeom>
            <a:noFill/>
            <a:ln w="28575">
              <a:solidFill>
                <a:srgbClr val="00B0F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sz="2000">
                <a:solidFill>
                  <a:srgbClr val="FFFF00"/>
                </a:solidFill>
              </a:endParaRPr>
            </a:p>
          </p:txBody>
        </p:sp>
        <p:sp>
          <p:nvSpPr>
            <p:cNvPr id="21" name="Text Box 11"/>
            <p:cNvSpPr txBox="1">
              <a:spLocks noChangeArrowheads="1"/>
            </p:cNvSpPr>
            <p:nvPr/>
          </p:nvSpPr>
          <p:spPr bwMode="auto">
            <a:xfrm>
              <a:off x="2678" y="1821"/>
              <a:ext cx="1396" cy="252"/>
            </a:xfrm>
            <a:prstGeom prst="rect">
              <a:avLst/>
            </a:prstGeom>
            <a:solidFill>
              <a:srgbClr val="0066FF"/>
            </a:solidFill>
            <a:ln w="12700">
              <a:solidFill>
                <a:schemeClr val="tx2"/>
              </a:solidFill>
              <a:miter lim="800000"/>
              <a:headEnd type="none" w="sm" len="sm"/>
              <a:tailEnd type="none" w="sm" len="sm"/>
            </a:ln>
          </p:spPr>
          <p:txBody>
            <a:bodyPr wrap="square">
              <a:spAutoFit/>
            </a:bodyPr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altLang="en-US" dirty="0" smtClean="0">
                  <a:solidFill>
                    <a:srgbClr val="FFFF00"/>
                  </a:solidFill>
                  <a:latin typeface="+mn-lt"/>
                </a:rPr>
                <a:t>b is </a:t>
              </a:r>
              <a:r>
                <a:rPr lang="en-US" altLang="en-US" dirty="0">
                  <a:solidFill>
                    <a:srgbClr val="FFFF00"/>
                  </a:solidFill>
                  <a:latin typeface="+mn-lt"/>
                </a:rPr>
                <a:t>principal</a:t>
              </a:r>
            </a:p>
          </p:txBody>
        </p:sp>
        <p:sp>
          <p:nvSpPr>
            <p:cNvPr id="22" name="Oval 9"/>
            <p:cNvSpPr>
              <a:spLocks noChangeArrowheads="1"/>
            </p:cNvSpPr>
            <p:nvPr/>
          </p:nvSpPr>
          <p:spPr bwMode="auto">
            <a:xfrm rot="4710281">
              <a:off x="752" y="1834"/>
              <a:ext cx="648" cy="819"/>
            </a:xfrm>
            <a:prstGeom prst="ellipse">
              <a:avLst/>
            </a:prstGeom>
            <a:noFill/>
            <a:ln w="28575">
              <a:solidFill>
                <a:srgbClr val="00B0F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10800000" vert="eaVert" wrap="none" anchor="ctr"/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endParaRPr lang="en-US" altLang="en-US">
                <a:solidFill>
                  <a:srgbClr val="FFFF00"/>
                </a:solidFill>
                <a:latin typeface="+mn-lt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171311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 autoUpdateAnimBg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>
                <a:solidFill>
                  <a:schemeClr val="tx1"/>
                </a:solidFill>
              </a:rPr>
              <a:t>Cobertura de cláusulas activas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2959" y="1845734"/>
            <a:ext cx="7205425" cy="446358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s-ES" dirty="0" smtClean="0">
                <a:solidFill>
                  <a:schemeClr val="tx1"/>
                </a:solidFill>
              </a:rPr>
              <a:t>Este criterio de cobertura subyace a </a:t>
            </a:r>
            <a:r>
              <a:rPr lang="es-ES" i="1" dirty="0" err="1">
                <a:solidFill>
                  <a:schemeClr val="tx1"/>
                </a:solidFill>
              </a:rPr>
              <a:t>modified</a:t>
            </a:r>
            <a:r>
              <a:rPr lang="es-ES" i="1" dirty="0">
                <a:solidFill>
                  <a:schemeClr val="tx1"/>
                </a:solidFill>
              </a:rPr>
              <a:t> </a:t>
            </a:r>
            <a:r>
              <a:rPr lang="es-ES" i="1" dirty="0" err="1">
                <a:solidFill>
                  <a:schemeClr val="tx1"/>
                </a:solidFill>
              </a:rPr>
              <a:t>condition</a:t>
            </a:r>
            <a:r>
              <a:rPr lang="es-ES" i="1" dirty="0">
                <a:solidFill>
                  <a:schemeClr val="tx1"/>
                </a:solidFill>
              </a:rPr>
              <a:t>/</a:t>
            </a:r>
            <a:r>
              <a:rPr lang="es-ES" i="1" dirty="0" err="1">
                <a:solidFill>
                  <a:schemeClr val="tx1"/>
                </a:solidFill>
              </a:rPr>
              <a:t>decision</a:t>
            </a:r>
            <a:r>
              <a:rPr lang="es-ES" i="1" dirty="0">
                <a:solidFill>
                  <a:schemeClr val="tx1"/>
                </a:solidFill>
              </a:rPr>
              <a:t> </a:t>
            </a:r>
            <a:r>
              <a:rPr lang="es-ES" i="1" dirty="0" err="1">
                <a:solidFill>
                  <a:schemeClr val="tx1"/>
                </a:solidFill>
              </a:rPr>
              <a:t>coverage</a:t>
            </a:r>
            <a:r>
              <a:rPr lang="es-ES" dirty="0">
                <a:solidFill>
                  <a:schemeClr val="tx1"/>
                </a:solidFill>
              </a:rPr>
              <a:t> (MC/DC</a:t>
            </a:r>
            <a:r>
              <a:rPr lang="es-ES" dirty="0" smtClean="0">
                <a:solidFill>
                  <a:schemeClr val="tx1"/>
                </a:solidFill>
              </a:rPr>
              <a:t>), criterio que se usa en aviación y que consiste en: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s-ES" sz="2000" dirty="0" smtClean="0">
                <a:solidFill>
                  <a:schemeClr val="tx1"/>
                </a:solidFill>
              </a:rPr>
              <a:t>Se pasa por cada punto de entrada y de salida.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s-ES" sz="2000" dirty="0" smtClean="0">
                <a:solidFill>
                  <a:schemeClr val="tx1"/>
                </a:solidFill>
              </a:rPr>
              <a:t>Cada predicado toma todos los posibles valores.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s-ES" sz="2000" dirty="0" smtClean="0">
                <a:solidFill>
                  <a:schemeClr val="tx1"/>
                </a:solidFill>
              </a:rPr>
              <a:t>Cada cláusula de cada predicado toma </a:t>
            </a:r>
            <a:r>
              <a:rPr lang="es-ES" sz="2000" dirty="0">
                <a:solidFill>
                  <a:schemeClr val="tx1"/>
                </a:solidFill>
              </a:rPr>
              <a:t>todos los posibles </a:t>
            </a:r>
            <a:r>
              <a:rPr lang="es-ES" sz="2000" dirty="0" smtClean="0">
                <a:solidFill>
                  <a:schemeClr val="tx1"/>
                </a:solidFill>
              </a:rPr>
              <a:t>valores.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s-ES" sz="2000" dirty="0" smtClean="0">
                <a:solidFill>
                  <a:schemeClr val="tx1"/>
                </a:solidFill>
              </a:rPr>
              <a:t>Se muestra que cada cláusula de cada predicado afecta al resultado de la evaluación de dicho predicado.</a:t>
            </a:r>
            <a:endParaRPr lang="es-ES" sz="2000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es-ES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s-ES" dirty="0" err="1" smtClean="0">
                <a:solidFill>
                  <a:schemeClr val="tx1"/>
                </a:solidFill>
              </a:rPr>
              <a:t>CoC</a:t>
            </a:r>
            <a:r>
              <a:rPr lang="es-ES" dirty="0" smtClean="0">
                <a:solidFill>
                  <a:schemeClr val="tx1"/>
                </a:solidFill>
              </a:rPr>
              <a:t> presenta una </a:t>
            </a:r>
            <a:r>
              <a:rPr lang="es-ES" dirty="0" smtClean="0">
                <a:solidFill>
                  <a:srgbClr val="00B0F0"/>
                </a:solidFill>
              </a:rPr>
              <a:t>ambigüedad</a:t>
            </a:r>
            <a:r>
              <a:rPr lang="es-ES" dirty="0" smtClean="0">
                <a:solidFill>
                  <a:schemeClr val="tx1"/>
                </a:solidFill>
              </a:rPr>
              <a:t>: ¿Las cláusulas secundarias tienen que tener los </a:t>
            </a:r>
            <a:r>
              <a:rPr lang="es-ES" dirty="0" smtClean="0">
                <a:solidFill>
                  <a:srgbClr val="00B0F0"/>
                </a:solidFill>
              </a:rPr>
              <a:t>mismos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smtClean="0">
                <a:solidFill>
                  <a:srgbClr val="00B0F0"/>
                </a:solidFill>
              </a:rPr>
              <a:t>valores</a:t>
            </a:r>
            <a:r>
              <a:rPr lang="es-ES" dirty="0" smtClean="0">
                <a:solidFill>
                  <a:schemeClr val="tx1"/>
                </a:solidFill>
              </a:rPr>
              <a:t> al considerar que la principal vale </a:t>
            </a:r>
            <a:r>
              <a:rPr lang="es-ES" i="1" dirty="0" smtClean="0">
                <a:solidFill>
                  <a:schemeClr val="tx1"/>
                </a:solidFill>
              </a:rPr>
              <a:t>true</a:t>
            </a:r>
            <a:r>
              <a:rPr lang="es-ES" dirty="0" smtClean="0">
                <a:solidFill>
                  <a:schemeClr val="tx1"/>
                </a:solidFill>
              </a:rPr>
              <a:t> y que vale </a:t>
            </a:r>
            <a:r>
              <a:rPr lang="es-ES" i="1" dirty="0" smtClean="0">
                <a:solidFill>
                  <a:schemeClr val="tx1"/>
                </a:solidFill>
              </a:rPr>
              <a:t>false</a:t>
            </a:r>
            <a:r>
              <a:rPr lang="es-ES" dirty="0" smtClean="0">
                <a:solidFill>
                  <a:schemeClr val="tx1"/>
                </a:solidFill>
              </a:rPr>
              <a:t>?</a:t>
            </a:r>
          </a:p>
        </p:txBody>
      </p:sp>
      <p:sp>
        <p:nvSpPr>
          <p:cNvPr id="7" name="Marcador de pie de página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Especificación, Validación y Testing (M. G. Merayo y M. Núñez)</a:t>
            </a:r>
            <a:endParaRPr lang="es-ES"/>
          </a:p>
        </p:txBody>
      </p:sp>
      <p:sp>
        <p:nvSpPr>
          <p:cNvPr id="8" name="Marcador de número de diapositiva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D3A91-18EE-4DC8-A17F-EFE35D22CA18}" type="slidenum">
              <a:rPr lang="es-ES" smtClean="0"/>
              <a:pPr/>
              <a:t>17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949858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>
                <a:solidFill>
                  <a:schemeClr val="tx1"/>
                </a:solidFill>
              </a:rPr>
              <a:t>Resolviendo la ambigüedad</a:t>
            </a:r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2959" y="3933056"/>
            <a:ext cx="7781489" cy="237626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s-ES" dirty="0" smtClean="0">
                <a:solidFill>
                  <a:schemeClr val="tx1"/>
                </a:solidFill>
              </a:rPr>
              <a:t>Esta pregunta ha causado mucha </a:t>
            </a:r>
            <a:r>
              <a:rPr lang="es-ES" dirty="0" smtClean="0">
                <a:solidFill>
                  <a:srgbClr val="00B0F0"/>
                </a:solidFill>
              </a:rPr>
              <a:t>confusión </a:t>
            </a:r>
            <a:r>
              <a:rPr lang="es-ES" dirty="0" smtClean="0">
                <a:solidFill>
                  <a:schemeClr val="tx1"/>
                </a:solidFill>
              </a:rPr>
              <a:t>entre los </a:t>
            </a:r>
            <a:r>
              <a:rPr lang="es-ES" dirty="0" err="1" smtClean="0">
                <a:solidFill>
                  <a:schemeClr val="tx1"/>
                </a:solidFill>
              </a:rPr>
              <a:t>testeadores</a:t>
            </a:r>
            <a:r>
              <a:rPr lang="es-ES" dirty="0" smtClean="0">
                <a:solidFill>
                  <a:schemeClr val="tx1"/>
                </a:solidFill>
              </a:rPr>
              <a:t>.</a:t>
            </a:r>
          </a:p>
          <a:p>
            <a:pPr marL="0" indent="0">
              <a:buNone/>
            </a:pPr>
            <a:r>
              <a:rPr lang="es-ES" dirty="0" smtClean="0">
                <a:solidFill>
                  <a:schemeClr val="tx1"/>
                </a:solidFill>
              </a:rPr>
              <a:t>Podemos considerar </a:t>
            </a:r>
            <a:r>
              <a:rPr lang="es-ES" dirty="0" smtClean="0">
                <a:solidFill>
                  <a:srgbClr val="00B0F0"/>
                </a:solidFill>
              </a:rPr>
              <a:t>tres</a:t>
            </a:r>
            <a:r>
              <a:rPr lang="es-ES" dirty="0" smtClean="0">
                <a:solidFill>
                  <a:schemeClr val="tx1"/>
                </a:solidFill>
              </a:rPr>
              <a:t> criterios distintos basados en esta pregunta: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s-ES" sz="2000" dirty="0" smtClean="0">
                <a:solidFill>
                  <a:schemeClr val="tx1"/>
                </a:solidFill>
              </a:rPr>
              <a:t>Cláusulas secundarias </a:t>
            </a:r>
            <a:r>
              <a:rPr lang="es-ES" sz="2000" dirty="0" smtClean="0">
                <a:solidFill>
                  <a:srgbClr val="00B0F0"/>
                </a:solidFill>
              </a:rPr>
              <a:t>no</a:t>
            </a:r>
            <a:r>
              <a:rPr lang="es-ES" sz="2000" dirty="0" smtClean="0">
                <a:solidFill>
                  <a:schemeClr val="tx1"/>
                </a:solidFill>
              </a:rPr>
              <a:t> necesitan ser la </a:t>
            </a:r>
            <a:r>
              <a:rPr lang="es-ES" sz="2000" dirty="0" smtClean="0">
                <a:solidFill>
                  <a:srgbClr val="00B0F0"/>
                </a:solidFill>
              </a:rPr>
              <a:t>misma</a:t>
            </a:r>
            <a:r>
              <a:rPr lang="es-ES" sz="2000" dirty="0" smtClean="0">
                <a:solidFill>
                  <a:schemeClr val="tx1"/>
                </a:solidFill>
              </a:rPr>
              <a:t>.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s-ES" sz="2000" dirty="0" smtClean="0">
                <a:solidFill>
                  <a:schemeClr val="tx1"/>
                </a:solidFill>
              </a:rPr>
              <a:t>Cláusulas </a:t>
            </a:r>
            <a:r>
              <a:rPr lang="es-ES" sz="2000" dirty="0">
                <a:solidFill>
                  <a:schemeClr val="tx1"/>
                </a:solidFill>
              </a:rPr>
              <a:t>secundarias </a:t>
            </a:r>
            <a:r>
              <a:rPr lang="es-ES" sz="2000" dirty="0" smtClean="0">
                <a:solidFill>
                  <a:schemeClr val="tx1"/>
                </a:solidFill>
              </a:rPr>
              <a:t>deben ser </a:t>
            </a:r>
            <a:r>
              <a:rPr lang="es-ES" sz="2000" dirty="0">
                <a:solidFill>
                  <a:schemeClr val="tx1"/>
                </a:solidFill>
              </a:rPr>
              <a:t>la </a:t>
            </a:r>
            <a:r>
              <a:rPr lang="es-ES" sz="2000" dirty="0">
                <a:solidFill>
                  <a:srgbClr val="00B0F0"/>
                </a:solidFill>
              </a:rPr>
              <a:t>misma</a:t>
            </a:r>
            <a:r>
              <a:rPr lang="es-ES" sz="2000" dirty="0" smtClean="0">
                <a:solidFill>
                  <a:schemeClr val="tx1"/>
                </a:solidFill>
              </a:rPr>
              <a:t>.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s-ES" sz="2000" dirty="0">
                <a:solidFill>
                  <a:schemeClr val="tx1"/>
                </a:solidFill>
              </a:rPr>
              <a:t>Cláusulas secundarias </a:t>
            </a:r>
            <a:r>
              <a:rPr lang="es-ES" sz="2000" dirty="0" smtClean="0">
                <a:solidFill>
                  <a:srgbClr val="00B0F0"/>
                </a:solidFill>
              </a:rPr>
              <a:t>fuerzan</a:t>
            </a:r>
            <a:r>
              <a:rPr lang="es-ES" sz="2000" dirty="0" smtClean="0">
                <a:solidFill>
                  <a:schemeClr val="tx1"/>
                </a:solidFill>
              </a:rPr>
              <a:t> a que el </a:t>
            </a:r>
            <a:r>
              <a:rPr lang="es-ES" sz="2000" dirty="0" smtClean="0">
                <a:solidFill>
                  <a:srgbClr val="00B0F0"/>
                </a:solidFill>
              </a:rPr>
              <a:t>predicado</a:t>
            </a:r>
            <a:r>
              <a:rPr lang="es-ES" sz="2000" dirty="0" smtClean="0">
                <a:solidFill>
                  <a:schemeClr val="tx1"/>
                </a:solidFill>
              </a:rPr>
              <a:t> evalúe a </a:t>
            </a:r>
            <a:r>
              <a:rPr lang="es-ES" sz="2000" i="1" dirty="0" smtClean="0">
                <a:solidFill>
                  <a:schemeClr val="tx1"/>
                </a:solidFill>
              </a:rPr>
              <a:t>true</a:t>
            </a:r>
            <a:r>
              <a:rPr lang="es-ES" sz="2000" dirty="0" smtClean="0">
                <a:solidFill>
                  <a:schemeClr val="tx1"/>
                </a:solidFill>
              </a:rPr>
              <a:t> para un valor de la cláusula principal y a </a:t>
            </a:r>
            <a:r>
              <a:rPr lang="es-ES" sz="2000" i="1" dirty="0" smtClean="0">
                <a:solidFill>
                  <a:schemeClr val="tx1"/>
                </a:solidFill>
              </a:rPr>
              <a:t>false </a:t>
            </a:r>
            <a:r>
              <a:rPr lang="es-ES" sz="2000" dirty="0" smtClean="0">
                <a:solidFill>
                  <a:schemeClr val="tx1"/>
                </a:solidFill>
              </a:rPr>
              <a:t>para el otro.</a:t>
            </a:r>
            <a:endParaRPr lang="es-ES" sz="2000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es-ES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7" name="Marcador de pie de página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Especificación, Validación y Testing (M. G. Merayo y M. Núñez)</a:t>
            </a:r>
            <a:endParaRPr lang="es-ES"/>
          </a:p>
        </p:txBody>
      </p:sp>
      <p:sp>
        <p:nvSpPr>
          <p:cNvPr id="8" name="Marcador de número de diapositiva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D3A91-18EE-4DC8-A17F-EFE35D22CA18}" type="slidenum">
              <a:rPr lang="es-ES" smtClean="0"/>
              <a:pPr/>
              <a:t>18</a:t>
            </a:fld>
            <a:endParaRPr lang="es-ES"/>
          </a:p>
        </p:txBody>
      </p:sp>
      <p:sp>
        <p:nvSpPr>
          <p:cNvPr id="6" name="Text Box 5"/>
          <p:cNvSpPr txBox="1">
            <a:spLocks noChangeArrowheads="1"/>
          </p:cNvSpPr>
          <p:nvPr/>
        </p:nvSpPr>
        <p:spPr bwMode="auto">
          <a:xfrm>
            <a:off x="413938" y="1770698"/>
            <a:ext cx="3911266" cy="1785104"/>
          </a:xfrm>
          <a:prstGeom prst="rect">
            <a:avLst/>
          </a:prstGeom>
          <a:solidFill>
            <a:srgbClr val="0033CC"/>
          </a:solidFill>
          <a:ln w="28575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square">
            <a:spAutoFit/>
          </a:bodyPr>
          <a:lstStyle>
            <a:lvl1pPr marL="457200" indent="-457200"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s-ES" altLang="en-US" u="sng" dirty="0" smtClean="0">
                <a:solidFill>
                  <a:srgbClr val="FFFF00"/>
                </a:solidFill>
                <a:latin typeface="Gill Sans MT" panose="020B0502020104020203" pitchFamily="34" charset="0"/>
              </a:rPr>
              <a:t>p = a </a:t>
            </a:r>
            <a:r>
              <a:rPr lang="es-ES" altLang="en-US" u="sng" dirty="0" smtClean="0">
                <a:solidFill>
                  <a:srgbClr val="FFFF00"/>
                </a:solidFill>
                <a:latin typeface="Gill Sans MT" panose="020B0502020104020203" pitchFamily="34" charset="0"/>
                <a:sym typeface="Symbol" pitchFamily="18" charset="2"/>
              </a:rPr>
              <a:t> </a:t>
            </a:r>
            <a:r>
              <a:rPr lang="es-ES" altLang="en-US" u="sng" dirty="0" smtClean="0">
                <a:solidFill>
                  <a:srgbClr val="FFFF00"/>
                </a:solidFill>
                <a:latin typeface="Gill Sans MT" panose="020B0502020104020203" pitchFamily="34" charset="0"/>
              </a:rPr>
              <a:t>(b </a:t>
            </a:r>
            <a:r>
              <a:rPr lang="es-ES" altLang="en-US" u="sng" dirty="0" smtClean="0">
                <a:solidFill>
                  <a:srgbClr val="FFFF00"/>
                </a:solidFill>
                <a:latin typeface="Gill Sans MT" panose="020B0502020104020203" pitchFamily="34" charset="0"/>
                <a:sym typeface="Symbol" pitchFamily="18" charset="2"/>
              </a:rPr>
              <a:t></a:t>
            </a:r>
            <a:r>
              <a:rPr lang="es-ES" altLang="en-US" u="sng" dirty="0" smtClean="0">
                <a:solidFill>
                  <a:srgbClr val="FFFF00"/>
                </a:solidFill>
                <a:latin typeface="Gill Sans MT" panose="020B0502020104020203" pitchFamily="34" charset="0"/>
              </a:rPr>
              <a:t> c)</a:t>
            </a:r>
          </a:p>
          <a:p>
            <a:pPr>
              <a:spcBef>
                <a:spcPct val="50000"/>
              </a:spcBef>
            </a:pPr>
            <a:r>
              <a:rPr lang="es-ES" altLang="en-US" dirty="0" smtClean="0">
                <a:solidFill>
                  <a:schemeClr val="bg1"/>
                </a:solidFill>
                <a:latin typeface="Gill Sans MT" panose="020B0502020104020203" pitchFamily="34" charset="0"/>
              </a:rPr>
              <a:t>Cláusula principal : a</a:t>
            </a:r>
          </a:p>
          <a:p>
            <a:pPr>
              <a:spcBef>
                <a:spcPct val="50000"/>
              </a:spcBef>
            </a:pPr>
            <a:r>
              <a:rPr lang="es-ES" altLang="en-US" dirty="0" smtClean="0">
                <a:solidFill>
                  <a:schemeClr val="bg1"/>
                </a:solidFill>
                <a:latin typeface="Gill Sans MT" panose="020B0502020104020203" pitchFamily="34" charset="0"/>
              </a:rPr>
              <a:t>a = true, b = false, c = true</a:t>
            </a:r>
          </a:p>
          <a:p>
            <a:pPr>
              <a:spcBef>
                <a:spcPct val="50000"/>
              </a:spcBef>
            </a:pPr>
            <a:r>
              <a:rPr lang="es-ES" altLang="en-US" dirty="0" smtClean="0">
                <a:solidFill>
                  <a:schemeClr val="bg1"/>
                </a:solidFill>
                <a:latin typeface="Gill Sans MT" panose="020B0502020104020203" pitchFamily="34" charset="0"/>
              </a:rPr>
              <a:t>a = false, b = false, c = false</a:t>
            </a:r>
            <a:endParaRPr lang="es-ES" altLang="en-US" dirty="0">
              <a:solidFill>
                <a:schemeClr val="bg1"/>
              </a:solidFill>
              <a:latin typeface="Gill Sans MT" panose="020B0502020104020203" pitchFamily="34" charset="0"/>
            </a:endParaRPr>
          </a:p>
        </p:txBody>
      </p:sp>
      <p:grpSp>
        <p:nvGrpSpPr>
          <p:cNvPr id="9" name="Group 15"/>
          <p:cNvGrpSpPr>
            <a:grpSpLocks/>
          </p:cNvGrpSpPr>
          <p:nvPr/>
        </p:nvGrpSpPr>
        <p:grpSpPr bwMode="auto">
          <a:xfrm>
            <a:off x="2764639" y="2440383"/>
            <a:ext cx="5130801" cy="1138239"/>
            <a:chOff x="1455" y="1052"/>
            <a:chExt cx="3232" cy="717"/>
          </a:xfrm>
        </p:grpSpPr>
        <p:grpSp>
          <p:nvGrpSpPr>
            <p:cNvPr id="10" name="Group 11"/>
            <p:cNvGrpSpPr>
              <a:grpSpLocks/>
            </p:cNvGrpSpPr>
            <p:nvPr/>
          </p:nvGrpSpPr>
          <p:grpSpPr bwMode="auto">
            <a:xfrm>
              <a:off x="1455" y="1202"/>
              <a:ext cx="1670" cy="567"/>
              <a:chOff x="1455" y="1202"/>
              <a:chExt cx="1670" cy="567"/>
            </a:xfrm>
          </p:grpSpPr>
          <p:sp>
            <p:nvSpPr>
              <p:cNvPr id="12" name="Oval 7"/>
              <p:cNvSpPr>
                <a:spLocks noChangeArrowheads="1"/>
              </p:cNvSpPr>
              <p:nvPr/>
            </p:nvSpPr>
            <p:spPr bwMode="auto">
              <a:xfrm>
                <a:off x="1455" y="1474"/>
                <a:ext cx="915" cy="295"/>
              </a:xfrm>
              <a:prstGeom prst="ellipse">
                <a:avLst/>
              </a:prstGeom>
              <a:solidFill>
                <a:srgbClr val="0033CC"/>
              </a:solidFill>
              <a:ln w="28575">
                <a:solidFill>
                  <a:schemeClr val="tx2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>
                <a:lvl1pPr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1pPr>
                <a:lvl2pPr marL="742950" indent="-28575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2pPr>
                <a:lvl3pPr marL="11430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3pPr>
                <a:lvl4pPr marL="16002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4pPr>
                <a:lvl5pPr marL="20574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9pPr>
              </a:lstStyle>
              <a:p>
                <a:endParaRPr lang="en-US" altLang="en-US">
                  <a:solidFill>
                    <a:srgbClr val="FFFF00"/>
                  </a:solidFill>
                </a:endParaRPr>
              </a:p>
            </p:txBody>
          </p:sp>
          <p:sp>
            <p:nvSpPr>
              <p:cNvPr id="13" name="Text Box 8"/>
              <p:cNvSpPr txBox="1">
                <a:spLocks noChangeArrowheads="1"/>
              </p:cNvSpPr>
              <p:nvPr/>
            </p:nvSpPr>
            <p:spPr bwMode="auto">
              <a:xfrm>
                <a:off x="1455" y="1478"/>
                <a:ext cx="875" cy="25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1pPr>
                <a:lvl2pPr marL="742950" indent="-28575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2pPr>
                <a:lvl3pPr marL="11430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3pPr>
                <a:lvl4pPr marL="16002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4pPr>
                <a:lvl5pPr marL="20574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9pPr>
              </a:lstStyle>
              <a:p>
                <a:pPr algn="ctr">
                  <a:spcBef>
                    <a:spcPct val="50000"/>
                  </a:spcBef>
                </a:pPr>
                <a:r>
                  <a:rPr lang="en-US" altLang="en-US" dirty="0">
                    <a:solidFill>
                      <a:srgbClr val="FFFF00"/>
                    </a:solidFill>
                    <a:latin typeface="Gill Sans MT" panose="020B0502020104020203" pitchFamily="34" charset="0"/>
                  </a:rPr>
                  <a:t>c = false</a:t>
                </a:r>
              </a:p>
            </p:txBody>
          </p:sp>
          <p:sp>
            <p:nvSpPr>
              <p:cNvPr id="14" name="Line 10"/>
              <p:cNvSpPr>
                <a:spLocks noChangeShapeType="1"/>
              </p:cNvSpPr>
              <p:nvPr/>
            </p:nvSpPr>
            <p:spPr bwMode="auto">
              <a:xfrm flipV="1">
                <a:off x="2362" y="1202"/>
                <a:ext cx="763" cy="404"/>
              </a:xfrm>
              <a:prstGeom prst="line">
                <a:avLst/>
              </a:prstGeom>
              <a:noFill/>
              <a:ln w="28575">
                <a:solidFill>
                  <a:schemeClr val="tx2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2000">
                  <a:solidFill>
                    <a:srgbClr val="FFFF00"/>
                  </a:solidFill>
                </a:endParaRPr>
              </a:p>
            </p:txBody>
          </p:sp>
        </p:grpSp>
        <p:sp>
          <p:nvSpPr>
            <p:cNvPr id="11" name="Text Box 14"/>
            <p:cNvSpPr txBox="1">
              <a:spLocks noChangeArrowheads="1"/>
            </p:cNvSpPr>
            <p:nvPr/>
          </p:nvSpPr>
          <p:spPr bwMode="auto">
            <a:xfrm>
              <a:off x="3130" y="1052"/>
              <a:ext cx="1557" cy="446"/>
            </a:xfrm>
            <a:prstGeom prst="rect">
              <a:avLst/>
            </a:prstGeom>
            <a:solidFill>
              <a:srgbClr val="000099"/>
            </a:solidFill>
            <a:ln w="28575">
              <a:solidFill>
                <a:schemeClr val="tx2"/>
              </a:solidFill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>
              <a:lvl1pPr marL="457200" indent="-4572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altLang="en-US" b="0" dirty="0" smtClean="0">
                  <a:solidFill>
                    <a:schemeClr val="bg1"/>
                  </a:solidFill>
                  <a:latin typeface="Gill Sans MT" panose="020B0502020104020203" pitchFamily="34" charset="0"/>
                </a:rPr>
                <a:t>¿</a:t>
              </a:r>
              <a:r>
                <a:rPr lang="en-US" altLang="en-US" b="0" dirty="0" err="1" smtClean="0">
                  <a:solidFill>
                    <a:schemeClr val="bg1"/>
                  </a:solidFill>
                  <a:latin typeface="Gill Sans MT" panose="020B0502020104020203" pitchFamily="34" charset="0"/>
                </a:rPr>
                <a:t>Está</a:t>
              </a:r>
              <a:r>
                <a:rPr lang="en-US" altLang="en-US" b="0" dirty="0" smtClean="0">
                  <a:solidFill>
                    <a:schemeClr val="bg1"/>
                  </a:solidFill>
                  <a:latin typeface="Gill Sans MT" panose="020B0502020104020203" pitchFamily="34" charset="0"/>
                </a:rPr>
                <a:t> </a:t>
              </a:r>
              <a:r>
                <a:rPr lang="en-US" altLang="en-US" b="0" dirty="0" err="1" smtClean="0">
                  <a:solidFill>
                    <a:schemeClr val="bg1"/>
                  </a:solidFill>
                  <a:latin typeface="Gill Sans MT" panose="020B0502020104020203" pitchFamily="34" charset="0"/>
                </a:rPr>
                <a:t>permitido</a:t>
              </a:r>
              <a:r>
                <a:rPr lang="en-US" altLang="en-US" b="0" dirty="0" smtClean="0">
                  <a:solidFill>
                    <a:schemeClr val="bg1"/>
                  </a:solidFill>
                  <a:latin typeface="Gill Sans MT" panose="020B0502020104020203" pitchFamily="34" charset="0"/>
                </a:rPr>
                <a:t> </a:t>
              </a:r>
              <a:r>
                <a:rPr lang="en-US" altLang="en-US" b="0" dirty="0" err="1" smtClean="0">
                  <a:solidFill>
                    <a:schemeClr val="bg1"/>
                  </a:solidFill>
                  <a:latin typeface="Gill Sans MT" panose="020B0502020104020203" pitchFamily="34" charset="0"/>
                </a:rPr>
                <a:t>este</a:t>
              </a:r>
              <a:r>
                <a:rPr lang="en-US" altLang="en-US" b="0" dirty="0" smtClean="0">
                  <a:solidFill>
                    <a:schemeClr val="bg1"/>
                  </a:solidFill>
                  <a:latin typeface="Gill Sans MT" panose="020B0502020104020203" pitchFamily="34" charset="0"/>
                </a:rPr>
                <a:t> </a:t>
              </a:r>
              <a:r>
                <a:rPr lang="en-US" altLang="en-US" b="0" dirty="0" err="1" smtClean="0">
                  <a:solidFill>
                    <a:schemeClr val="bg1"/>
                  </a:solidFill>
                  <a:latin typeface="Gill Sans MT" panose="020B0502020104020203" pitchFamily="34" charset="0"/>
                </a:rPr>
                <a:t>cambio</a:t>
              </a:r>
              <a:r>
                <a:rPr lang="en-US" altLang="en-US" b="0" dirty="0" smtClean="0">
                  <a:solidFill>
                    <a:schemeClr val="bg1"/>
                  </a:solidFill>
                  <a:latin typeface="Gill Sans MT" panose="020B0502020104020203" pitchFamily="34" charset="0"/>
                </a:rPr>
                <a:t>?</a:t>
              </a:r>
              <a:endParaRPr lang="en-US" altLang="en-US" b="0" dirty="0">
                <a:solidFill>
                  <a:schemeClr val="bg1"/>
                </a:solidFill>
                <a:latin typeface="Gill Sans MT" panose="020B0502020104020203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0617285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>
                <a:solidFill>
                  <a:schemeClr val="tx1"/>
                </a:solidFill>
              </a:rPr>
              <a:t>Resolviendo la ambigüedad</a:t>
            </a:r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2959" y="1844824"/>
            <a:ext cx="7781489" cy="4464496"/>
          </a:xfrm>
        </p:spPr>
        <p:txBody>
          <a:bodyPr>
            <a:noAutofit/>
          </a:bodyPr>
          <a:lstStyle/>
          <a:p>
            <a:pPr marL="0">
              <a:buNone/>
            </a:pPr>
            <a:r>
              <a:rPr lang="es-ES" dirty="0" smtClean="0">
                <a:solidFill>
                  <a:schemeClr val="tx1"/>
                </a:solidFill>
              </a:rPr>
              <a:t>Cláusulas secundarias </a:t>
            </a:r>
            <a:r>
              <a:rPr lang="es-ES" dirty="0" smtClean="0">
                <a:solidFill>
                  <a:srgbClr val="00B0F0"/>
                </a:solidFill>
              </a:rPr>
              <a:t>no</a:t>
            </a:r>
            <a:r>
              <a:rPr lang="es-ES" dirty="0" smtClean="0">
                <a:solidFill>
                  <a:schemeClr val="tx1"/>
                </a:solidFill>
              </a:rPr>
              <a:t> necesitan ser la </a:t>
            </a:r>
            <a:r>
              <a:rPr lang="es-ES" dirty="0" smtClean="0">
                <a:solidFill>
                  <a:srgbClr val="00B0F0"/>
                </a:solidFill>
              </a:rPr>
              <a:t>misma</a:t>
            </a:r>
            <a:r>
              <a:rPr lang="es-ES" dirty="0" smtClean="0">
                <a:solidFill>
                  <a:schemeClr val="tx1"/>
                </a:solidFill>
              </a:rPr>
              <a:t>:</a:t>
            </a:r>
          </a:p>
          <a:p>
            <a:pPr marL="0">
              <a:buNone/>
            </a:pPr>
            <a:endParaRPr lang="es-ES" dirty="0">
              <a:solidFill>
                <a:schemeClr val="tx1"/>
              </a:solidFill>
            </a:endParaRPr>
          </a:p>
          <a:p>
            <a:pPr marL="0">
              <a:buNone/>
            </a:pPr>
            <a:endParaRPr lang="es-ES" dirty="0" smtClean="0">
              <a:solidFill>
                <a:schemeClr val="tx1"/>
              </a:solidFill>
            </a:endParaRPr>
          </a:p>
          <a:p>
            <a:pPr marL="0">
              <a:buNone/>
            </a:pPr>
            <a:endParaRPr lang="es-ES" dirty="0" smtClean="0">
              <a:solidFill>
                <a:schemeClr val="tx1"/>
              </a:solidFill>
            </a:endParaRPr>
          </a:p>
          <a:p>
            <a:pPr marL="0">
              <a:buNone/>
            </a:pPr>
            <a:r>
              <a:rPr lang="es-ES" dirty="0" smtClean="0">
                <a:solidFill>
                  <a:schemeClr val="tx1"/>
                </a:solidFill>
              </a:rPr>
              <a:t>Es posible tener </a:t>
            </a:r>
            <a:r>
              <a:rPr lang="es-ES" dirty="0" smtClean="0">
                <a:solidFill>
                  <a:srgbClr val="00B0F0"/>
                </a:solidFill>
              </a:rPr>
              <a:t>GACC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smtClean="0">
                <a:solidFill>
                  <a:srgbClr val="00B0F0"/>
                </a:solidFill>
              </a:rPr>
              <a:t>sin</a:t>
            </a:r>
            <a:r>
              <a:rPr lang="es-ES" dirty="0" smtClean="0">
                <a:solidFill>
                  <a:schemeClr val="tx1"/>
                </a:solidFill>
              </a:rPr>
              <a:t> tener </a:t>
            </a:r>
            <a:r>
              <a:rPr lang="es-ES" dirty="0" smtClean="0">
                <a:solidFill>
                  <a:srgbClr val="00B0F0"/>
                </a:solidFill>
              </a:rPr>
              <a:t>cobertura de predicados</a:t>
            </a:r>
            <a:r>
              <a:rPr lang="es-ES" dirty="0" smtClean="0">
                <a:solidFill>
                  <a:schemeClr val="tx1"/>
                </a:solidFill>
              </a:rPr>
              <a:t>…. Mal criterio.</a:t>
            </a:r>
          </a:p>
          <a:p>
            <a:pPr marL="0" indent="0">
              <a:buNone/>
            </a:pPr>
            <a:endParaRPr lang="es-ES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7" name="Marcador de pie de página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Especificación, Validación y Testing (M. G. Merayo y M. Núñez)</a:t>
            </a:r>
            <a:endParaRPr lang="es-ES"/>
          </a:p>
        </p:txBody>
      </p:sp>
      <p:sp>
        <p:nvSpPr>
          <p:cNvPr id="8" name="Marcador de número de diapositiva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D3A91-18EE-4DC8-A17F-EFE35D22CA18}" type="slidenum">
              <a:rPr lang="es-ES" smtClean="0"/>
              <a:pPr/>
              <a:t>19</a:t>
            </a:fld>
            <a:endParaRPr lang="es-ES"/>
          </a:p>
        </p:txBody>
      </p:sp>
      <p:sp>
        <p:nvSpPr>
          <p:cNvPr id="15" name="Text Box 4"/>
          <p:cNvSpPr txBox="1">
            <a:spLocks noChangeArrowheads="1"/>
          </p:cNvSpPr>
          <p:nvPr/>
        </p:nvSpPr>
        <p:spPr bwMode="auto">
          <a:xfrm>
            <a:off x="738748" y="2348880"/>
            <a:ext cx="7712223" cy="707886"/>
          </a:xfrm>
          <a:prstGeom prst="rect">
            <a:avLst/>
          </a:prstGeom>
          <a:gradFill rotWithShape="1">
            <a:gsLst>
              <a:gs pos="0">
                <a:srgbClr val="3399FF"/>
              </a:gs>
              <a:gs pos="100000">
                <a:srgbClr val="0033CC"/>
              </a:gs>
            </a:gsLst>
            <a:path path="shape">
              <a:fillToRect l="50000" t="50000" r="50000" b="50000"/>
            </a:path>
          </a:gradFill>
          <a:ln w="19050">
            <a:solidFill>
              <a:schemeClr val="tx2"/>
            </a:solidFill>
            <a:miter lim="800000"/>
            <a:headEnd type="none" w="sm" len="sm"/>
            <a:tailEnd type="none" w="sm" len="sm"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 b="1" u="sng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General Active Clause Coverage (GACC)</a:t>
            </a:r>
            <a:r>
              <a:rPr lang="en-US" sz="2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: </a:t>
            </a:r>
            <a:r>
              <a:rPr lang="en-US" sz="2000" b="1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Definición</a:t>
            </a:r>
            <a:r>
              <a:rPr lang="en-US" sz="20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formal (</a:t>
            </a:r>
            <a:r>
              <a:rPr lang="en-US" sz="2000" b="1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Ammann</a:t>
            </a:r>
            <a:r>
              <a:rPr lang="en-US" sz="2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&amp; </a:t>
            </a:r>
            <a:r>
              <a:rPr lang="en-US" sz="20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Offutt: </a:t>
            </a:r>
            <a:r>
              <a:rPr lang="en-US" sz="2000" b="1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Introduction </a:t>
            </a:r>
            <a:r>
              <a:rPr lang="en-US" sz="2000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 Software Testing</a:t>
            </a:r>
            <a:r>
              <a:rPr lang="en-US" sz="2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(2</a:t>
            </a:r>
            <a:r>
              <a:rPr lang="en-US" sz="2000" b="1" baseline="300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nd</a:t>
            </a:r>
            <a:r>
              <a:rPr lang="en-US" sz="2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Edition)</a:t>
            </a:r>
          </a:p>
        </p:txBody>
      </p:sp>
    </p:spTree>
    <p:extLst>
      <p:ext uri="{BB962C8B-B14F-4D97-AF65-F5344CB8AC3E}">
        <p14:creationId xmlns:p14="http://schemas.microsoft.com/office/powerpoint/2010/main" val="28343452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 smtClean="0"/>
              <a:t>Especificación, Validación y Testing (M. G. Merayo y M. Núñez)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CA1E189-A5E4-460C-B525-E80730F3D25C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2700188" y="219729"/>
            <a:ext cx="4114800" cy="954107"/>
          </a:xfrm>
          <a:prstGeom prst="rect">
            <a:avLst/>
          </a:prstGeom>
          <a:gradFill rotWithShape="1">
            <a:gsLst>
              <a:gs pos="0">
                <a:srgbClr val="FAF400"/>
              </a:gs>
              <a:gs pos="100000">
                <a:srgbClr val="FAF400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28575">
            <a:solidFill>
              <a:srgbClr val="C0C0C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en-US" sz="2800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  <a:cs typeface="Arial" pitchFamily="34" charset="0"/>
              </a:rPr>
              <a:t>Cuatro</a:t>
            </a:r>
            <a:r>
              <a:rPr lang="en-US" sz="28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  <a:cs typeface="Arial" pitchFamily="34" charset="0"/>
              </a:rPr>
              <a:t>e</a:t>
            </a:r>
            <a:r>
              <a:rPr lang="en-US" sz="2800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  <a:cs typeface="Arial" pitchFamily="34" charset="0"/>
              </a:rPr>
              <a:t>structuras</a:t>
            </a:r>
            <a:r>
              <a:rPr lang="en-US" sz="28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  <a:cs typeface="Arial" pitchFamily="34" charset="0"/>
              </a:rPr>
              <a:t> para </a:t>
            </a:r>
            <a:r>
              <a:rPr lang="en-US" sz="2800" dirty="0" err="1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  <a:cs typeface="Arial" pitchFamily="34" charset="0"/>
              </a:rPr>
              <a:t>m</a:t>
            </a:r>
            <a:r>
              <a:rPr lang="en-US" sz="2800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  <a:cs typeface="Arial" pitchFamily="34" charset="0"/>
              </a:rPr>
              <a:t>odelar</a:t>
            </a:r>
            <a:r>
              <a:rPr lang="en-US" sz="28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  <a:cs typeface="Arial" pitchFamily="34" charset="0"/>
              </a:rPr>
              <a:t> software</a:t>
            </a:r>
            <a:endParaRPr lang="en-US" sz="2800" dirty="0">
              <a:solidFill>
                <a:srgbClr val="000000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Comic Sans MS" pitchFamily="66" charset="0"/>
              <a:cs typeface="Arial" pitchFamily="34" charset="0"/>
            </a:endParaRPr>
          </a:p>
        </p:txBody>
      </p:sp>
      <p:grpSp>
        <p:nvGrpSpPr>
          <p:cNvPr id="60" name="Group 59"/>
          <p:cNvGrpSpPr/>
          <p:nvPr/>
        </p:nvGrpSpPr>
        <p:grpSpPr>
          <a:xfrm>
            <a:off x="324363" y="1142250"/>
            <a:ext cx="8682038" cy="1533174"/>
            <a:chOff x="204788" y="1905000"/>
            <a:chExt cx="8682038" cy="1533174"/>
          </a:xfrm>
        </p:grpSpPr>
        <p:sp>
          <p:nvSpPr>
            <p:cNvPr id="8" name="Text Box 5"/>
            <p:cNvSpPr txBox="1">
              <a:spLocks noChangeArrowheads="1"/>
            </p:cNvSpPr>
            <p:nvPr/>
          </p:nvSpPr>
          <p:spPr bwMode="auto">
            <a:xfrm>
              <a:off x="3139017" y="2484067"/>
              <a:ext cx="1498600" cy="523220"/>
            </a:xfrm>
            <a:prstGeom prst="rect">
              <a:avLst/>
            </a:prstGeom>
            <a:gradFill rotWithShape="1">
              <a:gsLst>
                <a:gs pos="0">
                  <a:srgbClr val="FAF400"/>
                </a:gs>
                <a:gs pos="100000">
                  <a:srgbClr val="FAF400">
                    <a:gamma/>
                    <a:shade val="46275"/>
                    <a:invGamma/>
                  </a:srgbClr>
                </a:gs>
              </a:gsLst>
              <a:path path="shape">
                <a:fillToRect l="50000" t="50000" r="50000" b="50000"/>
              </a:path>
            </a:gradFill>
            <a:ln w="28575">
              <a:solidFill>
                <a:srgbClr val="C0C0C0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1" hangingPunct="1">
                <a:spcBef>
                  <a:spcPct val="50000"/>
                </a:spcBef>
                <a:defRPr/>
              </a:pPr>
              <a:r>
                <a:rPr lang="en-US" sz="2800" dirty="0" err="1" smtClean="0">
                  <a:solidFill>
                    <a:srgbClr val="000000"/>
                  </a:solidFill>
                  <a:effectLst>
                    <a:outerShdw blurRad="38100" dist="38100" dir="2700000" algn="tl">
                      <a:srgbClr val="FFFFFF"/>
                    </a:outerShdw>
                  </a:effectLst>
                  <a:latin typeface="Comic Sans MS" pitchFamily="66" charset="0"/>
                  <a:cs typeface="Arial" pitchFamily="34" charset="0"/>
                </a:rPr>
                <a:t>Grafos</a:t>
              </a:r>
              <a:endParaRPr lang="en-US" sz="2800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  <a:cs typeface="Arial" pitchFamily="34" charset="0"/>
              </a:endParaRPr>
            </a:p>
          </p:txBody>
        </p:sp>
        <p:sp>
          <p:nvSpPr>
            <p:cNvPr id="9" name="Text Box 6"/>
            <p:cNvSpPr txBox="1">
              <a:spLocks noChangeArrowheads="1"/>
            </p:cNvSpPr>
            <p:nvPr/>
          </p:nvSpPr>
          <p:spPr bwMode="auto">
            <a:xfrm>
              <a:off x="5262034" y="2484067"/>
              <a:ext cx="1500187" cy="523220"/>
            </a:xfrm>
            <a:prstGeom prst="rect">
              <a:avLst/>
            </a:prstGeom>
            <a:gradFill rotWithShape="1">
              <a:gsLst>
                <a:gs pos="0">
                  <a:srgbClr val="FAF400"/>
                </a:gs>
                <a:gs pos="100000">
                  <a:srgbClr val="FAF400">
                    <a:gamma/>
                    <a:shade val="46275"/>
                    <a:invGamma/>
                  </a:srgbClr>
                </a:gs>
              </a:gsLst>
              <a:path path="shape">
                <a:fillToRect l="50000" t="50000" r="50000" b="50000"/>
              </a:path>
            </a:gradFill>
            <a:ln w="28575">
              <a:solidFill>
                <a:srgbClr val="C0C0C0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1" hangingPunct="1">
                <a:spcBef>
                  <a:spcPct val="50000"/>
                </a:spcBef>
                <a:defRPr/>
              </a:pPr>
              <a:r>
                <a:rPr lang="en-US" sz="2800" dirty="0" err="1" smtClean="0">
                  <a:solidFill>
                    <a:srgbClr val="000000"/>
                  </a:solidFill>
                  <a:effectLst>
                    <a:outerShdw blurRad="38100" dist="38100" dir="2700000" algn="tl">
                      <a:srgbClr val="FFFFFF"/>
                    </a:outerShdw>
                  </a:effectLst>
                  <a:latin typeface="Comic Sans MS" pitchFamily="66" charset="0"/>
                  <a:cs typeface="Arial" pitchFamily="34" charset="0"/>
                </a:rPr>
                <a:t>Lógica</a:t>
              </a:r>
              <a:endParaRPr lang="en-US" sz="2800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  <a:cs typeface="Arial" pitchFamily="34" charset="0"/>
              </a:endParaRPr>
            </a:p>
          </p:txBody>
        </p:sp>
        <p:sp>
          <p:nvSpPr>
            <p:cNvPr id="10" name="Text Box 7"/>
            <p:cNvSpPr txBox="1">
              <a:spLocks noChangeArrowheads="1"/>
            </p:cNvSpPr>
            <p:nvPr/>
          </p:nvSpPr>
          <p:spPr bwMode="auto">
            <a:xfrm>
              <a:off x="204788" y="2484067"/>
              <a:ext cx="2309812" cy="954107"/>
            </a:xfrm>
            <a:prstGeom prst="rect">
              <a:avLst/>
            </a:prstGeom>
            <a:gradFill rotWithShape="1">
              <a:gsLst>
                <a:gs pos="0">
                  <a:srgbClr val="FAF400"/>
                </a:gs>
                <a:gs pos="100000">
                  <a:srgbClr val="FAF400">
                    <a:gamma/>
                    <a:shade val="46275"/>
                    <a:invGamma/>
                  </a:srgbClr>
                </a:gs>
              </a:gsLst>
              <a:path path="shape">
                <a:fillToRect l="50000" t="50000" r="50000" b="50000"/>
              </a:path>
            </a:gradFill>
            <a:ln w="28575">
              <a:solidFill>
                <a:srgbClr val="C0C0C0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1" hangingPunct="1">
                <a:spcBef>
                  <a:spcPct val="50000"/>
                </a:spcBef>
                <a:defRPr/>
              </a:pPr>
              <a:r>
                <a:rPr lang="en-US" sz="2800" dirty="0" err="1" smtClean="0">
                  <a:solidFill>
                    <a:srgbClr val="000000"/>
                  </a:solidFill>
                  <a:effectLst>
                    <a:outerShdw blurRad="38100" dist="38100" dir="2700000" algn="tl">
                      <a:srgbClr val="FFFFFF"/>
                    </a:outerShdw>
                  </a:effectLst>
                  <a:latin typeface="Comic Sans MS" pitchFamily="66" charset="0"/>
                  <a:cs typeface="Arial" pitchFamily="34" charset="0"/>
                </a:rPr>
                <a:t>Espacio</a:t>
              </a:r>
              <a:r>
                <a:rPr lang="en-US" sz="2800" dirty="0" smtClean="0">
                  <a:solidFill>
                    <a:srgbClr val="000000"/>
                  </a:solidFill>
                  <a:effectLst>
                    <a:outerShdw blurRad="38100" dist="38100" dir="2700000" algn="tl">
                      <a:srgbClr val="FFFFFF"/>
                    </a:outerShdw>
                  </a:effectLst>
                  <a:latin typeface="Comic Sans MS" pitchFamily="66" charset="0"/>
                  <a:cs typeface="Arial" pitchFamily="34" charset="0"/>
                </a:rPr>
                <a:t> de Inputs</a:t>
              </a:r>
              <a:endParaRPr lang="en-US" sz="2800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  <a:cs typeface="Arial" pitchFamily="34" charset="0"/>
              </a:endParaRPr>
            </a:p>
          </p:txBody>
        </p:sp>
        <p:sp>
          <p:nvSpPr>
            <p:cNvPr id="11" name="Text Box 8"/>
            <p:cNvSpPr txBox="1">
              <a:spLocks noChangeArrowheads="1"/>
            </p:cNvSpPr>
            <p:nvPr/>
          </p:nvSpPr>
          <p:spPr bwMode="auto">
            <a:xfrm>
              <a:off x="6910238" y="2484067"/>
              <a:ext cx="1976588" cy="523220"/>
            </a:xfrm>
            <a:prstGeom prst="rect">
              <a:avLst/>
            </a:prstGeom>
            <a:gradFill rotWithShape="1">
              <a:gsLst>
                <a:gs pos="0">
                  <a:srgbClr val="FAF400"/>
                </a:gs>
                <a:gs pos="100000">
                  <a:srgbClr val="FAF400">
                    <a:gamma/>
                    <a:shade val="46275"/>
                    <a:invGamma/>
                  </a:srgbClr>
                </a:gs>
              </a:gsLst>
              <a:path path="shape">
                <a:fillToRect l="50000" t="50000" r="50000" b="50000"/>
              </a:path>
            </a:gradFill>
            <a:ln w="28575">
              <a:solidFill>
                <a:srgbClr val="C0C0C0"/>
              </a:solidFill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algn="ctr" eaLnBrk="1" hangingPunct="1">
                <a:spcBef>
                  <a:spcPct val="50000"/>
                </a:spcBef>
                <a:defRPr/>
              </a:pPr>
              <a:r>
                <a:rPr lang="en-US" sz="2800" dirty="0" err="1" smtClean="0">
                  <a:solidFill>
                    <a:srgbClr val="000000"/>
                  </a:solidFill>
                  <a:effectLst>
                    <a:outerShdw blurRad="38100" dist="38100" dir="2700000" algn="tl">
                      <a:srgbClr val="FFFFFF"/>
                    </a:outerShdw>
                  </a:effectLst>
                  <a:latin typeface="Comic Sans MS" pitchFamily="66" charset="0"/>
                  <a:cs typeface="Arial" pitchFamily="34" charset="0"/>
                </a:rPr>
                <a:t>Sintaxis</a:t>
              </a:r>
              <a:endParaRPr lang="en-US" sz="2800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  <a:cs typeface="Arial" pitchFamily="34" charset="0"/>
              </a:endParaRPr>
            </a:p>
          </p:txBody>
        </p:sp>
        <p:sp>
          <p:nvSpPr>
            <p:cNvPr id="12" name="Line 9"/>
            <p:cNvSpPr>
              <a:spLocks noChangeShapeType="1"/>
            </p:cNvSpPr>
            <p:nvPr/>
          </p:nvSpPr>
          <p:spPr bwMode="auto">
            <a:xfrm flipV="1">
              <a:off x="1359694" y="2184400"/>
              <a:ext cx="6787356" cy="1111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" name="Line 10"/>
            <p:cNvSpPr>
              <a:spLocks noChangeShapeType="1"/>
            </p:cNvSpPr>
            <p:nvPr/>
          </p:nvSpPr>
          <p:spPr bwMode="auto">
            <a:xfrm>
              <a:off x="1357535" y="2184400"/>
              <a:ext cx="0" cy="284163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" name="Line 11"/>
            <p:cNvSpPr>
              <a:spLocks noChangeShapeType="1"/>
            </p:cNvSpPr>
            <p:nvPr/>
          </p:nvSpPr>
          <p:spPr bwMode="auto">
            <a:xfrm>
              <a:off x="6007105" y="2195514"/>
              <a:ext cx="0" cy="284163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" name="Line 13"/>
            <p:cNvSpPr>
              <a:spLocks noChangeShapeType="1"/>
            </p:cNvSpPr>
            <p:nvPr/>
          </p:nvSpPr>
          <p:spPr bwMode="auto">
            <a:xfrm>
              <a:off x="4551363" y="1905000"/>
              <a:ext cx="0" cy="284163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" name="Line 14"/>
            <p:cNvSpPr>
              <a:spLocks noChangeShapeType="1"/>
            </p:cNvSpPr>
            <p:nvPr/>
          </p:nvSpPr>
          <p:spPr bwMode="auto">
            <a:xfrm>
              <a:off x="8137525" y="2171700"/>
              <a:ext cx="0" cy="284163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" name="Line 10"/>
            <p:cNvSpPr>
              <a:spLocks noChangeShapeType="1"/>
            </p:cNvSpPr>
            <p:nvPr/>
          </p:nvSpPr>
          <p:spPr bwMode="auto">
            <a:xfrm>
              <a:off x="3889110" y="2194718"/>
              <a:ext cx="0" cy="284163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65" name="Group 64"/>
          <p:cNvGrpSpPr/>
          <p:nvPr/>
        </p:nvGrpSpPr>
        <p:grpSpPr>
          <a:xfrm>
            <a:off x="5749775" y="2272741"/>
            <a:ext cx="3201988" cy="3611563"/>
            <a:chOff x="5816766" y="3024701"/>
            <a:chExt cx="3201988" cy="3611563"/>
          </a:xfrm>
        </p:grpSpPr>
        <p:sp>
          <p:nvSpPr>
            <p:cNvPr id="22" name="AutoShape 42"/>
            <p:cNvSpPr>
              <a:spLocks noChangeArrowheads="1"/>
            </p:cNvSpPr>
            <p:nvPr/>
          </p:nvSpPr>
          <p:spPr bwMode="auto">
            <a:xfrm>
              <a:off x="5816766" y="5296414"/>
              <a:ext cx="3201988" cy="1339850"/>
            </a:xfrm>
            <a:prstGeom prst="roundRect">
              <a:avLst>
                <a:gd name="adj" fmla="val 16667"/>
              </a:avLst>
            </a:prstGeom>
            <a:solidFill>
              <a:srgbClr val="333399"/>
            </a:solidFill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" name="Text Box 43"/>
            <p:cNvSpPr txBox="1">
              <a:spLocks noChangeArrowheads="1"/>
            </p:cNvSpPr>
            <p:nvPr/>
          </p:nvSpPr>
          <p:spPr bwMode="auto">
            <a:xfrm>
              <a:off x="7867816" y="6079051"/>
              <a:ext cx="1063625" cy="425450"/>
            </a:xfrm>
            <a:prstGeom prst="rect">
              <a:avLst/>
            </a:prstGeom>
            <a:gradFill rotWithShape="1">
              <a:gsLst>
                <a:gs pos="0">
                  <a:srgbClr val="FAF400"/>
                </a:gs>
                <a:gs pos="100000">
                  <a:srgbClr val="FAF400">
                    <a:gamma/>
                    <a:shade val="46275"/>
                    <a:invGamma/>
                  </a:srgbClr>
                </a:gs>
              </a:gsLst>
              <a:path path="shape">
                <a:fillToRect l="50000" t="50000" r="50000" b="50000"/>
              </a:path>
            </a:gradFill>
            <a:ln w="28575">
              <a:solidFill>
                <a:srgbClr val="C0C0C0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1" hangingPunct="1">
                <a:spcBef>
                  <a:spcPct val="50000"/>
                </a:spcBef>
                <a:defRPr/>
              </a:pPr>
              <a:r>
                <a:rPr lang="en-US">
                  <a:solidFill>
                    <a:srgbClr val="000000"/>
                  </a:solidFill>
                  <a:effectLst>
                    <a:outerShdw blurRad="38100" dist="38100" dir="2700000" algn="tl">
                      <a:srgbClr val="FFFFFF"/>
                    </a:outerShdw>
                  </a:effectLst>
                  <a:latin typeface="Comic Sans MS" pitchFamily="66" charset="0"/>
                  <a:cs typeface="Arial" pitchFamily="34" charset="0"/>
                </a:rPr>
                <a:t>Input</a:t>
              </a:r>
            </a:p>
          </p:txBody>
        </p:sp>
        <p:sp>
          <p:nvSpPr>
            <p:cNvPr id="24" name="Text Box 44"/>
            <p:cNvSpPr txBox="1">
              <a:spLocks noChangeArrowheads="1"/>
            </p:cNvSpPr>
            <p:nvPr/>
          </p:nvSpPr>
          <p:spPr bwMode="auto">
            <a:xfrm>
              <a:off x="7205829" y="5428176"/>
              <a:ext cx="1063625" cy="369332"/>
            </a:xfrm>
            <a:prstGeom prst="rect">
              <a:avLst/>
            </a:prstGeom>
            <a:gradFill rotWithShape="1">
              <a:gsLst>
                <a:gs pos="0">
                  <a:srgbClr val="FAF400"/>
                </a:gs>
                <a:gs pos="100000">
                  <a:srgbClr val="FAF400">
                    <a:gamma/>
                    <a:shade val="46275"/>
                    <a:invGamma/>
                  </a:srgbClr>
                </a:gs>
              </a:gsLst>
              <a:path path="shape">
                <a:fillToRect l="50000" t="50000" r="50000" b="50000"/>
              </a:path>
            </a:gradFill>
            <a:ln w="28575">
              <a:solidFill>
                <a:srgbClr val="C0C0C0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1" hangingPunct="1">
                <a:spcBef>
                  <a:spcPct val="50000"/>
                </a:spcBef>
                <a:defRPr/>
              </a:pPr>
              <a:r>
                <a:rPr lang="en-US" dirty="0" err="1" smtClean="0">
                  <a:solidFill>
                    <a:srgbClr val="000000"/>
                  </a:solidFill>
                  <a:effectLst>
                    <a:outerShdw blurRad="38100" dist="38100" dir="2700000" algn="tl">
                      <a:srgbClr val="FFFFFF"/>
                    </a:outerShdw>
                  </a:effectLst>
                  <a:latin typeface="Comic Sans MS" pitchFamily="66" charset="0"/>
                  <a:cs typeface="Arial" pitchFamily="34" charset="0"/>
                </a:rPr>
                <a:t>Modelos</a:t>
              </a:r>
              <a:endParaRPr lang="en-US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  <a:cs typeface="Arial" pitchFamily="34" charset="0"/>
              </a:endParaRPr>
            </a:p>
          </p:txBody>
        </p:sp>
        <p:sp>
          <p:nvSpPr>
            <p:cNvPr id="25" name="Text Box 45"/>
            <p:cNvSpPr txBox="1">
              <a:spLocks noChangeArrowheads="1"/>
            </p:cNvSpPr>
            <p:nvPr/>
          </p:nvSpPr>
          <p:spPr bwMode="auto">
            <a:xfrm>
              <a:off x="6545429" y="6079051"/>
              <a:ext cx="1063625" cy="369332"/>
            </a:xfrm>
            <a:prstGeom prst="rect">
              <a:avLst/>
            </a:prstGeom>
            <a:gradFill rotWithShape="1">
              <a:gsLst>
                <a:gs pos="0">
                  <a:srgbClr val="FAF400"/>
                </a:gs>
                <a:gs pos="100000">
                  <a:srgbClr val="FAF400">
                    <a:gamma/>
                    <a:shade val="46275"/>
                    <a:invGamma/>
                  </a:srgbClr>
                </a:gs>
              </a:gsLst>
              <a:path path="shape">
                <a:fillToRect l="50000" t="50000" r="50000" b="50000"/>
              </a:path>
            </a:gradFill>
            <a:ln w="28575">
              <a:solidFill>
                <a:srgbClr val="C0C0C0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1" hangingPunct="1">
                <a:spcBef>
                  <a:spcPct val="50000"/>
                </a:spcBef>
                <a:defRPr/>
              </a:pPr>
              <a:r>
                <a:rPr lang="en-US" dirty="0" smtClean="0">
                  <a:solidFill>
                    <a:srgbClr val="000000"/>
                  </a:solidFill>
                  <a:effectLst>
                    <a:outerShdw blurRad="38100" dist="38100" dir="2700000" algn="tl">
                      <a:srgbClr val="FFFFFF"/>
                    </a:outerShdw>
                  </a:effectLst>
                  <a:latin typeface="Comic Sans MS" pitchFamily="66" charset="0"/>
                  <a:cs typeface="Arial" pitchFamily="34" charset="0"/>
                </a:rPr>
                <a:t>Integra</a:t>
              </a:r>
              <a:endParaRPr lang="en-US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  <a:cs typeface="Arial" pitchFamily="34" charset="0"/>
              </a:endParaRPr>
            </a:p>
          </p:txBody>
        </p:sp>
        <p:sp>
          <p:nvSpPr>
            <p:cNvPr id="26" name="Text Box 46"/>
            <p:cNvSpPr txBox="1">
              <a:spLocks noChangeArrowheads="1"/>
            </p:cNvSpPr>
            <p:nvPr/>
          </p:nvSpPr>
          <p:spPr bwMode="auto">
            <a:xfrm>
              <a:off x="5904079" y="5426589"/>
              <a:ext cx="1063625" cy="369332"/>
            </a:xfrm>
            <a:prstGeom prst="rect">
              <a:avLst/>
            </a:prstGeom>
            <a:gradFill rotWithShape="1">
              <a:gsLst>
                <a:gs pos="0">
                  <a:srgbClr val="FAF400"/>
                </a:gs>
                <a:gs pos="100000">
                  <a:srgbClr val="FAF400">
                    <a:gamma/>
                    <a:shade val="46275"/>
                    <a:invGamma/>
                  </a:srgbClr>
                </a:gs>
              </a:gsLst>
              <a:path path="shape">
                <a:fillToRect l="50000" t="50000" r="50000" b="50000"/>
              </a:path>
            </a:gradFill>
            <a:ln w="28575">
              <a:solidFill>
                <a:srgbClr val="C0C0C0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1" hangingPunct="1">
                <a:spcBef>
                  <a:spcPct val="50000"/>
                </a:spcBef>
                <a:defRPr/>
              </a:pPr>
              <a:r>
                <a:rPr lang="en-US" dirty="0" err="1" smtClean="0">
                  <a:solidFill>
                    <a:srgbClr val="000000"/>
                  </a:solidFill>
                  <a:effectLst>
                    <a:outerShdw blurRad="38100" dist="38100" dir="2700000" algn="tl">
                      <a:srgbClr val="FFFFFF"/>
                    </a:outerShdw>
                  </a:effectLst>
                  <a:latin typeface="Comic Sans MS" pitchFamily="66" charset="0"/>
                  <a:cs typeface="Arial" pitchFamily="34" charset="0"/>
                </a:rPr>
                <a:t>Código</a:t>
              </a:r>
              <a:endParaRPr lang="en-US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  <a:cs typeface="Arial" pitchFamily="34" charset="0"/>
              </a:endParaRPr>
            </a:p>
          </p:txBody>
        </p:sp>
        <p:sp>
          <p:nvSpPr>
            <p:cNvPr id="27" name="Line 47"/>
            <p:cNvSpPr>
              <a:spLocks noChangeShapeType="1"/>
            </p:cNvSpPr>
            <p:nvPr/>
          </p:nvSpPr>
          <p:spPr bwMode="auto">
            <a:xfrm>
              <a:off x="6421604" y="5026539"/>
              <a:ext cx="199390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" name="Line 48"/>
            <p:cNvSpPr>
              <a:spLocks noChangeShapeType="1"/>
            </p:cNvSpPr>
            <p:nvPr/>
          </p:nvSpPr>
          <p:spPr bwMode="auto">
            <a:xfrm flipV="1">
              <a:off x="6435891" y="5026539"/>
              <a:ext cx="0" cy="392113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" name="Line 49"/>
            <p:cNvSpPr>
              <a:spLocks noChangeShapeType="1"/>
            </p:cNvSpPr>
            <p:nvPr/>
          </p:nvSpPr>
          <p:spPr bwMode="auto">
            <a:xfrm flipV="1">
              <a:off x="7737641" y="5026539"/>
              <a:ext cx="0" cy="398463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" name="Line 50"/>
            <p:cNvSpPr>
              <a:spLocks noChangeShapeType="1"/>
            </p:cNvSpPr>
            <p:nvPr/>
          </p:nvSpPr>
          <p:spPr bwMode="auto">
            <a:xfrm flipV="1">
              <a:off x="7077241" y="5036064"/>
              <a:ext cx="0" cy="1046163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" name="Line 51"/>
            <p:cNvSpPr>
              <a:spLocks noChangeShapeType="1"/>
            </p:cNvSpPr>
            <p:nvPr/>
          </p:nvSpPr>
          <p:spPr bwMode="auto">
            <a:xfrm flipV="1">
              <a:off x="8399629" y="5026539"/>
              <a:ext cx="0" cy="1039813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" name="Line 52"/>
            <p:cNvSpPr>
              <a:spLocks noChangeShapeType="1"/>
            </p:cNvSpPr>
            <p:nvPr/>
          </p:nvSpPr>
          <p:spPr bwMode="auto">
            <a:xfrm>
              <a:off x="8150391" y="3024701"/>
              <a:ext cx="0" cy="1990725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" name="Text Box 53"/>
            <p:cNvSpPr txBox="1">
              <a:spLocks noChangeArrowheads="1"/>
            </p:cNvSpPr>
            <p:nvPr/>
          </p:nvSpPr>
          <p:spPr bwMode="auto">
            <a:xfrm>
              <a:off x="7415379" y="3575564"/>
              <a:ext cx="1471447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dirty="0" err="1" smtClean="0">
                  <a:latin typeface="Comic Sans MS" pitchFamily="66" charset="0"/>
                  <a:cs typeface="Arial" pitchFamily="34" charset="0"/>
                </a:rPr>
                <a:t>Aplicado</a:t>
              </a:r>
              <a:r>
                <a:rPr lang="en-US" dirty="0" smtClean="0">
                  <a:latin typeface="Comic Sans MS" pitchFamily="66" charset="0"/>
                  <a:cs typeface="Arial" pitchFamily="34" charset="0"/>
                </a:rPr>
                <a:t> a</a:t>
              </a:r>
              <a:endParaRPr lang="en-US" dirty="0">
                <a:latin typeface="Comic Sans MS" pitchFamily="66" charset="0"/>
                <a:cs typeface="Arial" pitchFamily="34" charset="0"/>
              </a:endParaRPr>
            </a:p>
          </p:txBody>
        </p:sp>
      </p:grpSp>
      <p:grpSp>
        <p:nvGrpSpPr>
          <p:cNvPr id="64" name="Group 63"/>
          <p:cNvGrpSpPr/>
          <p:nvPr/>
        </p:nvGrpSpPr>
        <p:grpSpPr>
          <a:xfrm>
            <a:off x="3869172" y="2213872"/>
            <a:ext cx="3305175" cy="2000250"/>
            <a:chOff x="3605062" y="2960688"/>
            <a:chExt cx="3305175" cy="2000250"/>
          </a:xfrm>
        </p:grpSpPr>
        <p:sp>
          <p:nvSpPr>
            <p:cNvPr id="35" name="AutoShape 29"/>
            <p:cNvSpPr>
              <a:spLocks noChangeArrowheads="1"/>
            </p:cNvSpPr>
            <p:nvPr/>
          </p:nvSpPr>
          <p:spPr bwMode="auto">
            <a:xfrm>
              <a:off x="3605062" y="3621088"/>
              <a:ext cx="3305175" cy="1339850"/>
            </a:xfrm>
            <a:prstGeom prst="roundRect">
              <a:avLst>
                <a:gd name="adj" fmla="val 16667"/>
              </a:avLst>
            </a:prstGeom>
            <a:solidFill>
              <a:srgbClr val="333399"/>
            </a:solidFill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" name="Text Box 30"/>
            <p:cNvSpPr txBox="1">
              <a:spLocks noChangeArrowheads="1"/>
            </p:cNvSpPr>
            <p:nvPr/>
          </p:nvSpPr>
          <p:spPr bwMode="auto">
            <a:xfrm>
              <a:off x="5727550" y="4383088"/>
              <a:ext cx="1087438" cy="369332"/>
            </a:xfrm>
            <a:prstGeom prst="rect">
              <a:avLst/>
            </a:prstGeom>
            <a:gradFill rotWithShape="1">
              <a:gsLst>
                <a:gs pos="0">
                  <a:srgbClr val="FAF400"/>
                </a:gs>
                <a:gs pos="100000">
                  <a:srgbClr val="FAF400">
                    <a:gamma/>
                    <a:shade val="46275"/>
                    <a:invGamma/>
                  </a:srgbClr>
                </a:gs>
              </a:gsLst>
              <a:path path="shape">
                <a:fillToRect l="50000" t="50000" r="50000" b="50000"/>
              </a:path>
            </a:gradFill>
            <a:ln w="28575">
              <a:solidFill>
                <a:srgbClr val="C0C0C0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1" hangingPunct="1">
                <a:spcBef>
                  <a:spcPct val="50000"/>
                </a:spcBef>
                <a:defRPr/>
              </a:pPr>
              <a:r>
                <a:rPr lang="en-US" dirty="0" smtClean="0">
                  <a:solidFill>
                    <a:srgbClr val="000000"/>
                  </a:solidFill>
                  <a:effectLst>
                    <a:outerShdw blurRad="38100" dist="38100" dir="2700000" algn="tl">
                      <a:srgbClr val="FFFFFF"/>
                    </a:outerShdw>
                  </a:effectLst>
                  <a:latin typeface="Comic Sans MS" pitchFamily="66" charset="0"/>
                  <a:cs typeface="Arial" pitchFamily="34" charset="0"/>
                </a:rPr>
                <a:t>FND</a:t>
              </a:r>
              <a:endParaRPr lang="en-US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  <a:cs typeface="Arial" pitchFamily="34" charset="0"/>
              </a:endParaRPr>
            </a:p>
          </p:txBody>
        </p:sp>
        <p:sp>
          <p:nvSpPr>
            <p:cNvPr id="37" name="Text Box 31"/>
            <p:cNvSpPr txBox="1">
              <a:spLocks noChangeArrowheads="1"/>
            </p:cNvSpPr>
            <p:nvPr/>
          </p:nvSpPr>
          <p:spPr bwMode="auto">
            <a:xfrm>
              <a:off x="4387700" y="4402138"/>
              <a:ext cx="1087438" cy="369332"/>
            </a:xfrm>
            <a:prstGeom prst="rect">
              <a:avLst/>
            </a:prstGeom>
            <a:gradFill rotWithShape="1">
              <a:gsLst>
                <a:gs pos="0">
                  <a:srgbClr val="FAF400"/>
                </a:gs>
                <a:gs pos="100000">
                  <a:srgbClr val="FAF400">
                    <a:gamma/>
                    <a:shade val="46275"/>
                    <a:invGamma/>
                  </a:srgbClr>
                </a:gs>
              </a:gsLst>
              <a:path path="shape">
                <a:fillToRect l="50000" t="50000" r="50000" b="50000"/>
              </a:path>
            </a:gradFill>
            <a:ln w="28575">
              <a:solidFill>
                <a:srgbClr val="C0C0C0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1" hangingPunct="1">
                <a:spcBef>
                  <a:spcPct val="50000"/>
                </a:spcBef>
                <a:defRPr/>
              </a:pPr>
              <a:r>
                <a:rPr lang="en-US" dirty="0" err="1" smtClean="0">
                  <a:solidFill>
                    <a:srgbClr val="000000"/>
                  </a:solidFill>
                  <a:effectLst>
                    <a:outerShdw blurRad="38100" dist="38100" dir="2700000" algn="tl">
                      <a:srgbClr val="FFFFFF"/>
                    </a:outerShdw>
                  </a:effectLst>
                  <a:latin typeface="Comic Sans MS" pitchFamily="66" charset="0"/>
                  <a:cs typeface="Arial" pitchFamily="34" charset="0"/>
                </a:rPr>
                <a:t>Especs</a:t>
              </a:r>
              <a:endParaRPr lang="en-US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  <a:cs typeface="Arial" pitchFamily="34" charset="0"/>
              </a:endParaRPr>
            </a:p>
          </p:txBody>
        </p:sp>
        <p:sp>
          <p:nvSpPr>
            <p:cNvPr id="38" name="Text Box 32"/>
            <p:cNvSpPr txBox="1">
              <a:spLocks noChangeArrowheads="1"/>
            </p:cNvSpPr>
            <p:nvPr/>
          </p:nvSpPr>
          <p:spPr bwMode="auto">
            <a:xfrm>
              <a:off x="5089375" y="3706813"/>
              <a:ext cx="1087438" cy="425450"/>
            </a:xfrm>
            <a:prstGeom prst="rect">
              <a:avLst/>
            </a:prstGeom>
            <a:gradFill rotWithShape="1">
              <a:gsLst>
                <a:gs pos="0">
                  <a:srgbClr val="FAF400"/>
                </a:gs>
                <a:gs pos="100000">
                  <a:srgbClr val="FAF400">
                    <a:gamma/>
                    <a:shade val="46275"/>
                    <a:invGamma/>
                  </a:srgbClr>
                </a:gs>
              </a:gsLst>
              <a:path path="shape">
                <a:fillToRect l="50000" t="50000" r="50000" b="50000"/>
              </a:path>
            </a:gradFill>
            <a:ln w="28575">
              <a:solidFill>
                <a:srgbClr val="C0C0C0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1" hangingPunct="1">
                <a:spcBef>
                  <a:spcPct val="50000"/>
                </a:spcBef>
                <a:defRPr/>
              </a:pPr>
              <a:r>
                <a:rPr lang="en-US" dirty="0">
                  <a:solidFill>
                    <a:srgbClr val="000000"/>
                  </a:solidFill>
                  <a:effectLst>
                    <a:outerShdw blurRad="38100" dist="38100" dir="2700000" algn="tl">
                      <a:srgbClr val="FFFFFF"/>
                    </a:outerShdw>
                  </a:effectLst>
                  <a:latin typeface="Comic Sans MS" pitchFamily="66" charset="0"/>
                  <a:cs typeface="Arial" pitchFamily="34" charset="0"/>
                </a:rPr>
                <a:t>FSMs</a:t>
              </a:r>
            </a:p>
          </p:txBody>
        </p:sp>
        <p:sp>
          <p:nvSpPr>
            <p:cNvPr id="39" name="Text Box 33"/>
            <p:cNvSpPr txBox="1">
              <a:spLocks noChangeArrowheads="1"/>
            </p:cNvSpPr>
            <p:nvPr/>
          </p:nvSpPr>
          <p:spPr bwMode="auto">
            <a:xfrm>
              <a:off x="3749525" y="3727451"/>
              <a:ext cx="1087438" cy="369332"/>
            </a:xfrm>
            <a:prstGeom prst="rect">
              <a:avLst/>
            </a:prstGeom>
            <a:gradFill rotWithShape="1">
              <a:gsLst>
                <a:gs pos="0">
                  <a:srgbClr val="FAF400"/>
                </a:gs>
                <a:gs pos="100000">
                  <a:srgbClr val="FAF400">
                    <a:gamma/>
                    <a:shade val="46275"/>
                    <a:invGamma/>
                  </a:srgbClr>
                </a:gs>
              </a:gsLst>
              <a:path path="shape">
                <a:fillToRect l="50000" t="50000" r="50000" b="50000"/>
              </a:path>
            </a:gradFill>
            <a:ln w="28575">
              <a:solidFill>
                <a:srgbClr val="C0C0C0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1" hangingPunct="1">
                <a:spcBef>
                  <a:spcPct val="50000"/>
                </a:spcBef>
                <a:defRPr/>
              </a:pPr>
              <a:r>
                <a:rPr lang="en-US" dirty="0" err="1" smtClean="0">
                  <a:solidFill>
                    <a:srgbClr val="000000"/>
                  </a:solidFill>
                  <a:effectLst>
                    <a:outerShdw blurRad="38100" dist="38100" dir="2700000" algn="tl">
                      <a:srgbClr val="FFFFFF"/>
                    </a:outerShdw>
                  </a:effectLst>
                  <a:latin typeface="Comic Sans MS" pitchFamily="66" charset="0"/>
                  <a:cs typeface="Arial" pitchFamily="34" charset="0"/>
                </a:rPr>
                <a:t>Código</a:t>
              </a:r>
              <a:endParaRPr lang="en-US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  <a:cs typeface="Arial" pitchFamily="34" charset="0"/>
              </a:endParaRPr>
            </a:p>
          </p:txBody>
        </p:sp>
        <p:sp>
          <p:nvSpPr>
            <p:cNvPr id="41" name="Line 35"/>
            <p:cNvSpPr>
              <a:spLocks noChangeShapeType="1"/>
            </p:cNvSpPr>
            <p:nvPr/>
          </p:nvSpPr>
          <p:spPr bwMode="auto">
            <a:xfrm>
              <a:off x="4292450" y="3336926"/>
              <a:ext cx="199390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" name="Line 36"/>
            <p:cNvSpPr>
              <a:spLocks noChangeShapeType="1"/>
            </p:cNvSpPr>
            <p:nvPr/>
          </p:nvSpPr>
          <p:spPr bwMode="auto">
            <a:xfrm flipV="1">
              <a:off x="4294037" y="3336926"/>
              <a:ext cx="0" cy="373063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" name="Line 37"/>
            <p:cNvSpPr>
              <a:spLocks noChangeShapeType="1"/>
            </p:cNvSpPr>
            <p:nvPr/>
          </p:nvSpPr>
          <p:spPr bwMode="auto">
            <a:xfrm flipV="1">
              <a:off x="5633887" y="3336926"/>
              <a:ext cx="0" cy="379413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4" name="Line 38"/>
            <p:cNvSpPr>
              <a:spLocks noChangeShapeType="1"/>
            </p:cNvSpPr>
            <p:nvPr/>
          </p:nvSpPr>
          <p:spPr bwMode="auto">
            <a:xfrm flipV="1">
              <a:off x="4932212" y="3346451"/>
              <a:ext cx="0" cy="1046163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5" name="Line 39"/>
            <p:cNvSpPr>
              <a:spLocks noChangeShapeType="1"/>
            </p:cNvSpPr>
            <p:nvPr/>
          </p:nvSpPr>
          <p:spPr bwMode="auto">
            <a:xfrm flipV="1">
              <a:off x="6272062" y="3336926"/>
              <a:ext cx="0" cy="1039813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" name="Text Box 40"/>
            <p:cNvSpPr txBox="1">
              <a:spLocks noChangeArrowheads="1"/>
            </p:cNvSpPr>
            <p:nvPr/>
          </p:nvSpPr>
          <p:spPr bwMode="auto">
            <a:xfrm>
              <a:off x="4730933" y="2960688"/>
              <a:ext cx="1589088" cy="396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dirty="0" err="1" smtClean="0">
                  <a:latin typeface="Comic Sans MS" pitchFamily="66" charset="0"/>
                  <a:cs typeface="Arial" pitchFamily="34" charset="0"/>
                </a:rPr>
                <a:t>Aplicado</a:t>
              </a:r>
              <a:r>
                <a:rPr lang="en-US" dirty="0" smtClean="0">
                  <a:latin typeface="Comic Sans MS" pitchFamily="66" charset="0"/>
                  <a:cs typeface="Arial" pitchFamily="34" charset="0"/>
                </a:rPr>
                <a:t> a</a:t>
              </a:r>
              <a:endParaRPr lang="en-US" dirty="0">
                <a:latin typeface="Comic Sans MS" pitchFamily="66" charset="0"/>
                <a:cs typeface="Arial" pitchFamily="34" charset="0"/>
              </a:endParaRPr>
            </a:p>
          </p:txBody>
        </p:sp>
        <p:sp>
          <p:nvSpPr>
            <p:cNvPr id="54" name="Line 22"/>
            <p:cNvSpPr>
              <a:spLocks noChangeShapeType="1"/>
            </p:cNvSpPr>
            <p:nvPr/>
          </p:nvSpPr>
          <p:spPr bwMode="auto">
            <a:xfrm>
              <a:off x="6008312" y="3024188"/>
              <a:ext cx="0" cy="320675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63" name="Group 62"/>
          <p:cNvGrpSpPr/>
          <p:nvPr/>
        </p:nvGrpSpPr>
        <p:grpSpPr>
          <a:xfrm>
            <a:off x="201464" y="2244537"/>
            <a:ext cx="4138612" cy="3710236"/>
            <a:chOff x="175838" y="2893765"/>
            <a:chExt cx="4138612" cy="3710236"/>
          </a:xfrm>
        </p:grpSpPr>
        <p:sp>
          <p:nvSpPr>
            <p:cNvPr id="40" name="Line 34"/>
            <p:cNvSpPr>
              <a:spLocks noChangeShapeType="1"/>
            </p:cNvSpPr>
            <p:nvPr/>
          </p:nvSpPr>
          <p:spPr bwMode="auto">
            <a:xfrm>
              <a:off x="4018248" y="2893765"/>
              <a:ext cx="12264" cy="451099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8" name="AutoShape 16"/>
            <p:cNvSpPr>
              <a:spLocks noChangeArrowheads="1"/>
            </p:cNvSpPr>
            <p:nvPr/>
          </p:nvSpPr>
          <p:spPr bwMode="auto">
            <a:xfrm>
              <a:off x="175838" y="5264151"/>
              <a:ext cx="4138612" cy="1339850"/>
            </a:xfrm>
            <a:prstGeom prst="roundRect">
              <a:avLst>
                <a:gd name="adj" fmla="val 16667"/>
              </a:avLst>
            </a:prstGeom>
            <a:solidFill>
              <a:srgbClr val="333399"/>
            </a:solidFill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9" name="Text Box 17"/>
            <p:cNvSpPr txBox="1">
              <a:spLocks noChangeArrowheads="1"/>
            </p:cNvSpPr>
            <p:nvPr/>
          </p:nvSpPr>
          <p:spPr bwMode="auto">
            <a:xfrm>
              <a:off x="2398338" y="6054726"/>
              <a:ext cx="1839229" cy="369332"/>
            </a:xfrm>
            <a:prstGeom prst="rect">
              <a:avLst/>
            </a:prstGeom>
            <a:gradFill rotWithShape="1">
              <a:gsLst>
                <a:gs pos="0">
                  <a:srgbClr val="FAF400"/>
                </a:gs>
                <a:gs pos="100000">
                  <a:srgbClr val="FAF400">
                    <a:gamma/>
                    <a:shade val="46275"/>
                    <a:invGamma/>
                  </a:srgbClr>
                </a:gs>
              </a:gsLst>
              <a:path path="shape">
                <a:fillToRect l="50000" t="50000" r="50000" b="50000"/>
              </a:path>
            </a:gradFill>
            <a:ln w="28575">
              <a:solidFill>
                <a:srgbClr val="C0C0C0"/>
              </a:solidFill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algn="ctr" eaLnBrk="1" hangingPunct="1">
                <a:spcBef>
                  <a:spcPct val="50000"/>
                </a:spcBef>
                <a:defRPr/>
              </a:pPr>
              <a:r>
                <a:rPr lang="en-US" dirty="0" err="1" smtClean="0">
                  <a:solidFill>
                    <a:srgbClr val="000000"/>
                  </a:solidFill>
                  <a:effectLst>
                    <a:outerShdw blurRad="38100" dist="38100" dir="2700000" algn="tl">
                      <a:srgbClr val="FFFFFF"/>
                    </a:outerShdw>
                  </a:effectLst>
                  <a:latin typeface="Comic Sans MS" pitchFamily="66" charset="0"/>
                  <a:cs typeface="Arial" pitchFamily="34" charset="0"/>
                </a:rPr>
                <a:t>Casos</a:t>
              </a:r>
              <a:r>
                <a:rPr lang="en-US" dirty="0" smtClean="0">
                  <a:solidFill>
                    <a:srgbClr val="000000"/>
                  </a:solidFill>
                  <a:effectLst>
                    <a:outerShdw blurRad="38100" dist="38100" dir="2700000" algn="tl">
                      <a:srgbClr val="FFFFFF"/>
                    </a:outerShdw>
                  </a:effectLst>
                  <a:latin typeface="Comic Sans MS" pitchFamily="66" charset="0"/>
                  <a:cs typeface="Arial" pitchFamily="34" charset="0"/>
                </a:rPr>
                <a:t> de </a:t>
              </a:r>
              <a:r>
                <a:rPr lang="en-US" dirty="0" err="1" smtClean="0">
                  <a:solidFill>
                    <a:srgbClr val="000000"/>
                  </a:solidFill>
                  <a:effectLst>
                    <a:outerShdw blurRad="38100" dist="38100" dir="2700000" algn="tl">
                      <a:srgbClr val="FFFFFF"/>
                    </a:outerShdw>
                  </a:effectLst>
                  <a:latin typeface="Comic Sans MS" pitchFamily="66" charset="0"/>
                  <a:cs typeface="Arial" pitchFamily="34" charset="0"/>
                </a:rPr>
                <a:t>uso</a:t>
              </a:r>
              <a:endParaRPr lang="en-US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  <a:cs typeface="Arial" pitchFamily="34" charset="0"/>
              </a:endParaRPr>
            </a:p>
          </p:txBody>
        </p:sp>
        <p:sp>
          <p:nvSpPr>
            <p:cNvPr id="50" name="Text Box 18"/>
            <p:cNvSpPr txBox="1">
              <a:spLocks noChangeArrowheads="1"/>
            </p:cNvSpPr>
            <p:nvPr/>
          </p:nvSpPr>
          <p:spPr bwMode="auto">
            <a:xfrm>
              <a:off x="1968125" y="5381626"/>
              <a:ext cx="1441450" cy="369332"/>
            </a:xfrm>
            <a:prstGeom prst="rect">
              <a:avLst/>
            </a:prstGeom>
            <a:gradFill rotWithShape="1">
              <a:gsLst>
                <a:gs pos="0">
                  <a:srgbClr val="FAF400"/>
                </a:gs>
                <a:gs pos="100000">
                  <a:srgbClr val="FAF400">
                    <a:gamma/>
                    <a:shade val="46275"/>
                    <a:invGamma/>
                  </a:srgbClr>
                </a:gs>
              </a:gsLst>
              <a:path path="shape">
                <a:fillToRect l="50000" t="50000" r="50000" b="50000"/>
              </a:path>
            </a:gradFill>
            <a:ln w="28575">
              <a:solidFill>
                <a:srgbClr val="C0C0C0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1" hangingPunct="1">
                <a:spcBef>
                  <a:spcPct val="50000"/>
                </a:spcBef>
                <a:defRPr/>
              </a:pPr>
              <a:r>
                <a:rPr lang="en-US" dirty="0" err="1" smtClean="0">
                  <a:solidFill>
                    <a:srgbClr val="000000"/>
                  </a:solidFill>
                  <a:effectLst>
                    <a:outerShdw blurRad="38100" dist="38100" dir="2700000" algn="tl">
                      <a:srgbClr val="FFFFFF"/>
                    </a:outerShdw>
                  </a:effectLst>
                  <a:latin typeface="Comic Sans MS" pitchFamily="66" charset="0"/>
                  <a:cs typeface="Arial" pitchFamily="34" charset="0"/>
                </a:rPr>
                <a:t>Especs</a:t>
              </a:r>
              <a:endParaRPr lang="en-US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  <a:cs typeface="Arial" pitchFamily="34" charset="0"/>
              </a:endParaRPr>
            </a:p>
          </p:txBody>
        </p:sp>
        <p:sp>
          <p:nvSpPr>
            <p:cNvPr id="51" name="Text Box 19"/>
            <p:cNvSpPr txBox="1">
              <a:spLocks noChangeArrowheads="1"/>
            </p:cNvSpPr>
            <p:nvPr/>
          </p:nvSpPr>
          <p:spPr bwMode="auto">
            <a:xfrm>
              <a:off x="773106" y="6054726"/>
              <a:ext cx="1441450" cy="369332"/>
            </a:xfrm>
            <a:prstGeom prst="rect">
              <a:avLst/>
            </a:prstGeom>
            <a:gradFill rotWithShape="1">
              <a:gsLst>
                <a:gs pos="0">
                  <a:srgbClr val="FAF400"/>
                </a:gs>
                <a:gs pos="100000">
                  <a:srgbClr val="FAF400">
                    <a:gamma/>
                    <a:shade val="46275"/>
                    <a:invGamma/>
                  </a:srgbClr>
                </a:gs>
              </a:gsLst>
              <a:path path="shape">
                <a:fillToRect l="50000" t="50000" r="50000" b="50000"/>
              </a:path>
            </a:gradFill>
            <a:ln w="28575">
              <a:solidFill>
                <a:srgbClr val="C0C0C0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1" hangingPunct="1">
                <a:spcBef>
                  <a:spcPct val="50000"/>
                </a:spcBef>
                <a:defRPr/>
              </a:pPr>
              <a:r>
                <a:rPr lang="en-US" dirty="0" err="1" smtClean="0">
                  <a:solidFill>
                    <a:srgbClr val="000000"/>
                  </a:solidFill>
                  <a:effectLst>
                    <a:outerShdw blurRad="38100" dist="38100" dir="2700000" algn="tl">
                      <a:srgbClr val="FFFFFF"/>
                    </a:outerShdw>
                  </a:effectLst>
                  <a:latin typeface="Comic Sans MS" pitchFamily="66" charset="0"/>
                  <a:cs typeface="Arial" pitchFamily="34" charset="0"/>
                </a:rPr>
                <a:t>Diseño</a:t>
              </a:r>
              <a:endParaRPr lang="en-US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  <a:cs typeface="Arial" pitchFamily="34" charset="0"/>
              </a:endParaRPr>
            </a:p>
          </p:txBody>
        </p:sp>
        <p:sp>
          <p:nvSpPr>
            <p:cNvPr id="52" name="Text Box 20"/>
            <p:cNvSpPr txBox="1">
              <a:spLocks noChangeArrowheads="1"/>
            </p:cNvSpPr>
            <p:nvPr/>
          </p:nvSpPr>
          <p:spPr bwMode="auto">
            <a:xfrm>
              <a:off x="272675" y="5381626"/>
              <a:ext cx="1441450" cy="369332"/>
            </a:xfrm>
            <a:prstGeom prst="rect">
              <a:avLst/>
            </a:prstGeom>
            <a:gradFill rotWithShape="1">
              <a:gsLst>
                <a:gs pos="0">
                  <a:srgbClr val="FAF400"/>
                </a:gs>
                <a:gs pos="100000">
                  <a:srgbClr val="FAF400">
                    <a:gamma/>
                    <a:shade val="46275"/>
                    <a:invGamma/>
                  </a:srgbClr>
                </a:gs>
              </a:gsLst>
              <a:path path="shape">
                <a:fillToRect l="50000" t="50000" r="50000" b="50000"/>
              </a:path>
            </a:gradFill>
            <a:ln w="28575">
              <a:solidFill>
                <a:srgbClr val="C0C0C0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1" hangingPunct="1">
                <a:spcBef>
                  <a:spcPct val="50000"/>
                </a:spcBef>
                <a:defRPr/>
              </a:pPr>
              <a:r>
                <a:rPr lang="en-US" dirty="0" err="1" smtClean="0">
                  <a:solidFill>
                    <a:srgbClr val="000000"/>
                  </a:solidFill>
                  <a:effectLst>
                    <a:outerShdw blurRad="38100" dist="38100" dir="2700000" algn="tl">
                      <a:srgbClr val="FFFFFF"/>
                    </a:outerShdw>
                  </a:effectLst>
                  <a:latin typeface="Comic Sans MS" pitchFamily="66" charset="0"/>
                  <a:cs typeface="Arial" pitchFamily="34" charset="0"/>
                </a:rPr>
                <a:t>Código</a:t>
              </a:r>
              <a:endParaRPr lang="en-US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  <a:cs typeface="Arial" pitchFamily="34" charset="0"/>
              </a:endParaRPr>
            </a:p>
          </p:txBody>
        </p:sp>
        <p:sp>
          <p:nvSpPr>
            <p:cNvPr id="53" name="Line 21"/>
            <p:cNvSpPr>
              <a:spLocks noChangeShapeType="1"/>
            </p:cNvSpPr>
            <p:nvPr/>
          </p:nvSpPr>
          <p:spPr bwMode="auto">
            <a:xfrm>
              <a:off x="972763" y="3355976"/>
              <a:ext cx="3068637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5" name="Line 23"/>
            <p:cNvSpPr>
              <a:spLocks noChangeShapeType="1"/>
            </p:cNvSpPr>
            <p:nvPr/>
          </p:nvSpPr>
          <p:spPr bwMode="auto">
            <a:xfrm flipV="1">
              <a:off x="988638" y="3336926"/>
              <a:ext cx="0" cy="203993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6" name="Line 24"/>
            <p:cNvSpPr>
              <a:spLocks noChangeShapeType="1"/>
            </p:cNvSpPr>
            <p:nvPr/>
          </p:nvSpPr>
          <p:spPr bwMode="auto">
            <a:xfrm flipV="1">
              <a:off x="2690438" y="3346451"/>
              <a:ext cx="0" cy="2036763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7" name="Line 25"/>
            <p:cNvSpPr>
              <a:spLocks noChangeShapeType="1"/>
            </p:cNvSpPr>
            <p:nvPr/>
          </p:nvSpPr>
          <p:spPr bwMode="auto">
            <a:xfrm flipV="1">
              <a:off x="1833188" y="3346451"/>
              <a:ext cx="0" cy="2690813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8" name="Line 26"/>
            <p:cNvSpPr>
              <a:spLocks noChangeShapeType="1"/>
            </p:cNvSpPr>
            <p:nvPr/>
          </p:nvSpPr>
          <p:spPr bwMode="auto">
            <a:xfrm flipV="1">
              <a:off x="3522287" y="3355976"/>
              <a:ext cx="0" cy="268763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9" name="Text Box 27"/>
            <p:cNvSpPr txBox="1">
              <a:spLocks noChangeArrowheads="1"/>
            </p:cNvSpPr>
            <p:nvPr/>
          </p:nvSpPr>
          <p:spPr bwMode="auto">
            <a:xfrm>
              <a:off x="2398338" y="3005138"/>
              <a:ext cx="1397904" cy="7078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dirty="0" err="1" smtClean="0">
                  <a:latin typeface="Comic Sans MS" pitchFamily="66" charset="0"/>
                  <a:cs typeface="Arial" pitchFamily="34" charset="0"/>
                </a:rPr>
                <a:t>Aplicado</a:t>
              </a:r>
              <a:r>
                <a:rPr lang="en-US" dirty="0" smtClean="0">
                  <a:latin typeface="Comic Sans MS" pitchFamily="66" charset="0"/>
                  <a:cs typeface="Arial" pitchFamily="34" charset="0"/>
                </a:rPr>
                <a:t> a</a:t>
              </a:r>
              <a:endParaRPr lang="en-US" dirty="0">
                <a:latin typeface="Comic Sans MS" pitchFamily="66" charset="0"/>
                <a:cs typeface="Arial" pitchFamily="34" charset="0"/>
              </a:endParaRPr>
            </a:p>
          </p:txBody>
        </p:sp>
      </p:grpSp>
      <p:sp>
        <p:nvSpPr>
          <p:cNvPr id="62" name="Rectangle 56"/>
          <p:cNvSpPr>
            <a:spLocks noChangeArrowheads="1"/>
          </p:cNvSpPr>
          <p:nvPr/>
        </p:nvSpPr>
        <p:spPr bwMode="auto">
          <a:xfrm>
            <a:off x="74869" y="2875372"/>
            <a:ext cx="3746345" cy="1390833"/>
          </a:xfrm>
          <a:prstGeom prst="rect">
            <a:avLst/>
          </a:prstGeom>
          <a:solidFill>
            <a:srgbClr val="C0C0C0">
              <a:alpha val="4392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anchor="ctr"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66" name="Rectangle 56"/>
          <p:cNvSpPr>
            <a:spLocks noChangeArrowheads="1"/>
          </p:cNvSpPr>
          <p:nvPr/>
        </p:nvSpPr>
        <p:spPr bwMode="auto">
          <a:xfrm>
            <a:off x="57455" y="1250604"/>
            <a:ext cx="2551553" cy="1627602"/>
          </a:xfrm>
          <a:prstGeom prst="rect">
            <a:avLst/>
          </a:prstGeom>
          <a:solidFill>
            <a:srgbClr val="C0C0C0">
              <a:alpha val="4392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anchor="ctr"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67" name="Rectangle 56"/>
          <p:cNvSpPr>
            <a:spLocks noChangeArrowheads="1"/>
          </p:cNvSpPr>
          <p:nvPr/>
        </p:nvSpPr>
        <p:spPr bwMode="auto">
          <a:xfrm>
            <a:off x="90617" y="4290889"/>
            <a:ext cx="8915784" cy="1733232"/>
          </a:xfrm>
          <a:prstGeom prst="rect">
            <a:avLst/>
          </a:prstGeom>
          <a:solidFill>
            <a:srgbClr val="C0C0C0">
              <a:alpha val="4392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anchor="ctr"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68" name="Rectangle 56"/>
          <p:cNvSpPr>
            <a:spLocks noChangeArrowheads="1"/>
          </p:cNvSpPr>
          <p:nvPr/>
        </p:nvSpPr>
        <p:spPr bwMode="auto">
          <a:xfrm>
            <a:off x="2622555" y="1250603"/>
            <a:ext cx="1335861" cy="1623669"/>
          </a:xfrm>
          <a:prstGeom prst="rect">
            <a:avLst/>
          </a:prstGeom>
          <a:solidFill>
            <a:srgbClr val="C0C0C0">
              <a:alpha val="4392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anchor="ctr"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69" name="Rectangle 56"/>
          <p:cNvSpPr>
            <a:spLocks noChangeArrowheads="1"/>
          </p:cNvSpPr>
          <p:nvPr/>
        </p:nvSpPr>
        <p:spPr bwMode="auto">
          <a:xfrm>
            <a:off x="3951997" y="1250602"/>
            <a:ext cx="1335861" cy="982823"/>
          </a:xfrm>
          <a:prstGeom prst="rect">
            <a:avLst/>
          </a:prstGeom>
          <a:solidFill>
            <a:srgbClr val="C0C0C0">
              <a:alpha val="4392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anchor="ctr"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70" name="Rectangle 56"/>
          <p:cNvSpPr>
            <a:spLocks noChangeArrowheads="1"/>
          </p:cNvSpPr>
          <p:nvPr/>
        </p:nvSpPr>
        <p:spPr bwMode="auto">
          <a:xfrm>
            <a:off x="7001546" y="1388416"/>
            <a:ext cx="2144962" cy="1496309"/>
          </a:xfrm>
          <a:prstGeom prst="rect">
            <a:avLst/>
          </a:prstGeom>
          <a:solidFill>
            <a:srgbClr val="C0C0C0">
              <a:alpha val="4392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anchor="ctr"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71" name="Rectangle 56"/>
          <p:cNvSpPr>
            <a:spLocks noChangeArrowheads="1"/>
          </p:cNvSpPr>
          <p:nvPr/>
        </p:nvSpPr>
        <p:spPr bwMode="auto">
          <a:xfrm>
            <a:off x="7221651" y="2886042"/>
            <a:ext cx="1953124" cy="1393734"/>
          </a:xfrm>
          <a:prstGeom prst="rect">
            <a:avLst/>
          </a:prstGeom>
          <a:solidFill>
            <a:srgbClr val="C0C0C0">
              <a:alpha val="4392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anchor="ctr"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197660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" grpId="0" animBg="1"/>
      <p:bldP spid="66" grpId="0" animBg="1"/>
      <p:bldP spid="67" grpId="0" animBg="1"/>
      <p:bldP spid="68" grpId="0" animBg="1"/>
      <p:bldP spid="69" grpId="0" animBg="1"/>
      <p:bldP spid="70" grpId="0" animBg="1"/>
      <p:bldP spid="71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>
                <a:solidFill>
                  <a:schemeClr val="tx1"/>
                </a:solidFill>
              </a:rPr>
              <a:t>Resolviendo la ambigüedad</a:t>
            </a:r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2959" y="1844824"/>
            <a:ext cx="7781489" cy="4464496"/>
          </a:xfrm>
        </p:spPr>
        <p:txBody>
          <a:bodyPr>
            <a:noAutofit/>
          </a:bodyPr>
          <a:lstStyle/>
          <a:p>
            <a:pPr marL="0">
              <a:buNone/>
            </a:pPr>
            <a:r>
              <a:rPr lang="es-ES" dirty="0">
                <a:solidFill>
                  <a:schemeClr val="tx1"/>
                </a:solidFill>
              </a:rPr>
              <a:t>Cláusulas secundarias deben ser la </a:t>
            </a:r>
            <a:r>
              <a:rPr lang="es-ES" dirty="0">
                <a:solidFill>
                  <a:srgbClr val="00B0F0"/>
                </a:solidFill>
              </a:rPr>
              <a:t>misma</a:t>
            </a:r>
            <a:r>
              <a:rPr lang="es-ES" dirty="0">
                <a:solidFill>
                  <a:schemeClr val="tx1"/>
                </a:solidFill>
              </a:rPr>
              <a:t>.</a:t>
            </a:r>
          </a:p>
          <a:p>
            <a:pPr marL="0">
              <a:buNone/>
            </a:pPr>
            <a:endParaRPr lang="es-ES" dirty="0">
              <a:solidFill>
                <a:schemeClr val="tx1"/>
              </a:solidFill>
            </a:endParaRPr>
          </a:p>
          <a:p>
            <a:pPr marL="0">
              <a:buNone/>
            </a:pPr>
            <a:endParaRPr lang="es-ES" dirty="0" smtClean="0">
              <a:solidFill>
                <a:schemeClr val="tx1"/>
              </a:solidFill>
            </a:endParaRPr>
          </a:p>
          <a:p>
            <a:pPr marL="0">
              <a:buNone/>
            </a:pPr>
            <a:r>
              <a:rPr lang="es-ES" dirty="0" smtClean="0">
                <a:solidFill>
                  <a:schemeClr val="tx1"/>
                </a:solidFill>
              </a:rPr>
              <a:t>Esta ha sido una interpretación habitual para los desarrolladores de sistemas para </a:t>
            </a:r>
            <a:r>
              <a:rPr lang="es-ES" dirty="0" smtClean="0">
                <a:solidFill>
                  <a:srgbClr val="00B0F0"/>
                </a:solidFill>
              </a:rPr>
              <a:t>aviación</a:t>
            </a:r>
            <a:r>
              <a:rPr lang="es-ES" dirty="0" smtClean="0">
                <a:solidFill>
                  <a:schemeClr val="tx1"/>
                </a:solidFill>
              </a:rPr>
              <a:t>.</a:t>
            </a:r>
          </a:p>
          <a:p>
            <a:pPr marL="0" indent="0">
              <a:buNone/>
            </a:pPr>
            <a:r>
              <a:rPr lang="es-ES" dirty="0" smtClean="0">
                <a:solidFill>
                  <a:schemeClr val="tx1"/>
                </a:solidFill>
              </a:rPr>
              <a:t>El problema es que, frecuentemente, da lugar a </a:t>
            </a:r>
            <a:r>
              <a:rPr lang="es-ES" dirty="0" smtClean="0">
                <a:solidFill>
                  <a:srgbClr val="00B0F0"/>
                </a:solidFill>
              </a:rPr>
              <a:t>requisitos</a:t>
            </a:r>
            <a:r>
              <a:rPr lang="es-ES" dirty="0" smtClean="0">
                <a:solidFill>
                  <a:schemeClr val="tx1"/>
                </a:solidFill>
              </a:rPr>
              <a:t> de test </a:t>
            </a:r>
            <a:r>
              <a:rPr lang="es-ES" dirty="0" smtClean="0">
                <a:solidFill>
                  <a:srgbClr val="00B0F0"/>
                </a:solidFill>
              </a:rPr>
              <a:t>imposibles</a:t>
            </a:r>
            <a:r>
              <a:rPr lang="es-ES" dirty="0" smtClean="0">
                <a:solidFill>
                  <a:schemeClr val="tx1"/>
                </a:solidFill>
              </a:rPr>
              <a:t>.</a:t>
            </a:r>
          </a:p>
          <a:p>
            <a:pPr marL="0" indent="0">
              <a:buNone/>
            </a:pPr>
            <a:r>
              <a:rPr lang="es-ES" dirty="0" smtClean="0">
                <a:solidFill>
                  <a:schemeClr val="tx1"/>
                </a:solidFill>
              </a:rPr>
              <a:t>Además, </a:t>
            </a:r>
            <a:r>
              <a:rPr lang="es-ES" dirty="0" smtClean="0">
                <a:solidFill>
                  <a:srgbClr val="00B0F0"/>
                </a:solidFill>
              </a:rPr>
              <a:t>no</a:t>
            </a:r>
            <a:r>
              <a:rPr lang="es-ES" dirty="0" smtClean="0">
                <a:solidFill>
                  <a:schemeClr val="tx1"/>
                </a:solidFill>
              </a:rPr>
              <a:t> hay una </a:t>
            </a:r>
            <a:r>
              <a:rPr lang="es-ES" dirty="0" smtClean="0">
                <a:solidFill>
                  <a:srgbClr val="00B0F0"/>
                </a:solidFill>
              </a:rPr>
              <a:t>razón</a:t>
            </a:r>
            <a:r>
              <a:rPr lang="es-ES" dirty="0" smtClean="0">
                <a:solidFill>
                  <a:schemeClr val="tx1"/>
                </a:solidFill>
              </a:rPr>
              <a:t> lógica para pedir esta </a:t>
            </a:r>
            <a:r>
              <a:rPr lang="es-ES" dirty="0" smtClean="0">
                <a:solidFill>
                  <a:srgbClr val="00B0F0"/>
                </a:solidFill>
              </a:rPr>
              <a:t>restricción</a:t>
            </a:r>
            <a:r>
              <a:rPr lang="es-ES" dirty="0" smtClean="0">
                <a:solidFill>
                  <a:schemeClr val="tx1"/>
                </a:solidFill>
              </a:rPr>
              <a:t> (que no cambien las cláusulas secundarias al valer la principal </a:t>
            </a:r>
            <a:r>
              <a:rPr lang="es-ES" i="1" dirty="0" smtClean="0">
                <a:solidFill>
                  <a:schemeClr val="tx1"/>
                </a:solidFill>
              </a:rPr>
              <a:t>true</a:t>
            </a:r>
            <a:r>
              <a:rPr lang="es-ES" dirty="0" smtClean="0">
                <a:solidFill>
                  <a:schemeClr val="tx1"/>
                </a:solidFill>
              </a:rPr>
              <a:t> o </a:t>
            </a:r>
            <a:r>
              <a:rPr lang="es-ES" i="1" dirty="0" smtClean="0">
                <a:solidFill>
                  <a:schemeClr val="tx1"/>
                </a:solidFill>
              </a:rPr>
              <a:t>false</a:t>
            </a:r>
            <a:r>
              <a:rPr lang="es-ES" dirty="0" smtClean="0">
                <a:solidFill>
                  <a:schemeClr val="tx1"/>
                </a:solidFill>
              </a:rPr>
              <a:t>).</a:t>
            </a:r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7" name="Marcador de pie de página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Especificación, Validación y Testing (M. G. Merayo y M. Núñez)</a:t>
            </a:r>
            <a:endParaRPr lang="es-ES"/>
          </a:p>
        </p:txBody>
      </p:sp>
      <p:sp>
        <p:nvSpPr>
          <p:cNvPr id="8" name="Marcador de número de diapositiva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D3A91-18EE-4DC8-A17F-EFE35D22CA18}" type="slidenum">
              <a:rPr lang="es-ES" smtClean="0"/>
              <a:pPr/>
              <a:t>20</a:t>
            </a:fld>
            <a:endParaRPr lang="es-ES"/>
          </a:p>
        </p:txBody>
      </p:sp>
      <p:sp>
        <p:nvSpPr>
          <p:cNvPr id="15" name="Text Box 4"/>
          <p:cNvSpPr txBox="1">
            <a:spLocks noChangeArrowheads="1"/>
          </p:cNvSpPr>
          <p:nvPr/>
        </p:nvSpPr>
        <p:spPr bwMode="auto">
          <a:xfrm>
            <a:off x="738748" y="2348880"/>
            <a:ext cx="7712223" cy="707886"/>
          </a:xfrm>
          <a:prstGeom prst="rect">
            <a:avLst/>
          </a:prstGeom>
          <a:gradFill rotWithShape="1">
            <a:gsLst>
              <a:gs pos="0">
                <a:srgbClr val="3399FF"/>
              </a:gs>
              <a:gs pos="100000">
                <a:srgbClr val="0033CC"/>
              </a:gs>
            </a:gsLst>
            <a:path path="shape">
              <a:fillToRect l="50000" t="50000" r="50000" b="50000"/>
            </a:path>
          </a:gradFill>
          <a:ln w="19050">
            <a:solidFill>
              <a:schemeClr val="tx2"/>
            </a:solidFill>
            <a:miter lim="800000"/>
            <a:headEnd type="none" w="sm" len="sm"/>
            <a:tailEnd type="none" w="sm" len="sm"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 b="1" u="sng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Restricted </a:t>
            </a:r>
            <a:r>
              <a:rPr lang="en-US" sz="2000" b="1" u="sng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Active Clause Coverage </a:t>
            </a:r>
            <a:r>
              <a:rPr lang="en-US" sz="2000" b="1" u="sng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(RACC</a:t>
            </a:r>
            <a:r>
              <a:rPr lang="en-US" sz="2000" b="1" u="sng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  <a:r>
              <a:rPr lang="en-US" sz="2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: </a:t>
            </a:r>
            <a:r>
              <a:rPr lang="en-US" sz="2000" b="1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Definición</a:t>
            </a:r>
            <a:r>
              <a:rPr lang="en-US" sz="20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formal (</a:t>
            </a:r>
            <a:r>
              <a:rPr lang="en-US" sz="2000" b="1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Ammann</a:t>
            </a:r>
            <a:r>
              <a:rPr lang="en-US" sz="2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&amp; </a:t>
            </a:r>
            <a:r>
              <a:rPr lang="en-US" sz="20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Offutt: </a:t>
            </a:r>
            <a:r>
              <a:rPr lang="en-US" sz="2000" b="1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Introduction </a:t>
            </a:r>
            <a:r>
              <a:rPr lang="en-US" sz="2000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 Software Testing</a:t>
            </a:r>
            <a:r>
              <a:rPr lang="en-US" sz="2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(2</a:t>
            </a:r>
            <a:r>
              <a:rPr lang="en-US" sz="2000" b="1" baseline="300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nd</a:t>
            </a:r>
            <a:r>
              <a:rPr lang="en-US" sz="2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Edition)</a:t>
            </a:r>
          </a:p>
        </p:txBody>
      </p:sp>
    </p:spTree>
    <p:extLst>
      <p:ext uri="{BB962C8B-B14F-4D97-AF65-F5344CB8AC3E}">
        <p14:creationId xmlns:p14="http://schemas.microsoft.com/office/powerpoint/2010/main" val="34983273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 autoUpdateAnimBg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>
                <a:solidFill>
                  <a:schemeClr val="tx1"/>
                </a:solidFill>
              </a:rPr>
              <a:t>Resolviendo la ambigüedad</a:t>
            </a:r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2959" y="1844824"/>
            <a:ext cx="7781489" cy="4464496"/>
          </a:xfrm>
        </p:spPr>
        <p:txBody>
          <a:bodyPr>
            <a:noAutofit/>
          </a:bodyPr>
          <a:lstStyle/>
          <a:p>
            <a:pPr marL="0">
              <a:buNone/>
            </a:pPr>
            <a:r>
              <a:rPr lang="es-ES" dirty="0">
                <a:solidFill>
                  <a:schemeClr val="tx1"/>
                </a:solidFill>
              </a:rPr>
              <a:t>Cláusulas secundarias </a:t>
            </a:r>
            <a:r>
              <a:rPr lang="es-ES" dirty="0">
                <a:solidFill>
                  <a:srgbClr val="00B0F0"/>
                </a:solidFill>
              </a:rPr>
              <a:t>fuerzan</a:t>
            </a:r>
            <a:r>
              <a:rPr lang="es-ES" dirty="0">
                <a:solidFill>
                  <a:schemeClr val="tx1"/>
                </a:solidFill>
              </a:rPr>
              <a:t> a que el </a:t>
            </a:r>
            <a:r>
              <a:rPr lang="es-ES" dirty="0">
                <a:solidFill>
                  <a:srgbClr val="00B0F0"/>
                </a:solidFill>
              </a:rPr>
              <a:t>predicado</a:t>
            </a:r>
            <a:r>
              <a:rPr lang="es-ES" dirty="0">
                <a:solidFill>
                  <a:schemeClr val="tx1"/>
                </a:solidFill>
              </a:rPr>
              <a:t> evalúe a </a:t>
            </a:r>
            <a:r>
              <a:rPr lang="es-ES" i="1" dirty="0">
                <a:solidFill>
                  <a:schemeClr val="tx1"/>
                </a:solidFill>
              </a:rPr>
              <a:t>true</a:t>
            </a:r>
            <a:r>
              <a:rPr lang="es-ES" dirty="0">
                <a:solidFill>
                  <a:schemeClr val="tx1"/>
                </a:solidFill>
              </a:rPr>
              <a:t> para un valor de la cláusula principal y a </a:t>
            </a:r>
            <a:r>
              <a:rPr lang="es-ES" i="1" dirty="0">
                <a:solidFill>
                  <a:schemeClr val="tx1"/>
                </a:solidFill>
              </a:rPr>
              <a:t>false </a:t>
            </a:r>
            <a:r>
              <a:rPr lang="es-ES" dirty="0">
                <a:solidFill>
                  <a:schemeClr val="tx1"/>
                </a:solidFill>
              </a:rPr>
              <a:t>para el otro.</a:t>
            </a:r>
          </a:p>
          <a:p>
            <a:pPr marL="0">
              <a:buNone/>
            </a:pPr>
            <a:endParaRPr lang="es-ES" dirty="0">
              <a:solidFill>
                <a:schemeClr val="tx1"/>
              </a:solidFill>
            </a:endParaRPr>
          </a:p>
          <a:p>
            <a:pPr marL="0">
              <a:buNone/>
            </a:pPr>
            <a:endParaRPr lang="es-ES" dirty="0" smtClean="0">
              <a:solidFill>
                <a:schemeClr val="tx1"/>
              </a:solidFill>
            </a:endParaRPr>
          </a:p>
          <a:p>
            <a:pPr marL="0">
              <a:buNone/>
            </a:pPr>
            <a:r>
              <a:rPr lang="es-ES" dirty="0" smtClean="0">
                <a:solidFill>
                  <a:schemeClr val="tx1"/>
                </a:solidFill>
              </a:rPr>
              <a:t>Esta es una interpretación más </a:t>
            </a:r>
            <a:r>
              <a:rPr lang="es-ES" dirty="0" smtClean="0">
                <a:solidFill>
                  <a:srgbClr val="00B0F0"/>
                </a:solidFill>
              </a:rPr>
              <a:t>reciente</a:t>
            </a:r>
            <a:r>
              <a:rPr lang="es-ES" dirty="0" smtClean="0">
                <a:solidFill>
                  <a:schemeClr val="tx1"/>
                </a:solidFill>
              </a:rPr>
              <a:t>.</a:t>
            </a:r>
          </a:p>
          <a:p>
            <a:pPr marL="0" indent="0">
              <a:buNone/>
            </a:pPr>
            <a:r>
              <a:rPr lang="es-ES" dirty="0" smtClean="0">
                <a:solidFill>
                  <a:srgbClr val="00B0F0"/>
                </a:solidFill>
              </a:rPr>
              <a:t>Implícitamente</a:t>
            </a:r>
            <a:r>
              <a:rPr lang="es-ES" dirty="0" smtClean="0">
                <a:solidFill>
                  <a:schemeClr val="tx1"/>
                </a:solidFill>
              </a:rPr>
              <a:t> permite que las cláusulas </a:t>
            </a:r>
            <a:r>
              <a:rPr lang="es-ES" dirty="0" smtClean="0">
                <a:solidFill>
                  <a:srgbClr val="00B0F0"/>
                </a:solidFill>
              </a:rPr>
              <a:t>secundarias</a:t>
            </a:r>
            <a:r>
              <a:rPr lang="es-ES" dirty="0" smtClean="0">
                <a:solidFill>
                  <a:schemeClr val="tx1"/>
                </a:solidFill>
              </a:rPr>
              <a:t> tomen </a:t>
            </a:r>
            <a:r>
              <a:rPr lang="es-ES" dirty="0" smtClean="0">
                <a:solidFill>
                  <a:srgbClr val="00B0F0"/>
                </a:solidFill>
              </a:rPr>
              <a:t>valores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smtClean="0">
                <a:solidFill>
                  <a:srgbClr val="00B0F0"/>
                </a:solidFill>
              </a:rPr>
              <a:t>distintos</a:t>
            </a:r>
            <a:r>
              <a:rPr lang="es-ES" dirty="0" smtClean="0">
                <a:solidFill>
                  <a:schemeClr val="tx1"/>
                </a:solidFill>
              </a:rPr>
              <a:t>.</a:t>
            </a:r>
          </a:p>
          <a:p>
            <a:pPr marL="0" indent="0">
              <a:buNone/>
            </a:pPr>
            <a:r>
              <a:rPr lang="es-ES" dirty="0" smtClean="0">
                <a:solidFill>
                  <a:srgbClr val="00B0F0"/>
                </a:solidFill>
              </a:rPr>
              <a:t>Explícitamente</a:t>
            </a:r>
            <a:r>
              <a:rPr lang="es-ES" dirty="0" smtClean="0">
                <a:solidFill>
                  <a:schemeClr val="tx1"/>
                </a:solidFill>
              </a:rPr>
              <a:t> subsume cobertura de predicados.</a:t>
            </a:r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7" name="Marcador de pie de página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Especificación, Validación y Testing (M. G. Merayo y M. Núñez)</a:t>
            </a:r>
            <a:endParaRPr lang="es-ES"/>
          </a:p>
        </p:txBody>
      </p:sp>
      <p:sp>
        <p:nvSpPr>
          <p:cNvPr id="8" name="Marcador de número de diapositiva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D3A91-18EE-4DC8-A17F-EFE35D22CA18}" type="slidenum">
              <a:rPr lang="es-ES" smtClean="0"/>
              <a:pPr/>
              <a:t>21</a:t>
            </a:fld>
            <a:endParaRPr lang="es-ES"/>
          </a:p>
        </p:txBody>
      </p:sp>
      <p:sp>
        <p:nvSpPr>
          <p:cNvPr id="15" name="Text Box 4"/>
          <p:cNvSpPr txBox="1">
            <a:spLocks noChangeArrowheads="1"/>
          </p:cNvSpPr>
          <p:nvPr/>
        </p:nvSpPr>
        <p:spPr bwMode="auto">
          <a:xfrm>
            <a:off x="738748" y="2492896"/>
            <a:ext cx="7712223" cy="707886"/>
          </a:xfrm>
          <a:prstGeom prst="rect">
            <a:avLst/>
          </a:prstGeom>
          <a:gradFill rotWithShape="1">
            <a:gsLst>
              <a:gs pos="0">
                <a:srgbClr val="3399FF"/>
              </a:gs>
              <a:gs pos="100000">
                <a:srgbClr val="0033CC"/>
              </a:gs>
            </a:gsLst>
            <a:path path="shape">
              <a:fillToRect l="50000" t="50000" r="50000" b="50000"/>
            </a:path>
          </a:gradFill>
          <a:ln w="19050">
            <a:solidFill>
              <a:schemeClr val="tx2"/>
            </a:solidFill>
            <a:miter lim="800000"/>
            <a:headEnd type="none" w="sm" len="sm"/>
            <a:tailEnd type="none" w="sm" len="sm"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 b="1" u="sng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Correlated </a:t>
            </a:r>
            <a:r>
              <a:rPr lang="en-US" sz="2000" b="1" u="sng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Active Clause Coverage </a:t>
            </a:r>
            <a:r>
              <a:rPr lang="en-US" sz="2000" b="1" u="sng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(RACC</a:t>
            </a:r>
            <a:r>
              <a:rPr lang="en-US" sz="2000" b="1" u="sng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  <a:r>
              <a:rPr lang="en-US" sz="2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: </a:t>
            </a:r>
            <a:r>
              <a:rPr lang="en-US" sz="2000" b="1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Definición</a:t>
            </a:r>
            <a:r>
              <a:rPr lang="en-US" sz="20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formal (</a:t>
            </a:r>
            <a:r>
              <a:rPr lang="en-US" sz="2000" b="1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Ammann</a:t>
            </a:r>
            <a:r>
              <a:rPr lang="en-US" sz="2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&amp; </a:t>
            </a:r>
            <a:r>
              <a:rPr lang="en-US" sz="20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Offutt: </a:t>
            </a:r>
            <a:r>
              <a:rPr lang="en-US" sz="2000" b="1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Introduction </a:t>
            </a:r>
            <a:r>
              <a:rPr lang="en-US" sz="2000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 Software Testing</a:t>
            </a:r>
            <a:r>
              <a:rPr lang="en-US" sz="2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(2</a:t>
            </a:r>
            <a:r>
              <a:rPr lang="en-US" sz="2000" b="1" baseline="300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nd</a:t>
            </a:r>
            <a:r>
              <a:rPr lang="en-US" sz="2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Edition)</a:t>
            </a:r>
          </a:p>
        </p:txBody>
      </p:sp>
    </p:spTree>
    <p:extLst>
      <p:ext uri="{BB962C8B-B14F-4D97-AF65-F5344CB8AC3E}">
        <p14:creationId xmlns:p14="http://schemas.microsoft.com/office/powerpoint/2010/main" val="18932066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 autoUpdateAnimBg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286604"/>
            <a:ext cx="7925504" cy="1450757"/>
          </a:xfrm>
        </p:spPr>
        <p:txBody>
          <a:bodyPr/>
          <a:lstStyle/>
          <a:p>
            <a:r>
              <a:rPr lang="es-ES" dirty="0" smtClean="0">
                <a:solidFill>
                  <a:schemeClr val="tx1"/>
                </a:solidFill>
              </a:rPr>
              <a:t>Cobertura de cláusulas inactivas</a:t>
            </a:r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2959" y="1844824"/>
            <a:ext cx="7781489" cy="4464496"/>
          </a:xfrm>
        </p:spPr>
        <p:txBody>
          <a:bodyPr>
            <a:noAutofit/>
          </a:bodyPr>
          <a:lstStyle/>
          <a:p>
            <a:pPr marL="0">
              <a:buNone/>
            </a:pPr>
            <a:r>
              <a:rPr lang="es-ES" dirty="0" smtClean="0">
                <a:solidFill>
                  <a:schemeClr val="tx1"/>
                </a:solidFill>
              </a:rPr>
              <a:t>Los criterios basados en la cobertura de cláusulas </a:t>
            </a:r>
            <a:r>
              <a:rPr lang="es-ES" dirty="0" smtClean="0">
                <a:solidFill>
                  <a:srgbClr val="00B0F0"/>
                </a:solidFill>
              </a:rPr>
              <a:t>activas</a:t>
            </a:r>
            <a:r>
              <a:rPr lang="es-ES" dirty="0" smtClean="0">
                <a:solidFill>
                  <a:schemeClr val="tx1"/>
                </a:solidFill>
              </a:rPr>
              <a:t> aseguran que las cláusulas primarias </a:t>
            </a:r>
            <a:r>
              <a:rPr lang="es-ES" dirty="0" smtClean="0">
                <a:solidFill>
                  <a:srgbClr val="00B0F0"/>
                </a:solidFill>
              </a:rPr>
              <a:t>afectan</a:t>
            </a:r>
            <a:r>
              <a:rPr lang="es-ES" dirty="0" smtClean="0">
                <a:solidFill>
                  <a:schemeClr val="tx1"/>
                </a:solidFill>
              </a:rPr>
              <a:t> a los predicados.</a:t>
            </a:r>
          </a:p>
          <a:p>
            <a:pPr marL="0">
              <a:buNone/>
            </a:pPr>
            <a:r>
              <a:rPr lang="es-ES" dirty="0" smtClean="0">
                <a:solidFill>
                  <a:schemeClr val="tx1"/>
                </a:solidFill>
              </a:rPr>
              <a:t>La cobertura de cláusulas </a:t>
            </a:r>
            <a:r>
              <a:rPr lang="es-ES" dirty="0" smtClean="0">
                <a:solidFill>
                  <a:srgbClr val="00B0F0"/>
                </a:solidFill>
              </a:rPr>
              <a:t>inactivas</a:t>
            </a:r>
            <a:r>
              <a:rPr lang="es-ES" dirty="0" smtClean="0">
                <a:solidFill>
                  <a:schemeClr val="tx1"/>
                </a:solidFill>
              </a:rPr>
              <a:t> toma la dirección contraria: las cláusulas principales </a:t>
            </a:r>
            <a:r>
              <a:rPr lang="es-ES" dirty="0" smtClean="0">
                <a:solidFill>
                  <a:srgbClr val="00B0F0"/>
                </a:solidFill>
              </a:rPr>
              <a:t>no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smtClean="0">
                <a:solidFill>
                  <a:srgbClr val="00B0F0"/>
                </a:solidFill>
              </a:rPr>
              <a:t>afectan</a:t>
            </a:r>
            <a:r>
              <a:rPr lang="es-ES" dirty="0" smtClean="0">
                <a:solidFill>
                  <a:schemeClr val="tx1"/>
                </a:solidFill>
              </a:rPr>
              <a:t> a los predicados.</a:t>
            </a:r>
          </a:p>
          <a:p>
            <a:pPr marL="0">
              <a:buNone/>
            </a:pPr>
            <a:r>
              <a:rPr lang="es-ES" dirty="0" smtClean="0">
                <a:solidFill>
                  <a:schemeClr val="tx1"/>
                </a:solidFill>
              </a:rPr>
              <a:t>Existen criterios duales a los que se ven en activas:</a:t>
            </a:r>
          </a:p>
          <a:p>
            <a:pPr marL="0">
              <a:buNone/>
            </a:pPr>
            <a:r>
              <a:rPr lang="en-US" dirty="0">
                <a:solidFill>
                  <a:srgbClr val="00B0F0"/>
                </a:solidFill>
              </a:rPr>
              <a:t>General Inactive Clause Coverage (GICC</a:t>
            </a:r>
            <a:r>
              <a:rPr lang="en-US" dirty="0" smtClean="0">
                <a:solidFill>
                  <a:srgbClr val="00B0F0"/>
                </a:solidFill>
              </a:rPr>
              <a:t>)</a:t>
            </a:r>
          </a:p>
          <a:p>
            <a:pPr marL="0">
              <a:buNone/>
            </a:pPr>
            <a:r>
              <a:rPr lang="en-US" dirty="0">
                <a:solidFill>
                  <a:srgbClr val="00B0F0"/>
                </a:solidFill>
              </a:rPr>
              <a:t>Restricted Inactive Clause Coverage (RICC)</a:t>
            </a:r>
            <a:endParaRPr lang="es-ES" dirty="0">
              <a:solidFill>
                <a:srgbClr val="00B0F0"/>
              </a:solidFill>
            </a:endParaRPr>
          </a:p>
          <a:p>
            <a:pPr marL="0">
              <a:buNone/>
            </a:pPr>
            <a:endParaRPr lang="es-ES" dirty="0">
              <a:solidFill>
                <a:schemeClr val="tx1"/>
              </a:solidFill>
            </a:endParaRPr>
          </a:p>
          <a:p>
            <a:pPr marL="0">
              <a:buNone/>
            </a:pPr>
            <a:r>
              <a:rPr lang="es-ES" dirty="0" smtClean="0">
                <a:solidFill>
                  <a:schemeClr val="tx1"/>
                </a:solidFill>
              </a:rPr>
              <a:t>A diferencia de lo que ocurre en las coberturas activas, en este caso siempre se garantiza la cobertura de predicados.</a:t>
            </a:r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7" name="Marcador de pie de página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Especificación, Validación y Testing (M. G. Merayo y M. Núñez)</a:t>
            </a:r>
            <a:endParaRPr lang="es-ES"/>
          </a:p>
        </p:txBody>
      </p:sp>
      <p:sp>
        <p:nvSpPr>
          <p:cNvPr id="8" name="Marcador de número de diapositiva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D3A91-18EE-4DC8-A17F-EFE35D22CA18}" type="slidenum">
              <a:rPr lang="es-ES" smtClean="0"/>
              <a:pPr/>
              <a:t>22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132836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286604"/>
            <a:ext cx="4214575" cy="1450757"/>
          </a:xfrm>
        </p:spPr>
        <p:txBody>
          <a:bodyPr/>
          <a:lstStyle/>
          <a:p>
            <a:r>
              <a:rPr lang="es-ES" dirty="0" smtClean="0">
                <a:solidFill>
                  <a:schemeClr val="tx1"/>
                </a:solidFill>
              </a:rPr>
              <a:t>Subsunción de criterios lógicos</a:t>
            </a:r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7" name="Marcador de pie de página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Especificación, Validación y Testing (M. G. Merayo y M. Núñez)</a:t>
            </a:r>
            <a:endParaRPr lang="es-ES"/>
          </a:p>
        </p:txBody>
      </p:sp>
      <p:sp>
        <p:nvSpPr>
          <p:cNvPr id="8" name="Marcador de número de diapositiva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D3A91-18EE-4DC8-A17F-EFE35D22CA18}" type="slidenum">
              <a:rPr lang="es-ES" smtClean="0"/>
              <a:pPr/>
              <a:t>23</a:t>
            </a:fld>
            <a:endParaRPr lang="es-ES"/>
          </a:p>
        </p:txBody>
      </p:sp>
      <p:grpSp>
        <p:nvGrpSpPr>
          <p:cNvPr id="9" name="Group 68"/>
          <p:cNvGrpSpPr>
            <a:grpSpLocks/>
          </p:cNvGrpSpPr>
          <p:nvPr/>
        </p:nvGrpSpPr>
        <p:grpSpPr bwMode="auto">
          <a:xfrm>
            <a:off x="2162572" y="924025"/>
            <a:ext cx="6972300" cy="5367338"/>
            <a:chOff x="851" y="631"/>
            <a:chExt cx="4392" cy="3381"/>
          </a:xfrm>
        </p:grpSpPr>
        <p:sp>
          <p:nvSpPr>
            <p:cNvPr id="10" name="Rectangle 4"/>
            <p:cNvSpPr>
              <a:spLocks noChangeArrowheads="1"/>
            </p:cNvSpPr>
            <p:nvPr/>
          </p:nvSpPr>
          <p:spPr bwMode="auto">
            <a:xfrm>
              <a:off x="3168" y="1610"/>
              <a:ext cx="255" cy="1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 anchor="ctr"/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endParaRPr lang="en-US" altLang="en-US">
                <a:solidFill>
                  <a:srgbClr val="FFFF00"/>
                </a:solidFill>
                <a:latin typeface="+mn-lt"/>
              </a:endParaRPr>
            </a:p>
          </p:txBody>
        </p:sp>
        <p:grpSp>
          <p:nvGrpSpPr>
            <p:cNvPr id="11" name="Group 10"/>
            <p:cNvGrpSpPr>
              <a:grpSpLocks/>
            </p:cNvGrpSpPr>
            <p:nvPr/>
          </p:nvGrpSpPr>
          <p:grpSpPr bwMode="auto">
            <a:xfrm>
              <a:off x="1982" y="3484"/>
              <a:ext cx="801" cy="526"/>
              <a:chOff x="2332" y="3448"/>
              <a:chExt cx="801" cy="526"/>
            </a:xfrm>
          </p:grpSpPr>
          <p:sp>
            <p:nvSpPr>
              <p:cNvPr id="42" name="Text Box 11"/>
              <p:cNvSpPr txBox="1">
                <a:spLocks noChangeArrowheads="1"/>
              </p:cNvSpPr>
              <p:nvPr/>
            </p:nvSpPr>
            <p:spPr bwMode="auto">
              <a:xfrm>
                <a:off x="2332" y="3448"/>
                <a:ext cx="801" cy="526"/>
              </a:xfrm>
              <a:prstGeom prst="rect">
                <a:avLst/>
              </a:prstGeom>
              <a:solidFill>
                <a:srgbClr val="0066FF"/>
              </a:solidFill>
              <a:ln w="28575">
                <a:solidFill>
                  <a:schemeClr val="tx1"/>
                </a:solidFill>
                <a:miter lim="800000"/>
                <a:headEnd type="none" w="sm" len="sm"/>
                <a:tailEnd type="none" w="sm" len="sm"/>
              </a:ln>
            </p:spPr>
            <p:txBody>
              <a:bodyPr>
                <a:spAutoFit/>
              </a:bodyPr>
              <a:lstStyle>
                <a:lvl1pPr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1pPr>
                <a:lvl2pPr marL="742950" indent="-28575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2pPr>
                <a:lvl3pPr marL="11430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3pPr>
                <a:lvl4pPr marL="16002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4pPr>
                <a:lvl5pPr marL="20574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9pPr>
              </a:lstStyle>
              <a:p>
                <a:pPr algn="ctr">
                  <a:lnSpc>
                    <a:spcPct val="70000"/>
                  </a:lnSpc>
                  <a:spcBef>
                    <a:spcPct val="50000"/>
                  </a:spcBef>
                </a:pPr>
                <a:r>
                  <a:rPr lang="en-US" altLang="en-US" sz="1800">
                    <a:solidFill>
                      <a:srgbClr val="FFFF00"/>
                    </a:solidFill>
                    <a:latin typeface="+mn-lt"/>
                  </a:rPr>
                  <a:t>Clause Coverage</a:t>
                </a:r>
              </a:p>
              <a:p>
                <a:pPr algn="ctr">
                  <a:lnSpc>
                    <a:spcPct val="70000"/>
                  </a:lnSpc>
                  <a:spcBef>
                    <a:spcPct val="50000"/>
                  </a:spcBef>
                </a:pPr>
                <a:r>
                  <a:rPr lang="en-US" altLang="en-US" sz="1800">
                    <a:solidFill>
                      <a:srgbClr val="FFFF00"/>
                    </a:solidFill>
                    <a:latin typeface="+mn-lt"/>
                  </a:rPr>
                  <a:t>CC</a:t>
                </a:r>
              </a:p>
            </p:txBody>
          </p:sp>
          <p:sp>
            <p:nvSpPr>
              <p:cNvPr id="43" name="Line 12"/>
              <p:cNvSpPr>
                <a:spLocks noChangeShapeType="1"/>
              </p:cNvSpPr>
              <p:nvPr/>
            </p:nvSpPr>
            <p:spPr bwMode="auto">
              <a:xfrm>
                <a:off x="2390" y="3771"/>
                <a:ext cx="68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>
                  <a:solidFill>
                    <a:srgbClr val="FFFF00"/>
                  </a:solidFill>
                </a:endParaRPr>
              </a:p>
            </p:txBody>
          </p:sp>
        </p:grpSp>
        <p:grpSp>
          <p:nvGrpSpPr>
            <p:cNvPr id="12" name="Group 13"/>
            <p:cNvGrpSpPr>
              <a:grpSpLocks/>
            </p:cNvGrpSpPr>
            <p:nvPr/>
          </p:nvGrpSpPr>
          <p:grpSpPr bwMode="auto">
            <a:xfrm>
              <a:off x="3292" y="3486"/>
              <a:ext cx="780" cy="526"/>
              <a:chOff x="2342" y="2730"/>
              <a:chExt cx="780" cy="526"/>
            </a:xfrm>
          </p:grpSpPr>
          <p:sp>
            <p:nvSpPr>
              <p:cNvPr id="40" name="Text Box 14"/>
              <p:cNvSpPr txBox="1">
                <a:spLocks noChangeArrowheads="1"/>
              </p:cNvSpPr>
              <p:nvPr/>
            </p:nvSpPr>
            <p:spPr bwMode="auto">
              <a:xfrm>
                <a:off x="2342" y="2730"/>
                <a:ext cx="780" cy="526"/>
              </a:xfrm>
              <a:prstGeom prst="rect">
                <a:avLst/>
              </a:prstGeom>
              <a:solidFill>
                <a:srgbClr val="0066FF"/>
              </a:solidFill>
              <a:ln w="28575">
                <a:solidFill>
                  <a:schemeClr val="tx1"/>
                </a:solidFill>
                <a:miter lim="800000"/>
                <a:headEnd type="none" w="sm" len="sm"/>
                <a:tailEnd type="none" w="sm" len="sm"/>
              </a:ln>
            </p:spPr>
            <p:txBody>
              <a:bodyPr>
                <a:spAutoFit/>
              </a:bodyPr>
              <a:lstStyle>
                <a:lvl1pPr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1pPr>
                <a:lvl2pPr marL="742950" indent="-28575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2pPr>
                <a:lvl3pPr marL="11430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3pPr>
                <a:lvl4pPr marL="16002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4pPr>
                <a:lvl5pPr marL="20574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9pPr>
              </a:lstStyle>
              <a:p>
                <a:pPr algn="ctr">
                  <a:lnSpc>
                    <a:spcPct val="70000"/>
                  </a:lnSpc>
                  <a:spcBef>
                    <a:spcPct val="50000"/>
                  </a:spcBef>
                </a:pPr>
                <a:r>
                  <a:rPr lang="en-US" altLang="en-US" sz="1800">
                    <a:solidFill>
                      <a:srgbClr val="FFFF00"/>
                    </a:solidFill>
                    <a:latin typeface="+mn-lt"/>
                  </a:rPr>
                  <a:t>Predicate Coverage</a:t>
                </a:r>
              </a:p>
              <a:p>
                <a:pPr algn="ctr">
                  <a:lnSpc>
                    <a:spcPct val="70000"/>
                  </a:lnSpc>
                  <a:spcBef>
                    <a:spcPct val="50000"/>
                  </a:spcBef>
                </a:pPr>
                <a:r>
                  <a:rPr lang="en-US" altLang="en-US" sz="1800">
                    <a:solidFill>
                      <a:srgbClr val="FFFF00"/>
                    </a:solidFill>
                    <a:latin typeface="+mn-lt"/>
                  </a:rPr>
                  <a:t>PC</a:t>
                </a:r>
              </a:p>
            </p:txBody>
          </p:sp>
          <p:sp>
            <p:nvSpPr>
              <p:cNvPr id="41" name="Line 15"/>
              <p:cNvSpPr>
                <a:spLocks noChangeShapeType="1"/>
              </p:cNvSpPr>
              <p:nvPr/>
            </p:nvSpPr>
            <p:spPr bwMode="auto">
              <a:xfrm>
                <a:off x="2399" y="3053"/>
                <a:ext cx="665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>
                  <a:solidFill>
                    <a:srgbClr val="FFFF00"/>
                  </a:solidFill>
                </a:endParaRPr>
              </a:p>
            </p:txBody>
          </p:sp>
        </p:grpSp>
        <p:grpSp>
          <p:nvGrpSpPr>
            <p:cNvPr id="13" name="Group 22"/>
            <p:cNvGrpSpPr>
              <a:grpSpLocks/>
            </p:cNvGrpSpPr>
            <p:nvPr/>
          </p:nvGrpSpPr>
          <p:grpSpPr bwMode="auto">
            <a:xfrm>
              <a:off x="2584" y="631"/>
              <a:ext cx="1434" cy="512"/>
              <a:chOff x="3431" y="631"/>
              <a:chExt cx="1283" cy="512"/>
            </a:xfrm>
          </p:grpSpPr>
          <p:sp>
            <p:nvSpPr>
              <p:cNvPr id="38" name="Text Box 23"/>
              <p:cNvSpPr txBox="1">
                <a:spLocks noChangeArrowheads="1"/>
              </p:cNvSpPr>
              <p:nvPr/>
            </p:nvSpPr>
            <p:spPr bwMode="auto">
              <a:xfrm>
                <a:off x="3431" y="631"/>
                <a:ext cx="1283" cy="512"/>
              </a:xfrm>
              <a:prstGeom prst="rect">
                <a:avLst/>
              </a:prstGeom>
              <a:solidFill>
                <a:srgbClr val="0066FF"/>
              </a:solidFill>
              <a:ln w="28575">
                <a:solidFill>
                  <a:schemeClr val="tx1"/>
                </a:solidFill>
                <a:miter lim="800000"/>
                <a:headEnd type="none" w="sm" len="sm"/>
                <a:tailEnd type="none" w="sm" len="sm"/>
              </a:ln>
            </p:spPr>
            <p:txBody>
              <a:bodyPr wrap="square">
                <a:spAutoFit/>
              </a:bodyPr>
              <a:lstStyle>
                <a:lvl1pPr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1pPr>
                <a:lvl2pPr marL="742950" indent="-28575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2pPr>
                <a:lvl3pPr marL="11430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3pPr>
                <a:lvl4pPr marL="16002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4pPr>
                <a:lvl5pPr marL="20574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9pPr>
              </a:lstStyle>
              <a:p>
                <a:pPr algn="ctr">
                  <a:lnSpc>
                    <a:spcPct val="70000"/>
                  </a:lnSpc>
                  <a:spcBef>
                    <a:spcPct val="50000"/>
                  </a:spcBef>
                </a:pPr>
                <a:r>
                  <a:rPr lang="en-US" altLang="en-US" sz="1800" dirty="0">
                    <a:solidFill>
                      <a:srgbClr val="FFFF00"/>
                    </a:solidFill>
                    <a:latin typeface="+mn-lt"/>
                  </a:rPr>
                  <a:t>Combinatorial Clause Coverage</a:t>
                </a:r>
              </a:p>
              <a:p>
                <a:pPr algn="ctr">
                  <a:lnSpc>
                    <a:spcPct val="70000"/>
                  </a:lnSpc>
                  <a:spcBef>
                    <a:spcPct val="50000"/>
                  </a:spcBef>
                </a:pPr>
                <a:r>
                  <a:rPr lang="en-US" altLang="en-US" sz="1800" dirty="0">
                    <a:solidFill>
                      <a:srgbClr val="FFFF00"/>
                    </a:solidFill>
                    <a:latin typeface="+mn-lt"/>
                  </a:rPr>
                  <a:t>COC</a:t>
                </a:r>
              </a:p>
            </p:txBody>
          </p:sp>
          <p:sp>
            <p:nvSpPr>
              <p:cNvPr id="39" name="Line 24"/>
              <p:cNvSpPr>
                <a:spLocks noChangeShapeType="1"/>
              </p:cNvSpPr>
              <p:nvPr/>
            </p:nvSpPr>
            <p:spPr bwMode="auto">
              <a:xfrm>
                <a:off x="3610" y="887"/>
                <a:ext cx="938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>
                  <a:solidFill>
                    <a:srgbClr val="FFFF00"/>
                  </a:solidFill>
                </a:endParaRPr>
              </a:p>
            </p:txBody>
          </p:sp>
        </p:grpSp>
        <p:sp>
          <p:nvSpPr>
            <p:cNvPr id="14" name="Line 37"/>
            <p:cNvSpPr>
              <a:spLocks noChangeShapeType="1"/>
            </p:cNvSpPr>
            <p:nvPr/>
          </p:nvSpPr>
          <p:spPr bwMode="auto">
            <a:xfrm flipH="1">
              <a:off x="3768" y="2591"/>
              <a:ext cx="626" cy="892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none" w="sm" len="sm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solidFill>
                  <a:srgbClr val="FFFF00"/>
                </a:solidFill>
              </a:endParaRPr>
            </a:p>
          </p:txBody>
        </p:sp>
        <p:sp>
          <p:nvSpPr>
            <p:cNvPr id="15" name="Line 38"/>
            <p:cNvSpPr>
              <a:spLocks noChangeShapeType="1"/>
            </p:cNvSpPr>
            <p:nvPr/>
          </p:nvSpPr>
          <p:spPr bwMode="auto">
            <a:xfrm>
              <a:off x="2019" y="3289"/>
              <a:ext cx="180" cy="194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none" w="sm" len="sm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solidFill>
                  <a:srgbClr val="FFFF00"/>
                </a:solidFill>
              </a:endParaRPr>
            </a:p>
          </p:txBody>
        </p:sp>
        <p:sp>
          <p:nvSpPr>
            <p:cNvPr id="16" name="Line 39"/>
            <p:cNvSpPr>
              <a:spLocks noChangeShapeType="1"/>
            </p:cNvSpPr>
            <p:nvPr/>
          </p:nvSpPr>
          <p:spPr bwMode="auto">
            <a:xfrm>
              <a:off x="2062" y="2531"/>
              <a:ext cx="1352" cy="949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none" w="sm" len="sm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solidFill>
                  <a:srgbClr val="FFFF00"/>
                </a:solidFill>
              </a:endParaRPr>
            </a:p>
          </p:txBody>
        </p:sp>
        <p:sp>
          <p:nvSpPr>
            <p:cNvPr id="17" name="Line 41"/>
            <p:cNvSpPr>
              <a:spLocks noChangeShapeType="1"/>
            </p:cNvSpPr>
            <p:nvPr/>
          </p:nvSpPr>
          <p:spPr bwMode="auto">
            <a:xfrm>
              <a:off x="3426" y="1148"/>
              <a:ext cx="342" cy="142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none" w="sm" len="sm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solidFill>
                  <a:srgbClr val="FFFF00"/>
                </a:solidFill>
              </a:endParaRPr>
            </a:p>
          </p:txBody>
        </p:sp>
        <p:sp>
          <p:nvSpPr>
            <p:cNvPr id="18" name="Line 46"/>
            <p:cNvSpPr>
              <a:spLocks noChangeShapeType="1"/>
            </p:cNvSpPr>
            <p:nvPr/>
          </p:nvSpPr>
          <p:spPr bwMode="auto">
            <a:xfrm>
              <a:off x="3989" y="1813"/>
              <a:ext cx="183" cy="23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none" w="sm" len="sm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solidFill>
                  <a:srgbClr val="FFFF00"/>
                </a:solidFill>
              </a:endParaRPr>
            </a:p>
          </p:txBody>
        </p:sp>
        <p:grpSp>
          <p:nvGrpSpPr>
            <p:cNvPr id="19" name="Group 19"/>
            <p:cNvGrpSpPr>
              <a:grpSpLocks/>
            </p:cNvGrpSpPr>
            <p:nvPr/>
          </p:nvGrpSpPr>
          <p:grpSpPr bwMode="auto">
            <a:xfrm>
              <a:off x="1397" y="1291"/>
              <a:ext cx="1265" cy="512"/>
              <a:chOff x="3115" y="1294"/>
              <a:chExt cx="1151" cy="512"/>
            </a:xfrm>
          </p:grpSpPr>
          <p:sp>
            <p:nvSpPr>
              <p:cNvPr id="36" name="Text Box 20"/>
              <p:cNvSpPr txBox="1">
                <a:spLocks noChangeArrowheads="1"/>
              </p:cNvSpPr>
              <p:nvPr/>
            </p:nvSpPr>
            <p:spPr bwMode="auto">
              <a:xfrm>
                <a:off x="3115" y="1294"/>
                <a:ext cx="1151" cy="512"/>
              </a:xfrm>
              <a:prstGeom prst="rect">
                <a:avLst/>
              </a:prstGeom>
              <a:solidFill>
                <a:srgbClr val="0066FF"/>
              </a:solidFill>
              <a:ln w="28575">
                <a:solidFill>
                  <a:schemeClr val="tx1"/>
                </a:solidFill>
                <a:miter lim="800000"/>
                <a:headEnd type="none" w="sm" len="sm"/>
                <a:tailEnd type="none" w="sm" len="sm"/>
              </a:ln>
            </p:spPr>
            <p:txBody>
              <a:bodyPr wrap="square">
                <a:spAutoFit/>
              </a:bodyPr>
              <a:lstStyle>
                <a:lvl1pPr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1pPr>
                <a:lvl2pPr marL="742950" indent="-28575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2pPr>
                <a:lvl3pPr marL="11430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3pPr>
                <a:lvl4pPr marL="16002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4pPr>
                <a:lvl5pPr marL="20574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9pPr>
              </a:lstStyle>
              <a:p>
                <a:pPr algn="ctr">
                  <a:lnSpc>
                    <a:spcPct val="70000"/>
                  </a:lnSpc>
                  <a:spcBef>
                    <a:spcPct val="50000"/>
                  </a:spcBef>
                </a:pPr>
                <a:r>
                  <a:rPr lang="en-US" altLang="en-US" sz="1800" dirty="0">
                    <a:solidFill>
                      <a:srgbClr val="FFFF00"/>
                    </a:solidFill>
                    <a:latin typeface="+mn-lt"/>
                  </a:rPr>
                  <a:t>Restricted Active Clause Coverage</a:t>
                </a:r>
              </a:p>
              <a:p>
                <a:pPr algn="ctr">
                  <a:lnSpc>
                    <a:spcPct val="70000"/>
                  </a:lnSpc>
                  <a:spcBef>
                    <a:spcPct val="50000"/>
                  </a:spcBef>
                </a:pPr>
                <a:r>
                  <a:rPr lang="en-US" altLang="en-US" sz="1800" dirty="0">
                    <a:solidFill>
                      <a:srgbClr val="FFFF00"/>
                    </a:solidFill>
                    <a:latin typeface="+mn-lt"/>
                  </a:rPr>
                  <a:t>RACC</a:t>
                </a:r>
              </a:p>
            </p:txBody>
          </p:sp>
          <p:sp>
            <p:nvSpPr>
              <p:cNvPr id="37" name="Line 21"/>
              <p:cNvSpPr>
                <a:spLocks noChangeShapeType="1"/>
              </p:cNvSpPr>
              <p:nvPr/>
            </p:nvSpPr>
            <p:spPr bwMode="auto">
              <a:xfrm>
                <a:off x="3233" y="1617"/>
                <a:ext cx="931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>
                  <a:solidFill>
                    <a:srgbClr val="FFFF00"/>
                  </a:solidFill>
                </a:endParaRPr>
              </a:p>
            </p:txBody>
          </p:sp>
        </p:grpSp>
        <p:grpSp>
          <p:nvGrpSpPr>
            <p:cNvPr id="20" name="Group 47"/>
            <p:cNvGrpSpPr>
              <a:grpSpLocks/>
            </p:cNvGrpSpPr>
            <p:nvPr/>
          </p:nvGrpSpPr>
          <p:grpSpPr bwMode="auto">
            <a:xfrm>
              <a:off x="2987" y="1290"/>
              <a:ext cx="1407" cy="512"/>
              <a:chOff x="3153" y="1294"/>
              <a:chExt cx="1150" cy="512"/>
            </a:xfrm>
          </p:grpSpPr>
          <p:sp>
            <p:nvSpPr>
              <p:cNvPr id="34" name="Text Box 48"/>
              <p:cNvSpPr txBox="1">
                <a:spLocks noChangeArrowheads="1"/>
              </p:cNvSpPr>
              <p:nvPr/>
            </p:nvSpPr>
            <p:spPr bwMode="auto">
              <a:xfrm>
                <a:off x="3153" y="1294"/>
                <a:ext cx="1150" cy="512"/>
              </a:xfrm>
              <a:prstGeom prst="rect">
                <a:avLst/>
              </a:prstGeom>
              <a:solidFill>
                <a:srgbClr val="0066FF"/>
              </a:solidFill>
              <a:ln w="28575">
                <a:solidFill>
                  <a:schemeClr val="tx1"/>
                </a:solidFill>
                <a:miter lim="800000"/>
                <a:headEnd type="none" w="sm" len="sm"/>
                <a:tailEnd type="none" w="sm" len="sm"/>
              </a:ln>
            </p:spPr>
            <p:txBody>
              <a:bodyPr wrap="square">
                <a:spAutoFit/>
              </a:bodyPr>
              <a:lstStyle>
                <a:lvl1pPr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1pPr>
                <a:lvl2pPr marL="742950" indent="-28575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2pPr>
                <a:lvl3pPr marL="11430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3pPr>
                <a:lvl4pPr marL="16002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4pPr>
                <a:lvl5pPr marL="20574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9pPr>
              </a:lstStyle>
              <a:p>
                <a:pPr algn="ctr">
                  <a:lnSpc>
                    <a:spcPct val="70000"/>
                  </a:lnSpc>
                  <a:spcBef>
                    <a:spcPct val="50000"/>
                  </a:spcBef>
                </a:pPr>
                <a:r>
                  <a:rPr lang="en-US" altLang="en-US" sz="1800" dirty="0">
                    <a:solidFill>
                      <a:srgbClr val="FFFF00"/>
                    </a:solidFill>
                    <a:latin typeface="+mn-lt"/>
                  </a:rPr>
                  <a:t>Restricted Inactive Clause Coverage</a:t>
                </a:r>
              </a:p>
              <a:p>
                <a:pPr algn="ctr">
                  <a:lnSpc>
                    <a:spcPct val="70000"/>
                  </a:lnSpc>
                  <a:spcBef>
                    <a:spcPct val="50000"/>
                  </a:spcBef>
                </a:pPr>
                <a:r>
                  <a:rPr lang="en-US" altLang="en-US" sz="1800" dirty="0">
                    <a:solidFill>
                      <a:srgbClr val="FFFF00"/>
                    </a:solidFill>
                    <a:latin typeface="+mn-lt"/>
                  </a:rPr>
                  <a:t>RICC</a:t>
                </a:r>
              </a:p>
            </p:txBody>
          </p:sp>
          <p:sp>
            <p:nvSpPr>
              <p:cNvPr id="35" name="Line 49"/>
              <p:cNvSpPr>
                <a:spLocks noChangeShapeType="1"/>
              </p:cNvSpPr>
              <p:nvPr/>
            </p:nvSpPr>
            <p:spPr bwMode="auto">
              <a:xfrm>
                <a:off x="3233" y="1617"/>
                <a:ext cx="931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>
                  <a:solidFill>
                    <a:srgbClr val="FFFF00"/>
                  </a:solidFill>
                </a:endParaRPr>
              </a:p>
            </p:txBody>
          </p:sp>
        </p:grpSp>
        <p:grpSp>
          <p:nvGrpSpPr>
            <p:cNvPr id="21" name="Group 53"/>
            <p:cNvGrpSpPr>
              <a:grpSpLocks/>
            </p:cNvGrpSpPr>
            <p:nvPr/>
          </p:nvGrpSpPr>
          <p:grpSpPr bwMode="auto">
            <a:xfrm>
              <a:off x="851" y="2769"/>
              <a:ext cx="1308" cy="526"/>
              <a:chOff x="3153" y="1294"/>
              <a:chExt cx="1092" cy="526"/>
            </a:xfrm>
          </p:grpSpPr>
          <p:sp>
            <p:nvSpPr>
              <p:cNvPr id="32" name="Text Box 54"/>
              <p:cNvSpPr txBox="1">
                <a:spLocks noChangeArrowheads="1"/>
              </p:cNvSpPr>
              <p:nvPr/>
            </p:nvSpPr>
            <p:spPr bwMode="auto">
              <a:xfrm>
                <a:off x="3153" y="1294"/>
                <a:ext cx="1092" cy="526"/>
              </a:xfrm>
              <a:prstGeom prst="rect">
                <a:avLst/>
              </a:prstGeom>
              <a:solidFill>
                <a:srgbClr val="0066FF"/>
              </a:solidFill>
              <a:ln w="28575">
                <a:solidFill>
                  <a:schemeClr val="tx1"/>
                </a:solidFill>
                <a:miter lim="800000"/>
                <a:headEnd type="none" w="sm" len="sm"/>
                <a:tailEnd type="none" w="sm" len="sm"/>
              </a:ln>
            </p:spPr>
            <p:txBody>
              <a:bodyPr>
                <a:spAutoFit/>
              </a:bodyPr>
              <a:lstStyle>
                <a:lvl1pPr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1pPr>
                <a:lvl2pPr marL="742950" indent="-28575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2pPr>
                <a:lvl3pPr marL="11430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3pPr>
                <a:lvl4pPr marL="16002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4pPr>
                <a:lvl5pPr marL="20574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9pPr>
              </a:lstStyle>
              <a:p>
                <a:pPr algn="ctr">
                  <a:lnSpc>
                    <a:spcPct val="70000"/>
                  </a:lnSpc>
                  <a:spcBef>
                    <a:spcPct val="50000"/>
                  </a:spcBef>
                </a:pPr>
                <a:r>
                  <a:rPr lang="en-US" altLang="en-US" sz="1800">
                    <a:solidFill>
                      <a:srgbClr val="FFFF00"/>
                    </a:solidFill>
                    <a:latin typeface="+mn-lt"/>
                  </a:rPr>
                  <a:t>General Active Clause Coverage</a:t>
                </a:r>
              </a:p>
              <a:p>
                <a:pPr algn="ctr">
                  <a:lnSpc>
                    <a:spcPct val="70000"/>
                  </a:lnSpc>
                  <a:spcBef>
                    <a:spcPct val="50000"/>
                  </a:spcBef>
                </a:pPr>
                <a:r>
                  <a:rPr lang="en-US" altLang="en-US" sz="1800">
                    <a:solidFill>
                      <a:srgbClr val="FFFF00"/>
                    </a:solidFill>
                    <a:latin typeface="+mn-lt"/>
                  </a:rPr>
                  <a:t>GACC</a:t>
                </a:r>
              </a:p>
            </p:txBody>
          </p:sp>
          <p:sp>
            <p:nvSpPr>
              <p:cNvPr id="33" name="Line 55"/>
              <p:cNvSpPr>
                <a:spLocks noChangeShapeType="1"/>
              </p:cNvSpPr>
              <p:nvPr/>
            </p:nvSpPr>
            <p:spPr bwMode="auto">
              <a:xfrm>
                <a:off x="3233" y="1617"/>
                <a:ext cx="931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>
                  <a:solidFill>
                    <a:srgbClr val="FFFF00"/>
                  </a:solidFill>
                </a:endParaRPr>
              </a:p>
            </p:txBody>
          </p:sp>
        </p:grpSp>
        <p:grpSp>
          <p:nvGrpSpPr>
            <p:cNvPr id="22" name="Group 50"/>
            <p:cNvGrpSpPr>
              <a:grpSpLocks/>
            </p:cNvGrpSpPr>
            <p:nvPr/>
          </p:nvGrpSpPr>
          <p:grpSpPr bwMode="auto">
            <a:xfrm>
              <a:off x="1009" y="2006"/>
              <a:ext cx="1379" cy="512"/>
              <a:chOff x="3094" y="1294"/>
              <a:chExt cx="1151" cy="512"/>
            </a:xfrm>
          </p:grpSpPr>
          <p:sp>
            <p:nvSpPr>
              <p:cNvPr id="30" name="Text Box 51"/>
              <p:cNvSpPr txBox="1">
                <a:spLocks noChangeArrowheads="1"/>
              </p:cNvSpPr>
              <p:nvPr/>
            </p:nvSpPr>
            <p:spPr bwMode="auto">
              <a:xfrm>
                <a:off x="3094" y="1294"/>
                <a:ext cx="1151" cy="512"/>
              </a:xfrm>
              <a:prstGeom prst="rect">
                <a:avLst/>
              </a:prstGeom>
              <a:solidFill>
                <a:srgbClr val="0066FF"/>
              </a:solidFill>
              <a:ln w="28575">
                <a:solidFill>
                  <a:schemeClr val="tx1"/>
                </a:solidFill>
                <a:miter lim="800000"/>
                <a:headEnd type="none" w="sm" len="sm"/>
                <a:tailEnd type="none" w="sm" len="sm"/>
              </a:ln>
            </p:spPr>
            <p:txBody>
              <a:bodyPr wrap="square">
                <a:spAutoFit/>
              </a:bodyPr>
              <a:lstStyle>
                <a:lvl1pPr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1pPr>
                <a:lvl2pPr marL="742950" indent="-28575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2pPr>
                <a:lvl3pPr marL="11430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3pPr>
                <a:lvl4pPr marL="16002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4pPr>
                <a:lvl5pPr marL="20574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9pPr>
              </a:lstStyle>
              <a:p>
                <a:pPr algn="ctr">
                  <a:lnSpc>
                    <a:spcPct val="70000"/>
                  </a:lnSpc>
                  <a:spcBef>
                    <a:spcPct val="50000"/>
                  </a:spcBef>
                </a:pPr>
                <a:r>
                  <a:rPr lang="en-US" altLang="en-US" sz="1800">
                    <a:solidFill>
                      <a:srgbClr val="FFFF00"/>
                    </a:solidFill>
                    <a:latin typeface="+mn-lt"/>
                  </a:rPr>
                  <a:t>Correlated Active Clause Coverage</a:t>
                </a:r>
              </a:p>
              <a:p>
                <a:pPr algn="ctr">
                  <a:lnSpc>
                    <a:spcPct val="70000"/>
                  </a:lnSpc>
                  <a:spcBef>
                    <a:spcPct val="50000"/>
                  </a:spcBef>
                </a:pPr>
                <a:r>
                  <a:rPr lang="en-US" altLang="en-US" sz="1800">
                    <a:solidFill>
                      <a:srgbClr val="FFFF00"/>
                    </a:solidFill>
                    <a:latin typeface="+mn-lt"/>
                  </a:rPr>
                  <a:t>CACC</a:t>
                </a:r>
              </a:p>
            </p:txBody>
          </p:sp>
          <p:sp>
            <p:nvSpPr>
              <p:cNvPr id="31" name="Line 52"/>
              <p:cNvSpPr>
                <a:spLocks noChangeShapeType="1"/>
              </p:cNvSpPr>
              <p:nvPr/>
            </p:nvSpPr>
            <p:spPr bwMode="auto">
              <a:xfrm>
                <a:off x="3233" y="1617"/>
                <a:ext cx="931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>
                  <a:solidFill>
                    <a:srgbClr val="FFFF00"/>
                  </a:solidFill>
                </a:endParaRPr>
              </a:p>
            </p:txBody>
          </p:sp>
        </p:grpSp>
        <p:grpSp>
          <p:nvGrpSpPr>
            <p:cNvPr id="23" name="Group 56"/>
            <p:cNvGrpSpPr>
              <a:grpSpLocks/>
            </p:cNvGrpSpPr>
            <p:nvPr/>
          </p:nvGrpSpPr>
          <p:grpSpPr bwMode="auto">
            <a:xfrm>
              <a:off x="3935" y="2054"/>
              <a:ext cx="1308" cy="526"/>
              <a:chOff x="3153" y="1294"/>
              <a:chExt cx="1092" cy="526"/>
            </a:xfrm>
          </p:grpSpPr>
          <p:sp>
            <p:nvSpPr>
              <p:cNvPr id="28" name="Text Box 57"/>
              <p:cNvSpPr txBox="1">
                <a:spLocks noChangeArrowheads="1"/>
              </p:cNvSpPr>
              <p:nvPr/>
            </p:nvSpPr>
            <p:spPr bwMode="auto">
              <a:xfrm>
                <a:off x="3153" y="1294"/>
                <a:ext cx="1092" cy="526"/>
              </a:xfrm>
              <a:prstGeom prst="rect">
                <a:avLst/>
              </a:prstGeom>
              <a:solidFill>
                <a:srgbClr val="0066FF"/>
              </a:solidFill>
              <a:ln w="28575">
                <a:solidFill>
                  <a:schemeClr val="tx1"/>
                </a:solidFill>
                <a:miter lim="800000"/>
                <a:headEnd type="none" w="sm" len="sm"/>
                <a:tailEnd type="none" w="sm" len="sm"/>
              </a:ln>
            </p:spPr>
            <p:txBody>
              <a:bodyPr>
                <a:spAutoFit/>
              </a:bodyPr>
              <a:lstStyle>
                <a:lvl1pPr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1pPr>
                <a:lvl2pPr marL="742950" indent="-28575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2pPr>
                <a:lvl3pPr marL="11430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3pPr>
                <a:lvl4pPr marL="16002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4pPr>
                <a:lvl5pPr marL="20574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9pPr>
              </a:lstStyle>
              <a:p>
                <a:pPr algn="ctr">
                  <a:lnSpc>
                    <a:spcPct val="70000"/>
                  </a:lnSpc>
                  <a:spcBef>
                    <a:spcPct val="50000"/>
                  </a:spcBef>
                </a:pPr>
                <a:r>
                  <a:rPr lang="en-US" altLang="en-US" sz="1800">
                    <a:solidFill>
                      <a:srgbClr val="FFFF00"/>
                    </a:solidFill>
                    <a:latin typeface="+mn-lt"/>
                  </a:rPr>
                  <a:t>General Inactive Clause Coverage</a:t>
                </a:r>
              </a:p>
              <a:p>
                <a:pPr algn="ctr">
                  <a:lnSpc>
                    <a:spcPct val="70000"/>
                  </a:lnSpc>
                  <a:spcBef>
                    <a:spcPct val="50000"/>
                  </a:spcBef>
                </a:pPr>
                <a:r>
                  <a:rPr lang="en-US" altLang="en-US" sz="1800">
                    <a:solidFill>
                      <a:srgbClr val="FFFF00"/>
                    </a:solidFill>
                    <a:latin typeface="+mn-lt"/>
                  </a:rPr>
                  <a:t>GICC</a:t>
                </a:r>
              </a:p>
            </p:txBody>
          </p:sp>
          <p:sp>
            <p:nvSpPr>
              <p:cNvPr id="29" name="Line 58"/>
              <p:cNvSpPr>
                <a:spLocks noChangeShapeType="1"/>
              </p:cNvSpPr>
              <p:nvPr/>
            </p:nvSpPr>
            <p:spPr bwMode="auto">
              <a:xfrm>
                <a:off x="3233" y="1617"/>
                <a:ext cx="931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>
                  <a:solidFill>
                    <a:srgbClr val="FFFF00"/>
                  </a:solidFill>
                </a:endParaRPr>
              </a:p>
            </p:txBody>
          </p:sp>
        </p:grpSp>
        <p:sp>
          <p:nvSpPr>
            <p:cNvPr id="24" name="Line 63"/>
            <p:cNvSpPr>
              <a:spLocks noChangeShapeType="1"/>
            </p:cNvSpPr>
            <p:nvPr/>
          </p:nvSpPr>
          <p:spPr bwMode="auto">
            <a:xfrm flipH="1">
              <a:off x="2684" y="1141"/>
              <a:ext cx="188" cy="17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none" w="sm" len="sm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solidFill>
                  <a:srgbClr val="FFFF00"/>
                </a:solidFill>
              </a:endParaRPr>
            </a:p>
          </p:txBody>
        </p:sp>
        <p:sp>
          <p:nvSpPr>
            <p:cNvPr id="25" name="Line 65"/>
            <p:cNvSpPr>
              <a:spLocks noChangeShapeType="1"/>
            </p:cNvSpPr>
            <p:nvPr/>
          </p:nvSpPr>
          <p:spPr bwMode="auto">
            <a:xfrm flipH="1">
              <a:off x="1811" y="1821"/>
              <a:ext cx="184" cy="17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none" w="sm" len="sm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solidFill>
                  <a:srgbClr val="FFFF00"/>
                </a:solidFill>
              </a:endParaRPr>
            </a:p>
          </p:txBody>
        </p:sp>
        <p:sp>
          <p:nvSpPr>
            <p:cNvPr id="26" name="Line 66"/>
            <p:cNvSpPr>
              <a:spLocks noChangeShapeType="1"/>
            </p:cNvSpPr>
            <p:nvPr/>
          </p:nvSpPr>
          <p:spPr bwMode="auto">
            <a:xfrm flipH="1">
              <a:off x="1518" y="2529"/>
              <a:ext cx="198" cy="229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none" w="sm" len="sm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solidFill>
                  <a:srgbClr val="FFFF00"/>
                </a:solidFill>
              </a:endParaRPr>
            </a:p>
          </p:txBody>
        </p:sp>
        <p:sp>
          <p:nvSpPr>
            <p:cNvPr id="27" name="Line 67"/>
            <p:cNvSpPr>
              <a:spLocks noChangeShapeType="1"/>
            </p:cNvSpPr>
            <p:nvPr/>
          </p:nvSpPr>
          <p:spPr bwMode="auto">
            <a:xfrm flipH="1">
              <a:off x="2565" y="2580"/>
              <a:ext cx="1499" cy="893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none" w="sm" len="sm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solidFill>
                  <a:srgbClr val="FFFF0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1317335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286604"/>
            <a:ext cx="7925504" cy="1450757"/>
          </a:xfrm>
        </p:spPr>
        <p:txBody>
          <a:bodyPr/>
          <a:lstStyle/>
          <a:p>
            <a:r>
              <a:rPr lang="es-ES" dirty="0" smtClean="0">
                <a:solidFill>
                  <a:schemeClr val="tx1"/>
                </a:solidFill>
              </a:rPr>
              <a:t>Inviabilidad de los requisitos</a:t>
            </a:r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2959" y="1844824"/>
            <a:ext cx="7781489" cy="4464496"/>
          </a:xfrm>
        </p:spPr>
        <p:txBody>
          <a:bodyPr>
            <a:noAutofit/>
          </a:bodyPr>
          <a:lstStyle/>
          <a:p>
            <a:pPr marL="0">
              <a:buNone/>
            </a:pPr>
            <a:r>
              <a:rPr lang="es-ES" dirty="0" smtClean="0">
                <a:solidFill>
                  <a:schemeClr val="tx1"/>
                </a:solidFill>
              </a:rPr>
              <a:t>Consideremos el predicado: </a:t>
            </a:r>
            <a:r>
              <a:rPr lang="en-US" altLang="en-US" dirty="0">
                <a:solidFill>
                  <a:schemeClr val="tx1"/>
                </a:solidFill>
              </a:rPr>
              <a:t>(a &gt; b </a:t>
            </a:r>
            <a:r>
              <a:rPr lang="en-US" altLang="en-US" dirty="0">
                <a:solidFill>
                  <a:schemeClr val="tx1"/>
                </a:solidFill>
                <a:cs typeface="Times New Roman" pitchFamily="18" charset="0"/>
                <a:sym typeface="Symbol" pitchFamily="18" charset="2"/>
              </a:rPr>
              <a:t></a:t>
            </a:r>
            <a:r>
              <a:rPr lang="en-US" altLang="en-US" dirty="0">
                <a:solidFill>
                  <a:schemeClr val="tx1"/>
                </a:solidFill>
              </a:rPr>
              <a:t> b &gt; c) </a:t>
            </a:r>
            <a:r>
              <a:rPr lang="en-US" altLang="en-US" dirty="0">
                <a:solidFill>
                  <a:schemeClr val="tx1"/>
                </a:solidFill>
                <a:cs typeface="Times New Roman" pitchFamily="18" charset="0"/>
                <a:sym typeface="Symbol" pitchFamily="18" charset="2"/>
              </a:rPr>
              <a:t></a:t>
            </a:r>
            <a:r>
              <a:rPr lang="en-US" altLang="en-US" dirty="0">
                <a:solidFill>
                  <a:schemeClr val="tx1"/>
                </a:solidFill>
              </a:rPr>
              <a:t> c &gt; </a:t>
            </a:r>
            <a:r>
              <a:rPr lang="en-US" altLang="en-US" dirty="0" smtClean="0">
                <a:solidFill>
                  <a:schemeClr val="tx1"/>
                </a:solidFill>
              </a:rPr>
              <a:t>a</a:t>
            </a:r>
          </a:p>
          <a:p>
            <a:pPr marL="0">
              <a:buNone/>
            </a:pPr>
            <a:r>
              <a:rPr lang="es-ES" dirty="0" smtClean="0">
                <a:solidFill>
                  <a:schemeClr val="tx1"/>
                </a:solidFill>
              </a:rPr>
              <a:t>Tenemos que </a:t>
            </a:r>
            <a:r>
              <a:rPr lang="en-US" altLang="en-US" dirty="0" smtClean="0">
                <a:solidFill>
                  <a:schemeClr val="tx1"/>
                </a:solidFill>
              </a:rPr>
              <a:t>(</a:t>
            </a:r>
            <a:r>
              <a:rPr lang="en-US" altLang="en-US" dirty="0">
                <a:solidFill>
                  <a:schemeClr val="tx1"/>
                </a:solidFill>
              </a:rPr>
              <a:t>a &gt; </a:t>
            </a:r>
            <a:r>
              <a:rPr lang="en-US" altLang="en-US" dirty="0" smtClean="0">
                <a:solidFill>
                  <a:schemeClr val="tx1"/>
                </a:solidFill>
              </a:rPr>
              <a:t>b) = </a:t>
            </a:r>
            <a:r>
              <a:rPr lang="en-US" altLang="en-US" i="1" dirty="0" smtClean="0">
                <a:solidFill>
                  <a:schemeClr val="tx1"/>
                </a:solidFill>
              </a:rPr>
              <a:t>true</a:t>
            </a:r>
            <a:r>
              <a:rPr lang="en-US" altLang="en-US" dirty="0" smtClean="0">
                <a:solidFill>
                  <a:schemeClr val="tx1"/>
                </a:solidFill>
              </a:rPr>
              <a:t>,  </a:t>
            </a:r>
            <a:r>
              <a:rPr lang="en-US" altLang="en-US" dirty="0" smtClean="0">
                <a:solidFill>
                  <a:schemeClr val="tx1"/>
                </a:solidFill>
                <a:cs typeface="Times New Roman" pitchFamily="18" charset="0"/>
                <a:sym typeface="Symbol" pitchFamily="18" charset="2"/>
              </a:rPr>
              <a:t>(</a:t>
            </a:r>
            <a:r>
              <a:rPr lang="en-US" altLang="en-US" dirty="0" smtClean="0">
                <a:solidFill>
                  <a:schemeClr val="tx1"/>
                </a:solidFill>
              </a:rPr>
              <a:t>b </a:t>
            </a:r>
            <a:r>
              <a:rPr lang="en-US" altLang="en-US" dirty="0">
                <a:solidFill>
                  <a:schemeClr val="tx1"/>
                </a:solidFill>
              </a:rPr>
              <a:t>&gt; c</a:t>
            </a:r>
            <a:r>
              <a:rPr lang="en-US" altLang="en-US" dirty="0" smtClean="0">
                <a:solidFill>
                  <a:schemeClr val="tx1"/>
                </a:solidFill>
              </a:rPr>
              <a:t>)</a:t>
            </a:r>
            <a:r>
              <a:rPr lang="en-US" altLang="en-US" dirty="0">
                <a:solidFill>
                  <a:schemeClr val="tx1"/>
                </a:solidFill>
              </a:rPr>
              <a:t> = </a:t>
            </a:r>
            <a:r>
              <a:rPr lang="en-US" altLang="en-US" i="1" dirty="0" smtClean="0">
                <a:solidFill>
                  <a:schemeClr val="tx1"/>
                </a:solidFill>
              </a:rPr>
              <a:t>true, </a:t>
            </a:r>
            <a:r>
              <a:rPr lang="en-US" altLang="en-US" dirty="0" smtClean="0">
                <a:solidFill>
                  <a:schemeClr val="tx1"/>
                </a:solidFill>
              </a:rPr>
              <a:t>(c </a:t>
            </a:r>
            <a:r>
              <a:rPr lang="en-US" altLang="en-US" dirty="0">
                <a:solidFill>
                  <a:schemeClr val="tx1"/>
                </a:solidFill>
              </a:rPr>
              <a:t>&gt; </a:t>
            </a:r>
            <a:r>
              <a:rPr lang="en-US" altLang="en-US" dirty="0" smtClean="0">
                <a:solidFill>
                  <a:schemeClr val="tx1"/>
                </a:solidFill>
              </a:rPr>
              <a:t>a) </a:t>
            </a:r>
            <a:r>
              <a:rPr lang="en-US" altLang="en-US" dirty="0">
                <a:solidFill>
                  <a:schemeClr val="tx1"/>
                </a:solidFill>
              </a:rPr>
              <a:t>= </a:t>
            </a:r>
            <a:r>
              <a:rPr lang="en-US" altLang="en-US" i="1" dirty="0" smtClean="0">
                <a:solidFill>
                  <a:schemeClr val="tx1"/>
                </a:solidFill>
              </a:rPr>
              <a:t>true</a:t>
            </a:r>
            <a:r>
              <a:rPr lang="en-US" altLang="en-US" dirty="0" smtClean="0">
                <a:solidFill>
                  <a:schemeClr val="tx1"/>
                </a:solidFill>
              </a:rPr>
              <a:t> </a:t>
            </a:r>
            <a:r>
              <a:rPr lang="es-ES" altLang="en-US" dirty="0" smtClean="0">
                <a:solidFill>
                  <a:schemeClr val="tx1"/>
                </a:solidFill>
              </a:rPr>
              <a:t>es </a:t>
            </a:r>
            <a:r>
              <a:rPr lang="es-ES" altLang="en-US" dirty="0" smtClean="0">
                <a:solidFill>
                  <a:srgbClr val="00B0F0"/>
                </a:solidFill>
              </a:rPr>
              <a:t>imposible</a:t>
            </a:r>
            <a:r>
              <a:rPr lang="en-US" altLang="en-US" i="1" dirty="0" smtClean="0">
                <a:solidFill>
                  <a:schemeClr val="tx1"/>
                </a:solidFill>
              </a:rPr>
              <a:t>.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endParaRPr lang="es-ES" dirty="0" smtClean="0">
              <a:solidFill>
                <a:schemeClr val="tx1"/>
              </a:solidFill>
            </a:endParaRPr>
          </a:p>
          <a:p>
            <a:pPr marL="0">
              <a:buNone/>
            </a:pPr>
            <a:endParaRPr lang="es-ES" dirty="0" smtClean="0">
              <a:solidFill>
                <a:schemeClr val="tx1"/>
              </a:solidFill>
            </a:endParaRPr>
          </a:p>
          <a:p>
            <a:pPr marL="0">
              <a:buNone/>
            </a:pPr>
            <a:r>
              <a:rPr lang="es-ES" dirty="0" smtClean="0">
                <a:solidFill>
                  <a:schemeClr val="tx1"/>
                </a:solidFill>
              </a:rPr>
              <a:t>Al igual que ocurría en los criterios basados en grafos, los requisitos de </a:t>
            </a:r>
            <a:r>
              <a:rPr lang="es-ES" dirty="0" err="1" smtClean="0">
                <a:solidFill>
                  <a:schemeClr val="tx1"/>
                </a:solidFill>
              </a:rPr>
              <a:t>testing</a:t>
            </a:r>
            <a:r>
              <a:rPr lang="es-ES" dirty="0" smtClean="0">
                <a:solidFill>
                  <a:schemeClr val="tx1"/>
                </a:solidFill>
              </a:rPr>
              <a:t> imposibles tienen que </a:t>
            </a:r>
            <a:r>
              <a:rPr lang="es-ES" dirty="0" smtClean="0">
                <a:solidFill>
                  <a:srgbClr val="00B0F0"/>
                </a:solidFill>
              </a:rPr>
              <a:t>reconocerse</a:t>
            </a:r>
            <a:r>
              <a:rPr lang="es-ES" dirty="0" smtClean="0">
                <a:solidFill>
                  <a:schemeClr val="tx1"/>
                </a:solidFill>
              </a:rPr>
              <a:t> e </a:t>
            </a:r>
            <a:r>
              <a:rPr lang="es-ES" dirty="0" smtClean="0">
                <a:solidFill>
                  <a:srgbClr val="00B0F0"/>
                </a:solidFill>
              </a:rPr>
              <a:t>ignorarse</a:t>
            </a:r>
            <a:r>
              <a:rPr lang="es-ES" dirty="0" smtClean="0">
                <a:solidFill>
                  <a:schemeClr val="tx1"/>
                </a:solidFill>
              </a:rPr>
              <a:t>.</a:t>
            </a:r>
          </a:p>
          <a:p>
            <a:pPr marL="0">
              <a:buNone/>
            </a:pPr>
            <a:endParaRPr lang="es-ES" dirty="0">
              <a:solidFill>
                <a:schemeClr val="tx1"/>
              </a:solidFill>
            </a:endParaRPr>
          </a:p>
          <a:p>
            <a:pPr marL="0">
              <a:buNone/>
            </a:pPr>
            <a:r>
              <a:rPr lang="es-ES" dirty="0" smtClean="0">
                <a:solidFill>
                  <a:schemeClr val="tx1"/>
                </a:solidFill>
              </a:rPr>
              <a:t>Pero, como ya hemos dicho, detectar que un requisito </a:t>
            </a:r>
            <a:r>
              <a:rPr lang="es-ES" dirty="0">
                <a:solidFill>
                  <a:schemeClr val="tx1"/>
                </a:solidFill>
              </a:rPr>
              <a:t>de </a:t>
            </a:r>
            <a:r>
              <a:rPr lang="es-ES" dirty="0" err="1" smtClean="0">
                <a:solidFill>
                  <a:schemeClr val="tx1"/>
                </a:solidFill>
              </a:rPr>
              <a:t>testing</a:t>
            </a:r>
            <a:r>
              <a:rPr lang="es-ES" dirty="0" smtClean="0">
                <a:solidFill>
                  <a:schemeClr val="tx1"/>
                </a:solidFill>
              </a:rPr>
              <a:t> es inviable es difícil y, en general, indecidible.</a:t>
            </a:r>
          </a:p>
          <a:p>
            <a:pPr marL="0">
              <a:buNone/>
            </a:pPr>
            <a:endParaRPr lang="es-ES" dirty="0">
              <a:solidFill>
                <a:schemeClr val="tx1"/>
              </a:solidFill>
            </a:endParaRPr>
          </a:p>
          <a:p>
            <a:pPr marL="0">
              <a:buNone/>
            </a:pPr>
            <a:endParaRPr lang="es-ES" dirty="0" smtClean="0">
              <a:solidFill>
                <a:schemeClr val="tx1"/>
              </a:solidFill>
            </a:endParaRPr>
          </a:p>
        </p:txBody>
      </p:sp>
      <p:sp>
        <p:nvSpPr>
          <p:cNvPr id="7" name="Marcador de pie de página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Especificación, Validación y Testing (M. G. Merayo y M. Núñez)</a:t>
            </a:r>
            <a:endParaRPr lang="es-ES"/>
          </a:p>
        </p:txBody>
      </p:sp>
      <p:sp>
        <p:nvSpPr>
          <p:cNvPr id="8" name="Marcador de número de diapositiva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D3A91-18EE-4DC8-A17F-EFE35D22CA18}" type="slidenum">
              <a:rPr lang="es-ES" smtClean="0"/>
              <a:pPr/>
              <a:t>24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149603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286604"/>
            <a:ext cx="7925504" cy="1450757"/>
          </a:xfrm>
        </p:spPr>
        <p:txBody>
          <a:bodyPr/>
          <a:lstStyle/>
          <a:p>
            <a:r>
              <a:rPr lang="es-ES" dirty="0" smtClean="0">
                <a:solidFill>
                  <a:schemeClr val="tx1"/>
                </a:solidFill>
              </a:rPr>
              <a:t>Haciendo que las cláusulas determinen a los predicados</a:t>
            </a:r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2960" y="1844824"/>
            <a:ext cx="7586404" cy="4464496"/>
          </a:xfrm>
        </p:spPr>
        <p:txBody>
          <a:bodyPr>
            <a:noAutofit/>
          </a:bodyPr>
          <a:lstStyle/>
          <a:p>
            <a:pPr marL="0">
              <a:buNone/>
            </a:pPr>
            <a:r>
              <a:rPr lang="es-ES" dirty="0" smtClean="0">
                <a:solidFill>
                  <a:schemeClr val="tx1"/>
                </a:solidFill>
              </a:rPr>
              <a:t>Encontrar valores para cláusulas secundarias es fácil para predicados sencillos. </a:t>
            </a:r>
          </a:p>
          <a:p>
            <a:pPr marL="0">
              <a:buNone/>
            </a:pPr>
            <a:endParaRPr lang="es-ES" dirty="0">
              <a:solidFill>
                <a:schemeClr val="tx1"/>
              </a:solidFill>
            </a:endParaRPr>
          </a:p>
          <a:p>
            <a:pPr marL="0">
              <a:buNone/>
            </a:pPr>
            <a:r>
              <a:rPr lang="es-ES" dirty="0" smtClean="0">
                <a:solidFill>
                  <a:schemeClr val="tx1"/>
                </a:solidFill>
              </a:rPr>
              <a:t>Para predicados más complicados, podemos usar la siguiente estrategia:</a:t>
            </a:r>
          </a:p>
          <a:p>
            <a:pPr marL="544068" lvl="1" indent="-342900">
              <a:buFont typeface="Courier New" panose="02070309020205020404" pitchFamily="49" charset="0"/>
              <a:buChar char="o"/>
            </a:pPr>
            <a:r>
              <a:rPr lang="es-ES" sz="2000" dirty="0" smtClean="0">
                <a:solidFill>
                  <a:schemeClr val="tx1"/>
                </a:solidFill>
              </a:rPr>
              <a:t>Sea </a:t>
            </a:r>
            <a:r>
              <a:rPr lang="en-US" altLang="en-US" sz="2000" i="1" dirty="0">
                <a:solidFill>
                  <a:schemeClr val="tx1"/>
                </a:solidFill>
              </a:rPr>
              <a:t>p</a:t>
            </a:r>
            <a:r>
              <a:rPr lang="en-US" altLang="en-US" sz="2000" i="1" baseline="-25000" dirty="0">
                <a:solidFill>
                  <a:schemeClr val="tx1"/>
                </a:solidFill>
              </a:rPr>
              <a:t>c=true</a:t>
            </a:r>
            <a:r>
              <a:rPr lang="en-US" altLang="en-US" sz="2000" dirty="0">
                <a:solidFill>
                  <a:schemeClr val="tx1"/>
                </a:solidFill>
              </a:rPr>
              <a:t> </a:t>
            </a:r>
            <a:r>
              <a:rPr lang="es-ES" altLang="en-US" sz="2000" dirty="0" smtClean="0">
                <a:solidFill>
                  <a:schemeClr val="tx1"/>
                </a:solidFill>
              </a:rPr>
              <a:t>el predicado </a:t>
            </a:r>
            <a:r>
              <a:rPr lang="es-ES" altLang="en-US" sz="2000" i="1" dirty="0" smtClean="0">
                <a:solidFill>
                  <a:schemeClr val="tx1"/>
                </a:solidFill>
              </a:rPr>
              <a:t>p</a:t>
            </a:r>
            <a:r>
              <a:rPr lang="es-ES" altLang="en-US" sz="2000" dirty="0" smtClean="0">
                <a:solidFill>
                  <a:schemeClr val="tx1"/>
                </a:solidFill>
              </a:rPr>
              <a:t> donde cada </a:t>
            </a:r>
            <a:r>
              <a:rPr lang="es-ES" altLang="en-US" sz="2000" i="1" dirty="0" smtClean="0">
                <a:solidFill>
                  <a:schemeClr val="tx1"/>
                </a:solidFill>
              </a:rPr>
              <a:t>c</a:t>
            </a:r>
            <a:r>
              <a:rPr lang="es-ES" altLang="en-US" sz="2000" dirty="0" smtClean="0">
                <a:solidFill>
                  <a:schemeClr val="tx1"/>
                </a:solidFill>
              </a:rPr>
              <a:t> se sustituye por </a:t>
            </a:r>
            <a:r>
              <a:rPr lang="es-ES" altLang="en-US" sz="2000" i="1" dirty="0" smtClean="0">
                <a:solidFill>
                  <a:schemeClr val="tx1"/>
                </a:solidFill>
              </a:rPr>
              <a:t>true</a:t>
            </a:r>
            <a:r>
              <a:rPr lang="en-US" altLang="en-US" sz="2000" i="1" dirty="0" smtClean="0">
                <a:solidFill>
                  <a:schemeClr val="tx1"/>
                </a:solidFill>
              </a:rPr>
              <a:t>.</a:t>
            </a:r>
            <a:endParaRPr lang="en-US" altLang="en-US" sz="2000" i="1" dirty="0">
              <a:solidFill>
                <a:schemeClr val="tx1"/>
              </a:solidFill>
            </a:endParaRPr>
          </a:p>
          <a:p>
            <a:pPr marL="544068" lvl="1" indent="-342900">
              <a:buFont typeface="Courier New" panose="02070309020205020404" pitchFamily="49" charset="0"/>
              <a:buChar char="o"/>
            </a:pPr>
            <a:r>
              <a:rPr lang="es-ES" sz="2000" dirty="0" smtClean="0">
                <a:solidFill>
                  <a:schemeClr val="tx1"/>
                </a:solidFill>
              </a:rPr>
              <a:t>Sea </a:t>
            </a:r>
            <a:r>
              <a:rPr lang="en-US" altLang="en-US" sz="2000" i="1" dirty="0" smtClean="0">
                <a:solidFill>
                  <a:schemeClr val="tx1"/>
                </a:solidFill>
              </a:rPr>
              <a:t>p</a:t>
            </a:r>
            <a:r>
              <a:rPr lang="en-US" altLang="en-US" sz="2000" i="1" baseline="-25000" dirty="0" smtClean="0">
                <a:solidFill>
                  <a:schemeClr val="tx1"/>
                </a:solidFill>
              </a:rPr>
              <a:t>c=false</a:t>
            </a:r>
            <a:r>
              <a:rPr lang="en-US" altLang="en-US" sz="2000" dirty="0" smtClean="0">
                <a:solidFill>
                  <a:schemeClr val="tx1"/>
                </a:solidFill>
              </a:rPr>
              <a:t> </a:t>
            </a:r>
            <a:r>
              <a:rPr lang="es-ES" altLang="en-US" sz="2000" dirty="0" smtClean="0">
                <a:solidFill>
                  <a:schemeClr val="tx1"/>
                </a:solidFill>
              </a:rPr>
              <a:t>el predicado </a:t>
            </a:r>
            <a:r>
              <a:rPr lang="es-ES" altLang="en-US" sz="2000" i="1" dirty="0" smtClean="0">
                <a:solidFill>
                  <a:schemeClr val="tx1"/>
                </a:solidFill>
              </a:rPr>
              <a:t>p</a:t>
            </a:r>
            <a:r>
              <a:rPr lang="es-ES" altLang="en-US" sz="2000" dirty="0" smtClean="0">
                <a:solidFill>
                  <a:schemeClr val="tx1"/>
                </a:solidFill>
              </a:rPr>
              <a:t> donde cada </a:t>
            </a:r>
            <a:r>
              <a:rPr lang="es-ES" altLang="en-US" sz="2000" i="1" dirty="0" smtClean="0">
                <a:solidFill>
                  <a:schemeClr val="tx1"/>
                </a:solidFill>
              </a:rPr>
              <a:t>c</a:t>
            </a:r>
            <a:r>
              <a:rPr lang="es-ES" altLang="en-US" sz="2000" dirty="0" smtClean="0">
                <a:solidFill>
                  <a:schemeClr val="tx1"/>
                </a:solidFill>
              </a:rPr>
              <a:t> se sustituye por </a:t>
            </a:r>
            <a:r>
              <a:rPr lang="es-ES" altLang="en-US" sz="2000" i="1" dirty="0" smtClean="0">
                <a:solidFill>
                  <a:schemeClr val="tx1"/>
                </a:solidFill>
              </a:rPr>
              <a:t>false.</a:t>
            </a:r>
          </a:p>
          <a:p>
            <a:pPr marL="544068" lvl="1" indent="-342900">
              <a:buFont typeface="Courier New" panose="02070309020205020404" pitchFamily="49" charset="0"/>
              <a:buChar char="o"/>
            </a:pPr>
            <a:r>
              <a:rPr lang="es-ES" altLang="en-US" sz="2000" dirty="0" smtClean="0">
                <a:solidFill>
                  <a:schemeClr val="tx1"/>
                </a:solidFill>
              </a:rPr>
              <a:t>Construimos el predicado </a:t>
            </a:r>
            <a:r>
              <a:rPr lang="en-US" altLang="en-US" sz="2000" i="1" dirty="0" smtClean="0">
                <a:solidFill>
                  <a:schemeClr val="tx1"/>
                </a:solidFill>
              </a:rPr>
              <a:t>pc = p</a:t>
            </a:r>
            <a:r>
              <a:rPr lang="en-US" altLang="en-US" sz="2000" i="1" baseline="-25000" dirty="0" smtClean="0">
                <a:solidFill>
                  <a:schemeClr val="tx1"/>
                </a:solidFill>
              </a:rPr>
              <a:t>c=true  </a:t>
            </a:r>
            <a:r>
              <a:rPr lang="en-US" altLang="en-US" sz="2000" dirty="0">
                <a:solidFill>
                  <a:schemeClr val="tx1"/>
                </a:solidFill>
                <a:cs typeface="Times New Roman" pitchFamily="18" charset="0"/>
                <a:sym typeface="Symbol" pitchFamily="18" charset="2"/>
              </a:rPr>
              <a:t></a:t>
            </a:r>
            <a:r>
              <a:rPr lang="en-US" altLang="en-US" sz="2000" i="1" baseline="-25000" dirty="0" smtClean="0">
                <a:solidFill>
                  <a:schemeClr val="tx1"/>
                </a:solidFill>
              </a:rPr>
              <a:t>  </a:t>
            </a:r>
            <a:r>
              <a:rPr lang="en-US" altLang="en-US" sz="2000" i="1" dirty="0" smtClean="0">
                <a:solidFill>
                  <a:schemeClr val="tx1"/>
                </a:solidFill>
              </a:rPr>
              <a:t>p</a:t>
            </a:r>
            <a:r>
              <a:rPr lang="en-US" altLang="en-US" sz="2000" i="1" baseline="-25000" dirty="0" smtClean="0">
                <a:solidFill>
                  <a:schemeClr val="tx1"/>
                </a:solidFill>
              </a:rPr>
              <a:t>c=false</a:t>
            </a:r>
            <a:r>
              <a:rPr lang="en-US" altLang="en-US" sz="2000" dirty="0" smtClean="0">
                <a:solidFill>
                  <a:schemeClr val="tx1"/>
                </a:solidFill>
              </a:rPr>
              <a:t> .</a:t>
            </a:r>
          </a:p>
          <a:p>
            <a:pPr marL="0">
              <a:buNone/>
            </a:pPr>
            <a:endParaRPr lang="es-ES" altLang="en-US" dirty="0" smtClean="0">
              <a:solidFill>
                <a:schemeClr val="tx1"/>
              </a:solidFill>
            </a:endParaRPr>
          </a:p>
          <a:p>
            <a:pPr marL="0">
              <a:buNone/>
            </a:pPr>
            <a:r>
              <a:rPr lang="es-ES" altLang="en-US" dirty="0" smtClean="0">
                <a:solidFill>
                  <a:schemeClr val="tx1"/>
                </a:solidFill>
              </a:rPr>
              <a:t>Este predicado nos da los valores que debe tomar </a:t>
            </a:r>
            <a:r>
              <a:rPr lang="es-ES" altLang="en-US" i="1" dirty="0" smtClean="0">
                <a:solidFill>
                  <a:schemeClr val="tx1"/>
                </a:solidFill>
              </a:rPr>
              <a:t>c</a:t>
            </a:r>
            <a:r>
              <a:rPr lang="es-ES" altLang="en-US" dirty="0" smtClean="0">
                <a:solidFill>
                  <a:schemeClr val="tx1"/>
                </a:solidFill>
              </a:rPr>
              <a:t> para determinar </a:t>
            </a:r>
            <a:r>
              <a:rPr lang="es-ES" altLang="en-US" i="1" dirty="0" smtClean="0">
                <a:solidFill>
                  <a:schemeClr val="tx1"/>
                </a:solidFill>
              </a:rPr>
              <a:t>p</a:t>
            </a:r>
            <a:r>
              <a:rPr lang="es-ES" altLang="en-US" dirty="0" smtClean="0">
                <a:solidFill>
                  <a:schemeClr val="tx1"/>
                </a:solidFill>
              </a:rPr>
              <a:t>.</a:t>
            </a:r>
          </a:p>
          <a:p>
            <a:pPr marL="0">
              <a:buNone/>
            </a:pPr>
            <a:r>
              <a:rPr lang="es-ES" altLang="en-US" dirty="0" smtClean="0">
                <a:solidFill>
                  <a:schemeClr val="tx1"/>
                </a:solidFill>
              </a:rPr>
              <a:t>Si las cláusulas hacen que </a:t>
            </a:r>
            <a:r>
              <a:rPr lang="en-US" altLang="en-US" i="1" dirty="0">
                <a:solidFill>
                  <a:schemeClr val="tx1"/>
                </a:solidFill>
              </a:rPr>
              <a:t>pc </a:t>
            </a:r>
            <a:r>
              <a:rPr lang="es-ES" altLang="en-US" dirty="0" smtClean="0">
                <a:solidFill>
                  <a:schemeClr val="tx1"/>
                </a:solidFill>
              </a:rPr>
              <a:t>evalúe a </a:t>
            </a:r>
            <a:r>
              <a:rPr lang="es-ES" altLang="en-US" i="1" dirty="0" smtClean="0">
                <a:solidFill>
                  <a:schemeClr val="tx1"/>
                </a:solidFill>
              </a:rPr>
              <a:t>true/false </a:t>
            </a:r>
            <a:r>
              <a:rPr lang="es-ES" altLang="en-US" dirty="0" smtClean="0">
                <a:solidFill>
                  <a:schemeClr val="tx1"/>
                </a:solidFill>
              </a:rPr>
              <a:t>entonces el valor de c determina/es independiente el/del valor de p. </a:t>
            </a:r>
          </a:p>
          <a:p>
            <a:pPr marL="0">
              <a:buNone/>
            </a:pPr>
            <a:endParaRPr lang="es-ES" dirty="0" smtClean="0">
              <a:solidFill>
                <a:schemeClr val="tx1"/>
              </a:solidFill>
            </a:endParaRPr>
          </a:p>
        </p:txBody>
      </p:sp>
      <p:sp>
        <p:nvSpPr>
          <p:cNvPr id="7" name="Marcador de pie de página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Especificación, Validación y Testing (M. G. Merayo y M. Núñez)</a:t>
            </a:r>
            <a:endParaRPr lang="es-ES"/>
          </a:p>
        </p:txBody>
      </p:sp>
      <p:sp>
        <p:nvSpPr>
          <p:cNvPr id="8" name="Marcador de número de diapositiva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D3A91-18EE-4DC8-A17F-EFE35D22CA18}" type="slidenum">
              <a:rPr lang="es-ES" smtClean="0"/>
              <a:pPr/>
              <a:t>25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970418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286604"/>
            <a:ext cx="7925504" cy="1450757"/>
          </a:xfrm>
        </p:spPr>
        <p:txBody>
          <a:bodyPr/>
          <a:lstStyle/>
          <a:p>
            <a:r>
              <a:rPr lang="es-ES" dirty="0" smtClean="0">
                <a:solidFill>
                  <a:schemeClr val="tx1"/>
                </a:solidFill>
              </a:rPr>
              <a:t>Ejemplos</a:t>
            </a:r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7" name="Marcador de pie de página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Especificación, Validación y Testing (M. G. Merayo y M. Núñez)</a:t>
            </a:r>
            <a:endParaRPr lang="es-ES"/>
          </a:p>
        </p:txBody>
      </p:sp>
      <p:sp>
        <p:nvSpPr>
          <p:cNvPr id="8" name="Marcador de número de diapositiva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D3A91-18EE-4DC8-A17F-EFE35D22CA18}" type="slidenum">
              <a:rPr lang="es-ES" smtClean="0"/>
              <a:pPr/>
              <a:t>26</a:t>
            </a:fld>
            <a:endParaRPr lang="es-ES"/>
          </a:p>
        </p:txBody>
      </p:sp>
      <p:sp>
        <p:nvSpPr>
          <p:cNvPr id="6" name="Text Box 5"/>
          <p:cNvSpPr txBox="1">
            <a:spLocks noChangeArrowheads="1"/>
          </p:cNvSpPr>
          <p:nvPr/>
        </p:nvSpPr>
        <p:spPr bwMode="auto">
          <a:xfrm>
            <a:off x="82179" y="1752081"/>
            <a:ext cx="3298006" cy="1815882"/>
          </a:xfrm>
          <a:prstGeom prst="rect">
            <a:avLst/>
          </a:prstGeom>
          <a:solidFill>
            <a:srgbClr val="000099"/>
          </a:solidFill>
          <a:ln w="28575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square">
            <a:spAutoFit/>
          </a:bodyPr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10000"/>
              </a:spcBef>
            </a:pPr>
            <a:r>
              <a:rPr lang="en-US" altLang="en-US" b="0" u="sng" dirty="0">
                <a:solidFill>
                  <a:srgbClr val="FFFF00"/>
                </a:solidFill>
                <a:latin typeface="+mn-lt"/>
              </a:rPr>
              <a:t>p = a </a:t>
            </a:r>
            <a:r>
              <a:rPr lang="en-US" altLang="en-US" u="sng" dirty="0">
                <a:solidFill>
                  <a:srgbClr val="FFFF00"/>
                </a:solidFill>
                <a:latin typeface="+mn-lt"/>
                <a:sym typeface="Symbol" pitchFamily="18" charset="2"/>
              </a:rPr>
              <a:t></a:t>
            </a:r>
            <a:r>
              <a:rPr lang="en-US" altLang="en-US" b="0" u="sng" dirty="0">
                <a:solidFill>
                  <a:srgbClr val="FFFF00"/>
                </a:solidFill>
                <a:latin typeface="+mn-lt"/>
              </a:rPr>
              <a:t> b</a:t>
            </a:r>
          </a:p>
          <a:p>
            <a:pPr>
              <a:spcBef>
                <a:spcPct val="10000"/>
              </a:spcBef>
            </a:pPr>
            <a:r>
              <a:rPr lang="en-US" altLang="en-US" b="0" dirty="0">
                <a:solidFill>
                  <a:schemeClr val="bg1"/>
                </a:solidFill>
                <a:latin typeface="+mn-lt"/>
              </a:rPr>
              <a:t>p</a:t>
            </a:r>
            <a:r>
              <a:rPr lang="en-US" altLang="en-US" b="0" baseline="-25000" dirty="0">
                <a:solidFill>
                  <a:schemeClr val="bg1"/>
                </a:solidFill>
                <a:latin typeface="+mn-lt"/>
              </a:rPr>
              <a:t>a</a:t>
            </a:r>
            <a:r>
              <a:rPr lang="en-US" altLang="en-US" b="0" dirty="0">
                <a:solidFill>
                  <a:schemeClr val="bg1"/>
                </a:solidFill>
                <a:latin typeface="+mn-lt"/>
              </a:rPr>
              <a:t> = p</a:t>
            </a:r>
            <a:r>
              <a:rPr lang="en-US" altLang="en-US" b="0" baseline="-25000" dirty="0">
                <a:solidFill>
                  <a:schemeClr val="bg1"/>
                </a:solidFill>
                <a:latin typeface="+mn-lt"/>
              </a:rPr>
              <a:t>a=true</a:t>
            </a:r>
            <a:r>
              <a:rPr lang="en-US" altLang="en-US" b="0" dirty="0">
                <a:solidFill>
                  <a:schemeClr val="bg1"/>
                </a:solidFill>
                <a:latin typeface="+mn-lt"/>
              </a:rPr>
              <a:t> </a:t>
            </a:r>
            <a:r>
              <a:rPr lang="en-US" altLang="en-US" b="0" dirty="0">
                <a:solidFill>
                  <a:schemeClr val="bg1"/>
                </a:solidFill>
                <a:latin typeface="+mn-lt"/>
                <a:sym typeface="Symbol" pitchFamily="18" charset="2"/>
              </a:rPr>
              <a:t></a:t>
            </a:r>
            <a:r>
              <a:rPr lang="en-US" altLang="en-US" b="0" dirty="0">
                <a:solidFill>
                  <a:schemeClr val="bg1"/>
                </a:solidFill>
                <a:latin typeface="+mn-lt"/>
              </a:rPr>
              <a:t>  p</a:t>
            </a:r>
            <a:r>
              <a:rPr lang="en-US" altLang="en-US" b="0" baseline="-25000" dirty="0">
                <a:solidFill>
                  <a:schemeClr val="bg1"/>
                </a:solidFill>
                <a:latin typeface="+mn-lt"/>
              </a:rPr>
              <a:t>a=false</a:t>
            </a:r>
          </a:p>
          <a:p>
            <a:pPr>
              <a:spcBef>
                <a:spcPct val="10000"/>
              </a:spcBef>
            </a:pPr>
            <a:r>
              <a:rPr lang="en-US" altLang="en-US" b="0" dirty="0">
                <a:solidFill>
                  <a:schemeClr val="bg1"/>
                </a:solidFill>
                <a:latin typeface="+mn-lt"/>
              </a:rPr>
              <a:t>     = (true </a:t>
            </a:r>
            <a:r>
              <a:rPr lang="en-US" altLang="en-US" b="0" dirty="0">
                <a:solidFill>
                  <a:schemeClr val="bg1"/>
                </a:solidFill>
                <a:latin typeface="+mn-lt"/>
                <a:sym typeface="Symbol" pitchFamily="18" charset="2"/>
              </a:rPr>
              <a:t></a:t>
            </a:r>
            <a:r>
              <a:rPr lang="en-US" altLang="en-US" b="0" dirty="0">
                <a:solidFill>
                  <a:schemeClr val="bg1"/>
                </a:solidFill>
                <a:latin typeface="+mn-lt"/>
              </a:rPr>
              <a:t> b) XOR (false </a:t>
            </a:r>
            <a:r>
              <a:rPr lang="en-US" altLang="en-US" b="0" dirty="0">
                <a:solidFill>
                  <a:schemeClr val="bg1"/>
                </a:solidFill>
                <a:latin typeface="+mn-lt"/>
                <a:sym typeface="Symbol" pitchFamily="18" charset="2"/>
              </a:rPr>
              <a:t></a:t>
            </a:r>
            <a:r>
              <a:rPr lang="en-US" altLang="en-US" b="0" dirty="0">
                <a:solidFill>
                  <a:schemeClr val="bg1"/>
                </a:solidFill>
                <a:latin typeface="+mn-lt"/>
              </a:rPr>
              <a:t> b)</a:t>
            </a:r>
          </a:p>
          <a:p>
            <a:pPr>
              <a:spcBef>
                <a:spcPct val="10000"/>
              </a:spcBef>
            </a:pPr>
            <a:r>
              <a:rPr lang="en-US" altLang="en-US" b="0" dirty="0">
                <a:solidFill>
                  <a:schemeClr val="bg1"/>
                </a:solidFill>
                <a:latin typeface="+mn-lt"/>
              </a:rPr>
              <a:t>     = true XOR b</a:t>
            </a:r>
          </a:p>
          <a:p>
            <a:pPr>
              <a:spcBef>
                <a:spcPct val="10000"/>
              </a:spcBef>
            </a:pPr>
            <a:r>
              <a:rPr lang="en-US" altLang="en-US" b="0" dirty="0">
                <a:solidFill>
                  <a:schemeClr val="bg1"/>
                </a:solidFill>
                <a:latin typeface="+mn-lt"/>
              </a:rPr>
              <a:t>     = ¬ b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82179" y="3718429"/>
            <a:ext cx="3064023" cy="1754326"/>
          </a:xfrm>
          <a:prstGeom prst="rect">
            <a:avLst/>
          </a:prstGeom>
          <a:solidFill>
            <a:srgbClr val="000099"/>
          </a:solidFill>
          <a:ln w="28575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square">
            <a:spAutoFit/>
          </a:bodyPr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10000"/>
              </a:spcBef>
            </a:pPr>
            <a:r>
              <a:rPr lang="en-US" altLang="en-US" b="0" u="sng" dirty="0">
                <a:solidFill>
                  <a:srgbClr val="FFFF00"/>
                </a:solidFill>
                <a:latin typeface="+mn-lt"/>
              </a:rPr>
              <a:t>p = a </a:t>
            </a:r>
            <a:r>
              <a:rPr lang="en-US" altLang="en-US" u="sng" dirty="0">
                <a:solidFill>
                  <a:srgbClr val="FFFF00"/>
                </a:solidFill>
                <a:latin typeface="+mn-lt"/>
                <a:sym typeface="Symbol" pitchFamily="18" charset="2"/>
              </a:rPr>
              <a:t></a:t>
            </a:r>
            <a:r>
              <a:rPr lang="en-US" altLang="en-US" b="0" u="sng" dirty="0">
                <a:solidFill>
                  <a:srgbClr val="FFFF00"/>
                </a:solidFill>
                <a:latin typeface="+mn-lt"/>
              </a:rPr>
              <a:t> b</a:t>
            </a:r>
          </a:p>
          <a:p>
            <a:pPr>
              <a:spcBef>
                <a:spcPct val="10000"/>
              </a:spcBef>
            </a:pPr>
            <a:r>
              <a:rPr lang="en-US" altLang="en-US" b="0" dirty="0">
                <a:solidFill>
                  <a:schemeClr val="bg1"/>
                </a:solidFill>
                <a:latin typeface="+mn-lt"/>
              </a:rPr>
              <a:t>p</a:t>
            </a:r>
            <a:r>
              <a:rPr lang="en-US" altLang="en-US" b="0" baseline="-25000" dirty="0">
                <a:solidFill>
                  <a:schemeClr val="bg1"/>
                </a:solidFill>
                <a:latin typeface="+mn-lt"/>
              </a:rPr>
              <a:t>a</a:t>
            </a:r>
            <a:r>
              <a:rPr lang="en-US" altLang="en-US" b="0" dirty="0">
                <a:solidFill>
                  <a:schemeClr val="bg1"/>
                </a:solidFill>
                <a:latin typeface="+mn-lt"/>
              </a:rPr>
              <a:t> = p</a:t>
            </a:r>
            <a:r>
              <a:rPr lang="en-US" altLang="en-US" b="0" baseline="-25000" dirty="0">
                <a:solidFill>
                  <a:schemeClr val="bg1"/>
                </a:solidFill>
                <a:latin typeface="+mn-lt"/>
              </a:rPr>
              <a:t>a=true</a:t>
            </a:r>
            <a:r>
              <a:rPr lang="en-US" altLang="en-US" b="0" dirty="0">
                <a:solidFill>
                  <a:schemeClr val="bg1"/>
                </a:solidFill>
                <a:latin typeface="+mn-lt"/>
              </a:rPr>
              <a:t> </a:t>
            </a:r>
            <a:r>
              <a:rPr lang="en-US" altLang="en-US" b="0" dirty="0">
                <a:solidFill>
                  <a:schemeClr val="bg1"/>
                </a:solidFill>
                <a:latin typeface="+mn-lt"/>
                <a:sym typeface="Symbol" pitchFamily="18" charset="2"/>
              </a:rPr>
              <a:t></a:t>
            </a:r>
            <a:r>
              <a:rPr lang="en-US" altLang="en-US" b="0" dirty="0">
                <a:solidFill>
                  <a:schemeClr val="bg1"/>
                </a:solidFill>
                <a:latin typeface="+mn-lt"/>
              </a:rPr>
              <a:t>  p</a:t>
            </a:r>
            <a:r>
              <a:rPr lang="en-US" altLang="en-US" b="0" baseline="-25000" dirty="0">
                <a:solidFill>
                  <a:schemeClr val="bg1"/>
                </a:solidFill>
                <a:latin typeface="+mn-lt"/>
              </a:rPr>
              <a:t>a=false</a:t>
            </a:r>
          </a:p>
          <a:p>
            <a:pPr>
              <a:spcBef>
                <a:spcPct val="10000"/>
              </a:spcBef>
            </a:pPr>
            <a:r>
              <a:rPr lang="en-US" altLang="en-US" b="0" dirty="0">
                <a:solidFill>
                  <a:schemeClr val="bg1"/>
                </a:solidFill>
                <a:latin typeface="+mn-lt"/>
              </a:rPr>
              <a:t>     = (true </a:t>
            </a:r>
            <a:r>
              <a:rPr lang="en-US" altLang="en-US" b="0" dirty="0">
                <a:solidFill>
                  <a:schemeClr val="bg1"/>
                </a:solidFill>
                <a:latin typeface="+mn-lt"/>
                <a:sym typeface="Symbol" pitchFamily="18" charset="2"/>
              </a:rPr>
              <a:t></a:t>
            </a:r>
            <a:r>
              <a:rPr lang="en-US" altLang="en-US" b="0" dirty="0">
                <a:solidFill>
                  <a:schemeClr val="bg1"/>
                </a:solidFill>
                <a:latin typeface="+mn-lt"/>
              </a:rPr>
              <a:t> b) </a:t>
            </a:r>
            <a:r>
              <a:rPr lang="en-US" altLang="en-US" b="0" dirty="0">
                <a:solidFill>
                  <a:schemeClr val="bg1"/>
                </a:solidFill>
                <a:latin typeface="+mn-lt"/>
                <a:sym typeface="Symbol" pitchFamily="18" charset="2"/>
              </a:rPr>
              <a:t> </a:t>
            </a:r>
            <a:r>
              <a:rPr lang="en-US" altLang="en-US" b="0" dirty="0">
                <a:solidFill>
                  <a:schemeClr val="bg1"/>
                </a:solidFill>
                <a:latin typeface="+mn-lt"/>
              </a:rPr>
              <a:t>(false </a:t>
            </a:r>
            <a:r>
              <a:rPr lang="en-US" altLang="en-US" b="0" dirty="0">
                <a:solidFill>
                  <a:schemeClr val="bg1"/>
                </a:solidFill>
                <a:latin typeface="+mn-lt"/>
                <a:sym typeface="Symbol" pitchFamily="18" charset="2"/>
              </a:rPr>
              <a:t></a:t>
            </a:r>
            <a:r>
              <a:rPr lang="en-US" altLang="en-US" b="0" dirty="0">
                <a:solidFill>
                  <a:schemeClr val="bg1"/>
                </a:solidFill>
                <a:latin typeface="+mn-lt"/>
              </a:rPr>
              <a:t> b)</a:t>
            </a:r>
          </a:p>
          <a:p>
            <a:pPr>
              <a:spcBef>
                <a:spcPct val="10000"/>
              </a:spcBef>
            </a:pPr>
            <a:r>
              <a:rPr lang="en-US" altLang="en-US" b="0" dirty="0">
                <a:solidFill>
                  <a:schemeClr val="bg1"/>
                </a:solidFill>
                <a:latin typeface="+mn-lt"/>
              </a:rPr>
              <a:t>     = b </a:t>
            </a:r>
            <a:r>
              <a:rPr lang="en-US" altLang="en-US" b="0" dirty="0">
                <a:solidFill>
                  <a:schemeClr val="bg1"/>
                </a:solidFill>
                <a:latin typeface="+mn-lt"/>
                <a:sym typeface="Symbol" pitchFamily="18" charset="2"/>
              </a:rPr>
              <a:t></a:t>
            </a:r>
            <a:r>
              <a:rPr lang="en-US" altLang="en-US" b="0" dirty="0">
                <a:solidFill>
                  <a:schemeClr val="bg1"/>
                </a:solidFill>
                <a:latin typeface="+mn-lt"/>
              </a:rPr>
              <a:t>  false</a:t>
            </a:r>
          </a:p>
          <a:p>
            <a:pPr>
              <a:spcBef>
                <a:spcPct val="10000"/>
              </a:spcBef>
            </a:pPr>
            <a:r>
              <a:rPr lang="en-US" altLang="en-US" b="0" dirty="0">
                <a:solidFill>
                  <a:schemeClr val="bg1"/>
                </a:solidFill>
                <a:latin typeface="+mn-lt"/>
              </a:rPr>
              <a:t>     = b</a:t>
            </a:r>
          </a:p>
        </p:txBody>
      </p:sp>
      <p:sp>
        <p:nvSpPr>
          <p:cNvPr id="10" name="Text Box 8"/>
          <p:cNvSpPr txBox="1">
            <a:spLocks noChangeArrowheads="1"/>
          </p:cNvSpPr>
          <p:nvPr/>
        </p:nvSpPr>
        <p:spPr bwMode="auto">
          <a:xfrm>
            <a:off x="4144724" y="2549980"/>
            <a:ext cx="5018423" cy="2154436"/>
          </a:xfrm>
          <a:prstGeom prst="rect">
            <a:avLst/>
          </a:prstGeom>
          <a:solidFill>
            <a:srgbClr val="000099"/>
          </a:solidFill>
          <a:ln w="28575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square">
            <a:spAutoFit/>
          </a:bodyPr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10000"/>
              </a:spcBef>
            </a:pPr>
            <a:r>
              <a:rPr lang="en-US" altLang="en-US" b="0" u="sng" dirty="0">
                <a:solidFill>
                  <a:srgbClr val="FFFF00"/>
                </a:solidFill>
                <a:latin typeface="+mn-lt"/>
              </a:rPr>
              <a:t>p = a </a:t>
            </a:r>
            <a:r>
              <a:rPr lang="en-US" altLang="en-US" u="sng" dirty="0">
                <a:solidFill>
                  <a:srgbClr val="FFFF00"/>
                </a:solidFill>
                <a:latin typeface="+mn-lt"/>
                <a:sym typeface="Symbol" pitchFamily="18" charset="2"/>
              </a:rPr>
              <a:t></a:t>
            </a:r>
            <a:r>
              <a:rPr lang="en-US" altLang="en-US" b="0" u="sng" dirty="0">
                <a:solidFill>
                  <a:srgbClr val="FFFF00"/>
                </a:solidFill>
                <a:latin typeface="+mn-lt"/>
              </a:rPr>
              <a:t> (b </a:t>
            </a:r>
            <a:r>
              <a:rPr lang="en-US" altLang="en-US" u="sng" dirty="0">
                <a:solidFill>
                  <a:srgbClr val="FFFF00"/>
                </a:solidFill>
                <a:latin typeface="+mn-lt"/>
                <a:sym typeface="Symbol" pitchFamily="18" charset="2"/>
              </a:rPr>
              <a:t></a:t>
            </a:r>
            <a:r>
              <a:rPr lang="en-US" altLang="en-US" b="0" u="sng" dirty="0">
                <a:solidFill>
                  <a:srgbClr val="FFFF00"/>
                </a:solidFill>
                <a:latin typeface="+mn-lt"/>
              </a:rPr>
              <a:t> c)</a:t>
            </a:r>
          </a:p>
          <a:p>
            <a:pPr>
              <a:spcBef>
                <a:spcPct val="10000"/>
              </a:spcBef>
            </a:pPr>
            <a:r>
              <a:rPr lang="en-US" altLang="en-US" b="0" dirty="0">
                <a:solidFill>
                  <a:schemeClr val="bg1"/>
                </a:solidFill>
                <a:latin typeface="+mn-lt"/>
              </a:rPr>
              <a:t>p</a:t>
            </a:r>
            <a:r>
              <a:rPr lang="en-US" altLang="en-US" b="0" baseline="-25000" dirty="0">
                <a:solidFill>
                  <a:schemeClr val="bg1"/>
                </a:solidFill>
                <a:latin typeface="+mn-lt"/>
              </a:rPr>
              <a:t>a</a:t>
            </a:r>
            <a:r>
              <a:rPr lang="en-US" altLang="en-US" b="0" dirty="0">
                <a:solidFill>
                  <a:schemeClr val="bg1"/>
                </a:solidFill>
                <a:latin typeface="+mn-lt"/>
              </a:rPr>
              <a:t> = p</a:t>
            </a:r>
            <a:r>
              <a:rPr lang="en-US" altLang="en-US" b="0" baseline="-25000" dirty="0">
                <a:solidFill>
                  <a:schemeClr val="bg1"/>
                </a:solidFill>
                <a:latin typeface="+mn-lt"/>
              </a:rPr>
              <a:t>a=true</a:t>
            </a:r>
            <a:r>
              <a:rPr lang="en-US" altLang="en-US" b="0" dirty="0">
                <a:solidFill>
                  <a:schemeClr val="bg1"/>
                </a:solidFill>
                <a:latin typeface="+mn-lt"/>
              </a:rPr>
              <a:t> </a:t>
            </a:r>
            <a:r>
              <a:rPr lang="en-US" altLang="en-US" b="0" dirty="0">
                <a:solidFill>
                  <a:schemeClr val="bg1"/>
                </a:solidFill>
                <a:latin typeface="+mn-lt"/>
                <a:sym typeface="Symbol" pitchFamily="18" charset="2"/>
              </a:rPr>
              <a:t></a:t>
            </a:r>
            <a:r>
              <a:rPr lang="en-US" altLang="en-US" b="0" dirty="0">
                <a:solidFill>
                  <a:schemeClr val="bg1"/>
                </a:solidFill>
                <a:latin typeface="+mn-lt"/>
              </a:rPr>
              <a:t>  p</a:t>
            </a:r>
            <a:r>
              <a:rPr lang="en-US" altLang="en-US" b="0" baseline="-25000" dirty="0">
                <a:solidFill>
                  <a:schemeClr val="bg1"/>
                </a:solidFill>
                <a:latin typeface="+mn-lt"/>
              </a:rPr>
              <a:t>a=false</a:t>
            </a:r>
          </a:p>
          <a:p>
            <a:pPr>
              <a:spcBef>
                <a:spcPct val="10000"/>
              </a:spcBef>
            </a:pPr>
            <a:r>
              <a:rPr lang="en-US" altLang="en-US" b="0" dirty="0">
                <a:solidFill>
                  <a:schemeClr val="bg1"/>
                </a:solidFill>
                <a:latin typeface="+mn-lt"/>
              </a:rPr>
              <a:t>     = (true </a:t>
            </a:r>
            <a:r>
              <a:rPr lang="en-US" altLang="en-US" b="0" dirty="0">
                <a:solidFill>
                  <a:schemeClr val="bg1"/>
                </a:solidFill>
                <a:latin typeface="+mn-lt"/>
                <a:sym typeface="Symbol" pitchFamily="18" charset="2"/>
              </a:rPr>
              <a:t></a:t>
            </a:r>
            <a:r>
              <a:rPr lang="en-US" altLang="en-US" b="0" dirty="0">
                <a:solidFill>
                  <a:schemeClr val="bg1"/>
                </a:solidFill>
                <a:latin typeface="+mn-lt"/>
              </a:rPr>
              <a:t> (b </a:t>
            </a:r>
            <a:r>
              <a:rPr lang="en-US" altLang="en-US" b="0" dirty="0">
                <a:solidFill>
                  <a:schemeClr val="bg1"/>
                </a:solidFill>
                <a:latin typeface="+mn-lt"/>
                <a:sym typeface="Symbol" pitchFamily="18" charset="2"/>
              </a:rPr>
              <a:t></a:t>
            </a:r>
            <a:r>
              <a:rPr lang="en-US" altLang="en-US" b="0" dirty="0">
                <a:solidFill>
                  <a:schemeClr val="bg1"/>
                </a:solidFill>
                <a:latin typeface="+mn-lt"/>
              </a:rPr>
              <a:t> c)) </a:t>
            </a:r>
            <a:r>
              <a:rPr lang="en-US" altLang="en-US" b="0" dirty="0">
                <a:solidFill>
                  <a:schemeClr val="bg1"/>
                </a:solidFill>
                <a:latin typeface="+mn-lt"/>
                <a:sym typeface="Symbol" pitchFamily="18" charset="2"/>
              </a:rPr>
              <a:t> </a:t>
            </a:r>
            <a:r>
              <a:rPr lang="en-US" altLang="en-US" b="0" dirty="0">
                <a:solidFill>
                  <a:schemeClr val="bg1"/>
                </a:solidFill>
                <a:latin typeface="+mn-lt"/>
              </a:rPr>
              <a:t>(false </a:t>
            </a:r>
            <a:r>
              <a:rPr lang="en-US" altLang="en-US" b="0" dirty="0">
                <a:solidFill>
                  <a:schemeClr val="bg1"/>
                </a:solidFill>
                <a:latin typeface="+mn-lt"/>
                <a:sym typeface="Symbol" pitchFamily="18" charset="2"/>
              </a:rPr>
              <a:t> </a:t>
            </a:r>
            <a:r>
              <a:rPr lang="en-US" altLang="en-US" b="0" dirty="0">
                <a:solidFill>
                  <a:schemeClr val="bg1"/>
                </a:solidFill>
                <a:latin typeface="+mn-lt"/>
              </a:rPr>
              <a:t>(b </a:t>
            </a:r>
            <a:r>
              <a:rPr lang="en-US" altLang="en-US" b="0" dirty="0">
                <a:solidFill>
                  <a:schemeClr val="bg1"/>
                </a:solidFill>
                <a:latin typeface="+mn-lt"/>
                <a:sym typeface="Symbol" pitchFamily="18" charset="2"/>
              </a:rPr>
              <a:t></a:t>
            </a:r>
            <a:r>
              <a:rPr lang="en-US" altLang="en-US" b="0" dirty="0">
                <a:solidFill>
                  <a:schemeClr val="bg1"/>
                </a:solidFill>
                <a:latin typeface="+mn-lt"/>
              </a:rPr>
              <a:t> c))</a:t>
            </a:r>
          </a:p>
          <a:p>
            <a:pPr>
              <a:spcBef>
                <a:spcPct val="10000"/>
              </a:spcBef>
            </a:pPr>
            <a:r>
              <a:rPr lang="en-US" altLang="en-US" b="0" dirty="0">
                <a:solidFill>
                  <a:schemeClr val="bg1"/>
                </a:solidFill>
                <a:latin typeface="+mn-lt"/>
              </a:rPr>
              <a:t>     = true </a:t>
            </a:r>
            <a:r>
              <a:rPr lang="en-US" altLang="en-US" b="0" dirty="0">
                <a:solidFill>
                  <a:schemeClr val="bg1"/>
                </a:solidFill>
                <a:latin typeface="+mn-lt"/>
                <a:sym typeface="Symbol" pitchFamily="18" charset="2"/>
              </a:rPr>
              <a:t> </a:t>
            </a:r>
            <a:r>
              <a:rPr lang="en-US" altLang="en-US" b="0" dirty="0">
                <a:solidFill>
                  <a:schemeClr val="bg1"/>
                </a:solidFill>
                <a:latin typeface="+mn-lt"/>
              </a:rPr>
              <a:t>(b </a:t>
            </a:r>
            <a:r>
              <a:rPr lang="en-US" altLang="en-US" b="0" dirty="0">
                <a:solidFill>
                  <a:schemeClr val="bg1"/>
                </a:solidFill>
                <a:latin typeface="+mn-lt"/>
                <a:sym typeface="Symbol" pitchFamily="18" charset="2"/>
              </a:rPr>
              <a:t></a:t>
            </a:r>
            <a:r>
              <a:rPr lang="en-US" altLang="en-US" b="0" dirty="0">
                <a:solidFill>
                  <a:schemeClr val="bg1"/>
                </a:solidFill>
                <a:latin typeface="+mn-lt"/>
              </a:rPr>
              <a:t> c)</a:t>
            </a:r>
          </a:p>
          <a:p>
            <a:pPr>
              <a:spcBef>
                <a:spcPct val="10000"/>
              </a:spcBef>
            </a:pPr>
            <a:r>
              <a:rPr lang="en-US" altLang="en-US" b="0" dirty="0">
                <a:solidFill>
                  <a:schemeClr val="bg1"/>
                </a:solidFill>
                <a:latin typeface="+mn-lt"/>
              </a:rPr>
              <a:t>     = ¬ (b </a:t>
            </a:r>
            <a:r>
              <a:rPr lang="en-US" altLang="en-US" b="0" dirty="0">
                <a:solidFill>
                  <a:schemeClr val="bg1"/>
                </a:solidFill>
                <a:latin typeface="+mn-lt"/>
                <a:sym typeface="Symbol" pitchFamily="18" charset="2"/>
              </a:rPr>
              <a:t></a:t>
            </a:r>
            <a:r>
              <a:rPr lang="en-US" altLang="en-US" b="0" dirty="0">
                <a:solidFill>
                  <a:schemeClr val="bg1"/>
                </a:solidFill>
                <a:latin typeface="+mn-lt"/>
              </a:rPr>
              <a:t> c)</a:t>
            </a:r>
          </a:p>
          <a:p>
            <a:pPr>
              <a:spcBef>
                <a:spcPct val="10000"/>
              </a:spcBef>
            </a:pPr>
            <a:r>
              <a:rPr lang="en-US" altLang="en-US" b="0" dirty="0">
                <a:solidFill>
                  <a:schemeClr val="bg1"/>
                </a:solidFill>
                <a:latin typeface="+mn-lt"/>
              </a:rPr>
              <a:t>     = ¬  b </a:t>
            </a:r>
            <a:r>
              <a:rPr lang="en-US" altLang="en-US" b="0" dirty="0">
                <a:solidFill>
                  <a:schemeClr val="bg1"/>
                </a:solidFill>
                <a:latin typeface="+mn-lt"/>
                <a:sym typeface="Symbol" pitchFamily="18" charset="2"/>
              </a:rPr>
              <a:t></a:t>
            </a:r>
            <a:r>
              <a:rPr lang="en-US" altLang="en-US" b="0" dirty="0">
                <a:solidFill>
                  <a:schemeClr val="bg1"/>
                </a:solidFill>
                <a:latin typeface="+mn-lt"/>
              </a:rPr>
              <a:t> ¬ c</a:t>
            </a:r>
          </a:p>
        </p:txBody>
      </p:sp>
      <p:sp>
        <p:nvSpPr>
          <p:cNvPr id="4" name="CuadroTexto 3"/>
          <p:cNvSpPr txBox="1"/>
          <p:nvPr/>
        </p:nvSpPr>
        <p:spPr>
          <a:xfrm>
            <a:off x="4144724" y="1737361"/>
            <a:ext cx="4779504" cy="707886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r>
              <a:rPr lang="es-ES" sz="2000" dirty="0" smtClean="0"/>
              <a:t>Para que la cláusula principal a determine p la cláusula secundaria b tiene que ser </a:t>
            </a:r>
            <a:r>
              <a:rPr lang="es-ES" sz="2000" i="1" dirty="0" smtClean="0"/>
              <a:t>true</a:t>
            </a:r>
            <a:r>
              <a:rPr lang="es-ES" sz="2000" dirty="0" smtClean="0"/>
              <a:t>.</a:t>
            </a:r>
            <a:endParaRPr lang="es-ES" sz="2000" dirty="0"/>
          </a:p>
        </p:txBody>
      </p:sp>
      <p:cxnSp>
        <p:nvCxnSpPr>
          <p:cNvPr id="11" name="Conector recto de flecha 10"/>
          <p:cNvCxnSpPr>
            <a:stCxn id="4" idx="1"/>
          </p:cNvCxnSpPr>
          <p:nvPr/>
        </p:nvCxnSpPr>
        <p:spPr>
          <a:xfrm flipH="1">
            <a:off x="3146202" y="2091304"/>
            <a:ext cx="998522" cy="240398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CuadroTexto 13"/>
          <p:cNvSpPr txBox="1"/>
          <p:nvPr/>
        </p:nvSpPr>
        <p:spPr>
          <a:xfrm>
            <a:off x="4158578" y="565537"/>
            <a:ext cx="4779504" cy="707886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r>
              <a:rPr lang="es-ES" sz="2000" dirty="0" smtClean="0"/>
              <a:t>Para que la cláusula principal a determine p la cláusula secundaria b tiene que ser </a:t>
            </a:r>
            <a:r>
              <a:rPr lang="es-ES" sz="2000" i="1" dirty="0" smtClean="0"/>
              <a:t>false</a:t>
            </a:r>
            <a:r>
              <a:rPr lang="es-ES" sz="2000" dirty="0" smtClean="0"/>
              <a:t>.</a:t>
            </a:r>
            <a:endParaRPr lang="es-ES" sz="2000" dirty="0"/>
          </a:p>
        </p:txBody>
      </p:sp>
      <p:cxnSp>
        <p:nvCxnSpPr>
          <p:cNvPr id="16" name="Conector recto de flecha 15"/>
          <p:cNvCxnSpPr>
            <a:endCxn id="6" idx="3"/>
          </p:cNvCxnSpPr>
          <p:nvPr/>
        </p:nvCxnSpPr>
        <p:spPr>
          <a:xfrm flipH="1">
            <a:off x="3380185" y="854569"/>
            <a:ext cx="764539" cy="180545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Marcador de contenido 17"/>
          <p:cNvSpPr>
            <a:spLocks noGrp="1"/>
          </p:cNvSpPr>
          <p:nvPr>
            <p:ph idx="1"/>
          </p:nvPr>
        </p:nvSpPr>
        <p:spPr>
          <a:xfrm>
            <a:off x="5654855" y="4868233"/>
            <a:ext cx="3477313" cy="1041145"/>
          </a:xfrm>
        </p:spPr>
        <p:txBody>
          <a:bodyPr>
            <a:noAutofit/>
          </a:bodyPr>
          <a:lstStyle/>
          <a:p>
            <a:r>
              <a:rPr lang="es-ES" dirty="0" smtClean="0">
                <a:solidFill>
                  <a:schemeClr val="tx1"/>
                </a:solidFill>
              </a:rPr>
              <a:t>Nota: RACC requiere la misma elección para ambos valores de a mientras que CACC no lo hace.</a:t>
            </a:r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19" name="CuadroTexto 18"/>
          <p:cNvSpPr txBox="1"/>
          <p:nvPr/>
        </p:nvSpPr>
        <p:spPr>
          <a:xfrm>
            <a:off x="68948" y="5588083"/>
            <a:ext cx="5511163" cy="707886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r>
              <a:rPr lang="es-ES" sz="2000" dirty="0" smtClean="0"/>
              <a:t>Para que la cláusula principal a determine p las secundarias tienen que cumplir que  b o c es </a:t>
            </a:r>
            <a:r>
              <a:rPr lang="es-ES" sz="2000" i="1" dirty="0" smtClean="0"/>
              <a:t>false</a:t>
            </a:r>
            <a:r>
              <a:rPr lang="es-ES" sz="2000" dirty="0" smtClean="0"/>
              <a:t>.</a:t>
            </a:r>
            <a:endParaRPr lang="es-ES" sz="2000" dirty="0"/>
          </a:p>
        </p:txBody>
      </p:sp>
      <p:cxnSp>
        <p:nvCxnSpPr>
          <p:cNvPr id="21" name="Conector recto de flecha 20"/>
          <p:cNvCxnSpPr>
            <a:endCxn id="10" idx="1"/>
          </p:cNvCxnSpPr>
          <p:nvPr/>
        </p:nvCxnSpPr>
        <p:spPr>
          <a:xfrm flipV="1">
            <a:off x="3146202" y="3627198"/>
            <a:ext cx="998522" cy="195527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008524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uiExpand="1" build="p" animBg="1"/>
      <p:bldP spid="9" grpId="0" uiExpand="1" build="p" animBg="1"/>
      <p:bldP spid="10" grpId="0" uiExpand="1" build="p" animBg="1"/>
      <p:bldP spid="4" grpId="0" animBg="1"/>
      <p:bldP spid="14" grpId="0" animBg="1"/>
      <p:bldP spid="18" grpId="0" build="p"/>
      <p:bldP spid="19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286604"/>
            <a:ext cx="7925504" cy="1450757"/>
          </a:xfrm>
        </p:spPr>
        <p:txBody>
          <a:bodyPr/>
          <a:lstStyle/>
          <a:p>
            <a:r>
              <a:rPr lang="es-ES" dirty="0" smtClean="0">
                <a:solidFill>
                  <a:schemeClr val="tx1"/>
                </a:solidFill>
              </a:rPr>
              <a:t>Ejemplo (más interesante)</a:t>
            </a:r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7" name="Marcador de pie de página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Especificación, Validación y Testing (M. G. Merayo y M. Núñez)</a:t>
            </a:r>
            <a:endParaRPr lang="es-ES"/>
          </a:p>
        </p:txBody>
      </p:sp>
      <p:sp>
        <p:nvSpPr>
          <p:cNvPr id="8" name="Marcador de número de diapositiva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D3A91-18EE-4DC8-A17F-EFE35D22CA18}" type="slidenum">
              <a:rPr lang="es-ES" smtClean="0"/>
              <a:pPr/>
              <a:t>27</a:t>
            </a:fld>
            <a:endParaRPr lang="es-ES"/>
          </a:p>
        </p:txBody>
      </p:sp>
      <p:sp>
        <p:nvSpPr>
          <p:cNvPr id="17" name="Text Box 5"/>
          <p:cNvSpPr txBox="1">
            <a:spLocks noChangeArrowheads="1"/>
          </p:cNvSpPr>
          <p:nvPr/>
        </p:nvSpPr>
        <p:spPr bwMode="auto">
          <a:xfrm>
            <a:off x="782053" y="1811184"/>
            <a:ext cx="6454243" cy="2154436"/>
          </a:xfrm>
          <a:prstGeom prst="rect">
            <a:avLst/>
          </a:prstGeom>
          <a:solidFill>
            <a:srgbClr val="000099"/>
          </a:solidFill>
          <a:ln w="28575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square">
            <a:spAutoFit/>
          </a:bodyPr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10000"/>
              </a:spcBef>
            </a:pPr>
            <a:r>
              <a:rPr lang="en-US" altLang="en-US" sz="2400" u="sng" dirty="0">
                <a:solidFill>
                  <a:srgbClr val="FFFF00"/>
                </a:solidFill>
                <a:latin typeface="+mn-lt"/>
              </a:rPr>
              <a:t>p = ( a </a:t>
            </a:r>
            <a:r>
              <a:rPr lang="en-US" altLang="en-US" sz="2400" u="sng" dirty="0">
                <a:solidFill>
                  <a:srgbClr val="FFFF00"/>
                </a:solidFill>
                <a:latin typeface="+mn-lt"/>
                <a:sym typeface="Symbol" pitchFamily="18" charset="2"/>
              </a:rPr>
              <a:t></a:t>
            </a:r>
            <a:r>
              <a:rPr lang="en-US" altLang="en-US" sz="2400" u="sng" dirty="0">
                <a:solidFill>
                  <a:srgbClr val="FFFF00"/>
                </a:solidFill>
                <a:latin typeface="+mn-lt"/>
              </a:rPr>
              <a:t> b ) </a:t>
            </a:r>
            <a:r>
              <a:rPr lang="en-US" altLang="en-US" sz="2400" u="sng" dirty="0">
                <a:solidFill>
                  <a:srgbClr val="FFFF00"/>
                </a:solidFill>
                <a:latin typeface="+mn-lt"/>
                <a:sym typeface="Symbol" pitchFamily="18" charset="2"/>
              </a:rPr>
              <a:t></a:t>
            </a:r>
            <a:r>
              <a:rPr lang="en-US" altLang="en-US" sz="2400" u="sng" dirty="0">
                <a:solidFill>
                  <a:srgbClr val="FFFF00"/>
                </a:solidFill>
                <a:latin typeface="+mn-lt"/>
              </a:rPr>
              <a:t> ( a </a:t>
            </a:r>
            <a:r>
              <a:rPr lang="en-US" altLang="en-US" sz="2400" u="sng" dirty="0">
                <a:solidFill>
                  <a:srgbClr val="FFFF00"/>
                </a:solidFill>
                <a:latin typeface="+mn-lt"/>
                <a:sym typeface="Symbol" pitchFamily="18" charset="2"/>
              </a:rPr>
              <a:t></a:t>
            </a:r>
            <a:r>
              <a:rPr lang="en-US" altLang="en-US" sz="2400" u="sng" dirty="0">
                <a:solidFill>
                  <a:srgbClr val="FFFF00"/>
                </a:solidFill>
                <a:latin typeface="+mn-lt"/>
              </a:rPr>
              <a:t> ¬ b)</a:t>
            </a:r>
          </a:p>
          <a:p>
            <a:pPr>
              <a:spcBef>
                <a:spcPct val="10000"/>
              </a:spcBef>
            </a:pPr>
            <a:r>
              <a:rPr lang="en-US" altLang="en-US" dirty="0">
                <a:solidFill>
                  <a:schemeClr val="bg1"/>
                </a:solidFill>
                <a:latin typeface="+mn-lt"/>
              </a:rPr>
              <a:t>p</a:t>
            </a:r>
            <a:r>
              <a:rPr lang="en-US" altLang="en-US" sz="2800" baseline="-25000" dirty="0">
                <a:solidFill>
                  <a:schemeClr val="bg1"/>
                </a:solidFill>
                <a:latin typeface="+mn-lt"/>
              </a:rPr>
              <a:t>a</a:t>
            </a:r>
            <a:r>
              <a:rPr lang="en-US" altLang="en-US" b="0" dirty="0">
                <a:solidFill>
                  <a:schemeClr val="bg1"/>
                </a:solidFill>
                <a:latin typeface="+mn-lt"/>
              </a:rPr>
              <a:t> = p</a:t>
            </a:r>
            <a:r>
              <a:rPr lang="en-US" altLang="en-US" sz="2800" b="0" baseline="-25000" dirty="0">
                <a:solidFill>
                  <a:schemeClr val="bg1"/>
                </a:solidFill>
                <a:latin typeface="+mn-lt"/>
              </a:rPr>
              <a:t>a=true</a:t>
            </a:r>
            <a:r>
              <a:rPr lang="en-US" altLang="en-US" b="0" dirty="0">
                <a:solidFill>
                  <a:schemeClr val="bg1"/>
                </a:solidFill>
                <a:latin typeface="+mn-lt"/>
              </a:rPr>
              <a:t> </a:t>
            </a:r>
            <a:r>
              <a:rPr lang="en-US" altLang="en-US" b="0" dirty="0">
                <a:solidFill>
                  <a:schemeClr val="bg1"/>
                </a:solidFill>
                <a:latin typeface="+mn-lt"/>
                <a:sym typeface="Symbol" pitchFamily="18" charset="2"/>
              </a:rPr>
              <a:t></a:t>
            </a:r>
            <a:r>
              <a:rPr lang="en-US" altLang="en-US" b="0" dirty="0">
                <a:solidFill>
                  <a:schemeClr val="bg1"/>
                </a:solidFill>
                <a:latin typeface="+mn-lt"/>
              </a:rPr>
              <a:t>  p</a:t>
            </a:r>
            <a:r>
              <a:rPr lang="en-US" altLang="en-US" sz="2800" b="0" baseline="-25000" dirty="0">
                <a:solidFill>
                  <a:schemeClr val="bg1"/>
                </a:solidFill>
                <a:latin typeface="+mn-lt"/>
              </a:rPr>
              <a:t>a=false</a:t>
            </a:r>
          </a:p>
          <a:p>
            <a:pPr>
              <a:spcBef>
                <a:spcPct val="10000"/>
              </a:spcBef>
            </a:pPr>
            <a:r>
              <a:rPr lang="en-US" altLang="en-US" b="0" dirty="0">
                <a:solidFill>
                  <a:schemeClr val="bg1"/>
                </a:solidFill>
                <a:latin typeface="+mn-lt"/>
              </a:rPr>
              <a:t>     = ((true </a:t>
            </a:r>
            <a:r>
              <a:rPr lang="en-US" altLang="en-US" b="0" dirty="0">
                <a:solidFill>
                  <a:schemeClr val="bg1"/>
                </a:solidFill>
                <a:latin typeface="+mn-lt"/>
                <a:sym typeface="Symbol" pitchFamily="18" charset="2"/>
              </a:rPr>
              <a:t></a:t>
            </a:r>
            <a:r>
              <a:rPr lang="en-US" altLang="en-US" b="0" dirty="0">
                <a:solidFill>
                  <a:schemeClr val="bg1"/>
                </a:solidFill>
                <a:latin typeface="+mn-lt"/>
              </a:rPr>
              <a:t> b) </a:t>
            </a:r>
            <a:r>
              <a:rPr lang="en-US" altLang="en-US" b="0" dirty="0">
                <a:solidFill>
                  <a:schemeClr val="bg1"/>
                </a:solidFill>
                <a:latin typeface="+mn-lt"/>
                <a:sym typeface="Symbol" pitchFamily="18" charset="2"/>
              </a:rPr>
              <a:t></a:t>
            </a:r>
            <a:r>
              <a:rPr lang="en-US" altLang="en-US" b="0" dirty="0">
                <a:solidFill>
                  <a:schemeClr val="bg1"/>
                </a:solidFill>
                <a:latin typeface="+mn-lt"/>
              </a:rPr>
              <a:t> (true </a:t>
            </a:r>
            <a:r>
              <a:rPr lang="en-US" altLang="en-US" b="0" dirty="0">
                <a:solidFill>
                  <a:schemeClr val="bg1"/>
                </a:solidFill>
                <a:latin typeface="+mn-lt"/>
                <a:sym typeface="Symbol" pitchFamily="18" charset="2"/>
              </a:rPr>
              <a:t></a:t>
            </a:r>
            <a:r>
              <a:rPr lang="en-US" altLang="en-US" b="0" dirty="0">
                <a:solidFill>
                  <a:schemeClr val="bg1"/>
                </a:solidFill>
                <a:latin typeface="+mn-lt"/>
              </a:rPr>
              <a:t> ¬ b)) </a:t>
            </a:r>
            <a:r>
              <a:rPr lang="en-US" altLang="en-US" b="0" dirty="0">
                <a:solidFill>
                  <a:schemeClr val="bg1"/>
                </a:solidFill>
                <a:latin typeface="+mn-lt"/>
                <a:sym typeface="Symbol" pitchFamily="18" charset="2"/>
              </a:rPr>
              <a:t> </a:t>
            </a:r>
            <a:r>
              <a:rPr lang="en-US" altLang="en-US" b="0" dirty="0">
                <a:solidFill>
                  <a:schemeClr val="bg1"/>
                </a:solidFill>
                <a:latin typeface="+mn-lt"/>
              </a:rPr>
              <a:t>((false </a:t>
            </a:r>
            <a:r>
              <a:rPr lang="en-US" altLang="en-US" b="0" dirty="0">
                <a:solidFill>
                  <a:schemeClr val="bg1"/>
                </a:solidFill>
                <a:latin typeface="+mn-lt"/>
                <a:sym typeface="Symbol" pitchFamily="18" charset="2"/>
              </a:rPr>
              <a:t></a:t>
            </a:r>
            <a:r>
              <a:rPr lang="en-US" altLang="en-US" b="0" dirty="0">
                <a:solidFill>
                  <a:schemeClr val="bg1"/>
                </a:solidFill>
                <a:latin typeface="+mn-lt"/>
              </a:rPr>
              <a:t> b) </a:t>
            </a:r>
            <a:r>
              <a:rPr lang="en-US" altLang="en-US" b="0" dirty="0">
                <a:solidFill>
                  <a:schemeClr val="bg1"/>
                </a:solidFill>
                <a:latin typeface="+mn-lt"/>
                <a:sym typeface="Symbol" pitchFamily="18" charset="2"/>
              </a:rPr>
              <a:t></a:t>
            </a:r>
            <a:r>
              <a:rPr lang="en-US" altLang="en-US" b="0" dirty="0">
                <a:solidFill>
                  <a:schemeClr val="bg1"/>
                </a:solidFill>
                <a:latin typeface="+mn-lt"/>
              </a:rPr>
              <a:t> (false </a:t>
            </a:r>
            <a:r>
              <a:rPr lang="en-US" altLang="en-US" b="0" dirty="0">
                <a:solidFill>
                  <a:schemeClr val="bg1"/>
                </a:solidFill>
                <a:latin typeface="+mn-lt"/>
                <a:sym typeface="Symbol" pitchFamily="18" charset="2"/>
              </a:rPr>
              <a:t></a:t>
            </a:r>
            <a:r>
              <a:rPr lang="en-US" altLang="en-US" b="0" dirty="0">
                <a:solidFill>
                  <a:schemeClr val="bg1"/>
                </a:solidFill>
                <a:latin typeface="+mn-lt"/>
              </a:rPr>
              <a:t> ¬ b)) </a:t>
            </a:r>
          </a:p>
          <a:p>
            <a:pPr>
              <a:spcBef>
                <a:spcPct val="10000"/>
              </a:spcBef>
            </a:pPr>
            <a:r>
              <a:rPr lang="en-US" altLang="en-US" b="0" dirty="0">
                <a:solidFill>
                  <a:schemeClr val="bg1"/>
                </a:solidFill>
                <a:latin typeface="+mn-lt"/>
              </a:rPr>
              <a:t>     = (b </a:t>
            </a:r>
            <a:r>
              <a:rPr lang="en-US" altLang="en-US" b="0" dirty="0">
                <a:solidFill>
                  <a:schemeClr val="bg1"/>
                </a:solidFill>
                <a:latin typeface="+mn-lt"/>
                <a:sym typeface="Symbol" pitchFamily="18" charset="2"/>
              </a:rPr>
              <a:t></a:t>
            </a:r>
            <a:r>
              <a:rPr lang="en-US" altLang="en-US" b="0" dirty="0">
                <a:solidFill>
                  <a:schemeClr val="bg1"/>
                </a:solidFill>
                <a:latin typeface="+mn-lt"/>
              </a:rPr>
              <a:t> ¬ b) </a:t>
            </a:r>
            <a:r>
              <a:rPr lang="en-US" altLang="en-US" b="0" dirty="0">
                <a:solidFill>
                  <a:schemeClr val="bg1"/>
                </a:solidFill>
                <a:latin typeface="+mn-lt"/>
                <a:sym typeface="Symbol" pitchFamily="18" charset="2"/>
              </a:rPr>
              <a:t> </a:t>
            </a:r>
            <a:r>
              <a:rPr lang="en-US" altLang="en-US" b="0" dirty="0">
                <a:solidFill>
                  <a:schemeClr val="bg1"/>
                </a:solidFill>
                <a:latin typeface="+mn-lt"/>
              </a:rPr>
              <a:t>false</a:t>
            </a:r>
          </a:p>
          <a:p>
            <a:pPr>
              <a:spcBef>
                <a:spcPct val="10000"/>
              </a:spcBef>
            </a:pPr>
            <a:r>
              <a:rPr lang="en-US" altLang="en-US" b="0" dirty="0">
                <a:solidFill>
                  <a:schemeClr val="bg1"/>
                </a:solidFill>
                <a:latin typeface="+mn-lt"/>
              </a:rPr>
              <a:t>     = true </a:t>
            </a:r>
            <a:r>
              <a:rPr lang="en-US" altLang="en-US" b="0" dirty="0">
                <a:solidFill>
                  <a:schemeClr val="bg1"/>
                </a:solidFill>
                <a:latin typeface="+mn-lt"/>
                <a:sym typeface="Symbol" pitchFamily="18" charset="2"/>
              </a:rPr>
              <a:t> </a:t>
            </a:r>
            <a:r>
              <a:rPr lang="en-US" altLang="en-US" b="0" dirty="0">
                <a:solidFill>
                  <a:schemeClr val="bg1"/>
                </a:solidFill>
                <a:latin typeface="+mn-lt"/>
              </a:rPr>
              <a:t>false</a:t>
            </a:r>
          </a:p>
          <a:p>
            <a:pPr>
              <a:spcBef>
                <a:spcPct val="10000"/>
              </a:spcBef>
            </a:pPr>
            <a:r>
              <a:rPr lang="en-US" altLang="en-US" b="0" dirty="0">
                <a:solidFill>
                  <a:schemeClr val="bg1"/>
                </a:solidFill>
                <a:latin typeface="+mn-lt"/>
              </a:rPr>
              <a:t>     = </a:t>
            </a:r>
            <a:r>
              <a:rPr lang="en-US" altLang="en-US" dirty="0">
                <a:solidFill>
                  <a:schemeClr val="bg1"/>
                </a:solidFill>
                <a:latin typeface="+mn-lt"/>
              </a:rPr>
              <a:t>true</a:t>
            </a:r>
          </a:p>
        </p:txBody>
      </p:sp>
      <p:sp>
        <p:nvSpPr>
          <p:cNvPr id="20" name="Text Box 6"/>
          <p:cNvSpPr txBox="1">
            <a:spLocks noChangeArrowheads="1"/>
          </p:cNvSpPr>
          <p:nvPr/>
        </p:nvSpPr>
        <p:spPr bwMode="auto">
          <a:xfrm>
            <a:off x="7272389" y="2095219"/>
            <a:ext cx="1539144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square">
            <a:spAutoFit/>
          </a:bodyPr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b="0" dirty="0" smtClean="0">
                <a:solidFill>
                  <a:schemeClr val="tx1"/>
                </a:solidFill>
                <a:latin typeface="+mn-lt"/>
              </a:rPr>
              <a:t>a </a:t>
            </a:r>
            <a:r>
              <a:rPr lang="en-US" altLang="en-US" b="0" dirty="0" err="1" smtClean="0">
                <a:solidFill>
                  <a:schemeClr val="tx1"/>
                </a:solidFill>
                <a:latin typeface="+mn-lt"/>
              </a:rPr>
              <a:t>siempre</a:t>
            </a:r>
            <a:r>
              <a:rPr lang="en-US" altLang="en-US" b="0" dirty="0" smtClean="0">
                <a:solidFill>
                  <a:schemeClr val="tx1"/>
                </a:solidFill>
                <a:latin typeface="+mn-lt"/>
              </a:rPr>
              <a:t> </a:t>
            </a:r>
            <a:r>
              <a:rPr lang="en-US" altLang="en-US" b="0" dirty="0" err="1" smtClean="0">
                <a:solidFill>
                  <a:schemeClr val="tx1"/>
                </a:solidFill>
                <a:latin typeface="+mn-lt"/>
              </a:rPr>
              <a:t>determina</a:t>
            </a:r>
            <a:r>
              <a:rPr lang="en-US" altLang="en-US" b="0" dirty="0" smtClean="0">
                <a:solidFill>
                  <a:schemeClr val="tx1"/>
                </a:solidFill>
                <a:latin typeface="+mn-lt"/>
              </a:rPr>
              <a:t> el valor de p.</a:t>
            </a:r>
            <a:endParaRPr lang="en-US" altLang="en-US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2" name="Text Box 7"/>
          <p:cNvSpPr txBox="1">
            <a:spLocks noChangeArrowheads="1"/>
          </p:cNvSpPr>
          <p:nvPr/>
        </p:nvSpPr>
        <p:spPr bwMode="auto">
          <a:xfrm>
            <a:off x="782053" y="4149080"/>
            <a:ext cx="6454243" cy="2154436"/>
          </a:xfrm>
          <a:prstGeom prst="rect">
            <a:avLst/>
          </a:prstGeom>
          <a:solidFill>
            <a:srgbClr val="000099"/>
          </a:solidFill>
          <a:ln w="28575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square">
            <a:spAutoFit/>
          </a:bodyPr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10000"/>
              </a:spcBef>
            </a:pPr>
            <a:r>
              <a:rPr lang="en-US" altLang="en-US" sz="2400" u="sng" dirty="0">
                <a:solidFill>
                  <a:srgbClr val="FFFF00"/>
                </a:solidFill>
                <a:latin typeface="+mn-lt"/>
              </a:rPr>
              <a:t>p = ( a </a:t>
            </a:r>
            <a:r>
              <a:rPr lang="en-US" altLang="en-US" sz="2400" u="sng" dirty="0">
                <a:solidFill>
                  <a:srgbClr val="FFFF00"/>
                </a:solidFill>
                <a:latin typeface="+mn-lt"/>
                <a:sym typeface="Symbol" pitchFamily="18" charset="2"/>
              </a:rPr>
              <a:t></a:t>
            </a:r>
            <a:r>
              <a:rPr lang="en-US" altLang="en-US" sz="2400" u="sng" dirty="0">
                <a:solidFill>
                  <a:srgbClr val="FFFF00"/>
                </a:solidFill>
                <a:latin typeface="+mn-lt"/>
              </a:rPr>
              <a:t> b ) </a:t>
            </a:r>
            <a:r>
              <a:rPr lang="en-US" altLang="en-US" sz="2400" u="sng" dirty="0">
                <a:solidFill>
                  <a:srgbClr val="FFFF00"/>
                </a:solidFill>
                <a:latin typeface="+mn-lt"/>
                <a:sym typeface="Symbol" pitchFamily="18" charset="2"/>
              </a:rPr>
              <a:t></a:t>
            </a:r>
            <a:r>
              <a:rPr lang="en-US" altLang="en-US" sz="2400" u="sng" dirty="0">
                <a:solidFill>
                  <a:srgbClr val="FFFF00"/>
                </a:solidFill>
                <a:latin typeface="+mn-lt"/>
              </a:rPr>
              <a:t> ( a </a:t>
            </a:r>
            <a:r>
              <a:rPr lang="en-US" altLang="en-US" sz="2400" u="sng" dirty="0">
                <a:solidFill>
                  <a:srgbClr val="FFFF00"/>
                </a:solidFill>
                <a:latin typeface="+mn-lt"/>
                <a:sym typeface="Symbol" pitchFamily="18" charset="2"/>
              </a:rPr>
              <a:t></a:t>
            </a:r>
            <a:r>
              <a:rPr lang="en-US" altLang="en-US" sz="2400" u="sng" dirty="0">
                <a:solidFill>
                  <a:srgbClr val="FFFF00"/>
                </a:solidFill>
                <a:latin typeface="+mn-lt"/>
              </a:rPr>
              <a:t> ¬ b)</a:t>
            </a:r>
          </a:p>
          <a:p>
            <a:pPr>
              <a:spcBef>
                <a:spcPct val="10000"/>
              </a:spcBef>
            </a:pPr>
            <a:r>
              <a:rPr lang="en-US" altLang="en-US" dirty="0" err="1">
                <a:solidFill>
                  <a:schemeClr val="bg1"/>
                </a:solidFill>
                <a:latin typeface="+mn-lt"/>
              </a:rPr>
              <a:t>p</a:t>
            </a:r>
            <a:r>
              <a:rPr lang="en-US" altLang="en-US" sz="2800" baseline="-25000" dirty="0" err="1">
                <a:solidFill>
                  <a:schemeClr val="bg1"/>
                </a:solidFill>
                <a:latin typeface="+mn-lt"/>
              </a:rPr>
              <a:t>b</a:t>
            </a:r>
            <a:r>
              <a:rPr lang="en-US" altLang="en-US" b="0" dirty="0">
                <a:solidFill>
                  <a:schemeClr val="bg1"/>
                </a:solidFill>
                <a:latin typeface="+mn-lt"/>
              </a:rPr>
              <a:t> = </a:t>
            </a:r>
            <a:r>
              <a:rPr lang="en-US" altLang="en-US" b="0" dirty="0" err="1">
                <a:solidFill>
                  <a:schemeClr val="bg1"/>
                </a:solidFill>
                <a:latin typeface="+mn-lt"/>
              </a:rPr>
              <a:t>p</a:t>
            </a:r>
            <a:r>
              <a:rPr lang="en-US" altLang="en-US" sz="2800" b="0" baseline="-25000" dirty="0" err="1">
                <a:solidFill>
                  <a:schemeClr val="bg1"/>
                </a:solidFill>
                <a:latin typeface="+mn-lt"/>
              </a:rPr>
              <a:t>b</a:t>
            </a:r>
            <a:r>
              <a:rPr lang="en-US" altLang="en-US" sz="2800" b="0" baseline="-25000" dirty="0">
                <a:solidFill>
                  <a:schemeClr val="bg1"/>
                </a:solidFill>
                <a:latin typeface="+mn-lt"/>
              </a:rPr>
              <a:t>=true</a:t>
            </a:r>
            <a:r>
              <a:rPr lang="en-US" altLang="en-US" b="0" dirty="0">
                <a:solidFill>
                  <a:schemeClr val="bg1"/>
                </a:solidFill>
                <a:latin typeface="+mn-lt"/>
              </a:rPr>
              <a:t> </a:t>
            </a:r>
            <a:r>
              <a:rPr lang="en-US" altLang="en-US" b="0" dirty="0">
                <a:solidFill>
                  <a:schemeClr val="bg1"/>
                </a:solidFill>
                <a:latin typeface="+mn-lt"/>
                <a:sym typeface="Symbol" pitchFamily="18" charset="2"/>
              </a:rPr>
              <a:t></a:t>
            </a:r>
            <a:r>
              <a:rPr lang="en-US" altLang="en-US" b="0" dirty="0">
                <a:solidFill>
                  <a:schemeClr val="bg1"/>
                </a:solidFill>
                <a:latin typeface="+mn-lt"/>
              </a:rPr>
              <a:t>  </a:t>
            </a:r>
            <a:r>
              <a:rPr lang="en-US" altLang="en-US" b="0" dirty="0" err="1">
                <a:solidFill>
                  <a:schemeClr val="bg1"/>
                </a:solidFill>
                <a:latin typeface="+mn-lt"/>
              </a:rPr>
              <a:t>p</a:t>
            </a:r>
            <a:r>
              <a:rPr lang="en-US" altLang="en-US" sz="2800" b="0" baseline="-25000" dirty="0" err="1">
                <a:solidFill>
                  <a:schemeClr val="bg1"/>
                </a:solidFill>
                <a:latin typeface="+mn-lt"/>
              </a:rPr>
              <a:t>b</a:t>
            </a:r>
            <a:r>
              <a:rPr lang="en-US" altLang="en-US" sz="2800" b="0" baseline="-25000" dirty="0">
                <a:solidFill>
                  <a:schemeClr val="bg1"/>
                </a:solidFill>
                <a:latin typeface="+mn-lt"/>
              </a:rPr>
              <a:t>=false</a:t>
            </a:r>
          </a:p>
          <a:p>
            <a:pPr>
              <a:spcBef>
                <a:spcPct val="10000"/>
              </a:spcBef>
            </a:pPr>
            <a:r>
              <a:rPr lang="en-US" altLang="en-US" b="0" dirty="0">
                <a:solidFill>
                  <a:schemeClr val="bg1"/>
                </a:solidFill>
                <a:latin typeface="+mn-lt"/>
              </a:rPr>
              <a:t>     = ((a </a:t>
            </a:r>
            <a:r>
              <a:rPr lang="en-US" altLang="en-US" b="0" dirty="0">
                <a:solidFill>
                  <a:schemeClr val="bg1"/>
                </a:solidFill>
                <a:latin typeface="+mn-lt"/>
                <a:sym typeface="Symbol" pitchFamily="18" charset="2"/>
              </a:rPr>
              <a:t></a:t>
            </a:r>
            <a:r>
              <a:rPr lang="en-US" altLang="en-US" b="0" dirty="0">
                <a:solidFill>
                  <a:schemeClr val="bg1"/>
                </a:solidFill>
                <a:latin typeface="+mn-lt"/>
              </a:rPr>
              <a:t> true) </a:t>
            </a:r>
            <a:r>
              <a:rPr lang="en-US" altLang="en-US" b="0" dirty="0">
                <a:solidFill>
                  <a:schemeClr val="bg1"/>
                </a:solidFill>
                <a:latin typeface="+mn-lt"/>
                <a:sym typeface="Symbol" pitchFamily="18" charset="2"/>
              </a:rPr>
              <a:t></a:t>
            </a:r>
            <a:r>
              <a:rPr lang="en-US" altLang="en-US" b="0" dirty="0">
                <a:solidFill>
                  <a:schemeClr val="bg1"/>
                </a:solidFill>
                <a:latin typeface="+mn-lt"/>
              </a:rPr>
              <a:t> (a </a:t>
            </a:r>
            <a:r>
              <a:rPr lang="en-US" altLang="en-US" b="0" dirty="0">
                <a:solidFill>
                  <a:schemeClr val="bg1"/>
                </a:solidFill>
                <a:latin typeface="+mn-lt"/>
                <a:sym typeface="Symbol" pitchFamily="18" charset="2"/>
              </a:rPr>
              <a:t></a:t>
            </a:r>
            <a:r>
              <a:rPr lang="en-US" altLang="en-US" b="0" dirty="0">
                <a:solidFill>
                  <a:schemeClr val="bg1"/>
                </a:solidFill>
                <a:latin typeface="+mn-lt"/>
              </a:rPr>
              <a:t> ¬ true)) </a:t>
            </a:r>
            <a:r>
              <a:rPr lang="en-US" altLang="en-US" b="0" dirty="0">
                <a:solidFill>
                  <a:schemeClr val="bg1"/>
                </a:solidFill>
                <a:latin typeface="+mn-lt"/>
                <a:sym typeface="Symbol" pitchFamily="18" charset="2"/>
              </a:rPr>
              <a:t> </a:t>
            </a:r>
            <a:r>
              <a:rPr lang="en-US" altLang="en-US" b="0" dirty="0">
                <a:solidFill>
                  <a:schemeClr val="bg1"/>
                </a:solidFill>
                <a:latin typeface="+mn-lt"/>
              </a:rPr>
              <a:t>((a </a:t>
            </a:r>
            <a:r>
              <a:rPr lang="en-US" altLang="en-US" b="0" dirty="0">
                <a:solidFill>
                  <a:schemeClr val="bg1"/>
                </a:solidFill>
                <a:latin typeface="+mn-lt"/>
                <a:sym typeface="Symbol" pitchFamily="18" charset="2"/>
              </a:rPr>
              <a:t></a:t>
            </a:r>
            <a:r>
              <a:rPr lang="en-US" altLang="en-US" b="0" dirty="0">
                <a:solidFill>
                  <a:schemeClr val="bg1"/>
                </a:solidFill>
                <a:latin typeface="+mn-lt"/>
              </a:rPr>
              <a:t> false) </a:t>
            </a:r>
            <a:r>
              <a:rPr lang="en-US" altLang="en-US" b="0" dirty="0">
                <a:solidFill>
                  <a:schemeClr val="bg1"/>
                </a:solidFill>
                <a:latin typeface="+mn-lt"/>
                <a:sym typeface="Symbol" pitchFamily="18" charset="2"/>
              </a:rPr>
              <a:t></a:t>
            </a:r>
            <a:r>
              <a:rPr lang="en-US" altLang="en-US" b="0" dirty="0">
                <a:solidFill>
                  <a:schemeClr val="bg1"/>
                </a:solidFill>
                <a:latin typeface="+mn-lt"/>
              </a:rPr>
              <a:t> (a </a:t>
            </a:r>
            <a:r>
              <a:rPr lang="en-US" altLang="en-US" b="0" dirty="0">
                <a:solidFill>
                  <a:schemeClr val="bg1"/>
                </a:solidFill>
                <a:latin typeface="+mn-lt"/>
                <a:sym typeface="Symbol" pitchFamily="18" charset="2"/>
              </a:rPr>
              <a:t></a:t>
            </a:r>
            <a:r>
              <a:rPr lang="en-US" altLang="en-US" b="0" dirty="0">
                <a:solidFill>
                  <a:schemeClr val="bg1"/>
                </a:solidFill>
                <a:latin typeface="+mn-lt"/>
              </a:rPr>
              <a:t> ¬ false)) </a:t>
            </a:r>
          </a:p>
          <a:p>
            <a:pPr>
              <a:spcBef>
                <a:spcPct val="10000"/>
              </a:spcBef>
            </a:pPr>
            <a:r>
              <a:rPr lang="en-US" altLang="en-US" b="0" dirty="0">
                <a:solidFill>
                  <a:schemeClr val="bg1"/>
                </a:solidFill>
                <a:latin typeface="+mn-lt"/>
              </a:rPr>
              <a:t>     = (a </a:t>
            </a:r>
            <a:r>
              <a:rPr lang="en-US" altLang="en-US" b="0" dirty="0">
                <a:solidFill>
                  <a:schemeClr val="bg1"/>
                </a:solidFill>
                <a:latin typeface="+mn-lt"/>
                <a:sym typeface="Symbol" pitchFamily="18" charset="2"/>
              </a:rPr>
              <a:t></a:t>
            </a:r>
            <a:r>
              <a:rPr lang="en-US" altLang="en-US" b="0" dirty="0">
                <a:solidFill>
                  <a:schemeClr val="bg1"/>
                </a:solidFill>
                <a:latin typeface="+mn-lt"/>
              </a:rPr>
              <a:t> false) </a:t>
            </a:r>
            <a:r>
              <a:rPr lang="en-US" altLang="en-US" b="0" dirty="0">
                <a:solidFill>
                  <a:schemeClr val="bg1"/>
                </a:solidFill>
                <a:latin typeface="+mn-lt"/>
                <a:sym typeface="Symbol" pitchFamily="18" charset="2"/>
              </a:rPr>
              <a:t> </a:t>
            </a:r>
            <a:r>
              <a:rPr lang="en-US" altLang="en-US" b="0" dirty="0">
                <a:solidFill>
                  <a:schemeClr val="bg1"/>
                </a:solidFill>
                <a:latin typeface="+mn-lt"/>
              </a:rPr>
              <a:t>(false </a:t>
            </a:r>
            <a:r>
              <a:rPr lang="en-US" altLang="en-US" b="0" dirty="0">
                <a:solidFill>
                  <a:schemeClr val="bg1"/>
                </a:solidFill>
                <a:latin typeface="+mn-lt"/>
                <a:sym typeface="Symbol" pitchFamily="18" charset="2"/>
              </a:rPr>
              <a:t></a:t>
            </a:r>
            <a:r>
              <a:rPr lang="en-US" altLang="en-US" b="0" dirty="0">
                <a:solidFill>
                  <a:schemeClr val="bg1"/>
                </a:solidFill>
                <a:latin typeface="+mn-lt"/>
              </a:rPr>
              <a:t> a)</a:t>
            </a:r>
          </a:p>
          <a:p>
            <a:pPr>
              <a:spcBef>
                <a:spcPct val="10000"/>
              </a:spcBef>
            </a:pPr>
            <a:r>
              <a:rPr lang="en-US" altLang="en-US" b="0" dirty="0">
                <a:solidFill>
                  <a:schemeClr val="bg1"/>
                </a:solidFill>
                <a:latin typeface="+mn-lt"/>
              </a:rPr>
              <a:t>     = a </a:t>
            </a:r>
            <a:r>
              <a:rPr lang="en-US" altLang="en-US" b="0" dirty="0">
                <a:solidFill>
                  <a:schemeClr val="bg1"/>
                </a:solidFill>
                <a:latin typeface="+mn-lt"/>
                <a:sym typeface="Symbol" pitchFamily="18" charset="2"/>
              </a:rPr>
              <a:t> </a:t>
            </a:r>
            <a:r>
              <a:rPr lang="en-US" altLang="en-US" b="0" dirty="0">
                <a:solidFill>
                  <a:schemeClr val="bg1"/>
                </a:solidFill>
                <a:latin typeface="+mn-lt"/>
              </a:rPr>
              <a:t>a</a:t>
            </a:r>
          </a:p>
          <a:p>
            <a:pPr>
              <a:spcBef>
                <a:spcPct val="10000"/>
              </a:spcBef>
            </a:pPr>
            <a:r>
              <a:rPr lang="en-US" altLang="en-US" b="0" dirty="0">
                <a:solidFill>
                  <a:schemeClr val="bg1"/>
                </a:solidFill>
                <a:latin typeface="+mn-lt"/>
              </a:rPr>
              <a:t>     = </a:t>
            </a:r>
            <a:r>
              <a:rPr lang="en-US" altLang="en-US" dirty="0">
                <a:solidFill>
                  <a:schemeClr val="bg1"/>
                </a:solidFill>
                <a:latin typeface="+mn-lt"/>
              </a:rPr>
              <a:t>false</a:t>
            </a:r>
          </a:p>
        </p:txBody>
      </p:sp>
      <p:sp>
        <p:nvSpPr>
          <p:cNvPr id="23" name="Text Box 6"/>
          <p:cNvSpPr txBox="1">
            <a:spLocks noChangeArrowheads="1"/>
          </p:cNvSpPr>
          <p:nvPr/>
        </p:nvSpPr>
        <p:spPr bwMode="auto">
          <a:xfrm>
            <a:off x="7272389" y="4124591"/>
            <a:ext cx="1871611" cy="13234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square">
            <a:spAutoFit/>
          </a:bodyPr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b="0" dirty="0" smtClean="0">
                <a:solidFill>
                  <a:schemeClr val="tx1"/>
                </a:solidFill>
                <a:latin typeface="+mn-lt"/>
              </a:rPr>
              <a:t>b </a:t>
            </a:r>
            <a:r>
              <a:rPr lang="en-US" altLang="en-US" b="0" dirty="0" err="1" smtClean="0">
                <a:solidFill>
                  <a:schemeClr val="tx1"/>
                </a:solidFill>
                <a:latin typeface="+mn-lt"/>
              </a:rPr>
              <a:t>nunca</a:t>
            </a:r>
            <a:r>
              <a:rPr lang="en-US" altLang="en-US" b="0" dirty="0" smtClean="0">
                <a:solidFill>
                  <a:schemeClr val="tx1"/>
                </a:solidFill>
                <a:latin typeface="+mn-lt"/>
              </a:rPr>
              <a:t> </a:t>
            </a:r>
            <a:r>
              <a:rPr lang="en-US" altLang="en-US" b="0" dirty="0" err="1" smtClean="0">
                <a:solidFill>
                  <a:schemeClr val="tx1"/>
                </a:solidFill>
                <a:latin typeface="+mn-lt"/>
              </a:rPr>
              <a:t>determina</a:t>
            </a:r>
            <a:r>
              <a:rPr lang="en-US" altLang="en-US" b="0" dirty="0" smtClean="0">
                <a:solidFill>
                  <a:schemeClr val="tx1"/>
                </a:solidFill>
                <a:latin typeface="+mn-lt"/>
              </a:rPr>
              <a:t> el valor de p: </a:t>
            </a:r>
            <a:r>
              <a:rPr lang="en-US" altLang="en-US" b="0" dirty="0" err="1" smtClean="0">
                <a:solidFill>
                  <a:schemeClr val="tx1"/>
                </a:solidFill>
                <a:latin typeface="+mn-lt"/>
              </a:rPr>
              <a:t>es</a:t>
            </a:r>
            <a:r>
              <a:rPr lang="en-US" altLang="en-US" b="0" dirty="0" smtClean="0">
                <a:solidFill>
                  <a:schemeClr val="tx1"/>
                </a:solidFill>
                <a:latin typeface="+mn-lt"/>
              </a:rPr>
              <a:t> </a:t>
            </a:r>
            <a:r>
              <a:rPr lang="en-US" altLang="en-US" b="0" dirty="0" err="1" smtClean="0">
                <a:solidFill>
                  <a:schemeClr val="tx1"/>
                </a:solidFill>
                <a:latin typeface="+mn-lt"/>
              </a:rPr>
              <a:t>irrelevante</a:t>
            </a:r>
            <a:r>
              <a:rPr lang="en-US" altLang="en-US" b="0" dirty="0" smtClean="0">
                <a:solidFill>
                  <a:schemeClr val="tx1"/>
                </a:solidFill>
                <a:latin typeface="+mn-lt"/>
              </a:rPr>
              <a:t>.</a:t>
            </a:r>
            <a:endParaRPr lang="en-US" altLang="en-US" b="0" dirty="0">
              <a:solidFill>
                <a:schemeClr val="tx1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3246226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uiExpand="1" build="p" animBg="1"/>
      <p:bldP spid="20" grpId="0" build="p"/>
      <p:bldP spid="22" grpId="0" uiExpand="1" build="p" animBg="1"/>
      <p:bldP spid="23" grpId="0" build="p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Box 112"/>
          <p:cNvSpPr txBox="1">
            <a:spLocks noChangeArrowheads="1"/>
          </p:cNvSpPr>
          <p:nvPr/>
        </p:nvSpPr>
        <p:spPr bwMode="auto">
          <a:xfrm>
            <a:off x="2321633" y="1789615"/>
            <a:ext cx="4560386" cy="1016000"/>
          </a:xfrm>
          <a:prstGeom prst="rect">
            <a:avLst/>
          </a:prstGeom>
          <a:solidFill>
            <a:srgbClr val="0033CC"/>
          </a:solidFill>
          <a:ln w="28575">
            <a:solidFill>
              <a:schemeClr val="tx2"/>
            </a:solidFill>
            <a:miter lim="800000"/>
            <a:headEnd type="none" w="sm" len="sm"/>
            <a:tailEnd type="none" w="sm" len="sm"/>
          </a:ln>
        </p:spPr>
        <p:txBody>
          <a:bodyPr wrap="square">
            <a:spAutoFit/>
          </a:bodyPr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altLang="en-US" dirty="0"/>
              <a:t>b y c son </a:t>
            </a:r>
            <a:r>
              <a:rPr lang="en-US" altLang="en-US" dirty="0" err="1"/>
              <a:t>iguales</a:t>
            </a:r>
            <a:r>
              <a:rPr lang="en-US" altLang="en-US" dirty="0"/>
              <a:t>, a </a:t>
            </a:r>
            <a:r>
              <a:rPr lang="en-US" altLang="en-US" dirty="0" err="1"/>
              <a:t>es</a:t>
            </a:r>
            <a:r>
              <a:rPr lang="en-US" altLang="en-US" dirty="0"/>
              <a:t> </a:t>
            </a:r>
            <a:r>
              <a:rPr lang="en-US" altLang="en-US" dirty="0" err="1"/>
              <a:t>diferente</a:t>
            </a:r>
            <a:r>
              <a:rPr lang="en-US" altLang="en-US" dirty="0"/>
              <a:t> y p </a:t>
            </a:r>
            <a:r>
              <a:rPr lang="en-US" altLang="en-US" dirty="0" err="1"/>
              <a:t>es</a:t>
            </a:r>
            <a:r>
              <a:rPr lang="en-US" altLang="en-US" dirty="0"/>
              <a:t> </a:t>
            </a:r>
            <a:r>
              <a:rPr lang="en-US" altLang="en-US" dirty="0" err="1"/>
              <a:t>diferente</a:t>
            </a:r>
            <a:r>
              <a:rPr lang="en-US" altLang="en-US" dirty="0"/>
              <a:t>: TTT y FTT </a:t>
            </a:r>
            <a:r>
              <a:rPr lang="en-US" altLang="en-US" dirty="0" err="1"/>
              <a:t>hacen</a:t>
            </a:r>
            <a:r>
              <a:rPr lang="en-US" altLang="en-US" dirty="0"/>
              <a:t> que </a:t>
            </a:r>
            <a:r>
              <a:rPr lang="en-US" altLang="en-US" i="1" dirty="0"/>
              <a:t>a</a:t>
            </a:r>
            <a:r>
              <a:rPr lang="en-US" altLang="en-US" dirty="0"/>
              <a:t> determine el valor de </a:t>
            </a:r>
            <a:r>
              <a:rPr lang="en-US" altLang="en-US" i="1" dirty="0"/>
              <a:t>p.</a:t>
            </a:r>
          </a:p>
        </p:txBody>
      </p:sp>
      <p:sp>
        <p:nvSpPr>
          <p:cNvPr id="17" name="Text Box 112"/>
          <p:cNvSpPr txBox="1">
            <a:spLocks noChangeArrowheads="1"/>
          </p:cNvSpPr>
          <p:nvPr/>
        </p:nvSpPr>
        <p:spPr bwMode="auto">
          <a:xfrm>
            <a:off x="2883107" y="1838663"/>
            <a:ext cx="4560386" cy="1016000"/>
          </a:xfrm>
          <a:prstGeom prst="rect">
            <a:avLst/>
          </a:prstGeom>
          <a:solidFill>
            <a:srgbClr val="0033CC"/>
          </a:solidFill>
          <a:ln w="28575">
            <a:solidFill>
              <a:schemeClr val="tx2"/>
            </a:solidFill>
            <a:miter lim="800000"/>
            <a:headEnd type="none" w="sm" len="sm"/>
            <a:tailEnd type="none" w="sm" len="sm"/>
          </a:ln>
        </p:spPr>
        <p:txBody>
          <a:bodyPr wrap="square">
            <a:spAutoFit/>
          </a:bodyPr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altLang="en-US" dirty="0"/>
              <a:t>De Nuevo, b y c son </a:t>
            </a:r>
            <a:r>
              <a:rPr lang="en-US" altLang="en-US" dirty="0" err="1"/>
              <a:t>iguales</a:t>
            </a:r>
            <a:r>
              <a:rPr lang="en-US" altLang="en-US" dirty="0"/>
              <a:t>, </a:t>
            </a:r>
            <a:r>
              <a:rPr lang="en-US" altLang="en-US" dirty="0" err="1"/>
              <a:t>así</a:t>
            </a:r>
            <a:r>
              <a:rPr lang="en-US" altLang="en-US" dirty="0"/>
              <a:t> que TTF y FTF </a:t>
            </a:r>
            <a:r>
              <a:rPr lang="en-US" altLang="en-US" dirty="0" err="1"/>
              <a:t>hacen</a:t>
            </a:r>
            <a:r>
              <a:rPr lang="en-US" altLang="en-US" dirty="0"/>
              <a:t> que </a:t>
            </a:r>
            <a:r>
              <a:rPr lang="en-US" altLang="en-US" i="1" dirty="0"/>
              <a:t>a</a:t>
            </a:r>
            <a:r>
              <a:rPr lang="en-US" altLang="en-US" dirty="0"/>
              <a:t> determine el valor de </a:t>
            </a:r>
            <a:r>
              <a:rPr lang="en-US" altLang="en-US" i="1" dirty="0"/>
              <a:t>p.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2257" y="468145"/>
            <a:ext cx="5417948" cy="1996619"/>
          </a:xfrm>
        </p:spPr>
        <p:txBody>
          <a:bodyPr>
            <a:noAutofit/>
          </a:bodyPr>
          <a:lstStyle/>
          <a:p>
            <a:r>
              <a:rPr lang="es-ES" dirty="0" smtClean="0"/>
              <a:t>Algunas veces las cuentas se complican.</a:t>
            </a:r>
          </a:p>
          <a:p>
            <a:r>
              <a:rPr lang="es-ES" dirty="0" smtClean="0"/>
              <a:t>Una tabla de verdad puede simplificar las cosas.</a:t>
            </a:r>
          </a:p>
        </p:txBody>
      </p:sp>
      <p:graphicFrame>
        <p:nvGraphicFramePr>
          <p:cNvPr id="7" name="Group 18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63481364"/>
              </p:ext>
            </p:extLst>
          </p:nvPr>
        </p:nvGraphicFramePr>
        <p:xfrm>
          <a:off x="423360" y="2925893"/>
          <a:ext cx="4100512" cy="3655251"/>
        </p:xfrm>
        <a:graphic>
          <a:graphicData uri="http://schemas.openxmlformats.org/drawingml/2006/table">
            <a:tbl>
              <a:tblPr/>
              <a:tblGrid>
                <a:gridCol w="449262"/>
                <a:gridCol w="496888"/>
                <a:gridCol w="495300"/>
                <a:gridCol w="527050"/>
                <a:gridCol w="2132012"/>
              </a:tblGrid>
              <a:tr h="45243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4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Gill Sans MT" panose="020B0502020104020203" pitchFamily="34" charset="0"/>
                        </a:rPr>
                        <a:t>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4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Gill Sans MT" panose="020B0502020104020203" pitchFamily="34" charset="0"/>
                        </a:rPr>
                        <a:t>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4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Gill Sans MT" panose="020B0502020104020203" pitchFamily="34" charset="0"/>
                        </a:rPr>
                        <a:t>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4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Gill Sans MT" panose="020B0502020104020203" pitchFamily="34" charset="0"/>
                        </a:rPr>
                        <a:t>a </a:t>
                      </a:r>
                      <a:r>
                        <a:rPr kumimoji="0" lang="en-US" sz="2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Gill Sans MT" panose="020B0502020104020203" pitchFamily="34" charset="0"/>
                          <a:cs typeface="Times New Roman" pitchFamily="18" charset="0"/>
                          <a:sym typeface="Symbol" pitchFamily="18" charset="2"/>
                        </a:rPr>
                        <a:t> </a:t>
                      </a:r>
                      <a:r>
                        <a:rPr kumimoji="0" lang="en-US" sz="24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Gill Sans MT" panose="020B0502020104020203" pitchFamily="34" charset="0"/>
                        </a:rPr>
                        <a:t>(b </a:t>
                      </a:r>
                      <a:r>
                        <a:rPr kumimoji="0" lang="en-US" sz="2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Gill Sans MT" panose="020B0502020104020203" pitchFamily="34" charset="0"/>
                          <a:cs typeface="Times New Roman" pitchFamily="18" charset="0"/>
                          <a:sym typeface="Symbol" pitchFamily="18" charset="2"/>
                        </a:rPr>
                        <a:t></a:t>
                      </a:r>
                      <a:r>
                        <a:rPr kumimoji="0" lang="en-US" sz="24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Gill Sans MT" panose="020B0502020104020203" pitchFamily="34" charset="0"/>
                        </a:rPr>
                        <a:t> c)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</a:tr>
              <a:tr h="400050"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Gill Sans MT" panose="020B0502020104020203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Gill Sans MT" panose="020B0502020104020203" pitchFamily="34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Gill Sans MT" panose="020B0502020104020203" pitchFamily="34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Gill Sans MT" panose="020B0502020104020203" pitchFamily="34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Gill Sans MT" panose="020B0502020104020203" pitchFamily="34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</a:tr>
              <a:tr h="396875"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Gill Sans MT" panose="020B0502020104020203" pitchFamily="34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Gill Sans MT" panose="020B0502020104020203" pitchFamily="34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Gill Sans MT" panose="020B0502020104020203" pitchFamily="34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Gill Sans MT" panose="020B0502020104020203" pitchFamily="34" charset="0"/>
                        </a:rPr>
                        <a:t>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Gill Sans MT" panose="020B0502020104020203" pitchFamily="34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</a:tr>
              <a:tr h="400050"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Gill Sans MT" panose="020B0502020104020203" pitchFamily="34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Gill Sans MT" panose="020B0502020104020203" pitchFamily="34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Gill Sans MT" panose="020B0502020104020203" pitchFamily="34" charset="0"/>
                        </a:rPr>
                        <a:t>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Gill Sans MT" panose="020B0502020104020203" pitchFamily="34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Gill Sans MT" panose="020B0502020104020203" pitchFamily="34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</a:tr>
              <a:tr h="400050"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Gill Sans MT" panose="020B0502020104020203" pitchFamily="34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Gill Sans MT" panose="020B0502020104020203" pitchFamily="34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Gill Sans MT" panose="020B0502020104020203" pitchFamily="34" charset="0"/>
                        </a:rPr>
                        <a:t>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Gill Sans MT" panose="020B0502020104020203" pitchFamily="34" charset="0"/>
                        </a:rPr>
                        <a:t>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Gill Sans MT" panose="020B0502020104020203" pitchFamily="34" charset="0"/>
                        </a:rPr>
                        <a:t>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</a:tr>
              <a:tr h="398463"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Gill Sans MT" panose="020B0502020104020203" pitchFamily="34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Gill Sans MT" panose="020B0502020104020203" pitchFamily="34" charset="0"/>
                        </a:rPr>
                        <a:t>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Gill Sans MT" panose="020B0502020104020203" pitchFamily="34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Gill Sans MT" panose="020B0502020104020203" pitchFamily="34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Gill Sans MT" panose="020B0502020104020203" pitchFamily="34" charset="0"/>
                        </a:rPr>
                        <a:t>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</a:tr>
              <a:tr h="396875"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Gill Sans MT" panose="020B0502020104020203" pitchFamily="34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Gill Sans MT" panose="020B0502020104020203" pitchFamily="34" charset="0"/>
                        </a:rPr>
                        <a:t>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Gill Sans MT" panose="020B0502020104020203" pitchFamily="34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Gill Sans MT" panose="020B0502020104020203" pitchFamily="34" charset="0"/>
                        </a:rPr>
                        <a:t>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Gill Sans MT" panose="020B0502020104020203" pitchFamily="34" charset="0"/>
                        </a:rPr>
                        <a:t>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</a:tr>
              <a:tr h="393700"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Gill Sans MT" panose="020B0502020104020203" pitchFamily="34" charset="0"/>
                        </a:rPr>
                        <a:t>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Gill Sans MT" panose="020B0502020104020203" pitchFamily="34" charset="0"/>
                        </a:rPr>
                        <a:t>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Gill Sans MT" panose="020B0502020104020203" pitchFamily="34" charset="0"/>
                        </a:rPr>
                        <a:t>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Gill Sans MT" panose="020B0502020104020203" pitchFamily="34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Gill Sans MT" panose="020B0502020104020203" pitchFamily="34" charset="0"/>
                        </a:rPr>
                        <a:t>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</a:tr>
              <a:tr h="393700"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Gill Sans MT" panose="020B0502020104020203" pitchFamily="34" charset="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Gill Sans MT" panose="020B0502020104020203" pitchFamily="34" charset="0"/>
                        </a:rPr>
                        <a:t>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Gill Sans MT" panose="020B0502020104020203" pitchFamily="34" charset="0"/>
                        </a:rPr>
                        <a:t>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Gill Sans MT" panose="020B0502020104020203" pitchFamily="34" charset="0"/>
                        </a:rPr>
                        <a:t>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Gill Sans MT" panose="020B0502020104020203" pitchFamily="34" charset="0"/>
                        </a:rPr>
                        <a:t>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8" name="Group 18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64976426"/>
              </p:ext>
            </p:extLst>
          </p:nvPr>
        </p:nvGraphicFramePr>
        <p:xfrm>
          <a:off x="4510087" y="2925893"/>
          <a:ext cx="2335046" cy="3655251"/>
        </p:xfrm>
        <a:graphic>
          <a:graphicData uri="http://schemas.openxmlformats.org/drawingml/2006/table">
            <a:tbl>
              <a:tblPr/>
              <a:tblGrid>
                <a:gridCol w="783908"/>
                <a:gridCol w="720959"/>
                <a:gridCol w="830179"/>
              </a:tblGrid>
              <a:tr h="45243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  <a:defRPr/>
                      </a:pPr>
                      <a:r>
                        <a:rPr kumimoji="0" lang="en-US" sz="2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Gill Sans MT" panose="020B0502020104020203" pitchFamily="34" charset="0"/>
                        </a:rPr>
                        <a:t>p</a:t>
                      </a:r>
                      <a:r>
                        <a:rPr kumimoji="0" lang="en-US" sz="2800" b="0" i="1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Gill Sans MT" panose="020B0502020104020203" pitchFamily="34" charset="0"/>
                        </a:rPr>
                        <a:t>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  <a:defRPr/>
                      </a:pPr>
                      <a:r>
                        <a:rPr kumimoji="0" lang="en-US" sz="2800" b="0" i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Gill Sans MT" panose="020B0502020104020203" pitchFamily="34" charset="0"/>
                        </a:rPr>
                        <a:t>p</a:t>
                      </a:r>
                      <a:r>
                        <a:rPr kumimoji="0" lang="en-US" sz="2800" b="0" i="1" u="none" strike="noStrike" cap="none" normalizeH="0" baseline="-2500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Gill Sans MT" panose="020B0502020104020203" pitchFamily="34" charset="0"/>
                        </a:rPr>
                        <a:t>b</a:t>
                      </a:r>
                      <a:endParaRPr kumimoji="0" lang="en-US" sz="2800" b="0" i="1" u="none" strike="noStrike" cap="none" normalizeH="0" baseline="-2500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Gill Sans MT" panose="020B0502020104020203" pitchFamily="34" charset="0"/>
                        </a:rPr>
                        <a:t>p</a:t>
                      </a:r>
                      <a:r>
                        <a:rPr kumimoji="0" lang="en-US" sz="2800" b="0" i="1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Gill Sans MT" panose="020B0502020104020203" pitchFamily="34" charset="0"/>
                        </a:rPr>
                        <a:t>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</a:tr>
              <a:tr h="40005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</a:tr>
              <a:tr h="39687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</a:tr>
              <a:tr h="400050"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</a:tr>
              <a:tr h="40005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</a:tr>
              <a:tr h="39846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</a:tr>
              <a:tr h="39687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</a:tr>
              <a:tr h="393700"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</a:tr>
              <a:tr h="3937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</a:tr>
            </a:tbl>
          </a:graphicData>
        </a:graphic>
      </p:graphicFrame>
      <p:sp>
        <p:nvSpPr>
          <p:cNvPr id="10" name="10-Point Star 9"/>
          <p:cNvSpPr/>
          <p:nvPr/>
        </p:nvSpPr>
        <p:spPr bwMode="auto">
          <a:xfrm>
            <a:off x="4523872" y="3477128"/>
            <a:ext cx="228600" cy="240632"/>
          </a:xfrm>
          <a:prstGeom prst="star10">
            <a:avLst/>
          </a:prstGeom>
          <a:solidFill>
            <a:srgbClr val="FFFF00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smtClean="0">
              <a:ln>
                <a:noFill/>
              </a:ln>
              <a:solidFill>
                <a:srgbClr val="FAFD00"/>
              </a:solidFill>
              <a:effectLst/>
              <a:latin typeface="Times New Roman" pitchFamily="18" charset="0"/>
            </a:endParaRPr>
          </a:p>
        </p:txBody>
      </p:sp>
      <p:sp>
        <p:nvSpPr>
          <p:cNvPr id="11" name="10-Point Star 10"/>
          <p:cNvSpPr/>
          <p:nvPr/>
        </p:nvSpPr>
        <p:spPr bwMode="auto">
          <a:xfrm>
            <a:off x="4523872" y="5037223"/>
            <a:ext cx="228600" cy="240632"/>
          </a:xfrm>
          <a:prstGeom prst="star10">
            <a:avLst/>
          </a:prstGeom>
          <a:solidFill>
            <a:srgbClr val="FFFF00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smtClean="0">
              <a:ln>
                <a:noFill/>
              </a:ln>
              <a:solidFill>
                <a:srgbClr val="FAFD00"/>
              </a:solidFill>
              <a:effectLst/>
              <a:latin typeface="Times New Roman" pitchFamily="18" charset="0"/>
            </a:endParaRPr>
          </a:p>
        </p:txBody>
      </p:sp>
      <p:sp>
        <p:nvSpPr>
          <p:cNvPr id="15" name="10-Point Star 14"/>
          <p:cNvSpPr/>
          <p:nvPr/>
        </p:nvSpPr>
        <p:spPr bwMode="auto">
          <a:xfrm>
            <a:off x="4755918" y="3842353"/>
            <a:ext cx="228600" cy="240632"/>
          </a:xfrm>
          <a:prstGeom prst="star10">
            <a:avLst/>
          </a:prstGeom>
          <a:solidFill>
            <a:srgbClr val="FFFF00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smtClean="0">
              <a:ln>
                <a:noFill/>
              </a:ln>
              <a:solidFill>
                <a:srgbClr val="FAFD00"/>
              </a:solidFill>
              <a:effectLst/>
              <a:latin typeface="Times New Roman" pitchFamily="18" charset="0"/>
            </a:endParaRPr>
          </a:p>
        </p:txBody>
      </p:sp>
      <p:sp>
        <p:nvSpPr>
          <p:cNvPr id="16" name="10-Point Star 15"/>
          <p:cNvSpPr/>
          <p:nvPr/>
        </p:nvSpPr>
        <p:spPr bwMode="auto">
          <a:xfrm>
            <a:off x="4755918" y="5423613"/>
            <a:ext cx="228600" cy="240632"/>
          </a:xfrm>
          <a:prstGeom prst="star10">
            <a:avLst/>
          </a:prstGeom>
          <a:solidFill>
            <a:srgbClr val="FFFF00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smtClean="0">
              <a:ln>
                <a:noFill/>
              </a:ln>
              <a:solidFill>
                <a:srgbClr val="FAFD00"/>
              </a:solidFill>
              <a:effectLst/>
              <a:latin typeface="Times New Roman" pitchFamily="18" charset="0"/>
            </a:endParaRPr>
          </a:p>
        </p:txBody>
      </p:sp>
      <p:sp>
        <p:nvSpPr>
          <p:cNvPr id="18" name="10-Point Star 17"/>
          <p:cNvSpPr/>
          <p:nvPr/>
        </p:nvSpPr>
        <p:spPr bwMode="auto">
          <a:xfrm>
            <a:off x="4987964" y="4214282"/>
            <a:ext cx="228600" cy="240632"/>
          </a:xfrm>
          <a:prstGeom prst="star10">
            <a:avLst/>
          </a:prstGeom>
          <a:solidFill>
            <a:srgbClr val="FFFF00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smtClean="0">
              <a:ln>
                <a:noFill/>
              </a:ln>
              <a:solidFill>
                <a:srgbClr val="FAFD00"/>
              </a:solidFill>
              <a:effectLst/>
              <a:latin typeface="Times New Roman" pitchFamily="18" charset="0"/>
            </a:endParaRPr>
          </a:p>
        </p:txBody>
      </p:sp>
      <p:sp>
        <p:nvSpPr>
          <p:cNvPr id="19" name="10-Point Star 18"/>
          <p:cNvSpPr/>
          <p:nvPr/>
        </p:nvSpPr>
        <p:spPr bwMode="auto">
          <a:xfrm>
            <a:off x="4987964" y="5810004"/>
            <a:ext cx="228600" cy="240632"/>
          </a:xfrm>
          <a:prstGeom prst="star10">
            <a:avLst/>
          </a:prstGeom>
          <a:solidFill>
            <a:srgbClr val="FFFF00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smtClean="0">
              <a:ln>
                <a:noFill/>
              </a:ln>
              <a:solidFill>
                <a:srgbClr val="FAFD00"/>
              </a:solidFill>
              <a:effectLst/>
              <a:latin typeface="Times New Roman" pitchFamily="18" charset="0"/>
            </a:endParaRPr>
          </a:p>
        </p:txBody>
      </p:sp>
      <p:sp>
        <p:nvSpPr>
          <p:cNvPr id="21" name="10-Point Star 20"/>
          <p:cNvSpPr/>
          <p:nvPr/>
        </p:nvSpPr>
        <p:spPr bwMode="auto">
          <a:xfrm>
            <a:off x="5479129" y="3842353"/>
            <a:ext cx="228600" cy="240632"/>
          </a:xfrm>
          <a:prstGeom prst="star10">
            <a:avLst/>
          </a:prstGeom>
          <a:solidFill>
            <a:srgbClr val="FFFF00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smtClean="0">
              <a:ln>
                <a:noFill/>
              </a:ln>
              <a:solidFill>
                <a:srgbClr val="FAFD00"/>
              </a:solidFill>
              <a:effectLst/>
              <a:latin typeface="Times New Roman" pitchFamily="18" charset="0"/>
            </a:endParaRPr>
          </a:p>
        </p:txBody>
      </p:sp>
      <p:sp>
        <p:nvSpPr>
          <p:cNvPr id="22" name="10-Point Star 21"/>
          <p:cNvSpPr/>
          <p:nvPr/>
        </p:nvSpPr>
        <p:spPr bwMode="auto">
          <a:xfrm>
            <a:off x="5479129" y="4620259"/>
            <a:ext cx="228600" cy="240632"/>
          </a:xfrm>
          <a:prstGeom prst="star10">
            <a:avLst/>
          </a:prstGeom>
          <a:solidFill>
            <a:srgbClr val="FFFF00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smtClean="0">
              <a:ln>
                <a:noFill/>
              </a:ln>
              <a:solidFill>
                <a:srgbClr val="FAFD00"/>
              </a:solidFill>
              <a:effectLst/>
              <a:latin typeface="Times New Roman" pitchFamily="18" charset="0"/>
            </a:endParaRPr>
          </a:p>
        </p:txBody>
      </p:sp>
      <p:sp>
        <p:nvSpPr>
          <p:cNvPr id="24" name="10-Point Star 23"/>
          <p:cNvSpPr/>
          <p:nvPr/>
        </p:nvSpPr>
        <p:spPr bwMode="auto">
          <a:xfrm>
            <a:off x="6281609" y="4214282"/>
            <a:ext cx="228600" cy="240632"/>
          </a:xfrm>
          <a:prstGeom prst="star10">
            <a:avLst/>
          </a:prstGeom>
          <a:solidFill>
            <a:srgbClr val="FFFF00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smtClean="0">
              <a:ln>
                <a:noFill/>
              </a:ln>
              <a:solidFill>
                <a:srgbClr val="FAFD00"/>
              </a:solidFill>
              <a:effectLst/>
              <a:latin typeface="Times New Roman" pitchFamily="18" charset="0"/>
            </a:endParaRPr>
          </a:p>
        </p:txBody>
      </p:sp>
      <p:sp>
        <p:nvSpPr>
          <p:cNvPr id="25" name="10-Point Star 24"/>
          <p:cNvSpPr/>
          <p:nvPr/>
        </p:nvSpPr>
        <p:spPr bwMode="auto">
          <a:xfrm>
            <a:off x="6281609" y="4620259"/>
            <a:ext cx="228600" cy="240632"/>
          </a:xfrm>
          <a:prstGeom prst="star10">
            <a:avLst/>
          </a:prstGeom>
          <a:solidFill>
            <a:srgbClr val="FFFF00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smtClean="0">
              <a:ln>
                <a:noFill/>
              </a:ln>
              <a:solidFill>
                <a:srgbClr val="FAFD00"/>
              </a:solidFill>
              <a:effectLst/>
              <a:latin typeface="Times New Roman" pitchFamily="18" charset="0"/>
            </a:endParaRPr>
          </a:p>
        </p:txBody>
      </p:sp>
      <p:grpSp>
        <p:nvGrpSpPr>
          <p:cNvPr id="37" name="Group 36"/>
          <p:cNvGrpSpPr/>
          <p:nvPr/>
        </p:nvGrpSpPr>
        <p:grpSpPr>
          <a:xfrm>
            <a:off x="4523872" y="3477128"/>
            <a:ext cx="1986337" cy="2573508"/>
            <a:chOff x="4523872" y="3477128"/>
            <a:chExt cx="1986337" cy="2573508"/>
          </a:xfrm>
        </p:grpSpPr>
        <p:sp>
          <p:nvSpPr>
            <p:cNvPr id="38" name="10-Point Star 37"/>
            <p:cNvSpPr/>
            <p:nvPr/>
          </p:nvSpPr>
          <p:spPr bwMode="auto">
            <a:xfrm>
              <a:off x="4523872" y="3477128"/>
              <a:ext cx="228600" cy="240632"/>
            </a:xfrm>
            <a:prstGeom prst="star10">
              <a:avLst/>
            </a:prstGeom>
            <a:solidFill>
              <a:srgbClr val="FFFF00"/>
            </a:solidFill>
            <a:ln w="28575" cap="flat" cmpd="sng" algn="ctr">
              <a:solidFill>
                <a:srgbClr val="FF0000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000" b="1" i="0" u="none" strike="noStrike" cap="none" normalizeH="0" baseline="0" smtClean="0">
                <a:ln>
                  <a:noFill/>
                </a:ln>
                <a:solidFill>
                  <a:srgbClr val="FAFD00"/>
                </a:solidFill>
                <a:effectLst/>
                <a:latin typeface="Times New Roman" pitchFamily="18" charset="0"/>
              </a:endParaRPr>
            </a:p>
          </p:txBody>
        </p:sp>
        <p:sp>
          <p:nvSpPr>
            <p:cNvPr id="39" name="10-Point Star 38"/>
            <p:cNvSpPr/>
            <p:nvPr/>
          </p:nvSpPr>
          <p:spPr bwMode="auto">
            <a:xfrm>
              <a:off x="4523872" y="5037223"/>
              <a:ext cx="228600" cy="240632"/>
            </a:xfrm>
            <a:prstGeom prst="star10">
              <a:avLst/>
            </a:prstGeom>
            <a:solidFill>
              <a:srgbClr val="FFFF00"/>
            </a:solidFill>
            <a:ln w="28575" cap="flat" cmpd="sng" algn="ctr">
              <a:solidFill>
                <a:srgbClr val="FF0000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000" b="1" i="0" u="none" strike="noStrike" cap="none" normalizeH="0" baseline="0" smtClean="0">
                <a:ln>
                  <a:noFill/>
                </a:ln>
                <a:solidFill>
                  <a:srgbClr val="FAFD00"/>
                </a:solidFill>
                <a:effectLst/>
                <a:latin typeface="Times New Roman" pitchFamily="18" charset="0"/>
              </a:endParaRPr>
            </a:p>
          </p:txBody>
        </p:sp>
        <p:sp>
          <p:nvSpPr>
            <p:cNvPr id="40" name="10-Point Star 39"/>
            <p:cNvSpPr/>
            <p:nvPr/>
          </p:nvSpPr>
          <p:spPr bwMode="auto">
            <a:xfrm>
              <a:off x="4755918" y="3842353"/>
              <a:ext cx="228600" cy="240632"/>
            </a:xfrm>
            <a:prstGeom prst="star10">
              <a:avLst/>
            </a:prstGeom>
            <a:solidFill>
              <a:srgbClr val="FFFF00"/>
            </a:solidFill>
            <a:ln w="28575" cap="flat" cmpd="sng" algn="ctr">
              <a:solidFill>
                <a:srgbClr val="FF0000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000" b="1" i="0" u="none" strike="noStrike" cap="none" normalizeH="0" baseline="0" smtClean="0">
                <a:ln>
                  <a:noFill/>
                </a:ln>
                <a:solidFill>
                  <a:srgbClr val="FAFD00"/>
                </a:solidFill>
                <a:effectLst/>
                <a:latin typeface="Times New Roman" pitchFamily="18" charset="0"/>
              </a:endParaRPr>
            </a:p>
          </p:txBody>
        </p:sp>
        <p:sp>
          <p:nvSpPr>
            <p:cNvPr id="41" name="10-Point Star 40"/>
            <p:cNvSpPr/>
            <p:nvPr/>
          </p:nvSpPr>
          <p:spPr bwMode="auto">
            <a:xfrm>
              <a:off x="4755918" y="5423613"/>
              <a:ext cx="228600" cy="240632"/>
            </a:xfrm>
            <a:prstGeom prst="star10">
              <a:avLst/>
            </a:prstGeom>
            <a:solidFill>
              <a:srgbClr val="FFFF00"/>
            </a:solidFill>
            <a:ln w="28575" cap="flat" cmpd="sng" algn="ctr">
              <a:solidFill>
                <a:srgbClr val="FF0000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000" b="1" i="0" u="none" strike="noStrike" cap="none" normalizeH="0" baseline="0" smtClean="0">
                <a:ln>
                  <a:noFill/>
                </a:ln>
                <a:solidFill>
                  <a:srgbClr val="FAFD00"/>
                </a:solidFill>
                <a:effectLst/>
                <a:latin typeface="Times New Roman" pitchFamily="18" charset="0"/>
              </a:endParaRPr>
            </a:p>
          </p:txBody>
        </p:sp>
        <p:sp>
          <p:nvSpPr>
            <p:cNvPr id="42" name="10-Point Star 41"/>
            <p:cNvSpPr/>
            <p:nvPr/>
          </p:nvSpPr>
          <p:spPr bwMode="auto">
            <a:xfrm>
              <a:off x="4987964" y="4214282"/>
              <a:ext cx="228600" cy="240632"/>
            </a:xfrm>
            <a:prstGeom prst="star10">
              <a:avLst/>
            </a:prstGeom>
            <a:solidFill>
              <a:srgbClr val="FFFF00"/>
            </a:solidFill>
            <a:ln w="28575" cap="flat" cmpd="sng" algn="ctr">
              <a:solidFill>
                <a:srgbClr val="FF0000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000" b="1" i="0" u="none" strike="noStrike" cap="none" normalizeH="0" baseline="0" smtClean="0">
                <a:ln>
                  <a:noFill/>
                </a:ln>
                <a:solidFill>
                  <a:srgbClr val="FAFD00"/>
                </a:solidFill>
                <a:effectLst/>
                <a:latin typeface="Times New Roman" pitchFamily="18" charset="0"/>
              </a:endParaRPr>
            </a:p>
          </p:txBody>
        </p:sp>
        <p:sp>
          <p:nvSpPr>
            <p:cNvPr id="43" name="10-Point Star 42"/>
            <p:cNvSpPr/>
            <p:nvPr/>
          </p:nvSpPr>
          <p:spPr bwMode="auto">
            <a:xfrm>
              <a:off x="4987964" y="5810004"/>
              <a:ext cx="228600" cy="240632"/>
            </a:xfrm>
            <a:prstGeom prst="star10">
              <a:avLst/>
            </a:prstGeom>
            <a:solidFill>
              <a:srgbClr val="FFFF00"/>
            </a:solidFill>
            <a:ln w="28575" cap="flat" cmpd="sng" algn="ctr">
              <a:solidFill>
                <a:srgbClr val="FF0000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000" b="1" i="0" u="none" strike="noStrike" cap="none" normalizeH="0" baseline="0" smtClean="0">
                <a:ln>
                  <a:noFill/>
                </a:ln>
                <a:solidFill>
                  <a:srgbClr val="FAFD00"/>
                </a:solidFill>
                <a:effectLst/>
                <a:latin typeface="Times New Roman" pitchFamily="18" charset="0"/>
              </a:endParaRPr>
            </a:p>
          </p:txBody>
        </p:sp>
        <p:sp>
          <p:nvSpPr>
            <p:cNvPr id="44" name="10-Point Star 43"/>
            <p:cNvSpPr/>
            <p:nvPr/>
          </p:nvSpPr>
          <p:spPr bwMode="auto">
            <a:xfrm>
              <a:off x="5479129" y="3842353"/>
              <a:ext cx="228600" cy="240632"/>
            </a:xfrm>
            <a:prstGeom prst="star10">
              <a:avLst/>
            </a:prstGeom>
            <a:solidFill>
              <a:srgbClr val="FFFF00"/>
            </a:solidFill>
            <a:ln w="28575" cap="flat" cmpd="sng" algn="ctr">
              <a:solidFill>
                <a:srgbClr val="FF0000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000" b="1" i="0" u="none" strike="noStrike" cap="none" normalizeH="0" baseline="0" smtClean="0">
                <a:ln>
                  <a:noFill/>
                </a:ln>
                <a:solidFill>
                  <a:srgbClr val="FAFD00"/>
                </a:solidFill>
                <a:effectLst/>
                <a:latin typeface="Times New Roman" pitchFamily="18" charset="0"/>
              </a:endParaRPr>
            </a:p>
          </p:txBody>
        </p:sp>
        <p:sp>
          <p:nvSpPr>
            <p:cNvPr id="45" name="10-Point Star 44"/>
            <p:cNvSpPr/>
            <p:nvPr/>
          </p:nvSpPr>
          <p:spPr bwMode="auto">
            <a:xfrm>
              <a:off x="5479129" y="4620259"/>
              <a:ext cx="228600" cy="240632"/>
            </a:xfrm>
            <a:prstGeom prst="star10">
              <a:avLst/>
            </a:prstGeom>
            <a:solidFill>
              <a:srgbClr val="FFFF00"/>
            </a:solidFill>
            <a:ln w="28575" cap="flat" cmpd="sng" algn="ctr">
              <a:solidFill>
                <a:srgbClr val="FF0000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000" b="1" i="0" u="none" strike="noStrike" cap="none" normalizeH="0" baseline="0" smtClean="0">
                <a:ln>
                  <a:noFill/>
                </a:ln>
                <a:solidFill>
                  <a:srgbClr val="FAFD00"/>
                </a:solidFill>
                <a:effectLst/>
                <a:latin typeface="Times New Roman" pitchFamily="18" charset="0"/>
              </a:endParaRPr>
            </a:p>
          </p:txBody>
        </p:sp>
        <p:sp>
          <p:nvSpPr>
            <p:cNvPr id="46" name="10-Point Star 45"/>
            <p:cNvSpPr/>
            <p:nvPr/>
          </p:nvSpPr>
          <p:spPr bwMode="auto">
            <a:xfrm>
              <a:off x="6281609" y="4214282"/>
              <a:ext cx="228600" cy="240632"/>
            </a:xfrm>
            <a:prstGeom prst="star10">
              <a:avLst/>
            </a:prstGeom>
            <a:solidFill>
              <a:srgbClr val="FFFF00"/>
            </a:solidFill>
            <a:ln w="28575" cap="flat" cmpd="sng" algn="ctr">
              <a:solidFill>
                <a:srgbClr val="FF0000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000" b="1" i="0" u="none" strike="noStrike" cap="none" normalizeH="0" baseline="0" smtClean="0">
                <a:ln>
                  <a:noFill/>
                </a:ln>
                <a:solidFill>
                  <a:srgbClr val="FAFD00"/>
                </a:solidFill>
                <a:effectLst/>
                <a:latin typeface="Times New Roman" pitchFamily="18" charset="0"/>
              </a:endParaRPr>
            </a:p>
          </p:txBody>
        </p:sp>
        <p:sp>
          <p:nvSpPr>
            <p:cNvPr id="47" name="10-Point Star 46"/>
            <p:cNvSpPr/>
            <p:nvPr/>
          </p:nvSpPr>
          <p:spPr bwMode="auto">
            <a:xfrm>
              <a:off x="6281609" y="4620259"/>
              <a:ext cx="228600" cy="240632"/>
            </a:xfrm>
            <a:prstGeom prst="star10">
              <a:avLst/>
            </a:prstGeom>
            <a:solidFill>
              <a:srgbClr val="FFFF00"/>
            </a:solidFill>
            <a:ln w="28575" cap="flat" cmpd="sng" algn="ctr">
              <a:solidFill>
                <a:srgbClr val="FF0000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000" b="1" i="0" u="none" strike="noStrike" cap="none" normalizeH="0" baseline="0" smtClean="0">
                <a:ln>
                  <a:noFill/>
                </a:ln>
                <a:solidFill>
                  <a:srgbClr val="FAFD00"/>
                </a:solidFill>
                <a:effectLst/>
                <a:latin typeface="Times New Roman" pitchFamily="18" charset="0"/>
              </a:endParaRPr>
            </a:p>
          </p:txBody>
        </p:sp>
      </p:grpSp>
      <p:sp>
        <p:nvSpPr>
          <p:cNvPr id="48" name="Text Box 112"/>
          <p:cNvSpPr txBox="1">
            <a:spLocks noChangeArrowheads="1"/>
          </p:cNvSpPr>
          <p:nvPr/>
        </p:nvSpPr>
        <p:spPr bwMode="auto">
          <a:xfrm>
            <a:off x="6858918" y="3980716"/>
            <a:ext cx="2195972" cy="1938992"/>
          </a:xfrm>
          <a:prstGeom prst="rect">
            <a:avLst/>
          </a:prstGeom>
          <a:solidFill>
            <a:srgbClr val="0033CC"/>
          </a:solidFill>
          <a:ln w="28575">
            <a:solidFill>
              <a:schemeClr val="tx2"/>
            </a:solidFill>
            <a:miter lim="800000"/>
            <a:headEnd type="none" w="sm" len="sm"/>
            <a:tailEnd type="none" w="sm" len="sm"/>
          </a:ln>
        </p:spPr>
        <p:txBody>
          <a:bodyPr wrap="square">
            <a:spAutoFit/>
          </a:bodyPr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s-ES" altLang="en-US" b="0" dirty="0" smtClean="0">
                <a:solidFill>
                  <a:schemeClr val="bg1"/>
                </a:solidFill>
                <a:latin typeface="+mn-lt"/>
              </a:rPr>
              <a:t>En resumen, hay 3 pares distintos de filas que hacen que a determine p y solo un para para b y c.</a:t>
            </a:r>
            <a:endParaRPr lang="es-ES" altLang="en-US" b="0" i="1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20" name="Text Box 112"/>
          <p:cNvSpPr txBox="1">
            <a:spLocks noChangeArrowheads="1"/>
          </p:cNvSpPr>
          <p:nvPr/>
        </p:nvSpPr>
        <p:spPr bwMode="auto">
          <a:xfrm>
            <a:off x="3179886" y="1876599"/>
            <a:ext cx="4560386" cy="707886"/>
          </a:xfrm>
          <a:prstGeom prst="rect">
            <a:avLst/>
          </a:prstGeom>
          <a:solidFill>
            <a:srgbClr val="0033CC"/>
          </a:solidFill>
          <a:ln w="28575">
            <a:solidFill>
              <a:schemeClr val="tx2"/>
            </a:solidFill>
            <a:miter lim="800000"/>
            <a:headEnd type="none" w="sm" len="sm"/>
            <a:tailEnd type="none" w="sm" len="sm"/>
          </a:ln>
        </p:spPr>
        <p:txBody>
          <a:bodyPr wrap="square">
            <a:spAutoFit/>
          </a:bodyPr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dirty="0" err="1"/>
              <a:t>Finalmente</a:t>
            </a:r>
            <a:r>
              <a:rPr lang="en-US" altLang="en-US" dirty="0"/>
              <a:t>, TFT y FFT </a:t>
            </a:r>
            <a:r>
              <a:rPr lang="en-US" altLang="en-US" dirty="0" err="1"/>
              <a:t>también</a:t>
            </a:r>
            <a:r>
              <a:rPr lang="en-US" altLang="en-US" dirty="0"/>
              <a:t> </a:t>
            </a:r>
            <a:r>
              <a:rPr lang="en-US" altLang="en-US" dirty="0" err="1"/>
              <a:t>hacen</a:t>
            </a:r>
            <a:r>
              <a:rPr lang="en-US" altLang="en-US" dirty="0"/>
              <a:t> que </a:t>
            </a:r>
            <a:r>
              <a:rPr lang="en-US" altLang="en-US" i="1" dirty="0"/>
              <a:t>a</a:t>
            </a:r>
            <a:r>
              <a:rPr lang="en-US" altLang="en-US" dirty="0"/>
              <a:t> determine el valor de </a:t>
            </a:r>
            <a:r>
              <a:rPr lang="en-US" altLang="en-US" i="1" dirty="0"/>
              <a:t>p.</a:t>
            </a:r>
            <a:endParaRPr lang="en-US" altLang="en-US" i="1" dirty="0">
              <a:solidFill>
                <a:schemeClr val="tx2"/>
              </a:solidFill>
              <a:latin typeface="Gill Sans MT" panose="020B0502020104020203" pitchFamily="34" charset="0"/>
            </a:endParaRPr>
          </a:p>
        </p:txBody>
      </p:sp>
      <p:sp>
        <p:nvSpPr>
          <p:cNvPr id="23" name="Text Box 112"/>
          <p:cNvSpPr txBox="1">
            <a:spLocks noChangeArrowheads="1"/>
          </p:cNvSpPr>
          <p:nvPr/>
        </p:nvSpPr>
        <p:spPr bwMode="auto">
          <a:xfrm>
            <a:off x="3560886" y="1774504"/>
            <a:ext cx="4179386" cy="707886"/>
          </a:xfrm>
          <a:prstGeom prst="rect">
            <a:avLst/>
          </a:prstGeom>
          <a:solidFill>
            <a:srgbClr val="0033CC"/>
          </a:solidFill>
          <a:ln w="28575">
            <a:solidFill>
              <a:schemeClr val="tx2"/>
            </a:solidFill>
            <a:miter lim="800000"/>
            <a:headEnd type="none" w="sm" len="sm"/>
            <a:tailEnd type="none" w="sm" len="sm"/>
          </a:ln>
        </p:spPr>
        <p:txBody>
          <a:bodyPr wrap="square">
            <a:spAutoFit/>
          </a:bodyPr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altLang="en-US" dirty="0"/>
              <a:t>Para </a:t>
            </a:r>
            <a:r>
              <a:rPr lang="en-US" altLang="en-US" i="1" dirty="0"/>
              <a:t>b</a:t>
            </a:r>
            <a:r>
              <a:rPr lang="en-US" altLang="en-US" dirty="0"/>
              <a:t>, solo el par TTF y TFF </a:t>
            </a:r>
            <a:r>
              <a:rPr lang="en-US" altLang="en-US" dirty="0" err="1"/>
              <a:t>hace</a:t>
            </a:r>
            <a:r>
              <a:rPr lang="en-US" altLang="en-US" dirty="0"/>
              <a:t> que </a:t>
            </a:r>
            <a:r>
              <a:rPr lang="en-US" altLang="en-US" i="1" dirty="0"/>
              <a:t>b</a:t>
            </a:r>
            <a:r>
              <a:rPr lang="en-US" altLang="en-US" dirty="0"/>
              <a:t> determine el valor de </a:t>
            </a:r>
            <a:r>
              <a:rPr lang="en-US" altLang="en-US" i="1" dirty="0"/>
              <a:t>p.</a:t>
            </a:r>
          </a:p>
        </p:txBody>
      </p:sp>
      <p:sp>
        <p:nvSpPr>
          <p:cNvPr id="26" name="Text Box 112"/>
          <p:cNvSpPr txBox="1">
            <a:spLocks noChangeArrowheads="1"/>
          </p:cNvSpPr>
          <p:nvPr/>
        </p:nvSpPr>
        <p:spPr bwMode="auto">
          <a:xfrm>
            <a:off x="4086265" y="1859398"/>
            <a:ext cx="4179386" cy="1015663"/>
          </a:xfrm>
          <a:prstGeom prst="rect">
            <a:avLst/>
          </a:prstGeom>
          <a:solidFill>
            <a:srgbClr val="0033CC"/>
          </a:solidFill>
          <a:ln w="28575">
            <a:solidFill>
              <a:schemeClr val="tx2"/>
            </a:solidFill>
            <a:miter lim="800000"/>
            <a:headEnd type="none" w="sm" len="sm"/>
            <a:tailEnd type="none" w="sm" len="sm"/>
          </a:ln>
        </p:spPr>
        <p:txBody>
          <a:bodyPr wrap="square">
            <a:spAutoFit/>
          </a:bodyPr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altLang="en-US" dirty="0" err="1"/>
              <a:t>Similarmente</a:t>
            </a:r>
            <a:r>
              <a:rPr lang="en-US" altLang="en-US" dirty="0"/>
              <a:t>, para </a:t>
            </a:r>
            <a:r>
              <a:rPr lang="en-US" altLang="en-US" i="1" dirty="0"/>
              <a:t>c</a:t>
            </a:r>
            <a:r>
              <a:rPr lang="en-US" altLang="en-US" dirty="0"/>
              <a:t>, solo un par, TFT y TFF </a:t>
            </a:r>
            <a:r>
              <a:rPr lang="en-US" altLang="en-US" dirty="0" err="1"/>
              <a:t>hace</a:t>
            </a:r>
            <a:r>
              <a:rPr lang="en-US" altLang="en-US" dirty="0"/>
              <a:t> que </a:t>
            </a:r>
            <a:r>
              <a:rPr lang="en-US" altLang="en-US" i="1" dirty="0"/>
              <a:t>c</a:t>
            </a:r>
            <a:r>
              <a:rPr lang="en-US" altLang="en-US" dirty="0"/>
              <a:t> determine el valor de </a:t>
            </a:r>
            <a:r>
              <a:rPr lang="en-US" altLang="en-US" i="1" dirty="0"/>
              <a:t>p.</a:t>
            </a:r>
          </a:p>
        </p:txBody>
      </p:sp>
      <p:sp>
        <p:nvSpPr>
          <p:cNvPr id="49" name="Title 1"/>
          <p:cNvSpPr>
            <a:spLocks noGrp="1"/>
          </p:cNvSpPr>
          <p:nvPr>
            <p:ph type="title"/>
          </p:nvPr>
        </p:nvSpPr>
        <p:spPr>
          <a:xfrm>
            <a:off x="822961" y="286604"/>
            <a:ext cx="2356926" cy="1450757"/>
          </a:xfrm>
        </p:spPr>
        <p:txBody>
          <a:bodyPr/>
          <a:lstStyle/>
          <a:p>
            <a:r>
              <a:rPr lang="es-ES" dirty="0" smtClean="0">
                <a:solidFill>
                  <a:schemeClr val="tx1"/>
                </a:solidFill>
              </a:rPr>
              <a:t>Método tabular</a:t>
            </a:r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14" name="Marcador de pie de página 1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Especificación, Validación y Testing (M. G. Merayo y M. Núñez)</a:t>
            </a:r>
            <a:endParaRPr lang="es-ES"/>
          </a:p>
        </p:txBody>
      </p:sp>
      <p:sp>
        <p:nvSpPr>
          <p:cNvPr id="27" name="Marcador de número de diapositiva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D3A91-18EE-4DC8-A17F-EFE35D22CA18}" type="slidenum">
              <a:rPr lang="es-ES" smtClean="0"/>
              <a:pPr/>
              <a:t>28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120922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6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100"/>
                            </p:stCondLst>
                            <p:childTnLst>
                              <p:par>
                                <p:cTn id="2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42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2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42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500"/>
                            </p:stCondLst>
                            <p:childTnLst>
                              <p:par>
                                <p:cTn id="4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6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1100"/>
                            </p:stCondLst>
                            <p:childTnLst>
                              <p:par>
                                <p:cTn id="5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42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7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10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42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2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10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42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7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10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500"/>
                            </p:stCondLst>
                            <p:childTnLst>
                              <p:par>
                                <p:cTn id="7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6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1100"/>
                            </p:stCondLst>
                            <p:childTnLst>
                              <p:par>
                                <p:cTn id="8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42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7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8" dur="10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0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42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2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3" dur="10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10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6" presetID="42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7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8" dur="10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10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>
                            <p:stCondLst>
                              <p:cond delay="500"/>
                            </p:stCondLst>
                            <p:childTnLst>
                              <p:par>
                                <p:cTn id="10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9" dur="6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>
                            <p:stCondLst>
                              <p:cond delay="1100"/>
                            </p:stCondLst>
                            <p:childTnLst>
                              <p:par>
                                <p:cTn id="11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42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7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8" dur="10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10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" presetID="42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2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3" dur="10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10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6" presetID="42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7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8" dur="10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10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6" fill="hold">
                            <p:stCondLst>
                              <p:cond delay="500"/>
                            </p:stCondLst>
                            <p:childTnLst>
                              <p:par>
                                <p:cTn id="13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9" dur="6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0" fill="hold">
                            <p:stCondLst>
                              <p:cond delay="1100"/>
                            </p:stCondLst>
                            <p:childTnLst>
                              <p:par>
                                <p:cTn id="14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4" fill="hold">
                      <p:stCondLst>
                        <p:cond delay="indefinite"/>
                      </p:stCondLst>
                      <p:childTnLst>
                        <p:par>
                          <p:cTn id="145" fill="hold">
                            <p:stCondLst>
                              <p:cond delay="0"/>
                            </p:stCondLst>
                            <p:childTnLst>
                              <p:par>
                                <p:cTn id="146" presetID="42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7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8" dur="10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9" dur="10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1" presetID="42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2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3" dur="10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4" dur="10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6" presetID="42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7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8" dur="10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9" dur="10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1" fill="hold">
                      <p:stCondLst>
                        <p:cond delay="indefinite"/>
                      </p:stCondLst>
                      <p:childTnLst>
                        <p:par>
                          <p:cTn id="162" fill="hold">
                            <p:stCondLst>
                              <p:cond delay="0"/>
                            </p:stCondLst>
                            <p:childTnLst>
                              <p:par>
                                <p:cTn id="16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5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6" fill="hold">
                            <p:stCondLst>
                              <p:cond delay="500"/>
                            </p:stCondLst>
                            <p:childTnLst>
                              <p:par>
                                <p:cTn id="16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9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3" grpId="1" animBg="1"/>
      <p:bldP spid="17" grpId="0" animBg="1"/>
      <p:bldP spid="17" grpId="1" animBg="1"/>
      <p:bldP spid="10" grpId="0" animBg="1"/>
      <p:bldP spid="10" grpId="1" animBg="1"/>
      <p:bldP spid="11" grpId="0" animBg="1"/>
      <p:bldP spid="11" grpId="1" animBg="1"/>
      <p:bldP spid="15" grpId="0" animBg="1"/>
      <p:bldP spid="15" grpId="1" animBg="1"/>
      <p:bldP spid="16" grpId="0" animBg="1"/>
      <p:bldP spid="16" grpId="1" animBg="1"/>
      <p:bldP spid="18" grpId="0" animBg="1"/>
      <p:bldP spid="18" grpId="1" animBg="1"/>
      <p:bldP spid="19" grpId="0" animBg="1"/>
      <p:bldP spid="19" grpId="1" animBg="1"/>
      <p:bldP spid="21" grpId="0" animBg="1"/>
      <p:bldP spid="21" grpId="1" animBg="1"/>
      <p:bldP spid="22" grpId="0" animBg="1"/>
      <p:bldP spid="22" grpId="1" animBg="1"/>
      <p:bldP spid="24" grpId="0" animBg="1"/>
      <p:bldP spid="24" grpId="1" animBg="1"/>
      <p:bldP spid="25" grpId="0" animBg="1"/>
      <p:bldP spid="25" grpId="1" animBg="1"/>
      <p:bldP spid="48" grpId="0" animBg="1"/>
      <p:bldP spid="20" grpId="0" animBg="1"/>
      <p:bldP spid="20" grpId="1" animBg="1"/>
      <p:bldP spid="23" grpId="0" animBg="1"/>
      <p:bldP spid="23" grpId="1" animBg="1"/>
      <p:bldP spid="26" grpId="0" animBg="1"/>
      <p:bldP spid="26" grpId="1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286604"/>
            <a:ext cx="7925504" cy="1450757"/>
          </a:xfrm>
        </p:spPr>
        <p:txBody>
          <a:bodyPr/>
          <a:lstStyle/>
          <a:p>
            <a:r>
              <a:rPr lang="es-ES" dirty="0" smtClean="0">
                <a:solidFill>
                  <a:schemeClr val="tx1"/>
                </a:solidFill>
              </a:rPr>
              <a:t>Resumen</a:t>
            </a:r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2960" y="1844824"/>
            <a:ext cx="7133416" cy="4464496"/>
          </a:xfrm>
        </p:spPr>
        <p:txBody>
          <a:bodyPr>
            <a:noAutofit/>
          </a:bodyPr>
          <a:lstStyle/>
          <a:p>
            <a:pPr marL="0">
              <a:buNone/>
            </a:pPr>
            <a:r>
              <a:rPr lang="es-ES" dirty="0" smtClean="0">
                <a:solidFill>
                  <a:schemeClr val="tx1"/>
                </a:solidFill>
              </a:rPr>
              <a:t>A menudo los </a:t>
            </a:r>
            <a:r>
              <a:rPr lang="es-ES" dirty="0" smtClean="0">
                <a:solidFill>
                  <a:srgbClr val="00B0F0"/>
                </a:solidFill>
              </a:rPr>
              <a:t>predicados</a:t>
            </a:r>
            <a:r>
              <a:rPr lang="es-ES" dirty="0" smtClean="0">
                <a:solidFill>
                  <a:schemeClr val="tx1"/>
                </a:solidFill>
              </a:rPr>
              <a:t> son </a:t>
            </a:r>
            <a:r>
              <a:rPr lang="es-ES" dirty="0" smtClean="0">
                <a:solidFill>
                  <a:srgbClr val="00B0F0"/>
                </a:solidFill>
              </a:rPr>
              <a:t>muy simples</a:t>
            </a:r>
            <a:r>
              <a:rPr lang="es-ES" dirty="0" smtClean="0">
                <a:solidFill>
                  <a:schemeClr val="tx1"/>
                </a:solidFill>
              </a:rPr>
              <a:t> (en la práctica, muchos tienen menos de 3 cláusulas.)</a:t>
            </a:r>
          </a:p>
          <a:p>
            <a:pPr marL="0">
              <a:buNone/>
            </a:pPr>
            <a:endParaRPr lang="es-ES" dirty="0" smtClean="0">
              <a:solidFill>
                <a:schemeClr val="tx1"/>
              </a:solidFill>
            </a:endParaRPr>
          </a:p>
          <a:p>
            <a:pPr marL="544068" lvl="1" indent="-342900">
              <a:buFont typeface="Courier New" panose="02070309020205020404" pitchFamily="49" charset="0"/>
              <a:buChar char="o"/>
            </a:pPr>
            <a:r>
              <a:rPr lang="es-ES" sz="2000" dirty="0" smtClean="0">
                <a:solidFill>
                  <a:schemeClr val="tx1"/>
                </a:solidFill>
              </a:rPr>
              <a:t>De hecho, muchos predicados solo tienen una cláusula (en este caso Cobertura de Predicados es suficiente).</a:t>
            </a:r>
          </a:p>
          <a:p>
            <a:pPr marL="544068" lvl="1" indent="-342900">
              <a:buFont typeface="Courier New" panose="02070309020205020404" pitchFamily="49" charset="0"/>
              <a:buChar char="o"/>
            </a:pPr>
            <a:r>
              <a:rPr lang="es-ES" sz="2000" dirty="0" smtClean="0">
                <a:solidFill>
                  <a:schemeClr val="tx1"/>
                </a:solidFill>
              </a:rPr>
              <a:t>Con 2 o 3 cláusulas se puede aplicar </a:t>
            </a:r>
            <a:r>
              <a:rPr lang="es-ES" sz="2000" dirty="0" err="1" smtClean="0">
                <a:solidFill>
                  <a:schemeClr val="tx1"/>
                </a:solidFill>
              </a:rPr>
              <a:t>CoC</a:t>
            </a:r>
            <a:r>
              <a:rPr lang="es-ES" sz="2000" dirty="0" smtClean="0">
                <a:solidFill>
                  <a:schemeClr val="tx1"/>
                </a:solidFill>
              </a:rPr>
              <a:t> (</a:t>
            </a:r>
            <a:r>
              <a:rPr lang="es-ES" sz="2000" i="1" dirty="0" err="1" smtClean="0">
                <a:solidFill>
                  <a:schemeClr val="tx1"/>
                </a:solidFill>
              </a:rPr>
              <a:t>Combinatorial</a:t>
            </a:r>
            <a:r>
              <a:rPr lang="es-ES" sz="2000" i="1" dirty="0" smtClean="0">
                <a:solidFill>
                  <a:schemeClr val="tx1"/>
                </a:solidFill>
              </a:rPr>
              <a:t> </a:t>
            </a:r>
            <a:r>
              <a:rPr lang="es-ES" sz="2000" i="1" dirty="0" err="1" smtClean="0">
                <a:solidFill>
                  <a:schemeClr val="tx1"/>
                </a:solidFill>
              </a:rPr>
              <a:t>Coverage</a:t>
            </a:r>
            <a:r>
              <a:rPr lang="es-ES" sz="2000" dirty="0" smtClean="0">
                <a:solidFill>
                  <a:schemeClr val="tx1"/>
                </a:solidFill>
              </a:rPr>
              <a:t>).</a:t>
            </a:r>
          </a:p>
          <a:p>
            <a:pPr marL="544068" lvl="1" indent="-342900">
              <a:buFont typeface="Courier New" panose="02070309020205020404" pitchFamily="49" charset="0"/>
              <a:buChar char="o"/>
            </a:pPr>
            <a:r>
              <a:rPr lang="es-ES" sz="2000" dirty="0" smtClean="0">
                <a:solidFill>
                  <a:schemeClr val="tx1"/>
                </a:solidFill>
              </a:rPr>
              <a:t>Las ventajas de ACC e ICC se muestran para predicados grandes (donde </a:t>
            </a:r>
            <a:r>
              <a:rPr lang="es-ES" sz="2000" dirty="0" err="1" smtClean="0">
                <a:solidFill>
                  <a:schemeClr val="tx1"/>
                </a:solidFill>
              </a:rPr>
              <a:t>CoC</a:t>
            </a:r>
            <a:r>
              <a:rPr lang="es-ES" sz="2000" dirty="0" smtClean="0">
                <a:solidFill>
                  <a:schemeClr val="tx1"/>
                </a:solidFill>
              </a:rPr>
              <a:t> es impracticable).</a:t>
            </a:r>
          </a:p>
          <a:p>
            <a:pPr marL="0">
              <a:buNone/>
            </a:pPr>
            <a:endParaRPr lang="es-ES" dirty="0" smtClean="0">
              <a:solidFill>
                <a:schemeClr val="tx1"/>
              </a:solidFill>
            </a:endParaRPr>
          </a:p>
          <a:p>
            <a:pPr marL="0">
              <a:buNone/>
            </a:pPr>
            <a:r>
              <a:rPr lang="es-ES" dirty="0" smtClean="0">
                <a:solidFill>
                  <a:schemeClr val="tx1"/>
                </a:solidFill>
              </a:rPr>
              <a:t>Por ejemplo, los </a:t>
            </a:r>
            <a:r>
              <a:rPr lang="es-ES" dirty="0" smtClean="0">
                <a:solidFill>
                  <a:srgbClr val="00B0F0"/>
                </a:solidFill>
              </a:rPr>
              <a:t>programas de control </a:t>
            </a:r>
            <a:r>
              <a:rPr lang="es-ES" dirty="0" smtClean="0">
                <a:solidFill>
                  <a:schemeClr val="tx1"/>
                </a:solidFill>
              </a:rPr>
              <a:t>suelen tener </a:t>
            </a:r>
            <a:r>
              <a:rPr lang="es-ES" dirty="0" smtClean="0">
                <a:solidFill>
                  <a:srgbClr val="00B0F0"/>
                </a:solidFill>
              </a:rPr>
              <a:t>predicados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smtClean="0">
                <a:solidFill>
                  <a:srgbClr val="00B0F0"/>
                </a:solidFill>
              </a:rPr>
              <a:t>complicados</a:t>
            </a:r>
            <a:r>
              <a:rPr lang="es-ES" dirty="0" smtClean="0">
                <a:solidFill>
                  <a:schemeClr val="tx1"/>
                </a:solidFill>
              </a:rPr>
              <a:t> con </a:t>
            </a:r>
            <a:r>
              <a:rPr lang="es-ES" dirty="0" smtClean="0">
                <a:solidFill>
                  <a:srgbClr val="00B0F0"/>
                </a:solidFill>
              </a:rPr>
              <a:t>muchas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smtClean="0">
                <a:solidFill>
                  <a:srgbClr val="00B0F0"/>
                </a:solidFill>
              </a:rPr>
              <a:t>cláusulas</a:t>
            </a:r>
            <a:r>
              <a:rPr lang="es-ES" dirty="0" smtClean="0">
                <a:solidFill>
                  <a:schemeClr val="tx1"/>
                </a:solidFill>
              </a:rPr>
              <a:t>.</a:t>
            </a:r>
          </a:p>
        </p:txBody>
      </p:sp>
      <p:sp>
        <p:nvSpPr>
          <p:cNvPr id="7" name="Marcador de pie de página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Especificación, Validación y Testing (M. G. Merayo y M. Núñez)</a:t>
            </a:r>
            <a:endParaRPr lang="es-ES"/>
          </a:p>
        </p:txBody>
      </p:sp>
      <p:sp>
        <p:nvSpPr>
          <p:cNvPr id="8" name="Marcador de número de diapositiva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D3A91-18EE-4DC8-A17F-EFE35D22CA18}" type="slidenum">
              <a:rPr lang="es-ES" smtClean="0"/>
              <a:pPr/>
              <a:t>29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003022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>
                <a:solidFill>
                  <a:schemeClr val="tx1"/>
                </a:solidFill>
              </a:rPr>
              <a:t>Cobertura lógica (semántica)</a:t>
            </a:r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2959" y="1845734"/>
            <a:ext cx="7277433" cy="402336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en-US" i="1" dirty="0" smtClean="0">
                <a:solidFill>
                  <a:schemeClr val="tx1"/>
                </a:solidFill>
              </a:rPr>
              <a:t>US </a:t>
            </a:r>
            <a:r>
              <a:rPr lang="en-US" altLang="en-US" i="1" dirty="0">
                <a:solidFill>
                  <a:schemeClr val="tx1"/>
                </a:solidFill>
              </a:rPr>
              <a:t>Federal Aviation Administration</a:t>
            </a:r>
            <a:r>
              <a:rPr lang="en-US" altLang="en-US" dirty="0">
                <a:solidFill>
                  <a:schemeClr val="tx1"/>
                </a:solidFill>
              </a:rPr>
              <a:t> </a:t>
            </a:r>
            <a:r>
              <a:rPr lang="es-ES" altLang="en-US" dirty="0" smtClean="0">
                <a:solidFill>
                  <a:schemeClr val="tx1"/>
                </a:solidFill>
              </a:rPr>
              <a:t>requiere </a:t>
            </a:r>
            <a:r>
              <a:rPr lang="es-ES" dirty="0" smtClean="0">
                <a:solidFill>
                  <a:srgbClr val="00B0F0"/>
                </a:solidFill>
              </a:rPr>
              <a:t>cobertura</a:t>
            </a:r>
            <a:r>
              <a:rPr lang="es-ES" dirty="0" smtClean="0">
                <a:solidFill>
                  <a:schemeClr val="tx1"/>
                </a:solidFill>
              </a:rPr>
              <a:t> de expresiones lógicas para </a:t>
            </a:r>
            <a:r>
              <a:rPr lang="es-ES" i="1" dirty="0" smtClean="0">
                <a:solidFill>
                  <a:srgbClr val="00B0F0"/>
                </a:solidFill>
              </a:rPr>
              <a:t>safety </a:t>
            </a:r>
            <a:r>
              <a:rPr lang="es-ES" i="1" dirty="0" err="1">
                <a:solidFill>
                  <a:srgbClr val="00B0F0"/>
                </a:solidFill>
              </a:rPr>
              <a:t>critical</a:t>
            </a:r>
            <a:r>
              <a:rPr lang="es-ES" dirty="0" smtClean="0">
                <a:solidFill>
                  <a:srgbClr val="00B0F0"/>
                </a:solidFill>
              </a:rPr>
              <a:t> software</a:t>
            </a:r>
            <a:r>
              <a:rPr lang="es-ES" dirty="0" smtClean="0">
                <a:solidFill>
                  <a:schemeClr val="tx1"/>
                </a:solidFill>
              </a:rPr>
              <a:t>. </a:t>
            </a:r>
          </a:p>
          <a:p>
            <a:pPr marL="0" indent="0">
              <a:buNone/>
            </a:pPr>
            <a:endParaRPr lang="es-ES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s-ES" dirty="0" smtClean="0">
                <a:solidFill>
                  <a:schemeClr val="tx1"/>
                </a:solidFill>
              </a:rPr>
              <a:t>Las expresiones </a:t>
            </a:r>
            <a:r>
              <a:rPr lang="es-ES" dirty="0" smtClean="0">
                <a:solidFill>
                  <a:srgbClr val="00B0F0"/>
                </a:solidFill>
              </a:rPr>
              <a:t>lógicas</a:t>
            </a:r>
            <a:r>
              <a:rPr lang="es-ES" dirty="0" smtClean="0">
                <a:solidFill>
                  <a:schemeClr val="tx1"/>
                </a:solidFill>
              </a:rPr>
              <a:t> puede surgir de muchos lugares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s-ES" sz="2000" dirty="0" smtClean="0">
                <a:solidFill>
                  <a:srgbClr val="00B0F0"/>
                </a:solidFill>
              </a:rPr>
              <a:t>Decisiones en los programas</a:t>
            </a:r>
            <a:r>
              <a:rPr lang="es-ES" sz="2000" dirty="0" smtClean="0">
                <a:solidFill>
                  <a:schemeClr val="tx1"/>
                </a:solidFill>
              </a:rPr>
              <a:t>.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s-ES" sz="2000" dirty="0" err="1" smtClean="0">
                <a:solidFill>
                  <a:srgbClr val="00B0F0"/>
                </a:solidFill>
              </a:rPr>
              <a:t>FSMs</a:t>
            </a:r>
            <a:r>
              <a:rPr lang="es-ES" sz="2000" dirty="0" smtClean="0">
                <a:solidFill>
                  <a:schemeClr val="tx1"/>
                </a:solidFill>
              </a:rPr>
              <a:t> y </a:t>
            </a:r>
            <a:r>
              <a:rPr lang="es-ES" sz="2000" i="1" dirty="0" err="1" smtClean="0">
                <a:solidFill>
                  <a:srgbClr val="00B0F0"/>
                </a:solidFill>
              </a:rPr>
              <a:t>statecharts</a:t>
            </a:r>
            <a:r>
              <a:rPr lang="es-ES" sz="2000" dirty="0" smtClean="0">
                <a:solidFill>
                  <a:schemeClr val="tx1"/>
                </a:solidFill>
              </a:rPr>
              <a:t>.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s-ES" sz="2000" dirty="0" smtClean="0">
                <a:solidFill>
                  <a:srgbClr val="00B0F0"/>
                </a:solidFill>
              </a:rPr>
              <a:t>Requisitos</a:t>
            </a:r>
            <a:r>
              <a:rPr lang="es-ES" sz="2000" dirty="0" smtClean="0">
                <a:solidFill>
                  <a:schemeClr val="tx1"/>
                </a:solidFill>
              </a:rPr>
              <a:t>.</a:t>
            </a:r>
          </a:p>
          <a:p>
            <a:pPr marL="0" indent="0">
              <a:buNone/>
            </a:pPr>
            <a:endParaRPr lang="es-ES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s-ES" dirty="0" smtClean="0">
                <a:solidFill>
                  <a:schemeClr val="tx1"/>
                </a:solidFill>
              </a:rPr>
              <a:t>Los </a:t>
            </a:r>
            <a:r>
              <a:rPr lang="es-ES" dirty="0" err="1" smtClean="0">
                <a:solidFill>
                  <a:srgbClr val="00B0F0"/>
                </a:solidFill>
              </a:rPr>
              <a:t>tests</a:t>
            </a:r>
            <a:r>
              <a:rPr lang="es-ES" dirty="0" smtClean="0">
                <a:solidFill>
                  <a:srgbClr val="00B0F0"/>
                </a:solidFill>
              </a:rPr>
              <a:t> </a:t>
            </a:r>
            <a:r>
              <a:rPr lang="es-ES" dirty="0" smtClean="0">
                <a:solidFill>
                  <a:schemeClr val="tx1"/>
                </a:solidFill>
              </a:rPr>
              <a:t>deben elegir un </a:t>
            </a:r>
            <a:r>
              <a:rPr lang="es-ES" dirty="0" smtClean="0">
                <a:solidFill>
                  <a:srgbClr val="00B0F0"/>
                </a:solidFill>
              </a:rPr>
              <a:t>subconjunto</a:t>
            </a:r>
            <a:r>
              <a:rPr lang="es-ES" dirty="0" smtClean="0">
                <a:solidFill>
                  <a:schemeClr val="tx1"/>
                </a:solidFill>
              </a:rPr>
              <a:t> del total de combinaciones de </a:t>
            </a:r>
            <a:r>
              <a:rPr lang="es-ES" dirty="0" smtClean="0">
                <a:solidFill>
                  <a:srgbClr val="00B0F0"/>
                </a:solidFill>
              </a:rPr>
              <a:t>valores de verdad </a:t>
            </a:r>
            <a:r>
              <a:rPr lang="es-ES" dirty="0" smtClean="0">
                <a:solidFill>
                  <a:schemeClr val="tx1"/>
                </a:solidFill>
              </a:rPr>
              <a:t>que pueden tomar las expresiones.</a:t>
            </a:r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7" name="Marcador de pie de página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Especificación, Validación y Testing (M. G. Merayo y M. Núñez)</a:t>
            </a:r>
            <a:endParaRPr lang="es-ES"/>
          </a:p>
        </p:txBody>
      </p:sp>
      <p:sp>
        <p:nvSpPr>
          <p:cNvPr id="8" name="Marcador de número de diapositiva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D3A91-18EE-4DC8-A17F-EFE35D22CA18}" type="slidenum">
              <a:rPr lang="es-ES" smtClean="0"/>
              <a:pPr/>
              <a:t>3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708395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>
                <a:solidFill>
                  <a:schemeClr val="tx1"/>
                </a:solidFill>
              </a:rPr>
              <a:t>Predicados y cláusulas</a:t>
            </a:r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2959" y="1845734"/>
            <a:ext cx="7277433" cy="446358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s-ES" dirty="0" smtClean="0">
                <a:solidFill>
                  <a:schemeClr val="tx1"/>
                </a:solidFill>
              </a:rPr>
              <a:t>Un predicado es una expresión que se evalúa a un valor booleano.</a:t>
            </a:r>
          </a:p>
          <a:p>
            <a:pPr marL="0" indent="0">
              <a:buNone/>
            </a:pPr>
            <a:endParaRPr lang="es-ES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s-ES" dirty="0" smtClean="0">
                <a:solidFill>
                  <a:schemeClr val="tx1"/>
                </a:solidFill>
              </a:rPr>
              <a:t>Los predicados pueden incluir: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s-ES" sz="2000" dirty="0" smtClean="0">
                <a:solidFill>
                  <a:srgbClr val="00B0F0"/>
                </a:solidFill>
              </a:rPr>
              <a:t>Variables booleanas.</a:t>
            </a:r>
            <a:endParaRPr lang="es-ES" sz="2000" dirty="0" smtClean="0">
              <a:solidFill>
                <a:schemeClr val="tx1"/>
              </a:solidFill>
            </a:endParaRPr>
          </a:p>
          <a:p>
            <a:pPr lvl="1">
              <a:buFont typeface="Courier New" panose="02070309020205020404" pitchFamily="49" charset="0"/>
              <a:buChar char="o"/>
            </a:pPr>
            <a:r>
              <a:rPr lang="es-ES" sz="2000" dirty="0" smtClean="0">
                <a:solidFill>
                  <a:schemeClr val="tx1"/>
                </a:solidFill>
              </a:rPr>
              <a:t>Variables</a:t>
            </a:r>
            <a:r>
              <a:rPr lang="es-ES" sz="2000" dirty="0" smtClean="0">
                <a:solidFill>
                  <a:srgbClr val="00B0F0"/>
                </a:solidFill>
              </a:rPr>
              <a:t> no-booleanas combinadas </a:t>
            </a:r>
            <a:r>
              <a:rPr lang="es-ES" sz="2000" dirty="0" smtClean="0">
                <a:solidFill>
                  <a:schemeClr val="tx1"/>
                </a:solidFill>
              </a:rPr>
              <a:t>con </a:t>
            </a:r>
            <a:r>
              <a:rPr lang="es-ES" sz="2000" dirty="0" smtClean="0">
                <a:solidFill>
                  <a:srgbClr val="00B0F0"/>
                </a:solidFill>
              </a:rPr>
              <a:t>operadores </a:t>
            </a:r>
            <a:r>
              <a:rPr lang="es-ES" sz="2000" dirty="0" smtClean="0">
                <a:solidFill>
                  <a:schemeClr val="tx1"/>
                </a:solidFill>
              </a:rPr>
              <a:t>(&lt; , ==, !=, …).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s-ES" sz="2000" dirty="0" smtClean="0">
                <a:solidFill>
                  <a:srgbClr val="00B0F0"/>
                </a:solidFill>
              </a:rPr>
              <a:t>Llamadas </a:t>
            </a:r>
            <a:r>
              <a:rPr lang="es-ES" sz="2000" dirty="0" smtClean="0">
                <a:solidFill>
                  <a:schemeClr val="tx1"/>
                </a:solidFill>
              </a:rPr>
              <a:t>a </a:t>
            </a:r>
            <a:r>
              <a:rPr lang="es-ES" sz="2000" dirty="0" smtClean="0">
                <a:solidFill>
                  <a:srgbClr val="00B0F0"/>
                </a:solidFill>
              </a:rPr>
              <a:t>funciones </a:t>
            </a:r>
            <a:r>
              <a:rPr lang="es-ES" sz="2000" dirty="0" smtClean="0">
                <a:solidFill>
                  <a:schemeClr val="tx1"/>
                </a:solidFill>
              </a:rPr>
              <a:t>que devuelven un </a:t>
            </a:r>
            <a:r>
              <a:rPr lang="es-ES" sz="2000" dirty="0" smtClean="0">
                <a:solidFill>
                  <a:srgbClr val="00B0F0"/>
                </a:solidFill>
              </a:rPr>
              <a:t>booleano</a:t>
            </a:r>
            <a:r>
              <a:rPr lang="es-ES" sz="2000" dirty="0" smtClean="0">
                <a:solidFill>
                  <a:schemeClr val="tx1"/>
                </a:solidFill>
              </a:rPr>
              <a:t>.</a:t>
            </a:r>
          </a:p>
          <a:p>
            <a:pPr marL="0">
              <a:buNone/>
            </a:pPr>
            <a:endParaRPr lang="es-ES" dirty="0" smtClean="0">
              <a:solidFill>
                <a:schemeClr val="tx1"/>
              </a:solidFill>
            </a:endParaRPr>
          </a:p>
          <a:p>
            <a:pPr marL="0">
              <a:buNone/>
            </a:pPr>
            <a:r>
              <a:rPr lang="es-ES" dirty="0" smtClean="0">
                <a:solidFill>
                  <a:schemeClr val="tx1"/>
                </a:solidFill>
              </a:rPr>
              <a:t>La </a:t>
            </a:r>
            <a:r>
              <a:rPr lang="es-ES" dirty="0" smtClean="0">
                <a:solidFill>
                  <a:srgbClr val="00B0F0"/>
                </a:solidFill>
              </a:rPr>
              <a:t>estructura</a:t>
            </a:r>
            <a:r>
              <a:rPr lang="es-ES" dirty="0" smtClean="0">
                <a:solidFill>
                  <a:schemeClr val="tx1"/>
                </a:solidFill>
              </a:rPr>
              <a:t> interna se crea mediante </a:t>
            </a:r>
            <a:r>
              <a:rPr lang="es-ES" dirty="0" smtClean="0">
                <a:solidFill>
                  <a:srgbClr val="00B0F0"/>
                </a:solidFill>
              </a:rPr>
              <a:t>operadores</a:t>
            </a:r>
            <a:r>
              <a:rPr lang="es-ES" dirty="0" smtClean="0">
                <a:solidFill>
                  <a:schemeClr val="tx1"/>
                </a:solidFill>
              </a:rPr>
              <a:t> lógicos (</a:t>
            </a:r>
            <a:r>
              <a:rPr lang="en-US" altLang="en-US" dirty="0">
                <a:solidFill>
                  <a:schemeClr val="tx2"/>
                </a:solidFill>
                <a:cs typeface="Times New Roman" pitchFamily="18" charset="0"/>
              </a:rPr>
              <a:t>¬</a:t>
            </a:r>
            <a:r>
              <a:rPr lang="en-US" altLang="en-US" dirty="0">
                <a:cs typeface="Times New Roman" pitchFamily="18" charset="0"/>
              </a:rPr>
              <a:t> </a:t>
            </a:r>
            <a:r>
              <a:rPr lang="en-US" altLang="en-US" dirty="0" smtClean="0">
                <a:cs typeface="Times New Roman" pitchFamily="18" charset="0"/>
              </a:rPr>
              <a:t>, </a:t>
            </a:r>
            <a:r>
              <a:rPr lang="en-US" altLang="en-US" dirty="0" smtClean="0">
                <a:solidFill>
                  <a:schemeClr val="tx2"/>
                </a:solidFill>
                <a:cs typeface="Times New Roman" pitchFamily="18" charset="0"/>
                <a:sym typeface="Symbol" pitchFamily="18" charset="2"/>
              </a:rPr>
              <a:t></a:t>
            </a:r>
            <a:r>
              <a:rPr lang="en-US" altLang="en-US" dirty="0" smtClean="0">
                <a:cs typeface="Times New Roman" pitchFamily="18" charset="0"/>
                <a:sym typeface="Symbol" pitchFamily="18" charset="2"/>
              </a:rPr>
              <a:t>, </a:t>
            </a:r>
            <a:r>
              <a:rPr lang="en-US" altLang="en-US" dirty="0" smtClean="0">
                <a:solidFill>
                  <a:schemeClr val="tx2"/>
                </a:solidFill>
                <a:cs typeface="Times New Roman" pitchFamily="18" charset="0"/>
                <a:sym typeface="Symbol" pitchFamily="18" charset="2"/>
              </a:rPr>
              <a:t>, </a:t>
            </a:r>
            <a:r>
              <a:rPr lang="en-US" altLang="en-US" dirty="0" smtClean="0">
                <a:solidFill>
                  <a:schemeClr val="tx2"/>
                </a:solidFill>
                <a:latin typeface="Sylfaen" pitchFamily="18" charset="0"/>
                <a:cs typeface="Times New Roman" pitchFamily="18" charset="0"/>
                <a:sym typeface="Symbol" pitchFamily="18" charset="2"/>
              </a:rPr>
              <a:t>, </a:t>
            </a:r>
            <a:r>
              <a:rPr lang="en-US" altLang="en-US" dirty="0" smtClean="0">
                <a:solidFill>
                  <a:schemeClr val="tx2"/>
                </a:solidFill>
                <a:cs typeface="Times New Roman" pitchFamily="18" charset="0"/>
                <a:sym typeface="Symbol" pitchFamily="18" charset="2"/>
              </a:rPr>
              <a:t></a:t>
            </a:r>
            <a:r>
              <a:rPr lang="en-US" altLang="en-US" dirty="0" smtClean="0">
                <a:cs typeface="Times New Roman" pitchFamily="18" charset="0"/>
                <a:sym typeface="Wingdings" pitchFamily="2" charset="2"/>
              </a:rPr>
              <a:t>, </a:t>
            </a:r>
            <a:r>
              <a:rPr lang="en-US" altLang="en-US" dirty="0" smtClean="0">
                <a:solidFill>
                  <a:schemeClr val="tx2"/>
                </a:solidFill>
                <a:latin typeface="Sylfaen" pitchFamily="18" charset="0"/>
                <a:cs typeface="Times New Roman" pitchFamily="18" charset="0"/>
                <a:sym typeface="Symbol" pitchFamily="18" charset="2"/>
              </a:rPr>
              <a:t></a:t>
            </a:r>
            <a:r>
              <a:rPr lang="en-US" altLang="en-US" dirty="0" smtClean="0">
                <a:cs typeface="Times New Roman" pitchFamily="18" charset="0"/>
                <a:sym typeface="Wingdings" pitchFamily="2" charset="2"/>
              </a:rPr>
              <a:t> ).</a:t>
            </a:r>
            <a:endParaRPr lang="es-ES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es-ES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s-ES" dirty="0" smtClean="0">
                <a:solidFill>
                  <a:schemeClr val="tx1"/>
                </a:solidFill>
              </a:rPr>
              <a:t>Una </a:t>
            </a:r>
            <a:r>
              <a:rPr lang="es-ES" dirty="0" smtClean="0">
                <a:solidFill>
                  <a:srgbClr val="00B0F0"/>
                </a:solidFill>
              </a:rPr>
              <a:t>cláusula</a:t>
            </a:r>
            <a:r>
              <a:rPr lang="es-ES" dirty="0" smtClean="0">
                <a:solidFill>
                  <a:schemeClr val="tx1"/>
                </a:solidFill>
              </a:rPr>
              <a:t> es un predicado </a:t>
            </a:r>
            <a:r>
              <a:rPr lang="es-ES" dirty="0" smtClean="0">
                <a:solidFill>
                  <a:srgbClr val="00B0F0"/>
                </a:solidFill>
              </a:rPr>
              <a:t>sin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smtClean="0">
                <a:solidFill>
                  <a:srgbClr val="00B0F0"/>
                </a:solidFill>
              </a:rPr>
              <a:t>operadores</a:t>
            </a:r>
            <a:r>
              <a:rPr lang="es-ES" dirty="0" smtClean="0">
                <a:solidFill>
                  <a:schemeClr val="tx1"/>
                </a:solidFill>
              </a:rPr>
              <a:t> lógicos.</a:t>
            </a:r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7" name="Marcador de pie de página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Especificación, Validación y Testing (M. G. Merayo y M. Núñez)</a:t>
            </a:r>
            <a:endParaRPr lang="es-ES"/>
          </a:p>
        </p:txBody>
      </p:sp>
      <p:sp>
        <p:nvSpPr>
          <p:cNvPr id="8" name="Marcador de número de diapositiva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D3A91-18EE-4DC8-A17F-EFE35D22CA18}" type="slidenum">
              <a:rPr lang="es-ES" smtClean="0"/>
              <a:pPr/>
              <a:t>4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862808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>
                <a:solidFill>
                  <a:schemeClr val="tx1"/>
                </a:solidFill>
              </a:rPr>
              <a:t>Datos sobre predicados</a:t>
            </a:r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2959" y="1845734"/>
            <a:ext cx="7277433" cy="446358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s-ES" dirty="0" smtClean="0">
                <a:solidFill>
                  <a:schemeClr val="tx1"/>
                </a:solidFill>
              </a:rPr>
              <a:t>La mayoría de los predicados tiene un número </a:t>
            </a:r>
            <a:r>
              <a:rPr lang="es-ES" dirty="0" smtClean="0">
                <a:solidFill>
                  <a:srgbClr val="00B0F0"/>
                </a:solidFill>
              </a:rPr>
              <a:t>pequeño</a:t>
            </a:r>
            <a:r>
              <a:rPr lang="es-ES" dirty="0" smtClean="0">
                <a:solidFill>
                  <a:schemeClr val="tx1"/>
                </a:solidFill>
              </a:rPr>
              <a:t> de </a:t>
            </a:r>
            <a:r>
              <a:rPr lang="es-ES" dirty="0" smtClean="0">
                <a:solidFill>
                  <a:srgbClr val="00B0F0"/>
                </a:solidFill>
              </a:rPr>
              <a:t>cláusulas</a:t>
            </a:r>
            <a:r>
              <a:rPr lang="es-ES" dirty="0" smtClean="0">
                <a:solidFill>
                  <a:schemeClr val="tx1"/>
                </a:solidFill>
              </a:rPr>
              <a:t>.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s-ES" sz="2000" dirty="0" smtClean="0">
                <a:solidFill>
                  <a:schemeClr val="tx1"/>
                </a:solidFill>
              </a:rPr>
              <a:t>88,5% tiene una cláusula.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s-ES" sz="2000" dirty="0" smtClean="0">
                <a:solidFill>
                  <a:schemeClr val="tx1"/>
                </a:solidFill>
              </a:rPr>
              <a:t>9,5</a:t>
            </a:r>
            <a:r>
              <a:rPr lang="es-ES" sz="2000" dirty="0">
                <a:solidFill>
                  <a:schemeClr val="tx1"/>
                </a:solidFill>
              </a:rPr>
              <a:t>% tiene </a:t>
            </a:r>
            <a:r>
              <a:rPr lang="es-ES" sz="2000" dirty="0" smtClean="0">
                <a:solidFill>
                  <a:schemeClr val="tx1"/>
                </a:solidFill>
              </a:rPr>
              <a:t>dos cláusulas.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s-ES" sz="2000" dirty="0" smtClean="0">
                <a:solidFill>
                  <a:schemeClr val="tx1"/>
                </a:solidFill>
              </a:rPr>
              <a:t>1.35% </a:t>
            </a:r>
            <a:r>
              <a:rPr lang="es-ES" sz="2000" dirty="0">
                <a:solidFill>
                  <a:schemeClr val="tx1"/>
                </a:solidFill>
              </a:rPr>
              <a:t>tiene </a:t>
            </a:r>
            <a:r>
              <a:rPr lang="es-ES" sz="2000" dirty="0" smtClean="0">
                <a:solidFill>
                  <a:schemeClr val="tx1"/>
                </a:solidFill>
              </a:rPr>
              <a:t>tres cláusulas.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s-ES" sz="2000" dirty="0" smtClean="0">
                <a:solidFill>
                  <a:schemeClr val="tx1"/>
                </a:solidFill>
              </a:rPr>
              <a:t>0.65% tiene cuatro o más.</a:t>
            </a:r>
            <a:endParaRPr lang="es-ES" sz="2000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es-ES" dirty="0" smtClean="0">
              <a:solidFill>
                <a:srgbClr val="00B0F0"/>
              </a:solidFill>
            </a:endParaRPr>
          </a:p>
          <a:p>
            <a:pPr marL="0" indent="0">
              <a:buNone/>
            </a:pPr>
            <a:r>
              <a:rPr lang="es-ES" dirty="0" smtClean="0">
                <a:solidFill>
                  <a:srgbClr val="00B0F0"/>
                </a:solidFill>
              </a:rPr>
              <a:t>Procedencia</a:t>
            </a:r>
            <a:r>
              <a:rPr lang="es-ES" dirty="0" smtClean="0">
                <a:solidFill>
                  <a:schemeClr val="tx1"/>
                </a:solidFill>
              </a:rPr>
              <a:t> de los predicados.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s-ES" sz="2000" dirty="0" smtClean="0">
                <a:solidFill>
                  <a:schemeClr val="tx1"/>
                </a:solidFill>
              </a:rPr>
              <a:t>Decisiones en </a:t>
            </a:r>
            <a:r>
              <a:rPr lang="es-ES" sz="2000" dirty="0" smtClean="0">
                <a:solidFill>
                  <a:srgbClr val="00B0F0"/>
                </a:solidFill>
              </a:rPr>
              <a:t>programas</a:t>
            </a:r>
            <a:r>
              <a:rPr lang="es-ES" sz="2000" dirty="0" smtClean="0">
                <a:solidFill>
                  <a:schemeClr val="tx1"/>
                </a:solidFill>
              </a:rPr>
              <a:t>.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s-ES" sz="2000" dirty="0" smtClean="0">
                <a:solidFill>
                  <a:schemeClr val="tx1"/>
                </a:solidFill>
              </a:rPr>
              <a:t>Guardas de </a:t>
            </a:r>
            <a:r>
              <a:rPr lang="es-ES" sz="2000" dirty="0" err="1" smtClean="0">
                <a:solidFill>
                  <a:srgbClr val="00B0F0"/>
                </a:solidFill>
              </a:rPr>
              <a:t>FSMs</a:t>
            </a:r>
            <a:r>
              <a:rPr lang="es-ES" sz="2000" dirty="0" smtClean="0">
                <a:solidFill>
                  <a:schemeClr val="tx1"/>
                </a:solidFill>
              </a:rPr>
              <a:t>.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s-ES" sz="2000" dirty="0" smtClean="0">
                <a:solidFill>
                  <a:schemeClr val="tx1"/>
                </a:solidFill>
              </a:rPr>
              <a:t>Decisiones en los diagramas de actividad de </a:t>
            </a:r>
            <a:r>
              <a:rPr lang="es-ES" sz="2000" dirty="0" smtClean="0">
                <a:solidFill>
                  <a:srgbClr val="00B0F0"/>
                </a:solidFill>
              </a:rPr>
              <a:t>UML</a:t>
            </a:r>
            <a:r>
              <a:rPr lang="es-ES" sz="2000" dirty="0" smtClean="0">
                <a:solidFill>
                  <a:schemeClr val="tx1"/>
                </a:solidFill>
              </a:rPr>
              <a:t>.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s-ES" sz="2000" dirty="0" smtClean="0">
                <a:solidFill>
                  <a:srgbClr val="00B0F0"/>
                </a:solidFill>
              </a:rPr>
              <a:t>Requisitos</a:t>
            </a:r>
            <a:r>
              <a:rPr lang="es-ES" sz="2000" dirty="0" smtClean="0">
                <a:solidFill>
                  <a:schemeClr val="tx1"/>
                </a:solidFill>
              </a:rPr>
              <a:t> (tanto formales como informales).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s-ES" sz="2000" dirty="0" err="1" smtClean="0">
                <a:solidFill>
                  <a:schemeClr val="tx1"/>
                </a:solidFill>
              </a:rPr>
              <a:t>Queries</a:t>
            </a:r>
            <a:r>
              <a:rPr lang="es-ES" sz="2000" dirty="0" smtClean="0">
                <a:solidFill>
                  <a:schemeClr val="tx1"/>
                </a:solidFill>
              </a:rPr>
              <a:t> de </a:t>
            </a:r>
            <a:r>
              <a:rPr lang="es-ES" sz="2000" dirty="0" smtClean="0">
                <a:solidFill>
                  <a:srgbClr val="00B0F0"/>
                </a:solidFill>
              </a:rPr>
              <a:t>SQL</a:t>
            </a:r>
            <a:r>
              <a:rPr lang="es-ES" sz="2000" dirty="0" smtClean="0">
                <a:solidFill>
                  <a:schemeClr val="tx1"/>
                </a:solidFill>
              </a:rPr>
              <a:t>.</a:t>
            </a:r>
            <a:endParaRPr lang="es-ES" sz="2000" dirty="0">
              <a:solidFill>
                <a:schemeClr val="tx1"/>
              </a:solidFill>
            </a:endParaRPr>
          </a:p>
        </p:txBody>
      </p:sp>
      <p:sp>
        <p:nvSpPr>
          <p:cNvPr id="7" name="Marcador de pie de página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Especificación, Validación y Testing (M. G. Merayo y M. Núñez)</a:t>
            </a:r>
            <a:endParaRPr lang="es-ES"/>
          </a:p>
        </p:txBody>
      </p:sp>
      <p:sp>
        <p:nvSpPr>
          <p:cNvPr id="8" name="Marcador de número de diapositiva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D3A91-18EE-4DC8-A17F-EFE35D22CA18}" type="slidenum">
              <a:rPr lang="es-ES" smtClean="0"/>
              <a:pPr/>
              <a:t>5</a:t>
            </a:fld>
            <a:endParaRPr lang="es-ES"/>
          </a:p>
        </p:txBody>
      </p:sp>
      <p:sp>
        <p:nvSpPr>
          <p:cNvPr id="6" name="Rectangle 6"/>
          <p:cNvSpPr/>
          <p:nvPr/>
        </p:nvSpPr>
        <p:spPr bwMode="auto">
          <a:xfrm>
            <a:off x="3995936" y="2262369"/>
            <a:ext cx="4248472" cy="1224136"/>
          </a:xfrm>
          <a:prstGeom prst="rect">
            <a:avLst/>
          </a:prstGeom>
          <a:solidFill>
            <a:srgbClr val="92D050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s-ES" sz="2000" i="1" dirty="0" smtClean="0">
                <a:solidFill>
                  <a:schemeClr val="bg1"/>
                </a:solidFill>
              </a:rPr>
              <a:t>Datos obtenidos a partir del estudio de 63 programas de código abierto con más de 400,000 predicados.</a:t>
            </a:r>
            <a:endParaRPr kumimoji="0" lang="es-ES" sz="2000" b="1" i="1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42895710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>
                <a:solidFill>
                  <a:schemeClr val="tx1"/>
                </a:solidFill>
              </a:rPr>
              <a:t>Traducción de lenguaje natural</a:t>
            </a:r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2959" y="1845734"/>
            <a:ext cx="7277433" cy="4463586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s-ES" sz="3600" b="1" dirty="0" smtClean="0">
                <a:solidFill>
                  <a:srgbClr val="FF0000"/>
                </a:solidFill>
              </a:rPr>
              <a:t>¡¡Cuidado!!</a:t>
            </a:r>
          </a:p>
          <a:p>
            <a:pPr marL="0" indent="0">
              <a:buNone/>
            </a:pPr>
            <a:r>
              <a:rPr lang="es-ES" dirty="0" smtClean="0">
                <a:solidFill>
                  <a:schemeClr val="tx1"/>
                </a:solidFill>
              </a:rPr>
              <a:t>Me gusta el </a:t>
            </a:r>
            <a:r>
              <a:rPr lang="es-ES" i="1" dirty="0" err="1" smtClean="0">
                <a:solidFill>
                  <a:schemeClr val="tx1"/>
                </a:solidFill>
              </a:rPr>
              <a:t>Amarone</a:t>
            </a:r>
            <a:r>
              <a:rPr lang="es-ES" i="1" dirty="0" smtClean="0">
                <a:solidFill>
                  <a:schemeClr val="tx1"/>
                </a:solidFill>
              </a:rPr>
              <a:t> </a:t>
            </a:r>
            <a:r>
              <a:rPr lang="es-ES" i="1" dirty="0" err="1" smtClean="0">
                <a:solidFill>
                  <a:schemeClr val="tx1"/>
                </a:solidFill>
              </a:rPr>
              <a:t>della</a:t>
            </a:r>
            <a:r>
              <a:rPr lang="es-ES" i="1" dirty="0" smtClean="0">
                <a:solidFill>
                  <a:schemeClr val="tx1"/>
                </a:solidFill>
              </a:rPr>
              <a:t> </a:t>
            </a:r>
            <a:r>
              <a:rPr lang="es-ES" i="1" dirty="0" err="1" smtClean="0">
                <a:solidFill>
                  <a:schemeClr val="tx1"/>
                </a:solidFill>
              </a:rPr>
              <a:t>Valpolicella</a:t>
            </a:r>
            <a:r>
              <a:rPr lang="es-ES" dirty="0" smtClean="0">
                <a:solidFill>
                  <a:schemeClr val="tx1"/>
                </a:solidFill>
              </a:rPr>
              <a:t> y el </a:t>
            </a:r>
            <a:r>
              <a:rPr lang="es-ES" i="1" dirty="0" err="1" smtClean="0">
                <a:solidFill>
                  <a:schemeClr val="tx1"/>
                </a:solidFill>
              </a:rPr>
              <a:t>Châteauneuf</a:t>
            </a:r>
            <a:r>
              <a:rPr lang="es-ES" i="1" dirty="0" smtClean="0">
                <a:solidFill>
                  <a:schemeClr val="tx1"/>
                </a:solidFill>
              </a:rPr>
              <a:t>-du-Pape</a:t>
            </a:r>
            <a:r>
              <a:rPr lang="es-ES" dirty="0" smtClean="0">
                <a:solidFill>
                  <a:schemeClr val="tx1"/>
                </a:solidFill>
              </a:rPr>
              <a:t>.</a:t>
            </a:r>
          </a:p>
          <a:p>
            <a:pPr marL="0" indent="0">
              <a:buNone/>
            </a:pPr>
            <a:r>
              <a:rPr lang="es-ES" dirty="0" smtClean="0">
                <a:solidFill>
                  <a:schemeClr val="tx1"/>
                </a:solidFill>
              </a:rPr>
              <a:t>Por tanto, bebida = </a:t>
            </a:r>
            <a:r>
              <a:rPr lang="es-ES" dirty="0" err="1" smtClean="0">
                <a:solidFill>
                  <a:schemeClr val="tx1"/>
                </a:solidFill>
              </a:rPr>
              <a:t>Amarone</a:t>
            </a:r>
            <a:r>
              <a:rPr lang="es-ES" dirty="0" smtClean="0">
                <a:solidFill>
                  <a:schemeClr val="tx1"/>
                </a:solidFill>
              </a:rPr>
              <a:t>  </a:t>
            </a:r>
            <a:r>
              <a:rPr lang="es-ES" b="1" dirty="0" smtClean="0">
                <a:solidFill>
                  <a:srgbClr val="00B0F0"/>
                </a:solidFill>
              </a:rPr>
              <a:t>O  </a:t>
            </a:r>
            <a:r>
              <a:rPr lang="es-ES" dirty="0" smtClean="0">
                <a:solidFill>
                  <a:schemeClr val="tx1"/>
                </a:solidFill>
              </a:rPr>
              <a:t>bebida </a:t>
            </a:r>
            <a:r>
              <a:rPr lang="es-ES" dirty="0">
                <a:solidFill>
                  <a:schemeClr val="tx1"/>
                </a:solidFill>
              </a:rPr>
              <a:t>= </a:t>
            </a:r>
            <a:r>
              <a:rPr lang="es-ES" dirty="0" err="1" smtClean="0">
                <a:solidFill>
                  <a:schemeClr val="tx1"/>
                </a:solidFill>
              </a:rPr>
              <a:t>CdP</a:t>
            </a:r>
            <a:r>
              <a:rPr lang="es-ES" dirty="0" smtClean="0">
                <a:solidFill>
                  <a:schemeClr val="tx1"/>
                </a:solidFill>
              </a:rPr>
              <a:t>. </a:t>
            </a:r>
            <a:endParaRPr lang="es-ES" b="1" dirty="0">
              <a:solidFill>
                <a:srgbClr val="00B0F0"/>
              </a:solidFill>
            </a:endParaRPr>
          </a:p>
          <a:p>
            <a:pPr marL="0" indent="0">
              <a:buNone/>
            </a:pPr>
            <a:r>
              <a:rPr lang="es-ES" dirty="0" smtClean="0">
                <a:solidFill>
                  <a:schemeClr val="tx1"/>
                </a:solidFill>
              </a:rPr>
              <a:t>Menú del día: De primero tenemos A, B o C. </a:t>
            </a:r>
          </a:p>
          <a:p>
            <a:pPr marL="0" indent="0">
              <a:buNone/>
            </a:pPr>
            <a:r>
              <a:rPr lang="es-ES" dirty="0" smtClean="0">
                <a:solidFill>
                  <a:schemeClr val="tx1"/>
                </a:solidFill>
              </a:rPr>
              <a:t>Manolo dice: “si, deme los 3”.</a:t>
            </a:r>
          </a:p>
          <a:p>
            <a:pPr marL="0" indent="0">
              <a:buNone/>
            </a:pPr>
            <a:r>
              <a:rPr lang="es-ES" dirty="0" smtClean="0">
                <a:solidFill>
                  <a:schemeClr val="tx1"/>
                </a:solidFill>
              </a:rPr>
              <a:t>Si sales antes de las 8:30 toma la línea 1 pero si sales después de las 9 toma la línea 2.</a:t>
            </a:r>
          </a:p>
          <a:p>
            <a:pPr marL="0" indent="0" algn="ctr">
              <a:buNone/>
            </a:pPr>
            <a:r>
              <a:rPr lang="es-ES" dirty="0" smtClean="0">
                <a:solidFill>
                  <a:schemeClr val="tx1"/>
                </a:solidFill>
              </a:rPr>
              <a:t>(hora &lt; 8:30 </a:t>
            </a:r>
            <a:r>
              <a:rPr lang="en-US" altLang="en-US" dirty="0">
                <a:solidFill>
                  <a:schemeClr val="tx1"/>
                </a:solidFill>
                <a:sym typeface="Symbol" pitchFamily="18" charset="2"/>
              </a:rPr>
              <a:t> </a:t>
            </a:r>
            <a:r>
              <a:rPr lang="es-ES" altLang="en-US" dirty="0" smtClean="0">
                <a:solidFill>
                  <a:schemeClr val="tx1"/>
                </a:solidFill>
                <a:sym typeface="Symbol" pitchFamily="18" charset="2"/>
              </a:rPr>
              <a:t>línea</a:t>
            </a:r>
            <a:r>
              <a:rPr lang="en-US" altLang="en-US" dirty="0" smtClean="0">
                <a:solidFill>
                  <a:schemeClr val="tx1"/>
                </a:solidFill>
                <a:sym typeface="Symbol" pitchFamily="18" charset="2"/>
              </a:rPr>
              <a:t> </a:t>
            </a:r>
            <a:r>
              <a:rPr lang="en-US" altLang="en-US" dirty="0">
                <a:solidFill>
                  <a:schemeClr val="tx1"/>
                </a:solidFill>
                <a:sym typeface="Symbol" pitchFamily="18" charset="2"/>
              </a:rPr>
              <a:t>=</a:t>
            </a:r>
            <a:r>
              <a:rPr lang="en-US" altLang="en-US" dirty="0" smtClean="0">
                <a:solidFill>
                  <a:schemeClr val="tx1"/>
                </a:solidFill>
                <a:sym typeface="Symbol" pitchFamily="18" charset="2"/>
              </a:rPr>
              <a:t>1) </a:t>
            </a:r>
            <a:r>
              <a:rPr lang="en-US" altLang="en-US" dirty="0">
                <a:solidFill>
                  <a:schemeClr val="tx2"/>
                </a:solidFill>
                <a:cs typeface="Times New Roman" pitchFamily="18" charset="0"/>
                <a:sym typeface="Symbol" pitchFamily="18" charset="2"/>
              </a:rPr>
              <a:t></a:t>
            </a:r>
            <a:r>
              <a:rPr lang="en-US" altLang="en-US" dirty="0">
                <a:solidFill>
                  <a:srgbClr val="FAFD00"/>
                </a:solidFill>
                <a:latin typeface="Gill Sans MT" panose="020B0502020104020203" pitchFamily="34" charset="0"/>
                <a:sym typeface="Wingdings" pitchFamily="2" charset="2"/>
              </a:rPr>
              <a:t> </a:t>
            </a:r>
            <a:r>
              <a:rPr lang="es-ES" dirty="0">
                <a:solidFill>
                  <a:schemeClr val="tx1"/>
                </a:solidFill>
              </a:rPr>
              <a:t>(hora </a:t>
            </a:r>
            <a:r>
              <a:rPr lang="es-ES" dirty="0" smtClean="0">
                <a:solidFill>
                  <a:schemeClr val="tx1"/>
                </a:solidFill>
              </a:rPr>
              <a:t>&gt; 9:00 </a:t>
            </a:r>
            <a:r>
              <a:rPr lang="en-US" altLang="en-US" dirty="0">
                <a:solidFill>
                  <a:schemeClr val="tx1"/>
                </a:solidFill>
                <a:sym typeface="Symbol" pitchFamily="18" charset="2"/>
              </a:rPr>
              <a:t> </a:t>
            </a:r>
            <a:r>
              <a:rPr lang="es-ES" altLang="en-US" dirty="0" smtClean="0">
                <a:solidFill>
                  <a:schemeClr val="tx1"/>
                </a:solidFill>
                <a:sym typeface="Symbol" pitchFamily="18" charset="2"/>
              </a:rPr>
              <a:t>línea</a:t>
            </a:r>
            <a:r>
              <a:rPr lang="en-US" altLang="en-US" dirty="0" smtClean="0">
                <a:solidFill>
                  <a:schemeClr val="tx1"/>
                </a:solidFill>
                <a:sym typeface="Symbol" pitchFamily="18" charset="2"/>
              </a:rPr>
              <a:t> =2) </a:t>
            </a:r>
          </a:p>
          <a:p>
            <a:pPr marL="0" indent="0">
              <a:buNone/>
            </a:pPr>
            <a:r>
              <a:rPr lang="es-ES" dirty="0" err="1" smtClean="0">
                <a:solidFill>
                  <a:schemeClr val="tx1"/>
                </a:solidFill>
              </a:rPr>
              <a:t>Hmmm</a:t>
            </a:r>
            <a:r>
              <a:rPr lang="es-ES" dirty="0" smtClean="0">
                <a:solidFill>
                  <a:schemeClr val="tx1"/>
                </a:solidFill>
              </a:rPr>
              <a:t>, ¡pero esto es </a:t>
            </a:r>
            <a:r>
              <a:rPr lang="es-ES" dirty="0" smtClean="0">
                <a:solidFill>
                  <a:srgbClr val="FF0000"/>
                </a:solidFill>
              </a:rPr>
              <a:t>incompleto</a:t>
            </a:r>
            <a:r>
              <a:rPr lang="es-ES" dirty="0" smtClean="0">
                <a:solidFill>
                  <a:schemeClr val="tx1"/>
                </a:solidFill>
              </a:rPr>
              <a:t>!</a:t>
            </a:r>
            <a:endParaRPr lang="es-ES" dirty="0">
              <a:solidFill>
                <a:schemeClr val="tx1"/>
              </a:solidFill>
            </a:endParaRPr>
          </a:p>
          <a:p>
            <a:pPr marL="0" indent="0" algn="ctr">
              <a:buNone/>
            </a:pPr>
            <a:r>
              <a:rPr lang="es-ES" dirty="0">
                <a:solidFill>
                  <a:schemeClr val="tx1"/>
                </a:solidFill>
              </a:rPr>
              <a:t>(hora &lt; 8:30 </a:t>
            </a:r>
            <a:r>
              <a:rPr lang="en-US" altLang="en-US" dirty="0">
                <a:solidFill>
                  <a:schemeClr val="tx1"/>
                </a:solidFill>
                <a:sym typeface="Symbol" pitchFamily="18" charset="2"/>
              </a:rPr>
              <a:t> </a:t>
            </a:r>
            <a:r>
              <a:rPr lang="es-ES" altLang="en-US" dirty="0">
                <a:solidFill>
                  <a:schemeClr val="tx1"/>
                </a:solidFill>
                <a:sym typeface="Symbol" pitchFamily="18" charset="2"/>
              </a:rPr>
              <a:t>línea</a:t>
            </a:r>
            <a:r>
              <a:rPr lang="en-US" altLang="en-US" dirty="0">
                <a:solidFill>
                  <a:schemeClr val="tx1"/>
                </a:solidFill>
                <a:sym typeface="Symbol" pitchFamily="18" charset="2"/>
              </a:rPr>
              <a:t> =1) </a:t>
            </a:r>
            <a:r>
              <a:rPr lang="en-US" altLang="en-US" dirty="0">
                <a:solidFill>
                  <a:schemeClr val="tx2"/>
                </a:solidFill>
                <a:cs typeface="Times New Roman" pitchFamily="18" charset="0"/>
                <a:sym typeface="Symbol" pitchFamily="18" charset="2"/>
              </a:rPr>
              <a:t></a:t>
            </a:r>
            <a:r>
              <a:rPr lang="en-US" altLang="en-US" dirty="0">
                <a:solidFill>
                  <a:srgbClr val="FAFD00"/>
                </a:solidFill>
                <a:latin typeface="Gill Sans MT" panose="020B0502020104020203" pitchFamily="34" charset="0"/>
                <a:sym typeface="Wingdings" pitchFamily="2" charset="2"/>
              </a:rPr>
              <a:t> </a:t>
            </a:r>
            <a:r>
              <a:rPr lang="es-ES" dirty="0">
                <a:solidFill>
                  <a:schemeClr val="tx1"/>
                </a:solidFill>
              </a:rPr>
              <a:t>(hora &gt; </a:t>
            </a:r>
            <a:r>
              <a:rPr lang="es-ES" dirty="0" smtClean="0">
                <a:solidFill>
                  <a:schemeClr val="tx1"/>
                </a:solidFill>
              </a:rPr>
              <a:t>= 8:30 </a:t>
            </a:r>
            <a:r>
              <a:rPr lang="en-US" altLang="en-US" dirty="0">
                <a:solidFill>
                  <a:schemeClr val="tx1"/>
                </a:solidFill>
                <a:sym typeface="Symbol" pitchFamily="18" charset="2"/>
              </a:rPr>
              <a:t> </a:t>
            </a:r>
            <a:r>
              <a:rPr lang="es-ES" altLang="en-US" dirty="0">
                <a:solidFill>
                  <a:schemeClr val="tx1"/>
                </a:solidFill>
                <a:sym typeface="Symbol" pitchFamily="18" charset="2"/>
              </a:rPr>
              <a:t>línea</a:t>
            </a:r>
            <a:r>
              <a:rPr lang="en-US" altLang="en-US" dirty="0">
                <a:solidFill>
                  <a:schemeClr val="tx1"/>
                </a:solidFill>
                <a:sym typeface="Symbol" pitchFamily="18" charset="2"/>
              </a:rPr>
              <a:t> =2) </a:t>
            </a:r>
          </a:p>
          <a:p>
            <a:pPr marL="0" indent="0">
              <a:buNone/>
            </a:pPr>
            <a:endParaRPr lang="es-ES" dirty="0" smtClean="0">
              <a:solidFill>
                <a:schemeClr val="tx1"/>
              </a:solidFill>
            </a:endParaRPr>
          </a:p>
        </p:txBody>
      </p:sp>
      <p:sp>
        <p:nvSpPr>
          <p:cNvPr id="7" name="Marcador de pie de página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Especificación, Validación y Testing (M. G. Merayo y M. Núñez)</a:t>
            </a:r>
            <a:endParaRPr lang="es-ES"/>
          </a:p>
        </p:txBody>
      </p:sp>
      <p:sp>
        <p:nvSpPr>
          <p:cNvPr id="8" name="Marcador de número de diapositiva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D3A91-18EE-4DC8-A17F-EFE35D22CA18}" type="slidenum">
              <a:rPr lang="es-ES" smtClean="0"/>
              <a:pPr/>
              <a:t>6</a:t>
            </a:fld>
            <a:endParaRPr lang="es-ES"/>
          </a:p>
        </p:txBody>
      </p:sp>
      <p:sp>
        <p:nvSpPr>
          <p:cNvPr id="4" name="CuadroTexto 3"/>
          <p:cNvSpPr txBox="1"/>
          <p:nvPr/>
        </p:nvSpPr>
        <p:spPr>
          <a:xfrm>
            <a:off x="5652120" y="2958678"/>
            <a:ext cx="32577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>
                <a:solidFill>
                  <a:srgbClr val="FF0000"/>
                </a:solidFill>
              </a:rPr>
              <a:t>Algunas veces </a:t>
            </a:r>
            <a:r>
              <a:rPr lang="es-ES" dirty="0" smtClean="0">
                <a:solidFill>
                  <a:srgbClr val="FF0000"/>
                </a:solidFill>
              </a:rPr>
              <a:t>“y </a:t>
            </a:r>
            <a:r>
              <a:rPr lang="es-ES" dirty="0">
                <a:solidFill>
                  <a:srgbClr val="FF0000"/>
                </a:solidFill>
              </a:rPr>
              <a:t>de lenguaje natural” </a:t>
            </a:r>
            <a:r>
              <a:rPr lang="es-ES" dirty="0" smtClean="0">
                <a:solidFill>
                  <a:srgbClr val="FF0000"/>
                </a:solidFill>
              </a:rPr>
              <a:t>es </a:t>
            </a:r>
            <a:r>
              <a:rPr lang="es-ES" dirty="0">
                <a:solidFill>
                  <a:srgbClr val="FF0000"/>
                </a:solidFill>
              </a:rPr>
              <a:t>“o </a:t>
            </a:r>
            <a:r>
              <a:rPr lang="es-ES" dirty="0" smtClean="0">
                <a:solidFill>
                  <a:srgbClr val="FF0000"/>
                </a:solidFill>
              </a:rPr>
              <a:t>lógico”.</a:t>
            </a:r>
            <a:endParaRPr lang="es-ES" dirty="0">
              <a:solidFill>
                <a:srgbClr val="FF0000"/>
              </a:solidFill>
            </a:endParaRPr>
          </a:p>
        </p:txBody>
      </p:sp>
      <p:sp>
        <p:nvSpPr>
          <p:cNvPr id="9" name="CuadroTexto 8"/>
          <p:cNvSpPr txBox="1"/>
          <p:nvPr/>
        </p:nvSpPr>
        <p:spPr>
          <a:xfrm>
            <a:off x="3851920" y="3820697"/>
            <a:ext cx="331427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>
                <a:solidFill>
                  <a:srgbClr val="FF0000"/>
                </a:solidFill>
              </a:rPr>
              <a:t>Algunas veces </a:t>
            </a:r>
            <a:r>
              <a:rPr lang="es-ES" dirty="0" smtClean="0">
                <a:solidFill>
                  <a:srgbClr val="FF0000"/>
                </a:solidFill>
              </a:rPr>
              <a:t>“o </a:t>
            </a:r>
            <a:r>
              <a:rPr lang="es-ES" dirty="0">
                <a:solidFill>
                  <a:srgbClr val="FF0000"/>
                </a:solidFill>
              </a:rPr>
              <a:t>de lenguaje natural” </a:t>
            </a:r>
            <a:r>
              <a:rPr lang="es-ES" dirty="0" smtClean="0">
                <a:solidFill>
                  <a:srgbClr val="FF0000"/>
                </a:solidFill>
              </a:rPr>
              <a:t>es “</a:t>
            </a:r>
            <a:r>
              <a:rPr lang="es-ES" dirty="0" err="1" smtClean="0">
                <a:solidFill>
                  <a:srgbClr val="FF0000"/>
                </a:solidFill>
              </a:rPr>
              <a:t>xor</a:t>
            </a:r>
            <a:r>
              <a:rPr lang="es-ES" dirty="0" smtClean="0">
                <a:solidFill>
                  <a:srgbClr val="FF0000"/>
                </a:solidFill>
              </a:rPr>
              <a:t> lógico”.</a:t>
            </a:r>
            <a:endParaRPr lang="es-ES" dirty="0">
              <a:solidFill>
                <a:srgbClr val="FF0000"/>
              </a:solidFill>
            </a:endParaRP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6202612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>
                <a:solidFill>
                  <a:schemeClr val="tx1"/>
                </a:solidFill>
              </a:rPr>
              <a:t>Criterios de cobertura lógica</a:t>
            </a:r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2959" y="1845734"/>
            <a:ext cx="8069521" cy="446358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s-ES" dirty="0" smtClean="0">
                <a:solidFill>
                  <a:schemeClr val="tx1"/>
                </a:solidFill>
              </a:rPr>
              <a:t>Utilizamos </a:t>
            </a:r>
            <a:r>
              <a:rPr lang="es-ES" dirty="0" smtClean="0">
                <a:solidFill>
                  <a:srgbClr val="00B0F0"/>
                </a:solidFill>
              </a:rPr>
              <a:t>predicados</a:t>
            </a:r>
            <a:r>
              <a:rPr lang="es-ES" dirty="0" smtClean="0">
                <a:solidFill>
                  <a:schemeClr val="tx1"/>
                </a:solidFill>
              </a:rPr>
              <a:t> en </a:t>
            </a:r>
            <a:r>
              <a:rPr lang="es-ES" dirty="0" err="1" smtClean="0">
                <a:solidFill>
                  <a:srgbClr val="00B0F0"/>
                </a:solidFill>
              </a:rPr>
              <a:t>testing</a:t>
            </a:r>
            <a:r>
              <a:rPr lang="es-ES" dirty="0" smtClean="0">
                <a:solidFill>
                  <a:srgbClr val="00B0F0"/>
                </a:solidFill>
              </a:rPr>
              <a:t> </a:t>
            </a:r>
            <a:r>
              <a:rPr lang="es-ES" dirty="0" smtClean="0">
                <a:solidFill>
                  <a:schemeClr val="tx1"/>
                </a:solidFill>
              </a:rPr>
              <a:t>para: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s-ES" sz="2000" dirty="0" smtClean="0">
                <a:solidFill>
                  <a:schemeClr val="tx1"/>
                </a:solidFill>
              </a:rPr>
              <a:t>Desarrollar un </a:t>
            </a:r>
            <a:r>
              <a:rPr lang="es-ES" sz="2000" dirty="0" smtClean="0">
                <a:solidFill>
                  <a:srgbClr val="00B0F0"/>
                </a:solidFill>
              </a:rPr>
              <a:t>modelo</a:t>
            </a:r>
            <a:r>
              <a:rPr lang="es-ES" sz="2000" dirty="0" smtClean="0">
                <a:solidFill>
                  <a:schemeClr val="tx1"/>
                </a:solidFill>
              </a:rPr>
              <a:t> del </a:t>
            </a:r>
            <a:r>
              <a:rPr lang="es-ES" sz="2000" dirty="0" smtClean="0">
                <a:solidFill>
                  <a:srgbClr val="00B0F0"/>
                </a:solidFill>
              </a:rPr>
              <a:t>software</a:t>
            </a:r>
            <a:r>
              <a:rPr lang="es-ES" sz="2000" dirty="0" smtClean="0">
                <a:solidFill>
                  <a:schemeClr val="tx1"/>
                </a:solidFill>
              </a:rPr>
              <a:t> mediante uno o más predicados. 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s-ES" sz="2000" dirty="0" smtClean="0">
                <a:solidFill>
                  <a:schemeClr val="tx1"/>
                </a:solidFill>
              </a:rPr>
              <a:t>Requerir que los </a:t>
            </a:r>
            <a:r>
              <a:rPr lang="es-ES" sz="2000" dirty="0" err="1" smtClean="0">
                <a:solidFill>
                  <a:srgbClr val="00B0F0"/>
                </a:solidFill>
              </a:rPr>
              <a:t>tests</a:t>
            </a:r>
            <a:r>
              <a:rPr lang="es-ES" sz="2000" dirty="0" smtClean="0">
                <a:solidFill>
                  <a:srgbClr val="00B0F0"/>
                </a:solidFill>
              </a:rPr>
              <a:t> </a:t>
            </a:r>
            <a:r>
              <a:rPr lang="es-ES" sz="2000" dirty="0" smtClean="0">
                <a:solidFill>
                  <a:schemeClr val="tx1"/>
                </a:solidFill>
              </a:rPr>
              <a:t>satisfagan alguna </a:t>
            </a:r>
            <a:r>
              <a:rPr lang="es-ES" sz="2000" dirty="0" smtClean="0">
                <a:solidFill>
                  <a:srgbClr val="00B0F0"/>
                </a:solidFill>
              </a:rPr>
              <a:t>combinación</a:t>
            </a:r>
            <a:r>
              <a:rPr lang="es-ES" sz="2000" dirty="0" smtClean="0">
                <a:solidFill>
                  <a:schemeClr val="tx1"/>
                </a:solidFill>
              </a:rPr>
              <a:t> de </a:t>
            </a:r>
            <a:r>
              <a:rPr lang="es-ES" sz="2000" dirty="0" smtClean="0">
                <a:solidFill>
                  <a:srgbClr val="00B0F0"/>
                </a:solidFill>
              </a:rPr>
              <a:t>cláusulas</a:t>
            </a:r>
            <a:r>
              <a:rPr lang="es-ES" sz="2000" dirty="0" smtClean="0">
                <a:solidFill>
                  <a:schemeClr val="tx1"/>
                </a:solidFill>
              </a:rPr>
              <a:t>.</a:t>
            </a:r>
          </a:p>
          <a:p>
            <a:pPr lvl="1">
              <a:buFont typeface="Courier New" panose="02070309020205020404" pitchFamily="49" charset="0"/>
              <a:buChar char="o"/>
            </a:pPr>
            <a:endParaRPr lang="es-ES" sz="2000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s-ES" dirty="0" smtClean="0">
                <a:solidFill>
                  <a:srgbClr val="00B0F0"/>
                </a:solidFill>
              </a:rPr>
              <a:t>Abreviaturas</a:t>
            </a:r>
            <a:r>
              <a:rPr lang="es-ES" dirty="0" smtClean="0">
                <a:solidFill>
                  <a:schemeClr val="tx1"/>
                </a:solidFill>
              </a:rPr>
              <a:t>: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s-ES" sz="2000" i="1" dirty="0" smtClean="0">
                <a:solidFill>
                  <a:schemeClr val="tx1"/>
                </a:solidFill>
              </a:rPr>
              <a:t>P</a:t>
            </a:r>
            <a:r>
              <a:rPr lang="es-ES" sz="2000" dirty="0" smtClean="0">
                <a:solidFill>
                  <a:schemeClr val="tx1"/>
                </a:solidFill>
              </a:rPr>
              <a:t> es un conjunto de predicados.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s-ES" sz="2000" i="1" dirty="0" smtClean="0">
                <a:solidFill>
                  <a:schemeClr val="tx1"/>
                </a:solidFill>
              </a:rPr>
              <a:t>p</a:t>
            </a:r>
            <a:r>
              <a:rPr lang="es-ES" sz="2000" dirty="0" smtClean="0">
                <a:solidFill>
                  <a:schemeClr val="tx1"/>
                </a:solidFill>
              </a:rPr>
              <a:t> es un predicado.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s-ES" sz="2000" i="1" dirty="0" smtClean="0">
                <a:solidFill>
                  <a:schemeClr val="tx1"/>
                </a:solidFill>
              </a:rPr>
              <a:t>C</a:t>
            </a:r>
            <a:r>
              <a:rPr lang="es-ES" sz="2000" dirty="0" smtClean="0">
                <a:solidFill>
                  <a:schemeClr val="tx1"/>
                </a:solidFill>
              </a:rPr>
              <a:t> es el conjunto de cláusulas de </a:t>
            </a:r>
            <a:r>
              <a:rPr lang="es-ES" sz="2000" i="1" dirty="0" smtClean="0">
                <a:solidFill>
                  <a:schemeClr val="tx1"/>
                </a:solidFill>
              </a:rPr>
              <a:t>P</a:t>
            </a:r>
            <a:r>
              <a:rPr lang="es-ES" sz="2000" dirty="0" smtClean="0">
                <a:solidFill>
                  <a:schemeClr val="tx1"/>
                </a:solidFill>
              </a:rPr>
              <a:t>.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altLang="en-US" sz="2000" i="1" dirty="0" err="1" smtClean="0">
                <a:solidFill>
                  <a:schemeClr val="tx2"/>
                </a:solidFill>
              </a:rPr>
              <a:t>C</a:t>
            </a:r>
            <a:r>
              <a:rPr lang="en-US" altLang="en-US" sz="2000" i="1" baseline="-25000" dirty="0" err="1" smtClean="0">
                <a:solidFill>
                  <a:schemeClr val="tx2"/>
                </a:solidFill>
              </a:rPr>
              <a:t>p</a:t>
            </a:r>
            <a:r>
              <a:rPr lang="en-US" altLang="en-US" sz="2000" i="1" baseline="-25000" dirty="0">
                <a:solidFill>
                  <a:schemeClr val="tx2"/>
                </a:solidFill>
              </a:rPr>
              <a:t> </a:t>
            </a:r>
            <a:r>
              <a:rPr lang="es-ES" sz="2000" dirty="0" smtClean="0">
                <a:solidFill>
                  <a:schemeClr val="tx1"/>
                </a:solidFill>
              </a:rPr>
              <a:t>es el conjunto de cláusulas del predicado </a:t>
            </a:r>
            <a:r>
              <a:rPr lang="es-ES" sz="2000" i="1" dirty="0" smtClean="0">
                <a:solidFill>
                  <a:schemeClr val="tx1"/>
                </a:solidFill>
              </a:rPr>
              <a:t>p</a:t>
            </a:r>
            <a:r>
              <a:rPr lang="es-ES" sz="2000" dirty="0" smtClean="0">
                <a:solidFill>
                  <a:schemeClr val="tx1"/>
                </a:solidFill>
              </a:rPr>
              <a:t>.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s-ES" sz="2000" i="1" dirty="0">
                <a:solidFill>
                  <a:schemeClr val="tx1"/>
                </a:solidFill>
              </a:rPr>
              <a:t>c</a:t>
            </a:r>
            <a:r>
              <a:rPr lang="es-ES" sz="2000" dirty="0" smtClean="0">
                <a:solidFill>
                  <a:schemeClr val="tx1"/>
                </a:solidFill>
              </a:rPr>
              <a:t> es una cláusula de </a:t>
            </a:r>
            <a:r>
              <a:rPr lang="es-ES" sz="2000" i="1" dirty="0" smtClean="0">
                <a:solidFill>
                  <a:schemeClr val="tx1"/>
                </a:solidFill>
              </a:rPr>
              <a:t>C</a:t>
            </a:r>
            <a:r>
              <a:rPr lang="es-ES" sz="2000" dirty="0" smtClean="0">
                <a:solidFill>
                  <a:schemeClr val="tx1"/>
                </a:solidFill>
              </a:rPr>
              <a:t>.</a:t>
            </a:r>
          </a:p>
          <a:p>
            <a:pPr marL="0" indent="0">
              <a:buNone/>
            </a:pPr>
            <a:endParaRPr lang="es-ES" dirty="0" smtClean="0">
              <a:solidFill>
                <a:schemeClr val="tx1"/>
              </a:solidFill>
            </a:endParaRPr>
          </a:p>
        </p:txBody>
      </p:sp>
      <p:sp>
        <p:nvSpPr>
          <p:cNvPr id="7" name="Marcador de pie de página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Especificación, Validación y Testing (M. G. Merayo y M. Núñez)</a:t>
            </a:r>
            <a:endParaRPr lang="es-ES"/>
          </a:p>
        </p:txBody>
      </p:sp>
      <p:sp>
        <p:nvSpPr>
          <p:cNvPr id="8" name="Marcador de número de diapositiva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D3A91-18EE-4DC8-A17F-EFE35D22CA18}" type="slidenum">
              <a:rPr lang="es-ES" smtClean="0"/>
              <a:pPr/>
              <a:t>7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493348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>
                <a:solidFill>
                  <a:schemeClr val="tx1"/>
                </a:solidFill>
              </a:rPr>
              <a:t>Cobertura de predicados y cláusulas</a:t>
            </a:r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2959" y="1845734"/>
            <a:ext cx="7205425" cy="446358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s-ES" dirty="0" smtClean="0">
                <a:solidFill>
                  <a:schemeClr val="tx1"/>
                </a:solidFill>
              </a:rPr>
              <a:t>Los dos primeros criterios </a:t>
            </a:r>
            <a:r>
              <a:rPr lang="es-ES" dirty="0" smtClean="0">
                <a:solidFill>
                  <a:schemeClr val="tx1"/>
                </a:solidFill>
              </a:rPr>
              <a:t>requieren </a:t>
            </a:r>
            <a:r>
              <a:rPr lang="es-ES" dirty="0" smtClean="0">
                <a:solidFill>
                  <a:schemeClr val="tx1"/>
                </a:solidFill>
              </a:rPr>
              <a:t>que cada </a:t>
            </a:r>
            <a:r>
              <a:rPr lang="es-ES" dirty="0" smtClean="0">
                <a:solidFill>
                  <a:schemeClr val="tx1"/>
                </a:solidFill>
              </a:rPr>
              <a:t>predicado/cláusula </a:t>
            </a:r>
            <a:r>
              <a:rPr lang="es-ES" dirty="0" smtClean="0">
                <a:solidFill>
                  <a:schemeClr val="tx1"/>
                </a:solidFill>
              </a:rPr>
              <a:t>se </a:t>
            </a:r>
            <a:r>
              <a:rPr lang="es-ES" dirty="0" smtClean="0">
                <a:solidFill>
                  <a:schemeClr val="tx1"/>
                </a:solidFill>
              </a:rPr>
              <a:t>evalúe </a:t>
            </a:r>
            <a:r>
              <a:rPr lang="es-ES" dirty="0" smtClean="0">
                <a:solidFill>
                  <a:schemeClr val="tx1"/>
                </a:solidFill>
              </a:rPr>
              <a:t>a </a:t>
            </a:r>
            <a:r>
              <a:rPr lang="es-ES" i="1" dirty="0" smtClean="0">
                <a:solidFill>
                  <a:schemeClr val="tx1"/>
                </a:solidFill>
              </a:rPr>
              <a:t>true</a:t>
            </a:r>
            <a:r>
              <a:rPr lang="es-ES" dirty="0" smtClean="0">
                <a:solidFill>
                  <a:schemeClr val="tx1"/>
                </a:solidFill>
              </a:rPr>
              <a:t> y </a:t>
            </a:r>
            <a:r>
              <a:rPr lang="es-ES" i="1" dirty="0" smtClean="0">
                <a:solidFill>
                  <a:schemeClr val="tx1"/>
                </a:solidFill>
              </a:rPr>
              <a:t>false</a:t>
            </a:r>
            <a:r>
              <a:rPr lang="es-ES" dirty="0" smtClean="0">
                <a:solidFill>
                  <a:schemeClr val="tx1"/>
                </a:solidFill>
              </a:rPr>
              <a:t>.</a:t>
            </a:r>
          </a:p>
          <a:p>
            <a:pPr marL="0" indent="0">
              <a:buNone/>
            </a:pPr>
            <a:endParaRPr lang="es-ES" sz="2000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es-ES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s-ES" sz="2000" dirty="0" smtClean="0">
                <a:solidFill>
                  <a:schemeClr val="tx1"/>
                </a:solidFill>
              </a:rPr>
              <a:t>Cuando los predicados provienen de las condiciones en las ramas del software entonces este criterio coincide con cobertura de aristas.</a:t>
            </a:r>
            <a:endParaRPr lang="es-ES" sz="2000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s-ES" sz="2000" dirty="0" smtClean="0">
                <a:solidFill>
                  <a:schemeClr val="tx1"/>
                </a:solidFill>
              </a:rPr>
              <a:t>Teniendo en cuenta que PC no evalúa todas las cláusulas….</a:t>
            </a:r>
          </a:p>
          <a:p>
            <a:pPr marL="0" indent="0">
              <a:buNone/>
            </a:pPr>
            <a:endParaRPr lang="es-ES" dirty="0" smtClean="0">
              <a:solidFill>
                <a:schemeClr val="tx1"/>
              </a:solidFill>
            </a:endParaRPr>
          </a:p>
        </p:txBody>
      </p:sp>
      <p:sp>
        <p:nvSpPr>
          <p:cNvPr id="7" name="Marcador de pie de página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Especificación, Validación y Testing (M. G. Merayo y M. Núñez)</a:t>
            </a:r>
            <a:endParaRPr lang="es-ES"/>
          </a:p>
        </p:txBody>
      </p:sp>
      <p:sp>
        <p:nvSpPr>
          <p:cNvPr id="8" name="Marcador de número de diapositiva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D3A91-18EE-4DC8-A17F-EFE35D22CA18}" type="slidenum">
              <a:rPr lang="es-ES" smtClean="0"/>
              <a:pPr/>
              <a:t>8</a:t>
            </a:fld>
            <a:endParaRPr lang="es-ES"/>
          </a:p>
        </p:txBody>
      </p:sp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312578" y="2492896"/>
            <a:ext cx="8564563" cy="830997"/>
          </a:xfrm>
          <a:prstGeom prst="rect">
            <a:avLst/>
          </a:prstGeom>
          <a:gradFill rotWithShape="1">
            <a:gsLst>
              <a:gs pos="0">
                <a:srgbClr val="3399FF"/>
              </a:gs>
              <a:gs pos="100000">
                <a:srgbClr val="0033CC"/>
              </a:gs>
            </a:gsLst>
            <a:path path="shape">
              <a:fillToRect l="50000" t="50000" r="50000" b="50000"/>
            </a:path>
          </a:gradFill>
          <a:ln w="19050">
            <a:solidFill>
              <a:schemeClr val="tx2"/>
            </a:solidFill>
            <a:miter lim="800000"/>
            <a:headEnd type="none" w="sm" len="sm"/>
            <a:tailEnd type="none" w="sm" len="sm"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s-ES" sz="2400" u="sng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Predicate</a:t>
            </a:r>
            <a:r>
              <a:rPr lang="es-ES" sz="2400" u="sng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s-ES" sz="2400" u="sng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Coverage</a:t>
            </a:r>
            <a:r>
              <a:rPr lang="es-ES" sz="2400" u="sng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(PC)</a:t>
            </a:r>
            <a:r>
              <a:rPr lang="es-ES" sz="24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: Para cada </a:t>
            </a:r>
            <a:r>
              <a:rPr lang="es-ES" sz="2400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</a:t>
            </a:r>
            <a:r>
              <a:rPr lang="es-ES" sz="24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de </a:t>
            </a:r>
            <a:r>
              <a:rPr lang="es-ES" sz="2400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</a:t>
            </a:r>
            <a:r>
              <a:rPr lang="es-ES" sz="24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, </a:t>
            </a:r>
            <a:r>
              <a:rPr lang="es-ES" sz="2400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RT</a:t>
            </a:r>
            <a:r>
              <a:rPr lang="es-ES" sz="24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contiene dos requisitos: </a:t>
            </a:r>
            <a:r>
              <a:rPr lang="es-ES" sz="2400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</a:t>
            </a:r>
            <a:r>
              <a:rPr lang="es-ES" sz="24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evalúa a </a:t>
            </a:r>
            <a:r>
              <a:rPr lang="es-ES" sz="2400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true</a:t>
            </a:r>
            <a:r>
              <a:rPr lang="es-ES" sz="24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y </a:t>
            </a:r>
            <a:r>
              <a:rPr lang="es-ES" sz="2400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</a:t>
            </a:r>
            <a:r>
              <a:rPr lang="es-ES" sz="24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evalúa a </a:t>
            </a:r>
            <a:r>
              <a:rPr lang="es-ES" sz="2400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false</a:t>
            </a:r>
            <a:r>
              <a:rPr lang="es-ES" sz="24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.</a:t>
            </a:r>
            <a:endParaRPr lang="es-ES" sz="2400" dirty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9" name="Text Box 4"/>
          <p:cNvSpPr txBox="1">
            <a:spLocks noChangeArrowheads="1"/>
          </p:cNvSpPr>
          <p:nvPr/>
        </p:nvSpPr>
        <p:spPr bwMode="auto">
          <a:xfrm>
            <a:off x="312578" y="4900967"/>
            <a:ext cx="8564563" cy="830997"/>
          </a:xfrm>
          <a:prstGeom prst="rect">
            <a:avLst/>
          </a:prstGeom>
          <a:gradFill rotWithShape="1">
            <a:gsLst>
              <a:gs pos="0">
                <a:srgbClr val="3399FF"/>
              </a:gs>
              <a:gs pos="100000">
                <a:srgbClr val="0033CC"/>
              </a:gs>
            </a:gsLst>
            <a:path path="shape">
              <a:fillToRect l="50000" t="50000" r="50000" b="50000"/>
            </a:path>
          </a:gradFill>
          <a:ln w="19050">
            <a:solidFill>
              <a:schemeClr val="tx2"/>
            </a:solidFill>
            <a:miter lim="800000"/>
            <a:headEnd type="none" w="sm" len="sm"/>
            <a:tailEnd type="none" w="sm" len="sm"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s-ES" sz="2400" u="sng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Clause</a:t>
            </a:r>
            <a:r>
              <a:rPr lang="es-ES" sz="2400" u="sng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s-ES" sz="2400" u="sng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Coverage</a:t>
            </a:r>
            <a:r>
              <a:rPr lang="es-ES" sz="2400" u="sng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(CC)</a:t>
            </a:r>
            <a:r>
              <a:rPr lang="es-ES" sz="24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: Para cada </a:t>
            </a:r>
            <a:r>
              <a:rPr lang="es-ES" sz="2400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</a:t>
            </a:r>
            <a:r>
              <a:rPr lang="es-ES" sz="24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de </a:t>
            </a:r>
            <a:r>
              <a:rPr lang="es-ES" sz="2400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</a:t>
            </a:r>
            <a:r>
              <a:rPr lang="es-ES" sz="24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, </a:t>
            </a:r>
            <a:r>
              <a:rPr lang="es-ES" sz="2400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RT</a:t>
            </a:r>
            <a:r>
              <a:rPr lang="es-ES" sz="24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contiene dos requisitos: </a:t>
            </a:r>
            <a:r>
              <a:rPr lang="es-ES" sz="2400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</a:t>
            </a:r>
            <a:r>
              <a:rPr lang="es-ES" sz="24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evalúa a </a:t>
            </a:r>
            <a:r>
              <a:rPr lang="es-ES" sz="2400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true</a:t>
            </a:r>
            <a:r>
              <a:rPr lang="es-ES" sz="24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y </a:t>
            </a:r>
            <a:r>
              <a:rPr lang="es-ES" sz="2400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</a:t>
            </a:r>
            <a:r>
              <a:rPr lang="es-ES" sz="24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evalúa a </a:t>
            </a:r>
            <a:r>
              <a:rPr lang="es-ES" sz="2400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false</a:t>
            </a:r>
            <a:r>
              <a:rPr lang="es-ES" sz="24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.</a:t>
            </a:r>
            <a:endParaRPr lang="es-ES" sz="2400" dirty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30906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 autoUpdateAnimBg="0"/>
      <p:bldP spid="9" grpId="0" animBg="1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>
                <a:solidFill>
                  <a:schemeClr val="tx1"/>
                </a:solidFill>
              </a:rPr>
              <a:t>Ejemplo de cobertura de predicados</a:t>
            </a:r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7" name="Marcador de pie de página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Especificación, Validación y Testing (M. G. Merayo y M. Núñez)</a:t>
            </a:r>
            <a:endParaRPr lang="es-ES"/>
          </a:p>
        </p:txBody>
      </p:sp>
      <p:sp>
        <p:nvSpPr>
          <p:cNvPr id="8" name="Marcador de número de diapositiva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D3A91-18EE-4DC8-A17F-EFE35D22CA18}" type="slidenum">
              <a:rPr lang="es-ES" smtClean="0"/>
              <a:pPr/>
              <a:t>9</a:t>
            </a:fld>
            <a:endParaRPr lang="es-ES"/>
          </a:p>
        </p:txBody>
      </p:sp>
      <p:sp>
        <p:nvSpPr>
          <p:cNvPr id="9" name="Rectangle 4"/>
          <p:cNvSpPr>
            <a:spLocks noChangeArrowheads="1"/>
          </p:cNvSpPr>
          <p:nvPr/>
        </p:nvSpPr>
        <p:spPr bwMode="auto">
          <a:xfrm>
            <a:off x="160972" y="1757194"/>
            <a:ext cx="8867775" cy="5916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>
            <a:lvl1pPr marL="285750" indent="-285750">
              <a:lnSpc>
                <a:spcPct val="90000"/>
              </a:lnSpc>
              <a:spcBef>
                <a:spcPct val="30000"/>
              </a:spcBef>
              <a:buSzPct val="85000"/>
              <a:buChar char="•"/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0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0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0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Font typeface="Wingdings" pitchFamily="2" charset="2"/>
              <a:buChar char="Ø"/>
              <a:defRPr sz="20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Font typeface="Wingdings" pitchFamily="2" charset="2"/>
              <a:buChar char="Ø"/>
              <a:defRPr sz="20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Font typeface="Wingdings" pitchFamily="2" charset="2"/>
              <a:buChar char="Ø"/>
              <a:defRPr sz="20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Font typeface="Wingdings" pitchFamily="2" charset="2"/>
              <a:buChar char="Ø"/>
              <a:defRPr sz="20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Font typeface="Wingdings" pitchFamily="2" charset="2"/>
              <a:buChar char="Ø"/>
              <a:defRPr sz="20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buFontTx/>
              <a:buNone/>
            </a:pPr>
            <a:r>
              <a:rPr lang="en-US" altLang="en-US" sz="2000" b="0" dirty="0">
                <a:latin typeface="+mn-lt"/>
              </a:rPr>
              <a:t>((a </a:t>
            </a:r>
            <a:r>
              <a:rPr lang="en-US" altLang="en-US" sz="2000" b="0" dirty="0">
                <a:solidFill>
                  <a:schemeClr val="tx2"/>
                </a:solidFill>
                <a:latin typeface="+mn-lt"/>
              </a:rPr>
              <a:t>&lt;</a:t>
            </a:r>
            <a:r>
              <a:rPr lang="en-US" altLang="en-US" sz="2000" b="0" dirty="0">
                <a:latin typeface="+mn-lt"/>
              </a:rPr>
              <a:t> b) </a:t>
            </a:r>
            <a:r>
              <a:rPr lang="en-US" altLang="en-US" sz="2000" dirty="0">
                <a:solidFill>
                  <a:schemeClr val="tx2"/>
                </a:solidFill>
                <a:latin typeface="+mn-lt"/>
                <a:cs typeface="Times New Roman" pitchFamily="18" charset="0"/>
                <a:sym typeface="Symbol" pitchFamily="18" charset="2"/>
              </a:rPr>
              <a:t></a:t>
            </a:r>
            <a:r>
              <a:rPr lang="en-US" altLang="en-US" sz="2000" b="0" dirty="0">
                <a:latin typeface="+mn-lt"/>
              </a:rPr>
              <a:t> D) </a:t>
            </a:r>
            <a:r>
              <a:rPr lang="en-US" altLang="en-US" sz="2000" dirty="0">
                <a:solidFill>
                  <a:schemeClr val="tx2"/>
                </a:solidFill>
                <a:latin typeface="+mn-lt"/>
                <a:cs typeface="Times New Roman" pitchFamily="18" charset="0"/>
                <a:sym typeface="Symbol" pitchFamily="18" charset="2"/>
              </a:rPr>
              <a:t></a:t>
            </a:r>
            <a:r>
              <a:rPr lang="en-US" altLang="en-US" sz="2000" b="0" dirty="0">
                <a:solidFill>
                  <a:schemeClr val="tx2"/>
                </a:solidFill>
                <a:latin typeface="+mn-lt"/>
                <a:cs typeface="Times New Roman" pitchFamily="18" charset="0"/>
                <a:sym typeface="Symbol" pitchFamily="18" charset="2"/>
              </a:rPr>
              <a:t> </a:t>
            </a:r>
            <a:r>
              <a:rPr lang="en-US" altLang="en-US" sz="2000" b="0" dirty="0">
                <a:latin typeface="+mn-lt"/>
              </a:rPr>
              <a:t>(m </a:t>
            </a:r>
            <a:r>
              <a:rPr lang="en-US" altLang="en-US" sz="2000" b="0" dirty="0">
                <a:solidFill>
                  <a:schemeClr val="tx2"/>
                </a:solidFill>
                <a:latin typeface="+mn-lt"/>
              </a:rPr>
              <a:t>&gt;=</a:t>
            </a:r>
            <a:r>
              <a:rPr lang="en-US" altLang="en-US" sz="2000" b="0" dirty="0">
                <a:latin typeface="+mn-lt"/>
              </a:rPr>
              <a:t> </a:t>
            </a:r>
            <a:r>
              <a:rPr lang="en-US" altLang="en-US" sz="2000" b="0" dirty="0" smtClean="0">
                <a:latin typeface="+mn-lt"/>
              </a:rPr>
              <a:t>n*o)</a:t>
            </a:r>
          </a:p>
          <a:p>
            <a:pPr algn="ctr">
              <a:buFontTx/>
              <a:buNone/>
            </a:pPr>
            <a:endParaRPr lang="en-US" altLang="en-US" sz="2000" b="0" dirty="0">
              <a:latin typeface="+mn-lt"/>
            </a:endParaRPr>
          </a:p>
        </p:txBody>
      </p:sp>
      <p:sp>
        <p:nvSpPr>
          <p:cNvPr id="10" name="Text Box 6"/>
          <p:cNvSpPr txBox="1">
            <a:spLocks noChangeArrowheads="1"/>
          </p:cNvSpPr>
          <p:nvPr/>
        </p:nvSpPr>
        <p:spPr bwMode="auto">
          <a:xfrm>
            <a:off x="1823518" y="4406900"/>
            <a:ext cx="5542681" cy="1889748"/>
          </a:xfrm>
          <a:prstGeom prst="rect">
            <a:avLst/>
          </a:prstGeom>
          <a:solidFill>
            <a:srgbClr val="000099"/>
          </a:solidFill>
          <a:ln w="28575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square">
            <a:spAutoFit/>
          </a:bodyPr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10000"/>
              </a:spcBef>
            </a:pPr>
            <a:r>
              <a:rPr lang="en-US" altLang="en-US" b="0" u="sng" dirty="0" err="1" smtClean="0">
                <a:latin typeface="Gill Sans MT" panose="020B0502020104020203" pitchFamily="34" charset="0"/>
              </a:rPr>
              <a:t>Predicado</a:t>
            </a:r>
            <a:r>
              <a:rPr lang="en-US" altLang="en-US" b="0" u="sng" dirty="0" smtClean="0">
                <a:latin typeface="Gill Sans MT" panose="020B0502020104020203" pitchFamily="34" charset="0"/>
              </a:rPr>
              <a:t> </a:t>
            </a:r>
            <a:r>
              <a:rPr lang="en-US" altLang="en-US" b="0" u="sng" dirty="0">
                <a:latin typeface="Gill Sans MT" panose="020B0502020104020203" pitchFamily="34" charset="0"/>
              </a:rPr>
              <a:t>= </a:t>
            </a:r>
            <a:r>
              <a:rPr lang="en-US" altLang="en-US" b="0" i="1" u="sng" dirty="0">
                <a:latin typeface="Gill Sans MT" panose="020B0502020104020203" pitchFamily="34" charset="0"/>
              </a:rPr>
              <a:t>false</a:t>
            </a:r>
          </a:p>
          <a:p>
            <a:pPr>
              <a:spcBef>
                <a:spcPct val="10000"/>
              </a:spcBef>
            </a:pPr>
            <a:r>
              <a:rPr lang="en-US" altLang="en-US" b="0" dirty="0">
                <a:solidFill>
                  <a:schemeClr val="bg1"/>
                </a:solidFill>
                <a:latin typeface="Gill Sans MT" panose="020B0502020104020203" pitchFamily="34" charset="0"/>
              </a:rPr>
              <a:t>a = 10, b = 5, D = false, m = 1, n = 1, o = 1</a:t>
            </a:r>
          </a:p>
          <a:p>
            <a:pPr>
              <a:spcBef>
                <a:spcPct val="10000"/>
              </a:spcBef>
            </a:pPr>
            <a:r>
              <a:rPr lang="en-US" altLang="en-US" b="0" dirty="0">
                <a:solidFill>
                  <a:schemeClr val="bg1"/>
                </a:solidFill>
                <a:latin typeface="Gill Sans MT" panose="020B0502020104020203" pitchFamily="34" charset="0"/>
              </a:rPr>
              <a:t>= </a:t>
            </a:r>
            <a:r>
              <a:rPr lang="en-US" altLang="en-US" b="0" dirty="0" smtClean="0">
                <a:solidFill>
                  <a:schemeClr val="bg1"/>
                </a:solidFill>
                <a:latin typeface="Gill Sans MT" panose="020B0502020104020203" pitchFamily="34" charset="0"/>
              </a:rPr>
              <a:t>((</a:t>
            </a:r>
            <a:r>
              <a:rPr lang="en-US" altLang="en-US" b="0" dirty="0">
                <a:solidFill>
                  <a:schemeClr val="bg1"/>
                </a:solidFill>
                <a:latin typeface="Gill Sans MT" panose="020B0502020104020203" pitchFamily="34" charset="0"/>
              </a:rPr>
              <a:t>10 &lt; 5) </a:t>
            </a:r>
            <a:r>
              <a:rPr lang="en-US" altLang="en-US" sz="2400" dirty="0">
                <a:solidFill>
                  <a:schemeClr val="bg1"/>
                </a:solidFill>
                <a:latin typeface="Gill Sans MT" panose="020B0502020104020203" pitchFamily="34" charset="0"/>
                <a:sym typeface="Symbol" pitchFamily="18" charset="2"/>
              </a:rPr>
              <a:t></a:t>
            </a:r>
            <a:r>
              <a:rPr lang="en-US" altLang="en-US" b="0" dirty="0">
                <a:solidFill>
                  <a:schemeClr val="bg1"/>
                </a:solidFill>
                <a:latin typeface="Gill Sans MT" panose="020B0502020104020203" pitchFamily="34" charset="0"/>
              </a:rPr>
              <a:t> </a:t>
            </a:r>
            <a:r>
              <a:rPr lang="en-US" altLang="en-US" b="0" dirty="0" smtClean="0">
                <a:solidFill>
                  <a:schemeClr val="bg1"/>
                </a:solidFill>
                <a:latin typeface="Gill Sans MT" panose="020B0502020104020203" pitchFamily="34" charset="0"/>
              </a:rPr>
              <a:t>false) </a:t>
            </a:r>
            <a:r>
              <a:rPr lang="en-US" altLang="en-US" sz="2400" dirty="0">
                <a:solidFill>
                  <a:schemeClr val="bg1"/>
                </a:solidFill>
                <a:latin typeface="Gill Sans MT" panose="020B0502020104020203" pitchFamily="34" charset="0"/>
                <a:sym typeface="Symbol" pitchFamily="18" charset="2"/>
              </a:rPr>
              <a:t></a:t>
            </a:r>
            <a:r>
              <a:rPr lang="en-US" altLang="en-US" b="0" dirty="0">
                <a:solidFill>
                  <a:schemeClr val="bg1"/>
                </a:solidFill>
                <a:latin typeface="Gill Sans MT" panose="020B0502020104020203" pitchFamily="34" charset="0"/>
                <a:sym typeface="Symbol" pitchFamily="18" charset="2"/>
              </a:rPr>
              <a:t> </a:t>
            </a:r>
            <a:r>
              <a:rPr lang="en-US" altLang="en-US" b="0" dirty="0">
                <a:solidFill>
                  <a:schemeClr val="bg1"/>
                </a:solidFill>
                <a:latin typeface="Gill Sans MT" panose="020B0502020104020203" pitchFamily="34" charset="0"/>
              </a:rPr>
              <a:t>(1 &gt;= 1*1)</a:t>
            </a:r>
          </a:p>
          <a:p>
            <a:pPr>
              <a:spcBef>
                <a:spcPct val="10000"/>
              </a:spcBef>
            </a:pPr>
            <a:r>
              <a:rPr lang="en-US" altLang="en-US" b="0" dirty="0">
                <a:solidFill>
                  <a:schemeClr val="bg1"/>
                </a:solidFill>
                <a:latin typeface="Gill Sans MT" panose="020B0502020104020203" pitchFamily="34" charset="0"/>
              </a:rPr>
              <a:t>= </a:t>
            </a:r>
            <a:r>
              <a:rPr lang="en-US" altLang="en-US" b="0" dirty="0" smtClean="0">
                <a:solidFill>
                  <a:schemeClr val="bg1"/>
                </a:solidFill>
                <a:latin typeface="Gill Sans MT" panose="020B0502020104020203" pitchFamily="34" charset="0"/>
              </a:rPr>
              <a:t>(false </a:t>
            </a:r>
            <a:r>
              <a:rPr lang="en-US" altLang="en-US" sz="2400" dirty="0">
                <a:solidFill>
                  <a:schemeClr val="bg1"/>
                </a:solidFill>
                <a:latin typeface="Gill Sans MT" panose="020B0502020104020203" pitchFamily="34" charset="0"/>
                <a:sym typeface="Symbol" pitchFamily="18" charset="2"/>
              </a:rPr>
              <a:t></a:t>
            </a:r>
            <a:r>
              <a:rPr lang="en-US" altLang="en-US" b="0" dirty="0">
                <a:solidFill>
                  <a:schemeClr val="bg1"/>
                </a:solidFill>
                <a:latin typeface="Gill Sans MT" panose="020B0502020104020203" pitchFamily="34" charset="0"/>
              </a:rPr>
              <a:t> </a:t>
            </a:r>
            <a:r>
              <a:rPr lang="en-US" altLang="en-US" b="0" dirty="0" smtClean="0">
                <a:solidFill>
                  <a:schemeClr val="bg1"/>
                </a:solidFill>
                <a:latin typeface="Gill Sans MT" panose="020B0502020104020203" pitchFamily="34" charset="0"/>
              </a:rPr>
              <a:t>false) </a:t>
            </a:r>
            <a:r>
              <a:rPr lang="en-US" altLang="en-US" sz="2400" dirty="0">
                <a:solidFill>
                  <a:schemeClr val="bg1"/>
                </a:solidFill>
                <a:latin typeface="Gill Sans MT" panose="020B0502020104020203" pitchFamily="34" charset="0"/>
                <a:sym typeface="Symbol" pitchFamily="18" charset="2"/>
              </a:rPr>
              <a:t></a:t>
            </a:r>
            <a:r>
              <a:rPr lang="en-US" altLang="en-US" b="0" dirty="0">
                <a:solidFill>
                  <a:schemeClr val="bg1"/>
                </a:solidFill>
                <a:latin typeface="Gill Sans MT" panose="020B0502020104020203" pitchFamily="34" charset="0"/>
              </a:rPr>
              <a:t> </a:t>
            </a:r>
            <a:r>
              <a:rPr lang="en-US" altLang="en-US" b="0" dirty="0" smtClean="0">
                <a:solidFill>
                  <a:schemeClr val="bg1"/>
                </a:solidFill>
                <a:latin typeface="Gill Sans MT" panose="020B0502020104020203" pitchFamily="34" charset="0"/>
              </a:rPr>
              <a:t>true</a:t>
            </a:r>
            <a:endParaRPr lang="en-US" altLang="en-US" b="0" dirty="0">
              <a:solidFill>
                <a:schemeClr val="bg1"/>
              </a:solidFill>
              <a:latin typeface="Gill Sans MT" panose="020B0502020104020203" pitchFamily="34" charset="0"/>
            </a:endParaRPr>
          </a:p>
          <a:p>
            <a:pPr>
              <a:spcBef>
                <a:spcPct val="10000"/>
              </a:spcBef>
            </a:pPr>
            <a:r>
              <a:rPr lang="en-US" altLang="en-US" b="0" dirty="0">
                <a:solidFill>
                  <a:schemeClr val="bg1"/>
                </a:solidFill>
                <a:latin typeface="Gill Sans MT" panose="020B0502020104020203" pitchFamily="34" charset="0"/>
              </a:rPr>
              <a:t>= false</a:t>
            </a:r>
          </a:p>
        </p:txBody>
      </p:sp>
      <p:sp>
        <p:nvSpPr>
          <p:cNvPr id="11" name="Text Box 5"/>
          <p:cNvSpPr txBox="1">
            <a:spLocks noChangeArrowheads="1"/>
          </p:cNvSpPr>
          <p:nvPr/>
        </p:nvSpPr>
        <p:spPr bwMode="auto">
          <a:xfrm>
            <a:off x="1823518" y="2321753"/>
            <a:ext cx="5542681" cy="1889748"/>
          </a:xfrm>
          <a:prstGeom prst="rect">
            <a:avLst/>
          </a:prstGeom>
          <a:solidFill>
            <a:srgbClr val="000099"/>
          </a:solidFill>
          <a:ln w="28575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square">
            <a:spAutoFit/>
          </a:bodyPr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10000"/>
              </a:spcBef>
            </a:pPr>
            <a:r>
              <a:rPr lang="en-US" altLang="en-US" b="0" u="sng" dirty="0" err="1" smtClean="0">
                <a:latin typeface="Gill Sans MT" panose="020B0502020104020203" pitchFamily="34" charset="0"/>
              </a:rPr>
              <a:t>Predicado</a:t>
            </a:r>
            <a:r>
              <a:rPr lang="en-US" altLang="en-US" b="0" u="sng" dirty="0" smtClean="0">
                <a:latin typeface="Gill Sans MT" panose="020B0502020104020203" pitchFamily="34" charset="0"/>
              </a:rPr>
              <a:t> </a:t>
            </a:r>
            <a:r>
              <a:rPr lang="en-US" altLang="en-US" b="0" u="sng" dirty="0">
                <a:latin typeface="Gill Sans MT" panose="020B0502020104020203" pitchFamily="34" charset="0"/>
              </a:rPr>
              <a:t>= </a:t>
            </a:r>
            <a:r>
              <a:rPr lang="en-US" altLang="en-US" b="0" i="1" u="sng" dirty="0">
                <a:latin typeface="Gill Sans MT" panose="020B0502020104020203" pitchFamily="34" charset="0"/>
              </a:rPr>
              <a:t>true</a:t>
            </a:r>
          </a:p>
          <a:p>
            <a:pPr>
              <a:spcBef>
                <a:spcPct val="10000"/>
              </a:spcBef>
            </a:pPr>
            <a:r>
              <a:rPr lang="en-US" altLang="en-US" b="0" dirty="0">
                <a:solidFill>
                  <a:schemeClr val="bg1"/>
                </a:solidFill>
                <a:latin typeface="Gill Sans MT" panose="020B0502020104020203" pitchFamily="34" charset="0"/>
              </a:rPr>
              <a:t>a = 5, b = 10, D = true, m = 1, n = 1, o = 1</a:t>
            </a:r>
          </a:p>
          <a:p>
            <a:pPr>
              <a:spcBef>
                <a:spcPct val="10000"/>
              </a:spcBef>
            </a:pPr>
            <a:r>
              <a:rPr lang="en-US" altLang="en-US" b="0" dirty="0">
                <a:solidFill>
                  <a:schemeClr val="bg1"/>
                </a:solidFill>
                <a:latin typeface="Gill Sans MT" panose="020B0502020104020203" pitchFamily="34" charset="0"/>
              </a:rPr>
              <a:t>= </a:t>
            </a:r>
            <a:r>
              <a:rPr lang="en-US" altLang="en-US" b="0" dirty="0" smtClean="0">
                <a:solidFill>
                  <a:schemeClr val="bg1"/>
                </a:solidFill>
                <a:latin typeface="Gill Sans MT" panose="020B0502020104020203" pitchFamily="34" charset="0"/>
              </a:rPr>
              <a:t>((</a:t>
            </a:r>
            <a:r>
              <a:rPr lang="en-US" altLang="en-US" b="0" dirty="0">
                <a:solidFill>
                  <a:schemeClr val="bg1"/>
                </a:solidFill>
                <a:latin typeface="Gill Sans MT" panose="020B0502020104020203" pitchFamily="34" charset="0"/>
              </a:rPr>
              <a:t>5 &lt; 10) </a:t>
            </a:r>
            <a:r>
              <a:rPr lang="en-US" altLang="en-US" sz="2400" dirty="0">
                <a:solidFill>
                  <a:schemeClr val="bg1"/>
                </a:solidFill>
                <a:latin typeface="Gill Sans MT" panose="020B0502020104020203" pitchFamily="34" charset="0"/>
                <a:sym typeface="Symbol" pitchFamily="18" charset="2"/>
              </a:rPr>
              <a:t></a:t>
            </a:r>
            <a:r>
              <a:rPr lang="en-US" altLang="en-US" b="0" dirty="0">
                <a:solidFill>
                  <a:schemeClr val="bg1"/>
                </a:solidFill>
                <a:latin typeface="Gill Sans MT" panose="020B0502020104020203" pitchFamily="34" charset="0"/>
              </a:rPr>
              <a:t> </a:t>
            </a:r>
            <a:r>
              <a:rPr lang="en-US" altLang="en-US" b="0" dirty="0" smtClean="0">
                <a:solidFill>
                  <a:schemeClr val="bg1"/>
                </a:solidFill>
                <a:latin typeface="Gill Sans MT" panose="020B0502020104020203" pitchFamily="34" charset="0"/>
              </a:rPr>
              <a:t>true) </a:t>
            </a:r>
            <a:r>
              <a:rPr lang="en-US" altLang="en-US" sz="2400" dirty="0">
                <a:solidFill>
                  <a:schemeClr val="bg1"/>
                </a:solidFill>
                <a:latin typeface="Gill Sans MT" panose="020B0502020104020203" pitchFamily="34" charset="0"/>
                <a:sym typeface="Symbol" pitchFamily="18" charset="2"/>
              </a:rPr>
              <a:t></a:t>
            </a:r>
            <a:r>
              <a:rPr lang="en-US" altLang="en-US" b="0" dirty="0">
                <a:solidFill>
                  <a:schemeClr val="bg1"/>
                </a:solidFill>
                <a:latin typeface="Gill Sans MT" panose="020B0502020104020203" pitchFamily="34" charset="0"/>
                <a:sym typeface="Symbol" pitchFamily="18" charset="2"/>
              </a:rPr>
              <a:t> </a:t>
            </a:r>
            <a:r>
              <a:rPr lang="en-US" altLang="en-US" b="0" dirty="0">
                <a:solidFill>
                  <a:schemeClr val="bg1"/>
                </a:solidFill>
                <a:latin typeface="Gill Sans MT" panose="020B0502020104020203" pitchFamily="34" charset="0"/>
              </a:rPr>
              <a:t>(1 &gt;= 1*1)</a:t>
            </a:r>
          </a:p>
          <a:p>
            <a:pPr>
              <a:spcBef>
                <a:spcPct val="10000"/>
              </a:spcBef>
            </a:pPr>
            <a:r>
              <a:rPr lang="en-US" altLang="en-US" b="0" dirty="0">
                <a:solidFill>
                  <a:schemeClr val="bg1"/>
                </a:solidFill>
                <a:latin typeface="Gill Sans MT" panose="020B0502020104020203" pitchFamily="34" charset="0"/>
              </a:rPr>
              <a:t>= </a:t>
            </a:r>
            <a:r>
              <a:rPr lang="en-US" altLang="en-US" b="0" dirty="0" smtClean="0">
                <a:solidFill>
                  <a:schemeClr val="bg1"/>
                </a:solidFill>
                <a:latin typeface="Gill Sans MT" panose="020B0502020104020203" pitchFamily="34" charset="0"/>
              </a:rPr>
              <a:t>(true </a:t>
            </a:r>
            <a:r>
              <a:rPr lang="en-US" altLang="en-US" sz="2400" dirty="0">
                <a:solidFill>
                  <a:schemeClr val="bg1"/>
                </a:solidFill>
                <a:latin typeface="Gill Sans MT" panose="020B0502020104020203" pitchFamily="34" charset="0"/>
                <a:sym typeface="Symbol" pitchFamily="18" charset="2"/>
              </a:rPr>
              <a:t></a:t>
            </a:r>
            <a:r>
              <a:rPr lang="en-US" altLang="en-US" b="0" dirty="0">
                <a:solidFill>
                  <a:schemeClr val="bg1"/>
                </a:solidFill>
                <a:latin typeface="Gill Sans MT" panose="020B0502020104020203" pitchFamily="34" charset="0"/>
              </a:rPr>
              <a:t> </a:t>
            </a:r>
            <a:r>
              <a:rPr lang="en-US" altLang="en-US" b="0" dirty="0" smtClean="0">
                <a:solidFill>
                  <a:schemeClr val="bg1"/>
                </a:solidFill>
                <a:latin typeface="Gill Sans MT" panose="020B0502020104020203" pitchFamily="34" charset="0"/>
              </a:rPr>
              <a:t>true) </a:t>
            </a:r>
            <a:r>
              <a:rPr lang="en-US" altLang="en-US" sz="2400" dirty="0">
                <a:solidFill>
                  <a:schemeClr val="bg1"/>
                </a:solidFill>
                <a:latin typeface="Gill Sans MT" panose="020B0502020104020203" pitchFamily="34" charset="0"/>
                <a:sym typeface="Symbol" pitchFamily="18" charset="2"/>
              </a:rPr>
              <a:t></a:t>
            </a:r>
            <a:r>
              <a:rPr lang="en-US" altLang="en-US" b="0" dirty="0">
                <a:solidFill>
                  <a:schemeClr val="bg1"/>
                </a:solidFill>
                <a:latin typeface="Gill Sans MT" panose="020B0502020104020203" pitchFamily="34" charset="0"/>
              </a:rPr>
              <a:t>  </a:t>
            </a:r>
            <a:r>
              <a:rPr lang="en-US" altLang="en-US" b="0" dirty="0" smtClean="0">
                <a:solidFill>
                  <a:schemeClr val="bg1"/>
                </a:solidFill>
                <a:latin typeface="Gill Sans MT" panose="020B0502020104020203" pitchFamily="34" charset="0"/>
              </a:rPr>
              <a:t>true</a:t>
            </a:r>
            <a:endParaRPr lang="en-US" altLang="en-US" b="0" dirty="0">
              <a:solidFill>
                <a:schemeClr val="bg1"/>
              </a:solidFill>
              <a:latin typeface="Gill Sans MT" panose="020B0502020104020203" pitchFamily="34" charset="0"/>
            </a:endParaRPr>
          </a:p>
          <a:p>
            <a:pPr>
              <a:spcBef>
                <a:spcPct val="10000"/>
              </a:spcBef>
            </a:pPr>
            <a:r>
              <a:rPr lang="en-US" altLang="en-US" b="0" dirty="0">
                <a:solidFill>
                  <a:schemeClr val="bg1"/>
                </a:solidFill>
                <a:latin typeface="Gill Sans MT" panose="020B0502020104020203" pitchFamily="34" charset="0"/>
              </a:rPr>
              <a:t>= true</a:t>
            </a:r>
          </a:p>
        </p:txBody>
      </p:sp>
    </p:spTree>
    <p:extLst>
      <p:ext uri="{BB962C8B-B14F-4D97-AF65-F5344CB8AC3E}">
        <p14:creationId xmlns:p14="http://schemas.microsoft.com/office/powerpoint/2010/main" val="31225900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11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1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1000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1000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1000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1000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1000"/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1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10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1000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1000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1000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uiExpand="1" build="p" animBg="1"/>
      <p:bldP spid="11" grpId="0" uiExpand="1" build="p" animBg="1"/>
    </p:bldLst>
  </p:timing>
</p:sld>
</file>

<file path=ppt/theme/theme1.xml><?xml version="1.0" encoding="utf-8"?>
<a:theme xmlns:a="http://schemas.openxmlformats.org/drawingml/2006/main" name="HDOfficeLightV0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HDOfficeLightV0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2_HDOfficeLightV0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Retrospección">
  <a:themeElements>
    <a:clrScheme name="Retrospección">
      <a:dk1>
        <a:sysClr val="windowText" lastClr="000000"/>
      </a:dk1>
      <a:lt1>
        <a:sysClr val="window" lastClr="FFFFFF"/>
      </a:lt1>
      <a:dk2>
        <a:srgbClr val="344068"/>
      </a:dk2>
      <a:lt2>
        <a:srgbClr val="D9E0E6"/>
      </a:lt2>
      <a:accent1>
        <a:srgbClr val="1CADE4"/>
      </a:accent1>
      <a:accent2>
        <a:srgbClr val="2683C6"/>
      </a:accent2>
      <a:accent3>
        <a:srgbClr val="28C4CC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Retrospección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ción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9CC26709-368C-4D72-9060-94E5B3FF3CD6}"/>
    </a:ext>
  </a:extLst>
</a:theme>
</file>

<file path=ppt/theme/theme5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2128</TotalTime>
  <Words>3295</Words>
  <Application>Microsoft Office PowerPoint</Application>
  <PresentationFormat>Presentación en pantalla (4:3)</PresentationFormat>
  <Paragraphs>456</Paragraphs>
  <Slides>29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11</vt:i4>
      </vt:variant>
      <vt:variant>
        <vt:lpstr>Tema</vt:lpstr>
      </vt:variant>
      <vt:variant>
        <vt:i4>4</vt:i4>
      </vt:variant>
      <vt:variant>
        <vt:lpstr>Títulos de diapositiva</vt:lpstr>
      </vt:variant>
      <vt:variant>
        <vt:i4>29</vt:i4>
      </vt:variant>
    </vt:vector>
  </HeadingPairs>
  <TitlesOfParts>
    <vt:vector size="44" baseType="lpstr">
      <vt:lpstr>Arial</vt:lpstr>
      <vt:lpstr>Calibri</vt:lpstr>
      <vt:lpstr>Calibri Light</vt:lpstr>
      <vt:lpstr>Comic Sans MS</vt:lpstr>
      <vt:lpstr>Courier New</vt:lpstr>
      <vt:lpstr>Gill Sans MT</vt:lpstr>
      <vt:lpstr>Sylfaen</vt:lpstr>
      <vt:lpstr>Symbol</vt:lpstr>
      <vt:lpstr>Times New Roman</vt:lpstr>
      <vt:lpstr>Wingdings</vt:lpstr>
      <vt:lpstr>Wingdings 2</vt:lpstr>
      <vt:lpstr>HDOfficeLightV0</vt:lpstr>
      <vt:lpstr>1_HDOfficeLightV0</vt:lpstr>
      <vt:lpstr>2_HDOfficeLightV0</vt:lpstr>
      <vt:lpstr>Retrospección</vt:lpstr>
      <vt:lpstr>Cobertura lógica</vt:lpstr>
      <vt:lpstr>Presentación de PowerPoint</vt:lpstr>
      <vt:lpstr>Cobertura lógica (semántica)</vt:lpstr>
      <vt:lpstr>Predicados y cláusulas</vt:lpstr>
      <vt:lpstr>Datos sobre predicados</vt:lpstr>
      <vt:lpstr>Traducción de lenguaje natural</vt:lpstr>
      <vt:lpstr>Criterios de cobertura lógica</vt:lpstr>
      <vt:lpstr>Cobertura de predicados y cláusulas</vt:lpstr>
      <vt:lpstr>Ejemplo de cobertura de predicados</vt:lpstr>
      <vt:lpstr>Ejemplo de cobertura de cláusulas</vt:lpstr>
      <vt:lpstr>Deficiencias de PC y CC</vt:lpstr>
      <vt:lpstr>Cobertura combinatoria</vt:lpstr>
      <vt:lpstr>Cobertura combinatoria</vt:lpstr>
      <vt:lpstr>Cláusulas activas</vt:lpstr>
      <vt:lpstr>Predicados determinantes</vt:lpstr>
      <vt:lpstr>Cobertura de cláusulas activas</vt:lpstr>
      <vt:lpstr>Cobertura de cláusulas activas</vt:lpstr>
      <vt:lpstr>Resolviendo la ambigüedad</vt:lpstr>
      <vt:lpstr>Resolviendo la ambigüedad</vt:lpstr>
      <vt:lpstr>Resolviendo la ambigüedad</vt:lpstr>
      <vt:lpstr>Resolviendo la ambigüedad</vt:lpstr>
      <vt:lpstr>Cobertura de cláusulas inactivas</vt:lpstr>
      <vt:lpstr>Subsunción de criterios lógicos</vt:lpstr>
      <vt:lpstr>Inviabilidad de los requisitos</vt:lpstr>
      <vt:lpstr>Haciendo que las cláusulas determinen a los predicados</vt:lpstr>
      <vt:lpstr>Ejemplos</vt:lpstr>
      <vt:lpstr>Ejemplo (más interesante)</vt:lpstr>
      <vt:lpstr>Método tabular</vt:lpstr>
      <vt:lpstr>Resumen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Foundations of Software Testing</dc:title>
  <dc:creator>mercedes</dc:creator>
  <cp:lastModifiedBy>Manuel</cp:lastModifiedBy>
  <cp:revision>306</cp:revision>
  <dcterms:created xsi:type="dcterms:W3CDTF">2010-11-18T11:03:00Z</dcterms:created>
  <dcterms:modified xsi:type="dcterms:W3CDTF">2017-12-13T12:50:48Z</dcterms:modified>
</cp:coreProperties>
</file>