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  <p:sldMasterId id="2147483696" r:id="rId2"/>
    <p:sldMasterId id="2147483750" r:id="rId3"/>
    <p:sldMasterId id="2147483815" r:id="rId4"/>
  </p:sldMasterIdLst>
  <p:notesMasterIdLst>
    <p:notesMasterId r:id="rId26"/>
  </p:notesMasterIdLst>
  <p:sldIdLst>
    <p:sldId id="257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7" r:id="rId13"/>
    <p:sldId id="318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7" r:id="rId22"/>
    <p:sldId id="328" r:id="rId23"/>
    <p:sldId id="329" r:id="rId24"/>
    <p:sldId id="330" r:id="rId2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46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64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73506A-397E-4710-8110-E549353B1221}" type="datetimeFigureOut">
              <a:rPr lang="es-ES" smtClean="0"/>
              <a:pPr/>
              <a:t>14/11/2017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9BE56-51D1-4C85-B4EF-20EB8A0414D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0923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3420E6-5265-4B93-BBAA-39245D3DF6C2}" type="slidenum">
              <a:rPr lang="en-US"/>
              <a:pPr/>
              <a:t>1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s-ES" smtClean="0"/>
          </a:p>
        </p:txBody>
      </p:sp>
    </p:spTree>
    <p:extLst>
      <p:ext uri="{BB962C8B-B14F-4D97-AF65-F5344CB8AC3E}">
        <p14:creationId xmlns:p14="http://schemas.microsoft.com/office/powerpoint/2010/main" val="325662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94CA56-BEFD-4132-90FE-D136DC037DA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027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We suggest stopping here and having the students draw the graph themselves. Then show the graph on the next slide to compare their answers.</a:t>
            </a:r>
          </a:p>
        </p:txBody>
      </p:sp>
      <p:sp>
        <p:nvSpPr>
          <p:cNvPr id="44036" name="Slide Number Placeholder 3"/>
          <p:cNvSpPr txBox="1">
            <a:spLocks noGrp="1"/>
          </p:cNvSpPr>
          <p:nvPr/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254" tIns="0" rIns="19254" bIns="0" anchor="b"/>
          <a:lstStyle/>
          <a:p>
            <a:pPr algn="r" defTabSz="921503"/>
            <a:fld id="{E63F27EE-13F0-479E-A2BB-E642B2B44836}" type="slidenum">
              <a:rPr lang="en-US" sz="1100" b="0" i="1">
                <a:solidFill>
                  <a:schemeClr val="tx1"/>
                </a:solidFill>
              </a:rPr>
              <a:pPr algn="r" defTabSz="921503"/>
              <a:t>11</a:t>
            </a:fld>
            <a:endParaRPr lang="en-US" sz="1100" b="0" i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019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The animation shows empty boxes. Students can fill these in,</a:t>
            </a:r>
            <a:r>
              <a:rPr lang="en-US" baseline="0" dirty="0" smtClean="0"/>
              <a:t> then show the answers.</a:t>
            </a:r>
          </a:p>
          <a:p>
            <a:r>
              <a:rPr lang="en-US" baseline="0" dirty="0" smtClean="0"/>
              <a:t>Edge coverage is very easy, of course …</a:t>
            </a:r>
            <a:endParaRPr lang="en-US" dirty="0" smtClean="0"/>
          </a:p>
        </p:txBody>
      </p:sp>
      <p:sp>
        <p:nvSpPr>
          <p:cNvPr id="46084" name="Slide Number Placeholder 3"/>
          <p:cNvSpPr txBox="1">
            <a:spLocks noGrp="1"/>
          </p:cNvSpPr>
          <p:nvPr/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254" tIns="0" rIns="19254" bIns="0" anchor="b"/>
          <a:lstStyle/>
          <a:p>
            <a:pPr algn="r" defTabSz="921503"/>
            <a:fld id="{E89BA419-FC40-473B-87BD-CCA30E3D55D6}" type="slidenum">
              <a:rPr lang="en-US" sz="1100" b="0" i="1">
                <a:solidFill>
                  <a:schemeClr val="tx1"/>
                </a:solidFill>
              </a:rPr>
              <a:pPr algn="r" defTabSz="921503"/>
              <a:t>12</a:t>
            </a:fld>
            <a:endParaRPr lang="en-US" sz="1100" b="0" i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916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The animation shows empty boxes. Students can fill these in,</a:t>
            </a:r>
            <a:r>
              <a:rPr lang="en-US" baseline="0" dirty="0" smtClean="0"/>
              <a:t> then show the answers.</a:t>
            </a:r>
          </a:p>
          <a:p>
            <a:r>
              <a:rPr lang="en-US" baseline="0" dirty="0" smtClean="0"/>
              <a:t>Edge coverage is very easy, of course …</a:t>
            </a:r>
            <a:endParaRPr lang="en-US" dirty="0" smtClean="0"/>
          </a:p>
        </p:txBody>
      </p:sp>
      <p:sp>
        <p:nvSpPr>
          <p:cNvPr id="46084" name="Slide Number Placeholder 3"/>
          <p:cNvSpPr txBox="1">
            <a:spLocks noGrp="1"/>
          </p:cNvSpPr>
          <p:nvPr/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254" tIns="0" rIns="19254" bIns="0" anchor="b"/>
          <a:lstStyle/>
          <a:p>
            <a:pPr algn="r" defTabSz="921503"/>
            <a:fld id="{E89BA419-FC40-473B-87BD-CCA30E3D55D6}" type="slidenum">
              <a:rPr lang="en-US" sz="1100" b="0" i="1">
                <a:solidFill>
                  <a:schemeClr val="tx1"/>
                </a:solidFill>
              </a:rPr>
              <a:pPr algn="r" defTabSz="921503"/>
              <a:t>13</a:t>
            </a:fld>
            <a:endParaRPr lang="en-US" sz="1100" b="0" i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625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The animation shows empty boxes. Students can fill these in,</a:t>
            </a:r>
            <a:r>
              <a:rPr lang="en-US" baseline="0" dirty="0" smtClean="0"/>
              <a:t> then show the answers.</a:t>
            </a:r>
          </a:p>
          <a:p>
            <a:r>
              <a:rPr lang="en-US" baseline="0" dirty="0" smtClean="0"/>
              <a:t>Edge coverage is very easy, of course …</a:t>
            </a:r>
            <a:endParaRPr lang="en-US" dirty="0" smtClean="0"/>
          </a:p>
        </p:txBody>
      </p:sp>
      <p:sp>
        <p:nvSpPr>
          <p:cNvPr id="46084" name="Slide Number Placeholder 3"/>
          <p:cNvSpPr txBox="1">
            <a:spLocks noGrp="1"/>
          </p:cNvSpPr>
          <p:nvPr/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254" tIns="0" rIns="19254" bIns="0" anchor="b"/>
          <a:lstStyle/>
          <a:p>
            <a:pPr algn="r" defTabSz="921503"/>
            <a:fld id="{E89BA419-FC40-473B-87BD-CCA30E3D55D6}" type="slidenum">
              <a:rPr lang="en-US" sz="1100" b="0" i="1">
                <a:solidFill>
                  <a:schemeClr val="tx1"/>
                </a:solidFill>
              </a:rPr>
              <a:pPr algn="r" defTabSz="921503"/>
              <a:t>14</a:t>
            </a:fld>
            <a:endParaRPr lang="en-US" sz="1100" b="0" i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5656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3420E6-5265-4B93-BBAA-39245D3DF6C2}" type="slidenum">
              <a:rPr lang="en-US"/>
              <a:pPr/>
              <a:t>16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s-ES" smtClean="0"/>
          </a:p>
        </p:txBody>
      </p:sp>
    </p:spTree>
    <p:extLst>
      <p:ext uri="{BB962C8B-B14F-4D97-AF65-F5344CB8AC3E}">
        <p14:creationId xmlns:p14="http://schemas.microsoft.com/office/powerpoint/2010/main" val="3378635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FAA4E-132E-4B56-AE4D-96D089B8A098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9150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5E8C-98E9-4B3C-93FC-BFA795DA248B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3206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2D16F-DC89-4D25-B5B8-AA094BA135B0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0067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2425C-09D5-42ED-B3FE-67C68178B5FE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1276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8B75-A919-4A90-9859-B91954FBB8B3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4511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E0718-25DD-4408-BA37-BB1749A05540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42022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A4173-39C4-47EB-A7E4-990DE203F4D0}" type="datetime1">
              <a:rPr lang="es-ES" smtClean="0"/>
              <a:t>14/11/2017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2027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D761F-3E1A-4332-8F97-DD68E14102A3}" type="datetime1">
              <a:rPr lang="es-ES" smtClean="0"/>
              <a:t>14/11/2017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0722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5DEA-9F01-4D0E-87A0-3D1AEE133FDA}" type="datetime1">
              <a:rPr lang="es-ES" smtClean="0"/>
              <a:t>14/11/2017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5129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C6DA-2E29-4579-AFE9-74ABD83001D3}" type="datetime1">
              <a:rPr lang="es-ES" smtClean="0"/>
              <a:t>14/11/2017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19886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BCFFC-4F4F-4CF8-9727-0CC2731F1FF2}" type="datetime1">
              <a:rPr lang="es-ES" smtClean="0"/>
              <a:t>14/11/2017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0417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179A5-B322-457A-BC5B-A313BCC8D809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8912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561B-9EF9-4D0C-B8C9-6304E1454C1E}" type="datetime1">
              <a:rPr lang="es-ES" smtClean="0"/>
              <a:t>14/11/2017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06098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7360-B691-4A97-B22F-208A8D304780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61347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49589-8942-49B0-8788-754778A5DBC1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78734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631D-7424-4604-8E7B-7410F789A8F3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15812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A748D-7E0A-40AE-857C-F9E68BFD1082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21918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37AA8-70EA-46D7-9787-B901D885874C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1191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1EADA-1555-4DF3-98BE-FD370C952CC7}" type="datetime1">
              <a:rPr lang="es-ES" smtClean="0"/>
              <a:t>14/11/2017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0887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1EACE-0E4B-445F-A208-AC7E1E42E315}" type="datetime1">
              <a:rPr lang="es-ES" smtClean="0"/>
              <a:t>14/11/2017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27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9E09A-A092-41DD-96B9-A515BAD37FF7}" type="datetime1">
              <a:rPr lang="es-ES" smtClean="0"/>
              <a:t>14/11/2017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155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14C1C-4DC6-4A0E-A208-C3BF8CF208E1}" type="datetime1">
              <a:rPr lang="es-ES" smtClean="0"/>
              <a:t>14/11/2017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6489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39B7D-7AAA-4B22-8397-382E4D257527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76376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C18D2-43D0-467D-B782-58FC37EDC111}" type="datetime1">
              <a:rPr lang="es-ES" smtClean="0"/>
              <a:t>14/11/2017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32946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B2DBB-F490-4310-BC4A-14D591F4F51B}" type="datetime1">
              <a:rPr lang="es-ES" smtClean="0"/>
              <a:t>14/11/2017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8703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EB0EB-452B-44A4-8079-EF4283C3597B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49018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9E07-306E-472C-B529-35F92018097D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53445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78C4E-9B98-43CF-8901-857718D6F6A1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37576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39136-E56A-4539-A5FA-0679C4610F87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169214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6F32F-C794-4E62-B584-3BE27ADB7751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68590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982D8-DEDE-4B46-8548-D6E76646ACF4}" type="datetime1">
              <a:rPr lang="es-ES" smtClean="0"/>
              <a:t>14/11/2017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63990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CCA-6F8D-4388-AD69-80803EAA939A}" type="datetime1">
              <a:rPr lang="es-ES" smtClean="0"/>
              <a:t>14/11/2017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806424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52422-63EE-41D0-8BF1-C0E695419C48}" type="datetime1">
              <a:rPr lang="es-ES" smtClean="0"/>
              <a:t>14/11/2017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1885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63E1C-09FC-4C72-997D-A3C48EA16D76}" type="datetime1">
              <a:rPr lang="es-ES" smtClean="0"/>
              <a:t>14/11/2017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7392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1068F-86DC-4220-8551-0BDDE36241BF}" type="datetime1">
              <a:rPr lang="es-ES" smtClean="0"/>
              <a:t>14/11/2017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83890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CAEE0A10-A70F-4DE6-8F83-B808B0A1152A}" type="datetime1">
              <a:rPr lang="es-ES" smtClean="0"/>
              <a:t>14/11/2017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977528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A98C4-DB1F-411B-9935-B7872932F048}" type="datetime1">
              <a:rPr lang="es-ES" smtClean="0"/>
              <a:t>14/11/2017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893210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71CDF-3D4A-4295-B5F2-0D3FCB3B136F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45842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E2C-26CE-4A84-B0D8-01FB965B5454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9254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2591-CF90-4E12-BF0E-AA5F823C48FE}" type="datetime1">
              <a:rPr lang="es-ES" smtClean="0"/>
              <a:t>14/11/2017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843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4C7E7-7DBA-477B-8C93-78C9FB3A67FA}" type="datetime1">
              <a:rPr lang="es-ES" smtClean="0"/>
              <a:t>14/11/2017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75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7F172-3B51-487E-8E80-279952EF7F3C}" type="datetime1">
              <a:rPr lang="es-ES" smtClean="0"/>
              <a:t>14/11/2017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1452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F07B2-DD0B-4771-976C-E72F06FEA013}" type="datetime1">
              <a:rPr lang="es-ES" smtClean="0"/>
              <a:t>14/11/2017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3694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8F557-41A1-4A72-99A0-165F4D269B16}" type="datetime1">
              <a:rPr lang="es-ES" smtClean="0"/>
              <a:t>14/11/2017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8654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42F8EFE-9D80-4532-BBD4-EBE92F7DE9B7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8195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D1977C0-66F9-4F9D-A260-D15752D4E579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8208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0C22281-41E2-4B1D-ACE7-EF164227C9EB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1551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2E0CA83-04D9-4A60-88A9-ADA5AC6EF43E}" type="datetime1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0842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es-ES" sz="6600" dirty="0" smtClean="0"/>
              <a:t>Criterios cobertura de grafos: </a:t>
            </a:r>
            <a:r>
              <a:rPr kumimoji="1" lang="es-ES" sz="6600" smtClean="0"/>
              <a:t>código fuente</a:t>
            </a:r>
            <a:endParaRPr lang="en-US" sz="4000" dirty="0"/>
          </a:p>
        </p:txBody>
      </p:sp>
      <p:sp>
        <p:nvSpPr>
          <p:cNvPr id="461831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kumimoji="1" lang="es-ES" sz="3600" dirty="0"/>
              <a:t>Manuel Núñez</a:t>
            </a:r>
            <a:br>
              <a:rPr kumimoji="1" lang="es-ES" sz="3600" dirty="0"/>
            </a:br>
            <a:r>
              <a:rPr kumimoji="1" lang="es-ES" sz="3600" dirty="0"/>
              <a:t>Especificación, Validación y </a:t>
            </a:r>
            <a:r>
              <a:rPr kumimoji="1" lang="es-ES" sz="3600" dirty="0" err="1"/>
              <a:t>Testing</a:t>
            </a:r>
            <a:endParaRPr kumimoji="1" lang="es-ES" sz="3600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683568" y="5733256"/>
            <a:ext cx="7848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Estas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transparencias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están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basadas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en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las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desarrolladas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por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Ammann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&amp; Offutt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como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acompañamiento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de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su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libro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Introduction to Software Testing (2</a:t>
            </a:r>
            <a:r>
              <a:rPr lang="en-US" sz="1400" baseline="30000" dirty="0" smtClean="0">
                <a:solidFill>
                  <a:schemeClr val="bg1">
                    <a:lumMod val="50000"/>
                  </a:schemeClr>
                </a:solidFill>
              </a:rPr>
              <a:t>nd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Edition)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Oval 11"/>
          <p:cNvSpPr>
            <a:spLocks noChangeArrowheads="1"/>
          </p:cNvSpPr>
          <p:nvPr/>
        </p:nvSpPr>
        <p:spPr bwMode="auto">
          <a:xfrm>
            <a:off x="5418094" y="1256071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1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8" name="Line 16"/>
          <p:cNvSpPr>
            <a:spLocks noChangeShapeType="1"/>
          </p:cNvSpPr>
          <p:nvPr/>
        </p:nvSpPr>
        <p:spPr bwMode="auto">
          <a:xfrm>
            <a:off x="5691102" y="940294"/>
            <a:ext cx="9608" cy="31577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" name="Text Box 27"/>
          <p:cNvSpPr txBox="1">
            <a:spLocks noChangeArrowheads="1"/>
          </p:cNvSpPr>
          <p:nvPr/>
        </p:nvSpPr>
        <p:spPr bwMode="auto">
          <a:xfrm>
            <a:off x="6007657" y="1293424"/>
            <a:ext cx="2246523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s = </a:t>
            </a:r>
            <a:r>
              <a:rPr lang="en-US" sz="180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br.readLine</a:t>
            </a: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()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21564" name="Oval 22"/>
          <p:cNvSpPr>
            <a:spLocks noChangeArrowheads="1"/>
          </p:cNvSpPr>
          <p:nvPr/>
        </p:nvSpPr>
        <p:spPr bwMode="auto">
          <a:xfrm>
            <a:off x="6238549" y="5801899"/>
            <a:ext cx="555625" cy="469900"/>
          </a:xfrm>
          <a:prstGeom prst="ellipse">
            <a:avLst/>
          </a:prstGeom>
          <a:solidFill>
            <a:srgbClr val="0066FF"/>
          </a:solidFill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8</a:t>
            </a:r>
            <a:endParaRPr lang="en-US" dirty="0">
              <a:solidFill>
                <a:srgbClr val="FFFF00"/>
              </a:solidFill>
              <a:latin typeface="Gill Sans MT" panose="020B0502020104020203" pitchFamily="34" charset="0"/>
            </a:endParaRPr>
          </a:p>
        </p:txBody>
      </p:sp>
      <p:sp>
        <p:nvSpPr>
          <p:cNvPr id="83" name="Line 14"/>
          <p:cNvSpPr>
            <a:spLocks noChangeShapeType="1"/>
          </p:cNvSpPr>
          <p:nvPr/>
        </p:nvSpPr>
        <p:spPr bwMode="auto">
          <a:xfrm>
            <a:off x="5829522" y="1713007"/>
            <a:ext cx="516516" cy="52544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6" name="Line 15"/>
          <p:cNvSpPr>
            <a:spLocks noChangeShapeType="1"/>
          </p:cNvSpPr>
          <p:nvPr/>
        </p:nvSpPr>
        <p:spPr bwMode="auto">
          <a:xfrm flipH="1">
            <a:off x="5046088" y="1653235"/>
            <a:ext cx="468727" cy="58521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6" name="Line 15"/>
          <p:cNvSpPr>
            <a:spLocks noChangeShapeType="1"/>
          </p:cNvSpPr>
          <p:nvPr/>
        </p:nvSpPr>
        <p:spPr bwMode="auto">
          <a:xfrm>
            <a:off x="4888654" y="2647892"/>
            <a:ext cx="1457384" cy="315400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7" name="Freeform 96"/>
          <p:cNvSpPr>
            <a:spLocks/>
          </p:cNvSpPr>
          <p:nvPr/>
        </p:nvSpPr>
        <p:spPr bwMode="auto">
          <a:xfrm>
            <a:off x="6794174" y="3306756"/>
            <a:ext cx="1537870" cy="2879860"/>
          </a:xfrm>
          <a:custGeom>
            <a:avLst/>
            <a:gdLst>
              <a:gd name="T0" fmla="*/ 1102830 w 1653209"/>
              <a:gd name="T1" fmla="*/ 0 h 2360543"/>
              <a:gd name="T2" fmla="*/ 1520116 w 1653209"/>
              <a:gd name="T3" fmla="*/ 566547 h 2360543"/>
              <a:gd name="T4" fmla="*/ 1510181 w 1653209"/>
              <a:gd name="T5" fmla="*/ 1520733 h 2360543"/>
              <a:gd name="T6" fmla="*/ 665672 w 1653209"/>
              <a:gd name="T7" fmla="*/ 2236370 h 2360543"/>
              <a:gd name="T8" fmla="*/ 0 w 1653209"/>
              <a:gd name="T9" fmla="*/ 2266189 h 23605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53209"/>
              <a:gd name="T16" fmla="*/ 0 h 2360543"/>
              <a:gd name="T17" fmla="*/ 1653209 w 1653209"/>
              <a:gd name="T18" fmla="*/ 2360543 h 236054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53209" h="2360543">
                <a:moveTo>
                  <a:pt x="1103244" y="0"/>
                </a:moveTo>
                <a:cubicBezTo>
                  <a:pt x="1278007" y="156541"/>
                  <a:pt x="1452770" y="313082"/>
                  <a:pt x="1520687" y="566530"/>
                </a:cubicBezTo>
                <a:cubicBezTo>
                  <a:pt x="1588604" y="819978"/>
                  <a:pt x="1653209" y="1242392"/>
                  <a:pt x="1510748" y="1520687"/>
                </a:cubicBezTo>
                <a:cubicBezTo>
                  <a:pt x="1368287" y="1798982"/>
                  <a:pt x="917713" y="2112065"/>
                  <a:pt x="665922" y="2236304"/>
                </a:cubicBezTo>
                <a:cubicBezTo>
                  <a:pt x="414131" y="2360543"/>
                  <a:pt x="207065" y="2313332"/>
                  <a:pt x="0" y="2266122"/>
                </a:cubicBez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7" name="Text Box 4"/>
          <p:cNvSpPr txBox="1">
            <a:spLocks noChangeArrowheads="1"/>
          </p:cNvSpPr>
          <p:nvPr/>
        </p:nvSpPr>
        <p:spPr bwMode="auto">
          <a:xfrm>
            <a:off x="169584" y="1859910"/>
            <a:ext cx="3422507" cy="4247317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Helvetica" charset="0"/>
              </a:rPr>
              <a:t>try</a:t>
            </a:r>
            <a:endParaRPr lang="en-US" dirty="0">
              <a:solidFill>
                <a:srgbClr val="FFFF00"/>
              </a:solidFill>
              <a:latin typeface="Helvetica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s = </a:t>
            </a:r>
            <a:r>
              <a:rPr lang="en-US" dirty="0" err="1">
                <a:solidFill>
                  <a:srgbClr val="FFFF00"/>
                </a:solidFill>
                <a:latin typeface="Helvetica" charset="0"/>
              </a:rPr>
              <a:t>br.readLine</a:t>
            </a:r>
            <a:r>
              <a:rPr lang="en-US" dirty="0">
                <a:solidFill>
                  <a:srgbClr val="FFFF00"/>
                </a:solidFill>
                <a:latin typeface="Helvetica" charset="0"/>
              </a:rPr>
              <a:t>();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if (</a:t>
            </a:r>
            <a:r>
              <a:rPr lang="en-US" dirty="0" err="1">
                <a:solidFill>
                  <a:srgbClr val="FFFF00"/>
                </a:solidFill>
                <a:latin typeface="Helvetica" charset="0"/>
              </a:rPr>
              <a:t>s.length</a:t>
            </a:r>
            <a:r>
              <a:rPr lang="en-US" dirty="0">
                <a:solidFill>
                  <a:srgbClr val="FFFF00"/>
                </a:solidFill>
                <a:latin typeface="Helvetica" charset="0"/>
              </a:rPr>
              <a:t>() &gt; 96)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   throw new </a:t>
            </a:r>
            <a:r>
              <a:rPr lang="en-US" dirty="0" smtClean="0">
                <a:solidFill>
                  <a:srgbClr val="FFFF00"/>
                </a:solidFill>
                <a:latin typeface="Helvetica" charset="0"/>
              </a:rPr>
              <a:t>Exception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Helvetica" charset="0"/>
              </a:rPr>
              <a:t>        (“</a:t>
            </a:r>
            <a:r>
              <a:rPr lang="en-US" dirty="0">
                <a:solidFill>
                  <a:srgbClr val="FFFF00"/>
                </a:solidFill>
                <a:latin typeface="Helvetica" charset="0"/>
              </a:rPr>
              <a:t>too long”);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if (</a:t>
            </a:r>
            <a:r>
              <a:rPr lang="en-US" dirty="0" err="1">
                <a:solidFill>
                  <a:srgbClr val="FFFF00"/>
                </a:solidFill>
                <a:latin typeface="Helvetica" charset="0"/>
              </a:rPr>
              <a:t>s.length</a:t>
            </a:r>
            <a:r>
              <a:rPr lang="en-US" dirty="0">
                <a:solidFill>
                  <a:srgbClr val="FFFF00"/>
                </a:solidFill>
                <a:latin typeface="Helvetica" charset="0"/>
              </a:rPr>
              <a:t>() == 0)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   throw new </a:t>
            </a:r>
            <a:r>
              <a:rPr lang="en-US" dirty="0" smtClean="0">
                <a:solidFill>
                  <a:srgbClr val="FFFF00"/>
                </a:solidFill>
                <a:latin typeface="Helvetica" charset="0"/>
              </a:rPr>
              <a:t>Exception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Helvetica" charset="0"/>
              </a:rPr>
              <a:t>        (“</a:t>
            </a:r>
            <a:r>
              <a:rPr lang="en-US" dirty="0">
                <a:solidFill>
                  <a:srgbClr val="FFFF00"/>
                </a:solidFill>
                <a:latin typeface="Helvetica" charset="0"/>
              </a:rPr>
              <a:t>too short”);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} (catch </a:t>
            </a:r>
            <a:r>
              <a:rPr lang="en-US" dirty="0" err="1">
                <a:solidFill>
                  <a:srgbClr val="FFFF00"/>
                </a:solidFill>
                <a:latin typeface="Helvetica" charset="0"/>
              </a:rPr>
              <a:t>IOException</a:t>
            </a:r>
            <a:r>
              <a:rPr lang="en-US" dirty="0">
                <a:solidFill>
                  <a:srgbClr val="FFFF00"/>
                </a:solidFill>
                <a:latin typeface="Helvetica" charset="0"/>
              </a:rPr>
              <a:t> e) {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</a:t>
            </a:r>
            <a:r>
              <a:rPr lang="en-US" dirty="0" err="1">
                <a:solidFill>
                  <a:srgbClr val="FFFF00"/>
                </a:solidFill>
                <a:latin typeface="Helvetica" charset="0"/>
              </a:rPr>
              <a:t>e.printStackTrace</a:t>
            </a:r>
            <a:r>
              <a:rPr lang="en-US" dirty="0">
                <a:solidFill>
                  <a:srgbClr val="FFFF00"/>
                </a:solidFill>
                <a:latin typeface="Helvetica" charset="0"/>
              </a:rPr>
              <a:t>();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} (catch Exception e) {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</a:t>
            </a:r>
            <a:r>
              <a:rPr lang="en-US" dirty="0" err="1">
                <a:solidFill>
                  <a:srgbClr val="FFFF00"/>
                </a:solidFill>
                <a:latin typeface="Helvetica" charset="0"/>
              </a:rPr>
              <a:t>e.getMessage</a:t>
            </a:r>
            <a:r>
              <a:rPr lang="en-US" dirty="0">
                <a:solidFill>
                  <a:srgbClr val="FFFF00"/>
                </a:solidFill>
                <a:latin typeface="Helvetica" charset="0"/>
              </a:rPr>
              <a:t>();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}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return (s</a:t>
            </a:r>
            <a:r>
              <a:rPr lang="en-US" dirty="0" smtClean="0">
                <a:solidFill>
                  <a:srgbClr val="FFFF00"/>
                </a:solidFill>
                <a:latin typeface="Helvetica" charset="0"/>
              </a:rPr>
              <a:t>);</a:t>
            </a:r>
            <a:endParaRPr lang="en-US" dirty="0">
              <a:solidFill>
                <a:srgbClr val="FFFF00"/>
              </a:solidFill>
              <a:latin typeface="Helvetica" charset="0"/>
            </a:endParaRPr>
          </a:p>
        </p:txBody>
      </p:sp>
      <p:sp>
        <p:nvSpPr>
          <p:cNvPr id="65" name="Oval 11"/>
          <p:cNvSpPr>
            <a:spLocks noChangeArrowheads="1"/>
          </p:cNvSpPr>
          <p:nvPr/>
        </p:nvSpPr>
        <p:spPr bwMode="auto">
          <a:xfrm>
            <a:off x="4610842" y="2177993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2</a:t>
            </a:r>
            <a:endParaRPr lang="en-US" dirty="0">
              <a:solidFill>
                <a:srgbClr val="FFFF00"/>
              </a:solidFill>
              <a:latin typeface="Gill Sans MT" panose="020B0502020104020203" pitchFamily="34" charset="0"/>
            </a:endParaRPr>
          </a:p>
        </p:txBody>
      </p:sp>
      <p:sp>
        <p:nvSpPr>
          <p:cNvPr id="66" name="Oval 11"/>
          <p:cNvSpPr>
            <a:spLocks noChangeArrowheads="1"/>
          </p:cNvSpPr>
          <p:nvPr/>
        </p:nvSpPr>
        <p:spPr bwMode="auto">
          <a:xfrm>
            <a:off x="6238549" y="2177993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3</a:t>
            </a:r>
            <a:endParaRPr lang="en-US" dirty="0">
              <a:solidFill>
                <a:srgbClr val="FFFF00"/>
              </a:solidFill>
              <a:latin typeface="Gill Sans MT" panose="020B0502020104020203" pitchFamily="34" charset="0"/>
            </a:endParaRPr>
          </a:p>
        </p:txBody>
      </p:sp>
      <p:sp>
        <p:nvSpPr>
          <p:cNvPr id="67" name="Oval 11"/>
          <p:cNvSpPr>
            <a:spLocks noChangeArrowheads="1"/>
          </p:cNvSpPr>
          <p:nvPr/>
        </p:nvSpPr>
        <p:spPr bwMode="auto">
          <a:xfrm>
            <a:off x="6238549" y="3071806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4</a:t>
            </a:r>
            <a:endParaRPr lang="en-US" dirty="0">
              <a:solidFill>
                <a:srgbClr val="FFFF00"/>
              </a:solidFill>
              <a:latin typeface="Gill Sans MT" panose="020B0502020104020203" pitchFamily="34" charset="0"/>
            </a:endParaRPr>
          </a:p>
        </p:txBody>
      </p:sp>
      <p:sp>
        <p:nvSpPr>
          <p:cNvPr id="68" name="Oval 11"/>
          <p:cNvSpPr>
            <a:spLocks noChangeArrowheads="1"/>
          </p:cNvSpPr>
          <p:nvPr/>
        </p:nvSpPr>
        <p:spPr bwMode="auto">
          <a:xfrm>
            <a:off x="7392203" y="3071806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5</a:t>
            </a:r>
            <a:endParaRPr lang="en-US" dirty="0">
              <a:solidFill>
                <a:srgbClr val="FFFF00"/>
              </a:solidFill>
              <a:latin typeface="Gill Sans MT" panose="020B0502020104020203" pitchFamily="34" charset="0"/>
            </a:endParaRPr>
          </a:p>
        </p:txBody>
      </p:sp>
      <p:sp>
        <p:nvSpPr>
          <p:cNvPr id="69" name="Oval 11"/>
          <p:cNvSpPr>
            <a:spLocks noChangeArrowheads="1"/>
          </p:cNvSpPr>
          <p:nvPr/>
        </p:nvSpPr>
        <p:spPr bwMode="auto">
          <a:xfrm>
            <a:off x="6238549" y="4892735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6</a:t>
            </a:r>
            <a:endParaRPr lang="en-US" dirty="0">
              <a:solidFill>
                <a:srgbClr val="FFFF00"/>
              </a:solidFill>
              <a:latin typeface="Gill Sans MT" panose="020B0502020104020203" pitchFamily="34" charset="0"/>
            </a:endParaRPr>
          </a:p>
        </p:txBody>
      </p:sp>
      <p:sp>
        <p:nvSpPr>
          <p:cNvPr id="70" name="Oval 11"/>
          <p:cNvSpPr>
            <a:spLocks noChangeArrowheads="1"/>
          </p:cNvSpPr>
          <p:nvPr/>
        </p:nvSpPr>
        <p:spPr bwMode="auto">
          <a:xfrm>
            <a:off x="7392203" y="3983569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Gill Sans MT" panose="020B0502020104020203" pitchFamily="34" charset="0"/>
              </a:rPr>
              <a:t>7</a:t>
            </a:r>
            <a:endParaRPr lang="en-US" dirty="0">
              <a:solidFill>
                <a:srgbClr val="FFFF00"/>
              </a:solidFill>
              <a:latin typeface="Gill Sans MT" panose="020B0502020104020203" pitchFamily="34" charset="0"/>
            </a:endParaRPr>
          </a:p>
        </p:txBody>
      </p:sp>
      <p:sp>
        <p:nvSpPr>
          <p:cNvPr id="71" name="Line 14"/>
          <p:cNvSpPr>
            <a:spLocks noChangeShapeType="1"/>
          </p:cNvSpPr>
          <p:nvPr/>
        </p:nvSpPr>
        <p:spPr bwMode="auto">
          <a:xfrm>
            <a:off x="6683590" y="2596974"/>
            <a:ext cx="837556" cy="48682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4" name="Line 15"/>
          <p:cNvSpPr>
            <a:spLocks noChangeShapeType="1"/>
          </p:cNvSpPr>
          <p:nvPr/>
        </p:nvSpPr>
        <p:spPr bwMode="auto">
          <a:xfrm flipH="1">
            <a:off x="6516361" y="2647893"/>
            <a:ext cx="0" cy="423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5" name="Line 15"/>
          <p:cNvSpPr>
            <a:spLocks noChangeShapeType="1"/>
          </p:cNvSpPr>
          <p:nvPr/>
        </p:nvSpPr>
        <p:spPr bwMode="auto">
          <a:xfrm flipH="1">
            <a:off x="7670015" y="3559656"/>
            <a:ext cx="0" cy="423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" name="Line 15"/>
          <p:cNvSpPr>
            <a:spLocks noChangeShapeType="1"/>
          </p:cNvSpPr>
          <p:nvPr/>
        </p:nvSpPr>
        <p:spPr bwMode="auto">
          <a:xfrm flipH="1">
            <a:off x="6516361" y="3559656"/>
            <a:ext cx="0" cy="133307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" name="Line 15"/>
          <p:cNvSpPr>
            <a:spLocks noChangeShapeType="1"/>
          </p:cNvSpPr>
          <p:nvPr/>
        </p:nvSpPr>
        <p:spPr bwMode="auto">
          <a:xfrm flipH="1">
            <a:off x="6516361" y="5362635"/>
            <a:ext cx="0" cy="423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8" name="Line 15"/>
          <p:cNvSpPr>
            <a:spLocks noChangeShapeType="1"/>
          </p:cNvSpPr>
          <p:nvPr/>
        </p:nvSpPr>
        <p:spPr bwMode="auto">
          <a:xfrm flipH="1">
            <a:off x="6683588" y="4424833"/>
            <a:ext cx="837557" cy="53293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9" name="Text Box 27"/>
          <p:cNvSpPr txBox="1">
            <a:spLocks noChangeArrowheads="1"/>
          </p:cNvSpPr>
          <p:nvPr/>
        </p:nvSpPr>
        <p:spPr bwMode="auto">
          <a:xfrm>
            <a:off x="4150364" y="1695273"/>
            <a:ext cx="15503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IOException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92" name="Text Box 27"/>
          <p:cNvSpPr txBox="1">
            <a:spLocks noChangeArrowheads="1"/>
          </p:cNvSpPr>
          <p:nvPr/>
        </p:nvSpPr>
        <p:spPr bwMode="auto">
          <a:xfrm>
            <a:off x="3671620" y="2695387"/>
            <a:ext cx="2418059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e.printStackTrace</a:t>
            </a: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()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94" name="Text Box 27"/>
          <p:cNvSpPr txBox="1">
            <a:spLocks noChangeArrowheads="1"/>
          </p:cNvSpPr>
          <p:nvPr/>
        </p:nvSpPr>
        <p:spPr bwMode="auto">
          <a:xfrm>
            <a:off x="5879303" y="2723252"/>
            <a:ext cx="144342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length &gt; 96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03" name="Text Box 27"/>
          <p:cNvSpPr txBox="1">
            <a:spLocks noChangeArrowheads="1"/>
          </p:cNvSpPr>
          <p:nvPr/>
        </p:nvSpPr>
        <p:spPr bwMode="auto">
          <a:xfrm>
            <a:off x="6755847" y="2412200"/>
            <a:ext cx="1962041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length &lt;= 96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04" name="Text Box 27"/>
          <p:cNvSpPr txBox="1">
            <a:spLocks noChangeArrowheads="1"/>
          </p:cNvSpPr>
          <p:nvPr/>
        </p:nvSpPr>
        <p:spPr bwMode="auto">
          <a:xfrm>
            <a:off x="5125172" y="6001950"/>
            <a:ext cx="123067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return (s)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05" name="Text Box 27"/>
          <p:cNvSpPr txBox="1">
            <a:spLocks noChangeArrowheads="1"/>
          </p:cNvSpPr>
          <p:nvPr/>
        </p:nvSpPr>
        <p:spPr bwMode="auto">
          <a:xfrm>
            <a:off x="5473286" y="3163280"/>
            <a:ext cx="910889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throw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06" name="Text Box 27"/>
          <p:cNvSpPr txBox="1">
            <a:spLocks noChangeArrowheads="1"/>
          </p:cNvSpPr>
          <p:nvPr/>
        </p:nvSpPr>
        <p:spPr bwMode="auto">
          <a:xfrm>
            <a:off x="6704376" y="3584896"/>
            <a:ext cx="1443254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length == 0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07" name="Text Box 27"/>
          <p:cNvSpPr txBox="1">
            <a:spLocks noChangeArrowheads="1"/>
          </p:cNvSpPr>
          <p:nvPr/>
        </p:nvSpPr>
        <p:spPr bwMode="auto">
          <a:xfrm>
            <a:off x="7810214" y="3327035"/>
            <a:ext cx="1315568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length != 0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08" name="Text Box 27"/>
          <p:cNvSpPr txBox="1">
            <a:spLocks noChangeArrowheads="1"/>
          </p:cNvSpPr>
          <p:nvPr/>
        </p:nvSpPr>
        <p:spPr bwMode="auto">
          <a:xfrm>
            <a:off x="7714618" y="4295361"/>
            <a:ext cx="833655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throw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09" name="Text Box 27"/>
          <p:cNvSpPr txBox="1">
            <a:spLocks noChangeArrowheads="1"/>
          </p:cNvSpPr>
          <p:nvPr/>
        </p:nvSpPr>
        <p:spPr bwMode="auto">
          <a:xfrm>
            <a:off x="6492970" y="5305257"/>
            <a:ext cx="2224918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 smtClean="0">
                <a:solidFill>
                  <a:schemeClr val="tx1"/>
                </a:solidFill>
                <a:latin typeface="Gill Sans MT" panose="020B0502020104020203" pitchFamily="34" charset="0"/>
              </a:rPr>
              <a:t>e.getMessage</a:t>
            </a:r>
            <a:r>
              <a:rPr lang="en-US" sz="18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()</a:t>
            </a:r>
            <a:endParaRPr lang="en-US" sz="18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4558426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GCF: Excepciones (try-catch)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3476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1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8" grpId="0" animBg="1"/>
      <p:bldP spid="79" grpId="0"/>
      <p:bldP spid="21564" grpId="0" animBg="1"/>
      <p:bldP spid="83" grpId="0" animBg="1"/>
      <p:bldP spid="86" grpId="0" animBg="1"/>
      <p:bldP spid="96" grpId="0" animBg="1"/>
      <p:bldP spid="97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4" grpId="0" animBg="1"/>
      <p:bldP spid="75" grpId="0" animBg="1"/>
      <p:bldP spid="80" grpId="0" animBg="1"/>
      <p:bldP spid="81" grpId="0" animBg="1"/>
      <p:bldP spid="88" grpId="0" animBg="1"/>
      <p:bldP spid="89" grpId="0"/>
      <p:bldP spid="92" grpId="0"/>
      <p:bldP spid="94" grpId="0"/>
      <p:bldP spid="103" grpId="0"/>
      <p:bldP spid="104" grpId="0"/>
      <p:bldP spid="105" grpId="0"/>
      <p:bldP spid="106" grpId="0"/>
      <p:bldP spid="107" grpId="0"/>
      <p:bldP spid="108" grpId="0"/>
      <p:bldP spid="10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1017588" y="1520825"/>
            <a:ext cx="63658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3559" name="Text Box 6"/>
          <p:cNvSpPr txBox="1">
            <a:spLocks noChangeArrowheads="1"/>
          </p:cNvSpPr>
          <p:nvPr/>
        </p:nvSpPr>
        <p:spPr bwMode="auto">
          <a:xfrm>
            <a:off x="0" y="1719262"/>
            <a:ext cx="5760640" cy="468359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public static void 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computeStats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(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int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[ ] numbers)</a:t>
            </a: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{</a:t>
            </a: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int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length = 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numbers.length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;</a:t>
            </a: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   double med, 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, 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sd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, mean, sum, 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;</a:t>
            </a:r>
          </a:p>
          <a:p>
            <a:pPr>
              <a:lnSpc>
                <a:spcPct val="85000"/>
              </a:lnSpc>
            </a:pPr>
            <a:endParaRPr lang="en-US" sz="1300" b="0" dirty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   sum = 0;</a:t>
            </a: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300" b="0" dirty="0">
                <a:solidFill>
                  <a:schemeClr val="tx2"/>
                </a:solidFill>
                <a:latin typeface="Helvetica" charset="0"/>
              </a:rPr>
              <a:t>for (</a:t>
            </a:r>
            <a:r>
              <a:rPr lang="en-US" sz="1300" b="0" dirty="0" err="1">
                <a:solidFill>
                  <a:schemeClr val="tx2"/>
                </a:solidFill>
                <a:latin typeface="Helvetica" charset="0"/>
              </a:rPr>
              <a:t>int</a:t>
            </a:r>
            <a:r>
              <a:rPr lang="en-US" sz="1300" b="0" dirty="0">
                <a:solidFill>
                  <a:schemeClr val="tx2"/>
                </a:solidFill>
                <a:latin typeface="Helvetica" charset="0"/>
              </a:rPr>
              <a:t> </a:t>
            </a:r>
            <a:r>
              <a:rPr lang="en-US" sz="13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300" b="0" dirty="0">
                <a:solidFill>
                  <a:schemeClr val="tx2"/>
                </a:solidFill>
                <a:latin typeface="Helvetica" charset="0"/>
              </a:rPr>
              <a:t> = 0; </a:t>
            </a:r>
            <a:r>
              <a:rPr lang="en-US" sz="13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300" b="0" dirty="0">
                <a:solidFill>
                  <a:schemeClr val="tx2"/>
                </a:solidFill>
                <a:latin typeface="Helvetica" charset="0"/>
              </a:rPr>
              <a:t> &lt; length; </a:t>
            </a:r>
            <a:r>
              <a:rPr lang="en-US" sz="13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300" b="0" dirty="0">
                <a:solidFill>
                  <a:schemeClr val="tx2"/>
                </a:solidFill>
                <a:latin typeface="Helvetica" charset="0"/>
              </a:rPr>
              <a:t>++)</a:t>
            </a: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   {</a:t>
            </a: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        sum += numbers [ 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i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];</a:t>
            </a: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   } </a:t>
            </a: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   med   = numbers [ length / 2];</a:t>
            </a: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   mean = sum / (double) length;</a:t>
            </a:r>
          </a:p>
          <a:p>
            <a:pPr>
              <a:lnSpc>
                <a:spcPct val="85000"/>
              </a:lnSpc>
            </a:pPr>
            <a:endParaRPr lang="en-US" sz="1300" b="0" dirty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= 0;</a:t>
            </a: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300" b="0" dirty="0">
                <a:solidFill>
                  <a:schemeClr val="tx2"/>
                </a:solidFill>
                <a:latin typeface="Helvetica" charset="0"/>
              </a:rPr>
              <a:t>for (</a:t>
            </a:r>
            <a:r>
              <a:rPr lang="en-US" sz="1300" b="0" dirty="0" err="1">
                <a:solidFill>
                  <a:schemeClr val="tx2"/>
                </a:solidFill>
                <a:latin typeface="Helvetica" charset="0"/>
              </a:rPr>
              <a:t>int</a:t>
            </a:r>
            <a:r>
              <a:rPr lang="en-US" sz="1300" b="0" dirty="0">
                <a:solidFill>
                  <a:schemeClr val="tx2"/>
                </a:solidFill>
                <a:latin typeface="Helvetica" charset="0"/>
              </a:rPr>
              <a:t> </a:t>
            </a:r>
            <a:r>
              <a:rPr lang="en-US" sz="13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300" b="0" dirty="0">
                <a:solidFill>
                  <a:schemeClr val="tx2"/>
                </a:solidFill>
                <a:latin typeface="Helvetica" charset="0"/>
              </a:rPr>
              <a:t> = 0; </a:t>
            </a:r>
            <a:r>
              <a:rPr lang="en-US" sz="13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300" b="0" dirty="0">
                <a:solidFill>
                  <a:schemeClr val="tx2"/>
                </a:solidFill>
                <a:latin typeface="Helvetica" charset="0"/>
              </a:rPr>
              <a:t> &lt; length; </a:t>
            </a:r>
            <a:r>
              <a:rPr lang="en-US" sz="1300" b="0" dirty="0" err="1">
                <a:solidFill>
                  <a:schemeClr val="tx2"/>
                </a:solidFill>
                <a:latin typeface="Helvetica" charset="0"/>
              </a:rPr>
              <a:t>i</a:t>
            </a:r>
            <a:r>
              <a:rPr lang="en-US" sz="1300" b="0" dirty="0">
                <a:solidFill>
                  <a:schemeClr val="tx2"/>
                </a:solidFill>
                <a:latin typeface="Helvetica" charset="0"/>
              </a:rPr>
              <a:t>++)</a:t>
            </a: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   {</a:t>
            </a: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        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= 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+ ((numbers [ I ] - mean) * (numbers [ I ] - mean));</a:t>
            </a: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   }</a:t>
            </a: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= 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varsum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/ ( length - 1.0 );</a:t>
            </a: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sd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= 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Math.sqrt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( 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);</a:t>
            </a:r>
          </a:p>
          <a:p>
            <a:pPr>
              <a:lnSpc>
                <a:spcPct val="85000"/>
              </a:lnSpc>
            </a:pPr>
            <a:endParaRPr lang="en-US" sz="1300" b="0" dirty="0">
              <a:solidFill>
                <a:schemeClr val="tx1"/>
              </a:solidFill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("length:                   " + length);</a:t>
            </a: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("mean:                    " + mean);</a:t>
            </a: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("median:                 " + med);</a:t>
            </a: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("variance:                " + 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var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);</a:t>
            </a: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    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System.out.println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 ("standard deviation: " + </a:t>
            </a:r>
            <a:r>
              <a:rPr lang="en-US" sz="1300" b="0" dirty="0" err="1">
                <a:solidFill>
                  <a:schemeClr val="tx1"/>
                </a:solidFill>
                <a:latin typeface="Helvetica" charset="0"/>
              </a:rPr>
              <a:t>sd</a:t>
            </a: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);</a:t>
            </a:r>
          </a:p>
          <a:p>
            <a:pPr>
              <a:lnSpc>
                <a:spcPct val="85000"/>
              </a:lnSpc>
            </a:pPr>
            <a:r>
              <a:rPr lang="en-US" sz="1300" b="0" dirty="0">
                <a:solidFill>
                  <a:schemeClr val="tx1"/>
                </a:solidFill>
                <a:latin typeface="Helvetica" charset="0"/>
              </a:rPr>
              <a:t>}</a:t>
            </a:r>
          </a:p>
        </p:txBody>
      </p:sp>
      <p:sp>
        <p:nvSpPr>
          <p:cNvPr id="201" name="Text Box 4"/>
          <p:cNvSpPr txBox="1">
            <a:spLocks noChangeArrowheads="1"/>
          </p:cNvSpPr>
          <p:nvPr/>
        </p:nvSpPr>
        <p:spPr bwMode="auto">
          <a:xfrm>
            <a:off x="1017588" y="1520825"/>
            <a:ext cx="63658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02" name="Text Box 59"/>
          <p:cNvSpPr txBox="1">
            <a:spLocks noChangeArrowheads="1"/>
          </p:cNvSpPr>
          <p:nvPr/>
        </p:nvSpPr>
        <p:spPr bwMode="auto">
          <a:xfrm>
            <a:off x="7650163" y="2198688"/>
            <a:ext cx="735012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dirty="0" err="1">
                <a:solidFill>
                  <a:srgbClr val="FF3300"/>
                </a:solidFill>
              </a:rPr>
              <a:t>i</a:t>
            </a:r>
            <a:r>
              <a:rPr lang="en-US" dirty="0">
                <a:solidFill>
                  <a:srgbClr val="FF3300"/>
                </a:solidFill>
              </a:rPr>
              <a:t> = 0</a:t>
            </a:r>
          </a:p>
        </p:txBody>
      </p:sp>
      <p:grpSp>
        <p:nvGrpSpPr>
          <p:cNvPr id="203" name="Group 9"/>
          <p:cNvGrpSpPr>
            <a:grpSpLocks/>
          </p:cNvGrpSpPr>
          <p:nvPr/>
        </p:nvGrpSpPr>
        <p:grpSpPr bwMode="auto">
          <a:xfrm>
            <a:off x="6831013" y="3044825"/>
            <a:ext cx="2312987" cy="819150"/>
            <a:chOff x="4303" y="1918"/>
            <a:chExt cx="1457" cy="516"/>
          </a:xfrm>
        </p:grpSpPr>
        <p:sp>
          <p:nvSpPr>
            <p:cNvPr id="204" name="Text Box 62"/>
            <p:cNvSpPr txBox="1">
              <a:spLocks noChangeArrowheads="1"/>
            </p:cNvSpPr>
            <p:nvPr/>
          </p:nvSpPr>
          <p:spPr bwMode="auto">
            <a:xfrm>
              <a:off x="4912" y="1918"/>
              <a:ext cx="848" cy="1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i &gt;= length</a:t>
              </a:r>
            </a:p>
          </p:txBody>
        </p:sp>
        <p:sp>
          <p:nvSpPr>
            <p:cNvPr id="205" name="Text Box 63"/>
            <p:cNvSpPr txBox="1">
              <a:spLocks noChangeArrowheads="1"/>
            </p:cNvSpPr>
            <p:nvPr/>
          </p:nvSpPr>
          <p:spPr bwMode="auto">
            <a:xfrm>
              <a:off x="4303" y="2280"/>
              <a:ext cx="821" cy="1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i &lt; length</a:t>
              </a:r>
            </a:p>
          </p:txBody>
        </p:sp>
      </p:grpSp>
      <p:sp>
        <p:nvSpPr>
          <p:cNvPr id="206" name="Text Box 64"/>
          <p:cNvSpPr txBox="1">
            <a:spLocks noChangeArrowheads="1"/>
          </p:cNvSpPr>
          <p:nvPr/>
        </p:nvSpPr>
        <p:spPr bwMode="auto">
          <a:xfrm>
            <a:off x="6721475" y="3890963"/>
            <a:ext cx="547687" cy="2301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>
                <a:solidFill>
                  <a:srgbClr val="FF3300"/>
                </a:solidFill>
              </a:rPr>
              <a:t>i++</a:t>
            </a:r>
          </a:p>
        </p:txBody>
      </p:sp>
      <p:grpSp>
        <p:nvGrpSpPr>
          <p:cNvPr id="207" name="Group 13"/>
          <p:cNvGrpSpPr>
            <a:grpSpLocks/>
          </p:cNvGrpSpPr>
          <p:nvPr/>
        </p:nvGrpSpPr>
        <p:grpSpPr bwMode="auto">
          <a:xfrm>
            <a:off x="7081838" y="5432425"/>
            <a:ext cx="2062162" cy="487363"/>
            <a:chOff x="4461" y="3422"/>
            <a:chExt cx="1299" cy="307"/>
          </a:xfrm>
        </p:grpSpPr>
        <p:sp>
          <p:nvSpPr>
            <p:cNvPr id="208" name="Text Box 66"/>
            <p:cNvSpPr txBox="1">
              <a:spLocks noChangeArrowheads="1"/>
            </p:cNvSpPr>
            <p:nvPr/>
          </p:nvSpPr>
          <p:spPr bwMode="auto">
            <a:xfrm>
              <a:off x="4882" y="3575"/>
              <a:ext cx="878" cy="1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i &gt;= length</a:t>
              </a:r>
            </a:p>
          </p:txBody>
        </p:sp>
        <p:sp>
          <p:nvSpPr>
            <p:cNvPr id="209" name="Text Box 67"/>
            <p:cNvSpPr txBox="1">
              <a:spLocks noChangeArrowheads="1"/>
            </p:cNvSpPr>
            <p:nvPr/>
          </p:nvSpPr>
          <p:spPr bwMode="auto">
            <a:xfrm>
              <a:off x="4461" y="3422"/>
              <a:ext cx="812" cy="15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i &lt; length</a:t>
              </a:r>
            </a:p>
          </p:txBody>
        </p:sp>
      </p:grpSp>
      <p:sp>
        <p:nvSpPr>
          <p:cNvPr id="210" name="Text Box 59"/>
          <p:cNvSpPr txBox="1">
            <a:spLocks noChangeArrowheads="1"/>
          </p:cNvSpPr>
          <p:nvPr/>
        </p:nvSpPr>
        <p:spPr bwMode="auto">
          <a:xfrm>
            <a:off x="8204200" y="4471110"/>
            <a:ext cx="714375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dirty="0" err="1">
                <a:solidFill>
                  <a:srgbClr val="FF3300"/>
                </a:solidFill>
              </a:rPr>
              <a:t>i</a:t>
            </a:r>
            <a:r>
              <a:rPr lang="en-US" dirty="0">
                <a:solidFill>
                  <a:srgbClr val="FF3300"/>
                </a:solidFill>
              </a:rPr>
              <a:t> = 0</a:t>
            </a:r>
          </a:p>
        </p:txBody>
      </p:sp>
      <p:sp>
        <p:nvSpPr>
          <p:cNvPr id="211" name="Text Box 64"/>
          <p:cNvSpPr txBox="1">
            <a:spLocks noChangeArrowheads="1"/>
          </p:cNvSpPr>
          <p:nvPr/>
        </p:nvSpPr>
        <p:spPr bwMode="auto">
          <a:xfrm>
            <a:off x="6711157" y="6128332"/>
            <a:ext cx="547688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dirty="0" err="1">
                <a:solidFill>
                  <a:srgbClr val="FF3300"/>
                </a:solidFill>
              </a:rPr>
              <a:t>i</a:t>
            </a:r>
            <a:r>
              <a:rPr lang="en-US" dirty="0">
                <a:solidFill>
                  <a:srgbClr val="FF3300"/>
                </a:solidFill>
              </a:rPr>
              <a:t>++</a:t>
            </a:r>
          </a:p>
        </p:txBody>
      </p:sp>
      <p:grpSp>
        <p:nvGrpSpPr>
          <p:cNvPr id="212" name="Group 18"/>
          <p:cNvGrpSpPr>
            <a:grpSpLocks/>
          </p:cNvGrpSpPr>
          <p:nvPr/>
        </p:nvGrpSpPr>
        <p:grpSpPr bwMode="auto">
          <a:xfrm>
            <a:off x="68191" y="1510173"/>
            <a:ext cx="7091363" cy="1403523"/>
            <a:chOff x="16" y="482"/>
            <a:chExt cx="4467" cy="875"/>
          </a:xfrm>
        </p:grpSpPr>
        <p:sp>
          <p:nvSpPr>
            <p:cNvPr id="213" name="Oval 19"/>
            <p:cNvSpPr>
              <a:spLocks noChangeArrowheads="1"/>
            </p:cNvSpPr>
            <p:nvPr/>
          </p:nvSpPr>
          <p:spPr bwMode="auto">
            <a:xfrm>
              <a:off x="16" y="720"/>
              <a:ext cx="2479" cy="63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" name="Line 20"/>
            <p:cNvSpPr>
              <a:spLocks noChangeShapeType="1"/>
            </p:cNvSpPr>
            <p:nvPr/>
          </p:nvSpPr>
          <p:spPr bwMode="auto">
            <a:xfrm flipV="1">
              <a:off x="2500" y="482"/>
              <a:ext cx="1983" cy="55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5" name="Group 21"/>
          <p:cNvGrpSpPr>
            <a:grpSpLocks/>
          </p:cNvGrpSpPr>
          <p:nvPr/>
        </p:nvGrpSpPr>
        <p:grpSpPr bwMode="auto">
          <a:xfrm>
            <a:off x="541410" y="2353040"/>
            <a:ext cx="6580188" cy="654051"/>
            <a:chOff x="388" y="1099"/>
            <a:chExt cx="4145" cy="412"/>
          </a:xfrm>
        </p:grpSpPr>
        <p:sp>
          <p:nvSpPr>
            <p:cNvPr id="216" name="Oval 22"/>
            <p:cNvSpPr>
              <a:spLocks noChangeArrowheads="1"/>
            </p:cNvSpPr>
            <p:nvPr/>
          </p:nvSpPr>
          <p:spPr bwMode="auto">
            <a:xfrm>
              <a:off x="388" y="1310"/>
              <a:ext cx="341" cy="201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" name="Line 23"/>
            <p:cNvSpPr>
              <a:spLocks noChangeShapeType="1"/>
            </p:cNvSpPr>
            <p:nvPr/>
          </p:nvSpPr>
          <p:spPr bwMode="auto">
            <a:xfrm flipV="1">
              <a:off x="733" y="1099"/>
              <a:ext cx="3800" cy="315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8" name="Group 24"/>
          <p:cNvGrpSpPr>
            <a:grpSpLocks/>
          </p:cNvGrpSpPr>
          <p:nvPr/>
        </p:nvGrpSpPr>
        <p:grpSpPr bwMode="auto">
          <a:xfrm>
            <a:off x="7108825" y="785813"/>
            <a:ext cx="555625" cy="777875"/>
            <a:chOff x="4478" y="495"/>
            <a:chExt cx="350" cy="490"/>
          </a:xfrm>
        </p:grpSpPr>
        <p:grpSp>
          <p:nvGrpSpPr>
            <p:cNvPr id="219" name="Group 9"/>
            <p:cNvGrpSpPr>
              <a:grpSpLocks/>
            </p:cNvGrpSpPr>
            <p:nvPr/>
          </p:nvGrpSpPr>
          <p:grpSpPr bwMode="auto">
            <a:xfrm>
              <a:off x="4478" y="689"/>
              <a:ext cx="350" cy="296"/>
              <a:chOff x="3838" y="2684"/>
              <a:chExt cx="350" cy="296"/>
            </a:xfrm>
          </p:grpSpPr>
          <p:sp>
            <p:nvSpPr>
              <p:cNvPr id="221" name="Oval 10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22" name="Text Box 11"/>
              <p:cNvSpPr txBox="1">
                <a:spLocks noChangeArrowheads="1"/>
              </p:cNvSpPr>
              <p:nvPr/>
            </p:nvSpPr>
            <p:spPr bwMode="auto">
              <a:xfrm>
                <a:off x="3921" y="2707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rgbClr val="FFFF00"/>
                    </a:solidFill>
                  </a:rPr>
                  <a:t>1</a:t>
                </a:r>
              </a:p>
            </p:txBody>
          </p:sp>
        </p:grpSp>
        <p:sp>
          <p:nvSpPr>
            <p:cNvPr id="220" name="Line 15"/>
            <p:cNvSpPr>
              <a:spLocks noChangeShapeType="1"/>
            </p:cNvSpPr>
            <p:nvPr/>
          </p:nvSpPr>
          <p:spPr bwMode="auto">
            <a:xfrm>
              <a:off x="4653" y="495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</p:grpSp>
      <p:grpSp>
        <p:nvGrpSpPr>
          <p:cNvPr id="223" name="Group 29"/>
          <p:cNvGrpSpPr>
            <a:grpSpLocks/>
          </p:cNvGrpSpPr>
          <p:nvPr/>
        </p:nvGrpSpPr>
        <p:grpSpPr bwMode="auto">
          <a:xfrm>
            <a:off x="7108825" y="1573213"/>
            <a:ext cx="555625" cy="947737"/>
            <a:chOff x="4478" y="991"/>
            <a:chExt cx="350" cy="597"/>
          </a:xfrm>
        </p:grpSpPr>
        <p:grpSp>
          <p:nvGrpSpPr>
            <p:cNvPr id="224" name="Group 21"/>
            <p:cNvGrpSpPr>
              <a:grpSpLocks/>
            </p:cNvGrpSpPr>
            <p:nvPr/>
          </p:nvGrpSpPr>
          <p:grpSpPr bwMode="auto">
            <a:xfrm>
              <a:off x="4478" y="1292"/>
              <a:ext cx="350" cy="296"/>
              <a:chOff x="4288" y="1746"/>
              <a:chExt cx="350" cy="296"/>
            </a:xfrm>
          </p:grpSpPr>
          <p:sp>
            <p:nvSpPr>
              <p:cNvPr id="226" name="Oval 22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27" name="Text Box 23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rgbClr val="FFFF00"/>
                    </a:solidFill>
                  </a:rPr>
                  <a:t>2</a:t>
                </a:r>
              </a:p>
            </p:txBody>
          </p:sp>
        </p:grpSp>
        <p:cxnSp>
          <p:nvCxnSpPr>
            <p:cNvPr id="225" name="AutoShape 48"/>
            <p:cNvCxnSpPr>
              <a:cxnSpLocks noChangeShapeType="1"/>
              <a:stCxn id="221" idx="4"/>
              <a:endCxn id="226" idx="0"/>
            </p:cNvCxnSpPr>
            <p:nvPr/>
          </p:nvCxnSpPr>
          <p:spPr bwMode="auto">
            <a:xfrm>
              <a:off x="4653" y="991"/>
              <a:ext cx="0" cy="29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28" name="Group 34"/>
          <p:cNvGrpSpPr>
            <a:grpSpLocks/>
          </p:cNvGrpSpPr>
          <p:nvPr/>
        </p:nvGrpSpPr>
        <p:grpSpPr bwMode="auto">
          <a:xfrm>
            <a:off x="7108825" y="2530475"/>
            <a:ext cx="555625" cy="949325"/>
            <a:chOff x="4478" y="1594"/>
            <a:chExt cx="350" cy="598"/>
          </a:xfrm>
        </p:grpSpPr>
        <p:grpSp>
          <p:nvGrpSpPr>
            <p:cNvPr id="229" name="Group 27"/>
            <p:cNvGrpSpPr>
              <a:grpSpLocks/>
            </p:cNvGrpSpPr>
            <p:nvPr/>
          </p:nvGrpSpPr>
          <p:grpSpPr bwMode="auto">
            <a:xfrm>
              <a:off x="4478" y="1896"/>
              <a:ext cx="350" cy="296"/>
              <a:chOff x="4288" y="1746"/>
              <a:chExt cx="350" cy="296"/>
            </a:xfrm>
          </p:grpSpPr>
          <p:sp>
            <p:nvSpPr>
              <p:cNvPr id="231" name="Oval 28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32" name="Text Box 29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rgbClr val="FFFF00"/>
                    </a:solidFill>
                  </a:rPr>
                  <a:t>3</a:t>
                </a:r>
              </a:p>
            </p:txBody>
          </p:sp>
        </p:grpSp>
        <p:cxnSp>
          <p:nvCxnSpPr>
            <p:cNvPr id="230" name="AutoShape 49"/>
            <p:cNvCxnSpPr>
              <a:cxnSpLocks noChangeShapeType="1"/>
              <a:stCxn id="226" idx="4"/>
              <a:endCxn id="231" idx="0"/>
            </p:cNvCxnSpPr>
            <p:nvPr/>
          </p:nvCxnSpPr>
          <p:spPr bwMode="auto">
            <a:xfrm>
              <a:off x="4653" y="1594"/>
              <a:ext cx="0" cy="296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33" name="Group 39"/>
          <p:cNvGrpSpPr>
            <a:grpSpLocks/>
          </p:cNvGrpSpPr>
          <p:nvPr/>
        </p:nvGrpSpPr>
        <p:grpSpPr bwMode="auto">
          <a:xfrm>
            <a:off x="7673975" y="3244850"/>
            <a:ext cx="804863" cy="1190625"/>
            <a:chOff x="4834" y="2044"/>
            <a:chExt cx="507" cy="750"/>
          </a:xfrm>
        </p:grpSpPr>
        <p:grpSp>
          <p:nvGrpSpPr>
            <p:cNvPr id="234" name="Group 37"/>
            <p:cNvGrpSpPr>
              <a:grpSpLocks/>
            </p:cNvGrpSpPr>
            <p:nvPr/>
          </p:nvGrpSpPr>
          <p:grpSpPr bwMode="auto">
            <a:xfrm>
              <a:off x="4991" y="2498"/>
              <a:ext cx="350" cy="296"/>
              <a:chOff x="4288" y="1746"/>
              <a:chExt cx="350" cy="296"/>
            </a:xfrm>
          </p:grpSpPr>
          <p:sp>
            <p:nvSpPr>
              <p:cNvPr id="236" name="Oval 38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37" name="Text Box 39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rgbClr val="FFFF00"/>
                    </a:solidFill>
                  </a:rPr>
                  <a:t>5</a:t>
                </a:r>
              </a:p>
            </p:txBody>
          </p:sp>
        </p:grpSp>
        <p:cxnSp>
          <p:nvCxnSpPr>
            <p:cNvPr id="235" name="AutoShape 52"/>
            <p:cNvCxnSpPr>
              <a:cxnSpLocks noChangeShapeType="1"/>
              <a:stCxn id="231" idx="6"/>
              <a:endCxn id="236" idx="0"/>
            </p:cNvCxnSpPr>
            <p:nvPr/>
          </p:nvCxnSpPr>
          <p:spPr bwMode="auto">
            <a:xfrm>
              <a:off x="4834" y="2044"/>
              <a:ext cx="332" cy="448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38" name="Group 44"/>
          <p:cNvGrpSpPr>
            <a:grpSpLocks/>
          </p:cNvGrpSpPr>
          <p:nvPr/>
        </p:nvGrpSpPr>
        <p:grpSpPr bwMode="auto">
          <a:xfrm>
            <a:off x="6194425" y="3244850"/>
            <a:ext cx="995363" cy="935038"/>
            <a:chOff x="3902" y="2044"/>
            <a:chExt cx="627" cy="589"/>
          </a:xfrm>
        </p:grpSpPr>
        <p:grpSp>
          <p:nvGrpSpPr>
            <p:cNvPr id="239" name="Group 24"/>
            <p:cNvGrpSpPr>
              <a:grpSpLocks/>
            </p:cNvGrpSpPr>
            <p:nvPr/>
          </p:nvGrpSpPr>
          <p:grpSpPr bwMode="auto">
            <a:xfrm>
              <a:off x="3908" y="2337"/>
              <a:ext cx="350" cy="296"/>
              <a:chOff x="4288" y="1746"/>
              <a:chExt cx="350" cy="296"/>
            </a:xfrm>
          </p:grpSpPr>
          <p:sp>
            <p:nvSpPr>
              <p:cNvPr id="242" name="Oval 25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43" name="Text Box 26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rgbClr val="FFFF00"/>
                    </a:solidFill>
                  </a:rPr>
                  <a:t>4</a:t>
                </a:r>
              </a:p>
            </p:txBody>
          </p:sp>
        </p:grpSp>
        <p:cxnSp>
          <p:nvCxnSpPr>
            <p:cNvPr id="240" name="AutoShape 50"/>
            <p:cNvCxnSpPr>
              <a:cxnSpLocks noChangeShapeType="1"/>
              <a:stCxn id="231" idx="3"/>
              <a:endCxn id="242" idx="7"/>
            </p:cNvCxnSpPr>
            <p:nvPr/>
          </p:nvCxnSpPr>
          <p:spPr bwMode="auto">
            <a:xfrm flipH="1">
              <a:off x="4207" y="2155"/>
              <a:ext cx="322" cy="219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41" name="AutoShape 53"/>
            <p:cNvCxnSpPr>
              <a:cxnSpLocks noChangeShapeType="1"/>
              <a:stCxn id="242" idx="2"/>
              <a:endCxn id="231" idx="2"/>
            </p:cNvCxnSpPr>
            <p:nvPr/>
          </p:nvCxnSpPr>
          <p:spPr bwMode="auto">
            <a:xfrm rot="10800000" flipH="1">
              <a:off x="3902" y="2044"/>
              <a:ext cx="570" cy="441"/>
            </a:xfrm>
            <a:prstGeom prst="curvedConnector3">
              <a:avLst>
                <a:gd name="adj1" fmla="val -24208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44" name="Group 50"/>
          <p:cNvGrpSpPr>
            <a:grpSpLocks/>
          </p:cNvGrpSpPr>
          <p:nvPr/>
        </p:nvGrpSpPr>
        <p:grpSpPr bwMode="auto">
          <a:xfrm>
            <a:off x="7923213" y="4445000"/>
            <a:ext cx="555625" cy="950913"/>
            <a:chOff x="4991" y="2800"/>
            <a:chExt cx="350" cy="599"/>
          </a:xfrm>
        </p:grpSpPr>
        <p:grpSp>
          <p:nvGrpSpPr>
            <p:cNvPr id="245" name="Group 40"/>
            <p:cNvGrpSpPr>
              <a:grpSpLocks/>
            </p:cNvGrpSpPr>
            <p:nvPr/>
          </p:nvGrpSpPr>
          <p:grpSpPr bwMode="auto">
            <a:xfrm>
              <a:off x="4991" y="3103"/>
              <a:ext cx="350" cy="296"/>
              <a:chOff x="4288" y="1746"/>
              <a:chExt cx="350" cy="296"/>
            </a:xfrm>
          </p:grpSpPr>
          <p:sp>
            <p:nvSpPr>
              <p:cNvPr id="247" name="Oval 41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48" name="Text Box 42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rgbClr val="FFFF00"/>
                    </a:solidFill>
                  </a:rPr>
                  <a:t>6</a:t>
                </a:r>
              </a:p>
            </p:txBody>
          </p:sp>
        </p:grpSp>
        <p:cxnSp>
          <p:nvCxnSpPr>
            <p:cNvPr id="246" name="AutoShape 54"/>
            <p:cNvCxnSpPr>
              <a:cxnSpLocks noChangeShapeType="1"/>
              <a:stCxn id="236" idx="4"/>
              <a:endCxn id="247" idx="0"/>
            </p:cNvCxnSpPr>
            <p:nvPr/>
          </p:nvCxnSpPr>
          <p:spPr bwMode="auto">
            <a:xfrm>
              <a:off x="5166" y="2800"/>
              <a:ext cx="0" cy="29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49" name="Group 55"/>
          <p:cNvGrpSpPr>
            <a:grpSpLocks/>
          </p:cNvGrpSpPr>
          <p:nvPr/>
        </p:nvGrpSpPr>
        <p:grpSpPr bwMode="auto">
          <a:xfrm>
            <a:off x="8480425" y="5243513"/>
            <a:ext cx="571500" cy="1184275"/>
            <a:chOff x="5347" y="3251"/>
            <a:chExt cx="360" cy="746"/>
          </a:xfrm>
        </p:grpSpPr>
        <p:grpSp>
          <p:nvGrpSpPr>
            <p:cNvPr id="250" name="Group 6"/>
            <p:cNvGrpSpPr>
              <a:grpSpLocks/>
            </p:cNvGrpSpPr>
            <p:nvPr/>
          </p:nvGrpSpPr>
          <p:grpSpPr bwMode="auto">
            <a:xfrm>
              <a:off x="5357" y="3701"/>
              <a:ext cx="350" cy="296"/>
              <a:chOff x="4738" y="2684"/>
              <a:chExt cx="350" cy="296"/>
            </a:xfrm>
          </p:grpSpPr>
          <p:sp>
            <p:nvSpPr>
              <p:cNvPr id="252" name="Oval 7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3" name="Text Box 8"/>
              <p:cNvSpPr txBox="1">
                <a:spLocks noChangeArrowheads="1"/>
              </p:cNvSpPr>
              <p:nvPr/>
            </p:nvSpPr>
            <p:spPr bwMode="auto">
              <a:xfrm>
                <a:off x="4821" y="2707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rgbClr val="FFFF00"/>
                    </a:solidFill>
                  </a:rPr>
                  <a:t>8</a:t>
                </a:r>
              </a:p>
            </p:txBody>
          </p:sp>
        </p:grpSp>
        <p:cxnSp>
          <p:nvCxnSpPr>
            <p:cNvPr id="251" name="AutoShape 55"/>
            <p:cNvCxnSpPr>
              <a:cxnSpLocks noChangeShapeType="1"/>
              <a:stCxn id="247" idx="6"/>
              <a:endCxn id="252" idx="0"/>
            </p:cNvCxnSpPr>
            <p:nvPr/>
          </p:nvCxnSpPr>
          <p:spPr bwMode="auto">
            <a:xfrm>
              <a:off x="5347" y="3251"/>
              <a:ext cx="185" cy="438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4" name="Group 60"/>
          <p:cNvGrpSpPr>
            <a:grpSpLocks/>
          </p:cNvGrpSpPr>
          <p:nvPr/>
        </p:nvGrpSpPr>
        <p:grpSpPr bwMode="auto">
          <a:xfrm>
            <a:off x="7100888" y="5160963"/>
            <a:ext cx="903287" cy="1193800"/>
            <a:chOff x="4473" y="3251"/>
            <a:chExt cx="569" cy="752"/>
          </a:xfrm>
        </p:grpSpPr>
        <p:grpSp>
          <p:nvGrpSpPr>
            <p:cNvPr id="255" name="Group 43"/>
            <p:cNvGrpSpPr>
              <a:grpSpLocks/>
            </p:cNvGrpSpPr>
            <p:nvPr/>
          </p:nvGrpSpPr>
          <p:grpSpPr bwMode="auto">
            <a:xfrm>
              <a:off x="4479" y="3707"/>
              <a:ext cx="350" cy="296"/>
              <a:chOff x="4288" y="1746"/>
              <a:chExt cx="350" cy="296"/>
            </a:xfrm>
          </p:grpSpPr>
          <p:sp>
            <p:nvSpPr>
              <p:cNvPr id="258" name="Oval 44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9" name="Text Box 45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rgbClr val="FFFF00"/>
                    </a:solidFill>
                  </a:rPr>
                  <a:t>7</a:t>
                </a:r>
              </a:p>
            </p:txBody>
          </p:sp>
        </p:grpSp>
        <p:cxnSp>
          <p:nvCxnSpPr>
            <p:cNvPr id="256" name="AutoShape 56"/>
            <p:cNvCxnSpPr>
              <a:cxnSpLocks noChangeShapeType="1"/>
              <a:stCxn id="247" idx="3"/>
              <a:endCxn id="258" idx="7"/>
            </p:cNvCxnSpPr>
            <p:nvPr/>
          </p:nvCxnSpPr>
          <p:spPr bwMode="auto">
            <a:xfrm flipH="1">
              <a:off x="4778" y="3362"/>
              <a:ext cx="264" cy="38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57" name="AutoShape 57"/>
            <p:cNvCxnSpPr>
              <a:cxnSpLocks noChangeShapeType="1"/>
              <a:stCxn id="258" idx="2"/>
              <a:endCxn id="247" idx="2"/>
            </p:cNvCxnSpPr>
            <p:nvPr/>
          </p:nvCxnSpPr>
          <p:spPr bwMode="auto">
            <a:xfrm rot="10800000" flipH="1">
              <a:off x="4473" y="3251"/>
              <a:ext cx="512" cy="604"/>
            </a:xfrm>
            <a:prstGeom prst="curvedConnector3">
              <a:avLst>
                <a:gd name="adj1" fmla="val -19532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60" name="Group 66"/>
          <p:cNvGrpSpPr>
            <a:grpSpLocks/>
          </p:cNvGrpSpPr>
          <p:nvPr/>
        </p:nvGrpSpPr>
        <p:grpSpPr bwMode="auto">
          <a:xfrm>
            <a:off x="293600" y="3051540"/>
            <a:ext cx="5996399" cy="981853"/>
            <a:chOff x="165" y="1555"/>
            <a:chExt cx="3751" cy="712"/>
          </a:xfrm>
        </p:grpSpPr>
        <p:sp>
          <p:nvSpPr>
            <p:cNvPr id="261" name="Oval 67"/>
            <p:cNvSpPr>
              <a:spLocks noChangeArrowheads="1"/>
            </p:cNvSpPr>
            <p:nvPr/>
          </p:nvSpPr>
          <p:spPr bwMode="auto">
            <a:xfrm>
              <a:off x="165" y="1555"/>
              <a:ext cx="1380" cy="249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" name="Line 68"/>
            <p:cNvSpPr>
              <a:spLocks noChangeShapeType="1"/>
            </p:cNvSpPr>
            <p:nvPr/>
          </p:nvSpPr>
          <p:spPr bwMode="auto">
            <a:xfrm>
              <a:off x="1540" y="1684"/>
              <a:ext cx="2376" cy="583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3" name="Group 69"/>
          <p:cNvGrpSpPr>
            <a:grpSpLocks/>
          </p:cNvGrpSpPr>
          <p:nvPr/>
        </p:nvGrpSpPr>
        <p:grpSpPr bwMode="auto">
          <a:xfrm>
            <a:off x="19050" y="3364827"/>
            <a:ext cx="7939088" cy="903599"/>
            <a:chOff x="12" y="1859"/>
            <a:chExt cx="5001" cy="562"/>
          </a:xfrm>
        </p:grpSpPr>
        <p:sp>
          <p:nvSpPr>
            <p:cNvPr id="264" name="Oval 70"/>
            <p:cNvSpPr>
              <a:spLocks noChangeArrowheads="1"/>
            </p:cNvSpPr>
            <p:nvPr/>
          </p:nvSpPr>
          <p:spPr bwMode="auto">
            <a:xfrm>
              <a:off x="12" y="1859"/>
              <a:ext cx="1942" cy="53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" name="Line 71"/>
            <p:cNvSpPr>
              <a:spLocks noChangeShapeType="1"/>
            </p:cNvSpPr>
            <p:nvPr/>
          </p:nvSpPr>
          <p:spPr bwMode="auto">
            <a:xfrm>
              <a:off x="1946" y="2138"/>
              <a:ext cx="3067" cy="283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6" name="Group 72"/>
          <p:cNvGrpSpPr>
            <a:grpSpLocks/>
          </p:cNvGrpSpPr>
          <p:nvPr/>
        </p:nvGrpSpPr>
        <p:grpSpPr bwMode="auto">
          <a:xfrm>
            <a:off x="638175" y="4000504"/>
            <a:ext cx="7285038" cy="519126"/>
            <a:chOff x="402" y="2362"/>
            <a:chExt cx="4589" cy="201"/>
          </a:xfrm>
        </p:grpSpPr>
        <p:sp>
          <p:nvSpPr>
            <p:cNvPr id="267" name="Oval 73"/>
            <p:cNvSpPr>
              <a:spLocks noChangeArrowheads="1"/>
            </p:cNvSpPr>
            <p:nvPr/>
          </p:nvSpPr>
          <p:spPr bwMode="auto">
            <a:xfrm>
              <a:off x="402" y="2362"/>
              <a:ext cx="341" cy="201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" name="Line 74"/>
            <p:cNvSpPr>
              <a:spLocks noChangeShapeType="1"/>
            </p:cNvSpPr>
            <p:nvPr/>
          </p:nvSpPr>
          <p:spPr bwMode="auto">
            <a:xfrm>
              <a:off x="750" y="2475"/>
              <a:ext cx="4241" cy="18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9" name="Group 75"/>
          <p:cNvGrpSpPr>
            <a:grpSpLocks/>
          </p:cNvGrpSpPr>
          <p:nvPr/>
        </p:nvGrpSpPr>
        <p:grpSpPr bwMode="auto">
          <a:xfrm>
            <a:off x="217289" y="4303713"/>
            <a:ext cx="7045325" cy="1717675"/>
            <a:chOff x="143" y="2615"/>
            <a:chExt cx="4438" cy="1082"/>
          </a:xfrm>
        </p:grpSpPr>
        <p:sp>
          <p:nvSpPr>
            <p:cNvPr id="270" name="Oval 76"/>
            <p:cNvSpPr>
              <a:spLocks noChangeArrowheads="1"/>
            </p:cNvSpPr>
            <p:nvPr/>
          </p:nvSpPr>
          <p:spPr bwMode="auto">
            <a:xfrm>
              <a:off x="143" y="2615"/>
              <a:ext cx="3933" cy="249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" name="Line 77"/>
            <p:cNvSpPr>
              <a:spLocks noChangeShapeType="1"/>
            </p:cNvSpPr>
            <p:nvPr/>
          </p:nvSpPr>
          <p:spPr bwMode="auto">
            <a:xfrm>
              <a:off x="3909" y="2780"/>
              <a:ext cx="672" cy="917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2" name="Group 78"/>
          <p:cNvGrpSpPr>
            <a:grpSpLocks/>
          </p:cNvGrpSpPr>
          <p:nvPr/>
        </p:nvGrpSpPr>
        <p:grpSpPr bwMode="auto">
          <a:xfrm>
            <a:off x="19050" y="4637089"/>
            <a:ext cx="8459788" cy="1784351"/>
            <a:chOff x="12" y="2921"/>
            <a:chExt cx="5329" cy="1124"/>
          </a:xfrm>
        </p:grpSpPr>
        <p:sp>
          <p:nvSpPr>
            <p:cNvPr id="273" name="Oval 79"/>
            <p:cNvSpPr>
              <a:spLocks noChangeArrowheads="1"/>
            </p:cNvSpPr>
            <p:nvPr/>
          </p:nvSpPr>
          <p:spPr bwMode="auto">
            <a:xfrm>
              <a:off x="12" y="2921"/>
              <a:ext cx="2936" cy="1124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4" name="Line 80"/>
            <p:cNvSpPr>
              <a:spLocks noChangeShapeType="1"/>
            </p:cNvSpPr>
            <p:nvPr/>
          </p:nvSpPr>
          <p:spPr bwMode="auto">
            <a:xfrm>
              <a:off x="2940" y="3491"/>
              <a:ext cx="2401" cy="336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2960" y="286604"/>
            <a:ext cx="6366828" cy="1450757"/>
          </a:xfrm>
        </p:spPr>
        <p:txBody>
          <a:bodyPr/>
          <a:lstStyle/>
          <a:p>
            <a:r>
              <a:rPr lang="en-US" dirty="0" err="1" smtClean="0"/>
              <a:t>Ejemplo</a:t>
            </a:r>
            <a:r>
              <a:rPr lang="en-US" dirty="0" smtClean="0"/>
              <a:t> GCF: </a:t>
            </a:r>
            <a:r>
              <a:rPr lang="en-US" dirty="0" err="1" smtClean="0"/>
              <a:t>Estadística</a:t>
            </a:r>
            <a:endParaRPr lang="en-US" dirty="0" smtClean="0"/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4948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1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" grpId="0"/>
      <p:bldP spid="206" grpId="0"/>
      <p:bldP spid="210" grpId="0"/>
      <p:bldP spid="2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7" name="Group 24"/>
          <p:cNvGrpSpPr>
            <a:grpSpLocks/>
          </p:cNvGrpSpPr>
          <p:nvPr/>
        </p:nvGrpSpPr>
        <p:grpSpPr bwMode="auto">
          <a:xfrm>
            <a:off x="1285730" y="637504"/>
            <a:ext cx="555625" cy="777875"/>
            <a:chOff x="4478" y="495"/>
            <a:chExt cx="350" cy="490"/>
          </a:xfrm>
        </p:grpSpPr>
        <p:grpSp>
          <p:nvGrpSpPr>
            <p:cNvPr id="25651" name="Group 9"/>
            <p:cNvGrpSpPr>
              <a:grpSpLocks/>
            </p:cNvGrpSpPr>
            <p:nvPr/>
          </p:nvGrpSpPr>
          <p:grpSpPr bwMode="auto">
            <a:xfrm>
              <a:off x="4478" y="689"/>
              <a:ext cx="350" cy="296"/>
              <a:chOff x="3838" y="2684"/>
              <a:chExt cx="350" cy="296"/>
            </a:xfrm>
          </p:grpSpPr>
          <p:sp>
            <p:nvSpPr>
              <p:cNvPr id="25653" name="Oval 10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654" name="Text Box 11"/>
              <p:cNvSpPr txBox="1">
                <a:spLocks noChangeArrowheads="1"/>
              </p:cNvSpPr>
              <p:nvPr/>
            </p:nvSpPr>
            <p:spPr bwMode="auto">
              <a:xfrm>
                <a:off x="3921" y="2707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rgbClr val="FFFF00"/>
                    </a:solidFill>
                  </a:rPr>
                  <a:t>1</a:t>
                </a:r>
              </a:p>
            </p:txBody>
          </p:sp>
        </p:grpSp>
        <p:sp>
          <p:nvSpPr>
            <p:cNvPr id="25652" name="Line 15"/>
            <p:cNvSpPr>
              <a:spLocks noChangeShapeType="1"/>
            </p:cNvSpPr>
            <p:nvPr/>
          </p:nvSpPr>
          <p:spPr bwMode="auto">
            <a:xfrm>
              <a:off x="4653" y="495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</p:grpSp>
      <p:grpSp>
        <p:nvGrpSpPr>
          <p:cNvPr id="25608" name="Group 29"/>
          <p:cNvGrpSpPr>
            <a:grpSpLocks/>
          </p:cNvGrpSpPr>
          <p:nvPr/>
        </p:nvGrpSpPr>
        <p:grpSpPr bwMode="auto">
          <a:xfrm>
            <a:off x="1285730" y="1415379"/>
            <a:ext cx="555625" cy="957262"/>
            <a:chOff x="4478" y="985"/>
            <a:chExt cx="350" cy="603"/>
          </a:xfrm>
        </p:grpSpPr>
        <p:grpSp>
          <p:nvGrpSpPr>
            <p:cNvPr id="25647" name="Group 21"/>
            <p:cNvGrpSpPr>
              <a:grpSpLocks/>
            </p:cNvGrpSpPr>
            <p:nvPr/>
          </p:nvGrpSpPr>
          <p:grpSpPr bwMode="auto">
            <a:xfrm>
              <a:off x="4478" y="1292"/>
              <a:ext cx="350" cy="296"/>
              <a:chOff x="4288" y="1746"/>
              <a:chExt cx="350" cy="296"/>
            </a:xfrm>
          </p:grpSpPr>
          <p:sp>
            <p:nvSpPr>
              <p:cNvPr id="25649" name="Oval 22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650" name="Text Box 23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rgbClr val="FFFF00"/>
                    </a:solidFill>
                  </a:rPr>
                  <a:t>2</a:t>
                </a:r>
              </a:p>
            </p:txBody>
          </p:sp>
        </p:grpSp>
        <p:cxnSp>
          <p:nvCxnSpPr>
            <p:cNvPr id="25648" name="AutoShape 48"/>
            <p:cNvCxnSpPr>
              <a:cxnSpLocks noChangeShapeType="1"/>
              <a:stCxn id="25653" idx="4"/>
              <a:endCxn id="25649" idx="0"/>
            </p:cNvCxnSpPr>
            <p:nvPr/>
          </p:nvCxnSpPr>
          <p:spPr bwMode="auto">
            <a:xfrm>
              <a:off x="4653" y="985"/>
              <a:ext cx="0" cy="30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09" name="Group 34"/>
          <p:cNvGrpSpPr>
            <a:grpSpLocks/>
          </p:cNvGrpSpPr>
          <p:nvPr/>
        </p:nvGrpSpPr>
        <p:grpSpPr bwMode="auto">
          <a:xfrm>
            <a:off x="1285730" y="2372641"/>
            <a:ext cx="555625" cy="958850"/>
            <a:chOff x="4478" y="1588"/>
            <a:chExt cx="350" cy="604"/>
          </a:xfrm>
        </p:grpSpPr>
        <p:grpSp>
          <p:nvGrpSpPr>
            <p:cNvPr id="25643" name="Group 27"/>
            <p:cNvGrpSpPr>
              <a:grpSpLocks/>
            </p:cNvGrpSpPr>
            <p:nvPr/>
          </p:nvGrpSpPr>
          <p:grpSpPr bwMode="auto">
            <a:xfrm>
              <a:off x="4478" y="1896"/>
              <a:ext cx="350" cy="296"/>
              <a:chOff x="4288" y="1746"/>
              <a:chExt cx="350" cy="296"/>
            </a:xfrm>
          </p:grpSpPr>
          <p:sp>
            <p:nvSpPr>
              <p:cNvPr id="25645" name="Oval 28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646" name="Text Box 29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rgbClr val="FFFF00"/>
                    </a:solidFill>
                  </a:rPr>
                  <a:t>3</a:t>
                </a:r>
              </a:p>
            </p:txBody>
          </p:sp>
        </p:grpSp>
        <p:cxnSp>
          <p:nvCxnSpPr>
            <p:cNvPr id="25644" name="AutoShape 49"/>
            <p:cNvCxnSpPr>
              <a:cxnSpLocks noChangeShapeType="1"/>
              <a:stCxn id="25649" idx="4"/>
              <a:endCxn id="25645" idx="0"/>
            </p:cNvCxnSpPr>
            <p:nvPr/>
          </p:nvCxnSpPr>
          <p:spPr bwMode="auto">
            <a:xfrm>
              <a:off x="4653" y="1588"/>
              <a:ext cx="0" cy="30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10" name="Group 37"/>
          <p:cNvGrpSpPr>
            <a:grpSpLocks/>
          </p:cNvGrpSpPr>
          <p:nvPr/>
        </p:nvGrpSpPr>
        <p:grpSpPr bwMode="auto">
          <a:xfrm>
            <a:off x="1890568" y="3817266"/>
            <a:ext cx="555625" cy="469900"/>
            <a:chOff x="4288" y="1746"/>
            <a:chExt cx="350" cy="296"/>
          </a:xfrm>
        </p:grpSpPr>
        <p:sp>
          <p:nvSpPr>
            <p:cNvPr id="25641" name="Oval 38"/>
            <p:cNvSpPr>
              <a:spLocks noChangeArrowheads="1"/>
            </p:cNvSpPr>
            <p:nvPr/>
          </p:nvSpPr>
          <p:spPr bwMode="auto">
            <a:xfrm>
              <a:off x="4288" y="174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5642" name="Text Box 39"/>
            <p:cNvSpPr txBox="1">
              <a:spLocks noChangeArrowheads="1"/>
            </p:cNvSpPr>
            <p:nvPr/>
          </p:nvSpPr>
          <p:spPr bwMode="auto">
            <a:xfrm>
              <a:off x="4371" y="1769"/>
              <a:ext cx="190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rgbClr val="FFFF00"/>
                  </a:solidFill>
                </a:rPr>
                <a:t>5</a:t>
              </a:r>
            </a:p>
          </p:txBody>
        </p:sp>
      </p:grpSp>
      <p:cxnSp>
        <p:nvCxnSpPr>
          <p:cNvPr id="25611" name="AutoShape 52"/>
          <p:cNvCxnSpPr>
            <a:cxnSpLocks noChangeShapeType="1"/>
          </p:cNvCxnSpPr>
          <p:nvPr/>
        </p:nvCxnSpPr>
        <p:spPr bwMode="auto">
          <a:xfrm>
            <a:off x="1837747" y="3134185"/>
            <a:ext cx="317500" cy="711200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</p:cxnSp>
      <p:grpSp>
        <p:nvGrpSpPr>
          <p:cNvPr id="25612" name="Group 44"/>
          <p:cNvGrpSpPr>
            <a:grpSpLocks/>
          </p:cNvGrpSpPr>
          <p:nvPr/>
        </p:nvGrpSpPr>
        <p:grpSpPr bwMode="auto">
          <a:xfrm>
            <a:off x="380858" y="2936205"/>
            <a:ext cx="987426" cy="1095376"/>
            <a:chOff x="3908" y="1943"/>
            <a:chExt cx="622" cy="690"/>
          </a:xfrm>
        </p:grpSpPr>
        <p:grpSp>
          <p:nvGrpSpPr>
            <p:cNvPr id="25636" name="Group 24"/>
            <p:cNvGrpSpPr>
              <a:grpSpLocks/>
            </p:cNvGrpSpPr>
            <p:nvPr/>
          </p:nvGrpSpPr>
          <p:grpSpPr bwMode="auto">
            <a:xfrm>
              <a:off x="3908" y="2337"/>
              <a:ext cx="350" cy="296"/>
              <a:chOff x="4288" y="1746"/>
              <a:chExt cx="350" cy="296"/>
            </a:xfrm>
          </p:grpSpPr>
          <p:sp>
            <p:nvSpPr>
              <p:cNvPr id="25639" name="Oval 25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640" name="Text Box 26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rgbClr val="FFFF00"/>
                    </a:solidFill>
                  </a:rPr>
                  <a:t>4</a:t>
                </a:r>
              </a:p>
            </p:txBody>
          </p:sp>
        </p:grpSp>
        <p:cxnSp>
          <p:nvCxnSpPr>
            <p:cNvPr id="25637" name="AutoShape 50"/>
            <p:cNvCxnSpPr>
              <a:cxnSpLocks noChangeShapeType="1"/>
              <a:stCxn id="25645" idx="3"/>
              <a:endCxn id="25639" idx="7"/>
            </p:cNvCxnSpPr>
            <p:nvPr/>
          </p:nvCxnSpPr>
          <p:spPr bwMode="auto">
            <a:xfrm flipH="1">
              <a:off x="4207" y="2149"/>
              <a:ext cx="323" cy="23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5638" name="AutoShape 53"/>
            <p:cNvCxnSpPr>
              <a:cxnSpLocks noChangeShapeType="1"/>
              <a:stCxn id="25639" idx="1"/>
            </p:cNvCxnSpPr>
            <p:nvPr/>
          </p:nvCxnSpPr>
          <p:spPr bwMode="auto">
            <a:xfrm rot="5400000" flipH="1" flipV="1">
              <a:off x="4012" y="1890"/>
              <a:ext cx="437" cy="543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13" name="Group 50"/>
          <p:cNvGrpSpPr>
            <a:grpSpLocks/>
          </p:cNvGrpSpPr>
          <p:nvPr/>
        </p:nvGrpSpPr>
        <p:grpSpPr bwMode="auto">
          <a:xfrm>
            <a:off x="1890568" y="4287166"/>
            <a:ext cx="555625" cy="960438"/>
            <a:chOff x="4991" y="2794"/>
            <a:chExt cx="350" cy="605"/>
          </a:xfrm>
        </p:grpSpPr>
        <p:grpSp>
          <p:nvGrpSpPr>
            <p:cNvPr id="25632" name="Group 40"/>
            <p:cNvGrpSpPr>
              <a:grpSpLocks/>
            </p:cNvGrpSpPr>
            <p:nvPr/>
          </p:nvGrpSpPr>
          <p:grpSpPr bwMode="auto">
            <a:xfrm>
              <a:off x="4991" y="3103"/>
              <a:ext cx="350" cy="296"/>
              <a:chOff x="4288" y="1746"/>
              <a:chExt cx="350" cy="296"/>
            </a:xfrm>
          </p:grpSpPr>
          <p:sp>
            <p:nvSpPr>
              <p:cNvPr id="25634" name="Oval 41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635" name="Text Box 42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rgbClr val="FFFF00"/>
                    </a:solidFill>
                  </a:rPr>
                  <a:t>6</a:t>
                </a:r>
              </a:p>
            </p:txBody>
          </p:sp>
        </p:grpSp>
        <p:cxnSp>
          <p:nvCxnSpPr>
            <p:cNvPr id="25633" name="AutoShape 54"/>
            <p:cNvCxnSpPr>
              <a:cxnSpLocks noChangeShapeType="1"/>
              <a:stCxn id="25641" idx="4"/>
              <a:endCxn id="25634" idx="0"/>
            </p:cNvCxnSpPr>
            <p:nvPr/>
          </p:nvCxnSpPr>
          <p:spPr bwMode="auto">
            <a:xfrm>
              <a:off x="5166" y="2794"/>
              <a:ext cx="0" cy="309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14" name="Group 55"/>
          <p:cNvGrpSpPr>
            <a:grpSpLocks/>
          </p:cNvGrpSpPr>
          <p:nvPr/>
        </p:nvGrpSpPr>
        <p:grpSpPr bwMode="auto">
          <a:xfrm>
            <a:off x="2442804" y="4911967"/>
            <a:ext cx="712788" cy="1385889"/>
            <a:chOff x="5258" y="3124"/>
            <a:chExt cx="449" cy="873"/>
          </a:xfrm>
        </p:grpSpPr>
        <p:grpSp>
          <p:nvGrpSpPr>
            <p:cNvPr id="25628" name="Group 6"/>
            <p:cNvGrpSpPr>
              <a:grpSpLocks/>
            </p:cNvGrpSpPr>
            <p:nvPr/>
          </p:nvGrpSpPr>
          <p:grpSpPr bwMode="auto">
            <a:xfrm>
              <a:off x="5357" y="3701"/>
              <a:ext cx="350" cy="296"/>
              <a:chOff x="4738" y="2684"/>
              <a:chExt cx="350" cy="296"/>
            </a:xfrm>
          </p:grpSpPr>
          <p:sp>
            <p:nvSpPr>
              <p:cNvPr id="25630" name="Oval 7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631" name="Text Box 8"/>
              <p:cNvSpPr txBox="1">
                <a:spLocks noChangeArrowheads="1"/>
              </p:cNvSpPr>
              <p:nvPr/>
            </p:nvSpPr>
            <p:spPr bwMode="auto">
              <a:xfrm>
                <a:off x="4821" y="2707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rgbClr val="FFFF00"/>
                    </a:solidFill>
                  </a:rPr>
                  <a:t>8</a:t>
                </a:r>
              </a:p>
            </p:txBody>
          </p:sp>
        </p:grpSp>
        <p:cxnSp>
          <p:nvCxnSpPr>
            <p:cNvPr id="25629" name="AutoShape 55"/>
            <p:cNvCxnSpPr>
              <a:cxnSpLocks noChangeShapeType="1"/>
              <a:stCxn id="25634" idx="6"/>
              <a:endCxn id="25630" idx="0"/>
            </p:cNvCxnSpPr>
            <p:nvPr/>
          </p:nvCxnSpPr>
          <p:spPr bwMode="auto">
            <a:xfrm>
              <a:off x="5258" y="3124"/>
              <a:ext cx="274" cy="577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15" name="Group 60"/>
          <p:cNvGrpSpPr>
            <a:grpSpLocks/>
          </p:cNvGrpSpPr>
          <p:nvPr/>
        </p:nvGrpSpPr>
        <p:grpSpPr bwMode="auto">
          <a:xfrm>
            <a:off x="1145459" y="4937367"/>
            <a:ext cx="893762" cy="1360489"/>
            <a:chOff x="4479" y="3146"/>
            <a:chExt cx="563" cy="857"/>
          </a:xfrm>
        </p:grpSpPr>
        <p:grpSp>
          <p:nvGrpSpPr>
            <p:cNvPr id="25623" name="Group 43"/>
            <p:cNvGrpSpPr>
              <a:grpSpLocks/>
            </p:cNvGrpSpPr>
            <p:nvPr/>
          </p:nvGrpSpPr>
          <p:grpSpPr bwMode="auto">
            <a:xfrm>
              <a:off x="4479" y="3707"/>
              <a:ext cx="350" cy="296"/>
              <a:chOff x="4288" y="1746"/>
              <a:chExt cx="350" cy="296"/>
            </a:xfrm>
          </p:grpSpPr>
          <p:sp>
            <p:nvSpPr>
              <p:cNvPr id="25626" name="Oval 44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627" name="Text Box 45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rgbClr val="FFFF00"/>
                    </a:solidFill>
                  </a:rPr>
                  <a:t>7</a:t>
                </a:r>
              </a:p>
            </p:txBody>
          </p:sp>
        </p:grpSp>
        <p:cxnSp>
          <p:nvCxnSpPr>
            <p:cNvPr id="25624" name="AutoShape 56"/>
            <p:cNvCxnSpPr>
              <a:cxnSpLocks noChangeShapeType="1"/>
              <a:stCxn id="25634" idx="3"/>
              <a:endCxn id="25626" idx="7"/>
            </p:cNvCxnSpPr>
            <p:nvPr/>
          </p:nvCxnSpPr>
          <p:spPr bwMode="auto">
            <a:xfrm flipH="1">
              <a:off x="4778" y="3280"/>
              <a:ext cx="176" cy="47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5625" name="AutoShape 57"/>
            <p:cNvCxnSpPr>
              <a:cxnSpLocks noChangeShapeType="1"/>
              <a:stCxn id="25626" idx="2"/>
              <a:endCxn id="25634" idx="1"/>
            </p:cNvCxnSpPr>
            <p:nvPr/>
          </p:nvCxnSpPr>
          <p:spPr bwMode="auto">
            <a:xfrm rot="10800000" flipH="1">
              <a:off x="4479" y="3146"/>
              <a:ext cx="563" cy="709"/>
            </a:xfrm>
            <a:prstGeom prst="curvedConnector4">
              <a:avLst>
                <a:gd name="adj1" fmla="val -25566"/>
                <a:gd name="adj2" fmla="val 126437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sp>
        <p:nvSpPr>
          <p:cNvPr id="2" name="TextBox 1"/>
          <p:cNvSpPr txBox="1"/>
          <p:nvPr/>
        </p:nvSpPr>
        <p:spPr>
          <a:xfrm>
            <a:off x="3250154" y="1776287"/>
            <a:ext cx="182106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err="1" smtClean="0"/>
              <a:t>Requisitos</a:t>
            </a:r>
            <a:r>
              <a:rPr lang="en-US" sz="2000" b="0" dirty="0" smtClean="0"/>
              <a:t> de test</a:t>
            </a:r>
          </a:p>
          <a:p>
            <a:r>
              <a:rPr lang="en-US" sz="2000" b="0" dirty="0" smtClean="0"/>
              <a:t>A</a:t>
            </a:r>
            <a:r>
              <a:rPr lang="en-US" sz="2000" b="0" dirty="0"/>
              <a:t>. [ 1, 2 ]</a:t>
            </a:r>
          </a:p>
          <a:p>
            <a:r>
              <a:rPr lang="en-US" sz="2000" b="0" dirty="0"/>
              <a:t>B. [ 2, 3 ]</a:t>
            </a:r>
          </a:p>
          <a:p>
            <a:r>
              <a:rPr lang="en-US" sz="2000" b="0" dirty="0"/>
              <a:t>C. [ 3, 4 ]</a:t>
            </a:r>
          </a:p>
          <a:p>
            <a:r>
              <a:rPr lang="en-US" sz="2000" b="0" dirty="0"/>
              <a:t>D. [ 3, 5 ]</a:t>
            </a:r>
          </a:p>
          <a:p>
            <a:r>
              <a:rPr lang="en-US" sz="2000" b="0" dirty="0"/>
              <a:t>E. [ 4, 3 ]</a:t>
            </a:r>
          </a:p>
          <a:p>
            <a:r>
              <a:rPr lang="en-US" sz="2000" b="0" dirty="0"/>
              <a:t>F. [ 5, 6 ]</a:t>
            </a:r>
          </a:p>
          <a:p>
            <a:r>
              <a:rPr lang="en-US" sz="2000" b="0" dirty="0"/>
              <a:t>G. [ 6, 7 ]</a:t>
            </a:r>
          </a:p>
          <a:p>
            <a:r>
              <a:rPr lang="en-US" sz="2000" b="0" dirty="0"/>
              <a:t>H. [ 6, 8 ]</a:t>
            </a:r>
          </a:p>
          <a:p>
            <a:r>
              <a:rPr lang="en-US" sz="2000" b="0" dirty="0"/>
              <a:t>I. [ 7, 6 </a:t>
            </a:r>
            <a:r>
              <a:rPr lang="en-US" sz="2000" b="0" dirty="0" smtClean="0"/>
              <a:t>]</a:t>
            </a:r>
            <a:endParaRPr lang="en-US" sz="2000" b="0" dirty="0"/>
          </a:p>
        </p:txBody>
      </p:sp>
      <p:sp>
        <p:nvSpPr>
          <p:cNvPr id="53" name="Title 1"/>
          <p:cNvSpPr>
            <a:spLocks noGrp="1"/>
          </p:cNvSpPr>
          <p:nvPr>
            <p:ph type="title"/>
          </p:nvPr>
        </p:nvSpPr>
        <p:spPr>
          <a:xfrm>
            <a:off x="2206336" y="313239"/>
            <a:ext cx="7543800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Requisitos de test y caminos de test: EC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82724" y="-11575"/>
            <a:ext cx="32367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000" dirty="0" err="1" smtClean="0">
                <a:solidFill>
                  <a:srgbClr val="0070C0"/>
                </a:solidFill>
              </a:rPr>
              <a:t>Edge</a:t>
            </a:r>
            <a:r>
              <a:rPr lang="es-ES" sz="4000" dirty="0" smtClean="0">
                <a:solidFill>
                  <a:srgbClr val="0070C0"/>
                </a:solidFill>
              </a:rPr>
              <a:t> </a:t>
            </a:r>
            <a:r>
              <a:rPr lang="es-ES" sz="4000" dirty="0" err="1" smtClean="0">
                <a:solidFill>
                  <a:srgbClr val="0070C0"/>
                </a:solidFill>
              </a:rPr>
              <a:t>Coverage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61" name="TextBox 2"/>
          <p:cNvSpPr txBox="1"/>
          <p:nvPr/>
        </p:nvSpPr>
        <p:spPr>
          <a:xfrm>
            <a:off x="5053182" y="1806563"/>
            <a:ext cx="30251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/>
              <a:t>Caminos de test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[ </a:t>
            </a:r>
            <a:r>
              <a:rPr lang="en-US" sz="2000" dirty="0"/>
              <a:t>1, 2, 3, 4, 3, 5, 6, 7, 6, 8 </a:t>
            </a:r>
            <a:r>
              <a:rPr lang="en-US" sz="2000" dirty="0" smtClean="0"/>
              <a:t>]</a:t>
            </a:r>
            <a:endParaRPr lang="en-US" sz="2000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2321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7" name="Group 24"/>
          <p:cNvGrpSpPr>
            <a:grpSpLocks/>
          </p:cNvGrpSpPr>
          <p:nvPr/>
        </p:nvGrpSpPr>
        <p:grpSpPr bwMode="auto">
          <a:xfrm>
            <a:off x="1285730" y="637504"/>
            <a:ext cx="555625" cy="777875"/>
            <a:chOff x="4478" y="495"/>
            <a:chExt cx="350" cy="490"/>
          </a:xfrm>
        </p:grpSpPr>
        <p:grpSp>
          <p:nvGrpSpPr>
            <p:cNvPr id="25651" name="Group 9"/>
            <p:cNvGrpSpPr>
              <a:grpSpLocks/>
            </p:cNvGrpSpPr>
            <p:nvPr/>
          </p:nvGrpSpPr>
          <p:grpSpPr bwMode="auto">
            <a:xfrm>
              <a:off x="4478" y="689"/>
              <a:ext cx="350" cy="296"/>
              <a:chOff x="3838" y="2684"/>
              <a:chExt cx="350" cy="296"/>
            </a:xfrm>
          </p:grpSpPr>
          <p:sp>
            <p:nvSpPr>
              <p:cNvPr id="25653" name="Oval 10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654" name="Text Box 11"/>
              <p:cNvSpPr txBox="1">
                <a:spLocks noChangeArrowheads="1"/>
              </p:cNvSpPr>
              <p:nvPr/>
            </p:nvSpPr>
            <p:spPr bwMode="auto">
              <a:xfrm>
                <a:off x="3921" y="2707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rgbClr val="FFFF00"/>
                    </a:solidFill>
                  </a:rPr>
                  <a:t>1</a:t>
                </a:r>
              </a:p>
            </p:txBody>
          </p:sp>
        </p:grpSp>
        <p:sp>
          <p:nvSpPr>
            <p:cNvPr id="25652" name="Line 15"/>
            <p:cNvSpPr>
              <a:spLocks noChangeShapeType="1"/>
            </p:cNvSpPr>
            <p:nvPr/>
          </p:nvSpPr>
          <p:spPr bwMode="auto">
            <a:xfrm>
              <a:off x="4653" y="495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</p:grpSp>
      <p:grpSp>
        <p:nvGrpSpPr>
          <p:cNvPr id="25608" name="Group 29"/>
          <p:cNvGrpSpPr>
            <a:grpSpLocks/>
          </p:cNvGrpSpPr>
          <p:nvPr/>
        </p:nvGrpSpPr>
        <p:grpSpPr bwMode="auto">
          <a:xfrm>
            <a:off x="1285730" y="1415379"/>
            <a:ext cx="555625" cy="957262"/>
            <a:chOff x="4478" y="985"/>
            <a:chExt cx="350" cy="603"/>
          </a:xfrm>
        </p:grpSpPr>
        <p:grpSp>
          <p:nvGrpSpPr>
            <p:cNvPr id="25647" name="Group 21"/>
            <p:cNvGrpSpPr>
              <a:grpSpLocks/>
            </p:cNvGrpSpPr>
            <p:nvPr/>
          </p:nvGrpSpPr>
          <p:grpSpPr bwMode="auto">
            <a:xfrm>
              <a:off x="4478" y="1292"/>
              <a:ext cx="350" cy="296"/>
              <a:chOff x="4288" y="1746"/>
              <a:chExt cx="350" cy="296"/>
            </a:xfrm>
          </p:grpSpPr>
          <p:sp>
            <p:nvSpPr>
              <p:cNvPr id="25649" name="Oval 22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650" name="Text Box 23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rgbClr val="FFFF00"/>
                    </a:solidFill>
                  </a:rPr>
                  <a:t>2</a:t>
                </a:r>
              </a:p>
            </p:txBody>
          </p:sp>
        </p:grpSp>
        <p:cxnSp>
          <p:nvCxnSpPr>
            <p:cNvPr id="25648" name="AutoShape 48"/>
            <p:cNvCxnSpPr>
              <a:cxnSpLocks noChangeShapeType="1"/>
              <a:stCxn id="25653" idx="4"/>
              <a:endCxn id="25649" idx="0"/>
            </p:cNvCxnSpPr>
            <p:nvPr/>
          </p:nvCxnSpPr>
          <p:spPr bwMode="auto">
            <a:xfrm>
              <a:off x="4653" y="985"/>
              <a:ext cx="0" cy="30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09" name="Group 34"/>
          <p:cNvGrpSpPr>
            <a:grpSpLocks/>
          </p:cNvGrpSpPr>
          <p:nvPr/>
        </p:nvGrpSpPr>
        <p:grpSpPr bwMode="auto">
          <a:xfrm>
            <a:off x="1285730" y="2372641"/>
            <a:ext cx="555625" cy="958850"/>
            <a:chOff x="4478" y="1588"/>
            <a:chExt cx="350" cy="604"/>
          </a:xfrm>
        </p:grpSpPr>
        <p:grpSp>
          <p:nvGrpSpPr>
            <p:cNvPr id="25643" name="Group 27"/>
            <p:cNvGrpSpPr>
              <a:grpSpLocks/>
            </p:cNvGrpSpPr>
            <p:nvPr/>
          </p:nvGrpSpPr>
          <p:grpSpPr bwMode="auto">
            <a:xfrm>
              <a:off x="4478" y="1896"/>
              <a:ext cx="350" cy="296"/>
              <a:chOff x="4288" y="1746"/>
              <a:chExt cx="350" cy="296"/>
            </a:xfrm>
          </p:grpSpPr>
          <p:sp>
            <p:nvSpPr>
              <p:cNvPr id="25645" name="Oval 28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646" name="Text Box 29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rgbClr val="FFFF00"/>
                    </a:solidFill>
                  </a:rPr>
                  <a:t>3</a:t>
                </a:r>
              </a:p>
            </p:txBody>
          </p:sp>
        </p:grpSp>
        <p:cxnSp>
          <p:nvCxnSpPr>
            <p:cNvPr id="25644" name="AutoShape 49"/>
            <p:cNvCxnSpPr>
              <a:cxnSpLocks noChangeShapeType="1"/>
              <a:stCxn id="25649" idx="4"/>
              <a:endCxn id="25645" idx="0"/>
            </p:cNvCxnSpPr>
            <p:nvPr/>
          </p:nvCxnSpPr>
          <p:spPr bwMode="auto">
            <a:xfrm>
              <a:off x="4653" y="1588"/>
              <a:ext cx="0" cy="30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10" name="Group 37"/>
          <p:cNvGrpSpPr>
            <a:grpSpLocks/>
          </p:cNvGrpSpPr>
          <p:nvPr/>
        </p:nvGrpSpPr>
        <p:grpSpPr bwMode="auto">
          <a:xfrm>
            <a:off x="1890568" y="3817266"/>
            <a:ext cx="555625" cy="469900"/>
            <a:chOff x="4288" y="1746"/>
            <a:chExt cx="350" cy="296"/>
          </a:xfrm>
        </p:grpSpPr>
        <p:sp>
          <p:nvSpPr>
            <p:cNvPr id="25641" name="Oval 38"/>
            <p:cNvSpPr>
              <a:spLocks noChangeArrowheads="1"/>
            </p:cNvSpPr>
            <p:nvPr/>
          </p:nvSpPr>
          <p:spPr bwMode="auto">
            <a:xfrm>
              <a:off x="4288" y="174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5642" name="Text Box 39"/>
            <p:cNvSpPr txBox="1">
              <a:spLocks noChangeArrowheads="1"/>
            </p:cNvSpPr>
            <p:nvPr/>
          </p:nvSpPr>
          <p:spPr bwMode="auto">
            <a:xfrm>
              <a:off x="4371" y="1769"/>
              <a:ext cx="190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rgbClr val="FFFF00"/>
                  </a:solidFill>
                </a:rPr>
                <a:t>5</a:t>
              </a:r>
            </a:p>
          </p:txBody>
        </p:sp>
      </p:grpSp>
      <p:cxnSp>
        <p:nvCxnSpPr>
          <p:cNvPr id="25611" name="AutoShape 52"/>
          <p:cNvCxnSpPr>
            <a:cxnSpLocks noChangeShapeType="1"/>
          </p:cNvCxnSpPr>
          <p:nvPr/>
        </p:nvCxnSpPr>
        <p:spPr bwMode="auto">
          <a:xfrm>
            <a:off x="1837747" y="3134185"/>
            <a:ext cx="317500" cy="711200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</p:cxnSp>
      <p:grpSp>
        <p:nvGrpSpPr>
          <p:cNvPr id="25612" name="Group 44"/>
          <p:cNvGrpSpPr>
            <a:grpSpLocks/>
          </p:cNvGrpSpPr>
          <p:nvPr/>
        </p:nvGrpSpPr>
        <p:grpSpPr bwMode="auto">
          <a:xfrm>
            <a:off x="380858" y="2936205"/>
            <a:ext cx="987426" cy="1095376"/>
            <a:chOff x="3908" y="1943"/>
            <a:chExt cx="622" cy="690"/>
          </a:xfrm>
        </p:grpSpPr>
        <p:grpSp>
          <p:nvGrpSpPr>
            <p:cNvPr id="25636" name="Group 24"/>
            <p:cNvGrpSpPr>
              <a:grpSpLocks/>
            </p:cNvGrpSpPr>
            <p:nvPr/>
          </p:nvGrpSpPr>
          <p:grpSpPr bwMode="auto">
            <a:xfrm>
              <a:off x="3908" y="2337"/>
              <a:ext cx="350" cy="296"/>
              <a:chOff x="4288" y="1746"/>
              <a:chExt cx="350" cy="296"/>
            </a:xfrm>
          </p:grpSpPr>
          <p:sp>
            <p:nvSpPr>
              <p:cNvPr id="25639" name="Oval 25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640" name="Text Box 26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rgbClr val="FFFF00"/>
                    </a:solidFill>
                  </a:rPr>
                  <a:t>4</a:t>
                </a:r>
              </a:p>
            </p:txBody>
          </p:sp>
        </p:grpSp>
        <p:cxnSp>
          <p:nvCxnSpPr>
            <p:cNvPr id="25637" name="AutoShape 50"/>
            <p:cNvCxnSpPr>
              <a:cxnSpLocks noChangeShapeType="1"/>
              <a:stCxn id="25645" idx="3"/>
              <a:endCxn id="25639" idx="7"/>
            </p:cNvCxnSpPr>
            <p:nvPr/>
          </p:nvCxnSpPr>
          <p:spPr bwMode="auto">
            <a:xfrm flipH="1">
              <a:off x="4207" y="2149"/>
              <a:ext cx="323" cy="23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5638" name="AutoShape 53"/>
            <p:cNvCxnSpPr>
              <a:cxnSpLocks noChangeShapeType="1"/>
              <a:stCxn id="25639" idx="1"/>
            </p:cNvCxnSpPr>
            <p:nvPr/>
          </p:nvCxnSpPr>
          <p:spPr bwMode="auto">
            <a:xfrm rot="5400000" flipH="1" flipV="1">
              <a:off x="4012" y="1890"/>
              <a:ext cx="437" cy="543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13" name="Group 50"/>
          <p:cNvGrpSpPr>
            <a:grpSpLocks/>
          </p:cNvGrpSpPr>
          <p:nvPr/>
        </p:nvGrpSpPr>
        <p:grpSpPr bwMode="auto">
          <a:xfrm>
            <a:off x="1890568" y="4287166"/>
            <a:ext cx="555625" cy="960438"/>
            <a:chOff x="4991" y="2794"/>
            <a:chExt cx="350" cy="605"/>
          </a:xfrm>
        </p:grpSpPr>
        <p:grpSp>
          <p:nvGrpSpPr>
            <p:cNvPr id="25632" name="Group 40"/>
            <p:cNvGrpSpPr>
              <a:grpSpLocks/>
            </p:cNvGrpSpPr>
            <p:nvPr/>
          </p:nvGrpSpPr>
          <p:grpSpPr bwMode="auto">
            <a:xfrm>
              <a:off x="4991" y="3103"/>
              <a:ext cx="350" cy="296"/>
              <a:chOff x="4288" y="1746"/>
              <a:chExt cx="350" cy="296"/>
            </a:xfrm>
          </p:grpSpPr>
          <p:sp>
            <p:nvSpPr>
              <p:cNvPr id="25634" name="Oval 41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635" name="Text Box 42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rgbClr val="FFFF00"/>
                    </a:solidFill>
                  </a:rPr>
                  <a:t>6</a:t>
                </a:r>
              </a:p>
            </p:txBody>
          </p:sp>
        </p:grpSp>
        <p:cxnSp>
          <p:nvCxnSpPr>
            <p:cNvPr id="25633" name="AutoShape 54"/>
            <p:cNvCxnSpPr>
              <a:cxnSpLocks noChangeShapeType="1"/>
              <a:stCxn id="25641" idx="4"/>
              <a:endCxn id="25634" idx="0"/>
            </p:cNvCxnSpPr>
            <p:nvPr/>
          </p:nvCxnSpPr>
          <p:spPr bwMode="auto">
            <a:xfrm>
              <a:off x="5166" y="2794"/>
              <a:ext cx="0" cy="309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14" name="Group 55"/>
          <p:cNvGrpSpPr>
            <a:grpSpLocks/>
          </p:cNvGrpSpPr>
          <p:nvPr/>
        </p:nvGrpSpPr>
        <p:grpSpPr bwMode="auto">
          <a:xfrm>
            <a:off x="2442804" y="4911967"/>
            <a:ext cx="712788" cy="1385889"/>
            <a:chOff x="5258" y="3124"/>
            <a:chExt cx="449" cy="873"/>
          </a:xfrm>
        </p:grpSpPr>
        <p:grpSp>
          <p:nvGrpSpPr>
            <p:cNvPr id="25628" name="Group 6"/>
            <p:cNvGrpSpPr>
              <a:grpSpLocks/>
            </p:cNvGrpSpPr>
            <p:nvPr/>
          </p:nvGrpSpPr>
          <p:grpSpPr bwMode="auto">
            <a:xfrm>
              <a:off x="5357" y="3701"/>
              <a:ext cx="350" cy="296"/>
              <a:chOff x="4738" y="2684"/>
              <a:chExt cx="350" cy="296"/>
            </a:xfrm>
          </p:grpSpPr>
          <p:sp>
            <p:nvSpPr>
              <p:cNvPr id="25630" name="Oval 7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631" name="Text Box 8"/>
              <p:cNvSpPr txBox="1">
                <a:spLocks noChangeArrowheads="1"/>
              </p:cNvSpPr>
              <p:nvPr/>
            </p:nvSpPr>
            <p:spPr bwMode="auto">
              <a:xfrm>
                <a:off x="4821" y="2707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rgbClr val="FFFF00"/>
                    </a:solidFill>
                  </a:rPr>
                  <a:t>8</a:t>
                </a:r>
              </a:p>
            </p:txBody>
          </p:sp>
        </p:grpSp>
        <p:cxnSp>
          <p:nvCxnSpPr>
            <p:cNvPr id="25629" name="AutoShape 55"/>
            <p:cNvCxnSpPr>
              <a:cxnSpLocks noChangeShapeType="1"/>
              <a:stCxn id="25634" idx="6"/>
              <a:endCxn id="25630" idx="0"/>
            </p:cNvCxnSpPr>
            <p:nvPr/>
          </p:nvCxnSpPr>
          <p:spPr bwMode="auto">
            <a:xfrm>
              <a:off x="5258" y="3124"/>
              <a:ext cx="274" cy="577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15" name="Group 60"/>
          <p:cNvGrpSpPr>
            <a:grpSpLocks/>
          </p:cNvGrpSpPr>
          <p:nvPr/>
        </p:nvGrpSpPr>
        <p:grpSpPr bwMode="auto">
          <a:xfrm>
            <a:off x="1145459" y="4937367"/>
            <a:ext cx="893762" cy="1360489"/>
            <a:chOff x="4479" y="3146"/>
            <a:chExt cx="563" cy="857"/>
          </a:xfrm>
        </p:grpSpPr>
        <p:grpSp>
          <p:nvGrpSpPr>
            <p:cNvPr id="25623" name="Group 43"/>
            <p:cNvGrpSpPr>
              <a:grpSpLocks/>
            </p:cNvGrpSpPr>
            <p:nvPr/>
          </p:nvGrpSpPr>
          <p:grpSpPr bwMode="auto">
            <a:xfrm>
              <a:off x="4479" y="3707"/>
              <a:ext cx="350" cy="296"/>
              <a:chOff x="4288" y="1746"/>
              <a:chExt cx="350" cy="296"/>
            </a:xfrm>
          </p:grpSpPr>
          <p:sp>
            <p:nvSpPr>
              <p:cNvPr id="25626" name="Oval 44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627" name="Text Box 45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rgbClr val="FFFF00"/>
                    </a:solidFill>
                  </a:rPr>
                  <a:t>7</a:t>
                </a:r>
              </a:p>
            </p:txBody>
          </p:sp>
        </p:grpSp>
        <p:cxnSp>
          <p:nvCxnSpPr>
            <p:cNvPr id="25624" name="AutoShape 56"/>
            <p:cNvCxnSpPr>
              <a:cxnSpLocks noChangeShapeType="1"/>
              <a:stCxn id="25634" idx="3"/>
              <a:endCxn id="25626" idx="7"/>
            </p:cNvCxnSpPr>
            <p:nvPr/>
          </p:nvCxnSpPr>
          <p:spPr bwMode="auto">
            <a:xfrm flipH="1">
              <a:off x="4778" y="3298"/>
              <a:ext cx="222" cy="45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5625" name="AutoShape 57"/>
            <p:cNvCxnSpPr>
              <a:cxnSpLocks noChangeShapeType="1"/>
              <a:stCxn id="25626" idx="2"/>
              <a:endCxn id="25634" idx="1"/>
            </p:cNvCxnSpPr>
            <p:nvPr/>
          </p:nvCxnSpPr>
          <p:spPr bwMode="auto">
            <a:xfrm rot="10800000" flipH="1">
              <a:off x="4479" y="3146"/>
              <a:ext cx="563" cy="709"/>
            </a:xfrm>
            <a:prstGeom prst="curvedConnector4">
              <a:avLst>
                <a:gd name="adj1" fmla="val -25566"/>
                <a:gd name="adj2" fmla="val 126437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sp>
        <p:nvSpPr>
          <p:cNvPr id="2" name="TextBox 1"/>
          <p:cNvSpPr txBox="1"/>
          <p:nvPr/>
        </p:nvSpPr>
        <p:spPr>
          <a:xfrm>
            <a:off x="3250154" y="1776287"/>
            <a:ext cx="180302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err="1" smtClean="0"/>
              <a:t>Requisitos</a:t>
            </a:r>
            <a:r>
              <a:rPr lang="en-US" sz="2000" b="0" dirty="0" smtClean="0"/>
              <a:t> de test</a:t>
            </a:r>
          </a:p>
          <a:p>
            <a:r>
              <a:rPr lang="en-US" sz="2000" dirty="0"/>
              <a:t>A. [ 1, 2, 3 ]</a:t>
            </a:r>
          </a:p>
          <a:p>
            <a:r>
              <a:rPr lang="en-US" sz="2000" dirty="0"/>
              <a:t>B. [ 2, 3, 4 ]</a:t>
            </a:r>
          </a:p>
          <a:p>
            <a:r>
              <a:rPr lang="en-US" sz="2000" dirty="0"/>
              <a:t>C. [ 2, 3, 5 ]</a:t>
            </a:r>
          </a:p>
          <a:p>
            <a:r>
              <a:rPr lang="en-US" sz="2000" dirty="0"/>
              <a:t>D. [ 3, 4, 3 ]</a:t>
            </a:r>
          </a:p>
          <a:p>
            <a:r>
              <a:rPr lang="en-US" sz="2000" dirty="0"/>
              <a:t>E. [ 3, 5, 6 ]</a:t>
            </a:r>
          </a:p>
          <a:p>
            <a:r>
              <a:rPr lang="en-US" sz="2000" dirty="0"/>
              <a:t>F. [ 4, 3, 5 ]</a:t>
            </a:r>
          </a:p>
          <a:p>
            <a:r>
              <a:rPr lang="en-US" sz="2000" dirty="0"/>
              <a:t>G. [ 5, 6, 7 ]</a:t>
            </a:r>
          </a:p>
          <a:p>
            <a:r>
              <a:rPr lang="en-US" sz="2000" dirty="0"/>
              <a:t>H. [ 5, 6, 8 ]</a:t>
            </a:r>
          </a:p>
          <a:p>
            <a:r>
              <a:rPr lang="en-US" sz="2000" dirty="0"/>
              <a:t>I. [ 6, 7, 6 ]</a:t>
            </a:r>
          </a:p>
          <a:p>
            <a:r>
              <a:rPr lang="en-US" sz="2000" dirty="0"/>
              <a:t>J. [ 7, 6, 8 ]</a:t>
            </a:r>
          </a:p>
          <a:p>
            <a:r>
              <a:rPr lang="en-US" sz="2000" dirty="0"/>
              <a:t>K. [ 4, 3, 4 ]</a:t>
            </a:r>
          </a:p>
          <a:p>
            <a:r>
              <a:rPr lang="en-US" sz="2000" dirty="0"/>
              <a:t>L. [ 7, 6, 7 ]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53182" y="1806563"/>
            <a:ext cx="410080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/>
              <a:t>Caminos de test</a:t>
            </a:r>
          </a:p>
          <a:p>
            <a:r>
              <a:rPr lang="en-US" sz="2000" dirty="0" err="1"/>
              <a:t>i</a:t>
            </a:r>
            <a:r>
              <a:rPr lang="en-US" sz="2000" dirty="0"/>
              <a:t>. [ 1, 2, 3, 4, 3, 5, 6, 7, 6, 8 ]</a:t>
            </a:r>
          </a:p>
          <a:p>
            <a:r>
              <a:rPr lang="en-US" sz="2000" dirty="0"/>
              <a:t>ii. [ 1, 2, 3, 5, 6, 8 ]</a:t>
            </a:r>
          </a:p>
          <a:p>
            <a:r>
              <a:rPr lang="en-US" sz="2000" dirty="0"/>
              <a:t>iii. [ 1, 2, 3, 4, 3, 4, 3, 5, 6, 7</a:t>
            </a:r>
            <a:r>
              <a:rPr lang="en-US" sz="2000" dirty="0" smtClean="0"/>
              <a:t>, 6, 7, 6, 8]</a:t>
            </a:r>
            <a:endParaRPr lang="en-US" sz="2000" dirty="0"/>
          </a:p>
        </p:txBody>
      </p:sp>
      <p:sp>
        <p:nvSpPr>
          <p:cNvPr id="53" name="Title 1"/>
          <p:cNvSpPr>
            <a:spLocks noGrp="1"/>
          </p:cNvSpPr>
          <p:nvPr>
            <p:ph type="title"/>
          </p:nvPr>
        </p:nvSpPr>
        <p:spPr>
          <a:xfrm>
            <a:off x="2206336" y="313239"/>
            <a:ext cx="7543800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Requisitos de test y caminos de test: EPC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0" name="CuadroTexto 49"/>
          <p:cNvSpPr txBox="1"/>
          <p:nvPr/>
        </p:nvSpPr>
        <p:spPr>
          <a:xfrm>
            <a:off x="82724" y="-11575"/>
            <a:ext cx="41474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000" dirty="0" err="1" smtClean="0">
                <a:solidFill>
                  <a:srgbClr val="0070C0"/>
                </a:solidFill>
              </a:rPr>
              <a:t>Pair</a:t>
            </a:r>
            <a:r>
              <a:rPr lang="es-ES" sz="4000" dirty="0" smtClean="0">
                <a:solidFill>
                  <a:srgbClr val="0070C0"/>
                </a:solidFill>
              </a:rPr>
              <a:t> </a:t>
            </a:r>
            <a:r>
              <a:rPr lang="es-ES" sz="4000" dirty="0" err="1" smtClean="0">
                <a:solidFill>
                  <a:srgbClr val="0070C0"/>
                </a:solidFill>
              </a:rPr>
              <a:t>Edge</a:t>
            </a:r>
            <a:r>
              <a:rPr lang="es-ES" sz="4000" dirty="0" smtClean="0">
                <a:solidFill>
                  <a:srgbClr val="0070C0"/>
                </a:solidFill>
              </a:rPr>
              <a:t> </a:t>
            </a:r>
            <a:r>
              <a:rPr lang="es-ES" sz="4000" dirty="0" err="1" smtClean="0">
                <a:solidFill>
                  <a:srgbClr val="0070C0"/>
                </a:solidFill>
              </a:rPr>
              <a:t>Coverage</a:t>
            </a:r>
            <a:endParaRPr lang="en-US" sz="4000" dirty="0">
              <a:solidFill>
                <a:srgbClr val="0070C0"/>
              </a:solidFill>
            </a:endParaRPr>
          </a:p>
        </p:txBody>
      </p:sp>
      <p:grpSp>
        <p:nvGrpSpPr>
          <p:cNvPr id="52" name="Group 75"/>
          <p:cNvGrpSpPr>
            <a:grpSpLocks/>
          </p:cNvGrpSpPr>
          <p:nvPr/>
        </p:nvGrpSpPr>
        <p:grpSpPr bwMode="auto">
          <a:xfrm>
            <a:off x="5106988" y="3793053"/>
            <a:ext cx="3800475" cy="393700"/>
            <a:chOff x="5106651" y="4139785"/>
            <a:chExt cx="3800109" cy="394741"/>
          </a:xfrm>
        </p:grpSpPr>
        <p:sp>
          <p:nvSpPr>
            <p:cNvPr id="54" name="Rectangle 65"/>
            <p:cNvSpPr>
              <a:spLocks noChangeArrowheads="1"/>
            </p:cNvSpPr>
            <p:nvPr/>
          </p:nvSpPr>
          <p:spPr bwMode="auto">
            <a:xfrm>
              <a:off x="5106651" y="4139785"/>
              <a:ext cx="577484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solidFill>
                    <a:schemeClr val="bg1"/>
                  </a:solidFill>
                  <a:latin typeface="Gill Sans MT" pitchFamily="34" charset="0"/>
                </a:rPr>
                <a:t>i</a:t>
              </a:r>
            </a:p>
          </p:txBody>
        </p:sp>
        <p:sp>
          <p:nvSpPr>
            <p:cNvPr id="55" name="Rectangle 68"/>
            <p:cNvSpPr>
              <a:spLocks noChangeArrowheads="1"/>
            </p:cNvSpPr>
            <p:nvPr/>
          </p:nvSpPr>
          <p:spPr bwMode="auto">
            <a:xfrm>
              <a:off x="5680960" y="4139785"/>
              <a:ext cx="2151401" cy="383497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solidFill>
                    <a:schemeClr val="bg1"/>
                  </a:solidFill>
                  <a:latin typeface="Gill Sans MT" pitchFamily="34" charset="0"/>
                </a:rPr>
                <a:t>A, B, D, E, F, G, I, J</a:t>
              </a:r>
            </a:p>
          </p:txBody>
        </p:sp>
        <p:sp>
          <p:nvSpPr>
            <p:cNvPr id="56" name="Rectangle 69"/>
            <p:cNvSpPr>
              <a:spLocks noChangeArrowheads="1"/>
            </p:cNvSpPr>
            <p:nvPr/>
          </p:nvSpPr>
          <p:spPr bwMode="auto">
            <a:xfrm>
              <a:off x="7832362" y="4139786"/>
              <a:ext cx="1074398" cy="38667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 dirty="0">
                  <a:solidFill>
                    <a:schemeClr val="bg1"/>
                  </a:solidFill>
                  <a:latin typeface="Gill Sans MT" pitchFamily="34" charset="0"/>
                </a:rPr>
                <a:t>C, H</a:t>
              </a:r>
            </a:p>
          </p:txBody>
        </p:sp>
      </p:grpSp>
      <p:grpSp>
        <p:nvGrpSpPr>
          <p:cNvPr id="57" name="Group 74"/>
          <p:cNvGrpSpPr>
            <a:grpSpLocks/>
          </p:cNvGrpSpPr>
          <p:nvPr/>
        </p:nvGrpSpPr>
        <p:grpSpPr bwMode="auto">
          <a:xfrm>
            <a:off x="5106988" y="3402528"/>
            <a:ext cx="3800475" cy="398463"/>
            <a:chOff x="5106651" y="3750040"/>
            <a:chExt cx="3800108" cy="398592"/>
          </a:xfrm>
        </p:grpSpPr>
        <p:sp>
          <p:nvSpPr>
            <p:cNvPr id="58" name="Rectangle 62"/>
            <p:cNvSpPr>
              <a:spLocks noChangeArrowheads="1"/>
            </p:cNvSpPr>
            <p:nvPr/>
          </p:nvSpPr>
          <p:spPr bwMode="auto">
            <a:xfrm>
              <a:off x="5106651" y="3750040"/>
              <a:ext cx="569625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  <a:latin typeface="Gill Sans MT" pitchFamily="34" charset="0"/>
                </a:rPr>
                <a:t>CT</a:t>
              </a:r>
              <a:endParaRPr lang="en-US" sz="1800" b="0" dirty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  <p:sp>
          <p:nvSpPr>
            <p:cNvPr id="59" name="Rectangle 63"/>
            <p:cNvSpPr>
              <a:spLocks noChangeArrowheads="1"/>
            </p:cNvSpPr>
            <p:nvPr/>
          </p:nvSpPr>
          <p:spPr bwMode="auto">
            <a:xfrm>
              <a:off x="5676276" y="3750040"/>
              <a:ext cx="2163684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 dirty="0" smtClean="0">
                  <a:solidFill>
                    <a:srgbClr val="FFFF00"/>
                  </a:solidFill>
                  <a:latin typeface="Gill Sans MT" pitchFamily="34" charset="0"/>
                </a:rPr>
                <a:t>RTs </a:t>
              </a:r>
              <a:r>
                <a:rPr lang="en-US" sz="1800" b="0" dirty="0" err="1" smtClean="0">
                  <a:solidFill>
                    <a:srgbClr val="FFFF00"/>
                  </a:solidFill>
                  <a:latin typeface="Gill Sans MT" pitchFamily="34" charset="0"/>
                </a:rPr>
                <a:t>atravesados</a:t>
              </a:r>
              <a:endParaRPr lang="en-US" sz="1800" b="0" dirty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  <p:sp>
          <p:nvSpPr>
            <p:cNvPr id="60" name="Rectangle 64"/>
            <p:cNvSpPr>
              <a:spLocks noChangeArrowheads="1"/>
            </p:cNvSpPr>
            <p:nvPr/>
          </p:nvSpPr>
          <p:spPr bwMode="auto">
            <a:xfrm>
              <a:off x="7833608" y="3750040"/>
              <a:ext cx="1073151" cy="398592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 i="1" dirty="0" err="1">
                  <a:solidFill>
                    <a:srgbClr val="FFFF00"/>
                  </a:solidFill>
                  <a:latin typeface="Gill Sans MT" pitchFamily="34" charset="0"/>
                </a:rPr>
                <a:t>sidetrips</a:t>
              </a:r>
              <a:endParaRPr lang="en-US" sz="1800" b="0" i="1" dirty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</p:grpSp>
      <p:grpSp>
        <p:nvGrpSpPr>
          <p:cNvPr id="61" name="Group 76"/>
          <p:cNvGrpSpPr>
            <a:grpSpLocks/>
          </p:cNvGrpSpPr>
          <p:nvPr/>
        </p:nvGrpSpPr>
        <p:grpSpPr bwMode="auto">
          <a:xfrm>
            <a:off x="5106988" y="4172466"/>
            <a:ext cx="3800475" cy="395287"/>
            <a:chOff x="5106651" y="4519535"/>
            <a:chExt cx="3800109" cy="394741"/>
          </a:xfrm>
        </p:grpSpPr>
        <p:sp>
          <p:nvSpPr>
            <p:cNvPr id="62" name="Rectangle 66"/>
            <p:cNvSpPr>
              <a:spLocks noChangeArrowheads="1"/>
            </p:cNvSpPr>
            <p:nvPr/>
          </p:nvSpPr>
          <p:spPr bwMode="auto">
            <a:xfrm>
              <a:off x="5106651" y="4519535"/>
              <a:ext cx="569625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solidFill>
                    <a:schemeClr val="bg1"/>
                  </a:solidFill>
                  <a:latin typeface="Gill Sans MT" pitchFamily="34" charset="0"/>
                </a:rPr>
                <a:t>ii</a:t>
              </a:r>
            </a:p>
          </p:txBody>
        </p:sp>
        <p:sp>
          <p:nvSpPr>
            <p:cNvPr id="63" name="Rectangle 70"/>
            <p:cNvSpPr>
              <a:spLocks noChangeArrowheads="1"/>
            </p:cNvSpPr>
            <p:nvPr/>
          </p:nvSpPr>
          <p:spPr bwMode="auto">
            <a:xfrm>
              <a:off x="5680960" y="4520785"/>
              <a:ext cx="2151401" cy="383497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 dirty="0">
                  <a:solidFill>
                    <a:schemeClr val="bg1"/>
                  </a:solidFill>
                  <a:latin typeface="Gill Sans MT" pitchFamily="34" charset="0"/>
                </a:rPr>
                <a:t>A, </a:t>
              </a:r>
              <a:r>
                <a:rPr lang="en-US" sz="1800" b="0" dirty="0">
                  <a:solidFill>
                    <a:srgbClr val="FFFF00"/>
                  </a:solidFill>
                  <a:latin typeface="Gill Sans MT" pitchFamily="34" charset="0"/>
                </a:rPr>
                <a:t>C</a:t>
              </a:r>
              <a:r>
                <a:rPr lang="en-US" sz="1800" b="0" dirty="0">
                  <a:solidFill>
                    <a:schemeClr val="bg1"/>
                  </a:solidFill>
                  <a:latin typeface="Gill Sans MT" pitchFamily="34" charset="0"/>
                </a:rPr>
                <a:t>, E, </a:t>
              </a:r>
              <a:r>
                <a:rPr lang="en-US" sz="1800" b="0" dirty="0">
                  <a:solidFill>
                    <a:srgbClr val="FFFF00"/>
                  </a:solidFill>
                  <a:latin typeface="Gill Sans MT" pitchFamily="34" charset="0"/>
                </a:rPr>
                <a:t>H</a:t>
              </a:r>
            </a:p>
          </p:txBody>
        </p:sp>
        <p:sp>
          <p:nvSpPr>
            <p:cNvPr id="64" name="Rectangle 71"/>
            <p:cNvSpPr>
              <a:spLocks noChangeArrowheads="1"/>
            </p:cNvSpPr>
            <p:nvPr/>
          </p:nvSpPr>
          <p:spPr bwMode="auto">
            <a:xfrm>
              <a:off x="7832362" y="4520786"/>
              <a:ext cx="1074398" cy="38667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endParaRPr lang="en-US" sz="1800" b="0">
                <a:solidFill>
                  <a:schemeClr val="bg1"/>
                </a:solidFill>
                <a:latin typeface="Gill Sans MT" pitchFamily="34" charset="0"/>
              </a:endParaRPr>
            </a:p>
          </p:txBody>
        </p:sp>
      </p:grpSp>
      <p:grpSp>
        <p:nvGrpSpPr>
          <p:cNvPr id="65" name="Group 77"/>
          <p:cNvGrpSpPr>
            <a:grpSpLocks/>
          </p:cNvGrpSpPr>
          <p:nvPr/>
        </p:nvGrpSpPr>
        <p:grpSpPr bwMode="auto">
          <a:xfrm>
            <a:off x="5106988" y="4555053"/>
            <a:ext cx="3797300" cy="684213"/>
            <a:chOff x="5106651" y="4901786"/>
            <a:chExt cx="3796934" cy="684495"/>
          </a:xfrm>
        </p:grpSpPr>
        <p:sp>
          <p:nvSpPr>
            <p:cNvPr id="66" name="Rectangle 67"/>
            <p:cNvSpPr>
              <a:spLocks noChangeArrowheads="1"/>
            </p:cNvSpPr>
            <p:nvPr/>
          </p:nvSpPr>
          <p:spPr bwMode="auto">
            <a:xfrm>
              <a:off x="5106651" y="4904282"/>
              <a:ext cx="569625" cy="678327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solidFill>
                    <a:schemeClr val="bg1"/>
                  </a:solidFill>
                  <a:latin typeface="Gill Sans MT" pitchFamily="34" charset="0"/>
                </a:rPr>
                <a:t>iii</a:t>
              </a:r>
            </a:p>
          </p:txBody>
        </p:sp>
        <p:sp>
          <p:nvSpPr>
            <p:cNvPr id="67" name="Rectangle 72"/>
            <p:cNvSpPr>
              <a:spLocks noChangeArrowheads="1"/>
            </p:cNvSpPr>
            <p:nvPr/>
          </p:nvSpPr>
          <p:spPr bwMode="auto">
            <a:xfrm>
              <a:off x="5677785" y="4904960"/>
              <a:ext cx="2151401" cy="678876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 dirty="0">
                  <a:solidFill>
                    <a:schemeClr val="bg1"/>
                  </a:solidFill>
                  <a:latin typeface="Gill Sans MT" pitchFamily="34" charset="0"/>
                </a:rPr>
                <a:t>A, B, D, E, F, G, I, J, </a:t>
              </a:r>
              <a:r>
                <a:rPr lang="en-US" sz="1800" b="0" dirty="0">
                  <a:solidFill>
                    <a:srgbClr val="FFFF00"/>
                  </a:solidFill>
                  <a:latin typeface="Gill Sans MT" pitchFamily="34" charset="0"/>
                </a:rPr>
                <a:t>K</a:t>
              </a:r>
              <a:r>
                <a:rPr lang="en-US" sz="1800" b="0" dirty="0">
                  <a:solidFill>
                    <a:schemeClr val="bg1"/>
                  </a:solidFill>
                  <a:latin typeface="Gill Sans MT" pitchFamily="34" charset="0"/>
                </a:rPr>
                <a:t>, </a:t>
              </a:r>
              <a:r>
                <a:rPr lang="en-US" sz="1800" b="0" dirty="0">
                  <a:solidFill>
                    <a:srgbClr val="FFFF00"/>
                  </a:solidFill>
                  <a:latin typeface="Gill Sans MT" pitchFamily="34" charset="0"/>
                </a:rPr>
                <a:t>L</a:t>
              </a:r>
            </a:p>
          </p:txBody>
        </p:sp>
        <p:sp>
          <p:nvSpPr>
            <p:cNvPr id="68" name="Rectangle 73"/>
            <p:cNvSpPr>
              <a:spLocks noChangeArrowheads="1"/>
            </p:cNvSpPr>
            <p:nvPr/>
          </p:nvSpPr>
          <p:spPr bwMode="auto">
            <a:xfrm>
              <a:off x="7829187" y="4901786"/>
              <a:ext cx="1074398" cy="684495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b="0">
                  <a:solidFill>
                    <a:schemeClr val="bg1"/>
                  </a:solidFill>
                  <a:latin typeface="Gill Sans MT" pitchFamily="34" charset="0"/>
                </a:rPr>
                <a:t>C, H</a:t>
              </a:r>
            </a:p>
          </p:txBody>
        </p:sp>
      </p:grpSp>
      <p:sp>
        <p:nvSpPr>
          <p:cNvPr id="69" name="Line 92"/>
          <p:cNvSpPr>
            <a:spLocks noChangeShapeType="1"/>
          </p:cNvSpPr>
          <p:nvPr/>
        </p:nvSpPr>
        <p:spPr bwMode="auto">
          <a:xfrm>
            <a:off x="5317068" y="3975086"/>
            <a:ext cx="2864162" cy="11907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70" name="AutoShape 93"/>
          <p:cNvSpPr>
            <a:spLocks/>
          </p:cNvSpPr>
          <p:nvPr/>
        </p:nvSpPr>
        <p:spPr bwMode="auto">
          <a:xfrm>
            <a:off x="5795470" y="5479510"/>
            <a:ext cx="2737720" cy="697982"/>
          </a:xfrm>
          <a:prstGeom prst="borderCallout2">
            <a:avLst>
              <a:gd name="adj1" fmla="val 14398"/>
              <a:gd name="adj2" fmla="val -3019"/>
              <a:gd name="adj3" fmla="val 14398"/>
              <a:gd name="adj4" fmla="val -15282"/>
              <a:gd name="adj5" fmla="val -207864"/>
              <a:gd name="adj6" fmla="val 45365"/>
            </a:avLst>
          </a:prstGeom>
          <a:solidFill>
            <a:srgbClr val="0000FF"/>
          </a:solidFill>
          <a:ln w="28575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Gill Sans MT" pitchFamily="34" charset="0"/>
              </a:rPr>
              <a:t>CT iii </a:t>
            </a:r>
            <a:r>
              <a:rPr lang="en-US" dirty="0" err="1" smtClean="0">
                <a:solidFill>
                  <a:schemeClr val="bg1"/>
                </a:solidFill>
                <a:latin typeface="Gill Sans MT" pitchFamily="34" charset="0"/>
              </a:rPr>
              <a:t>hace</a:t>
            </a:r>
            <a:r>
              <a:rPr lang="en-US" dirty="0" smtClean="0">
                <a:solidFill>
                  <a:schemeClr val="bg1"/>
                </a:solidFill>
                <a:latin typeface="Gill Sans MT" pitchFamily="34" charset="0"/>
              </a:rPr>
              <a:t> que CT </a:t>
            </a:r>
            <a:r>
              <a:rPr lang="en-US" dirty="0" err="1" smtClean="0">
                <a:solidFill>
                  <a:schemeClr val="bg1"/>
                </a:solidFill>
                <a:latin typeface="Gill Sans MT" pitchFamily="34" charset="0"/>
              </a:rPr>
              <a:t>i</a:t>
            </a:r>
            <a:r>
              <a:rPr lang="en-US" dirty="0" smtClean="0">
                <a:solidFill>
                  <a:schemeClr val="bg1"/>
                </a:solidFill>
                <a:latin typeface="Gill Sans MT" pitchFamily="34" charset="0"/>
              </a:rPr>
              <a:t> sea </a:t>
            </a:r>
            <a:r>
              <a:rPr lang="en-US" dirty="0" err="1" smtClean="0">
                <a:solidFill>
                  <a:schemeClr val="bg1"/>
                </a:solidFill>
                <a:latin typeface="Gill Sans MT" pitchFamily="34" charset="0"/>
              </a:rPr>
              <a:t>redundante</a:t>
            </a:r>
            <a:r>
              <a:rPr lang="en-US" dirty="0">
                <a:solidFill>
                  <a:schemeClr val="bg1"/>
                </a:solidFill>
                <a:latin typeface="Gill Sans MT" pitchFamily="34" charset="0"/>
              </a:rPr>
              <a:t>.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714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9" grpId="0" animBg="1"/>
      <p:bldP spid="7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7" name="Group 24"/>
          <p:cNvGrpSpPr>
            <a:grpSpLocks/>
          </p:cNvGrpSpPr>
          <p:nvPr/>
        </p:nvGrpSpPr>
        <p:grpSpPr bwMode="auto">
          <a:xfrm>
            <a:off x="1285730" y="637504"/>
            <a:ext cx="555625" cy="777875"/>
            <a:chOff x="4478" y="495"/>
            <a:chExt cx="350" cy="490"/>
          </a:xfrm>
        </p:grpSpPr>
        <p:grpSp>
          <p:nvGrpSpPr>
            <p:cNvPr id="25651" name="Group 9"/>
            <p:cNvGrpSpPr>
              <a:grpSpLocks/>
            </p:cNvGrpSpPr>
            <p:nvPr/>
          </p:nvGrpSpPr>
          <p:grpSpPr bwMode="auto">
            <a:xfrm>
              <a:off x="4478" y="689"/>
              <a:ext cx="350" cy="296"/>
              <a:chOff x="3838" y="2684"/>
              <a:chExt cx="350" cy="296"/>
            </a:xfrm>
          </p:grpSpPr>
          <p:sp>
            <p:nvSpPr>
              <p:cNvPr id="25653" name="Oval 10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654" name="Text Box 11"/>
              <p:cNvSpPr txBox="1">
                <a:spLocks noChangeArrowheads="1"/>
              </p:cNvSpPr>
              <p:nvPr/>
            </p:nvSpPr>
            <p:spPr bwMode="auto">
              <a:xfrm>
                <a:off x="3921" y="2707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rgbClr val="FFFF00"/>
                    </a:solidFill>
                  </a:rPr>
                  <a:t>1</a:t>
                </a:r>
              </a:p>
            </p:txBody>
          </p:sp>
        </p:grpSp>
        <p:sp>
          <p:nvSpPr>
            <p:cNvPr id="25652" name="Line 15"/>
            <p:cNvSpPr>
              <a:spLocks noChangeShapeType="1"/>
            </p:cNvSpPr>
            <p:nvPr/>
          </p:nvSpPr>
          <p:spPr bwMode="auto">
            <a:xfrm>
              <a:off x="4653" y="495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</p:grpSp>
      <p:grpSp>
        <p:nvGrpSpPr>
          <p:cNvPr id="25608" name="Group 29"/>
          <p:cNvGrpSpPr>
            <a:grpSpLocks/>
          </p:cNvGrpSpPr>
          <p:nvPr/>
        </p:nvGrpSpPr>
        <p:grpSpPr bwMode="auto">
          <a:xfrm>
            <a:off x="1285730" y="1415379"/>
            <a:ext cx="555625" cy="957262"/>
            <a:chOff x="4478" y="985"/>
            <a:chExt cx="350" cy="603"/>
          </a:xfrm>
        </p:grpSpPr>
        <p:grpSp>
          <p:nvGrpSpPr>
            <p:cNvPr id="25647" name="Group 21"/>
            <p:cNvGrpSpPr>
              <a:grpSpLocks/>
            </p:cNvGrpSpPr>
            <p:nvPr/>
          </p:nvGrpSpPr>
          <p:grpSpPr bwMode="auto">
            <a:xfrm>
              <a:off x="4478" y="1292"/>
              <a:ext cx="350" cy="296"/>
              <a:chOff x="4288" y="1746"/>
              <a:chExt cx="350" cy="296"/>
            </a:xfrm>
          </p:grpSpPr>
          <p:sp>
            <p:nvSpPr>
              <p:cNvPr id="25649" name="Oval 22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650" name="Text Box 23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rgbClr val="FFFF00"/>
                    </a:solidFill>
                  </a:rPr>
                  <a:t>2</a:t>
                </a:r>
              </a:p>
            </p:txBody>
          </p:sp>
        </p:grpSp>
        <p:cxnSp>
          <p:nvCxnSpPr>
            <p:cNvPr id="25648" name="AutoShape 48"/>
            <p:cNvCxnSpPr>
              <a:cxnSpLocks noChangeShapeType="1"/>
              <a:stCxn id="25653" idx="4"/>
              <a:endCxn id="25649" idx="0"/>
            </p:cNvCxnSpPr>
            <p:nvPr/>
          </p:nvCxnSpPr>
          <p:spPr bwMode="auto">
            <a:xfrm>
              <a:off x="4653" y="985"/>
              <a:ext cx="0" cy="30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09" name="Group 34"/>
          <p:cNvGrpSpPr>
            <a:grpSpLocks/>
          </p:cNvGrpSpPr>
          <p:nvPr/>
        </p:nvGrpSpPr>
        <p:grpSpPr bwMode="auto">
          <a:xfrm>
            <a:off x="1285730" y="2372641"/>
            <a:ext cx="555625" cy="958850"/>
            <a:chOff x="4478" y="1588"/>
            <a:chExt cx="350" cy="604"/>
          </a:xfrm>
        </p:grpSpPr>
        <p:grpSp>
          <p:nvGrpSpPr>
            <p:cNvPr id="25643" name="Group 27"/>
            <p:cNvGrpSpPr>
              <a:grpSpLocks/>
            </p:cNvGrpSpPr>
            <p:nvPr/>
          </p:nvGrpSpPr>
          <p:grpSpPr bwMode="auto">
            <a:xfrm>
              <a:off x="4478" y="1896"/>
              <a:ext cx="350" cy="296"/>
              <a:chOff x="4288" y="1746"/>
              <a:chExt cx="350" cy="296"/>
            </a:xfrm>
          </p:grpSpPr>
          <p:sp>
            <p:nvSpPr>
              <p:cNvPr id="25645" name="Oval 28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646" name="Text Box 29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rgbClr val="FFFF00"/>
                    </a:solidFill>
                  </a:rPr>
                  <a:t>3</a:t>
                </a:r>
              </a:p>
            </p:txBody>
          </p:sp>
        </p:grpSp>
        <p:cxnSp>
          <p:nvCxnSpPr>
            <p:cNvPr id="25644" name="AutoShape 49"/>
            <p:cNvCxnSpPr>
              <a:cxnSpLocks noChangeShapeType="1"/>
              <a:stCxn id="25649" idx="4"/>
              <a:endCxn id="25645" idx="0"/>
            </p:cNvCxnSpPr>
            <p:nvPr/>
          </p:nvCxnSpPr>
          <p:spPr bwMode="auto">
            <a:xfrm>
              <a:off x="4653" y="1588"/>
              <a:ext cx="0" cy="30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10" name="Group 37"/>
          <p:cNvGrpSpPr>
            <a:grpSpLocks/>
          </p:cNvGrpSpPr>
          <p:nvPr/>
        </p:nvGrpSpPr>
        <p:grpSpPr bwMode="auto">
          <a:xfrm>
            <a:off x="1890568" y="3817266"/>
            <a:ext cx="555625" cy="469900"/>
            <a:chOff x="4288" y="1746"/>
            <a:chExt cx="350" cy="296"/>
          </a:xfrm>
        </p:grpSpPr>
        <p:sp>
          <p:nvSpPr>
            <p:cNvPr id="25641" name="Oval 38"/>
            <p:cNvSpPr>
              <a:spLocks noChangeArrowheads="1"/>
            </p:cNvSpPr>
            <p:nvPr/>
          </p:nvSpPr>
          <p:spPr bwMode="auto">
            <a:xfrm>
              <a:off x="4288" y="1746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5642" name="Text Box 39"/>
            <p:cNvSpPr txBox="1">
              <a:spLocks noChangeArrowheads="1"/>
            </p:cNvSpPr>
            <p:nvPr/>
          </p:nvSpPr>
          <p:spPr bwMode="auto">
            <a:xfrm>
              <a:off x="4371" y="1769"/>
              <a:ext cx="190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rgbClr val="FFFF00"/>
                  </a:solidFill>
                </a:rPr>
                <a:t>5</a:t>
              </a:r>
            </a:p>
          </p:txBody>
        </p:sp>
      </p:grpSp>
      <p:cxnSp>
        <p:nvCxnSpPr>
          <p:cNvPr id="25611" name="AutoShape 52"/>
          <p:cNvCxnSpPr>
            <a:cxnSpLocks noChangeShapeType="1"/>
          </p:cNvCxnSpPr>
          <p:nvPr/>
        </p:nvCxnSpPr>
        <p:spPr bwMode="auto">
          <a:xfrm>
            <a:off x="1837747" y="3134185"/>
            <a:ext cx="317500" cy="711200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</p:cxnSp>
      <p:grpSp>
        <p:nvGrpSpPr>
          <p:cNvPr id="25612" name="Group 44"/>
          <p:cNvGrpSpPr>
            <a:grpSpLocks/>
          </p:cNvGrpSpPr>
          <p:nvPr/>
        </p:nvGrpSpPr>
        <p:grpSpPr bwMode="auto">
          <a:xfrm>
            <a:off x="380858" y="2936205"/>
            <a:ext cx="987426" cy="1095376"/>
            <a:chOff x="3908" y="1943"/>
            <a:chExt cx="622" cy="690"/>
          </a:xfrm>
        </p:grpSpPr>
        <p:grpSp>
          <p:nvGrpSpPr>
            <p:cNvPr id="25636" name="Group 24"/>
            <p:cNvGrpSpPr>
              <a:grpSpLocks/>
            </p:cNvGrpSpPr>
            <p:nvPr/>
          </p:nvGrpSpPr>
          <p:grpSpPr bwMode="auto">
            <a:xfrm>
              <a:off x="3908" y="2337"/>
              <a:ext cx="350" cy="296"/>
              <a:chOff x="4288" y="1746"/>
              <a:chExt cx="350" cy="296"/>
            </a:xfrm>
          </p:grpSpPr>
          <p:sp>
            <p:nvSpPr>
              <p:cNvPr id="25639" name="Oval 25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640" name="Text Box 26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rgbClr val="FFFF00"/>
                    </a:solidFill>
                  </a:rPr>
                  <a:t>4</a:t>
                </a:r>
              </a:p>
            </p:txBody>
          </p:sp>
        </p:grpSp>
        <p:cxnSp>
          <p:nvCxnSpPr>
            <p:cNvPr id="25637" name="AutoShape 50"/>
            <p:cNvCxnSpPr>
              <a:cxnSpLocks noChangeShapeType="1"/>
              <a:stCxn id="25645" idx="3"/>
              <a:endCxn id="25639" idx="7"/>
            </p:cNvCxnSpPr>
            <p:nvPr/>
          </p:nvCxnSpPr>
          <p:spPr bwMode="auto">
            <a:xfrm flipH="1">
              <a:off x="4207" y="2149"/>
              <a:ext cx="323" cy="23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5638" name="AutoShape 53"/>
            <p:cNvCxnSpPr>
              <a:cxnSpLocks noChangeShapeType="1"/>
              <a:stCxn id="25639" idx="1"/>
            </p:cNvCxnSpPr>
            <p:nvPr/>
          </p:nvCxnSpPr>
          <p:spPr bwMode="auto">
            <a:xfrm rot="5400000" flipH="1" flipV="1">
              <a:off x="4012" y="1890"/>
              <a:ext cx="437" cy="543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13" name="Group 50"/>
          <p:cNvGrpSpPr>
            <a:grpSpLocks/>
          </p:cNvGrpSpPr>
          <p:nvPr/>
        </p:nvGrpSpPr>
        <p:grpSpPr bwMode="auto">
          <a:xfrm>
            <a:off x="1890568" y="4287166"/>
            <a:ext cx="555625" cy="960438"/>
            <a:chOff x="4991" y="2794"/>
            <a:chExt cx="350" cy="605"/>
          </a:xfrm>
        </p:grpSpPr>
        <p:grpSp>
          <p:nvGrpSpPr>
            <p:cNvPr id="25632" name="Group 40"/>
            <p:cNvGrpSpPr>
              <a:grpSpLocks/>
            </p:cNvGrpSpPr>
            <p:nvPr/>
          </p:nvGrpSpPr>
          <p:grpSpPr bwMode="auto">
            <a:xfrm>
              <a:off x="4991" y="3103"/>
              <a:ext cx="350" cy="296"/>
              <a:chOff x="4288" y="1746"/>
              <a:chExt cx="350" cy="296"/>
            </a:xfrm>
          </p:grpSpPr>
          <p:sp>
            <p:nvSpPr>
              <p:cNvPr id="25634" name="Oval 41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635" name="Text Box 42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rgbClr val="FFFF00"/>
                    </a:solidFill>
                  </a:rPr>
                  <a:t>6</a:t>
                </a:r>
              </a:p>
            </p:txBody>
          </p:sp>
        </p:grpSp>
        <p:cxnSp>
          <p:nvCxnSpPr>
            <p:cNvPr id="25633" name="AutoShape 54"/>
            <p:cNvCxnSpPr>
              <a:cxnSpLocks noChangeShapeType="1"/>
              <a:stCxn id="25641" idx="4"/>
              <a:endCxn id="25634" idx="0"/>
            </p:cNvCxnSpPr>
            <p:nvPr/>
          </p:nvCxnSpPr>
          <p:spPr bwMode="auto">
            <a:xfrm>
              <a:off x="5166" y="2794"/>
              <a:ext cx="0" cy="309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14" name="Group 55"/>
          <p:cNvGrpSpPr>
            <a:grpSpLocks/>
          </p:cNvGrpSpPr>
          <p:nvPr/>
        </p:nvGrpSpPr>
        <p:grpSpPr bwMode="auto">
          <a:xfrm>
            <a:off x="2442804" y="4911967"/>
            <a:ext cx="712788" cy="1385889"/>
            <a:chOff x="5258" y="3124"/>
            <a:chExt cx="449" cy="873"/>
          </a:xfrm>
        </p:grpSpPr>
        <p:grpSp>
          <p:nvGrpSpPr>
            <p:cNvPr id="25628" name="Group 6"/>
            <p:cNvGrpSpPr>
              <a:grpSpLocks/>
            </p:cNvGrpSpPr>
            <p:nvPr/>
          </p:nvGrpSpPr>
          <p:grpSpPr bwMode="auto">
            <a:xfrm>
              <a:off x="5357" y="3701"/>
              <a:ext cx="350" cy="296"/>
              <a:chOff x="4738" y="2684"/>
              <a:chExt cx="350" cy="296"/>
            </a:xfrm>
          </p:grpSpPr>
          <p:sp>
            <p:nvSpPr>
              <p:cNvPr id="25630" name="Oval 7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631" name="Text Box 8"/>
              <p:cNvSpPr txBox="1">
                <a:spLocks noChangeArrowheads="1"/>
              </p:cNvSpPr>
              <p:nvPr/>
            </p:nvSpPr>
            <p:spPr bwMode="auto">
              <a:xfrm>
                <a:off x="4821" y="2707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rgbClr val="FFFF00"/>
                    </a:solidFill>
                  </a:rPr>
                  <a:t>8</a:t>
                </a:r>
              </a:p>
            </p:txBody>
          </p:sp>
        </p:grpSp>
        <p:cxnSp>
          <p:nvCxnSpPr>
            <p:cNvPr id="25629" name="AutoShape 55"/>
            <p:cNvCxnSpPr>
              <a:cxnSpLocks noChangeShapeType="1"/>
              <a:stCxn id="25634" idx="6"/>
              <a:endCxn id="25630" idx="0"/>
            </p:cNvCxnSpPr>
            <p:nvPr/>
          </p:nvCxnSpPr>
          <p:spPr bwMode="auto">
            <a:xfrm>
              <a:off x="5258" y="3124"/>
              <a:ext cx="274" cy="577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5615" name="Group 60"/>
          <p:cNvGrpSpPr>
            <a:grpSpLocks/>
          </p:cNvGrpSpPr>
          <p:nvPr/>
        </p:nvGrpSpPr>
        <p:grpSpPr bwMode="auto">
          <a:xfrm>
            <a:off x="1145459" y="4937367"/>
            <a:ext cx="893762" cy="1360489"/>
            <a:chOff x="4479" y="3146"/>
            <a:chExt cx="563" cy="857"/>
          </a:xfrm>
        </p:grpSpPr>
        <p:grpSp>
          <p:nvGrpSpPr>
            <p:cNvPr id="25623" name="Group 43"/>
            <p:cNvGrpSpPr>
              <a:grpSpLocks/>
            </p:cNvGrpSpPr>
            <p:nvPr/>
          </p:nvGrpSpPr>
          <p:grpSpPr bwMode="auto">
            <a:xfrm>
              <a:off x="4479" y="3707"/>
              <a:ext cx="350" cy="296"/>
              <a:chOff x="4288" y="1746"/>
              <a:chExt cx="350" cy="296"/>
            </a:xfrm>
          </p:grpSpPr>
          <p:sp>
            <p:nvSpPr>
              <p:cNvPr id="25626" name="Oval 44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FFFF00"/>
                  </a:solidFill>
                </a:endParaRPr>
              </a:p>
            </p:txBody>
          </p:sp>
          <p:sp>
            <p:nvSpPr>
              <p:cNvPr id="25627" name="Text Box 45"/>
              <p:cNvSpPr txBox="1">
                <a:spLocks noChangeArrowheads="1"/>
              </p:cNvSpPr>
              <p:nvPr/>
            </p:nvSpPr>
            <p:spPr bwMode="auto">
              <a:xfrm>
                <a:off x="4371" y="1769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rgbClr val="FFFF00"/>
                    </a:solidFill>
                  </a:rPr>
                  <a:t>7</a:t>
                </a:r>
              </a:p>
            </p:txBody>
          </p:sp>
        </p:grpSp>
        <p:cxnSp>
          <p:nvCxnSpPr>
            <p:cNvPr id="25624" name="AutoShape 56"/>
            <p:cNvCxnSpPr>
              <a:cxnSpLocks noChangeShapeType="1"/>
              <a:stCxn id="25634" idx="3"/>
              <a:endCxn id="25626" idx="7"/>
            </p:cNvCxnSpPr>
            <p:nvPr/>
          </p:nvCxnSpPr>
          <p:spPr bwMode="auto">
            <a:xfrm flipH="1">
              <a:off x="4778" y="3298"/>
              <a:ext cx="222" cy="452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cxnSp>
          <p:nvCxnSpPr>
            <p:cNvPr id="25625" name="AutoShape 57"/>
            <p:cNvCxnSpPr>
              <a:cxnSpLocks noChangeShapeType="1"/>
              <a:stCxn id="25626" idx="2"/>
              <a:endCxn id="25634" idx="1"/>
            </p:cNvCxnSpPr>
            <p:nvPr/>
          </p:nvCxnSpPr>
          <p:spPr bwMode="auto">
            <a:xfrm rot="10800000" flipH="1">
              <a:off x="4479" y="3146"/>
              <a:ext cx="563" cy="709"/>
            </a:xfrm>
            <a:prstGeom prst="curvedConnector4">
              <a:avLst>
                <a:gd name="adj1" fmla="val -25566"/>
                <a:gd name="adj2" fmla="val 126437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</p:grpSp>
      <p:sp>
        <p:nvSpPr>
          <p:cNvPr id="2" name="TextBox 1"/>
          <p:cNvSpPr txBox="1"/>
          <p:nvPr/>
        </p:nvSpPr>
        <p:spPr>
          <a:xfrm>
            <a:off x="3250153" y="1776287"/>
            <a:ext cx="232494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err="1" smtClean="0"/>
              <a:t>Requisitos</a:t>
            </a:r>
            <a:r>
              <a:rPr lang="en-US" sz="2000" b="0" dirty="0" smtClean="0"/>
              <a:t> de </a:t>
            </a:r>
          </a:p>
          <a:p>
            <a:r>
              <a:rPr lang="en-US" sz="2000" b="0" dirty="0" smtClean="0"/>
              <a:t>test</a:t>
            </a:r>
          </a:p>
          <a:p>
            <a:r>
              <a:rPr lang="en-US" sz="2000" dirty="0"/>
              <a:t>A. [ 3, 4, 3 ]</a:t>
            </a:r>
          </a:p>
          <a:p>
            <a:r>
              <a:rPr lang="en-US" sz="2000" dirty="0"/>
              <a:t>B. [ 4, 3, 4 ]</a:t>
            </a:r>
          </a:p>
          <a:p>
            <a:r>
              <a:rPr lang="en-US" sz="2000" dirty="0"/>
              <a:t>C. [ 7, 6, 7 ]</a:t>
            </a:r>
          </a:p>
          <a:p>
            <a:r>
              <a:rPr lang="en-US" sz="2000" dirty="0"/>
              <a:t>D. [ 7, 6, 8 ]</a:t>
            </a:r>
          </a:p>
          <a:p>
            <a:r>
              <a:rPr lang="en-US" sz="2000" dirty="0"/>
              <a:t>E. [ 6, 7, 6 ]</a:t>
            </a:r>
          </a:p>
          <a:p>
            <a:r>
              <a:rPr lang="en-US" sz="2000" dirty="0"/>
              <a:t>F. [ 1, 2, 3, 4 ]</a:t>
            </a:r>
          </a:p>
          <a:p>
            <a:r>
              <a:rPr lang="en-US" sz="2000" dirty="0"/>
              <a:t>G. [ 4, 3, 5, 6, 7 ]</a:t>
            </a:r>
          </a:p>
          <a:p>
            <a:r>
              <a:rPr lang="en-US" sz="2000" dirty="0"/>
              <a:t>H. [ 4, 3, 5, 6, 8 ]</a:t>
            </a:r>
          </a:p>
          <a:p>
            <a:r>
              <a:rPr lang="en-US" sz="2000" dirty="0"/>
              <a:t>I. [ 1, 2, 3, 5, 6, 7 ]</a:t>
            </a:r>
          </a:p>
          <a:p>
            <a:r>
              <a:rPr lang="en-US" sz="2000" dirty="0"/>
              <a:t>J. [ 1, 2, 3, 5, 6, 8 ]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53182" y="1806563"/>
            <a:ext cx="409919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/>
              <a:t>Caminos de test</a:t>
            </a:r>
          </a:p>
          <a:p>
            <a:r>
              <a:rPr lang="en-US" sz="2000" dirty="0" err="1"/>
              <a:t>i</a:t>
            </a:r>
            <a:r>
              <a:rPr lang="en-US" sz="2000" dirty="0"/>
              <a:t>.  [ 1, 2, 3, 4, 3, 5, 6, 7, 6, 8 ]</a:t>
            </a:r>
          </a:p>
          <a:p>
            <a:r>
              <a:rPr lang="en-US" sz="2000" dirty="0"/>
              <a:t>ii. [ 1, 2, 3, 4, 3, 4, </a:t>
            </a:r>
            <a:r>
              <a:rPr lang="en-US" sz="2000" dirty="0" smtClean="0"/>
              <a:t>3, 5</a:t>
            </a:r>
            <a:r>
              <a:rPr lang="en-US" sz="2000" dirty="0"/>
              <a:t>, 6, 7, 6, 7, 6, 8 ]</a:t>
            </a:r>
          </a:p>
          <a:p>
            <a:r>
              <a:rPr lang="en-US" sz="2000" dirty="0"/>
              <a:t>iii. [ 1, 2, 3, 4, 3, 5, 6, 8 ]</a:t>
            </a:r>
          </a:p>
          <a:p>
            <a:r>
              <a:rPr lang="en-US" sz="2000" dirty="0"/>
              <a:t>iv. [ 1, 2, 3, 5, 6, 7, 6, 8 ]</a:t>
            </a:r>
          </a:p>
          <a:p>
            <a:r>
              <a:rPr lang="en-US" sz="2000" dirty="0"/>
              <a:t>v.  [ 1, 2, 3, 5, 6, 8 ]</a:t>
            </a:r>
          </a:p>
        </p:txBody>
      </p:sp>
      <p:sp>
        <p:nvSpPr>
          <p:cNvPr id="53" name="Title 1"/>
          <p:cNvSpPr>
            <a:spLocks noGrp="1"/>
          </p:cNvSpPr>
          <p:nvPr>
            <p:ph type="title"/>
          </p:nvPr>
        </p:nvSpPr>
        <p:spPr>
          <a:xfrm>
            <a:off x="2206336" y="313239"/>
            <a:ext cx="7543800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Requisitos de test y caminos de test: PPC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50" name="CuadroTexto 49"/>
          <p:cNvSpPr txBox="1"/>
          <p:nvPr/>
        </p:nvSpPr>
        <p:spPr>
          <a:xfrm>
            <a:off x="82724" y="-11575"/>
            <a:ext cx="45086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000" dirty="0" smtClean="0">
                <a:solidFill>
                  <a:srgbClr val="0070C0"/>
                </a:solidFill>
              </a:rPr>
              <a:t>Prime </a:t>
            </a:r>
            <a:r>
              <a:rPr lang="es-ES" sz="4000" dirty="0" err="1" smtClean="0">
                <a:solidFill>
                  <a:srgbClr val="0070C0"/>
                </a:solidFill>
              </a:rPr>
              <a:t>Path</a:t>
            </a:r>
            <a:r>
              <a:rPr lang="es-ES" sz="4000" dirty="0" smtClean="0">
                <a:solidFill>
                  <a:srgbClr val="0070C0"/>
                </a:solidFill>
              </a:rPr>
              <a:t> </a:t>
            </a:r>
            <a:r>
              <a:rPr lang="es-ES" sz="4000" dirty="0" err="1" smtClean="0">
                <a:solidFill>
                  <a:srgbClr val="0070C0"/>
                </a:solidFill>
              </a:rPr>
              <a:t>Coverage</a:t>
            </a:r>
            <a:endParaRPr lang="en-US" sz="4000" dirty="0">
              <a:solidFill>
                <a:srgbClr val="0070C0"/>
              </a:solidFill>
            </a:endParaRPr>
          </a:p>
        </p:txBody>
      </p:sp>
      <p:grpSp>
        <p:nvGrpSpPr>
          <p:cNvPr id="71" name="Group 80"/>
          <p:cNvGrpSpPr>
            <a:grpSpLocks/>
          </p:cNvGrpSpPr>
          <p:nvPr/>
        </p:nvGrpSpPr>
        <p:grpSpPr bwMode="auto">
          <a:xfrm>
            <a:off x="5235575" y="4090988"/>
            <a:ext cx="3800475" cy="398462"/>
            <a:chOff x="5241562" y="4064838"/>
            <a:chExt cx="3800108" cy="398592"/>
          </a:xfrm>
        </p:grpSpPr>
        <p:sp>
          <p:nvSpPr>
            <p:cNvPr id="72" name="Rectangle 65"/>
            <p:cNvSpPr>
              <a:spLocks noChangeArrowheads="1"/>
            </p:cNvSpPr>
            <p:nvPr/>
          </p:nvSpPr>
          <p:spPr bwMode="auto">
            <a:xfrm>
              <a:off x="5241562" y="4064838"/>
              <a:ext cx="569625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  <a:latin typeface="Gill Sans MT" pitchFamily="34" charset="0"/>
                </a:rPr>
                <a:t>CT</a:t>
              </a:r>
              <a:endParaRPr lang="en-US" dirty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  <p:sp>
          <p:nvSpPr>
            <p:cNvPr id="73" name="Rectangle 66"/>
            <p:cNvSpPr>
              <a:spLocks noChangeArrowheads="1"/>
            </p:cNvSpPr>
            <p:nvPr/>
          </p:nvSpPr>
          <p:spPr bwMode="auto">
            <a:xfrm>
              <a:off x="5811187" y="4064838"/>
              <a:ext cx="2163684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  <a:latin typeface="Gill Sans MT" pitchFamily="34" charset="0"/>
                </a:rPr>
                <a:t>RTs </a:t>
              </a:r>
              <a:r>
                <a:rPr lang="en-US" dirty="0" err="1" smtClean="0">
                  <a:solidFill>
                    <a:srgbClr val="FFFF00"/>
                  </a:solidFill>
                  <a:latin typeface="Gill Sans MT" pitchFamily="34" charset="0"/>
                </a:rPr>
                <a:t>atravesados</a:t>
              </a:r>
              <a:endParaRPr lang="en-US" dirty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  <p:sp>
          <p:nvSpPr>
            <p:cNvPr id="74" name="Rectangle 67"/>
            <p:cNvSpPr>
              <a:spLocks noChangeArrowheads="1"/>
            </p:cNvSpPr>
            <p:nvPr/>
          </p:nvSpPr>
          <p:spPr bwMode="auto">
            <a:xfrm>
              <a:off x="7968519" y="4064838"/>
              <a:ext cx="1073151" cy="398592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i="1" dirty="0" err="1">
                  <a:solidFill>
                    <a:srgbClr val="FFFF00"/>
                  </a:solidFill>
                  <a:latin typeface="Gill Sans MT" pitchFamily="34" charset="0"/>
                </a:rPr>
                <a:t>sidetrips</a:t>
              </a:r>
              <a:endParaRPr lang="en-US" sz="1800" i="1" dirty="0">
                <a:solidFill>
                  <a:srgbClr val="FFFF00"/>
                </a:solidFill>
                <a:latin typeface="Gill Sans MT" pitchFamily="34" charset="0"/>
              </a:endParaRPr>
            </a:p>
          </p:txBody>
        </p:sp>
      </p:grpSp>
      <p:grpSp>
        <p:nvGrpSpPr>
          <p:cNvPr id="75" name="Group 82"/>
          <p:cNvGrpSpPr>
            <a:grpSpLocks/>
          </p:cNvGrpSpPr>
          <p:nvPr/>
        </p:nvGrpSpPr>
        <p:grpSpPr bwMode="auto">
          <a:xfrm>
            <a:off x="5235575" y="4864100"/>
            <a:ext cx="3800475" cy="395288"/>
            <a:chOff x="5241562" y="4834333"/>
            <a:chExt cx="3800109" cy="394741"/>
          </a:xfrm>
        </p:grpSpPr>
        <p:sp>
          <p:nvSpPr>
            <p:cNvPr id="76" name="Rectangle 68"/>
            <p:cNvSpPr>
              <a:spLocks noChangeArrowheads="1"/>
            </p:cNvSpPr>
            <p:nvPr/>
          </p:nvSpPr>
          <p:spPr bwMode="auto">
            <a:xfrm>
              <a:off x="5241562" y="4834333"/>
              <a:ext cx="569625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bg1"/>
                  </a:solidFill>
                  <a:latin typeface="Gill Sans MT" pitchFamily="34" charset="0"/>
                </a:rPr>
                <a:t>ii</a:t>
              </a:r>
            </a:p>
          </p:txBody>
        </p:sp>
        <p:sp>
          <p:nvSpPr>
            <p:cNvPr id="77" name="Rectangle 70"/>
            <p:cNvSpPr>
              <a:spLocks noChangeArrowheads="1"/>
            </p:cNvSpPr>
            <p:nvPr/>
          </p:nvSpPr>
          <p:spPr bwMode="auto">
            <a:xfrm>
              <a:off x="5815871" y="4835583"/>
              <a:ext cx="2151401" cy="383497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dirty="0">
                  <a:solidFill>
                    <a:schemeClr val="bg1"/>
                  </a:solidFill>
                  <a:latin typeface="Gill Sans MT" pitchFamily="34" charset="0"/>
                </a:rPr>
                <a:t>A, </a:t>
              </a:r>
              <a:r>
                <a:rPr lang="en-US" sz="1800" dirty="0">
                  <a:solidFill>
                    <a:srgbClr val="FFFF00"/>
                  </a:solidFill>
                  <a:latin typeface="Gill Sans MT" pitchFamily="34" charset="0"/>
                </a:rPr>
                <a:t>B</a:t>
              </a:r>
              <a:r>
                <a:rPr lang="en-US" sz="1800" dirty="0">
                  <a:solidFill>
                    <a:schemeClr val="bg1"/>
                  </a:solidFill>
                  <a:latin typeface="Gill Sans MT" pitchFamily="34" charset="0"/>
                </a:rPr>
                <a:t>, </a:t>
              </a:r>
              <a:r>
                <a:rPr lang="en-US" sz="1800" dirty="0">
                  <a:solidFill>
                    <a:srgbClr val="FFFF00"/>
                  </a:solidFill>
                  <a:latin typeface="Gill Sans MT" pitchFamily="34" charset="0"/>
                </a:rPr>
                <a:t>C</a:t>
              </a:r>
              <a:r>
                <a:rPr lang="en-US" sz="1800" dirty="0">
                  <a:solidFill>
                    <a:schemeClr val="bg1"/>
                  </a:solidFill>
                  <a:latin typeface="Gill Sans MT" pitchFamily="34" charset="0"/>
                </a:rPr>
                <a:t>, D, E, F, G, </a:t>
              </a:r>
            </a:p>
          </p:txBody>
        </p:sp>
        <p:sp>
          <p:nvSpPr>
            <p:cNvPr id="78" name="Rectangle 71"/>
            <p:cNvSpPr>
              <a:spLocks noChangeArrowheads="1"/>
            </p:cNvSpPr>
            <p:nvPr/>
          </p:nvSpPr>
          <p:spPr bwMode="auto">
            <a:xfrm>
              <a:off x="7967273" y="4835584"/>
              <a:ext cx="1074398" cy="38667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bg1"/>
                  </a:solidFill>
                  <a:latin typeface="Gill Sans MT" pitchFamily="34" charset="0"/>
                </a:rPr>
                <a:t>H, I, J</a:t>
              </a:r>
            </a:p>
          </p:txBody>
        </p:sp>
      </p:grpSp>
      <p:grpSp>
        <p:nvGrpSpPr>
          <p:cNvPr id="79" name="Group 84"/>
          <p:cNvGrpSpPr>
            <a:grpSpLocks/>
          </p:cNvGrpSpPr>
          <p:nvPr/>
        </p:nvGrpSpPr>
        <p:grpSpPr bwMode="auto">
          <a:xfrm>
            <a:off x="5235575" y="5646738"/>
            <a:ext cx="3797300" cy="396875"/>
            <a:chOff x="5229070" y="5616322"/>
            <a:chExt cx="3811924" cy="397320"/>
          </a:xfrm>
        </p:grpSpPr>
        <p:sp>
          <p:nvSpPr>
            <p:cNvPr id="80" name="Rectangle 74"/>
            <p:cNvSpPr>
              <a:spLocks noChangeArrowheads="1"/>
            </p:cNvSpPr>
            <p:nvPr/>
          </p:nvSpPr>
          <p:spPr bwMode="auto">
            <a:xfrm>
              <a:off x="5229070" y="5618817"/>
              <a:ext cx="569625" cy="393739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bg1"/>
                  </a:solidFill>
                  <a:latin typeface="Gill Sans MT" pitchFamily="34" charset="0"/>
                </a:rPr>
                <a:t>iv</a:t>
              </a:r>
            </a:p>
          </p:txBody>
        </p:sp>
        <p:sp>
          <p:nvSpPr>
            <p:cNvPr id="81" name="Rectangle 75"/>
            <p:cNvSpPr>
              <a:spLocks noChangeArrowheads="1"/>
            </p:cNvSpPr>
            <p:nvPr/>
          </p:nvSpPr>
          <p:spPr bwMode="auto">
            <a:xfrm>
              <a:off x="5800204" y="5619495"/>
              <a:ext cx="2182058" cy="394058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dirty="0">
                  <a:solidFill>
                    <a:schemeClr val="bg1"/>
                  </a:solidFill>
                  <a:latin typeface="Gill Sans MT" pitchFamily="34" charset="0"/>
                </a:rPr>
                <a:t>D, E, F, </a:t>
              </a:r>
              <a:r>
                <a:rPr lang="en-US" sz="1800" dirty="0">
                  <a:solidFill>
                    <a:srgbClr val="FFFF00"/>
                  </a:solidFill>
                  <a:latin typeface="Gill Sans MT" pitchFamily="34" charset="0"/>
                </a:rPr>
                <a:t>I</a:t>
              </a:r>
            </a:p>
          </p:txBody>
        </p:sp>
        <p:sp>
          <p:nvSpPr>
            <p:cNvPr id="82" name="Rectangle 76"/>
            <p:cNvSpPr>
              <a:spLocks noChangeArrowheads="1"/>
            </p:cNvSpPr>
            <p:nvPr/>
          </p:nvSpPr>
          <p:spPr bwMode="auto">
            <a:xfrm>
              <a:off x="7966596" y="5616322"/>
              <a:ext cx="1074398" cy="397320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dirty="0">
                  <a:solidFill>
                    <a:schemeClr val="bg1"/>
                  </a:solidFill>
                  <a:latin typeface="Gill Sans MT" pitchFamily="34" charset="0"/>
                </a:rPr>
                <a:t>J</a:t>
              </a:r>
            </a:p>
          </p:txBody>
        </p:sp>
      </p:grpSp>
      <p:grpSp>
        <p:nvGrpSpPr>
          <p:cNvPr id="83" name="Group 85"/>
          <p:cNvGrpSpPr>
            <a:grpSpLocks/>
          </p:cNvGrpSpPr>
          <p:nvPr/>
        </p:nvGrpSpPr>
        <p:grpSpPr bwMode="auto">
          <a:xfrm>
            <a:off x="5235575" y="6043614"/>
            <a:ext cx="3803650" cy="398462"/>
            <a:chOff x="5236567" y="6006060"/>
            <a:chExt cx="3804429" cy="397320"/>
          </a:xfrm>
        </p:grpSpPr>
        <p:sp>
          <p:nvSpPr>
            <p:cNvPr id="84" name="Rectangle 77"/>
            <p:cNvSpPr>
              <a:spLocks noChangeArrowheads="1"/>
            </p:cNvSpPr>
            <p:nvPr/>
          </p:nvSpPr>
          <p:spPr bwMode="auto">
            <a:xfrm>
              <a:off x="5236567" y="6008555"/>
              <a:ext cx="569625" cy="393739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bg1"/>
                  </a:solidFill>
                  <a:latin typeface="Gill Sans MT" pitchFamily="34" charset="0"/>
                </a:rPr>
                <a:t>v</a:t>
              </a:r>
            </a:p>
          </p:txBody>
        </p:sp>
        <p:sp>
          <p:nvSpPr>
            <p:cNvPr id="85" name="Rectangle 78"/>
            <p:cNvSpPr>
              <a:spLocks noChangeArrowheads="1"/>
            </p:cNvSpPr>
            <p:nvPr/>
          </p:nvSpPr>
          <p:spPr bwMode="auto">
            <a:xfrm>
              <a:off x="5807701" y="6009233"/>
              <a:ext cx="2182056" cy="394058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dirty="0">
                  <a:solidFill>
                    <a:srgbClr val="FFFF00"/>
                  </a:solidFill>
                  <a:latin typeface="Gill Sans MT" pitchFamily="34" charset="0"/>
                </a:rPr>
                <a:t>J</a:t>
              </a:r>
            </a:p>
          </p:txBody>
        </p:sp>
        <p:sp>
          <p:nvSpPr>
            <p:cNvPr id="86" name="Rectangle 79"/>
            <p:cNvSpPr>
              <a:spLocks noChangeArrowheads="1"/>
            </p:cNvSpPr>
            <p:nvPr/>
          </p:nvSpPr>
          <p:spPr bwMode="auto">
            <a:xfrm>
              <a:off x="7966598" y="6006060"/>
              <a:ext cx="1074398" cy="397320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endParaRPr lang="en-US" sz="1800">
                <a:solidFill>
                  <a:schemeClr val="bg1"/>
                </a:solidFill>
                <a:latin typeface="Gill Sans MT" pitchFamily="34" charset="0"/>
              </a:endParaRPr>
            </a:p>
          </p:txBody>
        </p:sp>
      </p:grpSp>
      <p:sp>
        <p:nvSpPr>
          <p:cNvPr id="87" name="Line 92"/>
          <p:cNvSpPr>
            <a:spLocks noChangeShapeType="1"/>
          </p:cNvSpPr>
          <p:nvPr/>
        </p:nvSpPr>
        <p:spPr bwMode="auto">
          <a:xfrm>
            <a:off x="5465511" y="4639455"/>
            <a:ext cx="2864162" cy="11907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grpSp>
        <p:nvGrpSpPr>
          <p:cNvPr id="88" name="Group 81"/>
          <p:cNvGrpSpPr>
            <a:grpSpLocks/>
          </p:cNvGrpSpPr>
          <p:nvPr/>
        </p:nvGrpSpPr>
        <p:grpSpPr bwMode="auto">
          <a:xfrm>
            <a:off x="5235575" y="4484688"/>
            <a:ext cx="3800475" cy="395287"/>
            <a:chOff x="5241562" y="4454583"/>
            <a:chExt cx="3800109" cy="394741"/>
          </a:xfrm>
        </p:grpSpPr>
        <p:sp>
          <p:nvSpPr>
            <p:cNvPr id="89" name="Rectangle 62"/>
            <p:cNvSpPr>
              <a:spLocks noChangeArrowheads="1"/>
            </p:cNvSpPr>
            <p:nvPr/>
          </p:nvSpPr>
          <p:spPr bwMode="auto">
            <a:xfrm>
              <a:off x="5241562" y="4454583"/>
              <a:ext cx="577484" cy="39474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dirty="0" err="1">
                  <a:solidFill>
                    <a:schemeClr val="bg1"/>
                  </a:solidFill>
                  <a:latin typeface="Gill Sans MT" pitchFamily="34" charset="0"/>
                </a:rPr>
                <a:t>i</a:t>
              </a:r>
              <a:endParaRPr lang="en-US" sz="1800" dirty="0">
                <a:solidFill>
                  <a:schemeClr val="bg1"/>
                </a:solidFill>
                <a:latin typeface="Gill Sans MT" pitchFamily="34" charset="0"/>
              </a:endParaRPr>
            </a:p>
          </p:txBody>
        </p:sp>
        <p:sp>
          <p:nvSpPr>
            <p:cNvPr id="90" name="Rectangle 63"/>
            <p:cNvSpPr>
              <a:spLocks noChangeArrowheads="1"/>
            </p:cNvSpPr>
            <p:nvPr/>
          </p:nvSpPr>
          <p:spPr bwMode="auto">
            <a:xfrm>
              <a:off x="5815871" y="4454583"/>
              <a:ext cx="2151401" cy="383497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 dirty="0">
                  <a:solidFill>
                    <a:schemeClr val="bg1"/>
                  </a:solidFill>
                  <a:latin typeface="Gill Sans MT" pitchFamily="34" charset="0"/>
                </a:rPr>
                <a:t>A, D, E, F, G</a:t>
              </a:r>
            </a:p>
          </p:txBody>
        </p:sp>
        <p:sp>
          <p:nvSpPr>
            <p:cNvPr id="91" name="Rectangle 64"/>
            <p:cNvSpPr>
              <a:spLocks noChangeArrowheads="1"/>
            </p:cNvSpPr>
            <p:nvPr/>
          </p:nvSpPr>
          <p:spPr bwMode="auto">
            <a:xfrm>
              <a:off x="7967273" y="4454584"/>
              <a:ext cx="1074398" cy="386671"/>
            </a:xfrm>
            <a:prstGeom prst="rect">
              <a:avLst/>
            </a:prstGeom>
            <a:solidFill>
              <a:srgbClr val="0000FF"/>
            </a:solidFill>
            <a:ln w="285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sz="1800">
                  <a:solidFill>
                    <a:schemeClr val="bg1"/>
                  </a:solidFill>
                  <a:latin typeface="Gill Sans MT" pitchFamily="34" charset="0"/>
                </a:rPr>
                <a:t>H, I, J</a:t>
              </a:r>
            </a:p>
          </p:txBody>
        </p:sp>
      </p:grpSp>
      <p:sp>
        <p:nvSpPr>
          <p:cNvPr id="92" name="AutoShape 93"/>
          <p:cNvSpPr>
            <a:spLocks/>
          </p:cNvSpPr>
          <p:nvPr/>
        </p:nvSpPr>
        <p:spPr bwMode="auto">
          <a:xfrm>
            <a:off x="3169397" y="5583786"/>
            <a:ext cx="2071158" cy="764881"/>
          </a:xfrm>
          <a:prstGeom prst="borderCallout2">
            <a:avLst>
              <a:gd name="adj1" fmla="val -585"/>
              <a:gd name="adj2" fmla="val 61926"/>
              <a:gd name="adj3" fmla="val -27396"/>
              <a:gd name="adj4" fmla="val 72239"/>
              <a:gd name="adj5" fmla="val -124683"/>
              <a:gd name="adj6" fmla="val 141751"/>
            </a:avLst>
          </a:prstGeom>
          <a:solidFill>
            <a:srgbClr val="0000FF"/>
          </a:solidFill>
          <a:ln w="28575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Gill Sans MT" pitchFamily="34" charset="0"/>
              </a:rPr>
              <a:t>CT ii </a:t>
            </a:r>
            <a:r>
              <a:rPr lang="en-US" dirty="0" err="1" smtClean="0">
                <a:solidFill>
                  <a:schemeClr val="bg1"/>
                </a:solidFill>
                <a:latin typeface="Gill Sans MT" pitchFamily="34" charset="0"/>
              </a:rPr>
              <a:t>hace</a:t>
            </a:r>
            <a:r>
              <a:rPr lang="en-US" dirty="0" smtClean="0">
                <a:solidFill>
                  <a:schemeClr val="bg1"/>
                </a:solidFill>
                <a:latin typeface="Gill Sans MT" pitchFamily="34" charset="0"/>
              </a:rPr>
              <a:t> que </a:t>
            </a:r>
          </a:p>
          <a:p>
            <a:r>
              <a:rPr lang="en-US" dirty="0" smtClean="0">
                <a:solidFill>
                  <a:schemeClr val="bg1"/>
                </a:solidFill>
                <a:latin typeface="Gill Sans MT" pitchFamily="34" charset="0"/>
              </a:rPr>
              <a:t>CT </a:t>
            </a:r>
            <a:r>
              <a:rPr lang="en-US" dirty="0" err="1" smtClean="0">
                <a:solidFill>
                  <a:schemeClr val="bg1"/>
                </a:solidFill>
                <a:latin typeface="Gill Sans MT" pitchFamily="34" charset="0"/>
              </a:rPr>
              <a:t>i</a:t>
            </a:r>
            <a:r>
              <a:rPr lang="en-US" dirty="0" smtClean="0">
                <a:solidFill>
                  <a:schemeClr val="bg1"/>
                </a:solidFill>
                <a:latin typeface="Gill Sans MT" pitchFamily="34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Gill Sans MT" pitchFamily="34" charset="0"/>
              </a:rPr>
              <a:t>redundante</a:t>
            </a:r>
            <a:r>
              <a:rPr lang="en-US" dirty="0" smtClean="0">
                <a:solidFill>
                  <a:schemeClr val="bg1"/>
                </a:solidFill>
                <a:latin typeface="Gill Sans MT" pitchFamily="34" charset="0"/>
              </a:rPr>
              <a:t>.</a:t>
            </a:r>
            <a:endParaRPr lang="en-US" dirty="0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94" name="Rectangle 69"/>
          <p:cNvSpPr>
            <a:spLocks noChangeArrowheads="1"/>
          </p:cNvSpPr>
          <p:nvPr/>
        </p:nvSpPr>
        <p:spPr bwMode="auto">
          <a:xfrm>
            <a:off x="5235575" y="5249180"/>
            <a:ext cx="569680" cy="393298"/>
          </a:xfrm>
          <a:prstGeom prst="rect">
            <a:avLst/>
          </a:prstGeom>
          <a:solidFill>
            <a:srgbClr val="0000FF"/>
          </a:solidFill>
          <a:ln w="28575" algn="ctr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 sz="1800" dirty="0">
                <a:solidFill>
                  <a:schemeClr val="bg1"/>
                </a:solidFill>
                <a:latin typeface="Gill Sans MT" pitchFamily="34" charset="0"/>
              </a:rPr>
              <a:t>iii</a:t>
            </a:r>
          </a:p>
        </p:txBody>
      </p:sp>
      <p:sp>
        <p:nvSpPr>
          <p:cNvPr id="95" name="Rectangle 72"/>
          <p:cNvSpPr>
            <a:spLocks noChangeArrowheads="1"/>
          </p:cNvSpPr>
          <p:nvPr/>
        </p:nvSpPr>
        <p:spPr bwMode="auto">
          <a:xfrm>
            <a:off x="5806764" y="5249857"/>
            <a:ext cx="2151608" cy="393617"/>
          </a:xfrm>
          <a:prstGeom prst="rect">
            <a:avLst/>
          </a:prstGeom>
          <a:solidFill>
            <a:srgbClr val="0000FF"/>
          </a:solidFill>
          <a:ln w="28575" algn="ctr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 sz="1800" dirty="0">
                <a:solidFill>
                  <a:schemeClr val="bg1"/>
                </a:solidFill>
                <a:latin typeface="Gill Sans MT" pitchFamily="34" charset="0"/>
              </a:rPr>
              <a:t>A, F, </a:t>
            </a:r>
            <a:r>
              <a:rPr lang="en-US" sz="1800" dirty="0">
                <a:solidFill>
                  <a:srgbClr val="FFFF00"/>
                </a:solidFill>
                <a:latin typeface="Gill Sans MT" pitchFamily="34" charset="0"/>
              </a:rPr>
              <a:t>H</a:t>
            </a:r>
          </a:p>
        </p:txBody>
      </p:sp>
      <p:sp>
        <p:nvSpPr>
          <p:cNvPr id="96" name="Rectangle 73"/>
          <p:cNvSpPr>
            <a:spLocks noChangeArrowheads="1"/>
          </p:cNvSpPr>
          <p:nvPr/>
        </p:nvSpPr>
        <p:spPr bwMode="auto">
          <a:xfrm>
            <a:off x="7958373" y="5246688"/>
            <a:ext cx="1074502" cy="396875"/>
          </a:xfrm>
          <a:prstGeom prst="rect">
            <a:avLst/>
          </a:prstGeom>
          <a:solidFill>
            <a:srgbClr val="0000FF"/>
          </a:solidFill>
          <a:ln w="28575" algn="ctr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 sz="1800" dirty="0">
                <a:solidFill>
                  <a:schemeClr val="bg1"/>
                </a:solidFill>
                <a:latin typeface="Gill Sans MT" pitchFamily="34" charset="0"/>
              </a:rPr>
              <a:t>J</a:t>
            </a:r>
          </a:p>
        </p:txBody>
      </p:sp>
      <p:sp>
        <p:nvSpPr>
          <p:cNvPr id="97" name="Line 92"/>
          <p:cNvSpPr>
            <a:spLocks noChangeShapeType="1"/>
          </p:cNvSpPr>
          <p:nvPr/>
        </p:nvSpPr>
        <p:spPr bwMode="auto">
          <a:xfrm flipV="1">
            <a:off x="5447211" y="4651362"/>
            <a:ext cx="2882462" cy="1207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8796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7" grpId="0" animBg="1"/>
      <p:bldP spid="92" grpId="0" animBg="1"/>
      <p:bldP spid="94" grpId="0" animBg="1"/>
      <p:bldP spid="95" grpId="0" animBg="1"/>
      <p:bldP spid="96" grpId="0" animBg="1"/>
      <p:bldP spid="9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Resumen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6917393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La aplicación de los criterios de </a:t>
            </a:r>
            <a:r>
              <a:rPr lang="es-ES" dirty="0" smtClean="0">
                <a:solidFill>
                  <a:srgbClr val="00B0F0"/>
                </a:solidFill>
              </a:rPr>
              <a:t>test</a:t>
            </a:r>
            <a:r>
              <a:rPr lang="es-ES" dirty="0" smtClean="0">
                <a:solidFill>
                  <a:schemeClr val="tx1"/>
                </a:solidFill>
              </a:rPr>
              <a:t> a los grafos de control de flujo es </a:t>
            </a:r>
            <a:r>
              <a:rPr lang="es-ES" dirty="0" smtClean="0">
                <a:solidFill>
                  <a:srgbClr val="00B0F0"/>
                </a:solidFill>
              </a:rPr>
              <a:t>relativamente sencilla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Aún así, hay que tomar algunas </a:t>
            </a:r>
            <a:r>
              <a:rPr lang="es-ES" dirty="0" smtClean="0">
                <a:solidFill>
                  <a:srgbClr val="00B0F0"/>
                </a:solidFill>
              </a:rPr>
              <a:t>decisiones sutiles </a:t>
            </a:r>
            <a:r>
              <a:rPr lang="es-ES" dirty="0" smtClean="0">
                <a:solidFill>
                  <a:schemeClr val="tx1"/>
                </a:solidFill>
              </a:rPr>
              <a:t>al traducir de estructuras de control a grafos.</a:t>
            </a: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Algunas herramientas </a:t>
            </a:r>
            <a:r>
              <a:rPr lang="es-ES" dirty="0" smtClean="0">
                <a:solidFill>
                  <a:schemeClr val="tx1"/>
                </a:solidFill>
              </a:rPr>
              <a:t>asignan </a:t>
            </a:r>
            <a:r>
              <a:rPr lang="es-ES" dirty="0" smtClean="0">
                <a:solidFill>
                  <a:srgbClr val="00B0F0"/>
                </a:solidFill>
              </a:rPr>
              <a:t>un nodo</a:t>
            </a:r>
            <a:r>
              <a:rPr lang="es-ES" dirty="0" smtClean="0">
                <a:solidFill>
                  <a:schemeClr val="tx1"/>
                </a:solidFill>
              </a:rPr>
              <a:t> a cada instrucción (en lugar de asignarlo a cada bloque básico). La cobertura no varía pero hay que modificar la documentación del proceso de </a:t>
            </a:r>
            <a:r>
              <a:rPr lang="es-ES" dirty="0" err="1" smtClean="0">
                <a:solidFill>
                  <a:schemeClr val="tx1"/>
                </a:solidFill>
              </a:rPr>
              <a:t>testing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  <a:endParaRPr lang="es-ES" sz="2000" dirty="0" smtClean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1802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es-ES" sz="6600" dirty="0" smtClean="0"/>
              <a:t>Criterios cobertura de grafos: elementos de diseño</a:t>
            </a:r>
            <a:endParaRPr lang="en-US" sz="4000" dirty="0"/>
          </a:p>
        </p:txBody>
      </p:sp>
      <p:sp>
        <p:nvSpPr>
          <p:cNvPr id="461831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kumimoji="1" lang="es-ES" sz="3600" dirty="0"/>
              <a:t>Manuel Núñez</a:t>
            </a:r>
            <a:br>
              <a:rPr kumimoji="1" lang="es-ES" sz="3600" dirty="0"/>
            </a:br>
            <a:r>
              <a:rPr kumimoji="1" lang="es-ES" sz="3600" dirty="0"/>
              <a:t>Especificación, Validación y </a:t>
            </a:r>
            <a:r>
              <a:rPr kumimoji="1" lang="es-ES" sz="3600" dirty="0" err="1"/>
              <a:t>Testing</a:t>
            </a:r>
            <a:endParaRPr kumimoji="1" lang="es-ES" sz="3600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683568" y="5733256"/>
            <a:ext cx="7848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Estas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transparencias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están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basadas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en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las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desarrolladas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por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Ammann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&amp; Offutt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como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acompañamiento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de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su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libro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Introduction to Software Testing (2</a:t>
            </a:r>
            <a:r>
              <a:rPr lang="en-US" sz="1400" baseline="30000" dirty="0" smtClean="0">
                <a:solidFill>
                  <a:schemeClr val="bg1">
                    <a:lumMod val="50000"/>
                  </a:schemeClr>
                </a:solidFill>
              </a:rPr>
              <a:t>nd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Edition)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135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925504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Orientación a objetos y diseños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El énfasis en la modularidad y la reutilización lleva a que la </a:t>
            </a:r>
            <a:r>
              <a:rPr lang="es-ES" dirty="0" smtClean="0">
                <a:solidFill>
                  <a:srgbClr val="00B0F0"/>
                </a:solidFill>
              </a:rPr>
              <a:t>complejidad</a:t>
            </a:r>
            <a:r>
              <a:rPr lang="es-ES" dirty="0" smtClean="0">
                <a:solidFill>
                  <a:schemeClr val="tx1"/>
                </a:solidFill>
              </a:rPr>
              <a:t> se desplace a las </a:t>
            </a:r>
            <a:r>
              <a:rPr lang="es-ES" i="1" dirty="0" smtClean="0">
                <a:solidFill>
                  <a:srgbClr val="00B0F0"/>
                </a:solidFill>
              </a:rPr>
              <a:t>relaciones/conexiones </a:t>
            </a:r>
            <a:r>
              <a:rPr lang="es-ES" dirty="0" smtClean="0">
                <a:solidFill>
                  <a:schemeClr val="tx1"/>
                </a:solidFill>
              </a:rPr>
              <a:t>entre las partes del sistema. </a:t>
            </a: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Por ello,</a:t>
            </a:r>
            <a:r>
              <a:rPr lang="es-ES" dirty="0" smtClean="0">
                <a:solidFill>
                  <a:srgbClr val="00B0F0"/>
                </a:solidFill>
              </a:rPr>
              <a:t> testear </a:t>
            </a:r>
            <a:r>
              <a:rPr lang="es-ES" dirty="0" smtClean="0">
                <a:solidFill>
                  <a:schemeClr val="tx1"/>
                </a:solidFill>
              </a:rPr>
              <a:t>estas </a:t>
            </a:r>
            <a:r>
              <a:rPr lang="es-ES" dirty="0" smtClean="0">
                <a:solidFill>
                  <a:srgbClr val="00B0F0"/>
                </a:solidFill>
              </a:rPr>
              <a:t>relaciones</a:t>
            </a:r>
            <a:r>
              <a:rPr lang="es-ES" dirty="0" smtClean="0">
                <a:solidFill>
                  <a:schemeClr val="tx1"/>
                </a:solidFill>
              </a:rPr>
              <a:t> es más importante que antes.</a:t>
            </a: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Los </a:t>
            </a:r>
            <a:r>
              <a:rPr lang="es-ES" dirty="0" smtClean="0">
                <a:solidFill>
                  <a:srgbClr val="00B0F0"/>
                </a:solidFill>
              </a:rPr>
              <a:t>grafos</a:t>
            </a:r>
            <a:r>
              <a:rPr lang="es-ES" dirty="0" smtClean="0">
                <a:solidFill>
                  <a:schemeClr val="tx1"/>
                </a:solidFill>
              </a:rPr>
              <a:t> se basan en las </a:t>
            </a:r>
            <a:r>
              <a:rPr lang="es-ES" dirty="0" smtClean="0">
                <a:solidFill>
                  <a:srgbClr val="00B0F0"/>
                </a:solidFill>
              </a:rPr>
              <a:t>conexiones</a:t>
            </a:r>
            <a:r>
              <a:rPr lang="es-ES" dirty="0" smtClean="0">
                <a:solidFill>
                  <a:schemeClr val="tx1"/>
                </a:solidFill>
              </a:rPr>
              <a:t> entres las componentes software.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0426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925504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Grafo de llamadas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Es el tipo de grafo más común para testear el diseño estructural.</a:t>
            </a: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Nodos</a:t>
            </a:r>
            <a:r>
              <a:rPr lang="es-ES" dirty="0" smtClean="0">
                <a:solidFill>
                  <a:schemeClr val="tx1"/>
                </a:solidFill>
              </a:rPr>
              <a:t>: Unidades (en Java, métodos).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Aristas</a:t>
            </a:r>
            <a:r>
              <a:rPr lang="es-ES" dirty="0" smtClean="0">
                <a:solidFill>
                  <a:schemeClr val="tx1"/>
                </a:solidFill>
              </a:rPr>
              <a:t>: Llamadas a unidades.</a:t>
            </a: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18</a:t>
            </a:fld>
            <a:endParaRPr lang="es-ES"/>
          </a:p>
        </p:txBody>
      </p:sp>
      <p:grpSp>
        <p:nvGrpSpPr>
          <p:cNvPr id="6" name="Group 51"/>
          <p:cNvGrpSpPr>
            <a:grpSpLocks/>
          </p:cNvGrpSpPr>
          <p:nvPr/>
        </p:nvGrpSpPr>
        <p:grpSpPr bwMode="auto">
          <a:xfrm>
            <a:off x="6148764" y="2178893"/>
            <a:ext cx="2151063" cy="2841629"/>
            <a:chOff x="766" y="1882"/>
            <a:chExt cx="1355" cy="1790"/>
          </a:xfrm>
        </p:grpSpPr>
        <p:sp>
          <p:nvSpPr>
            <p:cNvPr id="9" name="Text Box 27"/>
            <p:cNvSpPr txBox="1">
              <a:spLocks noChangeArrowheads="1"/>
            </p:cNvSpPr>
            <p:nvPr/>
          </p:nvSpPr>
          <p:spPr bwMode="auto">
            <a:xfrm>
              <a:off x="766" y="3226"/>
              <a:ext cx="1355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b="0" dirty="0" err="1">
                  <a:solidFill>
                    <a:schemeClr val="tx1"/>
                  </a:solidFill>
                  <a:latin typeface="+mn-lt"/>
                </a:rPr>
                <a:t>Ejemplo</a:t>
              </a:r>
              <a:r>
                <a:rPr lang="en-US" altLang="zh-CN" b="0" dirty="0">
                  <a:solidFill>
                    <a:schemeClr val="tx1"/>
                  </a:solidFill>
                  <a:latin typeface="+mn-lt"/>
                </a:rPr>
                <a:t> de </a:t>
              </a:r>
              <a:r>
                <a:rPr lang="en-US" altLang="zh-CN" b="0" dirty="0" err="1">
                  <a:solidFill>
                    <a:schemeClr val="tx1"/>
                  </a:solidFill>
                  <a:latin typeface="+mn-lt"/>
                </a:rPr>
                <a:t>grafo</a:t>
              </a:r>
              <a:r>
                <a:rPr lang="en-US" altLang="zh-CN" b="0" dirty="0">
                  <a:solidFill>
                    <a:schemeClr val="tx1"/>
                  </a:solidFill>
                  <a:latin typeface="+mn-lt"/>
                </a:rPr>
                <a:t> de </a:t>
              </a:r>
              <a:r>
                <a:rPr lang="en-US" altLang="zh-CN" b="0" dirty="0" err="1">
                  <a:solidFill>
                    <a:schemeClr val="tx1"/>
                  </a:solidFill>
                  <a:latin typeface="+mn-lt"/>
                </a:rPr>
                <a:t>llamadas</a:t>
              </a:r>
              <a:endParaRPr lang="en-US" altLang="zh-CN" b="0" dirty="0">
                <a:solidFill>
                  <a:schemeClr val="tx1"/>
                </a:solidFill>
                <a:latin typeface="+mn-lt"/>
              </a:endParaRPr>
            </a:p>
          </p:txBody>
        </p:sp>
        <p:grpSp>
          <p:nvGrpSpPr>
            <p:cNvPr id="10" name="Group 50"/>
            <p:cNvGrpSpPr>
              <a:grpSpLocks/>
            </p:cNvGrpSpPr>
            <p:nvPr/>
          </p:nvGrpSpPr>
          <p:grpSpPr bwMode="auto">
            <a:xfrm>
              <a:off x="766" y="1882"/>
              <a:ext cx="1108" cy="1195"/>
              <a:chOff x="766" y="1882"/>
              <a:chExt cx="1108" cy="1195"/>
            </a:xfrm>
          </p:grpSpPr>
          <p:sp>
            <p:nvSpPr>
              <p:cNvPr id="11" name="Rectangle 5"/>
              <p:cNvSpPr>
                <a:spLocks noChangeArrowheads="1"/>
              </p:cNvSpPr>
              <p:nvPr/>
            </p:nvSpPr>
            <p:spPr bwMode="auto">
              <a:xfrm>
                <a:off x="1209" y="1893"/>
                <a:ext cx="221" cy="208"/>
              </a:xfrm>
              <a:prstGeom prst="rect">
                <a:avLst/>
              </a:prstGeom>
              <a:solidFill>
                <a:srgbClr val="00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24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2" name="Text Box 6"/>
              <p:cNvSpPr txBox="1">
                <a:spLocks noChangeArrowheads="1"/>
              </p:cNvSpPr>
              <p:nvPr/>
            </p:nvSpPr>
            <p:spPr bwMode="auto">
              <a:xfrm>
                <a:off x="1209" y="1882"/>
                <a:ext cx="221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zh-CN" sz="1800" dirty="0">
                    <a:solidFill>
                      <a:srgbClr val="FFFF00"/>
                    </a:solidFill>
                    <a:latin typeface="Gill Sans MT" panose="020B0502020104020203" pitchFamily="34" charset="0"/>
                    <a:ea typeface="楷体_GB2312" pitchFamily="49" charset="-122"/>
                  </a:rPr>
                  <a:t>A</a:t>
                </a:r>
              </a:p>
            </p:txBody>
          </p:sp>
          <p:sp>
            <p:nvSpPr>
              <p:cNvPr id="13" name="Rectangle 8"/>
              <p:cNvSpPr>
                <a:spLocks noChangeArrowheads="1"/>
              </p:cNvSpPr>
              <p:nvPr/>
            </p:nvSpPr>
            <p:spPr bwMode="auto">
              <a:xfrm>
                <a:off x="766" y="2390"/>
                <a:ext cx="222" cy="165"/>
              </a:xfrm>
              <a:prstGeom prst="rect">
                <a:avLst/>
              </a:prstGeom>
              <a:solidFill>
                <a:srgbClr val="00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24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4" name="Text Box 9"/>
              <p:cNvSpPr txBox="1">
                <a:spLocks noChangeArrowheads="1"/>
              </p:cNvSpPr>
              <p:nvPr/>
            </p:nvSpPr>
            <p:spPr bwMode="auto">
              <a:xfrm>
                <a:off x="766" y="2348"/>
                <a:ext cx="2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zh-CN" sz="1800" dirty="0">
                    <a:solidFill>
                      <a:srgbClr val="FFFF00"/>
                    </a:solidFill>
                    <a:latin typeface="Gill Sans MT" panose="020B0502020104020203" pitchFamily="34" charset="0"/>
                    <a:ea typeface="楷体_GB2312" pitchFamily="49" charset="-122"/>
                  </a:rPr>
                  <a:t>B</a:t>
                </a:r>
              </a:p>
            </p:txBody>
          </p:sp>
          <p:sp>
            <p:nvSpPr>
              <p:cNvPr id="15" name="Rectangle 11"/>
              <p:cNvSpPr>
                <a:spLocks noChangeArrowheads="1"/>
              </p:cNvSpPr>
              <p:nvPr/>
            </p:nvSpPr>
            <p:spPr bwMode="auto">
              <a:xfrm>
                <a:off x="1209" y="2390"/>
                <a:ext cx="222" cy="165"/>
              </a:xfrm>
              <a:prstGeom prst="rect">
                <a:avLst/>
              </a:prstGeom>
              <a:solidFill>
                <a:srgbClr val="00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24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6" name="Text Box 12"/>
              <p:cNvSpPr txBox="1">
                <a:spLocks noChangeArrowheads="1"/>
              </p:cNvSpPr>
              <p:nvPr/>
            </p:nvSpPr>
            <p:spPr bwMode="auto">
              <a:xfrm>
                <a:off x="1209" y="2348"/>
                <a:ext cx="2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zh-CN" sz="1800" dirty="0">
                    <a:solidFill>
                      <a:srgbClr val="FFFF00"/>
                    </a:solidFill>
                    <a:latin typeface="Gill Sans MT" panose="020B0502020104020203" pitchFamily="34" charset="0"/>
                    <a:ea typeface="楷体_GB2312" pitchFamily="49" charset="-122"/>
                  </a:rPr>
                  <a:t>C</a:t>
                </a:r>
              </a:p>
            </p:txBody>
          </p:sp>
          <p:sp>
            <p:nvSpPr>
              <p:cNvPr id="17" name="Rectangle 14"/>
              <p:cNvSpPr>
                <a:spLocks noChangeArrowheads="1"/>
              </p:cNvSpPr>
              <p:nvPr/>
            </p:nvSpPr>
            <p:spPr bwMode="auto">
              <a:xfrm>
                <a:off x="1652" y="2390"/>
                <a:ext cx="222" cy="165"/>
              </a:xfrm>
              <a:prstGeom prst="rect">
                <a:avLst/>
              </a:prstGeom>
              <a:solidFill>
                <a:srgbClr val="00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2400">
                  <a:latin typeface="Gill Sans MT" panose="020B0502020104020203" pitchFamily="34" charset="0"/>
                </a:endParaRPr>
              </a:p>
            </p:txBody>
          </p:sp>
          <p:sp>
            <p:nvSpPr>
              <p:cNvPr id="18" name="Text Box 15"/>
              <p:cNvSpPr txBox="1">
                <a:spLocks noChangeArrowheads="1"/>
              </p:cNvSpPr>
              <p:nvPr/>
            </p:nvSpPr>
            <p:spPr bwMode="auto">
              <a:xfrm>
                <a:off x="1652" y="2348"/>
                <a:ext cx="222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zh-CN" sz="1800" dirty="0">
                    <a:solidFill>
                      <a:srgbClr val="FFFF00"/>
                    </a:solidFill>
                    <a:latin typeface="Gill Sans MT" panose="020B0502020104020203" pitchFamily="34" charset="0"/>
                    <a:ea typeface="楷体_GB2312" pitchFamily="49" charset="-122"/>
                  </a:rPr>
                  <a:t>D</a:t>
                </a:r>
              </a:p>
            </p:txBody>
          </p:sp>
          <p:grpSp>
            <p:nvGrpSpPr>
              <p:cNvPr id="19" name="Group 32"/>
              <p:cNvGrpSpPr>
                <a:grpSpLocks/>
              </p:cNvGrpSpPr>
              <p:nvPr/>
            </p:nvGrpSpPr>
            <p:grpSpPr bwMode="auto">
              <a:xfrm>
                <a:off x="1475" y="2844"/>
                <a:ext cx="221" cy="233"/>
                <a:chOff x="1475" y="2844"/>
                <a:chExt cx="221" cy="233"/>
              </a:xfrm>
            </p:grpSpPr>
            <p:sp>
              <p:nvSpPr>
                <p:cNvPr id="29" name="Rectangle 20"/>
                <p:cNvSpPr>
                  <a:spLocks noChangeArrowheads="1"/>
                </p:cNvSpPr>
                <p:nvPr/>
              </p:nvSpPr>
              <p:spPr bwMode="auto">
                <a:xfrm>
                  <a:off x="1475" y="2886"/>
                  <a:ext cx="221" cy="166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endParaRPr lang="en-US" altLang="en-US" sz="2400">
                    <a:latin typeface="Gill Sans MT" panose="020B0502020104020203" pitchFamily="34" charset="0"/>
                  </a:endParaRPr>
                </a:p>
              </p:txBody>
            </p:sp>
            <p:sp>
              <p:nvSpPr>
                <p:cNvPr id="30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475" y="2844"/>
                  <a:ext cx="221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1800">
                      <a:solidFill>
                        <a:srgbClr val="FFFF00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F</a:t>
                  </a:r>
                </a:p>
              </p:txBody>
            </p:sp>
          </p:grpSp>
          <p:grpSp>
            <p:nvGrpSpPr>
              <p:cNvPr id="20" name="Group 33"/>
              <p:cNvGrpSpPr>
                <a:grpSpLocks/>
              </p:cNvGrpSpPr>
              <p:nvPr/>
            </p:nvGrpSpPr>
            <p:grpSpPr bwMode="auto">
              <a:xfrm>
                <a:off x="943" y="2844"/>
                <a:ext cx="222" cy="233"/>
                <a:chOff x="943" y="2844"/>
                <a:chExt cx="222" cy="233"/>
              </a:xfrm>
            </p:grpSpPr>
            <p:sp>
              <p:nvSpPr>
                <p:cNvPr id="27" name="Rectangle 17"/>
                <p:cNvSpPr>
                  <a:spLocks noChangeArrowheads="1"/>
                </p:cNvSpPr>
                <p:nvPr/>
              </p:nvSpPr>
              <p:spPr bwMode="auto">
                <a:xfrm>
                  <a:off x="943" y="2886"/>
                  <a:ext cx="222" cy="166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endParaRPr lang="en-US" altLang="en-US" sz="2400">
                    <a:latin typeface="Gill Sans MT" panose="020B0502020104020203" pitchFamily="34" charset="0"/>
                  </a:endParaRPr>
                </a:p>
              </p:txBody>
            </p:sp>
            <p:sp>
              <p:nvSpPr>
                <p:cNvPr id="28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943" y="2844"/>
                  <a:ext cx="222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1800">
                      <a:solidFill>
                        <a:srgbClr val="FFFF00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E</a:t>
                  </a:r>
                </a:p>
              </p:txBody>
            </p:sp>
          </p:grpSp>
          <p:sp>
            <p:nvSpPr>
              <p:cNvPr id="21" name="Line 22"/>
              <p:cNvSpPr>
                <a:spLocks noChangeShapeType="1"/>
              </p:cNvSpPr>
              <p:nvPr/>
            </p:nvSpPr>
            <p:spPr bwMode="auto">
              <a:xfrm flipH="1">
                <a:off x="938" y="2102"/>
                <a:ext cx="326" cy="28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2400">
                  <a:latin typeface="Gill Sans MT" panose="020B0502020104020203" pitchFamily="34" charset="0"/>
                </a:endParaRPr>
              </a:p>
            </p:txBody>
          </p:sp>
          <p:sp>
            <p:nvSpPr>
              <p:cNvPr id="22" name="Line 23"/>
              <p:cNvSpPr>
                <a:spLocks noChangeShapeType="1"/>
              </p:cNvSpPr>
              <p:nvPr/>
            </p:nvSpPr>
            <p:spPr bwMode="auto">
              <a:xfrm>
                <a:off x="1320" y="2100"/>
                <a:ext cx="0" cy="28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2400">
                  <a:latin typeface="Gill Sans MT" panose="020B0502020104020203" pitchFamily="34" charset="0"/>
                </a:endParaRPr>
              </a:p>
            </p:txBody>
          </p:sp>
          <p:sp>
            <p:nvSpPr>
              <p:cNvPr id="23" name="Line 24"/>
              <p:cNvSpPr>
                <a:spLocks noChangeShapeType="1"/>
              </p:cNvSpPr>
              <p:nvPr/>
            </p:nvSpPr>
            <p:spPr bwMode="auto">
              <a:xfrm>
                <a:off x="1362" y="2100"/>
                <a:ext cx="334" cy="28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2400">
                  <a:latin typeface="Gill Sans MT" panose="020B0502020104020203" pitchFamily="34" charset="0"/>
                </a:endParaRPr>
              </a:p>
            </p:txBody>
          </p:sp>
          <p:sp>
            <p:nvSpPr>
              <p:cNvPr id="24" name="Line 25"/>
              <p:cNvSpPr>
                <a:spLocks noChangeShapeType="1"/>
              </p:cNvSpPr>
              <p:nvPr/>
            </p:nvSpPr>
            <p:spPr bwMode="auto">
              <a:xfrm flipH="1">
                <a:off x="1076" y="2551"/>
                <a:ext cx="205" cy="3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2400">
                  <a:latin typeface="Gill Sans MT" panose="020B0502020104020203" pitchFamily="34" charset="0"/>
                </a:endParaRPr>
              </a:p>
            </p:txBody>
          </p:sp>
          <p:sp>
            <p:nvSpPr>
              <p:cNvPr id="25" name="Line 26"/>
              <p:cNvSpPr>
                <a:spLocks noChangeShapeType="1"/>
              </p:cNvSpPr>
              <p:nvPr/>
            </p:nvSpPr>
            <p:spPr bwMode="auto">
              <a:xfrm>
                <a:off x="1370" y="2559"/>
                <a:ext cx="194" cy="3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2400">
                  <a:latin typeface="Gill Sans MT" panose="020B0502020104020203" pitchFamily="34" charset="0"/>
                </a:endParaRPr>
              </a:p>
            </p:txBody>
          </p:sp>
          <p:sp>
            <p:nvSpPr>
              <p:cNvPr id="26" name="Line 46"/>
              <p:cNvSpPr>
                <a:spLocks noChangeShapeType="1"/>
              </p:cNvSpPr>
              <p:nvPr/>
            </p:nvSpPr>
            <p:spPr bwMode="auto">
              <a:xfrm flipH="1">
                <a:off x="1605" y="2561"/>
                <a:ext cx="190" cy="3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2400">
                  <a:latin typeface="Gill Sans MT" panose="020B0502020104020203" pitchFamily="34" charset="0"/>
                </a:endParaRPr>
              </a:p>
            </p:txBody>
          </p:sp>
        </p:grpSp>
      </p:grpSp>
      <p:sp>
        <p:nvSpPr>
          <p:cNvPr id="33" name="Text Box 48"/>
          <p:cNvSpPr txBox="1">
            <a:spLocks noChangeArrowheads="1"/>
          </p:cNvSpPr>
          <p:nvPr/>
        </p:nvSpPr>
        <p:spPr bwMode="auto">
          <a:xfrm>
            <a:off x="644603" y="3660459"/>
            <a:ext cx="4959350" cy="1200329"/>
          </a:xfrm>
          <a:prstGeom prst="rect">
            <a:avLst/>
          </a:prstGeom>
          <a:gradFill rotWithShape="1">
            <a:gsLst>
              <a:gs pos="0">
                <a:srgbClr val="66CC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4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Node </a:t>
            </a:r>
            <a:r>
              <a:rPr lang="en-U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coverage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: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Llamar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a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cada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unidad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al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menos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una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vez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(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cobertura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de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métodos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).</a:t>
            </a:r>
            <a:endParaRPr 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34" name="Text Box 49"/>
          <p:cNvSpPr txBox="1">
            <a:spLocks noChangeArrowheads="1"/>
          </p:cNvSpPr>
          <p:nvPr/>
        </p:nvSpPr>
        <p:spPr bwMode="auto">
          <a:xfrm>
            <a:off x="644603" y="4979671"/>
            <a:ext cx="4959350" cy="1200329"/>
          </a:xfrm>
          <a:prstGeom prst="rect">
            <a:avLst/>
          </a:prstGeom>
          <a:gradFill rotWithShape="1">
            <a:gsLst>
              <a:gs pos="0">
                <a:srgbClr val="66CC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4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Edge </a:t>
            </a:r>
            <a:r>
              <a:rPr lang="en-US" sz="24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coverage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: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Ejecutar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cada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llamada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al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menos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una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vez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(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cobertura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 de </a:t>
            </a:r>
            <a:r>
              <a:rPr lang="en-US" sz="2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llamadas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).</a:t>
            </a:r>
            <a:endParaRPr 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096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925504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Grafo de llamadas sobre clases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La cobertura de nodos y aristas sobre el grafo de llamadas de clases, habitualmente, no funciona bien.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Por ejemplo, los métodos podrían no llamarse entre ellos.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19</a:t>
            </a:fld>
            <a:endParaRPr lang="es-ES"/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54253" y="3398044"/>
            <a:ext cx="4310062" cy="132397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u="sng" dirty="0" err="1" smtClean="0">
                <a:solidFill>
                  <a:srgbClr val="FFFF00"/>
                </a:solidFill>
                <a:latin typeface="Helvetica" charset="0"/>
              </a:rPr>
              <a:t>Clase</a:t>
            </a:r>
            <a:r>
              <a:rPr lang="en-US" altLang="en-US" u="sng" dirty="0" smtClean="0">
                <a:solidFill>
                  <a:srgbClr val="FFFF00"/>
                </a:solidFill>
                <a:latin typeface="Helvetica" charset="0"/>
              </a:rPr>
              <a:t> </a:t>
            </a:r>
            <a:r>
              <a:rPr lang="en-US" altLang="en-US" u="sng" dirty="0">
                <a:solidFill>
                  <a:srgbClr val="FFFF00"/>
                </a:solidFill>
                <a:latin typeface="Helvetica" charset="0"/>
              </a:rPr>
              <a:t>stack</a:t>
            </a:r>
          </a:p>
          <a:p>
            <a:pPr algn="l"/>
            <a:r>
              <a:rPr lang="en-US" altLang="en-US" dirty="0">
                <a:solidFill>
                  <a:srgbClr val="FFFF00"/>
                </a:solidFill>
                <a:latin typeface="Helvetica" charset="0"/>
              </a:rPr>
              <a:t>public void push (Object o)</a:t>
            </a:r>
          </a:p>
          <a:p>
            <a:pPr algn="l"/>
            <a:r>
              <a:rPr lang="en-US" altLang="en-US" dirty="0">
                <a:solidFill>
                  <a:srgbClr val="FFFF00"/>
                </a:solidFill>
                <a:latin typeface="Helvetica" charset="0"/>
              </a:rPr>
              <a:t>public Object pop ( )</a:t>
            </a:r>
          </a:p>
          <a:p>
            <a:pPr algn="l"/>
            <a:r>
              <a:rPr lang="en-US" altLang="en-US" dirty="0">
                <a:solidFill>
                  <a:srgbClr val="FFFF00"/>
                </a:solidFill>
                <a:latin typeface="Helvetica" charset="0"/>
              </a:rPr>
              <a:t>public </a:t>
            </a:r>
            <a:r>
              <a:rPr lang="en-US" altLang="en-US" dirty="0" err="1">
                <a:solidFill>
                  <a:srgbClr val="FFFF00"/>
                </a:solidFill>
                <a:latin typeface="Helvetica" charset="0"/>
              </a:rPr>
              <a:t>boolean</a:t>
            </a:r>
            <a:r>
              <a:rPr lang="en-US" altLang="en-US" dirty="0">
                <a:solidFill>
                  <a:srgbClr val="FFFF00"/>
                </a:solidFill>
                <a:latin typeface="Helvetica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Helvetica" charset="0"/>
              </a:rPr>
              <a:t>isEmpty</a:t>
            </a:r>
            <a:r>
              <a:rPr lang="en-US" altLang="en-US" dirty="0">
                <a:solidFill>
                  <a:srgbClr val="FFFF00"/>
                </a:solidFill>
                <a:latin typeface="Helvetica" charset="0"/>
              </a:rPr>
              <a:t> (Object o)</a:t>
            </a:r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587375" y="5324381"/>
            <a:ext cx="7967663" cy="954107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Necesitamos otros tipos de </a:t>
            </a:r>
            <a:r>
              <a:rPr lang="es-ES" sz="28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testing</a:t>
            </a:r>
            <a:r>
              <a:rPr lang="es-E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: NO uséis criterios basados en grafos.</a:t>
            </a:r>
            <a:endParaRPr lang="es-ES" sz="28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</a:endParaRPr>
          </a:p>
        </p:txBody>
      </p:sp>
      <p:grpSp>
        <p:nvGrpSpPr>
          <p:cNvPr id="35" name="Group 17"/>
          <p:cNvGrpSpPr>
            <a:grpSpLocks/>
          </p:cNvGrpSpPr>
          <p:nvPr/>
        </p:nvGrpSpPr>
        <p:grpSpPr bwMode="auto">
          <a:xfrm>
            <a:off x="4571206" y="3371072"/>
            <a:ext cx="4325938" cy="1801813"/>
            <a:chOff x="2838" y="1928"/>
            <a:chExt cx="2725" cy="1135"/>
          </a:xfrm>
        </p:grpSpPr>
        <p:grpSp>
          <p:nvGrpSpPr>
            <p:cNvPr id="36" name="Group 14"/>
            <p:cNvGrpSpPr>
              <a:grpSpLocks/>
            </p:cNvGrpSpPr>
            <p:nvPr/>
          </p:nvGrpSpPr>
          <p:grpSpPr bwMode="auto">
            <a:xfrm>
              <a:off x="2838" y="2463"/>
              <a:ext cx="2725" cy="600"/>
              <a:chOff x="2896" y="2622"/>
              <a:chExt cx="2725" cy="600"/>
            </a:xfrm>
          </p:grpSpPr>
          <p:grpSp>
            <p:nvGrpSpPr>
              <p:cNvPr id="38" name="Group 12"/>
              <p:cNvGrpSpPr>
                <a:grpSpLocks/>
              </p:cNvGrpSpPr>
              <p:nvPr/>
            </p:nvGrpSpPr>
            <p:grpSpPr bwMode="auto">
              <a:xfrm>
                <a:off x="3855" y="2622"/>
                <a:ext cx="807" cy="600"/>
                <a:chOff x="3221" y="2910"/>
                <a:chExt cx="807" cy="600"/>
              </a:xfrm>
            </p:grpSpPr>
            <p:sp>
              <p:nvSpPr>
                <p:cNvPr id="4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221" y="3252"/>
                  <a:ext cx="807" cy="258"/>
                </a:xfrm>
                <a:prstGeom prst="rect">
                  <a:avLst/>
                </a:prstGeom>
                <a:solidFill>
                  <a:srgbClr val="0066FF"/>
                </a:solidFill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n-US" altLang="en-US" dirty="0">
                      <a:solidFill>
                        <a:srgbClr val="FFFF00"/>
                      </a:solidFill>
                      <a:latin typeface="Helvetica" charset="0"/>
                    </a:rPr>
                    <a:t>pop</a:t>
                  </a:r>
                </a:p>
              </p:txBody>
            </p:sp>
            <p:sp>
              <p:nvSpPr>
                <p:cNvPr id="46" name="Line 8"/>
                <p:cNvSpPr>
                  <a:spLocks noChangeShapeType="1"/>
                </p:cNvSpPr>
                <p:nvPr/>
              </p:nvSpPr>
              <p:spPr bwMode="auto">
                <a:xfrm>
                  <a:off x="3625" y="2910"/>
                  <a:ext cx="0" cy="32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9" name="Group 11"/>
              <p:cNvGrpSpPr>
                <a:grpSpLocks/>
              </p:cNvGrpSpPr>
              <p:nvPr/>
            </p:nvGrpSpPr>
            <p:grpSpPr bwMode="auto">
              <a:xfrm>
                <a:off x="2896" y="2622"/>
                <a:ext cx="807" cy="600"/>
                <a:chOff x="2262" y="2910"/>
                <a:chExt cx="807" cy="600"/>
              </a:xfrm>
            </p:grpSpPr>
            <p:sp>
              <p:nvSpPr>
                <p:cNvPr id="43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262" y="3252"/>
                  <a:ext cx="807" cy="258"/>
                </a:xfrm>
                <a:prstGeom prst="rect">
                  <a:avLst/>
                </a:prstGeom>
                <a:solidFill>
                  <a:srgbClr val="0066FF"/>
                </a:solidFill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n-US" altLang="en-US" dirty="0">
                      <a:solidFill>
                        <a:srgbClr val="FFFF00"/>
                      </a:solidFill>
                      <a:latin typeface="Helvetica" charset="0"/>
                    </a:rPr>
                    <a:t>push</a:t>
                  </a:r>
                </a:p>
              </p:txBody>
            </p:sp>
            <p:sp>
              <p:nvSpPr>
                <p:cNvPr id="44" name="Line 9"/>
                <p:cNvSpPr>
                  <a:spLocks noChangeShapeType="1"/>
                </p:cNvSpPr>
                <p:nvPr/>
              </p:nvSpPr>
              <p:spPr bwMode="auto">
                <a:xfrm>
                  <a:off x="2666" y="2910"/>
                  <a:ext cx="0" cy="32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0" name="Group 13"/>
              <p:cNvGrpSpPr>
                <a:grpSpLocks/>
              </p:cNvGrpSpPr>
              <p:nvPr/>
            </p:nvGrpSpPr>
            <p:grpSpPr bwMode="auto">
              <a:xfrm>
                <a:off x="4814" y="2622"/>
                <a:ext cx="807" cy="600"/>
                <a:chOff x="4180" y="2910"/>
                <a:chExt cx="807" cy="600"/>
              </a:xfrm>
            </p:grpSpPr>
            <p:sp>
              <p:nvSpPr>
                <p:cNvPr id="41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4180" y="3252"/>
                  <a:ext cx="807" cy="258"/>
                </a:xfrm>
                <a:prstGeom prst="rect">
                  <a:avLst/>
                </a:prstGeom>
                <a:solidFill>
                  <a:srgbClr val="0066FF"/>
                </a:solidFill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n-US" altLang="en-US">
                      <a:solidFill>
                        <a:srgbClr val="FFFF00"/>
                      </a:solidFill>
                      <a:latin typeface="Helvetica" charset="0"/>
                    </a:rPr>
                    <a:t>isEmpty</a:t>
                  </a:r>
                </a:p>
              </p:txBody>
            </p:sp>
            <p:sp>
              <p:nvSpPr>
                <p:cNvPr id="42" name="Line 10"/>
                <p:cNvSpPr>
                  <a:spLocks noChangeShapeType="1"/>
                </p:cNvSpPr>
                <p:nvPr/>
              </p:nvSpPr>
              <p:spPr bwMode="auto">
                <a:xfrm>
                  <a:off x="4584" y="2910"/>
                  <a:ext cx="0" cy="32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7" name="AutoShape 16"/>
            <p:cNvSpPr>
              <a:spLocks noChangeArrowheads="1"/>
            </p:cNvSpPr>
            <p:nvPr/>
          </p:nvSpPr>
          <p:spPr bwMode="auto">
            <a:xfrm>
              <a:off x="3084" y="1928"/>
              <a:ext cx="2233" cy="425"/>
            </a:xfrm>
            <a:prstGeom prst="cloudCallout">
              <a:avLst>
                <a:gd name="adj1" fmla="val -23491"/>
                <a:gd name="adj2" fmla="val 24352"/>
              </a:avLst>
            </a:prstGeom>
            <a:solidFill>
              <a:srgbClr val="0066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dirty="0">
                  <a:solidFill>
                    <a:srgbClr val="FFFF00"/>
                  </a:solidFill>
                </a:rPr>
                <a:t>? ? 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73116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Resumen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Una aplicación habitual de los criterios de grafos es generar código.</a:t>
            </a: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sz="20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s-ES" sz="2000" dirty="0" smtClean="0">
                <a:solidFill>
                  <a:srgbClr val="00B0F0"/>
                </a:solidFill>
              </a:rPr>
              <a:t>Grafo</a:t>
            </a:r>
            <a:r>
              <a:rPr lang="es-ES" sz="2000" dirty="0" smtClean="0">
                <a:solidFill>
                  <a:schemeClr val="tx1"/>
                </a:solidFill>
              </a:rPr>
              <a:t>: Habitualmente, el grafo de control de flujo (GCF).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Cobertura de nodos</a:t>
            </a:r>
            <a:r>
              <a:rPr lang="es-ES" dirty="0" smtClean="0">
                <a:solidFill>
                  <a:schemeClr val="tx1"/>
                </a:solidFill>
              </a:rPr>
              <a:t>: Ejecutar cada instrucción.</a:t>
            </a:r>
          </a:p>
          <a:p>
            <a:pPr marL="0" indent="0">
              <a:buNone/>
            </a:pPr>
            <a:r>
              <a:rPr lang="es-ES" sz="2000" dirty="0" smtClean="0">
                <a:solidFill>
                  <a:srgbClr val="00B0F0"/>
                </a:solidFill>
              </a:rPr>
              <a:t>Cobertura de aristas</a:t>
            </a:r>
            <a:r>
              <a:rPr lang="es-ES" sz="2000" dirty="0" smtClean="0">
                <a:solidFill>
                  <a:schemeClr val="tx1"/>
                </a:solidFill>
              </a:rPr>
              <a:t>: Ejecutar cada rama.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Bucles</a:t>
            </a:r>
            <a:r>
              <a:rPr lang="es-ES" dirty="0" smtClean="0">
                <a:solidFill>
                  <a:schemeClr val="tx1"/>
                </a:solidFill>
              </a:rPr>
              <a:t>: Estructuras que producen bucles (bucles </a:t>
            </a:r>
            <a:r>
              <a:rPr lang="es-ES" dirty="0" err="1" smtClean="0">
                <a:solidFill>
                  <a:schemeClr val="tx1"/>
                </a:solidFill>
              </a:rPr>
              <a:t>while</a:t>
            </a:r>
            <a:r>
              <a:rPr lang="es-ES" dirty="0" smtClean="0">
                <a:solidFill>
                  <a:schemeClr val="tx1"/>
                </a:solidFill>
              </a:rPr>
              <a:t> y similares).</a:t>
            </a:r>
          </a:p>
          <a:p>
            <a:pPr marL="0" indent="0">
              <a:buNone/>
            </a:pPr>
            <a:endParaRPr lang="es-E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sz="2000" dirty="0" smtClean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0839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925504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Herencia y polimorfismo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Trabajos todavía en fases muy preliminares.</a:t>
            </a: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20</a:t>
            </a:fld>
            <a:endParaRPr lang="es-ES"/>
          </a:p>
        </p:txBody>
      </p:sp>
      <p:grpSp>
        <p:nvGrpSpPr>
          <p:cNvPr id="20" name="Group 107"/>
          <p:cNvGrpSpPr>
            <a:grpSpLocks/>
          </p:cNvGrpSpPr>
          <p:nvPr/>
        </p:nvGrpSpPr>
        <p:grpSpPr bwMode="auto">
          <a:xfrm>
            <a:off x="-142903" y="2790825"/>
            <a:ext cx="2165350" cy="3268663"/>
            <a:chOff x="399" y="1137"/>
            <a:chExt cx="1364" cy="2059"/>
          </a:xfrm>
        </p:grpSpPr>
        <p:sp>
          <p:nvSpPr>
            <p:cNvPr id="21" name="Text Box 5"/>
            <p:cNvSpPr txBox="1">
              <a:spLocks noChangeArrowheads="1"/>
            </p:cNvSpPr>
            <p:nvPr/>
          </p:nvSpPr>
          <p:spPr bwMode="auto">
            <a:xfrm>
              <a:off x="399" y="2556"/>
              <a:ext cx="1364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altLang="zh-CN" b="0" dirty="0" smtClean="0">
                  <a:solidFill>
                    <a:schemeClr val="tx1"/>
                  </a:solidFill>
                  <a:latin typeface="+mn-lt"/>
                </a:rPr>
                <a:t>Ejemplo grafo jerarquía de herencias</a:t>
              </a:r>
              <a:endParaRPr lang="es-ES" altLang="zh-CN" b="0" dirty="0">
                <a:solidFill>
                  <a:schemeClr val="tx1"/>
                </a:solidFill>
                <a:latin typeface="+mn-lt"/>
              </a:endParaRPr>
            </a:p>
          </p:txBody>
        </p:sp>
        <p:grpSp>
          <p:nvGrpSpPr>
            <p:cNvPr id="22" name="Group 52"/>
            <p:cNvGrpSpPr>
              <a:grpSpLocks/>
            </p:cNvGrpSpPr>
            <p:nvPr/>
          </p:nvGrpSpPr>
          <p:grpSpPr bwMode="auto">
            <a:xfrm>
              <a:off x="616" y="1137"/>
              <a:ext cx="852" cy="1380"/>
              <a:chOff x="309" y="1627"/>
              <a:chExt cx="852" cy="1380"/>
            </a:xfrm>
          </p:grpSpPr>
          <p:grpSp>
            <p:nvGrpSpPr>
              <p:cNvPr id="23" name="Group 27"/>
              <p:cNvGrpSpPr>
                <a:grpSpLocks/>
              </p:cNvGrpSpPr>
              <p:nvPr/>
            </p:nvGrpSpPr>
            <p:grpSpPr bwMode="auto">
              <a:xfrm>
                <a:off x="625" y="1627"/>
                <a:ext cx="221" cy="233"/>
                <a:chOff x="1209" y="1937"/>
                <a:chExt cx="221" cy="233"/>
              </a:xfrm>
            </p:grpSpPr>
            <p:sp>
              <p:nvSpPr>
                <p:cNvPr id="66" name="Rectangle 7"/>
                <p:cNvSpPr>
                  <a:spLocks noChangeArrowheads="1"/>
                </p:cNvSpPr>
                <p:nvPr/>
              </p:nvSpPr>
              <p:spPr bwMode="auto">
                <a:xfrm>
                  <a:off x="1209" y="1950"/>
                  <a:ext cx="221" cy="166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endParaRPr lang="es-ES" altLang="en-US" sz="2400" dirty="0">
                    <a:latin typeface="Gill Sans MT" panose="020B0502020104020203" pitchFamily="34" charset="0"/>
                  </a:endParaRPr>
                </a:p>
              </p:txBody>
            </p:sp>
            <p:sp>
              <p:nvSpPr>
                <p:cNvPr id="67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1209" y="1937"/>
                  <a:ext cx="221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s-ES" altLang="zh-CN" sz="1800" dirty="0" smtClean="0">
                      <a:solidFill>
                        <a:srgbClr val="FFFF00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A</a:t>
                  </a:r>
                  <a:endParaRPr kumimoji="1" lang="es-ES" altLang="zh-CN" sz="1800" dirty="0">
                    <a:solidFill>
                      <a:srgbClr val="FFFF00"/>
                    </a:solidFill>
                    <a:latin typeface="Gill Sans MT" panose="020B0502020104020203" pitchFamily="34" charset="0"/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24" name="Group 28"/>
              <p:cNvGrpSpPr>
                <a:grpSpLocks/>
              </p:cNvGrpSpPr>
              <p:nvPr/>
            </p:nvGrpSpPr>
            <p:grpSpPr bwMode="auto">
              <a:xfrm>
                <a:off x="624" y="2200"/>
                <a:ext cx="222" cy="233"/>
                <a:chOff x="766" y="2392"/>
                <a:chExt cx="222" cy="233"/>
              </a:xfrm>
            </p:grpSpPr>
            <p:sp>
              <p:nvSpPr>
                <p:cNvPr id="64" name="Rectangle 9"/>
                <p:cNvSpPr>
                  <a:spLocks noChangeArrowheads="1"/>
                </p:cNvSpPr>
                <p:nvPr/>
              </p:nvSpPr>
              <p:spPr bwMode="auto">
                <a:xfrm>
                  <a:off x="766" y="2405"/>
                  <a:ext cx="222" cy="165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endParaRPr lang="es-ES" altLang="en-US" sz="2400" dirty="0">
                    <a:latin typeface="Gill Sans MT" panose="020B0502020104020203" pitchFamily="34" charset="0"/>
                  </a:endParaRPr>
                </a:p>
              </p:txBody>
            </p:sp>
            <p:sp>
              <p:nvSpPr>
                <p:cNvPr id="65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766" y="2392"/>
                  <a:ext cx="222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s-ES" altLang="zh-CN" sz="1800" dirty="0" smtClean="0">
                      <a:solidFill>
                        <a:srgbClr val="FFFF00"/>
                      </a:solidFill>
                      <a:latin typeface="Gill Sans MT" panose="020B0502020104020203" pitchFamily="34" charset="0"/>
                      <a:ea typeface="楷体_GB2312" pitchFamily="49" charset="-122"/>
                    </a:rPr>
                    <a:t>B</a:t>
                  </a:r>
                  <a:endParaRPr kumimoji="1" lang="es-ES" altLang="zh-CN" sz="1800" dirty="0">
                    <a:solidFill>
                      <a:srgbClr val="FFFF00"/>
                    </a:solidFill>
                    <a:latin typeface="Gill Sans MT" panose="020B0502020104020203" pitchFamily="34" charset="0"/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25" name="Group 31"/>
              <p:cNvGrpSpPr>
                <a:grpSpLocks/>
              </p:cNvGrpSpPr>
              <p:nvPr/>
            </p:nvGrpSpPr>
            <p:grpSpPr bwMode="auto">
              <a:xfrm>
                <a:off x="309" y="2773"/>
                <a:ext cx="852" cy="234"/>
                <a:chOff x="309" y="2773"/>
                <a:chExt cx="852" cy="234"/>
              </a:xfrm>
            </p:grpSpPr>
            <p:grpSp>
              <p:nvGrpSpPr>
                <p:cNvPr id="58" name="Group 29"/>
                <p:cNvGrpSpPr>
                  <a:grpSpLocks/>
                </p:cNvGrpSpPr>
                <p:nvPr/>
              </p:nvGrpSpPr>
              <p:grpSpPr bwMode="auto">
                <a:xfrm>
                  <a:off x="309" y="2774"/>
                  <a:ext cx="222" cy="233"/>
                  <a:chOff x="1209" y="2392"/>
                  <a:chExt cx="222" cy="233"/>
                </a:xfrm>
              </p:grpSpPr>
              <p:sp>
                <p:nvSpPr>
                  <p:cNvPr id="62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1209" y="2405"/>
                    <a:ext cx="222" cy="165"/>
                  </a:xfrm>
                  <a:prstGeom prst="rect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endParaRPr lang="es-ES" altLang="en-US" sz="2400" dirty="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63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09" y="2392"/>
                    <a:ext cx="222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>
                    <a:spAutoFit/>
                  </a:bodyPr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r>
                      <a:rPr kumimoji="1" lang="es-ES" altLang="zh-CN" sz="1800" dirty="0" smtClean="0">
                        <a:solidFill>
                          <a:srgbClr val="FFFF00"/>
                        </a:solidFill>
                        <a:latin typeface="Gill Sans MT" panose="020B0502020104020203" pitchFamily="34" charset="0"/>
                        <a:ea typeface="楷体_GB2312" pitchFamily="49" charset="-122"/>
                      </a:rPr>
                      <a:t>C</a:t>
                    </a:r>
                    <a:endParaRPr kumimoji="1" lang="es-ES" altLang="zh-CN" sz="1800" dirty="0">
                      <a:solidFill>
                        <a:srgbClr val="FFFF00"/>
                      </a:solidFill>
                      <a:latin typeface="Gill Sans MT" panose="020B0502020104020203" pitchFamily="34" charset="0"/>
                      <a:ea typeface="楷体_GB2312" pitchFamily="49" charset="-122"/>
                    </a:endParaRPr>
                  </a:p>
                </p:txBody>
              </p:sp>
            </p:grpSp>
            <p:grpSp>
              <p:nvGrpSpPr>
                <p:cNvPr id="59" name="Group 30"/>
                <p:cNvGrpSpPr>
                  <a:grpSpLocks/>
                </p:cNvGrpSpPr>
                <p:nvPr/>
              </p:nvGrpSpPr>
              <p:grpSpPr bwMode="auto">
                <a:xfrm>
                  <a:off x="939" y="2773"/>
                  <a:ext cx="222" cy="233"/>
                  <a:chOff x="1652" y="2392"/>
                  <a:chExt cx="222" cy="233"/>
                </a:xfrm>
              </p:grpSpPr>
              <p:sp>
                <p:nvSpPr>
                  <p:cNvPr id="60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1652" y="2405"/>
                    <a:ext cx="222" cy="165"/>
                  </a:xfrm>
                  <a:prstGeom prst="rect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endParaRPr lang="es-ES" altLang="en-US" sz="2400" dirty="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61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52" y="2392"/>
                    <a:ext cx="222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>
                    <a:spAutoFit/>
                  </a:bodyPr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r>
                      <a:rPr kumimoji="1" lang="es-ES" altLang="zh-CN" sz="1800" dirty="0" smtClean="0">
                        <a:solidFill>
                          <a:srgbClr val="FFFF00"/>
                        </a:solidFill>
                        <a:latin typeface="Gill Sans MT" panose="020B0502020104020203" pitchFamily="34" charset="0"/>
                        <a:ea typeface="楷体_GB2312" pitchFamily="49" charset="-122"/>
                      </a:rPr>
                      <a:t>D</a:t>
                    </a:r>
                    <a:endParaRPr kumimoji="1" lang="es-ES" altLang="zh-CN" sz="1800" dirty="0">
                      <a:solidFill>
                        <a:srgbClr val="FFFF00"/>
                      </a:solidFill>
                      <a:latin typeface="Gill Sans MT" panose="020B0502020104020203" pitchFamily="34" charset="0"/>
                      <a:ea typeface="楷体_GB2312" pitchFamily="49" charset="-122"/>
                    </a:endParaRPr>
                  </a:p>
                </p:txBody>
              </p:sp>
            </p:grpSp>
          </p:grpSp>
          <p:grpSp>
            <p:nvGrpSpPr>
              <p:cNvPr id="26" name="Group 39"/>
              <p:cNvGrpSpPr>
                <a:grpSpLocks/>
              </p:cNvGrpSpPr>
              <p:nvPr/>
            </p:nvGrpSpPr>
            <p:grpSpPr bwMode="auto">
              <a:xfrm>
                <a:off x="693" y="1812"/>
                <a:ext cx="84" cy="399"/>
                <a:chOff x="678" y="1812"/>
                <a:chExt cx="84" cy="399"/>
              </a:xfrm>
            </p:grpSpPr>
            <p:grpSp>
              <p:nvGrpSpPr>
                <p:cNvPr id="53" name="Group 37"/>
                <p:cNvGrpSpPr>
                  <a:grpSpLocks/>
                </p:cNvGrpSpPr>
                <p:nvPr/>
              </p:nvGrpSpPr>
              <p:grpSpPr bwMode="auto">
                <a:xfrm>
                  <a:off x="678" y="1812"/>
                  <a:ext cx="84" cy="66"/>
                  <a:chOff x="903" y="2193"/>
                  <a:chExt cx="84" cy="66"/>
                </a:xfrm>
              </p:grpSpPr>
              <p:sp>
                <p:nvSpPr>
                  <p:cNvPr id="55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903" y="2259"/>
                    <a:ext cx="8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s-ES" sz="2400" dirty="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56" name="Line 3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06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s-ES" sz="2400" dirty="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57" name="Line 36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945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s-ES" sz="2400" dirty="0">
                      <a:latin typeface="Gill Sans MT" panose="020B0502020104020203" pitchFamily="34" charset="0"/>
                    </a:endParaRPr>
                  </a:p>
                </p:txBody>
              </p:sp>
            </p:grpSp>
            <p:sp>
              <p:nvSpPr>
                <p:cNvPr id="54" name="Line 38"/>
                <p:cNvSpPr>
                  <a:spLocks noChangeShapeType="1"/>
                </p:cNvSpPr>
                <p:nvPr/>
              </p:nvSpPr>
              <p:spPr bwMode="auto">
                <a:xfrm>
                  <a:off x="720" y="1887"/>
                  <a:ext cx="0" cy="32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algn="ctr"/>
                  <a:endParaRPr lang="es-ES" sz="2400" dirty="0">
                    <a:latin typeface="Gill Sans MT" panose="020B0502020104020203" pitchFamily="34" charset="0"/>
                  </a:endParaRPr>
                </a:p>
              </p:txBody>
            </p:sp>
          </p:grpSp>
          <p:grpSp>
            <p:nvGrpSpPr>
              <p:cNvPr id="27" name="Group 40"/>
              <p:cNvGrpSpPr>
                <a:grpSpLocks/>
              </p:cNvGrpSpPr>
              <p:nvPr/>
            </p:nvGrpSpPr>
            <p:grpSpPr bwMode="auto">
              <a:xfrm rot="1671610">
                <a:off x="541" y="2360"/>
                <a:ext cx="84" cy="443"/>
                <a:chOff x="678" y="1812"/>
                <a:chExt cx="84" cy="399"/>
              </a:xfrm>
            </p:grpSpPr>
            <p:grpSp>
              <p:nvGrpSpPr>
                <p:cNvPr id="48" name="Group 41"/>
                <p:cNvGrpSpPr>
                  <a:grpSpLocks/>
                </p:cNvGrpSpPr>
                <p:nvPr/>
              </p:nvGrpSpPr>
              <p:grpSpPr bwMode="auto">
                <a:xfrm>
                  <a:off x="678" y="1812"/>
                  <a:ext cx="84" cy="66"/>
                  <a:chOff x="903" y="2193"/>
                  <a:chExt cx="84" cy="66"/>
                </a:xfrm>
              </p:grpSpPr>
              <p:sp>
                <p:nvSpPr>
                  <p:cNvPr id="50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903" y="2259"/>
                    <a:ext cx="8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s-ES" sz="2400" dirty="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51" name="Line 4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06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s-ES" sz="2400" dirty="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52" name="Line 44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945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s-ES" sz="2400" dirty="0">
                      <a:latin typeface="Gill Sans MT" panose="020B0502020104020203" pitchFamily="34" charset="0"/>
                    </a:endParaRPr>
                  </a:p>
                </p:txBody>
              </p:sp>
            </p:grpSp>
            <p:sp>
              <p:nvSpPr>
                <p:cNvPr id="49" name="Line 45"/>
                <p:cNvSpPr>
                  <a:spLocks noChangeShapeType="1"/>
                </p:cNvSpPr>
                <p:nvPr/>
              </p:nvSpPr>
              <p:spPr bwMode="auto">
                <a:xfrm>
                  <a:off x="720" y="1887"/>
                  <a:ext cx="0" cy="32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algn="ctr"/>
                  <a:endParaRPr lang="es-ES" sz="2400" dirty="0">
                    <a:latin typeface="Gill Sans MT" panose="020B0502020104020203" pitchFamily="34" charset="0"/>
                  </a:endParaRPr>
                </a:p>
              </p:txBody>
            </p:sp>
          </p:grpSp>
          <p:grpSp>
            <p:nvGrpSpPr>
              <p:cNvPr id="28" name="Group 46"/>
              <p:cNvGrpSpPr>
                <a:grpSpLocks/>
              </p:cNvGrpSpPr>
              <p:nvPr/>
            </p:nvGrpSpPr>
            <p:grpSpPr bwMode="auto">
              <a:xfrm rot="-1420113">
                <a:off x="841" y="2360"/>
                <a:ext cx="84" cy="443"/>
                <a:chOff x="678" y="1812"/>
                <a:chExt cx="84" cy="399"/>
              </a:xfrm>
            </p:grpSpPr>
            <p:grpSp>
              <p:nvGrpSpPr>
                <p:cNvPr id="29" name="Group 47"/>
                <p:cNvGrpSpPr>
                  <a:grpSpLocks/>
                </p:cNvGrpSpPr>
                <p:nvPr/>
              </p:nvGrpSpPr>
              <p:grpSpPr bwMode="auto">
                <a:xfrm>
                  <a:off x="678" y="1812"/>
                  <a:ext cx="84" cy="66"/>
                  <a:chOff x="903" y="2193"/>
                  <a:chExt cx="84" cy="66"/>
                </a:xfrm>
              </p:grpSpPr>
              <p:sp>
                <p:nvSpPr>
                  <p:cNvPr id="33" name="Line 48"/>
                  <p:cNvSpPr>
                    <a:spLocks noChangeShapeType="1"/>
                  </p:cNvSpPr>
                  <p:nvPr/>
                </p:nvSpPr>
                <p:spPr bwMode="auto">
                  <a:xfrm>
                    <a:off x="903" y="2259"/>
                    <a:ext cx="8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s-ES" sz="2400" dirty="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34" name="Line 4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06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s-ES" sz="2400" dirty="0">
                      <a:latin typeface="Gill Sans MT" panose="020B0502020104020203" pitchFamily="34" charset="0"/>
                    </a:endParaRPr>
                  </a:p>
                </p:txBody>
              </p:sp>
              <p:sp>
                <p:nvSpPr>
                  <p:cNvPr id="47" name="Line 50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945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s-ES" sz="2400" dirty="0">
                      <a:latin typeface="Gill Sans MT" panose="020B0502020104020203" pitchFamily="34" charset="0"/>
                    </a:endParaRPr>
                  </a:p>
                </p:txBody>
              </p:sp>
            </p:grpSp>
            <p:sp>
              <p:nvSpPr>
                <p:cNvPr id="30" name="Line 51"/>
                <p:cNvSpPr>
                  <a:spLocks noChangeShapeType="1"/>
                </p:cNvSpPr>
                <p:nvPr/>
              </p:nvSpPr>
              <p:spPr bwMode="auto">
                <a:xfrm>
                  <a:off x="720" y="1887"/>
                  <a:ext cx="0" cy="32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algn="ctr"/>
                  <a:endParaRPr lang="es-ES" sz="2400" dirty="0">
                    <a:latin typeface="Gill Sans MT" panose="020B0502020104020203" pitchFamily="34" charset="0"/>
                  </a:endParaRPr>
                </a:p>
              </p:txBody>
            </p:sp>
          </p:grpSp>
        </p:grpSp>
      </p:grpSp>
      <p:sp>
        <p:nvSpPr>
          <p:cNvPr id="68" name="Text Box 53"/>
          <p:cNvSpPr txBox="1">
            <a:spLocks noChangeArrowheads="1"/>
          </p:cNvSpPr>
          <p:nvPr/>
        </p:nvSpPr>
        <p:spPr bwMode="auto">
          <a:xfrm>
            <a:off x="1867408" y="2615461"/>
            <a:ext cx="2217983" cy="2246769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s-ES" altLang="en-US" b="0" dirty="0" smtClean="0">
                <a:solidFill>
                  <a:srgbClr val="FFFF00"/>
                </a:solidFill>
                <a:latin typeface="+mn-lt"/>
              </a:rPr>
              <a:t>Las clases no son ejecutables (no podemos testear este grafo).</a:t>
            </a:r>
          </a:p>
          <a:p>
            <a:pPr algn="l"/>
            <a:endParaRPr lang="es-ES" altLang="en-US" b="0" dirty="0" smtClean="0">
              <a:solidFill>
                <a:srgbClr val="FFFF00"/>
              </a:solidFill>
              <a:latin typeface="+mn-lt"/>
            </a:endParaRPr>
          </a:p>
          <a:p>
            <a:pPr algn="l"/>
            <a:r>
              <a:rPr lang="es-ES" altLang="en-US" b="0" dirty="0" smtClean="0">
                <a:solidFill>
                  <a:srgbClr val="FFFF00"/>
                </a:solidFill>
                <a:latin typeface="+mn-lt"/>
              </a:rPr>
              <a:t>Necesitamos objetos.</a:t>
            </a:r>
            <a:endParaRPr lang="es-ES" altLang="en-US" b="0" dirty="0">
              <a:solidFill>
                <a:srgbClr val="FFFF00"/>
              </a:solidFill>
              <a:latin typeface="+mn-lt"/>
            </a:endParaRPr>
          </a:p>
        </p:txBody>
      </p:sp>
      <p:grpSp>
        <p:nvGrpSpPr>
          <p:cNvPr id="69" name="Group 105"/>
          <p:cNvGrpSpPr>
            <a:grpSpLocks/>
          </p:cNvGrpSpPr>
          <p:nvPr/>
        </p:nvGrpSpPr>
        <p:grpSpPr bwMode="auto">
          <a:xfrm>
            <a:off x="4482869" y="2590800"/>
            <a:ext cx="3954462" cy="2589213"/>
            <a:chOff x="1649" y="2227"/>
            <a:chExt cx="2491" cy="1631"/>
          </a:xfrm>
        </p:grpSpPr>
        <p:grpSp>
          <p:nvGrpSpPr>
            <p:cNvPr id="70" name="Group 55"/>
            <p:cNvGrpSpPr>
              <a:grpSpLocks/>
            </p:cNvGrpSpPr>
            <p:nvPr/>
          </p:nvGrpSpPr>
          <p:grpSpPr bwMode="auto">
            <a:xfrm>
              <a:off x="2058" y="2227"/>
              <a:ext cx="852" cy="1408"/>
              <a:chOff x="309" y="1627"/>
              <a:chExt cx="852" cy="1408"/>
            </a:xfrm>
          </p:grpSpPr>
          <p:grpSp>
            <p:nvGrpSpPr>
              <p:cNvPr id="88" name="Group 56"/>
              <p:cNvGrpSpPr>
                <a:grpSpLocks/>
              </p:cNvGrpSpPr>
              <p:nvPr/>
            </p:nvGrpSpPr>
            <p:grpSpPr bwMode="auto">
              <a:xfrm>
                <a:off x="625" y="1627"/>
                <a:ext cx="221" cy="233"/>
                <a:chOff x="1209" y="1937"/>
                <a:chExt cx="221" cy="233"/>
              </a:xfrm>
            </p:grpSpPr>
            <p:sp>
              <p:nvSpPr>
                <p:cNvPr id="117" name="Rectangle 57"/>
                <p:cNvSpPr>
                  <a:spLocks noChangeArrowheads="1"/>
                </p:cNvSpPr>
                <p:nvPr/>
              </p:nvSpPr>
              <p:spPr bwMode="auto">
                <a:xfrm>
                  <a:off x="1209" y="1950"/>
                  <a:ext cx="221" cy="166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endParaRPr lang="es-ES" altLang="en-US" sz="2400" dirty="0"/>
                </a:p>
              </p:txBody>
            </p:sp>
            <p:sp>
              <p:nvSpPr>
                <p:cNvPr id="118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1209" y="1937"/>
                  <a:ext cx="221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s-ES" altLang="zh-CN" sz="1800" dirty="0" smtClean="0">
                      <a:solidFill>
                        <a:srgbClr val="FFFF00"/>
                      </a:solidFill>
                      <a:ea typeface="楷体_GB2312" pitchFamily="49" charset="-122"/>
                    </a:rPr>
                    <a:t>A</a:t>
                  </a:r>
                  <a:endParaRPr kumimoji="1" lang="es-ES" altLang="zh-CN" sz="1800" dirty="0">
                    <a:solidFill>
                      <a:srgbClr val="FFFF00"/>
                    </a:solidFill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89" name="Group 59"/>
              <p:cNvGrpSpPr>
                <a:grpSpLocks/>
              </p:cNvGrpSpPr>
              <p:nvPr/>
            </p:nvGrpSpPr>
            <p:grpSpPr bwMode="auto">
              <a:xfrm>
                <a:off x="624" y="2200"/>
                <a:ext cx="222" cy="233"/>
                <a:chOff x="766" y="2392"/>
                <a:chExt cx="222" cy="233"/>
              </a:xfrm>
            </p:grpSpPr>
            <p:sp>
              <p:nvSpPr>
                <p:cNvPr id="115" name="Rectangle 60"/>
                <p:cNvSpPr>
                  <a:spLocks noChangeArrowheads="1"/>
                </p:cNvSpPr>
                <p:nvPr/>
              </p:nvSpPr>
              <p:spPr bwMode="auto">
                <a:xfrm>
                  <a:off x="766" y="2405"/>
                  <a:ext cx="222" cy="165"/>
                </a:xfrm>
                <a:prstGeom prst="rect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endParaRPr lang="es-ES" altLang="en-US" sz="2400" dirty="0"/>
                </a:p>
              </p:txBody>
            </p:sp>
            <p:sp>
              <p:nvSpPr>
                <p:cNvPr id="116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766" y="2392"/>
                  <a:ext cx="222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s-ES" altLang="zh-CN" sz="1800" dirty="0" smtClean="0">
                      <a:solidFill>
                        <a:srgbClr val="FFFF00"/>
                      </a:solidFill>
                      <a:ea typeface="楷体_GB2312" pitchFamily="49" charset="-122"/>
                    </a:rPr>
                    <a:t>B</a:t>
                  </a:r>
                  <a:endParaRPr kumimoji="1" lang="es-ES" altLang="zh-CN" sz="1800" dirty="0">
                    <a:solidFill>
                      <a:srgbClr val="FFFF00"/>
                    </a:solidFill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90" name="Group 62"/>
              <p:cNvGrpSpPr>
                <a:grpSpLocks/>
              </p:cNvGrpSpPr>
              <p:nvPr/>
            </p:nvGrpSpPr>
            <p:grpSpPr bwMode="auto">
              <a:xfrm>
                <a:off x="309" y="2744"/>
                <a:ext cx="852" cy="291"/>
                <a:chOff x="309" y="2744"/>
                <a:chExt cx="852" cy="291"/>
              </a:xfrm>
            </p:grpSpPr>
            <p:grpSp>
              <p:nvGrpSpPr>
                <p:cNvPr id="109" name="Group 63"/>
                <p:cNvGrpSpPr>
                  <a:grpSpLocks/>
                </p:cNvGrpSpPr>
                <p:nvPr/>
              </p:nvGrpSpPr>
              <p:grpSpPr bwMode="auto">
                <a:xfrm>
                  <a:off x="309" y="2774"/>
                  <a:ext cx="222" cy="233"/>
                  <a:chOff x="1209" y="2392"/>
                  <a:chExt cx="222" cy="233"/>
                </a:xfrm>
              </p:grpSpPr>
              <p:sp>
                <p:nvSpPr>
                  <p:cNvPr id="113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1209" y="2405"/>
                    <a:ext cx="222" cy="165"/>
                  </a:xfrm>
                  <a:prstGeom prst="rect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endParaRPr lang="es-ES" altLang="en-US" sz="2400" dirty="0"/>
                  </a:p>
                </p:txBody>
              </p:sp>
              <p:sp>
                <p:nvSpPr>
                  <p:cNvPr id="114" name="Text Box 6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09" y="2392"/>
                    <a:ext cx="222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>
                    <a:spAutoFit/>
                  </a:bodyPr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r>
                      <a:rPr kumimoji="1" lang="es-ES" altLang="zh-CN" sz="1800" dirty="0" smtClean="0">
                        <a:solidFill>
                          <a:srgbClr val="FFFF00"/>
                        </a:solidFill>
                        <a:ea typeface="楷体_GB2312" pitchFamily="49" charset="-122"/>
                      </a:rPr>
                      <a:t>C</a:t>
                    </a:r>
                    <a:endParaRPr kumimoji="1" lang="es-ES" altLang="zh-CN" sz="1800" dirty="0">
                      <a:solidFill>
                        <a:srgbClr val="FFFF00"/>
                      </a:solidFill>
                      <a:ea typeface="楷体_GB2312" pitchFamily="49" charset="-122"/>
                    </a:endParaRPr>
                  </a:p>
                </p:txBody>
              </p:sp>
            </p:grpSp>
            <p:grpSp>
              <p:nvGrpSpPr>
                <p:cNvPr id="110" name="Group 66"/>
                <p:cNvGrpSpPr>
                  <a:grpSpLocks/>
                </p:cNvGrpSpPr>
                <p:nvPr/>
              </p:nvGrpSpPr>
              <p:grpSpPr bwMode="auto">
                <a:xfrm>
                  <a:off x="939" y="2744"/>
                  <a:ext cx="222" cy="291"/>
                  <a:chOff x="1652" y="2363"/>
                  <a:chExt cx="222" cy="291"/>
                </a:xfrm>
              </p:grpSpPr>
              <p:sp>
                <p:nvSpPr>
                  <p:cNvPr id="111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1652" y="2405"/>
                    <a:ext cx="222" cy="165"/>
                  </a:xfrm>
                  <a:prstGeom prst="rect">
                    <a:avLst/>
                  </a:prstGeom>
                  <a:solidFill>
                    <a:srgbClr val="0066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endParaRPr lang="es-ES" altLang="en-US" sz="1800" dirty="0"/>
                  </a:p>
                </p:txBody>
              </p:sp>
              <p:sp>
                <p:nvSpPr>
                  <p:cNvPr id="112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52" y="2363"/>
                    <a:ext cx="222" cy="29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>
                    <a:spAutoFit/>
                  </a:bodyPr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algn="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 eaLnBrk="1" hangingPunct="1">
                      <a:spcBef>
                        <a:spcPct val="50000"/>
                      </a:spcBef>
                    </a:pPr>
                    <a:r>
                      <a:rPr kumimoji="1" lang="es-ES" altLang="zh-CN" sz="2400" dirty="0" smtClean="0">
                        <a:solidFill>
                          <a:srgbClr val="FFFF00"/>
                        </a:solidFill>
                        <a:ea typeface="楷体_GB2312" pitchFamily="49" charset="-122"/>
                      </a:rPr>
                      <a:t>D</a:t>
                    </a:r>
                    <a:endParaRPr kumimoji="1" lang="es-ES" altLang="zh-CN" sz="2400" dirty="0">
                      <a:solidFill>
                        <a:srgbClr val="FFFF00"/>
                      </a:solidFill>
                      <a:ea typeface="楷体_GB2312" pitchFamily="49" charset="-122"/>
                    </a:endParaRPr>
                  </a:p>
                </p:txBody>
              </p:sp>
            </p:grpSp>
          </p:grpSp>
          <p:grpSp>
            <p:nvGrpSpPr>
              <p:cNvPr id="91" name="Group 69"/>
              <p:cNvGrpSpPr>
                <a:grpSpLocks/>
              </p:cNvGrpSpPr>
              <p:nvPr/>
            </p:nvGrpSpPr>
            <p:grpSpPr bwMode="auto">
              <a:xfrm>
                <a:off x="693" y="1812"/>
                <a:ext cx="84" cy="399"/>
                <a:chOff x="678" y="1812"/>
                <a:chExt cx="84" cy="399"/>
              </a:xfrm>
            </p:grpSpPr>
            <p:grpSp>
              <p:nvGrpSpPr>
                <p:cNvPr id="104" name="Group 70"/>
                <p:cNvGrpSpPr>
                  <a:grpSpLocks/>
                </p:cNvGrpSpPr>
                <p:nvPr/>
              </p:nvGrpSpPr>
              <p:grpSpPr bwMode="auto">
                <a:xfrm>
                  <a:off x="678" y="1812"/>
                  <a:ext cx="84" cy="66"/>
                  <a:chOff x="903" y="2193"/>
                  <a:chExt cx="84" cy="66"/>
                </a:xfrm>
              </p:grpSpPr>
              <p:sp>
                <p:nvSpPr>
                  <p:cNvPr id="106" name="Line 71"/>
                  <p:cNvSpPr>
                    <a:spLocks noChangeShapeType="1"/>
                  </p:cNvSpPr>
                  <p:nvPr/>
                </p:nvSpPr>
                <p:spPr bwMode="auto">
                  <a:xfrm>
                    <a:off x="903" y="2259"/>
                    <a:ext cx="8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s-ES" sz="2400" dirty="0"/>
                  </a:p>
                </p:txBody>
              </p:sp>
              <p:sp>
                <p:nvSpPr>
                  <p:cNvPr id="107" name="Line 7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06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s-ES" sz="2400" dirty="0"/>
                  </a:p>
                </p:txBody>
              </p:sp>
              <p:sp>
                <p:nvSpPr>
                  <p:cNvPr id="108" name="Line 73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945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s-ES" sz="2400" dirty="0"/>
                  </a:p>
                </p:txBody>
              </p:sp>
            </p:grpSp>
            <p:sp>
              <p:nvSpPr>
                <p:cNvPr id="105" name="Line 74"/>
                <p:cNvSpPr>
                  <a:spLocks noChangeShapeType="1"/>
                </p:cNvSpPr>
                <p:nvPr/>
              </p:nvSpPr>
              <p:spPr bwMode="auto">
                <a:xfrm>
                  <a:off x="720" y="1887"/>
                  <a:ext cx="0" cy="32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algn="ctr"/>
                  <a:endParaRPr lang="es-ES" sz="2400" dirty="0"/>
                </a:p>
              </p:txBody>
            </p:sp>
          </p:grpSp>
          <p:grpSp>
            <p:nvGrpSpPr>
              <p:cNvPr id="92" name="Group 75"/>
              <p:cNvGrpSpPr>
                <a:grpSpLocks/>
              </p:cNvGrpSpPr>
              <p:nvPr/>
            </p:nvGrpSpPr>
            <p:grpSpPr bwMode="auto">
              <a:xfrm rot="1671610">
                <a:off x="541" y="2360"/>
                <a:ext cx="84" cy="443"/>
                <a:chOff x="678" y="1812"/>
                <a:chExt cx="84" cy="399"/>
              </a:xfrm>
            </p:grpSpPr>
            <p:grpSp>
              <p:nvGrpSpPr>
                <p:cNvPr id="99" name="Group 76"/>
                <p:cNvGrpSpPr>
                  <a:grpSpLocks/>
                </p:cNvGrpSpPr>
                <p:nvPr/>
              </p:nvGrpSpPr>
              <p:grpSpPr bwMode="auto">
                <a:xfrm>
                  <a:off x="678" y="1812"/>
                  <a:ext cx="84" cy="66"/>
                  <a:chOff x="903" y="2193"/>
                  <a:chExt cx="84" cy="66"/>
                </a:xfrm>
              </p:grpSpPr>
              <p:sp>
                <p:nvSpPr>
                  <p:cNvPr id="101" name="Line 77"/>
                  <p:cNvSpPr>
                    <a:spLocks noChangeShapeType="1"/>
                  </p:cNvSpPr>
                  <p:nvPr/>
                </p:nvSpPr>
                <p:spPr bwMode="auto">
                  <a:xfrm>
                    <a:off x="903" y="2259"/>
                    <a:ext cx="8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s-ES" sz="2400" dirty="0"/>
                  </a:p>
                </p:txBody>
              </p:sp>
              <p:sp>
                <p:nvSpPr>
                  <p:cNvPr id="102" name="Line 7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06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s-ES" sz="2400" dirty="0"/>
                  </a:p>
                </p:txBody>
              </p:sp>
              <p:sp>
                <p:nvSpPr>
                  <p:cNvPr id="103" name="Line 79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945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s-ES" sz="2400" dirty="0"/>
                  </a:p>
                </p:txBody>
              </p:sp>
            </p:grpSp>
            <p:sp>
              <p:nvSpPr>
                <p:cNvPr id="100" name="Line 80"/>
                <p:cNvSpPr>
                  <a:spLocks noChangeShapeType="1"/>
                </p:cNvSpPr>
                <p:nvPr/>
              </p:nvSpPr>
              <p:spPr bwMode="auto">
                <a:xfrm>
                  <a:off x="720" y="1887"/>
                  <a:ext cx="0" cy="32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algn="ctr"/>
                  <a:endParaRPr lang="es-ES" sz="2400" dirty="0"/>
                </a:p>
              </p:txBody>
            </p:sp>
          </p:grpSp>
          <p:grpSp>
            <p:nvGrpSpPr>
              <p:cNvPr id="93" name="Group 81"/>
              <p:cNvGrpSpPr>
                <a:grpSpLocks/>
              </p:cNvGrpSpPr>
              <p:nvPr/>
            </p:nvGrpSpPr>
            <p:grpSpPr bwMode="auto">
              <a:xfrm rot="-1420113">
                <a:off x="841" y="2360"/>
                <a:ext cx="84" cy="443"/>
                <a:chOff x="678" y="1812"/>
                <a:chExt cx="84" cy="399"/>
              </a:xfrm>
            </p:grpSpPr>
            <p:grpSp>
              <p:nvGrpSpPr>
                <p:cNvPr id="94" name="Group 82"/>
                <p:cNvGrpSpPr>
                  <a:grpSpLocks/>
                </p:cNvGrpSpPr>
                <p:nvPr/>
              </p:nvGrpSpPr>
              <p:grpSpPr bwMode="auto">
                <a:xfrm>
                  <a:off x="678" y="1812"/>
                  <a:ext cx="84" cy="66"/>
                  <a:chOff x="903" y="2193"/>
                  <a:chExt cx="84" cy="66"/>
                </a:xfrm>
              </p:grpSpPr>
              <p:sp>
                <p:nvSpPr>
                  <p:cNvPr id="96" name="Line 83"/>
                  <p:cNvSpPr>
                    <a:spLocks noChangeShapeType="1"/>
                  </p:cNvSpPr>
                  <p:nvPr/>
                </p:nvSpPr>
                <p:spPr bwMode="auto">
                  <a:xfrm>
                    <a:off x="903" y="2259"/>
                    <a:ext cx="8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s-ES" sz="2400" dirty="0"/>
                  </a:p>
                </p:txBody>
              </p:sp>
              <p:sp>
                <p:nvSpPr>
                  <p:cNvPr id="97" name="Line 8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906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s-ES" sz="2400" dirty="0"/>
                  </a:p>
                </p:txBody>
              </p:sp>
              <p:sp>
                <p:nvSpPr>
                  <p:cNvPr id="98" name="Line 85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945" y="2193"/>
                    <a:ext cx="39" cy="6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anchor="ctr"/>
                  <a:lstStyle/>
                  <a:p>
                    <a:pPr algn="ctr"/>
                    <a:endParaRPr lang="es-ES" sz="2400" dirty="0"/>
                  </a:p>
                </p:txBody>
              </p:sp>
            </p:grpSp>
            <p:sp>
              <p:nvSpPr>
                <p:cNvPr id="95" name="Line 86"/>
                <p:cNvSpPr>
                  <a:spLocks noChangeShapeType="1"/>
                </p:cNvSpPr>
                <p:nvPr/>
              </p:nvSpPr>
              <p:spPr bwMode="auto">
                <a:xfrm>
                  <a:off x="720" y="1887"/>
                  <a:ext cx="0" cy="32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anchor="ctr"/>
                <a:lstStyle/>
                <a:p>
                  <a:pPr algn="ctr"/>
                  <a:endParaRPr lang="es-ES" sz="2400" dirty="0"/>
                </a:p>
              </p:txBody>
            </p:sp>
          </p:grpSp>
        </p:grpSp>
        <p:grpSp>
          <p:nvGrpSpPr>
            <p:cNvPr id="71" name="Group 90"/>
            <p:cNvGrpSpPr>
              <a:grpSpLocks/>
            </p:cNvGrpSpPr>
            <p:nvPr/>
          </p:nvGrpSpPr>
          <p:grpSpPr bwMode="auto">
            <a:xfrm>
              <a:off x="2706" y="2464"/>
              <a:ext cx="307" cy="264"/>
              <a:chOff x="2815" y="2355"/>
              <a:chExt cx="307" cy="264"/>
            </a:xfrm>
          </p:grpSpPr>
          <p:sp>
            <p:nvSpPr>
              <p:cNvPr id="86" name="Oval 88"/>
              <p:cNvSpPr>
                <a:spLocks noChangeArrowheads="1"/>
              </p:cNvSpPr>
              <p:nvPr/>
            </p:nvSpPr>
            <p:spPr bwMode="auto">
              <a:xfrm>
                <a:off x="2815" y="2355"/>
                <a:ext cx="307" cy="253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s-ES" altLang="en-US" sz="1800" dirty="0"/>
              </a:p>
            </p:txBody>
          </p:sp>
          <p:sp>
            <p:nvSpPr>
              <p:cNvPr id="87" name="Text Box 89"/>
              <p:cNvSpPr txBox="1">
                <a:spLocks noChangeArrowheads="1"/>
              </p:cNvSpPr>
              <p:nvPr/>
            </p:nvSpPr>
            <p:spPr bwMode="auto">
              <a:xfrm>
                <a:off x="2865" y="2386"/>
                <a:ext cx="189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s-ES" altLang="en-US" sz="1800" dirty="0" smtClean="0">
                    <a:solidFill>
                      <a:srgbClr val="FFFF00"/>
                    </a:solidFill>
                  </a:rPr>
                  <a:t>a</a:t>
                </a:r>
                <a:endParaRPr lang="es-ES" altLang="en-US" sz="1800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72" name="Group 91"/>
            <p:cNvGrpSpPr>
              <a:grpSpLocks/>
            </p:cNvGrpSpPr>
            <p:nvPr/>
          </p:nvGrpSpPr>
          <p:grpSpPr bwMode="auto">
            <a:xfrm>
              <a:off x="2769" y="2969"/>
              <a:ext cx="307" cy="264"/>
              <a:chOff x="2815" y="2355"/>
              <a:chExt cx="307" cy="264"/>
            </a:xfrm>
          </p:grpSpPr>
          <p:sp>
            <p:nvSpPr>
              <p:cNvPr id="84" name="Oval 92"/>
              <p:cNvSpPr>
                <a:spLocks noChangeArrowheads="1"/>
              </p:cNvSpPr>
              <p:nvPr/>
            </p:nvSpPr>
            <p:spPr bwMode="auto">
              <a:xfrm>
                <a:off x="2815" y="2355"/>
                <a:ext cx="307" cy="253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s-ES" altLang="en-US" sz="2400" dirty="0"/>
              </a:p>
            </p:txBody>
          </p:sp>
          <p:sp>
            <p:nvSpPr>
              <p:cNvPr id="85" name="Text Box 93"/>
              <p:cNvSpPr txBox="1">
                <a:spLocks noChangeArrowheads="1"/>
              </p:cNvSpPr>
              <p:nvPr/>
            </p:nvSpPr>
            <p:spPr bwMode="auto">
              <a:xfrm>
                <a:off x="2855" y="2386"/>
                <a:ext cx="197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s-ES" altLang="en-US" sz="1800" dirty="0" smtClean="0">
                    <a:solidFill>
                      <a:srgbClr val="FFFF00"/>
                    </a:solidFill>
                  </a:rPr>
                  <a:t>b</a:t>
                </a:r>
                <a:endParaRPr lang="es-ES" altLang="en-US" sz="1800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73" name="Group 94"/>
            <p:cNvGrpSpPr>
              <a:grpSpLocks/>
            </p:cNvGrpSpPr>
            <p:nvPr/>
          </p:nvGrpSpPr>
          <p:grpSpPr bwMode="auto">
            <a:xfrm>
              <a:off x="3064" y="3548"/>
              <a:ext cx="307" cy="264"/>
              <a:chOff x="2815" y="2355"/>
              <a:chExt cx="307" cy="264"/>
            </a:xfrm>
          </p:grpSpPr>
          <p:sp>
            <p:nvSpPr>
              <p:cNvPr id="82" name="Oval 95"/>
              <p:cNvSpPr>
                <a:spLocks noChangeArrowheads="1"/>
              </p:cNvSpPr>
              <p:nvPr/>
            </p:nvSpPr>
            <p:spPr bwMode="auto">
              <a:xfrm>
                <a:off x="2815" y="2355"/>
                <a:ext cx="307" cy="253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s-ES" altLang="en-US" sz="2400" dirty="0"/>
              </a:p>
            </p:txBody>
          </p:sp>
          <p:sp>
            <p:nvSpPr>
              <p:cNvPr id="83" name="Text Box 96"/>
              <p:cNvSpPr txBox="1">
                <a:spLocks noChangeArrowheads="1"/>
              </p:cNvSpPr>
              <p:nvPr/>
            </p:nvSpPr>
            <p:spPr bwMode="auto">
              <a:xfrm>
                <a:off x="2855" y="2386"/>
                <a:ext cx="197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s-ES" altLang="en-US" sz="1800" dirty="0" smtClean="0">
                    <a:solidFill>
                      <a:srgbClr val="FFFF00"/>
                    </a:solidFill>
                  </a:rPr>
                  <a:t>d</a:t>
                </a:r>
                <a:endParaRPr lang="es-ES" altLang="en-US" sz="1800" dirty="0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74" name="Group 97"/>
            <p:cNvGrpSpPr>
              <a:grpSpLocks/>
            </p:cNvGrpSpPr>
            <p:nvPr/>
          </p:nvGrpSpPr>
          <p:grpSpPr bwMode="auto">
            <a:xfrm>
              <a:off x="1649" y="3594"/>
              <a:ext cx="307" cy="264"/>
              <a:chOff x="2815" y="2355"/>
              <a:chExt cx="307" cy="264"/>
            </a:xfrm>
          </p:grpSpPr>
          <p:sp>
            <p:nvSpPr>
              <p:cNvPr id="80" name="Oval 98"/>
              <p:cNvSpPr>
                <a:spLocks noChangeArrowheads="1"/>
              </p:cNvSpPr>
              <p:nvPr/>
            </p:nvSpPr>
            <p:spPr bwMode="auto">
              <a:xfrm>
                <a:off x="2815" y="2355"/>
                <a:ext cx="307" cy="253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s-ES" altLang="en-US" sz="2400" dirty="0"/>
              </a:p>
            </p:txBody>
          </p:sp>
          <p:sp>
            <p:nvSpPr>
              <p:cNvPr id="81" name="Text Box 99"/>
              <p:cNvSpPr txBox="1">
                <a:spLocks noChangeArrowheads="1"/>
              </p:cNvSpPr>
              <p:nvPr/>
            </p:nvSpPr>
            <p:spPr bwMode="auto">
              <a:xfrm>
                <a:off x="2875" y="2386"/>
                <a:ext cx="181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s-ES" altLang="en-US" sz="1800" dirty="0" smtClean="0">
                    <a:solidFill>
                      <a:srgbClr val="FFFF00"/>
                    </a:solidFill>
                  </a:rPr>
                  <a:t>c</a:t>
                </a:r>
                <a:endParaRPr lang="es-ES" altLang="en-US" sz="18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75" name="Line 100"/>
            <p:cNvSpPr>
              <a:spLocks noChangeShapeType="1"/>
            </p:cNvSpPr>
            <p:nvPr/>
          </p:nvSpPr>
          <p:spPr bwMode="auto">
            <a:xfrm>
              <a:off x="2592" y="2390"/>
              <a:ext cx="158" cy="1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s-ES" sz="2400" dirty="0"/>
            </a:p>
          </p:txBody>
        </p:sp>
        <p:sp>
          <p:nvSpPr>
            <p:cNvPr id="76" name="Line 101"/>
            <p:cNvSpPr>
              <a:spLocks noChangeShapeType="1"/>
            </p:cNvSpPr>
            <p:nvPr/>
          </p:nvSpPr>
          <p:spPr bwMode="auto">
            <a:xfrm flipH="1">
              <a:off x="1910" y="3509"/>
              <a:ext cx="144" cy="11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s-ES" sz="2400" dirty="0"/>
            </a:p>
          </p:txBody>
        </p:sp>
        <p:sp>
          <p:nvSpPr>
            <p:cNvPr id="77" name="Line 102"/>
            <p:cNvSpPr>
              <a:spLocks noChangeShapeType="1"/>
            </p:cNvSpPr>
            <p:nvPr/>
          </p:nvSpPr>
          <p:spPr bwMode="auto">
            <a:xfrm>
              <a:off x="2920" y="3511"/>
              <a:ext cx="158" cy="1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s-ES" sz="2400" dirty="0"/>
            </a:p>
          </p:txBody>
        </p:sp>
        <p:sp>
          <p:nvSpPr>
            <p:cNvPr id="78" name="Line 103"/>
            <p:cNvSpPr>
              <a:spLocks noChangeShapeType="1"/>
            </p:cNvSpPr>
            <p:nvPr/>
          </p:nvSpPr>
          <p:spPr bwMode="auto">
            <a:xfrm>
              <a:off x="2607" y="2952"/>
              <a:ext cx="158" cy="1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s-ES" sz="2400" dirty="0"/>
            </a:p>
          </p:txBody>
        </p:sp>
        <p:sp>
          <p:nvSpPr>
            <p:cNvPr id="79" name="Text Box 104"/>
            <p:cNvSpPr txBox="1">
              <a:spLocks noChangeArrowheads="1"/>
            </p:cNvSpPr>
            <p:nvPr/>
          </p:nvSpPr>
          <p:spPr bwMode="auto">
            <a:xfrm>
              <a:off x="3146" y="2390"/>
              <a:ext cx="99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kumimoji="1" lang="es-ES" altLang="zh-CN" b="0" dirty="0" smtClean="0">
                  <a:solidFill>
                    <a:srgbClr val="00B050"/>
                  </a:solidFill>
                  <a:latin typeface="+mn-lt"/>
                  <a:ea typeface="楷体_GB2312" pitchFamily="49" charset="-122"/>
                </a:rPr>
                <a:t>objetos</a:t>
              </a:r>
              <a:endParaRPr kumimoji="1" lang="es-ES" altLang="zh-CN" b="0" dirty="0">
                <a:solidFill>
                  <a:srgbClr val="00B050"/>
                </a:solidFill>
                <a:latin typeface="+mn-lt"/>
                <a:ea typeface="楷体_GB2312" pitchFamily="49" charset="-122"/>
              </a:endParaRPr>
            </a:p>
          </p:txBody>
        </p:sp>
      </p:grpSp>
      <p:sp>
        <p:nvSpPr>
          <p:cNvPr id="119" name="Text Box 106"/>
          <p:cNvSpPr txBox="1">
            <a:spLocks noChangeArrowheads="1"/>
          </p:cNvSpPr>
          <p:nvPr/>
        </p:nvSpPr>
        <p:spPr bwMode="auto">
          <a:xfrm>
            <a:off x="6092939" y="5322796"/>
            <a:ext cx="2512068" cy="707886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s-ES" altLang="en-US" b="0" dirty="0" smtClean="0">
                <a:solidFill>
                  <a:srgbClr val="FFFF00"/>
                </a:solidFill>
                <a:latin typeface="+mn-lt"/>
              </a:rPr>
              <a:t>¿Cuál es la cobertura en este grafo?</a:t>
            </a:r>
            <a:endParaRPr lang="es-ES" altLang="en-US" b="0" dirty="0">
              <a:solidFill>
                <a:srgbClr val="FFFF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250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11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925504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Cobertura en un grafo de herencias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6989401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¿Crear un objeto para cada clase?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Esto es demasiado débil porque no hay ejecución.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¿Crear un objeto para cada clase y aplicar cobertura de llamadas?</a:t>
            </a: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21</a:t>
            </a:fld>
            <a:endParaRPr lang="es-ES"/>
          </a:p>
        </p:txBody>
      </p:sp>
      <p:sp>
        <p:nvSpPr>
          <p:cNvPr id="6" name="Text Box 36"/>
          <p:cNvSpPr txBox="1">
            <a:spLocks noChangeArrowheads="1"/>
          </p:cNvSpPr>
          <p:nvPr/>
        </p:nvSpPr>
        <p:spPr bwMode="auto">
          <a:xfrm>
            <a:off x="439737" y="3358088"/>
            <a:ext cx="8262937" cy="707886"/>
          </a:xfrm>
          <a:prstGeom prst="rect">
            <a:avLst/>
          </a:prstGeom>
          <a:gradFill rotWithShape="1">
            <a:gsLst>
              <a:gs pos="0">
                <a:srgbClr val="66CC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s-ES" sz="20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OO </a:t>
            </a:r>
            <a:r>
              <a:rPr lang="es-ES" sz="20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Call</a:t>
            </a:r>
            <a:r>
              <a:rPr lang="es-ES" sz="20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ES" sz="20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Coverage</a:t>
            </a:r>
            <a:r>
              <a:rPr lang="es-E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RT contiene cada nodo alcanzable en el grafo de llamadas de un objeto que se ha instanciado para cada clase de la jerarquía.</a:t>
            </a:r>
            <a:endParaRPr lang="es-ES" sz="2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/>
        </p:nvSpPr>
        <p:spPr bwMode="auto">
          <a:xfrm>
            <a:off x="439737" y="4656666"/>
            <a:ext cx="8262938" cy="1015663"/>
          </a:xfrm>
          <a:prstGeom prst="rect">
            <a:avLst/>
          </a:prstGeom>
          <a:gradFill rotWithShape="1">
            <a:gsLst>
              <a:gs pos="0">
                <a:srgbClr val="66CC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s-ES" sz="20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OO </a:t>
            </a:r>
            <a:r>
              <a:rPr lang="es-ES" sz="20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Object</a:t>
            </a:r>
            <a:r>
              <a:rPr lang="es-ES" sz="20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ES" sz="20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Call</a:t>
            </a:r>
            <a:r>
              <a:rPr lang="es-ES" sz="20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ES" sz="20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Coverage</a:t>
            </a:r>
            <a:r>
              <a:rPr lang="es-E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RT contiene cada nodo alcanzable en el grafo de llamadas de </a:t>
            </a:r>
            <a:r>
              <a:rPr lang="es-ES" sz="20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todos</a:t>
            </a:r>
            <a:r>
              <a:rPr lang="es-E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los objetos que se han instanciado para cada clase de la jerarquía.</a:t>
            </a:r>
            <a:endParaRPr lang="es-ES" sz="2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3764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  <p:bldP spid="9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Grafos de control de flujo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3915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Un </a:t>
            </a:r>
            <a:r>
              <a:rPr lang="es-ES" sz="2000" dirty="0" smtClean="0">
                <a:solidFill>
                  <a:srgbClr val="00B0F0"/>
                </a:solidFill>
              </a:rPr>
              <a:t>GCF </a:t>
            </a:r>
            <a:r>
              <a:rPr lang="es-ES" sz="2000" dirty="0" smtClean="0">
                <a:solidFill>
                  <a:schemeClr val="tx1"/>
                </a:solidFill>
              </a:rPr>
              <a:t>modela todas las ejecuciones de un método mediante </a:t>
            </a:r>
            <a:r>
              <a:rPr lang="es-ES" dirty="0" smtClean="0">
                <a:solidFill>
                  <a:schemeClr val="tx1"/>
                </a:solidFill>
              </a:rPr>
              <a:t>la descripción de las estructuras de control.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Nodos</a:t>
            </a:r>
            <a:r>
              <a:rPr lang="es-ES" dirty="0" smtClean="0">
                <a:solidFill>
                  <a:schemeClr val="tx1"/>
                </a:solidFill>
              </a:rPr>
              <a:t>: Instrucciones o secuencias de instrucciones (bloques básicos).</a:t>
            </a:r>
          </a:p>
          <a:p>
            <a:pPr marL="0" indent="0">
              <a:buNone/>
            </a:pPr>
            <a:r>
              <a:rPr lang="es-ES" sz="2000" dirty="0" smtClean="0">
                <a:solidFill>
                  <a:srgbClr val="00B0F0"/>
                </a:solidFill>
              </a:rPr>
              <a:t>Aristas</a:t>
            </a:r>
            <a:r>
              <a:rPr lang="es-ES" sz="2000" dirty="0" smtClean="0">
                <a:solidFill>
                  <a:schemeClr val="tx1"/>
                </a:solidFill>
              </a:rPr>
              <a:t>: Transfieren el control.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B0F0"/>
                </a:solidFill>
              </a:rPr>
              <a:t>Bloque básico</a:t>
            </a:r>
            <a:r>
              <a:rPr lang="es-ES" dirty="0" smtClean="0">
                <a:solidFill>
                  <a:schemeClr val="tx1"/>
                </a:solidFill>
              </a:rPr>
              <a:t>: Secuencia de instrucciones tal que si se ejecuta la primera entonces se ejecutan todas las demás (no hay ramificación).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Algunas veces se anotan los </a:t>
            </a:r>
            <a:r>
              <a:rPr lang="es-ES" dirty="0" err="1" smtClean="0">
                <a:solidFill>
                  <a:schemeClr val="tx1"/>
                </a:solidFill>
              </a:rPr>
              <a:t>CFGs</a:t>
            </a:r>
            <a:r>
              <a:rPr lang="es-ES" dirty="0" smtClean="0">
                <a:solidFill>
                  <a:schemeClr val="tx1"/>
                </a:solidFill>
              </a:rPr>
              <a:t> con información adicional: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Predicados en las ramas.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Definición de variables.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</a:rPr>
              <a:t>Uso de variables.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A continuación veremos como se </a:t>
            </a:r>
            <a:r>
              <a:rPr lang="es-ES" dirty="0" smtClean="0">
                <a:solidFill>
                  <a:srgbClr val="00B0F0"/>
                </a:solidFill>
              </a:rPr>
              <a:t>traduce</a:t>
            </a:r>
            <a:r>
              <a:rPr lang="es-ES" dirty="0" smtClean="0">
                <a:solidFill>
                  <a:schemeClr val="tx1"/>
                </a:solidFill>
              </a:rPr>
              <a:t> de instrucciones a grafos.</a:t>
            </a:r>
          </a:p>
          <a:p>
            <a:pPr marL="0" indent="0">
              <a:buNone/>
            </a:pPr>
            <a:endParaRPr lang="es-ES" sz="2000" dirty="0" smtClean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3</a:t>
            </a:fld>
            <a:endParaRPr lang="es-ES"/>
          </a:p>
        </p:txBody>
      </p:sp>
      <p:grpSp>
        <p:nvGrpSpPr>
          <p:cNvPr id="11" name="Grupo 10"/>
          <p:cNvGrpSpPr/>
          <p:nvPr/>
        </p:nvGrpSpPr>
        <p:grpSpPr>
          <a:xfrm>
            <a:off x="2764639" y="4941168"/>
            <a:ext cx="3384376" cy="646331"/>
            <a:chOff x="2627784" y="4869160"/>
            <a:chExt cx="3384376" cy="646331"/>
          </a:xfrm>
        </p:grpSpPr>
        <p:sp>
          <p:nvSpPr>
            <p:cNvPr id="4" name="CuadroTexto 3"/>
            <p:cNvSpPr txBox="1"/>
            <p:nvPr/>
          </p:nvSpPr>
          <p:spPr>
            <a:xfrm>
              <a:off x="3851920" y="4869160"/>
              <a:ext cx="216024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rgbClr val="FF0000"/>
                  </a:solidFill>
                </a:rPr>
                <a:t>Estos</a:t>
              </a:r>
              <a:r>
                <a:rPr lang="en-US" dirty="0" smtClean="0">
                  <a:solidFill>
                    <a:srgbClr val="FF0000"/>
                  </a:solidFill>
                </a:rPr>
                <a:t> dos </a:t>
              </a:r>
              <a:r>
                <a:rPr lang="en-US" dirty="0" err="1" smtClean="0">
                  <a:solidFill>
                    <a:srgbClr val="FF0000"/>
                  </a:solidFill>
                </a:rPr>
                <a:t>últimos</a:t>
              </a:r>
              <a:r>
                <a:rPr lang="en-US" dirty="0" smtClean="0">
                  <a:solidFill>
                    <a:srgbClr val="FF0000"/>
                  </a:solidFill>
                </a:rPr>
                <a:t> no </a:t>
              </a:r>
              <a:r>
                <a:rPr lang="en-US" dirty="0" err="1" smtClean="0">
                  <a:solidFill>
                    <a:srgbClr val="FF0000"/>
                  </a:solidFill>
                </a:rPr>
                <a:t>los</a:t>
              </a:r>
              <a:r>
                <a:rPr lang="en-US" dirty="0" smtClean="0">
                  <a:solidFill>
                    <a:srgbClr val="FF0000"/>
                  </a:solidFill>
                </a:rPr>
                <a:t> </a:t>
              </a:r>
              <a:r>
                <a:rPr lang="en-US" dirty="0" err="1" smtClean="0">
                  <a:solidFill>
                    <a:srgbClr val="FF0000"/>
                  </a:solidFill>
                </a:rPr>
                <a:t>veremos</a:t>
              </a:r>
              <a:r>
                <a:rPr lang="en-US" dirty="0" smtClean="0">
                  <a:solidFill>
                    <a:srgbClr val="FF0000"/>
                  </a:solidFill>
                </a:rPr>
                <a:t> </a:t>
              </a:r>
              <a:r>
                <a:rPr lang="en-US" dirty="0" err="1" smtClean="0">
                  <a:solidFill>
                    <a:srgbClr val="FF0000"/>
                  </a:solidFill>
                </a:rPr>
                <a:t>en</a:t>
              </a:r>
              <a:r>
                <a:rPr lang="en-US" dirty="0" smtClean="0">
                  <a:solidFill>
                    <a:srgbClr val="FF0000"/>
                  </a:solidFill>
                </a:rPr>
                <a:t> </a:t>
              </a:r>
              <a:r>
                <a:rPr lang="en-US" dirty="0" err="1" smtClean="0">
                  <a:solidFill>
                    <a:srgbClr val="FF0000"/>
                  </a:solidFill>
                </a:rPr>
                <a:t>clase</a:t>
              </a:r>
              <a:r>
                <a:rPr lang="en-US" dirty="0" smtClean="0">
                  <a:solidFill>
                    <a:srgbClr val="FF0000"/>
                  </a:solidFill>
                </a:rPr>
                <a:t>.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6" name="Conector recto de flecha 5"/>
            <p:cNvCxnSpPr/>
            <p:nvPr/>
          </p:nvCxnSpPr>
          <p:spPr>
            <a:xfrm flipH="1">
              <a:off x="3275856" y="5013176"/>
              <a:ext cx="576064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recto de flecha 9"/>
            <p:cNvCxnSpPr/>
            <p:nvPr/>
          </p:nvCxnSpPr>
          <p:spPr>
            <a:xfrm flipH="1">
              <a:off x="2627784" y="5023509"/>
              <a:ext cx="1224136" cy="36004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15144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GCF: la instrucción </a:t>
            </a:r>
            <a:r>
              <a:rPr lang="es-ES" dirty="0" err="1" smtClean="0"/>
              <a:t>if</a:t>
            </a:r>
            <a:endParaRPr lang="es-ES" dirty="0" smtClean="0"/>
          </a:p>
        </p:txBody>
      </p:sp>
      <p:sp>
        <p:nvSpPr>
          <p:cNvPr id="17414" name="Text Box 3"/>
          <p:cNvSpPr txBox="1">
            <a:spLocks noChangeArrowheads="1"/>
          </p:cNvSpPr>
          <p:nvPr/>
        </p:nvSpPr>
        <p:spPr bwMode="auto">
          <a:xfrm>
            <a:off x="227386" y="1748093"/>
            <a:ext cx="1577975" cy="2585323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if (x &lt; y)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y = 0;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x = x + 1;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}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else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x = y;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}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862512" y="2010031"/>
            <a:ext cx="3240088" cy="2324100"/>
            <a:chOff x="1251" y="873"/>
            <a:chExt cx="2041" cy="1464"/>
          </a:xfrm>
        </p:grpSpPr>
        <p:grpSp>
          <p:nvGrpSpPr>
            <p:cNvPr id="17434" name="Group 5"/>
            <p:cNvGrpSpPr>
              <a:grpSpLocks/>
            </p:cNvGrpSpPr>
            <p:nvPr/>
          </p:nvGrpSpPr>
          <p:grpSpPr bwMode="auto">
            <a:xfrm>
              <a:off x="1811" y="873"/>
              <a:ext cx="1080" cy="1464"/>
              <a:chOff x="1811" y="873"/>
              <a:chExt cx="1080" cy="1464"/>
            </a:xfrm>
          </p:grpSpPr>
          <p:grpSp>
            <p:nvGrpSpPr>
              <p:cNvPr id="17439" name="Group 6"/>
              <p:cNvGrpSpPr>
                <a:grpSpLocks/>
              </p:cNvGrpSpPr>
              <p:nvPr/>
            </p:nvGrpSpPr>
            <p:grpSpPr bwMode="auto">
              <a:xfrm>
                <a:off x="2176" y="2041"/>
                <a:ext cx="350" cy="296"/>
                <a:chOff x="4738" y="2684"/>
                <a:chExt cx="350" cy="296"/>
              </a:xfrm>
            </p:grpSpPr>
            <p:sp>
              <p:nvSpPr>
                <p:cNvPr id="17455" name="Oval 7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571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56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197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>
                      <a:solidFill>
                        <a:srgbClr val="FFFF00"/>
                      </a:solidFill>
                      <a:latin typeface="Gill Sans MT" pitchFamily="34" charset="0"/>
                    </a:rPr>
                    <a:t>4</a:t>
                  </a:r>
                </a:p>
              </p:txBody>
            </p:sp>
          </p:grpSp>
          <p:grpSp>
            <p:nvGrpSpPr>
              <p:cNvPr id="17440" name="Group 9"/>
              <p:cNvGrpSpPr>
                <a:grpSpLocks/>
              </p:cNvGrpSpPr>
              <p:nvPr/>
            </p:nvGrpSpPr>
            <p:grpSpPr bwMode="auto">
              <a:xfrm>
                <a:off x="2176" y="1067"/>
                <a:ext cx="350" cy="296"/>
                <a:chOff x="3838" y="2684"/>
                <a:chExt cx="350" cy="296"/>
              </a:xfrm>
            </p:grpSpPr>
            <p:sp>
              <p:nvSpPr>
                <p:cNvPr id="17453" name="Oval 10"/>
                <p:cNvSpPr>
                  <a:spLocks noChangeArrowheads="1"/>
                </p:cNvSpPr>
                <p:nvPr/>
              </p:nvSpPr>
              <p:spPr bwMode="auto">
                <a:xfrm>
                  <a:off x="3838" y="2684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54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915" y="2707"/>
                  <a:ext cx="197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>
                      <a:solidFill>
                        <a:srgbClr val="FFFF00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1</a:t>
                  </a:r>
                </a:p>
              </p:txBody>
            </p:sp>
          </p:grpSp>
          <p:sp>
            <p:nvSpPr>
              <p:cNvPr id="17441" name="Line 12"/>
              <p:cNvSpPr>
                <a:spLocks noChangeShapeType="1"/>
              </p:cNvSpPr>
              <p:nvPr/>
            </p:nvSpPr>
            <p:spPr bwMode="auto">
              <a:xfrm flipV="1">
                <a:off x="2098" y="1352"/>
                <a:ext cx="194" cy="23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arrow" w="med" len="med"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42" name="Line 13"/>
              <p:cNvSpPr>
                <a:spLocks noChangeShapeType="1"/>
              </p:cNvSpPr>
              <p:nvPr/>
            </p:nvSpPr>
            <p:spPr bwMode="auto">
              <a:xfrm>
                <a:off x="2106" y="1826"/>
                <a:ext cx="146" cy="22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43" name="Line 14"/>
              <p:cNvSpPr>
                <a:spLocks noChangeShapeType="1"/>
              </p:cNvSpPr>
              <p:nvPr/>
            </p:nvSpPr>
            <p:spPr bwMode="auto">
              <a:xfrm>
                <a:off x="2448" y="1347"/>
                <a:ext cx="144" cy="2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44" name="Line 15"/>
              <p:cNvSpPr>
                <a:spLocks noChangeShapeType="1"/>
              </p:cNvSpPr>
              <p:nvPr/>
            </p:nvSpPr>
            <p:spPr bwMode="auto">
              <a:xfrm>
                <a:off x="2351" y="873"/>
                <a:ext cx="0" cy="18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445" name="Group 16"/>
              <p:cNvGrpSpPr>
                <a:grpSpLocks/>
              </p:cNvGrpSpPr>
              <p:nvPr/>
            </p:nvGrpSpPr>
            <p:grpSpPr bwMode="auto">
              <a:xfrm>
                <a:off x="1811" y="1554"/>
                <a:ext cx="1080" cy="296"/>
                <a:chOff x="1567" y="1522"/>
                <a:chExt cx="1080" cy="296"/>
              </a:xfrm>
            </p:grpSpPr>
            <p:grpSp>
              <p:nvGrpSpPr>
                <p:cNvPr id="17447" name="Group 17"/>
                <p:cNvGrpSpPr>
                  <a:grpSpLocks/>
                </p:cNvGrpSpPr>
                <p:nvPr/>
              </p:nvGrpSpPr>
              <p:grpSpPr bwMode="auto">
                <a:xfrm>
                  <a:off x="1567" y="1522"/>
                  <a:ext cx="350" cy="296"/>
                  <a:chOff x="4288" y="1746"/>
                  <a:chExt cx="350" cy="296"/>
                </a:xfrm>
              </p:grpSpPr>
              <p:sp>
                <p:nvSpPr>
                  <p:cNvPr id="17451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4288" y="1746"/>
                    <a:ext cx="350" cy="296"/>
                  </a:xfrm>
                  <a:prstGeom prst="ellipse">
                    <a:avLst/>
                  </a:prstGeom>
                  <a:solidFill>
                    <a:srgbClr val="0066FF"/>
                  </a:solidFill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452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64" y="1769"/>
                    <a:ext cx="197" cy="233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>
                    <a:spAutoFit/>
                  </a:bodyPr>
                  <a:lstStyle/>
                  <a:p>
                    <a:pPr algn="r"/>
                    <a:r>
                      <a:rPr lang="en-US" dirty="0">
                        <a:solidFill>
                          <a:srgbClr val="FFFF00"/>
                        </a:solidFill>
                        <a:latin typeface="Gill Sans MT" pitchFamily="34" charset="0"/>
                      </a:rPr>
                      <a:t>2</a:t>
                    </a:r>
                  </a:p>
                </p:txBody>
              </p:sp>
            </p:grpSp>
            <p:grpSp>
              <p:nvGrpSpPr>
                <p:cNvPr id="17448" name="Group 20"/>
                <p:cNvGrpSpPr>
                  <a:grpSpLocks/>
                </p:cNvGrpSpPr>
                <p:nvPr/>
              </p:nvGrpSpPr>
              <p:grpSpPr bwMode="auto">
                <a:xfrm>
                  <a:off x="2297" y="1522"/>
                  <a:ext cx="350" cy="296"/>
                  <a:chOff x="4288" y="1746"/>
                  <a:chExt cx="350" cy="296"/>
                </a:xfrm>
              </p:grpSpPr>
              <p:sp>
                <p:nvSpPr>
                  <p:cNvPr id="17449" name="Oval 21"/>
                  <p:cNvSpPr>
                    <a:spLocks noChangeArrowheads="1"/>
                  </p:cNvSpPr>
                  <p:nvPr/>
                </p:nvSpPr>
                <p:spPr bwMode="auto">
                  <a:xfrm>
                    <a:off x="4288" y="1746"/>
                    <a:ext cx="350" cy="296"/>
                  </a:xfrm>
                  <a:prstGeom prst="ellipse">
                    <a:avLst/>
                  </a:prstGeom>
                  <a:solidFill>
                    <a:srgbClr val="0066FF"/>
                  </a:solidFill>
                  <a:ln w="1905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450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64" y="1769"/>
                    <a:ext cx="197" cy="233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 type="none" w="sm" len="sm"/>
                    <a:tailEnd type="none" w="sm" len="sm"/>
                  </a:ln>
                </p:spPr>
                <p:txBody>
                  <a:bodyPr wrap="none">
                    <a:spAutoFit/>
                  </a:bodyPr>
                  <a:lstStyle/>
                  <a:p>
                    <a:pPr algn="r"/>
                    <a:r>
                      <a:rPr lang="en-US">
                        <a:solidFill>
                          <a:srgbClr val="FFFF00"/>
                        </a:solidFill>
                        <a:latin typeface="Gill Sans MT" pitchFamily="34" charset="0"/>
                      </a:rPr>
                      <a:t>3</a:t>
                    </a:r>
                  </a:p>
                </p:txBody>
              </p:sp>
            </p:grpSp>
          </p:grpSp>
          <p:sp>
            <p:nvSpPr>
              <p:cNvPr id="17446" name="Line 23"/>
              <p:cNvSpPr>
                <a:spLocks noChangeShapeType="1"/>
              </p:cNvSpPr>
              <p:nvPr/>
            </p:nvSpPr>
            <p:spPr bwMode="auto">
              <a:xfrm flipH="1">
                <a:off x="2452" y="1814"/>
                <a:ext cx="134" cy="24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435" name="Text Box 24"/>
            <p:cNvSpPr txBox="1">
              <a:spLocks noChangeArrowheads="1"/>
            </p:cNvSpPr>
            <p:nvPr/>
          </p:nvSpPr>
          <p:spPr bwMode="auto">
            <a:xfrm>
              <a:off x="2468" y="1300"/>
              <a:ext cx="551" cy="2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&gt;= y</a:t>
              </a:r>
            </a:p>
          </p:txBody>
        </p:sp>
        <p:sp>
          <p:nvSpPr>
            <p:cNvPr id="17436" name="Text Box 25"/>
            <p:cNvSpPr txBox="1">
              <a:spLocks noChangeArrowheads="1"/>
            </p:cNvSpPr>
            <p:nvPr/>
          </p:nvSpPr>
          <p:spPr bwMode="auto">
            <a:xfrm>
              <a:off x="1804" y="1300"/>
              <a:ext cx="472" cy="2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&lt; y</a:t>
              </a:r>
            </a:p>
          </p:txBody>
        </p:sp>
        <p:sp>
          <p:nvSpPr>
            <p:cNvPr id="17437" name="Text Box 26"/>
            <p:cNvSpPr txBox="1">
              <a:spLocks noChangeArrowheads="1"/>
            </p:cNvSpPr>
            <p:nvPr/>
          </p:nvSpPr>
          <p:spPr bwMode="auto">
            <a:xfrm>
              <a:off x="2820" y="1598"/>
              <a:ext cx="472" cy="2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= y</a:t>
              </a:r>
            </a:p>
          </p:txBody>
        </p:sp>
        <p:sp>
          <p:nvSpPr>
            <p:cNvPr id="17438" name="Text Box 27"/>
            <p:cNvSpPr txBox="1">
              <a:spLocks noChangeArrowheads="1"/>
            </p:cNvSpPr>
            <p:nvPr/>
          </p:nvSpPr>
          <p:spPr bwMode="auto">
            <a:xfrm>
              <a:off x="1251" y="1560"/>
              <a:ext cx="623" cy="2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y = 0</a:t>
              </a: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= x + 1</a:t>
              </a:r>
            </a:p>
          </p:txBody>
        </p:sp>
      </p:grpSp>
      <p:sp>
        <p:nvSpPr>
          <p:cNvPr id="230428" name="Text Box 28"/>
          <p:cNvSpPr txBox="1">
            <a:spLocks noChangeArrowheads="1"/>
          </p:cNvSpPr>
          <p:nvPr/>
        </p:nvSpPr>
        <p:spPr bwMode="auto">
          <a:xfrm>
            <a:off x="6823456" y="2166959"/>
            <a:ext cx="1577975" cy="1477328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if (x &lt; y)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y = 0;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x = x + 1;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}</a:t>
            </a:r>
          </a:p>
        </p:txBody>
      </p:sp>
      <p:grpSp>
        <p:nvGrpSpPr>
          <p:cNvPr id="9" name="Group 29"/>
          <p:cNvGrpSpPr>
            <a:grpSpLocks/>
          </p:cNvGrpSpPr>
          <p:nvPr/>
        </p:nvGrpSpPr>
        <p:grpSpPr bwMode="auto">
          <a:xfrm>
            <a:off x="5872453" y="3900744"/>
            <a:ext cx="2582866" cy="2324100"/>
            <a:chOff x="3129" y="2035"/>
            <a:chExt cx="1627" cy="1464"/>
          </a:xfrm>
        </p:grpSpPr>
        <p:grpSp>
          <p:nvGrpSpPr>
            <p:cNvPr id="17418" name="Group 30"/>
            <p:cNvGrpSpPr>
              <a:grpSpLocks/>
            </p:cNvGrpSpPr>
            <p:nvPr/>
          </p:nvGrpSpPr>
          <p:grpSpPr bwMode="auto">
            <a:xfrm>
              <a:off x="4079" y="3203"/>
              <a:ext cx="350" cy="296"/>
              <a:chOff x="4738" y="2684"/>
              <a:chExt cx="350" cy="296"/>
            </a:xfrm>
          </p:grpSpPr>
          <p:sp>
            <p:nvSpPr>
              <p:cNvPr id="17432" name="Oval 31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3" name="Text Box 32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7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solidFill>
                      <a:srgbClr val="FFFF00"/>
                    </a:solidFill>
                    <a:latin typeface="Gill Sans MT" pitchFamily="34" charset="0"/>
                  </a:rPr>
                  <a:t>3</a:t>
                </a:r>
              </a:p>
            </p:txBody>
          </p:sp>
        </p:grpSp>
        <p:grpSp>
          <p:nvGrpSpPr>
            <p:cNvPr id="17419" name="Group 33"/>
            <p:cNvGrpSpPr>
              <a:grpSpLocks/>
            </p:cNvGrpSpPr>
            <p:nvPr/>
          </p:nvGrpSpPr>
          <p:grpSpPr bwMode="auto">
            <a:xfrm>
              <a:off x="4079" y="2229"/>
              <a:ext cx="350" cy="296"/>
              <a:chOff x="3838" y="2684"/>
              <a:chExt cx="350" cy="296"/>
            </a:xfrm>
          </p:grpSpPr>
          <p:sp>
            <p:nvSpPr>
              <p:cNvPr id="17430" name="Oval 34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31" name="Text Box 35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7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solidFill>
                      <a:srgbClr val="FFFF00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1</a:t>
                </a:r>
              </a:p>
            </p:txBody>
          </p:sp>
        </p:grpSp>
        <p:sp>
          <p:nvSpPr>
            <p:cNvPr id="17420" name="Line 36"/>
            <p:cNvSpPr>
              <a:spLocks noChangeShapeType="1"/>
            </p:cNvSpPr>
            <p:nvPr/>
          </p:nvSpPr>
          <p:spPr bwMode="auto">
            <a:xfrm flipV="1">
              <a:off x="4001" y="2514"/>
              <a:ext cx="194" cy="2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1" name="Line 37"/>
            <p:cNvSpPr>
              <a:spLocks noChangeShapeType="1"/>
            </p:cNvSpPr>
            <p:nvPr/>
          </p:nvSpPr>
          <p:spPr bwMode="auto">
            <a:xfrm>
              <a:off x="4009" y="2988"/>
              <a:ext cx="146" cy="2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2" name="Line 38"/>
            <p:cNvSpPr>
              <a:spLocks noChangeShapeType="1"/>
            </p:cNvSpPr>
            <p:nvPr/>
          </p:nvSpPr>
          <p:spPr bwMode="auto">
            <a:xfrm>
              <a:off x="4254" y="2035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423" name="Group 39"/>
            <p:cNvGrpSpPr>
              <a:grpSpLocks/>
            </p:cNvGrpSpPr>
            <p:nvPr/>
          </p:nvGrpSpPr>
          <p:grpSpPr bwMode="auto">
            <a:xfrm>
              <a:off x="3714" y="2716"/>
              <a:ext cx="350" cy="296"/>
              <a:chOff x="4288" y="1746"/>
              <a:chExt cx="350" cy="296"/>
            </a:xfrm>
          </p:grpSpPr>
          <p:sp>
            <p:nvSpPr>
              <p:cNvPr id="17428" name="Oval 40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29" name="Text Box 41"/>
              <p:cNvSpPr txBox="1">
                <a:spLocks noChangeArrowheads="1"/>
              </p:cNvSpPr>
              <p:nvPr/>
            </p:nvSpPr>
            <p:spPr bwMode="auto">
              <a:xfrm>
                <a:off x="4364" y="1769"/>
                <a:ext cx="197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rgbClr val="FFFF00"/>
                    </a:solidFill>
                    <a:latin typeface="Gill Sans MT" pitchFamily="34" charset="0"/>
                  </a:rPr>
                  <a:t>2</a:t>
                </a:r>
              </a:p>
            </p:txBody>
          </p:sp>
        </p:grpSp>
        <p:sp>
          <p:nvSpPr>
            <p:cNvPr id="17424" name="Line 42"/>
            <p:cNvSpPr>
              <a:spLocks noChangeShapeType="1"/>
            </p:cNvSpPr>
            <p:nvPr/>
          </p:nvSpPr>
          <p:spPr bwMode="auto">
            <a:xfrm>
              <a:off x="4253" y="2537"/>
              <a:ext cx="2" cy="6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5" name="Text Box 43"/>
            <p:cNvSpPr txBox="1">
              <a:spLocks noChangeArrowheads="1"/>
            </p:cNvSpPr>
            <p:nvPr/>
          </p:nvSpPr>
          <p:spPr bwMode="auto">
            <a:xfrm>
              <a:off x="4220" y="2664"/>
              <a:ext cx="536" cy="21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&gt;= y</a:t>
              </a:r>
            </a:p>
          </p:txBody>
        </p:sp>
        <p:sp>
          <p:nvSpPr>
            <p:cNvPr id="17426" name="Text Box 44"/>
            <p:cNvSpPr txBox="1">
              <a:spLocks noChangeArrowheads="1"/>
            </p:cNvSpPr>
            <p:nvPr/>
          </p:nvSpPr>
          <p:spPr bwMode="auto">
            <a:xfrm>
              <a:off x="3707" y="2462"/>
              <a:ext cx="472" cy="2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&lt; y</a:t>
              </a:r>
            </a:p>
          </p:txBody>
        </p:sp>
        <p:sp>
          <p:nvSpPr>
            <p:cNvPr id="17427" name="Text Box 45"/>
            <p:cNvSpPr txBox="1">
              <a:spLocks noChangeArrowheads="1"/>
            </p:cNvSpPr>
            <p:nvPr/>
          </p:nvSpPr>
          <p:spPr bwMode="auto">
            <a:xfrm>
              <a:off x="3129" y="2722"/>
              <a:ext cx="659" cy="2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y = 0</a:t>
              </a: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= x + 1</a:t>
              </a:r>
            </a:p>
          </p:txBody>
        </p:sp>
      </p:grp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0740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GCF: la instrucción </a:t>
            </a:r>
            <a:r>
              <a:rPr lang="es-ES" dirty="0" err="1" smtClean="0"/>
              <a:t>if-return</a:t>
            </a:r>
            <a:endParaRPr lang="es-ES" dirty="0" smtClean="0"/>
          </a:p>
        </p:txBody>
      </p:sp>
      <p:grpSp>
        <p:nvGrpSpPr>
          <p:cNvPr id="46" name="Group 77"/>
          <p:cNvGrpSpPr>
            <a:grpSpLocks/>
          </p:cNvGrpSpPr>
          <p:nvPr/>
        </p:nvGrpSpPr>
        <p:grpSpPr bwMode="auto">
          <a:xfrm>
            <a:off x="4860032" y="2060848"/>
            <a:ext cx="3216278" cy="2413000"/>
            <a:chOff x="2786" y="1005"/>
            <a:chExt cx="2026" cy="1520"/>
          </a:xfrm>
        </p:grpSpPr>
        <p:grpSp>
          <p:nvGrpSpPr>
            <p:cNvPr id="47" name="Group 49"/>
            <p:cNvGrpSpPr>
              <a:grpSpLocks/>
            </p:cNvGrpSpPr>
            <p:nvPr/>
          </p:nvGrpSpPr>
          <p:grpSpPr bwMode="auto">
            <a:xfrm>
              <a:off x="3799" y="2173"/>
              <a:ext cx="350" cy="296"/>
              <a:chOff x="4738" y="2684"/>
              <a:chExt cx="350" cy="296"/>
            </a:xfrm>
          </p:grpSpPr>
          <p:sp>
            <p:nvSpPr>
              <p:cNvPr id="61" name="Oval 50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Text Box 51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7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FF00"/>
                    </a:solidFill>
                    <a:latin typeface="Gill Sans MT" pitchFamily="34" charset="0"/>
                  </a:rPr>
                  <a:t>3</a:t>
                </a:r>
              </a:p>
            </p:txBody>
          </p:sp>
        </p:grpSp>
        <p:grpSp>
          <p:nvGrpSpPr>
            <p:cNvPr id="48" name="Group 52"/>
            <p:cNvGrpSpPr>
              <a:grpSpLocks/>
            </p:cNvGrpSpPr>
            <p:nvPr/>
          </p:nvGrpSpPr>
          <p:grpSpPr bwMode="auto">
            <a:xfrm>
              <a:off x="3799" y="1199"/>
              <a:ext cx="350" cy="296"/>
              <a:chOff x="3838" y="2684"/>
              <a:chExt cx="350" cy="296"/>
            </a:xfrm>
          </p:grpSpPr>
          <p:sp>
            <p:nvSpPr>
              <p:cNvPr id="59" name="Oval 53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Text Box 54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197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solidFill>
                      <a:srgbClr val="FFFF00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1</a:t>
                </a:r>
              </a:p>
            </p:txBody>
          </p:sp>
        </p:grpSp>
        <p:sp>
          <p:nvSpPr>
            <p:cNvPr id="49" name="Line 55"/>
            <p:cNvSpPr>
              <a:spLocks noChangeShapeType="1"/>
            </p:cNvSpPr>
            <p:nvPr/>
          </p:nvSpPr>
          <p:spPr bwMode="auto">
            <a:xfrm flipV="1">
              <a:off x="3721" y="1484"/>
              <a:ext cx="194" cy="2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Line 58"/>
            <p:cNvSpPr>
              <a:spLocks noChangeShapeType="1"/>
            </p:cNvSpPr>
            <p:nvPr/>
          </p:nvSpPr>
          <p:spPr bwMode="auto">
            <a:xfrm>
              <a:off x="3974" y="1005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" name="Group 60"/>
            <p:cNvGrpSpPr>
              <a:grpSpLocks/>
            </p:cNvGrpSpPr>
            <p:nvPr/>
          </p:nvGrpSpPr>
          <p:grpSpPr bwMode="auto">
            <a:xfrm>
              <a:off x="3434" y="1686"/>
              <a:ext cx="350" cy="296"/>
              <a:chOff x="4288" y="1746"/>
              <a:chExt cx="350" cy="296"/>
            </a:xfrm>
          </p:grpSpPr>
          <p:sp>
            <p:nvSpPr>
              <p:cNvPr id="57" name="Oval 61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4364" y="1769"/>
                <a:ext cx="197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rgbClr val="FFFF00"/>
                    </a:solidFill>
                    <a:latin typeface="Gill Sans MT" pitchFamily="34" charset="0"/>
                  </a:rPr>
                  <a:t>2</a:t>
                </a:r>
              </a:p>
            </p:txBody>
          </p:sp>
        </p:grpSp>
        <p:sp>
          <p:nvSpPr>
            <p:cNvPr id="52" name="Line 66"/>
            <p:cNvSpPr>
              <a:spLocks noChangeShapeType="1"/>
            </p:cNvSpPr>
            <p:nvPr/>
          </p:nvSpPr>
          <p:spPr bwMode="auto">
            <a:xfrm>
              <a:off x="3973" y="1507"/>
              <a:ext cx="2" cy="6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Text Box 67"/>
            <p:cNvSpPr txBox="1">
              <a:spLocks noChangeArrowheads="1"/>
            </p:cNvSpPr>
            <p:nvPr/>
          </p:nvSpPr>
          <p:spPr bwMode="auto">
            <a:xfrm>
              <a:off x="3940" y="1634"/>
              <a:ext cx="617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&gt;= y</a:t>
              </a:r>
            </a:p>
          </p:txBody>
        </p:sp>
        <p:sp>
          <p:nvSpPr>
            <p:cNvPr id="54" name="Text Box 68"/>
            <p:cNvSpPr txBox="1">
              <a:spLocks noChangeArrowheads="1"/>
            </p:cNvSpPr>
            <p:nvPr/>
          </p:nvSpPr>
          <p:spPr bwMode="auto">
            <a:xfrm>
              <a:off x="3407" y="1392"/>
              <a:ext cx="523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&lt; y</a:t>
              </a:r>
            </a:p>
          </p:txBody>
        </p:sp>
        <p:sp>
          <p:nvSpPr>
            <p:cNvPr id="55" name="Text Box 70"/>
            <p:cNvSpPr txBox="1">
              <a:spLocks noChangeArrowheads="1"/>
            </p:cNvSpPr>
            <p:nvPr/>
          </p:nvSpPr>
          <p:spPr bwMode="auto">
            <a:xfrm>
              <a:off x="2786" y="1762"/>
              <a:ext cx="656" cy="14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return</a:t>
              </a:r>
            </a:p>
          </p:txBody>
        </p:sp>
        <p:sp>
          <p:nvSpPr>
            <p:cNvPr id="56" name="Text Box 72"/>
            <p:cNvSpPr txBox="1">
              <a:spLocks noChangeArrowheads="1"/>
            </p:cNvSpPr>
            <p:nvPr/>
          </p:nvSpPr>
          <p:spPr bwMode="auto">
            <a:xfrm>
              <a:off x="4156" y="2205"/>
              <a:ext cx="656" cy="32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print (x)</a:t>
              </a:r>
            </a:p>
            <a:p>
              <a:pPr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return</a:t>
              </a:r>
            </a:p>
          </p:txBody>
        </p:sp>
      </p:grpSp>
      <p:grpSp>
        <p:nvGrpSpPr>
          <p:cNvPr id="63" name="Group 78"/>
          <p:cNvGrpSpPr>
            <a:grpSpLocks/>
          </p:cNvGrpSpPr>
          <p:nvPr/>
        </p:nvGrpSpPr>
        <p:grpSpPr bwMode="auto">
          <a:xfrm>
            <a:off x="703954" y="3727723"/>
            <a:ext cx="5788025" cy="1966912"/>
            <a:chOff x="168" y="2055"/>
            <a:chExt cx="3646" cy="1239"/>
          </a:xfrm>
        </p:grpSpPr>
        <p:sp>
          <p:nvSpPr>
            <p:cNvPr id="64" name="AutoShape 74"/>
            <p:cNvSpPr>
              <a:spLocks/>
            </p:cNvSpPr>
            <p:nvPr/>
          </p:nvSpPr>
          <p:spPr bwMode="auto">
            <a:xfrm>
              <a:off x="168" y="2823"/>
              <a:ext cx="2756" cy="471"/>
            </a:xfrm>
            <a:prstGeom prst="borderCallout2">
              <a:avLst>
                <a:gd name="adj1" fmla="val 15287"/>
                <a:gd name="adj2" fmla="val 101884"/>
                <a:gd name="adj3" fmla="val 15287"/>
                <a:gd name="adj4" fmla="val 115153"/>
                <a:gd name="adj5" fmla="val -105306"/>
                <a:gd name="adj6" fmla="val 123361"/>
              </a:avLst>
            </a:prstGeom>
            <a:solidFill>
              <a:srgbClr val="0000FF"/>
            </a:solidFill>
            <a:ln w="28575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r>
                <a:rPr lang="es-ES" dirty="0" smtClean="0">
                  <a:solidFill>
                    <a:schemeClr val="bg1"/>
                  </a:solidFill>
                  <a:latin typeface="Gill Sans MT" pitchFamily="34" charset="0"/>
                </a:rPr>
                <a:t>No hay arista entre los nodos 2 y 3.</a:t>
              </a:r>
            </a:p>
            <a:p>
              <a:r>
                <a:rPr lang="es-ES" dirty="0" smtClean="0">
                  <a:solidFill>
                    <a:schemeClr val="bg1"/>
                  </a:solidFill>
                  <a:latin typeface="Gill Sans MT" pitchFamily="34" charset="0"/>
                </a:rPr>
                <a:t>Los nodos </a:t>
              </a:r>
              <a:r>
                <a:rPr lang="es-ES" dirty="0" err="1" smtClean="0">
                  <a:solidFill>
                    <a:schemeClr val="bg1"/>
                  </a:solidFill>
                  <a:latin typeface="Gill Sans MT" pitchFamily="34" charset="0"/>
                </a:rPr>
                <a:t>return</a:t>
              </a:r>
              <a:r>
                <a:rPr lang="es-ES" dirty="0" smtClean="0">
                  <a:solidFill>
                    <a:schemeClr val="bg1"/>
                  </a:solidFill>
                  <a:latin typeface="Gill Sans MT" pitchFamily="34" charset="0"/>
                </a:rPr>
                <a:t> deben ser distintos.</a:t>
              </a:r>
              <a:endParaRPr lang="es-ES" dirty="0">
                <a:solidFill>
                  <a:schemeClr val="bg1"/>
                </a:solidFill>
                <a:latin typeface="Gill Sans MT" pitchFamily="34" charset="0"/>
              </a:endParaRPr>
            </a:p>
          </p:txBody>
        </p:sp>
        <p:sp>
          <p:nvSpPr>
            <p:cNvPr id="65" name="Oval 76"/>
            <p:cNvSpPr>
              <a:spLocks noChangeArrowheads="1"/>
            </p:cNvSpPr>
            <p:nvPr/>
          </p:nvSpPr>
          <p:spPr bwMode="auto">
            <a:xfrm rot="-1829067">
              <a:off x="3374" y="2055"/>
              <a:ext cx="440" cy="281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1768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GCF: Bucles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Para modelar bucles necesitamos añadir nodos </a:t>
            </a:r>
            <a:r>
              <a:rPr lang="es-ES" i="1" dirty="0" smtClean="0">
                <a:solidFill>
                  <a:schemeClr val="tx1"/>
                </a:solidFill>
              </a:rPr>
              <a:t>extra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s-E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Son nodos que no representan ni instrucciones ni bloques básicos.</a:t>
            </a:r>
            <a:endParaRPr lang="es-ES" sz="2000" dirty="0" smtClean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3642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GCF: Bucles </a:t>
            </a:r>
            <a:r>
              <a:rPr lang="es-ES" dirty="0" err="1" smtClean="0">
                <a:solidFill>
                  <a:schemeClr val="tx1"/>
                </a:solidFill>
              </a:rPr>
              <a:t>while</a:t>
            </a:r>
            <a:r>
              <a:rPr lang="es-ES" dirty="0" smtClean="0">
                <a:solidFill>
                  <a:schemeClr val="tx1"/>
                </a:solidFill>
              </a:rPr>
              <a:t> y </a:t>
            </a:r>
            <a:r>
              <a:rPr lang="es-ES" dirty="0" err="1" smtClean="0">
                <a:solidFill>
                  <a:schemeClr val="tx1"/>
                </a:solidFill>
              </a:rPr>
              <a:t>for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7</a:t>
            </a:fld>
            <a:endParaRPr lang="es-ES"/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-9354" y="1996937"/>
            <a:ext cx="1668463" cy="1754326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x = 0;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while (x &lt; y)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y = f (x, y);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x = x + 1;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}</a:t>
            </a:r>
          </a:p>
        </p:txBody>
      </p:sp>
      <p:grpSp>
        <p:nvGrpSpPr>
          <p:cNvPr id="10" name="Group 63"/>
          <p:cNvGrpSpPr>
            <a:grpSpLocks/>
          </p:cNvGrpSpPr>
          <p:nvPr/>
        </p:nvGrpSpPr>
        <p:grpSpPr bwMode="auto">
          <a:xfrm>
            <a:off x="1725781" y="1773372"/>
            <a:ext cx="1182688" cy="777875"/>
            <a:chOff x="1904" y="888"/>
            <a:chExt cx="745" cy="490"/>
          </a:xfrm>
        </p:grpSpPr>
        <p:grpSp>
          <p:nvGrpSpPr>
            <p:cNvPr id="11" name="Group 10"/>
            <p:cNvGrpSpPr>
              <a:grpSpLocks/>
            </p:cNvGrpSpPr>
            <p:nvPr/>
          </p:nvGrpSpPr>
          <p:grpSpPr bwMode="auto">
            <a:xfrm>
              <a:off x="2299" y="1082"/>
              <a:ext cx="350" cy="296"/>
              <a:chOff x="3838" y="2684"/>
              <a:chExt cx="350" cy="296"/>
            </a:xfrm>
          </p:grpSpPr>
          <p:sp>
            <p:nvSpPr>
              <p:cNvPr id="14" name="Oval 11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15" name="Text Box 12"/>
              <p:cNvSpPr txBox="1">
                <a:spLocks noChangeArrowheads="1"/>
              </p:cNvSpPr>
              <p:nvPr/>
            </p:nvSpPr>
            <p:spPr bwMode="auto">
              <a:xfrm>
                <a:off x="3936" y="2707"/>
                <a:ext cx="184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solidFill>
                      <a:srgbClr val="FFFF00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1</a:t>
                </a:r>
              </a:p>
            </p:txBody>
          </p:sp>
        </p:grpSp>
        <p:sp>
          <p:nvSpPr>
            <p:cNvPr id="12" name="Line 16"/>
            <p:cNvSpPr>
              <a:spLocks noChangeShapeType="1"/>
            </p:cNvSpPr>
            <p:nvPr/>
          </p:nvSpPr>
          <p:spPr bwMode="auto">
            <a:xfrm>
              <a:off x="2474" y="888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3" name="Text Box 27"/>
            <p:cNvSpPr txBox="1">
              <a:spLocks noChangeArrowheads="1"/>
            </p:cNvSpPr>
            <p:nvPr/>
          </p:nvSpPr>
          <p:spPr bwMode="auto">
            <a:xfrm>
              <a:off x="1904" y="1123"/>
              <a:ext cx="472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= 0</a:t>
              </a:r>
            </a:p>
          </p:txBody>
        </p:sp>
      </p:grpSp>
      <p:grpSp>
        <p:nvGrpSpPr>
          <p:cNvPr id="16" name="Group 69"/>
          <p:cNvGrpSpPr>
            <a:grpSpLocks/>
          </p:cNvGrpSpPr>
          <p:nvPr/>
        </p:nvGrpSpPr>
        <p:grpSpPr bwMode="auto">
          <a:xfrm>
            <a:off x="1668632" y="3716474"/>
            <a:ext cx="1770063" cy="1138238"/>
            <a:chOff x="1868" y="2112"/>
            <a:chExt cx="1115" cy="717"/>
          </a:xfrm>
        </p:grpSpPr>
        <p:grpSp>
          <p:nvGrpSpPr>
            <p:cNvPr id="17" name="Group 21"/>
            <p:cNvGrpSpPr>
              <a:grpSpLocks/>
            </p:cNvGrpSpPr>
            <p:nvPr/>
          </p:nvGrpSpPr>
          <p:grpSpPr bwMode="auto">
            <a:xfrm>
              <a:off x="2633" y="2112"/>
              <a:ext cx="350" cy="296"/>
              <a:chOff x="4288" y="1746"/>
              <a:chExt cx="350" cy="296"/>
            </a:xfrm>
          </p:grpSpPr>
          <p:sp>
            <p:nvSpPr>
              <p:cNvPr id="23" name="Oval 22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  <p:sp>
            <p:nvSpPr>
              <p:cNvPr id="24" name="Text Box 23"/>
              <p:cNvSpPr txBox="1">
                <a:spLocks noChangeArrowheads="1"/>
              </p:cNvSpPr>
              <p:nvPr/>
            </p:nvSpPr>
            <p:spPr bwMode="auto">
              <a:xfrm>
                <a:off x="4364" y="1769"/>
                <a:ext cx="197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rgbClr val="FFFF00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18" name="Group 65"/>
            <p:cNvGrpSpPr>
              <a:grpSpLocks/>
            </p:cNvGrpSpPr>
            <p:nvPr/>
          </p:nvGrpSpPr>
          <p:grpSpPr bwMode="auto">
            <a:xfrm>
              <a:off x="1868" y="2112"/>
              <a:ext cx="698" cy="717"/>
              <a:chOff x="1868" y="2112"/>
              <a:chExt cx="698" cy="717"/>
            </a:xfrm>
          </p:grpSpPr>
          <p:grpSp>
            <p:nvGrpSpPr>
              <p:cNvPr id="19" name="Group 18"/>
              <p:cNvGrpSpPr>
                <a:grpSpLocks/>
              </p:cNvGrpSpPr>
              <p:nvPr/>
            </p:nvGrpSpPr>
            <p:grpSpPr bwMode="auto">
              <a:xfrm>
                <a:off x="2023" y="2112"/>
                <a:ext cx="350" cy="296"/>
                <a:chOff x="4288" y="1746"/>
                <a:chExt cx="350" cy="296"/>
              </a:xfrm>
            </p:grpSpPr>
            <p:sp>
              <p:nvSpPr>
                <p:cNvPr id="21" name="Oval 19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>
                    <a:latin typeface="Helvetica" panose="020B0604020202020204" pitchFamily="34" charset="0"/>
                    <a:cs typeface="Helvetica" panose="020B0604020202020204" pitchFamily="34" charset="0"/>
                  </a:endParaRPr>
                </a:p>
              </p:txBody>
            </p:sp>
            <p:sp>
              <p:nvSpPr>
                <p:cNvPr id="22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4364" y="1769"/>
                  <a:ext cx="197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dirty="0">
                      <a:solidFill>
                        <a:srgbClr val="FFFF00"/>
                      </a:solidFill>
                      <a:latin typeface="Helvetica" panose="020B0604020202020204" pitchFamily="34" charset="0"/>
                      <a:cs typeface="Helvetica" panose="020B0604020202020204" pitchFamily="34" charset="0"/>
                    </a:rPr>
                    <a:t>3</a:t>
                  </a:r>
                </a:p>
              </p:txBody>
            </p:sp>
          </p:grpSp>
          <p:sp>
            <p:nvSpPr>
              <p:cNvPr id="20" name="Text Box 28"/>
              <p:cNvSpPr txBox="1">
                <a:spLocks noChangeArrowheads="1"/>
              </p:cNvSpPr>
              <p:nvPr/>
            </p:nvSpPr>
            <p:spPr bwMode="auto">
              <a:xfrm>
                <a:off x="1868" y="2509"/>
                <a:ext cx="698" cy="32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en-US" sz="1800" dirty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y =f(</a:t>
                </a:r>
                <a:r>
                  <a:rPr lang="en-US" sz="1800" dirty="0" err="1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x,y</a:t>
                </a:r>
                <a:r>
                  <a:rPr lang="en-US" sz="1800" dirty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)</a:t>
                </a:r>
              </a:p>
              <a:p>
                <a:pPr algn="ctr">
                  <a:lnSpc>
                    <a:spcPct val="50000"/>
                  </a:lnSpc>
                  <a:spcBef>
                    <a:spcPct val="50000"/>
                  </a:spcBef>
                </a:pPr>
                <a:r>
                  <a:rPr lang="en-US" sz="1800" dirty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x = x + 1</a:t>
                </a:r>
              </a:p>
            </p:txBody>
          </p:sp>
        </p:grpSp>
      </p:grpSp>
      <p:grpSp>
        <p:nvGrpSpPr>
          <p:cNvPr id="25" name="Group 68"/>
          <p:cNvGrpSpPr>
            <a:grpSpLocks/>
          </p:cNvGrpSpPr>
          <p:nvPr/>
        </p:nvGrpSpPr>
        <p:grpSpPr bwMode="auto">
          <a:xfrm>
            <a:off x="1803568" y="3300550"/>
            <a:ext cx="1901824" cy="452438"/>
            <a:chOff x="1953" y="1850"/>
            <a:chExt cx="1198" cy="285"/>
          </a:xfrm>
        </p:grpSpPr>
        <p:sp>
          <p:nvSpPr>
            <p:cNvPr id="26" name="Line 14"/>
            <p:cNvSpPr>
              <a:spLocks noChangeShapeType="1"/>
            </p:cNvSpPr>
            <p:nvPr/>
          </p:nvSpPr>
          <p:spPr bwMode="auto">
            <a:xfrm>
              <a:off x="2566" y="1910"/>
              <a:ext cx="146" cy="2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7" name="Line 24"/>
            <p:cNvSpPr>
              <a:spLocks noChangeShapeType="1"/>
            </p:cNvSpPr>
            <p:nvPr/>
          </p:nvSpPr>
          <p:spPr bwMode="auto">
            <a:xfrm flipH="1">
              <a:off x="2296" y="1918"/>
              <a:ext cx="114" cy="21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8" name="Text Box 25"/>
            <p:cNvSpPr txBox="1">
              <a:spLocks noChangeArrowheads="1"/>
            </p:cNvSpPr>
            <p:nvPr/>
          </p:nvSpPr>
          <p:spPr bwMode="auto">
            <a:xfrm>
              <a:off x="2580" y="1850"/>
              <a:ext cx="571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&gt;= y</a:t>
              </a:r>
            </a:p>
          </p:txBody>
        </p:sp>
        <p:sp>
          <p:nvSpPr>
            <p:cNvPr id="29" name="Text Box 26"/>
            <p:cNvSpPr txBox="1">
              <a:spLocks noChangeArrowheads="1"/>
            </p:cNvSpPr>
            <p:nvPr/>
          </p:nvSpPr>
          <p:spPr bwMode="auto">
            <a:xfrm>
              <a:off x="1953" y="1850"/>
              <a:ext cx="472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&lt; y</a:t>
              </a:r>
            </a:p>
          </p:txBody>
        </p:sp>
      </p:grpSp>
      <p:sp>
        <p:nvSpPr>
          <p:cNvPr id="31" name="Text Box 32"/>
          <p:cNvSpPr txBox="1">
            <a:spLocks noChangeArrowheads="1"/>
          </p:cNvSpPr>
          <p:nvPr/>
        </p:nvSpPr>
        <p:spPr bwMode="auto">
          <a:xfrm>
            <a:off x="3727899" y="3020465"/>
            <a:ext cx="2662237" cy="1200329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for (x = 0; x &lt; y; x++)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y = f (x, y);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}</a:t>
            </a:r>
          </a:p>
        </p:txBody>
      </p:sp>
      <p:grpSp>
        <p:nvGrpSpPr>
          <p:cNvPr id="32" name="Group 71"/>
          <p:cNvGrpSpPr>
            <a:grpSpLocks/>
          </p:cNvGrpSpPr>
          <p:nvPr/>
        </p:nvGrpSpPr>
        <p:grpSpPr bwMode="auto">
          <a:xfrm>
            <a:off x="5937252" y="3516313"/>
            <a:ext cx="2897188" cy="2122487"/>
            <a:chOff x="3740" y="2446"/>
            <a:chExt cx="1825" cy="1337"/>
          </a:xfrm>
        </p:grpSpPr>
        <p:grpSp>
          <p:nvGrpSpPr>
            <p:cNvPr id="33" name="Group 34"/>
            <p:cNvGrpSpPr>
              <a:grpSpLocks/>
            </p:cNvGrpSpPr>
            <p:nvPr/>
          </p:nvGrpSpPr>
          <p:grpSpPr bwMode="auto">
            <a:xfrm>
              <a:off x="4747" y="2446"/>
              <a:ext cx="350" cy="296"/>
              <a:chOff x="4738" y="2684"/>
              <a:chExt cx="350" cy="296"/>
            </a:xfrm>
          </p:grpSpPr>
          <p:sp>
            <p:nvSpPr>
              <p:cNvPr id="50" name="Oval 35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Text Box 36"/>
              <p:cNvSpPr txBox="1">
                <a:spLocks noChangeArrowheads="1"/>
              </p:cNvSpPr>
              <p:nvPr/>
            </p:nvSpPr>
            <p:spPr bwMode="auto">
              <a:xfrm>
                <a:off x="4815" y="2707"/>
                <a:ext cx="197" cy="233"/>
              </a:xfrm>
              <a:prstGeom prst="rect">
                <a:avLst/>
              </a:prstGeom>
              <a:solidFill>
                <a:srgbClr val="0066FF"/>
              </a:solid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solidFill>
                      <a:srgbClr val="FFFF00"/>
                    </a:solidFill>
                    <a:latin typeface="Gill Sans MT" pitchFamily="34" charset="0"/>
                  </a:rPr>
                  <a:t>2</a:t>
                </a:r>
              </a:p>
            </p:txBody>
          </p:sp>
        </p:grpSp>
        <p:sp>
          <p:nvSpPr>
            <p:cNvPr id="34" name="Line 40"/>
            <p:cNvSpPr>
              <a:spLocks noChangeShapeType="1"/>
            </p:cNvSpPr>
            <p:nvPr/>
          </p:nvSpPr>
          <p:spPr bwMode="auto">
            <a:xfrm>
              <a:off x="5013" y="2728"/>
              <a:ext cx="146" cy="2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5" name="Group 43"/>
            <p:cNvGrpSpPr>
              <a:grpSpLocks/>
            </p:cNvGrpSpPr>
            <p:nvPr/>
          </p:nvGrpSpPr>
          <p:grpSpPr bwMode="auto">
            <a:xfrm>
              <a:off x="4468" y="2930"/>
              <a:ext cx="350" cy="296"/>
              <a:chOff x="4288" y="1746"/>
              <a:chExt cx="350" cy="296"/>
            </a:xfrm>
          </p:grpSpPr>
          <p:sp>
            <p:nvSpPr>
              <p:cNvPr id="48" name="Oval 44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Text Box 45"/>
              <p:cNvSpPr txBox="1">
                <a:spLocks noChangeArrowheads="1"/>
              </p:cNvSpPr>
              <p:nvPr/>
            </p:nvSpPr>
            <p:spPr bwMode="auto">
              <a:xfrm>
                <a:off x="4364" y="1769"/>
                <a:ext cx="197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rgbClr val="FFFF00"/>
                    </a:solidFill>
                    <a:latin typeface="Gill Sans MT" pitchFamily="34" charset="0"/>
                  </a:rPr>
                  <a:t>3</a:t>
                </a:r>
              </a:p>
            </p:txBody>
          </p:sp>
        </p:grpSp>
        <p:grpSp>
          <p:nvGrpSpPr>
            <p:cNvPr id="36" name="Group 46"/>
            <p:cNvGrpSpPr>
              <a:grpSpLocks/>
            </p:cNvGrpSpPr>
            <p:nvPr/>
          </p:nvGrpSpPr>
          <p:grpSpPr bwMode="auto">
            <a:xfrm>
              <a:off x="5080" y="2930"/>
              <a:ext cx="350" cy="296"/>
              <a:chOff x="4288" y="1746"/>
              <a:chExt cx="350" cy="296"/>
            </a:xfrm>
          </p:grpSpPr>
          <p:sp>
            <p:nvSpPr>
              <p:cNvPr id="46" name="Oval 47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Text Box 48"/>
              <p:cNvSpPr txBox="1">
                <a:spLocks noChangeArrowheads="1"/>
              </p:cNvSpPr>
              <p:nvPr/>
            </p:nvSpPr>
            <p:spPr bwMode="auto">
              <a:xfrm>
                <a:off x="4364" y="1769"/>
                <a:ext cx="197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rgbClr val="FFFF00"/>
                    </a:solidFill>
                    <a:latin typeface="Gill Sans MT" pitchFamily="34" charset="0"/>
                  </a:rPr>
                  <a:t>5</a:t>
                </a:r>
              </a:p>
            </p:txBody>
          </p:sp>
        </p:grpSp>
        <p:sp>
          <p:nvSpPr>
            <p:cNvPr id="37" name="Line 49"/>
            <p:cNvSpPr>
              <a:spLocks noChangeShapeType="1"/>
            </p:cNvSpPr>
            <p:nvPr/>
          </p:nvSpPr>
          <p:spPr bwMode="auto">
            <a:xfrm flipH="1">
              <a:off x="4743" y="2736"/>
              <a:ext cx="114" cy="21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Text Box 50"/>
            <p:cNvSpPr txBox="1">
              <a:spLocks noChangeArrowheads="1"/>
            </p:cNvSpPr>
            <p:nvPr/>
          </p:nvSpPr>
          <p:spPr bwMode="auto">
            <a:xfrm>
              <a:off x="5027" y="2668"/>
              <a:ext cx="538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&gt;= y</a:t>
              </a:r>
            </a:p>
          </p:txBody>
        </p:sp>
        <p:sp>
          <p:nvSpPr>
            <p:cNvPr id="39" name="Text Box 51"/>
            <p:cNvSpPr txBox="1">
              <a:spLocks noChangeArrowheads="1"/>
            </p:cNvSpPr>
            <p:nvPr/>
          </p:nvSpPr>
          <p:spPr bwMode="auto">
            <a:xfrm>
              <a:off x="4400" y="2668"/>
              <a:ext cx="472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&lt; y</a:t>
              </a:r>
            </a:p>
          </p:txBody>
        </p:sp>
        <p:sp>
          <p:nvSpPr>
            <p:cNvPr id="40" name="Text Box 53"/>
            <p:cNvSpPr txBox="1">
              <a:spLocks noChangeArrowheads="1"/>
            </p:cNvSpPr>
            <p:nvPr/>
          </p:nvSpPr>
          <p:spPr bwMode="auto">
            <a:xfrm>
              <a:off x="3740" y="3028"/>
              <a:ext cx="799" cy="14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y = f (x, y)</a:t>
              </a:r>
            </a:p>
          </p:txBody>
        </p:sp>
        <p:cxnSp>
          <p:nvCxnSpPr>
            <p:cNvPr id="41" name="AutoShape 54"/>
            <p:cNvCxnSpPr>
              <a:cxnSpLocks noChangeShapeType="1"/>
              <a:stCxn id="44" idx="3"/>
              <a:endCxn id="50" idx="1"/>
            </p:cNvCxnSpPr>
            <p:nvPr/>
          </p:nvCxnSpPr>
          <p:spPr bwMode="auto">
            <a:xfrm rot="5400000" flipH="1" flipV="1">
              <a:off x="4027" y="2975"/>
              <a:ext cx="1263" cy="279"/>
            </a:xfrm>
            <a:prstGeom prst="curvedConnector5">
              <a:avLst>
                <a:gd name="adj1" fmla="val -14329"/>
                <a:gd name="adj2" fmla="val -175124"/>
                <a:gd name="adj3" fmla="val 114329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</p:cxnSp>
        <p:grpSp>
          <p:nvGrpSpPr>
            <p:cNvPr id="42" name="Group 56"/>
            <p:cNvGrpSpPr>
              <a:grpSpLocks/>
            </p:cNvGrpSpPr>
            <p:nvPr/>
          </p:nvGrpSpPr>
          <p:grpSpPr bwMode="auto">
            <a:xfrm>
              <a:off x="4468" y="3487"/>
              <a:ext cx="350" cy="296"/>
              <a:chOff x="4288" y="1746"/>
              <a:chExt cx="350" cy="296"/>
            </a:xfrm>
          </p:grpSpPr>
          <p:sp>
            <p:nvSpPr>
              <p:cNvPr id="44" name="Oval 57"/>
              <p:cNvSpPr>
                <a:spLocks noChangeArrowheads="1"/>
              </p:cNvSpPr>
              <p:nvPr/>
            </p:nvSpPr>
            <p:spPr bwMode="auto">
              <a:xfrm>
                <a:off x="4288" y="1746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Text Box 58"/>
              <p:cNvSpPr txBox="1">
                <a:spLocks noChangeArrowheads="1"/>
              </p:cNvSpPr>
              <p:nvPr/>
            </p:nvSpPr>
            <p:spPr bwMode="auto">
              <a:xfrm>
                <a:off x="4364" y="1769"/>
                <a:ext cx="197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rgbClr val="FFFF00"/>
                    </a:solidFill>
                    <a:latin typeface="Gill Sans MT" pitchFamily="34" charset="0"/>
                  </a:rPr>
                  <a:t>4</a:t>
                </a:r>
              </a:p>
            </p:txBody>
          </p:sp>
        </p:grpSp>
        <p:sp>
          <p:nvSpPr>
            <p:cNvPr id="43" name="Line 59"/>
            <p:cNvSpPr>
              <a:spLocks noChangeShapeType="1"/>
            </p:cNvSpPr>
            <p:nvPr/>
          </p:nvSpPr>
          <p:spPr bwMode="auto">
            <a:xfrm flipH="1">
              <a:off x="4642" y="3232"/>
              <a:ext cx="1" cy="24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" name="Group 70"/>
          <p:cNvGrpSpPr>
            <a:grpSpLocks/>
          </p:cNvGrpSpPr>
          <p:nvPr/>
        </p:nvGrpSpPr>
        <p:grpSpPr bwMode="auto">
          <a:xfrm>
            <a:off x="2354432" y="2546484"/>
            <a:ext cx="2771776" cy="871538"/>
            <a:chOff x="2300" y="1375"/>
            <a:chExt cx="1746" cy="549"/>
          </a:xfrm>
        </p:grpSpPr>
        <p:sp>
          <p:nvSpPr>
            <p:cNvPr id="53" name="Line 15"/>
            <p:cNvSpPr>
              <a:spLocks noChangeShapeType="1"/>
            </p:cNvSpPr>
            <p:nvPr/>
          </p:nvSpPr>
          <p:spPr bwMode="auto">
            <a:xfrm flipH="1">
              <a:off x="2474" y="1375"/>
              <a:ext cx="1" cy="24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4" name="Group 67"/>
            <p:cNvGrpSpPr>
              <a:grpSpLocks/>
            </p:cNvGrpSpPr>
            <p:nvPr/>
          </p:nvGrpSpPr>
          <p:grpSpPr bwMode="auto">
            <a:xfrm>
              <a:off x="2300" y="1375"/>
              <a:ext cx="1746" cy="549"/>
              <a:chOff x="2300" y="1375"/>
              <a:chExt cx="1746" cy="549"/>
            </a:xfrm>
          </p:grpSpPr>
          <p:grpSp>
            <p:nvGrpSpPr>
              <p:cNvPr id="55" name="Group 7"/>
              <p:cNvGrpSpPr>
                <a:grpSpLocks/>
              </p:cNvGrpSpPr>
              <p:nvPr/>
            </p:nvGrpSpPr>
            <p:grpSpPr bwMode="auto">
              <a:xfrm>
                <a:off x="2300" y="1628"/>
                <a:ext cx="350" cy="296"/>
                <a:chOff x="4738" y="2684"/>
                <a:chExt cx="350" cy="296"/>
              </a:xfrm>
            </p:grpSpPr>
            <p:sp>
              <p:nvSpPr>
                <p:cNvPr id="57" name="Oval 8" descr="Dark downward diagonal"/>
                <p:cNvSpPr>
                  <a:spLocks noChangeArrowheads="1"/>
                </p:cNvSpPr>
                <p:nvPr/>
              </p:nvSpPr>
              <p:spPr bwMode="auto">
                <a:xfrm>
                  <a:off x="4738" y="2684"/>
                  <a:ext cx="350" cy="296"/>
                </a:xfrm>
                <a:prstGeom prst="ellipse">
                  <a:avLst/>
                </a:prstGeom>
                <a:pattFill prst="dkDnDiag">
                  <a:fgClr>
                    <a:srgbClr val="0066FF"/>
                  </a:fgClr>
                  <a:bgClr>
                    <a:schemeClr val="bg1"/>
                  </a:bgClr>
                </a:patt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8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815" y="2707"/>
                  <a:ext cx="205" cy="2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  <a:latin typeface="Gill Sans MT" pitchFamily="34" charset="0"/>
                    </a:rPr>
                    <a:t>2</a:t>
                  </a:r>
                  <a:endParaRPr lang="en-US" dirty="0">
                    <a:solidFill>
                      <a:schemeClr val="tx1"/>
                    </a:solidFill>
                    <a:latin typeface="Gill Sans MT" pitchFamily="34" charset="0"/>
                  </a:endParaRPr>
                </a:p>
              </p:txBody>
            </p:sp>
          </p:grpSp>
          <p:sp>
            <p:nvSpPr>
              <p:cNvPr id="56" name="AutoShape 66"/>
              <p:cNvSpPr>
                <a:spLocks/>
              </p:cNvSpPr>
              <p:nvPr/>
            </p:nvSpPr>
            <p:spPr bwMode="auto">
              <a:xfrm>
                <a:off x="2950" y="1375"/>
                <a:ext cx="1096" cy="262"/>
              </a:xfrm>
              <a:prstGeom prst="borderCallout2">
                <a:avLst>
                  <a:gd name="adj1" fmla="val 27481"/>
                  <a:gd name="adj2" fmla="val -4796"/>
                  <a:gd name="adj3" fmla="val 27481"/>
                  <a:gd name="adj4" fmla="val -23676"/>
                  <a:gd name="adj5" fmla="val 134731"/>
                  <a:gd name="adj6" fmla="val -35065"/>
                </a:avLst>
              </a:prstGeom>
              <a:solidFill>
                <a:srgbClr val="3399FF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 algn="ctr"/>
                <a:r>
                  <a:rPr lang="en-US" dirty="0" err="1" smtClean="0">
                    <a:solidFill>
                      <a:schemeClr val="bg1"/>
                    </a:solidFill>
                    <a:latin typeface="Gill Sans MT" pitchFamily="34" charset="0"/>
                  </a:rPr>
                  <a:t>nodo</a:t>
                </a:r>
                <a:r>
                  <a:rPr lang="en-US" dirty="0" smtClean="0">
                    <a:solidFill>
                      <a:schemeClr val="bg1"/>
                    </a:solidFill>
                    <a:latin typeface="Gill Sans MT" pitchFamily="34" charset="0"/>
                  </a:rPr>
                  <a:t> </a:t>
                </a:r>
                <a:r>
                  <a:rPr lang="en-US" i="1" dirty="0" smtClean="0">
                    <a:solidFill>
                      <a:schemeClr val="bg1"/>
                    </a:solidFill>
                    <a:latin typeface="Gill Sans MT" pitchFamily="34" charset="0"/>
                  </a:rPr>
                  <a:t>extra</a:t>
                </a:r>
                <a:endParaRPr lang="en-US" i="1" dirty="0">
                  <a:solidFill>
                    <a:schemeClr val="bg1"/>
                  </a:solidFill>
                  <a:latin typeface="Gill Sans MT" pitchFamily="34" charset="0"/>
                </a:endParaRPr>
              </a:p>
            </p:txBody>
          </p:sp>
        </p:grpSp>
      </p:grpSp>
      <p:grpSp>
        <p:nvGrpSpPr>
          <p:cNvPr id="59" name="Group 78"/>
          <p:cNvGrpSpPr>
            <a:grpSpLocks/>
          </p:cNvGrpSpPr>
          <p:nvPr/>
        </p:nvGrpSpPr>
        <p:grpSpPr bwMode="auto">
          <a:xfrm>
            <a:off x="5124451" y="1832791"/>
            <a:ext cx="2451100" cy="1198562"/>
            <a:chOff x="3183" y="1822"/>
            <a:chExt cx="1544" cy="755"/>
          </a:xfrm>
        </p:grpSpPr>
        <p:sp>
          <p:nvSpPr>
            <p:cNvPr id="60" name="Text Box 52"/>
            <p:cNvSpPr txBox="1">
              <a:spLocks noChangeArrowheads="1"/>
            </p:cNvSpPr>
            <p:nvPr/>
          </p:nvSpPr>
          <p:spPr bwMode="auto">
            <a:xfrm>
              <a:off x="4231" y="2344"/>
              <a:ext cx="496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rgbClr val="FFC000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= 0</a:t>
              </a:r>
            </a:p>
          </p:txBody>
        </p:sp>
        <p:sp>
          <p:nvSpPr>
            <p:cNvPr id="61" name="AutoShape 72"/>
            <p:cNvSpPr>
              <a:spLocks/>
            </p:cNvSpPr>
            <p:nvPr/>
          </p:nvSpPr>
          <p:spPr bwMode="auto">
            <a:xfrm>
              <a:off x="3183" y="1822"/>
              <a:ext cx="1198" cy="413"/>
            </a:xfrm>
            <a:prstGeom prst="borderCallout2">
              <a:avLst>
                <a:gd name="adj1" fmla="val 15322"/>
                <a:gd name="adj2" fmla="val 100659"/>
                <a:gd name="adj3" fmla="val 17435"/>
                <a:gd name="adj4" fmla="val 123926"/>
                <a:gd name="adj5" fmla="val 138083"/>
                <a:gd name="adj6" fmla="val 138436"/>
              </a:avLst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pPr algn="ctr"/>
              <a:r>
                <a:rPr lang="en-US" dirty="0" err="1" smtClean="0">
                  <a:solidFill>
                    <a:schemeClr val="bg1"/>
                  </a:solidFill>
                  <a:latin typeface="Gill Sans MT" pitchFamily="34" charset="0"/>
                </a:rPr>
                <a:t>implícitamente</a:t>
              </a:r>
              <a:r>
                <a:rPr lang="en-US" dirty="0" smtClean="0">
                  <a:solidFill>
                    <a:schemeClr val="bg1"/>
                  </a:solidFill>
                  <a:latin typeface="Gill Sans MT" pitchFamily="34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Gill Sans MT" pitchFamily="34" charset="0"/>
                </a:rPr>
                <a:t>inicializa</a:t>
              </a:r>
              <a:r>
                <a:rPr lang="en-US" dirty="0" smtClean="0">
                  <a:solidFill>
                    <a:schemeClr val="bg1"/>
                  </a:solidFill>
                  <a:latin typeface="Gill Sans MT" pitchFamily="34" charset="0"/>
                </a:rPr>
                <a:t> </a:t>
              </a:r>
              <a:r>
                <a:rPr lang="en-US" dirty="0" err="1" smtClean="0">
                  <a:solidFill>
                    <a:schemeClr val="bg1"/>
                  </a:solidFill>
                  <a:latin typeface="Gill Sans MT" pitchFamily="34" charset="0"/>
                </a:rPr>
                <a:t>bucle</a:t>
              </a:r>
              <a:endParaRPr lang="en-US" dirty="0">
                <a:solidFill>
                  <a:schemeClr val="bg1"/>
                </a:solidFill>
                <a:latin typeface="Gill Sans MT" pitchFamily="34" charset="0"/>
              </a:endParaRPr>
            </a:p>
          </p:txBody>
        </p:sp>
      </p:grpSp>
      <p:sp>
        <p:nvSpPr>
          <p:cNvPr id="62" name="AutoShape 76"/>
          <p:cNvSpPr>
            <a:spLocks/>
          </p:cNvSpPr>
          <p:nvPr/>
        </p:nvSpPr>
        <p:spPr bwMode="auto">
          <a:xfrm>
            <a:off x="4067944" y="5511310"/>
            <a:ext cx="1955534" cy="655637"/>
          </a:xfrm>
          <a:prstGeom prst="borderCallout2">
            <a:avLst>
              <a:gd name="adj1" fmla="val 82942"/>
              <a:gd name="adj2" fmla="val 100861"/>
              <a:gd name="adj3" fmla="val 82942"/>
              <a:gd name="adj4" fmla="val 142986"/>
              <a:gd name="adj5" fmla="val 15979"/>
              <a:gd name="adj6" fmla="val 164517"/>
            </a:avLst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 dirty="0" err="1">
                <a:solidFill>
                  <a:schemeClr val="bg1"/>
                </a:solidFill>
                <a:latin typeface="Gill Sans MT" pitchFamily="34" charset="0"/>
              </a:rPr>
              <a:t>implícitamente</a:t>
            </a:r>
            <a:r>
              <a:rPr lang="en-US" dirty="0">
                <a:solidFill>
                  <a:schemeClr val="bg1"/>
                </a:solidFill>
                <a:latin typeface="Gill Sans MT" pitchFamily="34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Gill Sans MT" pitchFamily="34" charset="0"/>
              </a:rPr>
              <a:t>incrementa</a:t>
            </a:r>
            <a:r>
              <a:rPr lang="en-US" dirty="0" smtClean="0">
                <a:solidFill>
                  <a:schemeClr val="bg1"/>
                </a:solidFill>
                <a:latin typeface="Gill Sans MT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Gill Sans MT" pitchFamily="34" charset="0"/>
              </a:rPr>
              <a:t>bucle</a:t>
            </a:r>
            <a:endParaRPr lang="en-US" dirty="0">
              <a:solidFill>
                <a:schemeClr val="bg1"/>
              </a:solidFill>
              <a:latin typeface="Gill Sans MT" pitchFamily="34" charset="0"/>
            </a:endParaRPr>
          </a:p>
        </p:txBody>
      </p:sp>
      <p:grpSp>
        <p:nvGrpSpPr>
          <p:cNvPr id="63" name="Group 77"/>
          <p:cNvGrpSpPr>
            <a:grpSpLocks/>
          </p:cNvGrpSpPr>
          <p:nvPr/>
        </p:nvGrpSpPr>
        <p:grpSpPr bwMode="auto">
          <a:xfrm>
            <a:off x="7534275" y="2341563"/>
            <a:ext cx="555625" cy="1162050"/>
            <a:chOff x="4746" y="1706"/>
            <a:chExt cx="350" cy="732"/>
          </a:xfrm>
        </p:grpSpPr>
        <p:grpSp>
          <p:nvGrpSpPr>
            <p:cNvPr id="64" name="Group 37"/>
            <p:cNvGrpSpPr>
              <a:grpSpLocks/>
            </p:cNvGrpSpPr>
            <p:nvPr/>
          </p:nvGrpSpPr>
          <p:grpSpPr bwMode="auto">
            <a:xfrm>
              <a:off x="4746" y="1900"/>
              <a:ext cx="350" cy="296"/>
              <a:chOff x="3838" y="2684"/>
              <a:chExt cx="350" cy="296"/>
            </a:xfrm>
          </p:grpSpPr>
          <p:sp>
            <p:nvSpPr>
              <p:cNvPr id="67" name="Oval 38" descr="Light downward diagonal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pattFill prst="ltDnDiag">
                <a:fgClr>
                  <a:srgbClr val="3399FF"/>
                </a:fgClr>
                <a:bgClr>
                  <a:schemeClr val="bg1"/>
                </a:bgClr>
              </a:patt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Text Box 39" descr="Light downward diagonal"/>
              <p:cNvSpPr txBox="1">
                <a:spLocks noChangeArrowheads="1"/>
              </p:cNvSpPr>
              <p:nvPr/>
            </p:nvSpPr>
            <p:spPr bwMode="auto">
              <a:xfrm>
                <a:off x="3915" y="2707"/>
                <a:ext cx="205" cy="252"/>
              </a:xfrm>
              <a:prstGeom prst="rect">
                <a:avLst/>
              </a:prstGeom>
              <a:pattFill prst="ltDnDiag">
                <a:fgClr>
                  <a:srgbClr val="3399FF"/>
                </a:fgClr>
                <a:bgClr>
                  <a:schemeClr val="bg1"/>
                </a:bgClr>
              </a:pattFill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1</a:t>
                </a:r>
                <a:endParaRPr lang="en-US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</p:grpSp>
        <p:sp>
          <p:nvSpPr>
            <p:cNvPr id="65" name="Line 41"/>
            <p:cNvSpPr>
              <a:spLocks noChangeShapeType="1"/>
            </p:cNvSpPr>
            <p:nvPr/>
          </p:nvSpPr>
          <p:spPr bwMode="auto">
            <a:xfrm flipH="1">
              <a:off x="4921" y="2193"/>
              <a:ext cx="1" cy="24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Line 42"/>
            <p:cNvSpPr>
              <a:spLocks noChangeShapeType="1"/>
            </p:cNvSpPr>
            <p:nvPr/>
          </p:nvSpPr>
          <p:spPr bwMode="auto">
            <a:xfrm>
              <a:off x="4921" y="1706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69" name="AutoShape 30"/>
          <p:cNvCxnSpPr>
            <a:cxnSpLocks noChangeShapeType="1"/>
          </p:cNvCxnSpPr>
          <p:nvPr/>
        </p:nvCxnSpPr>
        <p:spPr bwMode="auto">
          <a:xfrm rot="5400000" flipH="1" flipV="1">
            <a:off x="1695621" y="3315985"/>
            <a:ext cx="1120775" cy="439737"/>
          </a:xfrm>
          <a:prstGeom prst="curvedConnector5">
            <a:avLst>
              <a:gd name="adj1" fmla="val -2152"/>
              <a:gd name="adj2" fmla="val -130099"/>
              <a:gd name="adj3" fmla="val 112041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</p:cxnSp>
      <p:sp>
        <p:nvSpPr>
          <p:cNvPr id="75" name="Text Box 52"/>
          <p:cNvSpPr txBox="1">
            <a:spLocks noChangeArrowheads="1"/>
          </p:cNvSpPr>
          <p:nvPr/>
        </p:nvSpPr>
        <p:spPr bwMode="auto">
          <a:xfrm>
            <a:off x="7646976" y="5210697"/>
            <a:ext cx="7874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dirty="0" smtClean="0">
                <a:solidFill>
                  <a:srgbClr val="FFC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x++</a:t>
            </a:r>
            <a:endParaRPr lang="en-US" sz="1800" dirty="0">
              <a:solidFill>
                <a:srgbClr val="FFC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035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62" grpId="0" animBg="1"/>
      <p:bldP spid="7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0" name="Text Box 4"/>
          <p:cNvSpPr txBox="1">
            <a:spLocks noChangeArrowheads="1"/>
          </p:cNvSpPr>
          <p:nvPr/>
        </p:nvSpPr>
        <p:spPr bwMode="auto">
          <a:xfrm>
            <a:off x="0" y="1741199"/>
            <a:ext cx="1957387" cy="2031325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x = 0;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do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y = f (x, y);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x = x + 1;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} while (x &lt; y);</a:t>
            </a:r>
          </a:p>
          <a:p>
            <a:r>
              <a:rPr lang="en-US" dirty="0" err="1">
                <a:solidFill>
                  <a:srgbClr val="FFFF00"/>
                </a:solidFill>
                <a:latin typeface="Helvetica" charset="0"/>
              </a:rPr>
              <a:t>println</a:t>
            </a:r>
            <a:r>
              <a:rPr lang="en-US" dirty="0">
                <a:solidFill>
                  <a:srgbClr val="FFFF00"/>
                </a:solidFill>
                <a:latin typeface="Helvetica" charset="0"/>
              </a:rPr>
              <a:t> (y</a:t>
            </a:r>
            <a:r>
              <a:rPr lang="en-US" dirty="0" smtClean="0">
                <a:solidFill>
                  <a:srgbClr val="FFFF00"/>
                </a:solidFill>
                <a:latin typeface="Helvetica" charset="0"/>
              </a:rPr>
              <a:t>)</a:t>
            </a:r>
            <a:endParaRPr lang="en-US" dirty="0">
              <a:solidFill>
                <a:srgbClr val="FFFF00"/>
              </a:solidFill>
              <a:latin typeface="Helvetica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350963" y="4005263"/>
            <a:ext cx="555625" cy="469900"/>
            <a:chOff x="3838" y="2684"/>
            <a:chExt cx="350" cy="296"/>
          </a:xfrm>
        </p:grpSpPr>
        <p:sp>
          <p:nvSpPr>
            <p:cNvPr id="21566" name="Oval 11"/>
            <p:cNvSpPr>
              <a:spLocks noChangeArrowheads="1"/>
            </p:cNvSpPr>
            <p:nvPr/>
          </p:nvSpPr>
          <p:spPr bwMode="auto">
            <a:xfrm>
              <a:off x="3838" y="2684"/>
              <a:ext cx="350" cy="296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7" name="Text Box 12"/>
            <p:cNvSpPr txBox="1">
              <a:spLocks noChangeArrowheads="1"/>
            </p:cNvSpPr>
            <p:nvPr/>
          </p:nvSpPr>
          <p:spPr bwMode="auto">
            <a:xfrm>
              <a:off x="3915" y="2707"/>
              <a:ext cx="190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FFFF00"/>
                  </a:solidFill>
                </a:rPr>
                <a:t>1</a:t>
              </a:r>
            </a:p>
          </p:txBody>
        </p:sp>
      </p:grpSp>
      <p:sp>
        <p:nvSpPr>
          <p:cNvPr id="20543" name="Line 16"/>
          <p:cNvSpPr>
            <a:spLocks noChangeShapeType="1"/>
          </p:cNvSpPr>
          <p:nvPr/>
        </p:nvSpPr>
        <p:spPr bwMode="auto">
          <a:xfrm flipH="1">
            <a:off x="1837989" y="3894834"/>
            <a:ext cx="602481" cy="16869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44" name="Text Box 27"/>
          <p:cNvSpPr txBox="1">
            <a:spLocks noChangeArrowheads="1"/>
          </p:cNvSpPr>
          <p:nvPr/>
        </p:nvSpPr>
        <p:spPr bwMode="auto">
          <a:xfrm>
            <a:off x="728663" y="4070350"/>
            <a:ext cx="7493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 = 0</a:t>
            </a:r>
          </a:p>
        </p:txBody>
      </p:sp>
      <p:sp>
        <p:nvSpPr>
          <p:cNvPr id="20540" name="Oval 22"/>
          <p:cNvSpPr>
            <a:spLocks noChangeArrowheads="1"/>
          </p:cNvSpPr>
          <p:nvPr/>
        </p:nvSpPr>
        <p:spPr bwMode="auto">
          <a:xfrm>
            <a:off x="931863" y="5680075"/>
            <a:ext cx="555625" cy="469900"/>
          </a:xfrm>
          <a:prstGeom prst="ellipse">
            <a:avLst/>
          </a:prstGeom>
          <a:solidFill>
            <a:srgbClr val="0066FF"/>
          </a:solidFill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41" name="Text Box 23"/>
          <p:cNvSpPr txBox="1">
            <a:spLocks noChangeArrowheads="1"/>
          </p:cNvSpPr>
          <p:nvPr/>
        </p:nvSpPr>
        <p:spPr bwMode="auto">
          <a:xfrm>
            <a:off x="1063565" y="5716588"/>
            <a:ext cx="301685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r"/>
            <a:r>
              <a:rPr lang="en-US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20538" name="Oval 19"/>
          <p:cNvSpPr>
            <a:spLocks noChangeArrowheads="1"/>
          </p:cNvSpPr>
          <p:nvPr/>
        </p:nvSpPr>
        <p:spPr bwMode="auto">
          <a:xfrm>
            <a:off x="1350963" y="4875213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9" name="Text Box 20"/>
          <p:cNvSpPr txBox="1">
            <a:spLocks noChangeArrowheads="1"/>
          </p:cNvSpPr>
          <p:nvPr/>
        </p:nvSpPr>
        <p:spPr bwMode="auto">
          <a:xfrm>
            <a:off x="1482665" y="4911725"/>
            <a:ext cx="301685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r"/>
            <a:r>
              <a:rPr lang="en-US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20530" name="Line 24"/>
          <p:cNvSpPr>
            <a:spLocks noChangeShapeType="1"/>
          </p:cNvSpPr>
          <p:nvPr/>
        </p:nvSpPr>
        <p:spPr bwMode="auto">
          <a:xfrm flipH="1">
            <a:off x="1322388" y="5346700"/>
            <a:ext cx="177800" cy="349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31" name="Text Box 25"/>
          <p:cNvSpPr txBox="1">
            <a:spLocks noChangeArrowheads="1"/>
          </p:cNvSpPr>
          <p:nvPr/>
        </p:nvSpPr>
        <p:spPr bwMode="auto">
          <a:xfrm>
            <a:off x="548640" y="5224463"/>
            <a:ext cx="1008698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 &gt;= y</a:t>
            </a:r>
          </a:p>
        </p:txBody>
      </p:sp>
      <p:sp>
        <p:nvSpPr>
          <p:cNvPr id="20532" name="Text Box 26"/>
          <p:cNvSpPr txBox="1">
            <a:spLocks noChangeArrowheads="1"/>
          </p:cNvSpPr>
          <p:nvPr/>
        </p:nvSpPr>
        <p:spPr bwMode="auto">
          <a:xfrm>
            <a:off x="1830388" y="5383213"/>
            <a:ext cx="7493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 &lt; y</a:t>
            </a:r>
          </a:p>
        </p:txBody>
      </p:sp>
      <p:cxnSp>
        <p:nvCxnSpPr>
          <p:cNvPr id="20533" name="AutoShape 30"/>
          <p:cNvCxnSpPr>
            <a:cxnSpLocks noChangeShapeType="1"/>
            <a:stCxn id="20538" idx="5"/>
            <a:endCxn id="20538" idx="7"/>
          </p:cNvCxnSpPr>
          <p:nvPr/>
        </p:nvCxnSpPr>
        <p:spPr bwMode="auto">
          <a:xfrm rot="5400000" flipH="1">
            <a:off x="1658144" y="5109369"/>
            <a:ext cx="333375" cy="1587"/>
          </a:xfrm>
          <a:prstGeom prst="curvedConnector5">
            <a:avLst>
              <a:gd name="adj1" fmla="val -68801"/>
              <a:gd name="adj2" fmla="val -85117706"/>
              <a:gd name="adj3" fmla="val 168801"/>
            </a:avLst>
          </a:prstGeom>
          <a:noFill/>
          <a:ln w="12700">
            <a:solidFill>
              <a:srgbClr val="00B0F0"/>
            </a:solidFill>
            <a:round/>
            <a:headEnd type="none" w="sm" len="sm"/>
            <a:tailEnd type="triangle" w="med" len="med"/>
          </a:ln>
        </p:spPr>
      </p:cxnSp>
      <p:sp>
        <p:nvSpPr>
          <p:cNvPr id="72" name="Text Box 53"/>
          <p:cNvSpPr txBox="1">
            <a:spLocks noChangeArrowheads="1"/>
          </p:cNvSpPr>
          <p:nvPr/>
        </p:nvSpPr>
        <p:spPr bwMode="auto">
          <a:xfrm>
            <a:off x="1887538" y="4900613"/>
            <a:ext cx="1333092" cy="5078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 = f (x, y)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 = x+1</a:t>
            </a:r>
          </a:p>
        </p:txBody>
      </p:sp>
      <p:sp>
        <p:nvSpPr>
          <p:cNvPr id="73" name="Line 41"/>
          <p:cNvSpPr>
            <a:spLocks noChangeShapeType="1"/>
          </p:cNvSpPr>
          <p:nvPr/>
        </p:nvSpPr>
        <p:spPr bwMode="auto">
          <a:xfrm flipH="1">
            <a:off x="1628775" y="4479925"/>
            <a:ext cx="1588" cy="3889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6" name="Oval 11"/>
          <p:cNvSpPr>
            <a:spLocks noChangeArrowheads="1"/>
          </p:cNvSpPr>
          <p:nvPr/>
        </p:nvSpPr>
        <p:spPr bwMode="auto">
          <a:xfrm>
            <a:off x="5795963" y="1201738"/>
            <a:ext cx="555625" cy="469900"/>
          </a:xfrm>
          <a:prstGeom prst="ellipse">
            <a:avLst/>
          </a:prstGeom>
          <a:solidFill>
            <a:srgbClr val="0066FF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Text Box 12"/>
          <p:cNvSpPr txBox="1">
            <a:spLocks noChangeArrowheads="1"/>
          </p:cNvSpPr>
          <p:nvPr/>
        </p:nvSpPr>
        <p:spPr bwMode="auto">
          <a:xfrm>
            <a:off x="5918200" y="1238250"/>
            <a:ext cx="30168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78" name="Line 16"/>
          <p:cNvSpPr>
            <a:spLocks noChangeShapeType="1"/>
          </p:cNvSpPr>
          <p:nvPr/>
        </p:nvSpPr>
        <p:spPr bwMode="auto">
          <a:xfrm>
            <a:off x="6073775" y="893763"/>
            <a:ext cx="0" cy="2952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9" name="Text Box 27"/>
          <p:cNvSpPr txBox="1">
            <a:spLocks noChangeArrowheads="1"/>
          </p:cNvSpPr>
          <p:nvPr/>
        </p:nvSpPr>
        <p:spPr bwMode="auto">
          <a:xfrm>
            <a:off x="6284913" y="1266825"/>
            <a:ext cx="7493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 = 0</a:t>
            </a:r>
          </a:p>
        </p:txBody>
      </p:sp>
      <p:grpSp>
        <p:nvGrpSpPr>
          <p:cNvPr id="3" name="Group 58"/>
          <p:cNvGrpSpPr>
            <a:grpSpLocks/>
          </p:cNvGrpSpPr>
          <p:nvPr/>
        </p:nvGrpSpPr>
        <p:grpSpPr bwMode="auto">
          <a:xfrm>
            <a:off x="5795963" y="6007100"/>
            <a:ext cx="555625" cy="469900"/>
            <a:chOff x="3735388" y="2986088"/>
            <a:chExt cx="555625" cy="469900"/>
          </a:xfrm>
        </p:grpSpPr>
        <p:sp>
          <p:nvSpPr>
            <p:cNvPr id="21564" name="Oval 22"/>
            <p:cNvSpPr>
              <a:spLocks noChangeArrowheads="1"/>
            </p:cNvSpPr>
            <p:nvPr/>
          </p:nvSpPr>
          <p:spPr bwMode="auto">
            <a:xfrm>
              <a:off x="3735388" y="2986088"/>
              <a:ext cx="555625" cy="469900"/>
            </a:xfrm>
            <a:prstGeom prst="ellipse">
              <a:avLst/>
            </a:prstGeom>
            <a:solidFill>
              <a:srgbClr val="0066FF"/>
            </a:solidFill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5" name="Text Box 23"/>
            <p:cNvSpPr txBox="1">
              <a:spLocks noChangeArrowheads="1"/>
            </p:cNvSpPr>
            <p:nvPr/>
          </p:nvSpPr>
          <p:spPr bwMode="auto">
            <a:xfrm>
              <a:off x="3867091" y="3022601"/>
              <a:ext cx="301685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dirty="0">
                  <a:solidFill>
                    <a:srgbClr val="FFFF00"/>
                  </a:solidFill>
                </a:rPr>
                <a:t>8</a:t>
              </a:r>
            </a:p>
          </p:txBody>
        </p: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6470650" y="2867025"/>
            <a:ext cx="555625" cy="469900"/>
            <a:chOff x="7398648" y="3284261"/>
            <a:chExt cx="555625" cy="469900"/>
          </a:xfrm>
        </p:grpSpPr>
        <p:sp>
          <p:nvSpPr>
            <p:cNvPr id="21562" name="Oval 19"/>
            <p:cNvSpPr>
              <a:spLocks noChangeArrowheads="1"/>
            </p:cNvSpPr>
            <p:nvPr/>
          </p:nvSpPr>
          <p:spPr bwMode="auto">
            <a:xfrm>
              <a:off x="7398648" y="3284261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3" name="Text Box 20"/>
            <p:cNvSpPr txBox="1">
              <a:spLocks noChangeArrowheads="1"/>
            </p:cNvSpPr>
            <p:nvPr/>
          </p:nvSpPr>
          <p:spPr bwMode="auto">
            <a:xfrm>
              <a:off x="7530350" y="3320774"/>
              <a:ext cx="301685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rgbClr val="FFFF00"/>
                  </a:solidFill>
                </a:rPr>
                <a:t>3</a:t>
              </a:r>
            </a:p>
          </p:txBody>
        </p:sp>
      </p:grpSp>
      <p:sp>
        <p:nvSpPr>
          <p:cNvPr id="82" name="Text Box 28"/>
          <p:cNvSpPr txBox="1">
            <a:spLocks noChangeArrowheads="1"/>
          </p:cNvSpPr>
          <p:nvPr/>
        </p:nvSpPr>
        <p:spPr bwMode="auto">
          <a:xfrm>
            <a:off x="6983412" y="5670821"/>
            <a:ext cx="1246187" cy="2308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 = x + 1</a:t>
            </a:r>
          </a:p>
        </p:txBody>
      </p:sp>
      <p:sp>
        <p:nvSpPr>
          <p:cNvPr id="83" name="Line 14"/>
          <p:cNvSpPr>
            <a:spLocks noChangeShapeType="1"/>
          </p:cNvSpPr>
          <p:nvPr/>
        </p:nvSpPr>
        <p:spPr bwMode="auto">
          <a:xfrm>
            <a:off x="6291263" y="2425700"/>
            <a:ext cx="382587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4" name="Text Box 25"/>
          <p:cNvSpPr txBox="1">
            <a:spLocks noChangeArrowheads="1"/>
          </p:cNvSpPr>
          <p:nvPr/>
        </p:nvSpPr>
        <p:spPr bwMode="auto">
          <a:xfrm>
            <a:off x="7488238" y="3652838"/>
            <a:ext cx="102271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break</a:t>
            </a:r>
          </a:p>
        </p:txBody>
      </p:sp>
      <p:sp>
        <p:nvSpPr>
          <p:cNvPr id="85" name="Text Box 26"/>
          <p:cNvSpPr txBox="1">
            <a:spLocks noChangeArrowheads="1"/>
          </p:cNvSpPr>
          <p:nvPr/>
        </p:nvSpPr>
        <p:spPr bwMode="auto">
          <a:xfrm>
            <a:off x="6950075" y="4508500"/>
            <a:ext cx="7493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 &lt; 0</a:t>
            </a:r>
          </a:p>
        </p:txBody>
      </p:sp>
      <p:sp>
        <p:nvSpPr>
          <p:cNvPr id="86" name="Line 15"/>
          <p:cNvSpPr>
            <a:spLocks noChangeShapeType="1"/>
          </p:cNvSpPr>
          <p:nvPr/>
        </p:nvSpPr>
        <p:spPr bwMode="auto">
          <a:xfrm>
            <a:off x="6075362" y="1687513"/>
            <a:ext cx="20637" cy="43223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71"/>
          <p:cNvGrpSpPr>
            <a:grpSpLocks/>
          </p:cNvGrpSpPr>
          <p:nvPr/>
        </p:nvGrpSpPr>
        <p:grpSpPr bwMode="auto">
          <a:xfrm>
            <a:off x="5795963" y="2078038"/>
            <a:ext cx="555625" cy="469900"/>
            <a:chOff x="6681014" y="2227681"/>
            <a:chExt cx="555625" cy="469900"/>
          </a:xfrm>
        </p:grpSpPr>
        <p:sp>
          <p:nvSpPr>
            <p:cNvPr id="21560" name="Oval 8" descr="Dark downward diagonal"/>
            <p:cNvSpPr>
              <a:spLocks noChangeArrowheads="1"/>
            </p:cNvSpPr>
            <p:nvPr/>
          </p:nvSpPr>
          <p:spPr bwMode="auto">
            <a:xfrm>
              <a:off x="6681014" y="2227681"/>
              <a:ext cx="555625" cy="469900"/>
            </a:xfrm>
            <a:prstGeom prst="ellipse">
              <a:avLst/>
            </a:prstGeom>
            <a:pattFill prst="dkDnDiag">
              <a:fgClr>
                <a:srgbClr val="0066FF"/>
              </a:fgClr>
              <a:bgClr>
                <a:schemeClr val="bg1"/>
              </a:bgClr>
            </a:patt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1561" name="Text Box 9"/>
            <p:cNvSpPr txBox="1">
              <a:spLocks noChangeArrowheads="1"/>
            </p:cNvSpPr>
            <p:nvPr/>
          </p:nvSpPr>
          <p:spPr bwMode="auto">
            <a:xfrm>
              <a:off x="6803251" y="2264194"/>
              <a:ext cx="311150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7004050" y="3616325"/>
            <a:ext cx="555625" cy="469900"/>
            <a:chOff x="7398648" y="3284261"/>
            <a:chExt cx="555625" cy="469900"/>
          </a:xfrm>
        </p:grpSpPr>
        <p:sp>
          <p:nvSpPr>
            <p:cNvPr id="21558" name="Oval 19"/>
            <p:cNvSpPr>
              <a:spLocks noChangeArrowheads="1"/>
            </p:cNvSpPr>
            <p:nvPr/>
          </p:nvSpPr>
          <p:spPr bwMode="auto">
            <a:xfrm>
              <a:off x="7398648" y="3284261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21559" name="Text Box 20"/>
            <p:cNvSpPr txBox="1">
              <a:spLocks noChangeArrowheads="1"/>
            </p:cNvSpPr>
            <p:nvPr/>
          </p:nvSpPr>
          <p:spPr bwMode="auto">
            <a:xfrm>
              <a:off x="7530350" y="3320774"/>
              <a:ext cx="301685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rgbClr val="FFFF00"/>
                  </a:solidFill>
                </a:rPr>
                <a:t>4</a:t>
              </a:r>
            </a:p>
          </p:txBody>
        </p:sp>
      </p:grpSp>
      <p:grpSp>
        <p:nvGrpSpPr>
          <p:cNvPr id="7" name="Group 45"/>
          <p:cNvGrpSpPr>
            <a:grpSpLocks/>
          </p:cNvGrpSpPr>
          <p:nvPr/>
        </p:nvGrpSpPr>
        <p:grpSpPr bwMode="auto">
          <a:xfrm>
            <a:off x="6470650" y="4171950"/>
            <a:ext cx="555625" cy="469900"/>
            <a:chOff x="7398648" y="3284261"/>
            <a:chExt cx="555625" cy="469900"/>
          </a:xfrm>
        </p:grpSpPr>
        <p:sp>
          <p:nvSpPr>
            <p:cNvPr id="21556" name="Oval 19"/>
            <p:cNvSpPr>
              <a:spLocks noChangeArrowheads="1"/>
            </p:cNvSpPr>
            <p:nvPr/>
          </p:nvSpPr>
          <p:spPr bwMode="auto">
            <a:xfrm>
              <a:off x="7398648" y="3284261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7" name="Text Box 20"/>
            <p:cNvSpPr txBox="1">
              <a:spLocks noChangeArrowheads="1"/>
            </p:cNvSpPr>
            <p:nvPr/>
          </p:nvSpPr>
          <p:spPr bwMode="auto">
            <a:xfrm>
              <a:off x="7530350" y="3320774"/>
              <a:ext cx="301685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dirty="0">
                  <a:solidFill>
                    <a:srgbClr val="FFFF00"/>
                  </a:solidFill>
                </a:rPr>
                <a:t>5</a:t>
              </a:r>
            </a:p>
          </p:txBody>
        </p:sp>
      </p:grpSp>
      <p:sp>
        <p:nvSpPr>
          <p:cNvPr id="90" name="Line 14"/>
          <p:cNvSpPr>
            <a:spLocks noChangeShapeType="1"/>
          </p:cNvSpPr>
          <p:nvPr/>
        </p:nvSpPr>
        <p:spPr bwMode="auto">
          <a:xfrm>
            <a:off x="6932613" y="3284538"/>
            <a:ext cx="231775" cy="3571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1" name="Line 15"/>
          <p:cNvSpPr>
            <a:spLocks noChangeShapeType="1"/>
          </p:cNvSpPr>
          <p:nvPr/>
        </p:nvSpPr>
        <p:spPr bwMode="auto">
          <a:xfrm flipH="1">
            <a:off x="6750050" y="3349625"/>
            <a:ext cx="0" cy="8048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8" name="Group 50"/>
          <p:cNvGrpSpPr>
            <a:grpSpLocks/>
          </p:cNvGrpSpPr>
          <p:nvPr/>
        </p:nvGrpSpPr>
        <p:grpSpPr bwMode="auto">
          <a:xfrm>
            <a:off x="6967538" y="4930775"/>
            <a:ext cx="555625" cy="469900"/>
            <a:chOff x="7398648" y="3284261"/>
            <a:chExt cx="555625" cy="469900"/>
          </a:xfrm>
        </p:grpSpPr>
        <p:sp>
          <p:nvSpPr>
            <p:cNvPr id="21554" name="Oval 19"/>
            <p:cNvSpPr>
              <a:spLocks noChangeArrowheads="1"/>
            </p:cNvSpPr>
            <p:nvPr/>
          </p:nvSpPr>
          <p:spPr bwMode="auto">
            <a:xfrm>
              <a:off x="7398648" y="3284261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5" name="Text Box 20"/>
            <p:cNvSpPr txBox="1">
              <a:spLocks noChangeArrowheads="1"/>
            </p:cNvSpPr>
            <p:nvPr/>
          </p:nvSpPr>
          <p:spPr bwMode="auto">
            <a:xfrm>
              <a:off x="7530350" y="3320774"/>
              <a:ext cx="301685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>
                  <a:solidFill>
                    <a:srgbClr val="FFFF00"/>
                  </a:solidFill>
                </a:rPr>
                <a:t>6</a:t>
              </a:r>
            </a:p>
          </p:txBody>
        </p:sp>
      </p:grpSp>
      <p:sp>
        <p:nvSpPr>
          <p:cNvPr id="93" name="Line 14"/>
          <p:cNvSpPr>
            <a:spLocks noChangeShapeType="1"/>
          </p:cNvSpPr>
          <p:nvPr/>
        </p:nvSpPr>
        <p:spPr bwMode="auto">
          <a:xfrm>
            <a:off x="6896100" y="4600575"/>
            <a:ext cx="231775" cy="3571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9" name="Group 54"/>
          <p:cNvGrpSpPr>
            <a:grpSpLocks/>
          </p:cNvGrpSpPr>
          <p:nvPr/>
        </p:nvGrpSpPr>
        <p:grpSpPr bwMode="auto">
          <a:xfrm>
            <a:off x="6484938" y="5476875"/>
            <a:ext cx="555625" cy="469900"/>
            <a:chOff x="7398648" y="3284261"/>
            <a:chExt cx="555625" cy="469900"/>
          </a:xfrm>
        </p:grpSpPr>
        <p:sp>
          <p:nvSpPr>
            <p:cNvPr id="21552" name="Oval 19"/>
            <p:cNvSpPr>
              <a:spLocks noChangeArrowheads="1"/>
            </p:cNvSpPr>
            <p:nvPr/>
          </p:nvSpPr>
          <p:spPr bwMode="auto">
            <a:xfrm>
              <a:off x="7398648" y="3284261"/>
              <a:ext cx="555625" cy="469900"/>
            </a:xfrm>
            <a:prstGeom prst="ellipse">
              <a:avLst/>
            </a:prstGeom>
            <a:solidFill>
              <a:srgbClr val="0066FF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3" name="Text Box 20"/>
            <p:cNvSpPr txBox="1">
              <a:spLocks noChangeArrowheads="1"/>
            </p:cNvSpPr>
            <p:nvPr/>
          </p:nvSpPr>
          <p:spPr bwMode="auto">
            <a:xfrm>
              <a:off x="7530350" y="3320774"/>
              <a:ext cx="301685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dirty="0">
                  <a:solidFill>
                    <a:srgbClr val="FFFF00"/>
                  </a:solidFill>
                </a:rPr>
                <a:t>7</a:t>
              </a:r>
            </a:p>
          </p:txBody>
        </p:sp>
      </p:grpSp>
      <p:sp>
        <p:nvSpPr>
          <p:cNvPr id="95" name="Line 15"/>
          <p:cNvSpPr>
            <a:spLocks noChangeShapeType="1"/>
          </p:cNvSpPr>
          <p:nvPr/>
        </p:nvSpPr>
        <p:spPr bwMode="auto">
          <a:xfrm flipH="1">
            <a:off x="6762750" y="4656138"/>
            <a:ext cx="0" cy="8032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6" name="Line 15"/>
          <p:cNvSpPr>
            <a:spLocks noChangeShapeType="1"/>
          </p:cNvSpPr>
          <p:nvPr/>
        </p:nvSpPr>
        <p:spPr bwMode="auto">
          <a:xfrm flipH="1">
            <a:off x="6073775" y="2565400"/>
            <a:ext cx="0" cy="34178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7" name="Freeform 96"/>
          <p:cNvSpPr>
            <a:spLocks/>
          </p:cNvSpPr>
          <p:nvPr/>
        </p:nvSpPr>
        <p:spPr bwMode="auto">
          <a:xfrm>
            <a:off x="6391275" y="3995738"/>
            <a:ext cx="1652588" cy="2360612"/>
          </a:xfrm>
          <a:custGeom>
            <a:avLst/>
            <a:gdLst>
              <a:gd name="T0" fmla="*/ 1102830 w 1653209"/>
              <a:gd name="T1" fmla="*/ 0 h 2360543"/>
              <a:gd name="T2" fmla="*/ 1520116 w 1653209"/>
              <a:gd name="T3" fmla="*/ 566547 h 2360543"/>
              <a:gd name="T4" fmla="*/ 1510181 w 1653209"/>
              <a:gd name="T5" fmla="*/ 1520733 h 2360543"/>
              <a:gd name="T6" fmla="*/ 665672 w 1653209"/>
              <a:gd name="T7" fmla="*/ 2236370 h 2360543"/>
              <a:gd name="T8" fmla="*/ 0 w 1653209"/>
              <a:gd name="T9" fmla="*/ 2266189 h 23605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53209"/>
              <a:gd name="T16" fmla="*/ 0 h 2360543"/>
              <a:gd name="T17" fmla="*/ 1653209 w 1653209"/>
              <a:gd name="T18" fmla="*/ 2360543 h 236054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53209" h="2360543">
                <a:moveTo>
                  <a:pt x="1103244" y="0"/>
                </a:moveTo>
                <a:cubicBezTo>
                  <a:pt x="1278007" y="156541"/>
                  <a:pt x="1452770" y="313082"/>
                  <a:pt x="1520687" y="566530"/>
                </a:cubicBezTo>
                <a:cubicBezTo>
                  <a:pt x="1588604" y="819978"/>
                  <a:pt x="1653209" y="1242392"/>
                  <a:pt x="1510748" y="1520687"/>
                </a:cubicBezTo>
                <a:cubicBezTo>
                  <a:pt x="1368287" y="1798982"/>
                  <a:pt x="917713" y="2112065"/>
                  <a:pt x="665922" y="2236304"/>
                </a:cubicBezTo>
                <a:cubicBezTo>
                  <a:pt x="414131" y="2360543"/>
                  <a:pt x="207065" y="2313332"/>
                  <a:pt x="0" y="2266122"/>
                </a:cubicBezTo>
              </a:path>
            </a:pathLst>
          </a:custGeom>
          <a:noFill/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8" name="Text Box 28"/>
          <p:cNvSpPr txBox="1">
            <a:spLocks noChangeArrowheads="1"/>
          </p:cNvSpPr>
          <p:nvPr/>
        </p:nvSpPr>
        <p:spPr bwMode="auto">
          <a:xfrm>
            <a:off x="6956425" y="2986088"/>
            <a:ext cx="1230972" cy="2308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 =f(x,y)</a:t>
            </a:r>
          </a:p>
        </p:txBody>
      </p:sp>
      <p:sp>
        <p:nvSpPr>
          <p:cNvPr id="99" name="Text Box 25"/>
          <p:cNvSpPr txBox="1">
            <a:spLocks noChangeArrowheads="1"/>
          </p:cNvSpPr>
          <p:nvPr/>
        </p:nvSpPr>
        <p:spPr bwMode="auto">
          <a:xfrm>
            <a:off x="6973888" y="3209925"/>
            <a:ext cx="1072832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 == 0</a:t>
            </a:r>
          </a:p>
        </p:txBody>
      </p:sp>
      <p:sp>
        <p:nvSpPr>
          <p:cNvPr id="100" name="Text Box 28"/>
          <p:cNvSpPr txBox="1">
            <a:spLocks noChangeArrowheads="1"/>
          </p:cNvSpPr>
          <p:nvPr/>
        </p:nvSpPr>
        <p:spPr bwMode="auto">
          <a:xfrm>
            <a:off x="7462837" y="4943475"/>
            <a:ext cx="1174725" cy="5078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 = y*2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continue</a:t>
            </a:r>
          </a:p>
        </p:txBody>
      </p:sp>
      <p:sp>
        <p:nvSpPr>
          <p:cNvPr id="101" name="Freeform 100"/>
          <p:cNvSpPr>
            <a:spLocks/>
          </p:cNvSpPr>
          <p:nvPr/>
        </p:nvSpPr>
        <p:spPr bwMode="auto">
          <a:xfrm>
            <a:off x="6340475" y="2325688"/>
            <a:ext cx="2505075" cy="3430587"/>
          </a:xfrm>
          <a:custGeom>
            <a:avLst/>
            <a:gdLst>
              <a:gd name="T0" fmla="*/ 1083547 w 2504661"/>
              <a:gd name="T1" fmla="*/ 3021433 h 3430656"/>
              <a:gd name="T2" fmla="*/ 1491118 w 2504661"/>
              <a:gd name="T3" fmla="*/ 3259968 h 3430656"/>
              <a:gd name="T4" fmla="*/ 1878808 w 2504661"/>
              <a:gd name="T5" fmla="*/ 3389174 h 3430656"/>
              <a:gd name="T6" fmla="*/ 2256556 w 2504661"/>
              <a:gd name="T7" fmla="*/ 3379236 h 3430656"/>
              <a:gd name="T8" fmla="*/ 2475254 w 2504661"/>
              <a:gd name="T9" fmla="*/ 3081068 h 3430656"/>
              <a:gd name="T10" fmla="*/ 2435489 w 2504661"/>
              <a:gd name="T11" fmla="*/ 2415160 h 3430656"/>
              <a:gd name="T12" fmla="*/ 2127327 w 2504661"/>
              <a:gd name="T13" fmla="*/ 1391450 h 3430656"/>
              <a:gd name="T14" fmla="*/ 1322125 w 2504661"/>
              <a:gd name="T15" fmla="*/ 417435 h 3430656"/>
              <a:gd name="T16" fmla="*/ 636210 w 2504661"/>
              <a:gd name="T17" fmla="*/ 119267 h 3430656"/>
              <a:gd name="T18" fmla="*/ 0 w 2504661"/>
              <a:gd name="T19" fmla="*/ 0 h 343065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504661"/>
              <a:gd name="T31" fmla="*/ 0 h 3430656"/>
              <a:gd name="T32" fmla="*/ 2504661 w 2504661"/>
              <a:gd name="T33" fmla="*/ 3430656 h 343065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504661" h="3430656">
                <a:moveTo>
                  <a:pt x="1083366" y="3021495"/>
                </a:moveTo>
                <a:cubicBezTo>
                  <a:pt x="1220857" y="3110119"/>
                  <a:pt x="1358348" y="3198743"/>
                  <a:pt x="1490870" y="3260034"/>
                </a:cubicBezTo>
                <a:cubicBezTo>
                  <a:pt x="1623392" y="3321325"/>
                  <a:pt x="1750944" y="3369365"/>
                  <a:pt x="1878496" y="3389243"/>
                </a:cubicBezTo>
                <a:cubicBezTo>
                  <a:pt x="2006048" y="3409121"/>
                  <a:pt x="2156792" y="3430656"/>
                  <a:pt x="2256183" y="3379304"/>
                </a:cubicBezTo>
                <a:cubicBezTo>
                  <a:pt x="2355574" y="3327952"/>
                  <a:pt x="2445027" y="3241813"/>
                  <a:pt x="2474844" y="3081130"/>
                </a:cubicBezTo>
                <a:cubicBezTo>
                  <a:pt x="2504661" y="2920447"/>
                  <a:pt x="2493065" y="2696817"/>
                  <a:pt x="2435087" y="2415208"/>
                </a:cubicBezTo>
                <a:cubicBezTo>
                  <a:pt x="2377109" y="2133599"/>
                  <a:pt x="2312504" y="1724439"/>
                  <a:pt x="2126974" y="1391478"/>
                </a:cubicBezTo>
                <a:cubicBezTo>
                  <a:pt x="1941444" y="1058517"/>
                  <a:pt x="1570383" y="629478"/>
                  <a:pt x="1321905" y="417443"/>
                </a:cubicBezTo>
                <a:cubicBezTo>
                  <a:pt x="1073427" y="205408"/>
                  <a:pt x="856422" y="188843"/>
                  <a:pt x="636105" y="119269"/>
                </a:cubicBezTo>
                <a:cubicBezTo>
                  <a:pt x="415788" y="49695"/>
                  <a:pt x="207894" y="24847"/>
                  <a:pt x="0" y="0"/>
                </a:cubicBezTo>
              </a:path>
            </a:pathLst>
          </a:custGeom>
          <a:noFill/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" name="Freeform 101"/>
          <p:cNvSpPr>
            <a:spLocks/>
          </p:cNvSpPr>
          <p:nvPr/>
        </p:nvSpPr>
        <p:spPr bwMode="auto">
          <a:xfrm>
            <a:off x="6330950" y="2184400"/>
            <a:ext cx="2725738" cy="4173538"/>
          </a:xfrm>
          <a:custGeom>
            <a:avLst/>
            <a:gdLst>
              <a:gd name="T0" fmla="*/ 556747 w 2724979"/>
              <a:gd name="T1" fmla="*/ 3729509 h 4172779"/>
              <a:gd name="T2" fmla="*/ 864946 w 2724979"/>
              <a:gd name="T3" fmla="*/ 3858741 h 4172779"/>
              <a:gd name="T4" fmla="*/ 1580764 w 2724979"/>
              <a:gd name="T5" fmla="*/ 4027737 h 4172779"/>
              <a:gd name="T6" fmla="*/ 2346288 w 2724979"/>
              <a:gd name="T7" fmla="*/ 4027737 h 4172779"/>
              <a:gd name="T8" fmla="*/ 2714139 w 2724979"/>
              <a:gd name="T9" fmla="*/ 3152934 h 4172779"/>
              <a:gd name="T10" fmla="*/ 2415882 w 2724979"/>
              <a:gd name="T11" fmla="*/ 1174689 h 4172779"/>
              <a:gd name="T12" fmla="*/ 1173146 w 2724979"/>
              <a:gd name="T13" fmla="*/ 190535 h 4172779"/>
              <a:gd name="T14" fmla="*/ 328083 w 2724979"/>
              <a:gd name="T15" fmla="*/ 31480 h 4172779"/>
              <a:gd name="T16" fmla="*/ 0 w 2724979"/>
              <a:gd name="T17" fmla="*/ 31480 h 41727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724979"/>
              <a:gd name="T28" fmla="*/ 0 h 4172779"/>
              <a:gd name="T29" fmla="*/ 2724979 w 2724979"/>
              <a:gd name="T30" fmla="*/ 4172779 h 417277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724979" h="4172779">
                <a:moveTo>
                  <a:pt x="556592" y="3728831"/>
                </a:moveTo>
                <a:cubicBezTo>
                  <a:pt x="625337" y="3768587"/>
                  <a:pt x="694083" y="3808343"/>
                  <a:pt x="864705" y="3858039"/>
                </a:cubicBezTo>
                <a:cubicBezTo>
                  <a:pt x="1035327" y="3907735"/>
                  <a:pt x="1333501" y="3998844"/>
                  <a:pt x="1580322" y="4027005"/>
                </a:cubicBezTo>
                <a:cubicBezTo>
                  <a:pt x="1827143" y="4055166"/>
                  <a:pt x="2156792" y="4172779"/>
                  <a:pt x="2345635" y="4027005"/>
                </a:cubicBezTo>
                <a:cubicBezTo>
                  <a:pt x="2534478" y="3881231"/>
                  <a:pt x="2701787" y="3627783"/>
                  <a:pt x="2713383" y="3152361"/>
                </a:cubicBezTo>
                <a:cubicBezTo>
                  <a:pt x="2724979" y="2676939"/>
                  <a:pt x="2671970" y="1668118"/>
                  <a:pt x="2415209" y="1174474"/>
                </a:cubicBezTo>
                <a:cubicBezTo>
                  <a:pt x="2158448" y="680831"/>
                  <a:pt x="1520688" y="381000"/>
                  <a:pt x="1172818" y="190500"/>
                </a:cubicBezTo>
                <a:cubicBezTo>
                  <a:pt x="824949" y="0"/>
                  <a:pt x="523462" y="57978"/>
                  <a:pt x="327992" y="31474"/>
                </a:cubicBezTo>
                <a:cubicBezTo>
                  <a:pt x="132522" y="4970"/>
                  <a:pt x="66261" y="18222"/>
                  <a:pt x="0" y="31474"/>
                </a:cubicBez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7" name="Text Box 4"/>
          <p:cNvSpPr txBox="1">
            <a:spLocks noChangeArrowheads="1"/>
          </p:cNvSpPr>
          <p:nvPr/>
        </p:nvSpPr>
        <p:spPr bwMode="auto">
          <a:xfrm>
            <a:off x="3337720" y="1727616"/>
            <a:ext cx="2093912" cy="4247317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x = 0;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while (x &lt; y)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y = f (x, y);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if (y == 0)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{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   break;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} else if </a:t>
            </a:r>
            <a:r>
              <a:rPr lang="en-US" dirty="0" smtClean="0">
                <a:solidFill>
                  <a:srgbClr val="FFFF00"/>
                </a:solidFill>
                <a:latin typeface="Helvetica" charset="0"/>
              </a:rPr>
              <a:t>(y </a:t>
            </a:r>
            <a:r>
              <a:rPr lang="en-US" dirty="0">
                <a:solidFill>
                  <a:srgbClr val="FFFF00"/>
                </a:solidFill>
                <a:latin typeface="Helvetica" charset="0"/>
              </a:rPr>
              <a:t>&lt; 0)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{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   y = y*2;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   continue;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}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x = x + 1;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}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print (y);</a:t>
            </a:r>
          </a:p>
        </p:txBody>
      </p:sp>
      <p:sp>
        <p:nvSpPr>
          <p:cNvPr id="64" name="Text Box 28"/>
          <p:cNvSpPr txBox="1">
            <a:spLocks noChangeArrowheads="1"/>
          </p:cNvSpPr>
          <p:nvPr/>
        </p:nvSpPr>
        <p:spPr bwMode="auto">
          <a:xfrm>
            <a:off x="4594912" y="6169628"/>
            <a:ext cx="1246187" cy="2308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r">
              <a:lnSpc>
                <a:spcPct val="50000"/>
              </a:lnSpc>
              <a:spcBef>
                <a:spcPct val="50000"/>
              </a:spcBef>
            </a:pPr>
            <a:r>
              <a:rPr lang="en-US" sz="18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print (y)</a:t>
            </a:r>
            <a:endParaRPr lang="en-US" sz="18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6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4973002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GCF: Bucles do, break, </a:t>
            </a:r>
            <a:r>
              <a:rPr lang="es-ES" dirty="0" err="1" smtClean="0">
                <a:solidFill>
                  <a:schemeClr val="tx1"/>
                </a:solidFill>
              </a:rPr>
              <a:t>continue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0" name="Marcador de pie de pá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11" name="Marcador de número de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3427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0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0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0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0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0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0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0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0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3" grpId="0" animBg="1"/>
      <p:bldP spid="20544" grpId="0"/>
      <p:bldP spid="20540" grpId="0" animBg="1"/>
      <p:bldP spid="20541" grpId="0"/>
      <p:bldP spid="20538" grpId="0" animBg="1"/>
      <p:bldP spid="20539" grpId="0"/>
      <p:bldP spid="20530" grpId="0" animBg="1"/>
      <p:bldP spid="20531" grpId="0"/>
      <p:bldP spid="20532" grpId="0"/>
      <p:bldP spid="72" grpId="0"/>
      <p:bldP spid="73" grpId="0" animBg="1"/>
      <p:bldP spid="76" grpId="0" animBg="1"/>
      <p:bldP spid="77" grpId="0"/>
      <p:bldP spid="78" grpId="0" animBg="1"/>
      <p:bldP spid="79" grpId="0"/>
      <p:bldP spid="82" grpId="0"/>
      <p:bldP spid="83" grpId="0" animBg="1"/>
      <p:bldP spid="84" grpId="0"/>
      <p:bldP spid="85" grpId="0"/>
      <p:bldP spid="86" grpId="0" animBg="1"/>
      <p:bldP spid="90" grpId="0" animBg="1"/>
      <p:bldP spid="91" grpId="0" animBg="1"/>
      <p:bldP spid="93" grpId="0" animBg="1"/>
      <p:bldP spid="95" grpId="0" animBg="1"/>
      <p:bldP spid="96" grpId="0" animBg="1"/>
      <p:bldP spid="97" grpId="0" animBg="1"/>
      <p:bldP spid="98" grpId="0"/>
      <p:bldP spid="99" grpId="0"/>
      <p:bldP spid="100" grpId="0"/>
      <p:bldP spid="101" grpId="0" animBg="1"/>
      <p:bldP spid="102" grpId="0" animBg="1"/>
      <p:bldP spid="117" grpId="0" animBg="1"/>
      <p:bldP spid="6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4" name="Text Box 4"/>
          <p:cNvSpPr txBox="1">
            <a:spLocks noChangeArrowheads="1"/>
          </p:cNvSpPr>
          <p:nvPr/>
        </p:nvSpPr>
        <p:spPr bwMode="auto">
          <a:xfrm>
            <a:off x="2243307" y="1725238"/>
            <a:ext cx="1841500" cy="3693319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read ( c) 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switch ( c )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{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case ‘N’: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   </a:t>
            </a:r>
            <a:r>
              <a:rPr lang="en-US" dirty="0" smtClean="0">
                <a:solidFill>
                  <a:srgbClr val="FFFF00"/>
                </a:solidFill>
                <a:latin typeface="Helvetica" charset="0"/>
              </a:rPr>
              <a:t>z </a:t>
            </a:r>
            <a:r>
              <a:rPr lang="en-US" dirty="0">
                <a:solidFill>
                  <a:srgbClr val="FFFF00"/>
                </a:solidFill>
                <a:latin typeface="Helvetica" charset="0"/>
              </a:rPr>
              <a:t>= 25</a:t>
            </a:r>
            <a:r>
              <a:rPr lang="en-US" dirty="0" smtClean="0">
                <a:solidFill>
                  <a:srgbClr val="FFFF00"/>
                </a:solidFill>
                <a:latin typeface="Helvetica" charset="0"/>
              </a:rPr>
              <a:t>;</a:t>
            </a:r>
            <a:endParaRPr lang="en-US" dirty="0">
              <a:solidFill>
                <a:srgbClr val="FFFF00"/>
              </a:solidFill>
              <a:latin typeface="Helvetica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case ‘Y’: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   </a:t>
            </a:r>
            <a:r>
              <a:rPr lang="en-US" dirty="0" smtClean="0">
                <a:solidFill>
                  <a:srgbClr val="FFFF00"/>
                </a:solidFill>
                <a:latin typeface="Helvetica" charset="0"/>
              </a:rPr>
              <a:t>x </a:t>
            </a:r>
            <a:r>
              <a:rPr lang="en-US" dirty="0">
                <a:solidFill>
                  <a:srgbClr val="FFFF00"/>
                </a:solidFill>
                <a:latin typeface="Helvetica" charset="0"/>
              </a:rPr>
              <a:t>= 50;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   break;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default: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   </a:t>
            </a:r>
            <a:r>
              <a:rPr lang="en-US" dirty="0" smtClean="0">
                <a:solidFill>
                  <a:srgbClr val="FFFF00"/>
                </a:solidFill>
                <a:latin typeface="Helvetica" charset="0"/>
              </a:rPr>
              <a:t>x </a:t>
            </a:r>
            <a:r>
              <a:rPr lang="en-US" dirty="0">
                <a:solidFill>
                  <a:srgbClr val="FFFF00"/>
                </a:solidFill>
                <a:latin typeface="Helvetica" charset="0"/>
              </a:rPr>
              <a:t>= 0;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      break;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}</a:t>
            </a:r>
          </a:p>
          <a:p>
            <a:r>
              <a:rPr lang="en-US" dirty="0">
                <a:solidFill>
                  <a:srgbClr val="FFFF00"/>
                </a:solidFill>
                <a:latin typeface="Helvetica" charset="0"/>
              </a:rPr>
              <a:t>print </a:t>
            </a:r>
            <a:r>
              <a:rPr lang="en-US" dirty="0" smtClean="0">
                <a:solidFill>
                  <a:srgbClr val="FFFF00"/>
                </a:solidFill>
                <a:latin typeface="Helvetica" charset="0"/>
              </a:rPr>
              <a:t>(x);</a:t>
            </a:r>
            <a:endParaRPr lang="en-US" dirty="0">
              <a:solidFill>
                <a:srgbClr val="FFFF00"/>
              </a:solidFill>
              <a:latin typeface="Helvetica" charset="0"/>
            </a:endParaRP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4149726" y="2195513"/>
            <a:ext cx="3959226" cy="3157538"/>
            <a:chOff x="2614" y="1383"/>
            <a:chExt cx="2494" cy="1989"/>
          </a:xfrm>
        </p:grpSpPr>
        <p:grpSp>
          <p:nvGrpSpPr>
            <p:cNvPr id="22536" name="Group 7"/>
            <p:cNvGrpSpPr>
              <a:grpSpLocks/>
            </p:cNvGrpSpPr>
            <p:nvPr/>
          </p:nvGrpSpPr>
          <p:grpSpPr bwMode="auto">
            <a:xfrm>
              <a:off x="3679" y="2950"/>
              <a:ext cx="350" cy="296"/>
              <a:chOff x="4738" y="2684"/>
              <a:chExt cx="350" cy="296"/>
            </a:xfrm>
          </p:grpSpPr>
          <p:sp>
            <p:nvSpPr>
              <p:cNvPr id="22565" name="Oval 8"/>
              <p:cNvSpPr>
                <a:spLocks noChangeArrowheads="1"/>
              </p:cNvSpPr>
              <p:nvPr/>
            </p:nvSpPr>
            <p:spPr bwMode="auto">
              <a:xfrm>
                <a:off x="47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571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66" name="Text Box 9"/>
              <p:cNvSpPr txBox="1">
                <a:spLocks noChangeArrowheads="1"/>
              </p:cNvSpPr>
              <p:nvPr/>
            </p:nvSpPr>
            <p:spPr bwMode="auto">
              <a:xfrm>
                <a:off x="4821" y="2707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>
                    <a:solidFill>
                      <a:srgbClr val="FFFF00"/>
                    </a:solidFill>
                  </a:rPr>
                  <a:t>5</a:t>
                </a:r>
              </a:p>
            </p:txBody>
          </p:sp>
        </p:grpSp>
        <p:grpSp>
          <p:nvGrpSpPr>
            <p:cNvPr id="22537" name="Group 10"/>
            <p:cNvGrpSpPr>
              <a:grpSpLocks/>
            </p:cNvGrpSpPr>
            <p:nvPr/>
          </p:nvGrpSpPr>
          <p:grpSpPr bwMode="auto">
            <a:xfrm>
              <a:off x="3679" y="1577"/>
              <a:ext cx="350" cy="296"/>
              <a:chOff x="3838" y="2684"/>
              <a:chExt cx="350" cy="296"/>
            </a:xfrm>
          </p:grpSpPr>
          <p:sp>
            <p:nvSpPr>
              <p:cNvPr id="22563" name="Oval 11"/>
              <p:cNvSpPr>
                <a:spLocks noChangeArrowheads="1"/>
              </p:cNvSpPr>
              <p:nvPr/>
            </p:nvSpPr>
            <p:spPr bwMode="auto">
              <a:xfrm>
                <a:off x="3838" y="2684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64" name="Text Box 12"/>
              <p:cNvSpPr txBox="1">
                <a:spLocks noChangeArrowheads="1"/>
              </p:cNvSpPr>
              <p:nvPr/>
            </p:nvSpPr>
            <p:spPr bwMode="auto">
              <a:xfrm>
                <a:off x="3921" y="2707"/>
                <a:ext cx="190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dirty="0">
                    <a:solidFill>
                      <a:srgbClr val="FFFF00"/>
                    </a:solidFill>
                  </a:rPr>
                  <a:t>1</a:t>
                </a:r>
              </a:p>
            </p:txBody>
          </p:sp>
        </p:grpSp>
        <p:sp>
          <p:nvSpPr>
            <p:cNvPr id="22538" name="Line 13"/>
            <p:cNvSpPr>
              <a:spLocks noChangeShapeType="1"/>
            </p:cNvSpPr>
            <p:nvPr/>
          </p:nvSpPr>
          <p:spPr bwMode="auto">
            <a:xfrm flipV="1">
              <a:off x="3438" y="1827"/>
              <a:ext cx="292" cy="5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39" name="Line 14"/>
            <p:cNvSpPr>
              <a:spLocks noChangeShapeType="1"/>
            </p:cNvSpPr>
            <p:nvPr/>
          </p:nvSpPr>
          <p:spPr bwMode="auto">
            <a:xfrm>
              <a:off x="3461" y="2411"/>
              <a:ext cx="21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0" name="Line 15"/>
            <p:cNvSpPr>
              <a:spLocks noChangeShapeType="1"/>
            </p:cNvSpPr>
            <p:nvPr/>
          </p:nvSpPr>
          <p:spPr bwMode="auto">
            <a:xfrm>
              <a:off x="3964" y="1836"/>
              <a:ext cx="293" cy="51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1" name="Line 16"/>
            <p:cNvSpPr>
              <a:spLocks noChangeShapeType="1"/>
            </p:cNvSpPr>
            <p:nvPr/>
          </p:nvSpPr>
          <p:spPr bwMode="auto">
            <a:xfrm>
              <a:off x="3854" y="1383"/>
              <a:ext cx="0" cy="1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2" name="Line 24"/>
            <p:cNvSpPr>
              <a:spLocks noChangeShapeType="1"/>
            </p:cNvSpPr>
            <p:nvPr/>
          </p:nvSpPr>
          <p:spPr bwMode="auto">
            <a:xfrm flipH="1">
              <a:off x="3960" y="2484"/>
              <a:ext cx="311" cy="48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3" name="Text Box 25"/>
            <p:cNvSpPr txBox="1">
              <a:spLocks noChangeArrowheads="1"/>
            </p:cNvSpPr>
            <p:nvPr/>
          </p:nvSpPr>
          <p:spPr bwMode="auto">
            <a:xfrm>
              <a:off x="3964" y="1598"/>
              <a:ext cx="830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read ( c );</a:t>
              </a:r>
            </a:p>
          </p:txBody>
        </p:sp>
        <p:sp>
          <p:nvSpPr>
            <p:cNvPr id="22544" name="Text Box 26"/>
            <p:cNvSpPr txBox="1">
              <a:spLocks noChangeArrowheads="1"/>
            </p:cNvSpPr>
            <p:nvPr/>
          </p:nvSpPr>
          <p:spPr bwMode="auto">
            <a:xfrm>
              <a:off x="2942" y="1811"/>
              <a:ext cx="679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c == ‘N’</a:t>
              </a:r>
            </a:p>
          </p:txBody>
        </p:sp>
        <p:sp>
          <p:nvSpPr>
            <p:cNvPr id="22545" name="Text Box 27"/>
            <p:cNvSpPr txBox="1">
              <a:spLocks noChangeArrowheads="1"/>
            </p:cNvSpPr>
            <p:nvPr/>
          </p:nvSpPr>
          <p:spPr bwMode="auto">
            <a:xfrm>
              <a:off x="4502" y="2489"/>
              <a:ext cx="606" cy="32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 smtClean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</a:t>
              </a: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= 0;</a:t>
              </a: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break;</a:t>
              </a:r>
            </a:p>
          </p:txBody>
        </p:sp>
        <p:grpSp>
          <p:nvGrpSpPr>
            <p:cNvPr id="22546" name="Group 32"/>
            <p:cNvGrpSpPr>
              <a:grpSpLocks/>
            </p:cNvGrpSpPr>
            <p:nvPr/>
          </p:nvGrpSpPr>
          <p:grpSpPr bwMode="auto">
            <a:xfrm>
              <a:off x="3111" y="2263"/>
              <a:ext cx="1486" cy="296"/>
              <a:chOff x="3329" y="1774"/>
              <a:chExt cx="1486" cy="296"/>
            </a:xfrm>
          </p:grpSpPr>
          <p:grpSp>
            <p:nvGrpSpPr>
              <p:cNvPr id="22554" name="Group 18"/>
              <p:cNvGrpSpPr>
                <a:grpSpLocks/>
              </p:cNvGrpSpPr>
              <p:nvPr/>
            </p:nvGrpSpPr>
            <p:grpSpPr bwMode="auto">
              <a:xfrm>
                <a:off x="3329" y="1774"/>
                <a:ext cx="350" cy="296"/>
                <a:chOff x="4288" y="1746"/>
                <a:chExt cx="350" cy="296"/>
              </a:xfrm>
            </p:grpSpPr>
            <p:sp>
              <p:nvSpPr>
                <p:cNvPr id="22561" name="Oval 19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62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4371" y="1769"/>
                  <a:ext cx="190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dirty="0">
                      <a:solidFill>
                        <a:srgbClr val="FFFF00"/>
                      </a:solidFill>
                    </a:rPr>
                    <a:t>2</a:t>
                  </a:r>
                </a:p>
              </p:txBody>
            </p:sp>
          </p:grpSp>
          <p:grpSp>
            <p:nvGrpSpPr>
              <p:cNvPr id="22555" name="Group 21"/>
              <p:cNvGrpSpPr>
                <a:grpSpLocks/>
              </p:cNvGrpSpPr>
              <p:nvPr/>
            </p:nvGrpSpPr>
            <p:grpSpPr bwMode="auto">
              <a:xfrm>
                <a:off x="4465" y="1774"/>
                <a:ext cx="350" cy="296"/>
                <a:chOff x="4288" y="1746"/>
                <a:chExt cx="350" cy="296"/>
              </a:xfrm>
            </p:grpSpPr>
            <p:sp>
              <p:nvSpPr>
                <p:cNvPr id="22559" name="Oval 22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60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4371" y="1769"/>
                  <a:ext cx="190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>
                      <a:solidFill>
                        <a:srgbClr val="FFFF00"/>
                      </a:solidFill>
                    </a:rPr>
                    <a:t>4</a:t>
                  </a:r>
                </a:p>
              </p:txBody>
            </p:sp>
          </p:grpSp>
          <p:grpSp>
            <p:nvGrpSpPr>
              <p:cNvPr id="22556" name="Group 29"/>
              <p:cNvGrpSpPr>
                <a:grpSpLocks/>
              </p:cNvGrpSpPr>
              <p:nvPr/>
            </p:nvGrpSpPr>
            <p:grpSpPr bwMode="auto">
              <a:xfrm>
                <a:off x="3897" y="1774"/>
                <a:ext cx="350" cy="296"/>
                <a:chOff x="4288" y="1746"/>
                <a:chExt cx="350" cy="296"/>
              </a:xfrm>
            </p:grpSpPr>
            <p:sp>
              <p:nvSpPr>
                <p:cNvPr id="22557" name="Oval 30"/>
                <p:cNvSpPr>
                  <a:spLocks noChangeArrowheads="1"/>
                </p:cNvSpPr>
                <p:nvPr/>
              </p:nvSpPr>
              <p:spPr bwMode="auto">
                <a:xfrm>
                  <a:off x="4288" y="1746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58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4371" y="1769"/>
                  <a:ext cx="190" cy="23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pPr algn="r"/>
                  <a:r>
                    <a:rPr lang="en-US" dirty="0">
                      <a:solidFill>
                        <a:srgbClr val="FFFF00"/>
                      </a:solidFill>
                    </a:rPr>
                    <a:t>3</a:t>
                  </a:r>
                </a:p>
              </p:txBody>
            </p:sp>
          </p:grpSp>
        </p:grpSp>
        <p:sp>
          <p:nvSpPr>
            <p:cNvPr id="22547" name="Line 33"/>
            <p:cNvSpPr>
              <a:spLocks noChangeShapeType="1"/>
            </p:cNvSpPr>
            <p:nvPr/>
          </p:nvSpPr>
          <p:spPr bwMode="auto">
            <a:xfrm flipH="1">
              <a:off x="3852" y="1873"/>
              <a:ext cx="4" cy="3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8" name="Line 34"/>
            <p:cNvSpPr>
              <a:spLocks noChangeShapeType="1"/>
            </p:cNvSpPr>
            <p:nvPr/>
          </p:nvSpPr>
          <p:spPr bwMode="auto">
            <a:xfrm flipH="1">
              <a:off x="3856" y="2563"/>
              <a:ext cx="0" cy="3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49" name="Text Box 39"/>
            <p:cNvSpPr txBox="1">
              <a:spLocks noChangeArrowheads="1"/>
            </p:cNvSpPr>
            <p:nvPr/>
          </p:nvSpPr>
          <p:spPr bwMode="auto">
            <a:xfrm>
              <a:off x="3500" y="1953"/>
              <a:ext cx="647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c == ‘Y’</a:t>
              </a:r>
            </a:p>
          </p:txBody>
        </p:sp>
        <p:sp>
          <p:nvSpPr>
            <p:cNvPr id="22550" name="Text Box 40"/>
            <p:cNvSpPr txBox="1">
              <a:spLocks noChangeArrowheads="1"/>
            </p:cNvSpPr>
            <p:nvPr/>
          </p:nvSpPr>
          <p:spPr bwMode="auto">
            <a:xfrm>
              <a:off x="4048" y="1936"/>
              <a:ext cx="657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default</a:t>
              </a:r>
            </a:p>
          </p:txBody>
        </p:sp>
        <p:sp>
          <p:nvSpPr>
            <p:cNvPr id="22551" name="Text Box 41"/>
            <p:cNvSpPr txBox="1">
              <a:spLocks noChangeArrowheads="1"/>
            </p:cNvSpPr>
            <p:nvPr/>
          </p:nvSpPr>
          <p:spPr bwMode="auto">
            <a:xfrm>
              <a:off x="3567" y="2592"/>
              <a:ext cx="775" cy="32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 smtClean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x </a:t>
              </a: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= 50;</a:t>
              </a: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break;</a:t>
              </a:r>
            </a:p>
          </p:txBody>
        </p:sp>
        <p:sp>
          <p:nvSpPr>
            <p:cNvPr id="22552" name="Text Box 42"/>
            <p:cNvSpPr txBox="1">
              <a:spLocks noChangeArrowheads="1"/>
            </p:cNvSpPr>
            <p:nvPr/>
          </p:nvSpPr>
          <p:spPr bwMode="auto">
            <a:xfrm>
              <a:off x="2614" y="2489"/>
              <a:ext cx="616" cy="14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en-US" sz="1800" dirty="0" smtClean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z </a:t>
              </a: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= 25</a:t>
              </a:r>
              <a:r>
                <a:rPr lang="en-US" sz="1800" dirty="0" smtClean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;</a:t>
              </a:r>
              <a:endPara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2553" name="Text Box 43"/>
            <p:cNvSpPr txBox="1">
              <a:spLocks noChangeArrowheads="1"/>
            </p:cNvSpPr>
            <p:nvPr/>
          </p:nvSpPr>
          <p:spPr bwMode="auto">
            <a:xfrm>
              <a:off x="3886" y="3139"/>
              <a:ext cx="819" cy="2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print </a:t>
              </a:r>
              <a:r>
                <a:rPr lang="en-US" sz="1800" dirty="0" smtClean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(x);</a:t>
              </a:r>
              <a:endParaRPr lang="en-US" sz="18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sp>
        <p:nvSpPr>
          <p:cNvPr id="41" name="AutoShape 74"/>
          <p:cNvSpPr>
            <a:spLocks/>
          </p:cNvSpPr>
          <p:nvPr/>
        </p:nvSpPr>
        <p:spPr bwMode="auto">
          <a:xfrm>
            <a:off x="822960" y="5534890"/>
            <a:ext cx="3847466" cy="747712"/>
          </a:xfrm>
          <a:prstGeom prst="borderCallout2">
            <a:avLst>
              <a:gd name="adj1" fmla="val 17140"/>
              <a:gd name="adj2" fmla="val 100188"/>
              <a:gd name="adj3" fmla="val 15287"/>
              <a:gd name="adj4" fmla="val 115153"/>
              <a:gd name="adj5" fmla="val -203512"/>
              <a:gd name="adj6" fmla="val 128178"/>
            </a:avLst>
          </a:prstGeom>
          <a:solidFill>
            <a:srgbClr val="0000FF"/>
          </a:solidFill>
          <a:ln w="28575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latin typeface="Gill Sans MT" pitchFamily="34" charset="0"/>
              </a:rPr>
              <a:t>Un case sin un break continúa con el siguiente case</a:t>
            </a:r>
            <a:endParaRPr lang="es-ES" dirty="0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42" name="Oval 76"/>
          <p:cNvSpPr>
            <a:spLocks noChangeArrowheads="1"/>
          </p:cNvSpPr>
          <p:nvPr/>
        </p:nvSpPr>
        <p:spPr bwMode="auto">
          <a:xfrm rot="19770933">
            <a:off x="5372373" y="3586684"/>
            <a:ext cx="580482" cy="446087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GCF: Case/</a:t>
            </a:r>
            <a:r>
              <a:rPr lang="es-ES" dirty="0" err="1" smtClean="0">
                <a:solidFill>
                  <a:schemeClr val="tx1"/>
                </a:solidFill>
              </a:rPr>
              <a:t>switch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7851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</p:bld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1992</TotalTime>
  <Words>2623</Words>
  <Application>Microsoft Office PowerPoint</Application>
  <PresentationFormat>Presentación en pantalla (4:3)</PresentationFormat>
  <Paragraphs>485</Paragraphs>
  <Slides>21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21</vt:i4>
      </vt:variant>
    </vt:vector>
  </HeadingPairs>
  <TitlesOfParts>
    <vt:vector size="34" baseType="lpstr">
      <vt:lpstr>宋体</vt:lpstr>
      <vt:lpstr>Arial</vt:lpstr>
      <vt:lpstr>Calibri</vt:lpstr>
      <vt:lpstr>Calibri Light</vt:lpstr>
      <vt:lpstr>Gill Sans MT</vt:lpstr>
      <vt:lpstr>Helvetica</vt:lpstr>
      <vt:lpstr>楷体_GB2312</vt:lpstr>
      <vt:lpstr>Times New Roman</vt:lpstr>
      <vt:lpstr>Wingdings 2</vt:lpstr>
      <vt:lpstr>HDOfficeLightV0</vt:lpstr>
      <vt:lpstr>1_HDOfficeLightV0</vt:lpstr>
      <vt:lpstr>2_HDOfficeLightV0</vt:lpstr>
      <vt:lpstr>Retrospección</vt:lpstr>
      <vt:lpstr>Criterios cobertura de grafos: código fuente</vt:lpstr>
      <vt:lpstr>Resumen</vt:lpstr>
      <vt:lpstr>Grafos de control de flujo</vt:lpstr>
      <vt:lpstr>GCF: la instrucción if</vt:lpstr>
      <vt:lpstr>GCF: la instrucción if-return</vt:lpstr>
      <vt:lpstr>GCF: Bucles</vt:lpstr>
      <vt:lpstr>GCF: Bucles while y for</vt:lpstr>
      <vt:lpstr>GCF: Bucles do, break, continue</vt:lpstr>
      <vt:lpstr>GCF: Case/switch</vt:lpstr>
      <vt:lpstr>GCF: Excepciones (try-catch)</vt:lpstr>
      <vt:lpstr>Ejemplo GCF: Estadística</vt:lpstr>
      <vt:lpstr>Requisitos de test y caminos de test: EC</vt:lpstr>
      <vt:lpstr>Requisitos de test y caminos de test: EPC</vt:lpstr>
      <vt:lpstr>Requisitos de test y caminos de test: PPC</vt:lpstr>
      <vt:lpstr>Resumen</vt:lpstr>
      <vt:lpstr>Criterios cobertura de grafos: elementos de diseño</vt:lpstr>
      <vt:lpstr>Orientación a objetos y diseños</vt:lpstr>
      <vt:lpstr>Grafo de llamadas</vt:lpstr>
      <vt:lpstr>Grafo de llamadas sobre clases</vt:lpstr>
      <vt:lpstr>Herencia y polimorfismo</vt:lpstr>
      <vt:lpstr>Cobertura en un grafo de herencias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Software Testing</dc:title>
  <dc:creator>mercedes</dc:creator>
  <cp:lastModifiedBy>Manuel</cp:lastModifiedBy>
  <cp:revision>296</cp:revision>
  <dcterms:created xsi:type="dcterms:W3CDTF">2010-11-18T11:03:00Z</dcterms:created>
  <dcterms:modified xsi:type="dcterms:W3CDTF">2017-11-14T10:14:23Z</dcterms:modified>
</cp:coreProperties>
</file>