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  <p:sldMasterId id="2147483696" r:id="rId2"/>
    <p:sldMasterId id="2147483750" r:id="rId3"/>
    <p:sldMasterId id="2147483815" r:id="rId4"/>
  </p:sldMasterIdLst>
  <p:notesMasterIdLst>
    <p:notesMasterId r:id="rId37"/>
  </p:notesMasterIdLst>
  <p:sldIdLst>
    <p:sldId id="257" r:id="rId5"/>
    <p:sldId id="258" r:id="rId6"/>
    <p:sldId id="309" r:id="rId7"/>
    <p:sldId id="310" r:id="rId8"/>
    <p:sldId id="311" r:id="rId9"/>
    <p:sldId id="312" r:id="rId10"/>
    <p:sldId id="313" r:id="rId11"/>
    <p:sldId id="314" r:id="rId12"/>
    <p:sldId id="315" r:id="rId13"/>
    <p:sldId id="316" r:id="rId14"/>
    <p:sldId id="318" r:id="rId15"/>
    <p:sldId id="319" r:id="rId16"/>
    <p:sldId id="320" r:id="rId17"/>
    <p:sldId id="321" r:id="rId18"/>
    <p:sldId id="322" r:id="rId19"/>
    <p:sldId id="324" r:id="rId20"/>
    <p:sldId id="325" r:id="rId21"/>
    <p:sldId id="327" r:id="rId22"/>
    <p:sldId id="328" r:id="rId23"/>
    <p:sldId id="329" r:id="rId24"/>
    <p:sldId id="330" r:id="rId25"/>
    <p:sldId id="331" r:id="rId26"/>
    <p:sldId id="338" r:id="rId27"/>
    <p:sldId id="332" r:id="rId28"/>
    <p:sldId id="333" r:id="rId29"/>
    <p:sldId id="334" r:id="rId30"/>
    <p:sldId id="335" r:id="rId31"/>
    <p:sldId id="336" r:id="rId32"/>
    <p:sldId id="337" r:id="rId33"/>
    <p:sldId id="339" r:id="rId34"/>
    <p:sldId id="340" r:id="rId35"/>
    <p:sldId id="341" r:id="rId3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146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8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73506A-397E-4710-8110-E549353B1221}" type="datetimeFigureOut">
              <a:rPr lang="es-ES" smtClean="0"/>
              <a:pPr/>
              <a:t>27/10/2017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A9BE56-51D1-4C85-B4EF-20EB8A0414DC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30923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33420E6-5265-4B93-BBAA-39245D3DF6C2}" type="slidenum">
              <a:rPr lang="en-US"/>
              <a:pPr/>
              <a:t>1</a:t>
            </a:fld>
            <a:endParaRPr lang="en-US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s-ES" smtClean="0"/>
          </a:p>
        </p:txBody>
      </p:sp>
    </p:spTree>
    <p:extLst>
      <p:ext uri="{BB962C8B-B14F-4D97-AF65-F5344CB8AC3E}">
        <p14:creationId xmlns:p14="http://schemas.microsoft.com/office/powerpoint/2010/main" val="3256626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BBAAB-6046-4F3A-9EBD-C2257141A099}" type="datetime1">
              <a:rPr lang="es-ES" smtClean="0"/>
              <a:t>27/10/2017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39150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091A8-A631-44A6-A4BD-4703890A58C5}" type="datetime1">
              <a:rPr lang="es-ES" smtClean="0"/>
              <a:t>27/10/2017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23206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B832F-4135-4C27-8511-A9F807DC8D71}" type="datetime1">
              <a:rPr lang="es-ES" smtClean="0"/>
              <a:t>27/10/2017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800676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B0FCF-57A4-449A-880A-378C89D4BB8D}" type="datetime1">
              <a:rPr lang="es-ES" smtClean="0"/>
              <a:t>27/10/2017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912768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6B902-4D05-4DE5-93C6-426A7C7B07AD}" type="datetime1">
              <a:rPr lang="es-ES" smtClean="0"/>
              <a:t>27/10/2017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345112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97B3D-6599-4270-887C-8B0BD4E8B409}" type="datetime1">
              <a:rPr lang="es-ES" smtClean="0"/>
              <a:t>27/10/2017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42022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11BE3-5914-481D-B718-E4555E29FC38}" type="datetime1">
              <a:rPr lang="es-ES" smtClean="0"/>
              <a:t>27/10/2017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82027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41412-FF7A-46DA-B3D9-3749EA4339F8}" type="datetime1">
              <a:rPr lang="es-ES" smtClean="0"/>
              <a:t>27/10/2017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0722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943AC-334E-4B41-A7A1-C6AA8A64068B}" type="datetime1">
              <a:rPr lang="es-ES" smtClean="0"/>
              <a:t>27/10/2017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5129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9753C-6B4C-48D9-970B-D3EC8641D414}" type="datetime1">
              <a:rPr lang="es-ES" smtClean="0"/>
              <a:t>27/10/2017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19886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EE6DC-63E2-4FE6-8099-DFBB50964FBA}" type="datetime1">
              <a:rPr lang="es-ES" smtClean="0"/>
              <a:t>27/10/2017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30417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C88CE-679A-4F08-AA69-7F0C7AACF17A}" type="datetime1">
              <a:rPr lang="es-ES" smtClean="0"/>
              <a:t>27/10/2017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8912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EEAD4-CF7C-43E9-B21C-30388E548210}" type="datetime1">
              <a:rPr lang="es-ES" smtClean="0"/>
              <a:t>27/10/2017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06098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C0AE6-27E2-49E4-9786-065CFBCE703F}" type="datetime1">
              <a:rPr lang="es-ES" smtClean="0"/>
              <a:t>27/10/2017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761347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4350E-BE8E-48E9-BA94-3ED63C43E737}" type="datetime1">
              <a:rPr lang="es-ES" smtClean="0"/>
              <a:t>27/10/2017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778734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D3EA8-A826-4CA8-A0E3-165476EB2685}" type="datetime1">
              <a:rPr lang="es-ES" smtClean="0"/>
              <a:t>27/10/2017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158122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40BF4-C082-4D22-A605-F835ED962734}" type="datetime1">
              <a:rPr lang="es-ES" smtClean="0"/>
              <a:t>27/10/2017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7219184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8A45D-30B7-4C26-B82A-102C832EF02C}" type="datetime1">
              <a:rPr lang="es-ES" smtClean="0"/>
              <a:t>27/10/2017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911917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CC211-167B-4686-B1BA-52B1ABD7522D}" type="datetime1">
              <a:rPr lang="es-ES" smtClean="0"/>
              <a:t>27/10/2017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508879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C410E-60CB-41A2-BC8B-EDE211F00F9E}" type="datetime1">
              <a:rPr lang="es-ES" smtClean="0"/>
              <a:t>27/10/2017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278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38E6B-08DE-4203-9083-1C60D49A09F0}" type="datetime1">
              <a:rPr lang="es-ES" smtClean="0"/>
              <a:t>27/10/2017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11559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873A3-76ED-4565-B8CF-89BBD494ABC5}" type="datetime1">
              <a:rPr lang="es-ES" smtClean="0"/>
              <a:t>27/10/2017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46489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81298-ED52-4A9E-9E4D-C12924A2BC9E}" type="datetime1">
              <a:rPr lang="es-ES" smtClean="0"/>
              <a:t>27/10/2017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763768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63BA2-7581-464A-8019-560215B48D65}" type="datetime1">
              <a:rPr lang="es-ES" smtClean="0"/>
              <a:t>27/10/2017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9329468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8132B-35A9-400D-B7E9-E2EA6A394294}" type="datetime1">
              <a:rPr lang="es-ES" smtClean="0"/>
              <a:t>27/10/2017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87033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9021B-B6BD-4622-9B9E-2767F915CA8E}" type="datetime1">
              <a:rPr lang="es-ES" smtClean="0"/>
              <a:t>27/10/2017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8490188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A88BC-11D8-42CF-9C2D-C9AC6A838A3E}" type="datetime1">
              <a:rPr lang="es-ES" smtClean="0"/>
              <a:t>27/10/2017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534459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EB3F-908C-458B-B436-C7ECFB498976}" type="datetime1">
              <a:rPr lang="es-ES" smtClean="0"/>
              <a:t>27/10/2017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375762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18E86-597B-4AAF-96D2-224B4A993019}" type="datetime1">
              <a:rPr lang="es-ES" smtClean="0"/>
              <a:t>27/10/2017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169214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B2A2D-DC28-4C69-A08C-BACE8E0A0E35}" type="datetime1">
              <a:rPr lang="es-ES" smtClean="0"/>
              <a:t>27/10/2017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685900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5"/>
            <a:ext cx="3703320" cy="402335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9B3AE-B25E-41F9-959D-3EB46BB9620A}" type="datetime1">
              <a:rPr lang="es-ES" smtClean="0"/>
              <a:t>27/10/2017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1639904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5"/>
            <a:ext cx="3703320" cy="32867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49D97-F982-46A6-9EDE-FA2B64B1763A}" type="datetime1">
              <a:rPr lang="es-ES" smtClean="0"/>
              <a:t>27/10/2017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3806424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B3E52-7D0A-464E-B443-3FED858CD439}" type="datetime1">
              <a:rPr lang="es-ES" smtClean="0"/>
              <a:t>27/10/2017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71885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77E61-DB50-45A2-8511-E0213FB889FF}" type="datetime1">
              <a:rPr lang="es-ES" smtClean="0"/>
              <a:t>27/10/2017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473921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4F04B-F320-4D30-AF65-5E2B0DA8F940}" type="datetime1">
              <a:rPr lang="es-ES" smtClean="0"/>
              <a:t>27/10/2017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838909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6260B0CC-A69E-4F85-BFED-E0F34ABE83E8}" type="datetime1">
              <a:rPr lang="es-ES" smtClean="0"/>
              <a:t>27/10/2017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5977528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A42B6-3A99-4023-AA83-A836318CFCC9}" type="datetime1">
              <a:rPr lang="es-ES" smtClean="0"/>
              <a:t>27/10/2017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5893210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3A34A-EC1C-4A0A-8848-536DAC48ED0C}" type="datetime1">
              <a:rPr lang="es-ES" smtClean="0"/>
              <a:t>27/10/2017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6458427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1F897-A65A-4B8C-81C8-18AC350B87D6}" type="datetime1">
              <a:rPr lang="es-ES" smtClean="0"/>
              <a:t>27/10/2017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9254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7D5C5-0083-4B38-83E8-CDA19C36EC27}" type="datetime1">
              <a:rPr lang="es-ES" smtClean="0"/>
              <a:t>27/10/2017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2843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E768C-2DC6-47ED-AAC7-F1272AE7F366}" type="datetime1">
              <a:rPr lang="es-ES" smtClean="0"/>
              <a:t>27/10/2017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750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276E7-5656-4BE7-B57D-35FE4B85441A}" type="datetime1">
              <a:rPr lang="es-ES" smtClean="0"/>
              <a:t>27/10/2017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1452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F3874-4417-4241-816F-DA8ADA4CEAEF}" type="datetime1">
              <a:rPr lang="es-ES" smtClean="0"/>
              <a:t>27/10/2017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93694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C623D-F158-4EB4-A191-18A4A701E37D}" type="datetime1">
              <a:rPr lang="es-ES" smtClean="0"/>
              <a:t>27/10/2017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8654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BEB0963-8D14-4208-B1D3-3B5215B2D95F}" type="datetime1">
              <a:rPr lang="es-ES" smtClean="0"/>
              <a:t>27/10/2017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08195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340F696A-B4C4-43BE-BE55-133EBAAD69E9}" type="datetime1">
              <a:rPr lang="es-ES" smtClean="0"/>
              <a:t>27/10/2017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8208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ECBC8BF-A422-45E8-BD44-647A3CA6210D}" type="datetime1">
              <a:rPr lang="es-ES" smtClean="0"/>
              <a:t>27/10/2017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41551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9144001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226DB13-5E37-4F7A-A5A5-78B5C11FC98C}" type="datetime1">
              <a:rPr lang="es-ES" smtClean="0"/>
              <a:t>27/10/2017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0842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kumimoji="1" lang="es-ES" sz="6600" dirty="0" smtClean="0"/>
              <a:t>Criterios cobertura de grafos: introducción</a:t>
            </a:r>
            <a:endParaRPr lang="en-US" sz="4000" dirty="0"/>
          </a:p>
        </p:txBody>
      </p:sp>
      <p:sp>
        <p:nvSpPr>
          <p:cNvPr id="461831" name="Rectangle 7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pPr>
              <a:defRPr/>
            </a:pPr>
            <a:r>
              <a:rPr kumimoji="1" lang="es-ES" sz="3600" dirty="0"/>
              <a:t>Manuel Núñez</a:t>
            </a:r>
            <a:br>
              <a:rPr kumimoji="1" lang="es-ES" sz="3600" dirty="0"/>
            </a:br>
            <a:r>
              <a:rPr kumimoji="1" lang="es-ES" sz="3600" dirty="0"/>
              <a:t>Especificación, Validación y </a:t>
            </a:r>
            <a:r>
              <a:rPr kumimoji="1" lang="es-ES" sz="3600" dirty="0" err="1"/>
              <a:t>Testing</a:t>
            </a:r>
            <a:endParaRPr kumimoji="1" lang="es-ES" sz="3600" dirty="0" smtClean="0"/>
          </a:p>
        </p:txBody>
      </p:sp>
      <p:sp>
        <p:nvSpPr>
          <p:cNvPr id="4" name="CuadroTexto 3"/>
          <p:cNvSpPr txBox="1"/>
          <p:nvPr/>
        </p:nvSpPr>
        <p:spPr>
          <a:xfrm>
            <a:off x="683568" y="5733256"/>
            <a:ext cx="78488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Estas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transparencias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están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basadas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en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las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desarrolladas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por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Ammann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&amp; Offutt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como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acompañamiento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de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su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libro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Introduction to Software Testing (2</a:t>
            </a:r>
            <a:r>
              <a:rPr lang="en-US" sz="1400" baseline="30000" dirty="0" smtClean="0">
                <a:solidFill>
                  <a:schemeClr val="bg1">
                    <a:lumMod val="50000"/>
                  </a:schemeClr>
                </a:solidFill>
              </a:rPr>
              <a:t>nd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Edition)</a:t>
            </a:r>
            <a:endParaRPr lang="en-US" sz="14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>
                <a:solidFill>
                  <a:schemeClr val="tx1"/>
                </a:solidFill>
              </a:rPr>
              <a:t>Tests</a:t>
            </a:r>
            <a:r>
              <a:rPr lang="es-ES" dirty="0" smtClean="0">
                <a:solidFill>
                  <a:schemeClr val="tx1"/>
                </a:solidFill>
              </a:rPr>
              <a:t> y caminos de </a:t>
            </a:r>
            <a:r>
              <a:rPr lang="es-ES" dirty="0" err="1" smtClean="0">
                <a:solidFill>
                  <a:schemeClr val="tx1"/>
                </a:solidFill>
              </a:rPr>
              <a:t>tests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67016" y="2434977"/>
            <a:ext cx="1046162" cy="457200"/>
          </a:xfrm>
          <a:prstGeom prst="rect">
            <a:avLst/>
          </a:prstGeom>
          <a:solidFill>
            <a:srgbClr val="0099FF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solidFill>
                  <a:schemeClr val="tx1"/>
                </a:solidFill>
                <a:latin typeface="Gill Sans MT" pitchFamily="34" charset="0"/>
              </a:rPr>
              <a:t>test 1</a:t>
            </a:r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467016" y="3179515"/>
            <a:ext cx="1046162" cy="457200"/>
          </a:xfrm>
          <a:prstGeom prst="rect">
            <a:avLst/>
          </a:prstGeom>
          <a:solidFill>
            <a:srgbClr val="0099FF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chemeClr val="tx1"/>
                </a:solidFill>
                <a:latin typeface="Gill Sans MT" pitchFamily="34" charset="0"/>
              </a:rPr>
              <a:t>test 2</a:t>
            </a:r>
          </a:p>
        </p:txBody>
      </p: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467016" y="3905002"/>
            <a:ext cx="1046162" cy="457200"/>
          </a:xfrm>
          <a:prstGeom prst="rect">
            <a:avLst/>
          </a:prstGeom>
          <a:solidFill>
            <a:srgbClr val="0099FF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chemeClr val="tx1"/>
                </a:solidFill>
                <a:latin typeface="Gill Sans MT" pitchFamily="34" charset="0"/>
              </a:rPr>
              <a:t>test 3</a:t>
            </a:r>
          </a:p>
        </p:txBody>
      </p:sp>
      <p:grpSp>
        <p:nvGrpSpPr>
          <p:cNvPr id="14" name="Group 46"/>
          <p:cNvGrpSpPr>
            <a:grpSpLocks/>
          </p:cNvGrpSpPr>
          <p:nvPr/>
        </p:nvGrpSpPr>
        <p:grpSpPr bwMode="auto">
          <a:xfrm>
            <a:off x="-180685" y="2996952"/>
            <a:ext cx="9078913" cy="2703515"/>
            <a:chOff x="-111" y="1030"/>
            <a:chExt cx="5719" cy="1703"/>
          </a:xfrm>
        </p:grpSpPr>
        <p:sp>
          <p:nvSpPr>
            <p:cNvPr id="16" name="Text Box 12"/>
            <p:cNvSpPr txBox="1">
              <a:spLocks noChangeArrowheads="1"/>
            </p:cNvSpPr>
            <p:nvPr/>
          </p:nvSpPr>
          <p:spPr bwMode="auto">
            <a:xfrm>
              <a:off x="4364" y="1030"/>
              <a:ext cx="929" cy="523"/>
            </a:xfrm>
            <a:prstGeom prst="rect">
              <a:avLst/>
            </a:prstGeom>
            <a:solidFill>
              <a:srgbClr val="0099FF"/>
            </a:solidFill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dirty="0" smtClean="0">
                  <a:latin typeface="Gill Sans MT" pitchFamily="34" charset="0"/>
                </a:rPr>
                <a:t>Camino de </a:t>
              </a:r>
              <a:r>
                <a:rPr lang="en-US" sz="2400" dirty="0">
                  <a:latin typeface="Gill Sans MT" pitchFamily="34" charset="0"/>
                </a:rPr>
                <a:t>t</a:t>
              </a:r>
              <a:r>
                <a:rPr lang="en-US" sz="2400" dirty="0" smtClean="0">
                  <a:solidFill>
                    <a:schemeClr val="tx1"/>
                  </a:solidFill>
                  <a:latin typeface="Gill Sans MT" pitchFamily="34" charset="0"/>
                </a:rPr>
                <a:t>est</a:t>
              </a:r>
              <a:endParaRPr lang="en-US" sz="2400" dirty="0">
                <a:solidFill>
                  <a:schemeClr val="tx1"/>
                </a:solidFill>
                <a:latin typeface="Gill Sans MT" pitchFamily="34" charset="0"/>
              </a:endParaRPr>
            </a:p>
          </p:txBody>
        </p:sp>
        <p:sp>
          <p:nvSpPr>
            <p:cNvPr id="17" name="Text Box 21"/>
            <p:cNvSpPr txBox="1">
              <a:spLocks noChangeArrowheads="1"/>
            </p:cNvSpPr>
            <p:nvPr/>
          </p:nvSpPr>
          <p:spPr bwMode="auto">
            <a:xfrm>
              <a:off x="-111" y="2481"/>
              <a:ext cx="5719" cy="25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s-ES" sz="2000" dirty="0" smtClean="0"/>
                <a:t>Software determinista: los test siempre ejecutan el mismo camino de test</a:t>
              </a:r>
              <a:endParaRPr lang="es-ES" sz="2000" dirty="0"/>
            </a:p>
          </p:txBody>
        </p:sp>
      </p:grpSp>
      <p:grpSp>
        <p:nvGrpSpPr>
          <p:cNvPr id="39" name="Group 20"/>
          <p:cNvGrpSpPr>
            <a:grpSpLocks/>
          </p:cNvGrpSpPr>
          <p:nvPr/>
        </p:nvGrpSpPr>
        <p:grpSpPr bwMode="auto">
          <a:xfrm>
            <a:off x="1682863" y="2453232"/>
            <a:ext cx="5091113" cy="1704975"/>
            <a:chOff x="1062" y="904"/>
            <a:chExt cx="3207" cy="1074"/>
          </a:xfrm>
        </p:grpSpPr>
        <p:sp>
          <p:nvSpPr>
            <p:cNvPr id="40" name="Text Box 13"/>
            <p:cNvSpPr txBox="1">
              <a:spLocks noChangeArrowheads="1"/>
            </p:cNvSpPr>
            <p:nvPr/>
          </p:nvSpPr>
          <p:spPr bwMode="auto">
            <a:xfrm>
              <a:off x="2032" y="904"/>
              <a:ext cx="1267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dirty="0">
                  <a:solidFill>
                    <a:schemeClr val="tx1"/>
                  </a:solidFill>
                  <a:latin typeface="Gill Sans MT" pitchFamily="34" charset="0"/>
                </a:rPr>
                <a:t>many-to-one</a:t>
              </a:r>
            </a:p>
          </p:txBody>
        </p:sp>
        <p:sp>
          <p:nvSpPr>
            <p:cNvPr id="41" name="Line 14"/>
            <p:cNvSpPr>
              <a:spLocks noChangeShapeType="1"/>
            </p:cNvSpPr>
            <p:nvPr/>
          </p:nvSpPr>
          <p:spPr bwMode="auto">
            <a:xfrm>
              <a:off x="1069" y="1517"/>
              <a:ext cx="319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42" name="Line 17"/>
            <p:cNvSpPr>
              <a:spLocks noChangeShapeType="1"/>
            </p:cNvSpPr>
            <p:nvPr/>
          </p:nvSpPr>
          <p:spPr bwMode="auto">
            <a:xfrm>
              <a:off x="1062" y="1056"/>
              <a:ext cx="3207" cy="30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43" name="Line 19"/>
            <p:cNvSpPr>
              <a:spLocks noChangeShapeType="1"/>
            </p:cNvSpPr>
            <p:nvPr/>
          </p:nvSpPr>
          <p:spPr bwMode="auto">
            <a:xfrm flipV="1">
              <a:off x="1065" y="1670"/>
              <a:ext cx="3200" cy="30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</p:grpSp>
      <p:sp>
        <p:nvSpPr>
          <p:cNvPr id="44" name="Marcador de pie de página 4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45" name="Marcador de número de diapositiva 4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17267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>
                <a:solidFill>
                  <a:schemeClr val="tx1"/>
                </a:solidFill>
              </a:rPr>
              <a:t>Tests</a:t>
            </a:r>
            <a:r>
              <a:rPr lang="es-ES" dirty="0" smtClean="0">
                <a:solidFill>
                  <a:schemeClr val="tx1"/>
                </a:solidFill>
              </a:rPr>
              <a:t> y caminos de </a:t>
            </a:r>
            <a:r>
              <a:rPr lang="es-ES" dirty="0" err="1" smtClean="0">
                <a:solidFill>
                  <a:schemeClr val="tx1"/>
                </a:solidFill>
              </a:rPr>
              <a:t>tests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67016" y="2434977"/>
            <a:ext cx="1046162" cy="457200"/>
          </a:xfrm>
          <a:prstGeom prst="rect">
            <a:avLst/>
          </a:prstGeom>
          <a:solidFill>
            <a:srgbClr val="0099FF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solidFill>
                  <a:schemeClr val="tx1"/>
                </a:solidFill>
                <a:latin typeface="Gill Sans MT" pitchFamily="34" charset="0"/>
              </a:rPr>
              <a:t>test 1</a:t>
            </a:r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467016" y="3179515"/>
            <a:ext cx="1046162" cy="457200"/>
          </a:xfrm>
          <a:prstGeom prst="rect">
            <a:avLst/>
          </a:prstGeom>
          <a:solidFill>
            <a:srgbClr val="0099FF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chemeClr val="tx1"/>
                </a:solidFill>
                <a:latin typeface="Gill Sans MT" pitchFamily="34" charset="0"/>
              </a:rPr>
              <a:t>test 2</a:t>
            </a:r>
          </a:p>
        </p:txBody>
      </p: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467016" y="3905002"/>
            <a:ext cx="1046162" cy="457200"/>
          </a:xfrm>
          <a:prstGeom prst="rect">
            <a:avLst/>
          </a:prstGeom>
          <a:solidFill>
            <a:srgbClr val="0099FF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chemeClr val="tx1"/>
                </a:solidFill>
                <a:latin typeface="Gill Sans MT" pitchFamily="34" charset="0"/>
              </a:rPr>
              <a:t>test 3</a:t>
            </a:r>
          </a:p>
        </p:txBody>
      </p:sp>
      <p:sp>
        <p:nvSpPr>
          <p:cNvPr id="16" name="Text Box 12"/>
          <p:cNvSpPr txBox="1">
            <a:spLocks noChangeArrowheads="1"/>
          </p:cNvSpPr>
          <p:nvPr/>
        </p:nvSpPr>
        <p:spPr bwMode="auto">
          <a:xfrm>
            <a:off x="7121527" y="2127887"/>
            <a:ext cx="1474788" cy="830263"/>
          </a:xfrm>
          <a:prstGeom prst="rect">
            <a:avLst/>
          </a:prstGeom>
          <a:solidFill>
            <a:srgbClr val="0099FF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 smtClean="0">
                <a:latin typeface="Gill Sans MT" pitchFamily="34" charset="0"/>
              </a:rPr>
              <a:t>Camino de t</a:t>
            </a:r>
            <a:r>
              <a:rPr lang="en-US" sz="2400" dirty="0" smtClean="0">
                <a:solidFill>
                  <a:schemeClr val="tx1"/>
                </a:solidFill>
                <a:latin typeface="Gill Sans MT" pitchFamily="34" charset="0"/>
              </a:rPr>
              <a:t>est 1</a:t>
            </a:r>
            <a:endParaRPr lang="en-US" sz="2400" dirty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15" name="Text Box 12"/>
          <p:cNvSpPr txBox="1">
            <a:spLocks noChangeArrowheads="1"/>
          </p:cNvSpPr>
          <p:nvPr/>
        </p:nvSpPr>
        <p:spPr bwMode="auto">
          <a:xfrm>
            <a:off x="7114250" y="3007363"/>
            <a:ext cx="1474788" cy="830263"/>
          </a:xfrm>
          <a:prstGeom prst="rect">
            <a:avLst/>
          </a:prstGeom>
          <a:solidFill>
            <a:srgbClr val="0099FF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 smtClean="0">
                <a:latin typeface="Gill Sans MT" pitchFamily="34" charset="0"/>
              </a:rPr>
              <a:t>Camino de t</a:t>
            </a:r>
            <a:r>
              <a:rPr lang="en-US" sz="2400" dirty="0" smtClean="0">
                <a:solidFill>
                  <a:schemeClr val="tx1"/>
                </a:solidFill>
                <a:latin typeface="Gill Sans MT" pitchFamily="34" charset="0"/>
              </a:rPr>
              <a:t>est 2</a:t>
            </a:r>
            <a:endParaRPr lang="en-US" sz="2400" dirty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18" name="Text Box 12"/>
          <p:cNvSpPr txBox="1">
            <a:spLocks noChangeArrowheads="1"/>
          </p:cNvSpPr>
          <p:nvPr/>
        </p:nvSpPr>
        <p:spPr bwMode="auto">
          <a:xfrm>
            <a:off x="7121525" y="3886839"/>
            <a:ext cx="1474788" cy="830263"/>
          </a:xfrm>
          <a:prstGeom prst="rect">
            <a:avLst/>
          </a:prstGeom>
          <a:solidFill>
            <a:srgbClr val="0099FF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 smtClean="0">
                <a:latin typeface="Gill Sans MT" pitchFamily="34" charset="0"/>
              </a:rPr>
              <a:t>Camino de t</a:t>
            </a:r>
            <a:r>
              <a:rPr lang="en-US" sz="2400" dirty="0" smtClean="0">
                <a:solidFill>
                  <a:schemeClr val="tx1"/>
                </a:solidFill>
                <a:latin typeface="Gill Sans MT" pitchFamily="34" charset="0"/>
              </a:rPr>
              <a:t>est 3</a:t>
            </a:r>
            <a:endParaRPr lang="en-US" sz="2400" dirty="0">
              <a:solidFill>
                <a:schemeClr val="tx1"/>
              </a:solidFill>
              <a:latin typeface="Gill Sans MT" pitchFamily="34" charset="0"/>
            </a:endParaRPr>
          </a:p>
        </p:txBody>
      </p:sp>
      <p:grpSp>
        <p:nvGrpSpPr>
          <p:cNvPr id="19" name="Group 44"/>
          <p:cNvGrpSpPr>
            <a:grpSpLocks/>
          </p:cNvGrpSpPr>
          <p:nvPr/>
        </p:nvGrpSpPr>
        <p:grpSpPr bwMode="auto">
          <a:xfrm>
            <a:off x="1684033" y="2261239"/>
            <a:ext cx="5420048" cy="1887537"/>
            <a:chOff x="1125" y="2343"/>
            <a:chExt cx="3198" cy="1189"/>
          </a:xfrm>
        </p:grpSpPr>
        <p:sp>
          <p:nvSpPr>
            <p:cNvPr id="20" name="Text Box 27"/>
            <p:cNvSpPr txBox="1">
              <a:spLocks noChangeArrowheads="1"/>
            </p:cNvSpPr>
            <p:nvPr/>
          </p:nvSpPr>
          <p:spPr bwMode="auto">
            <a:xfrm>
              <a:off x="1719" y="2343"/>
              <a:ext cx="2322" cy="29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dirty="0">
                  <a:solidFill>
                    <a:schemeClr val="tx1"/>
                  </a:solidFill>
                  <a:latin typeface="Gill Sans MT" pitchFamily="34" charset="0"/>
                </a:rPr>
                <a:t>many-to-many</a:t>
              </a:r>
            </a:p>
          </p:txBody>
        </p:sp>
        <p:sp>
          <p:nvSpPr>
            <p:cNvPr id="21" name="Line 28"/>
            <p:cNvSpPr>
              <a:spLocks noChangeShapeType="1"/>
            </p:cNvSpPr>
            <p:nvPr/>
          </p:nvSpPr>
          <p:spPr bwMode="auto">
            <a:xfrm>
              <a:off x="1128" y="3064"/>
              <a:ext cx="319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22" name="Line 29"/>
            <p:cNvSpPr>
              <a:spLocks noChangeShapeType="1"/>
            </p:cNvSpPr>
            <p:nvPr/>
          </p:nvSpPr>
          <p:spPr bwMode="auto">
            <a:xfrm>
              <a:off x="1131" y="2622"/>
              <a:ext cx="3190" cy="33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23" name="Line 30"/>
            <p:cNvSpPr>
              <a:spLocks noChangeShapeType="1"/>
            </p:cNvSpPr>
            <p:nvPr/>
          </p:nvSpPr>
          <p:spPr bwMode="auto">
            <a:xfrm flipV="1">
              <a:off x="1125" y="3166"/>
              <a:ext cx="3187" cy="3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24" name="Line 33"/>
            <p:cNvSpPr>
              <a:spLocks noChangeShapeType="1"/>
            </p:cNvSpPr>
            <p:nvPr/>
          </p:nvSpPr>
          <p:spPr bwMode="auto">
            <a:xfrm>
              <a:off x="1128" y="3532"/>
              <a:ext cx="319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25" name="Line 34"/>
            <p:cNvSpPr>
              <a:spLocks noChangeShapeType="1"/>
            </p:cNvSpPr>
            <p:nvPr/>
          </p:nvSpPr>
          <p:spPr bwMode="auto">
            <a:xfrm>
              <a:off x="1128" y="2595"/>
              <a:ext cx="319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26" name="Line 38"/>
            <p:cNvSpPr>
              <a:spLocks noChangeShapeType="1"/>
            </p:cNvSpPr>
            <p:nvPr/>
          </p:nvSpPr>
          <p:spPr bwMode="auto">
            <a:xfrm flipV="1">
              <a:off x="1133" y="2686"/>
              <a:ext cx="3190" cy="33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27" name="Line 39"/>
            <p:cNvSpPr>
              <a:spLocks noChangeShapeType="1"/>
            </p:cNvSpPr>
            <p:nvPr/>
          </p:nvSpPr>
          <p:spPr bwMode="auto">
            <a:xfrm>
              <a:off x="1133" y="3105"/>
              <a:ext cx="3184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28" name="Line 40"/>
            <p:cNvSpPr>
              <a:spLocks noChangeShapeType="1"/>
            </p:cNvSpPr>
            <p:nvPr/>
          </p:nvSpPr>
          <p:spPr bwMode="auto">
            <a:xfrm flipV="1">
              <a:off x="1127" y="2776"/>
              <a:ext cx="3194" cy="70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29" name="Line 41"/>
            <p:cNvSpPr>
              <a:spLocks noChangeShapeType="1"/>
            </p:cNvSpPr>
            <p:nvPr/>
          </p:nvSpPr>
          <p:spPr bwMode="auto">
            <a:xfrm>
              <a:off x="1126" y="2647"/>
              <a:ext cx="3191" cy="71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</p:grpSp>
      <p:sp>
        <p:nvSpPr>
          <p:cNvPr id="30" name="Text Box 21"/>
          <p:cNvSpPr txBox="1">
            <a:spLocks noChangeArrowheads="1"/>
          </p:cNvSpPr>
          <p:nvPr/>
        </p:nvSpPr>
        <p:spPr bwMode="auto">
          <a:xfrm>
            <a:off x="-180685" y="5300417"/>
            <a:ext cx="9078913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2000" dirty="0" smtClean="0"/>
              <a:t>Software no-determinista: El mismo test puede ejecutar distintos caminos de test</a:t>
            </a:r>
            <a:endParaRPr lang="es-ES" sz="2000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726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>
                <a:solidFill>
                  <a:schemeClr val="tx1"/>
                </a:solidFill>
              </a:rPr>
              <a:t>Testing</a:t>
            </a:r>
            <a:r>
              <a:rPr lang="es-ES" dirty="0" smtClean="0">
                <a:solidFill>
                  <a:schemeClr val="tx1"/>
                </a:solidFill>
              </a:rPr>
              <a:t> y cobertura de grafos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7543801" cy="446358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Utilizamos grafos en </a:t>
            </a:r>
            <a:r>
              <a:rPr lang="es-ES" dirty="0" err="1" smtClean="0">
                <a:solidFill>
                  <a:schemeClr val="tx1"/>
                </a:solidFill>
              </a:rPr>
              <a:t>testing</a:t>
            </a:r>
            <a:r>
              <a:rPr lang="es-ES" dirty="0" smtClean="0">
                <a:solidFill>
                  <a:schemeClr val="tx1"/>
                </a:solidFill>
              </a:rPr>
              <a:t> de la siguiente manera: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smtClean="0">
                <a:solidFill>
                  <a:schemeClr val="tx1"/>
                </a:solidFill>
              </a:rPr>
              <a:t>Desarrollamos un modelo del software en forma de grafo.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s-ES" dirty="0" smtClean="0">
                <a:solidFill>
                  <a:schemeClr val="tx1"/>
                </a:solidFill>
              </a:rPr>
              <a:t> Requerimos que los </a:t>
            </a:r>
            <a:r>
              <a:rPr lang="es-ES" dirty="0" err="1" smtClean="0">
                <a:solidFill>
                  <a:schemeClr val="tx1"/>
                </a:solidFill>
              </a:rPr>
              <a:t>tests</a:t>
            </a:r>
            <a:r>
              <a:rPr lang="es-ES" dirty="0" smtClean="0">
                <a:solidFill>
                  <a:schemeClr val="tx1"/>
                </a:solidFill>
              </a:rPr>
              <a:t> visiten/recorran conjuntos específicos de nodos, aristas y </a:t>
            </a:r>
            <a:r>
              <a:rPr lang="es-ES" dirty="0" err="1" smtClean="0">
                <a:solidFill>
                  <a:schemeClr val="tx1"/>
                </a:solidFill>
              </a:rPr>
              <a:t>subcaminos</a:t>
            </a:r>
            <a:r>
              <a:rPr lang="es-ES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es-ES" dirty="0" smtClean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s-ES" dirty="0" smtClean="0">
                <a:solidFill>
                  <a:srgbClr val="00B0F0"/>
                </a:solidFill>
              </a:rPr>
              <a:t>Requisitos de test</a:t>
            </a:r>
            <a:r>
              <a:rPr lang="es-ES" dirty="0" smtClean="0">
                <a:solidFill>
                  <a:schemeClr val="tx1"/>
                </a:solidFill>
              </a:rPr>
              <a:t>: Describen propiedades de los caminos de test.</a:t>
            </a:r>
          </a:p>
          <a:p>
            <a:pPr marL="0" indent="0">
              <a:buNone/>
            </a:pPr>
            <a:endParaRPr lang="es-ES" dirty="0" smtClean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s-ES" dirty="0" smtClean="0">
                <a:solidFill>
                  <a:srgbClr val="00B0F0"/>
                </a:solidFill>
              </a:rPr>
              <a:t>Criterio de test</a:t>
            </a:r>
            <a:r>
              <a:rPr lang="es-ES" dirty="0" smtClean="0">
                <a:solidFill>
                  <a:schemeClr val="tx1"/>
                </a:solidFill>
              </a:rPr>
              <a:t>: Reglas que definen los requisitos.</a:t>
            </a:r>
          </a:p>
          <a:p>
            <a:pPr marL="0" indent="0">
              <a:buNone/>
            </a:pPr>
            <a:endParaRPr lang="es-ES" dirty="0" smtClean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s-ES" dirty="0" smtClean="0">
                <a:solidFill>
                  <a:srgbClr val="00B0F0"/>
                </a:solidFill>
              </a:rPr>
              <a:t>Satisfacción</a:t>
            </a:r>
            <a:r>
              <a:rPr lang="es-ES" dirty="0" smtClean="0">
                <a:solidFill>
                  <a:schemeClr val="tx1"/>
                </a:solidFill>
              </a:rPr>
              <a:t>: Dado un conjunto de requisitos de test para un criterio </a:t>
            </a:r>
            <a:r>
              <a:rPr lang="es-ES" i="1" dirty="0" smtClean="0">
                <a:solidFill>
                  <a:schemeClr val="tx1"/>
                </a:solidFill>
              </a:rPr>
              <a:t>C</a:t>
            </a:r>
            <a:r>
              <a:rPr lang="es-ES" dirty="0" smtClean="0">
                <a:solidFill>
                  <a:schemeClr val="tx1"/>
                </a:solidFill>
              </a:rPr>
              <a:t>, un conjunto de </a:t>
            </a:r>
            <a:r>
              <a:rPr lang="es-ES" dirty="0" err="1" smtClean="0">
                <a:solidFill>
                  <a:schemeClr val="tx1"/>
                </a:solidFill>
              </a:rPr>
              <a:t>tests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i="1" dirty="0" smtClean="0">
                <a:solidFill>
                  <a:schemeClr val="tx1"/>
                </a:solidFill>
              </a:rPr>
              <a:t>T</a:t>
            </a:r>
            <a:r>
              <a:rPr lang="es-ES" dirty="0" smtClean="0">
                <a:solidFill>
                  <a:schemeClr val="tx1"/>
                </a:solidFill>
              </a:rPr>
              <a:t> satisface </a:t>
            </a:r>
            <a:r>
              <a:rPr lang="es-ES" i="1" dirty="0" smtClean="0">
                <a:solidFill>
                  <a:schemeClr val="tx1"/>
                </a:solidFill>
              </a:rPr>
              <a:t>C</a:t>
            </a:r>
            <a:r>
              <a:rPr lang="es-ES" dirty="0" smtClean="0">
                <a:solidFill>
                  <a:schemeClr val="tx1"/>
                </a:solidFill>
              </a:rPr>
              <a:t> en un grafo </a:t>
            </a:r>
            <a:r>
              <a:rPr lang="es-ES" dirty="0" err="1" smtClean="0">
                <a:solidFill>
                  <a:schemeClr val="tx1"/>
                </a:solidFill>
              </a:rPr>
              <a:t>sii</a:t>
            </a:r>
            <a:r>
              <a:rPr lang="es-ES" dirty="0" smtClean="0">
                <a:solidFill>
                  <a:schemeClr val="tx1"/>
                </a:solidFill>
              </a:rPr>
              <a:t> para todo requisito del conjunto, existe un camino de test en </a:t>
            </a:r>
            <a:r>
              <a:rPr lang="es-ES" i="1" dirty="0" err="1" smtClean="0">
                <a:solidFill>
                  <a:schemeClr val="tx1"/>
                </a:solidFill>
              </a:rPr>
              <a:t>path</a:t>
            </a:r>
            <a:r>
              <a:rPr lang="es-ES" i="1" dirty="0">
                <a:solidFill>
                  <a:schemeClr val="tx1"/>
                </a:solidFill>
              </a:rPr>
              <a:t>(</a:t>
            </a:r>
            <a:r>
              <a:rPr lang="es-ES" i="1" dirty="0" smtClean="0">
                <a:solidFill>
                  <a:schemeClr val="tx1"/>
                </a:solidFill>
              </a:rPr>
              <a:t>T) </a:t>
            </a:r>
            <a:r>
              <a:rPr lang="es-ES" dirty="0" smtClean="0">
                <a:solidFill>
                  <a:schemeClr val="tx1"/>
                </a:solidFill>
              </a:rPr>
              <a:t>que cumpla el requisito.</a:t>
            </a: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12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7725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>
                <a:solidFill>
                  <a:schemeClr val="tx1"/>
                </a:solidFill>
              </a:rPr>
              <a:t>Testing</a:t>
            </a:r>
            <a:r>
              <a:rPr lang="es-ES" dirty="0" smtClean="0">
                <a:solidFill>
                  <a:schemeClr val="tx1"/>
                </a:solidFill>
              </a:rPr>
              <a:t> y cobertura de grafos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7543801" cy="44635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Podemos distinguir dos grandes grupos de criterios para cobertura de grafos.</a:t>
            </a:r>
          </a:p>
          <a:p>
            <a:pPr marL="0" indent="0">
              <a:buNone/>
            </a:pPr>
            <a:endParaRPr lang="es-ES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s-ES" dirty="0" smtClean="0">
                <a:solidFill>
                  <a:srgbClr val="00B0F0"/>
                </a:solidFill>
              </a:rPr>
              <a:t>Criterios de cobertura estructurales</a:t>
            </a:r>
            <a:r>
              <a:rPr lang="es-ES" dirty="0" smtClean="0">
                <a:solidFill>
                  <a:schemeClr val="tx1"/>
                </a:solidFill>
              </a:rPr>
              <a:t>: Se definen sobre un grafo en base a sus nodos y aristas.</a:t>
            </a:r>
          </a:p>
          <a:p>
            <a:pPr marL="0" indent="0">
              <a:buNone/>
            </a:pPr>
            <a:endParaRPr lang="es-E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ES" dirty="0" smtClean="0">
                <a:solidFill>
                  <a:srgbClr val="00B0F0"/>
                </a:solidFill>
              </a:rPr>
              <a:t>Criterios de cobertura sobre flujo de datos</a:t>
            </a:r>
            <a:r>
              <a:rPr lang="es-ES" dirty="0" smtClean="0">
                <a:solidFill>
                  <a:schemeClr val="tx1"/>
                </a:solidFill>
              </a:rPr>
              <a:t>: Requieren un grafo anotado con referencias a variables. </a:t>
            </a: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13</a:t>
            </a:fld>
            <a:endParaRPr lang="es-ES"/>
          </a:p>
        </p:txBody>
      </p:sp>
      <p:sp>
        <p:nvSpPr>
          <p:cNvPr id="6" name="CuadroTexto 5"/>
          <p:cNvSpPr txBox="1"/>
          <p:nvPr/>
        </p:nvSpPr>
        <p:spPr>
          <a:xfrm>
            <a:off x="3851920" y="4509120"/>
            <a:ext cx="21602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>
                <a:solidFill>
                  <a:srgbClr val="FF0000"/>
                </a:solidFill>
              </a:rPr>
              <a:t>No lo vamos a ver en este curso.</a:t>
            </a:r>
            <a:endParaRPr lang="es-E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054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Cobertura de nodos y aristas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7543801" cy="21593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Los dos primeros criterios que vamos a ver requieren, simplemente, que se ejecute cada nodo y cada arista.</a:t>
            </a:r>
          </a:p>
          <a:p>
            <a:pPr marL="0" indent="0">
              <a:buNone/>
            </a:pPr>
            <a:endParaRPr lang="es-E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E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ES" dirty="0" smtClean="0">
              <a:solidFill>
                <a:schemeClr val="tx1"/>
              </a:solidFill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441325" y="2511425"/>
            <a:ext cx="8262938" cy="1200329"/>
          </a:xfrm>
          <a:prstGeom prst="rect">
            <a:avLst/>
          </a:prstGeom>
          <a:gradFill rotWithShape="1">
            <a:gsLst>
              <a:gs pos="0">
                <a:srgbClr val="3399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s-ES" sz="2400" u="sng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Node</a:t>
            </a:r>
            <a:r>
              <a:rPr lang="es-ES" sz="2400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</a:t>
            </a:r>
            <a:r>
              <a:rPr lang="es-ES" sz="2400" u="sng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Coverage</a:t>
            </a:r>
            <a:r>
              <a:rPr lang="es-ES" sz="2400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(NC)</a:t>
            </a:r>
            <a:r>
              <a:rPr lang="es-E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: El conjunto de </a:t>
            </a:r>
            <a:r>
              <a:rPr lang="es-ES" sz="24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tests</a:t>
            </a:r>
            <a:r>
              <a:rPr lang="es-E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</a:t>
            </a:r>
            <a:r>
              <a:rPr lang="es-ES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T</a:t>
            </a:r>
            <a:r>
              <a:rPr lang="es-E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satisface NC en el grafo </a:t>
            </a:r>
            <a:r>
              <a:rPr lang="es-ES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G</a:t>
            </a:r>
            <a:r>
              <a:rPr lang="es-E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</a:t>
            </a:r>
            <a:r>
              <a:rPr lang="es-ES" sz="24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sii</a:t>
            </a:r>
            <a:r>
              <a:rPr lang="es-E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para cada nodo sintácticamente alcanzable existe un camino </a:t>
            </a:r>
            <a:r>
              <a:rPr lang="es-ES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p</a:t>
            </a:r>
            <a:r>
              <a:rPr lang="es-E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en </a:t>
            </a:r>
            <a:r>
              <a:rPr lang="es-ES" sz="2400" i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path</a:t>
            </a:r>
            <a:r>
              <a:rPr lang="es-ES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(T)</a:t>
            </a:r>
            <a:r>
              <a:rPr lang="es-E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tal que </a:t>
            </a:r>
            <a:r>
              <a:rPr lang="es-ES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p</a:t>
            </a:r>
            <a:r>
              <a:rPr lang="es-E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lo visita.</a:t>
            </a:r>
            <a:endParaRPr lang="es-ES" sz="24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 MT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22959" y="4189729"/>
            <a:ext cx="7543801" cy="774064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bri" panose="020F0502020204030204" pitchFamily="34" charset="0"/>
              <a:buNone/>
            </a:pPr>
            <a:r>
              <a:rPr lang="es-ES" dirty="0" smtClean="0">
                <a:solidFill>
                  <a:schemeClr val="tx1"/>
                </a:solidFill>
              </a:rPr>
              <a:t>Esta formulación es un tanto enrevesada, así que la simplificaremos usando requisitos de test.</a:t>
            </a:r>
          </a:p>
          <a:p>
            <a:pPr marL="0" indent="0">
              <a:buFont typeface="Calibri" panose="020F0502020204030204" pitchFamily="34" charset="0"/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 indent="0">
              <a:buFont typeface="Calibri" panose="020F0502020204030204" pitchFamily="34" charset="0"/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 indent="0">
              <a:buFont typeface="Calibri" panose="020F0502020204030204" pitchFamily="34" charset="0"/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 indent="0">
              <a:buFont typeface="Calibri" panose="020F0502020204030204" pitchFamily="34" charset="0"/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 indent="0">
              <a:buFont typeface="Calibri" panose="020F0502020204030204" pitchFamily="34" charset="0"/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 indent="0">
              <a:buFont typeface="Calibri" panose="020F0502020204030204" pitchFamily="34" charset="0"/>
              <a:buNone/>
            </a:pPr>
            <a:endParaRPr lang="es-ES" dirty="0" smtClean="0">
              <a:solidFill>
                <a:schemeClr val="tx1"/>
              </a:solidFill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438282" y="5072438"/>
            <a:ext cx="8262938" cy="830997"/>
          </a:xfrm>
          <a:prstGeom prst="rect">
            <a:avLst/>
          </a:prstGeom>
          <a:gradFill rotWithShape="1">
            <a:gsLst>
              <a:gs pos="0">
                <a:srgbClr val="3399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s-ES" sz="2400" u="sng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Node</a:t>
            </a:r>
            <a:r>
              <a:rPr lang="es-ES" sz="2400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</a:t>
            </a:r>
            <a:r>
              <a:rPr lang="es-ES" sz="2400" u="sng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Coverage</a:t>
            </a:r>
            <a:r>
              <a:rPr lang="es-ES" sz="2400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(NC)</a:t>
            </a:r>
            <a:r>
              <a:rPr lang="es-E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: RT incluye todos los nodos alcanzables de </a:t>
            </a:r>
            <a:r>
              <a:rPr lang="es-ES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G</a:t>
            </a:r>
            <a:r>
              <a:rPr lang="es-E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.</a:t>
            </a:r>
            <a:endParaRPr lang="es-ES" sz="24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 MT" pitchFamily="34" charset="0"/>
            </a:endParaRPr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14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4289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utoUpdateAnimBg="0"/>
      <p:bldP spid="5" grpId="0"/>
      <p:bldP spid="6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Cobertura de nodos y aristas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7543801" cy="16216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Cobertura de aristas es algo más exigente</a:t>
            </a:r>
          </a:p>
          <a:p>
            <a:pPr marL="0" indent="0">
              <a:buNone/>
            </a:pPr>
            <a:endParaRPr lang="es-E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E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ES" dirty="0" smtClean="0">
              <a:solidFill>
                <a:schemeClr val="tx1"/>
              </a:solidFill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395536" y="2139636"/>
            <a:ext cx="8262938" cy="830997"/>
          </a:xfrm>
          <a:prstGeom prst="rect">
            <a:avLst/>
          </a:prstGeom>
          <a:gradFill rotWithShape="1">
            <a:gsLst>
              <a:gs pos="0">
                <a:srgbClr val="3399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s-ES" sz="2400" u="sng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Edge</a:t>
            </a:r>
            <a:r>
              <a:rPr lang="es-ES" sz="2400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</a:t>
            </a:r>
            <a:r>
              <a:rPr lang="es-ES" sz="2400" u="sng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Coverage</a:t>
            </a:r>
            <a:r>
              <a:rPr lang="es-ES" sz="2400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(EC)</a:t>
            </a:r>
            <a:r>
              <a:rPr lang="es-E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: RT incluye cada camino de longitud a lo sumo 1 </a:t>
            </a:r>
            <a:r>
              <a:rPr lang="es-ES" sz="24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incluído</a:t>
            </a:r>
            <a:r>
              <a:rPr lang="es-E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en </a:t>
            </a:r>
            <a:r>
              <a:rPr lang="es-ES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G</a:t>
            </a:r>
            <a:r>
              <a:rPr lang="es-E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.</a:t>
            </a:r>
            <a:endParaRPr lang="es-ES" sz="24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 MT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22959" y="2983333"/>
            <a:ext cx="7543801" cy="540736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bri" panose="020F0502020204030204" pitchFamily="34" charset="0"/>
              <a:buNone/>
            </a:pPr>
            <a:r>
              <a:rPr lang="es-ES" dirty="0" smtClean="0">
                <a:solidFill>
                  <a:schemeClr val="tx1"/>
                </a:solidFill>
              </a:rPr>
              <a:t>La cláusula “a lo sumo 1” permite grafos con un nodo y sin aristas.</a:t>
            </a:r>
          </a:p>
          <a:p>
            <a:pPr marL="0" indent="0">
              <a:buFont typeface="Calibri" panose="020F0502020204030204" pitchFamily="34" charset="0"/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 indent="0">
              <a:buFont typeface="Calibri" panose="020F0502020204030204" pitchFamily="34" charset="0"/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 indent="0">
              <a:buFont typeface="Calibri" panose="020F0502020204030204" pitchFamily="34" charset="0"/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 indent="0">
              <a:buFont typeface="Calibri" panose="020F0502020204030204" pitchFamily="34" charset="0"/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 indent="0">
              <a:buFont typeface="Calibri" panose="020F0502020204030204" pitchFamily="34" charset="0"/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 indent="0">
              <a:buFont typeface="Calibri" panose="020F0502020204030204" pitchFamily="34" charset="0"/>
              <a:buNone/>
            </a:pPr>
            <a:endParaRPr lang="es-ES" dirty="0" smtClean="0">
              <a:solidFill>
                <a:schemeClr val="tx1"/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822958" y="3505015"/>
            <a:ext cx="7543801" cy="9614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bri" panose="020F0502020204030204" pitchFamily="34" charset="0"/>
              <a:buNone/>
            </a:pPr>
            <a:r>
              <a:rPr lang="es-ES" dirty="0" smtClean="0">
                <a:solidFill>
                  <a:schemeClr val="tx1"/>
                </a:solidFill>
              </a:rPr>
              <a:t>NC y EC difieren solamente cuando existen dos nodos que están unidos por una arista y por otro </a:t>
            </a:r>
            <a:r>
              <a:rPr lang="es-ES" dirty="0" err="1" smtClean="0">
                <a:solidFill>
                  <a:schemeClr val="tx1"/>
                </a:solidFill>
              </a:rPr>
              <a:t>subcamino</a:t>
            </a:r>
            <a:r>
              <a:rPr lang="es-ES" dirty="0" smtClean="0">
                <a:solidFill>
                  <a:schemeClr val="tx1"/>
                </a:solidFill>
              </a:rPr>
              <a:t> (típicamente, esto ocurre en instrucciones “</a:t>
            </a:r>
            <a:r>
              <a:rPr lang="es-ES" dirty="0" err="1" smtClean="0">
                <a:solidFill>
                  <a:schemeClr val="tx1"/>
                </a:solidFill>
              </a:rPr>
              <a:t>if</a:t>
            </a:r>
            <a:r>
              <a:rPr lang="es-ES" dirty="0" smtClean="0">
                <a:solidFill>
                  <a:schemeClr val="tx1"/>
                </a:solidFill>
              </a:rPr>
              <a:t> sin </a:t>
            </a:r>
            <a:r>
              <a:rPr lang="es-ES" dirty="0" err="1" smtClean="0">
                <a:solidFill>
                  <a:schemeClr val="tx1"/>
                </a:solidFill>
              </a:rPr>
              <a:t>else</a:t>
            </a:r>
            <a:r>
              <a:rPr lang="es-ES" dirty="0" smtClean="0">
                <a:solidFill>
                  <a:schemeClr val="tx1"/>
                </a:solidFill>
              </a:rPr>
              <a:t>”).</a:t>
            </a:r>
          </a:p>
          <a:p>
            <a:pPr marL="0" indent="0">
              <a:buFont typeface="Calibri" panose="020F0502020204030204" pitchFamily="34" charset="0"/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 indent="0">
              <a:buFont typeface="Calibri" panose="020F0502020204030204" pitchFamily="34" charset="0"/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 indent="0">
              <a:buFont typeface="Calibri" panose="020F0502020204030204" pitchFamily="34" charset="0"/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 indent="0">
              <a:buFont typeface="Calibri" panose="020F0502020204030204" pitchFamily="34" charset="0"/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 indent="0">
              <a:buFont typeface="Calibri" panose="020F0502020204030204" pitchFamily="34" charset="0"/>
              <a:buNone/>
            </a:pPr>
            <a:endParaRPr lang="es-ES" dirty="0" smtClean="0">
              <a:solidFill>
                <a:schemeClr val="tx1"/>
              </a:solidFill>
            </a:endParaRPr>
          </a:p>
        </p:txBody>
      </p:sp>
      <p:sp>
        <p:nvSpPr>
          <p:cNvPr id="8" name="Text Box 43"/>
          <p:cNvSpPr txBox="1">
            <a:spLocks noChangeArrowheads="1"/>
          </p:cNvSpPr>
          <p:nvPr/>
        </p:nvSpPr>
        <p:spPr bwMode="auto">
          <a:xfrm>
            <a:off x="2712471" y="4614052"/>
            <a:ext cx="5975742" cy="1477328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en-US" u="sng" dirty="0" smtClean="0">
                <a:solidFill>
                  <a:srgbClr val="FFFF00"/>
                </a:solidFill>
                <a:latin typeface="Gill Sans MT" pitchFamily="34" charset="0"/>
              </a:rPr>
              <a:t>NC</a:t>
            </a:r>
            <a:r>
              <a:rPr lang="en-US" dirty="0" smtClean="0">
                <a:solidFill>
                  <a:srgbClr val="FFFF00"/>
                </a:solidFill>
                <a:latin typeface="Gill Sans MT" pitchFamily="34" charset="0"/>
              </a:rPr>
              <a:t>:  RT </a:t>
            </a:r>
            <a:r>
              <a:rPr lang="en-US" dirty="0">
                <a:solidFill>
                  <a:srgbClr val="FFFF00"/>
                </a:solidFill>
                <a:latin typeface="Gill Sans MT" pitchFamily="34" charset="0"/>
              </a:rPr>
              <a:t>= { </a:t>
            </a:r>
            <a:r>
              <a:rPr lang="en-US" dirty="0" smtClean="0">
                <a:solidFill>
                  <a:srgbClr val="FFFF00"/>
                </a:solidFill>
                <a:latin typeface="Gill Sans MT" pitchFamily="34" charset="0"/>
              </a:rPr>
              <a:t>1, </a:t>
            </a:r>
            <a:r>
              <a:rPr lang="en-US" dirty="0">
                <a:solidFill>
                  <a:srgbClr val="FFFF00"/>
                </a:solidFill>
                <a:latin typeface="Gill Sans MT" pitchFamily="34" charset="0"/>
              </a:rPr>
              <a:t>2</a:t>
            </a:r>
            <a:r>
              <a:rPr lang="en-US" dirty="0" smtClean="0">
                <a:solidFill>
                  <a:srgbClr val="FFFF00"/>
                </a:solidFill>
                <a:latin typeface="Gill Sans MT" pitchFamily="34" charset="0"/>
              </a:rPr>
              <a:t>, 3 }</a:t>
            </a:r>
            <a:endParaRPr lang="en-US" dirty="0">
              <a:solidFill>
                <a:srgbClr val="FFFF00"/>
              </a:solidFill>
              <a:latin typeface="Gill Sans MT" pitchFamily="34" charset="0"/>
            </a:endParaRPr>
          </a:p>
          <a:p>
            <a:r>
              <a:rPr lang="en-US" dirty="0">
                <a:solidFill>
                  <a:srgbClr val="FFFF00"/>
                </a:solidFill>
                <a:latin typeface="Gill Sans MT" pitchFamily="34" charset="0"/>
              </a:rPr>
              <a:t>        </a:t>
            </a:r>
            <a:r>
              <a:rPr lang="en-US" dirty="0" smtClean="0">
                <a:solidFill>
                  <a:srgbClr val="FFFF00"/>
                </a:solidFill>
                <a:latin typeface="Gill Sans MT" pitchFamily="34" charset="0"/>
              </a:rPr>
              <a:t>Test </a:t>
            </a:r>
            <a:r>
              <a:rPr lang="en-US" dirty="0">
                <a:solidFill>
                  <a:srgbClr val="FFFF00"/>
                </a:solidFill>
                <a:latin typeface="Gill Sans MT" pitchFamily="34" charset="0"/>
              </a:rPr>
              <a:t>Path = [ </a:t>
            </a:r>
            <a:r>
              <a:rPr lang="en-US" dirty="0" smtClean="0">
                <a:solidFill>
                  <a:srgbClr val="FFFF00"/>
                </a:solidFill>
                <a:latin typeface="Gill Sans MT" pitchFamily="34" charset="0"/>
              </a:rPr>
              <a:t>1, </a:t>
            </a:r>
            <a:r>
              <a:rPr lang="en-US" dirty="0">
                <a:solidFill>
                  <a:srgbClr val="FFFF00"/>
                </a:solidFill>
                <a:latin typeface="Gill Sans MT" pitchFamily="34" charset="0"/>
              </a:rPr>
              <a:t>2</a:t>
            </a:r>
            <a:r>
              <a:rPr lang="en-US" dirty="0" smtClean="0">
                <a:solidFill>
                  <a:srgbClr val="FFFF00"/>
                </a:solidFill>
                <a:latin typeface="Gill Sans MT" pitchFamily="34" charset="0"/>
              </a:rPr>
              <a:t>, </a:t>
            </a:r>
            <a:r>
              <a:rPr lang="en-US" dirty="0">
                <a:solidFill>
                  <a:srgbClr val="FFFF00"/>
                </a:solidFill>
                <a:latin typeface="Gill Sans MT" pitchFamily="34" charset="0"/>
              </a:rPr>
              <a:t>3</a:t>
            </a:r>
            <a:r>
              <a:rPr lang="en-US" dirty="0" smtClean="0">
                <a:solidFill>
                  <a:srgbClr val="FFFF00"/>
                </a:solidFill>
                <a:latin typeface="Gill Sans MT" pitchFamily="34" charset="0"/>
              </a:rPr>
              <a:t> </a:t>
            </a:r>
            <a:r>
              <a:rPr lang="en-US" dirty="0">
                <a:solidFill>
                  <a:srgbClr val="FFFF00"/>
                </a:solidFill>
                <a:latin typeface="Gill Sans MT" pitchFamily="34" charset="0"/>
              </a:rPr>
              <a:t>]</a:t>
            </a:r>
          </a:p>
          <a:p>
            <a:endParaRPr lang="en-US" dirty="0">
              <a:solidFill>
                <a:srgbClr val="FFFF00"/>
              </a:solidFill>
              <a:latin typeface="Gill Sans MT" pitchFamily="34" charset="0"/>
            </a:endParaRPr>
          </a:p>
          <a:p>
            <a:r>
              <a:rPr lang="en-US" u="sng" dirty="0" smtClean="0">
                <a:solidFill>
                  <a:srgbClr val="FFFF00"/>
                </a:solidFill>
                <a:latin typeface="Gill Sans MT" pitchFamily="34" charset="0"/>
              </a:rPr>
              <a:t>EC</a:t>
            </a:r>
            <a:r>
              <a:rPr lang="en-US" dirty="0" smtClean="0">
                <a:solidFill>
                  <a:srgbClr val="FFFF00"/>
                </a:solidFill>
                <a:latin typeface="Gill Sans MT" pitchFamily="34" charset="0"/>
              </a:rPr>
              <a:t>: RT </a:t>
            </a:r>
            <a:r>
              <a:rPr lang="en-US" dirty="0">
                <a:solidFill>
                  <a:srgbClr val="FFFF00"/>
                </a:solidFill>
                <a:latin typeface="Gill Sans MT" pitchFamily="34" charset="0"/>
              </a:rPr>
              <a:t>= { </a:t>
            </a:r>
            <a:r>
              <a:rPr lang="en-US" dirty="0" smtClean="0">
                <a:solidFill>
                  <a:srgbClr val="FFFF00"/>
                </a:solidFill>
                <a:latin typeface="Gill Sans MT" pitchFamily="34" charset="0"/>
              </a:rPr>
              <a:t>(1, 2), (1, 3), (2, 3) </a:t>
            </a:r>
            <a:r>
              <a:rPr lang="en-US" dirty="0">
                <a:solidFill>
                  <a:srgbClr val="FFFF00"/>
                </a:solidFill>
                <a:latin typeface="Gill Sans MT" pitchFamily="34" charset="0"/>
              </a:rPr>
              <a:t>}</a:t>
            </a:r>
          </a:p>
          <a:p>
            <a:r>
              <a:rPr lang="en-US" dirty="0">
                <a:solidFill>
                  <a:srgbClr val="FFFF00"/>
                </a:solidFill>
                <a:latin typeface="Gill Sans MT" pitchFamily="34" charset="0"/>
              </a:rPr>
              <a:t>       </a:t>
            </a:r>
            <a:r>
              <a:rPr lang="en-US" dirty="0" smtClean="0">
                <a:solidFill>
                  <a:srgbClr val="FFFF00"/>
                </a:solidFill>
                <a:latin typeface="Gill Sans MT" pitchFamily="34" charset="0"/>
              </a:rPr>
              <a:t>Test </a:t>
            </a:r>
            <a:r>
              <a:rPr lang="en-US" dirty="0">
                <a:solidFill>
                  <a:srgbClr val="FFFF00"/>
                </a:solidFill>
                <a:latin typeface="Gill Sans MT" pitchFamily="34" charset="0"/>
              </a:rPr>
              <a:t>Paths = [ </a:t>
            </a:r>
            <a:r>
              <a:rPr lang="en-US" dirty="0" smtClean="0">
                <a:solidFill>
                  <a:srgbClr val="FFFF00"/>
                </a:solidFill>
                <a:latin typeface="Gill Sans MT" pitchFamily="34" charset="0"/>
              </a:rPr>
              <a:t>1, 2, 3 ] </a:t>
            </a:r>
            <a:r>
              <a:rPr lang="en-US" dirty="0">
                <a:solidFill>
                  <a:srgbClr val="FFFF00"/>
                </a:solidFill>
                <a:latin typeface="Gill Sans MT" pitchFamily="34" charset="0"/>
              </a:rPr>
              <a:t>[ </a:t>
            </a:r>
            <a:r>
              <a:rPr lang="en-US" dirty="0" smtClean="0">
                <a:solidFill>
                  <a:srgbClr val="FFFF00"/>
                </a:solidFill>
                <a:latin typeface="Gill Sans MT" pitchFamily="34" charset="0"/>
              </a:rPr>
              <a:t>1, 3 </a:t>
            </a:r>
            <a:r>
              <a:rPr lang="en-US" dirty="0">
                <a:solidFill>
                  <a:srgbClr val="FFFF00"/>
                </a:solidFill>
                <a:latin typeface="Gill Sans MT" pitchFamily="34" charset="0"/>
              </a:rPr>
              <a:t>]</a:t>
            </a:r>
          </a:p>
        </p:txBody>
      </p:sp>
      <p:grpSp>
        <p:nvGrpSpPr>
          <p:cNvPr id="9" name="Group 47"/>
          <p:cNvGrpSpPr>
            <a:grpSpLocks/>
          </p:cNvGrpSpPr>
          <p:nvPr/>
        </p:nvGrpSpPr>
        <p:grpSpPr bwMode="auto">
          <a:xfrm>
            <a:off x="822957" y="4466415"/>
            <a:ext cx="1436687" cy="1749425"/>
            <a:chOff x="979" y="2843"/>
            <a:chExt cx="905" cy="1102"/>
          </a:xfrm>
        </p:grpSpPr>
        <p:grpSp>
          <p:nvGrpSpPr>
            <p:cNvPr id="10" name="Group 11"/>
            <p:cNvGrpSpPr>
              <a:grpSpLocks/>
            </p:cNvGrpSpPr>
            <p:nvPr/>
          </p:nvGrpSpPr>
          <p:grpSpPr bwMode="auto">
            <a:xfrm>
              <a:off x="979" y="3344"/>
              <a:ext cx="350" cy="296"/>
              <a:chOff x="4288" y="1746"/>
              <a:chExt cx="350" cy="296"/>
            </a:xfrm>
          </p:grpSpPr>
          <p:sp>
            <p:nvSpPr>
              <p:cNvPr id="22" name="Oval 12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FFFF00"/>
                  </a:solidFill>
                  <a:latin typeface="Gill Sans MT" pitchFamily="34" charset="0"/>
                </a:endParaRPr>
              </a:p>
            </p:txBody>
          </p:sp>
          <p:sp>
            <p:nvSpPr>
              <p:cNvPr id="23" name="Text Box 13"/>
              <p:cNvSpPr txBox="1">
                <a:spLocks noChangeArrowheads="1"/>
              </p:cNvSpPr>
              <p:nvPr/>
            </p:nvSpPr>
            <p:spPr bwMode="auto">
              <a:xfrm>
                <a:off x="4364" y="1769"/>
                <a:ext cx="197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dirty="0" smtClean="0">
                    <a:solidFill>
                      <a:srgbClr val="FFFF00"/>
                    </a:solidFill>
                    <a:latin typeface="Gill Sans MT" pitchFamily="34" charset="0"/>
                  </a:rPr>
                  <a:t>2</a:t>
                </a:r>
                <a:endParaRPr lang="en-US" dirty="0">
                  <a:solidFill>
                    <a:srgbClr val="FFFF00"/>
                  </a:solidFill>
                  <a:latin typeface="Gill Sans MT" pitchFamily="34" charset="0"/>
                </a:endParaRPr>
              </a:p>
            </p:txBody>
          </p:sp>
        </p:grpSp>
        <p:grpSp>
          <p:nvGrpSpPr>
            <p:cNvPr id="11" name="Group 14"/>
            <p:cNvGrpSpPr>
              <a:grpSpLocks/>
            </p:cNvGrpSpPr>
            <p:nvPr/>
          </p:nvGrpSpPr>
          <p:grpSpPr bwMode="auto">
            <a:xfrm>
              <a:off x="1504" y="3037"/>
              <a:ext cx="380" cy="908"/>
              <a:chOff x="1346" y="2965"/>
              <a:chExt cx="380" cy="908"/>
            </a:xfrm>
          </p:grpSpPr>
          <p:grpSp>
            <p:nvGrpSpPr>
              <p:cNvPr id="16" name="Group 15"/>
              <p:cNvGrpSpPr>
                <a:grpSpLocks/>
              </p:cNvGrpSpPr>
              <p:nvPr/>
            </p:nvGrpSpPr>
            <p:grpSpPr bwMode="auto">
              <a:xfrm>
                <a:off x="1346" y="3577"/>
                <a:ext cx="350" cy="296"/>
                <a:chOff x="4738" y="2684"/>
                <a:chExt cx="350" cy="296"/>
              </a:xfrm>
            </p:grpSpPr>
            <p:sp>
              <p:nvSpPr>
                <p:cNvPr id="20" name="Oval 16"/>
                <p:cNvSpPr>
                  <a:spLocks noChangeArrowheads="1"/>
                </p:cNvSpPr>
                <p:nvPr/>
              </p:nvSpPr>
              <p:spPr bwMode="auto">
                <a:xfrm>
                  <a:off x="47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571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>
                    <a:solidFill>
                      <a:srgbClr val="FFFF00"/>
                    </a:solidFill>
                    <a:latin typeface="Gill Sans MT" pitchFamily="34" charset="0"/>
                  </a:endParaRPr>
                </a:p>
              </p:txBody>
            </p:sp>
            <p:sp>
              <p:nvSpPr>
                <p:cNvPr id="21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4815" y="2707"/>
                  <a:ext cx="197" cy="23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dirty="0" smtClean="0">
                      <a:solidFill>
                        <a:srgbClr val="FFFF00"/>
                      </a:solidFill>
                      <a:latin typeface="Gill Sans MT" pitchFamily="34" charset="0"/>
                    </a:rPr>
                    <a:t>3</a:t>
                  </a:r>
                  <a:endParaRPr lang="en-US" dirty="0">
                    <a:solidFill>
                      <a:srgbClr val="FFFF00"/>
                    </a:solidFill>
                    <a:latin typeface="Gill Sans MT" pitchFamily="34" charset="0"/>
                  </a:endParaRPr>
                </a:p>
              </p:txBody>
            </p:sp>
          </p:grpSp>
          <p:grpSp>
            <p:nvGrpSpPr>
              <p:cNvPr id="17" name="Group 18"/>
              <p:cNvGrpSpPr>
                <a:grpSpLocks/>
              </p:cNvGrpSpPr>
              <p:nvPr/>
            </p:nvGrpSpPr>
            <p:grpSpPr bwMode="auto">
              <a:xfrm>
                <a:off x="1376" y="2965"/>
                <a:ext cx="350" cy="296"/>
                <a:chOff x="3838" y="2684"/>
                <a:chExt cx="350" cy="296"/>
              </a:xfrm>
            </p:grpSpPr>
            <p:sp>
              <p:nvSpPr>
                <p:cNvPr id="18" name="Oval 19"/>
                <p:cNvSpPr>
                  <a:spLocks noChangeArrowheads="1"/>
                </p:cNvSpPr>
                <p:nvPr/>
              </p:nvSpPr>
              <p:spPr bwMode="auto">
                <a:xfrm>
                  <a:off x="38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>
                    <a:solidFill>
                      <a:srgbClr val="FFFF00"/>
                    </a:solidFill>
                    <a:latin typeface="Gill Sans MT" pitchFamily="34" charset="0"/>
                  </a:endParaRPr>
                </a:p>
              </p:txBody>
            </p:sp>
            <p:sp>
              <p:nvSpPr>
                <p:cNvPr id="19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3915" y="2707"/>
                  <a:ext cx="197" cy="23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dirty="0" smtClean="0">
                      <a:solidFill>
                        <a:srgbClr val="FFFF00"/>
                      </a:solidFill>
                      <a:latin typeface="Gill Sans MT" pitchFamily="34" charset="0"/>
                    </a:rPr>
                    <a:t>1</a:t>
                  </a:r>
                  <a:endParaRPr lang="en-US" dirty="0">
                    <a:solidFill>
                      <a:srgbClr val="FFFF00"/>
                    </a:solidFill>
                    <a:latin typeface="Gill Sans MT" pitchFamily="34" charset="0"/>
                  </a:endParaRPr>
                </a:p>
              </p:txBody>
            </p:sp>
          </p:grpSp>
        </p:grpSp>
        <p:sp>
          <p:nvSpPr>
            <p:cNvPr id="12" name="Line 24"/>
            <p:cNvSpPr>
              <a:spLocks noChangeShapeType="1"/>
            </p:cNvSpPr>
            <p:nvPr/>
          </p:nvSpPr>
          <p:spPr bwMode="auto">
            <a:xfrm flipV="1">
              <a:off x="1324" y="3264"/>
              <a:ext cx="250" cy="16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  <a:latin typeface="Gill Sans MT" pitchFamily="34" charset="0"/>
              </a:endParaRPr>
            </a:p>
          </p:txBody>
        </p:sp>
        <p:sp>
          <p:nvSpPr>
            <p:cNvPr id="13" name="Line 39"/>
            <p:cNvSpPr>
              <a:spLocks noChangeShapeType="1"/>
            </p:cNvSpPr>
            <p:nvPr/>
          </p:nvSpPr>
          <p:spPr bwMode="auto">
            <a:xfrm>
              <a:off x="1304" y="3588"/>
              <a:ext cx="218" cy="15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  <a:latin typeface="Gill Sans MT" pitchFamily="34" charset="0"/>
              </a:endParaRPr>
            </a:p>
          </p:txBody>
        </p:sp>
        <p:sp>
          <p:nvSpPr>
            <p:cNvPr id="14" name="Line 44"/>
            <p:cNvSpPr>
              <a:spLocks noChangeShapeType="1"/>
            </p:cNvSpPr>
            <p:nvPr/>
          </p:nvSpPr>
          <p:spPr bwMode="auto">
            <a:xfrm>
              <a:off x="1694" y="3335"/>
              <a:ext cx="0" cy="31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  <a:latin typeface="Gill Sans MT" pitchFamily="34" charset="0"/>
              </a:endParaRPr>
            </a:p>
          </p:txBody>
        </p:sp>
        <p:sp>
          <p:nvSpPr>
            <p:cNvPr id="15" name="Line 45"/>
            <p:cNvSpPr>
              <a:spLocks noChangeShapeType="1"/>
            </p:cNvSpPr>
            <p:nvPr/>
          </p:nvSpPr>
          <p:spPr bwMode="auto">
            <a:xfrm>
              <a:off x="1694" y="2843"/>
              <a:ext cx="0" cy="18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  <a:latin typeface="Gill Sans MT" pitchFamily="34" charset="0"/>
              </a:endParaRPr>
            </a:p>
          </p:txBody>
        </p:sp>
      </p:grpSp>
      <p:sp>
        <p:nvSpPr>
          <p:cNvPr id="40" name="Marcador de pie de página 3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41" name="Marcador de número de diapositiva 4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15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72423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utoUpdateAnimBg="0"/>
      <p:bldP spid="5" grpId="0"/>
      <p:bldP spid="7" grpId="0"/>
      <p:bldP spid="8" grpId="0" animBg="1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Cobertura de varios nodos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7543801" cy="162164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E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E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ES" dirty="0" smtClean="0">
              <a:solidFill>
                <a:schemeClr val="tx1"/>
              </a:solidFill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463390" y="2531234"/>
            <a:ext cx="8262938" cy="830997"/>
          </a:xfrm>
          <a:prstGeom prst="rect">
            <a:avLst/>
          </a:prstGeom>
          <a:gradFill rotWithShape="1">
            <a:gsLst>
              <a:gs pos="0">
                <a:srgbClr val="3399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s-ES" sz="2400" u="sng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Edge-Pair</a:t>
            </a:r>
            <a:r>
              <a:rPr lang="es-ES" sz="2400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</a:t>
            </a:r>
            <a:r>
              <a:rPr lang="es-ES" sz="2400" u="sng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Coverage</a:t>
            </a:r>
            <a:r>
              <a:rPr lang="es-ES" sz="2400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(EPC)</a:t>
            </a:r>
            <a:r>
              <a:rPr lang="es-E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: RT incluye cada camino de longitud a lo sumo 2 incluido en </a:t>
            </a:r>
            <a:r>
              <a:rPr lang="es-ES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G</a:t>
            </a:r>
            <a:r>
              <a:rPr lang="es-E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.</a:t>
            </a:r>
            <a:endParaRPr lang="es-ES" sz="24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 MT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22958" y="3612141"/>
            <a:ext cx="7543801" cy="540736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bri" panose="020F0502020204030204" pitchFamily="34" charset="0"/>
              <a:buNone/>
            </a:pPr>
            <a:r>
              <a:rPr lang="es-ES" dirty="0" smtClean="0">
                <a:solidFill>
                  <a:schemeClr val="tx1"/>
                </a:solidFill>
              </a:rPr>
              <a:t>La cláusula “a lo sumo 2” permite grafos con menos de dos aristas.</a:t>
            </a:r>
          </a:p>
          <a:p>
            <a:pPr marL="0" indent="0">
              <a:buFont typeface="Calibri" panose="020F0502020204030204" pitchFamily="34" charset="0"/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 indent="0">
              <a:buFont typeface="Calibri" panose="020F0502020204030204" pitchFamily="34" charset="0"/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 indent="0">
              <a:buFont typeface="Calibri" panose="020F0502020204030204" pitchFamily="34" charset="0"/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 indent="0">
              <a:buFont typeface="Calibri" panose="020F0502020204030204" pitchFamily="34" charset="0"/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 indent="0">
              <a:buFont typeface="Calibri" panose="020F0502020204030204" pitchFamily="34" charset="0"/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 indent="0">
              <a:buFont typeface="Calibri" panose="020F0502020204030204" pitchFamily="34" charset="0"/>
              <a:buNone/>
            </a:pPr>
            <a:endParaRPr lang="es-ES" dirty="0" smtClean="0">
              <a:solidFill>
                <a:schemeClr val="tx1"/>
              </a:solidFill>
            </a:endParaRPr>
          </a:p>
        </p:txBody>
      </p:sp>
      <p:grpSp>
        <p:nvGrpSpPr>
          <p:cNvPr id="24" name="Group 1"/>
          <p:cNvGrpSpPr/>
          <p:nvPr/>
        </p:nvGrpSpPr>
        <p:grpSpPr>
          <a:xfrm>
            <a:off x="822958" y="4234452"/>
            <a:ext cx="2953785" cy="1819448"/>
            <a:chOff x="1262660" y="4345334"/>
            <a:chExt cx="2953785" cy="1819448"/>
          </a:xfrm>
        </p:grpSpPr>
        <p:sp>
          <p:nvSpPr>
            <p:cNvPr id="25" name="Line 37"/>
            <p:cNvSpPr>
              <a:spLocks noChangeShapeType="1"/>
            </p:cNvSpPr>
            <p:nvPr/>
          </p:nvSpPr>
          <p:spPr bwMode="auto">
            <a:xfrm>
              <a:off x="1818285" y="5261408"/>
              <a:ext cx="63926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26" name="Oval 33"/>
            <p:cNvSpPr>
              <a:spLocks noChangeArrowheads="1"/>
            </p:cNvSpPr>
            <p:nvPr/>
          </p:nvSpPr>
          <p:spPr bwMode="auto">
            <a:xfrm>
              <a:off x="1262660" y="5013758"/>
              <a:ext cx="555625" cy="469900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solidFill>
                    <a:srgbClr val="FFFF00"/>
                  </a:solidFill>
                </a:rPr>
                <a:t>2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27" name="Oval 33"/>
            <p:cNvSpPr>
              <a:spLocks noChangeArrowheads="1"/>
            </p:cNvSpPr>
            <p:nvPr/>
          </p:nvSpPr>
          <p:spPr bwMode="auto">
            <a:xfrm>
              <a:off x="1262660" y="5682182"/>
              <a:ext cx="555625" cy="469900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solidFill>
                    <a:srgbClr val="FFFF00"/>
                  </a:solidFill>
                </a:rPr>
                <a:t>3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28" name="Oval 33"/>
            <p:cNvSpPr>
              <a:spLocks noChangeArrowheads="1"/>
            </p:cNvSpPr>
            <p:nvPr/>
          </p:nvSpPr>
          <p:spPr bwMode="auto">
            <a:xfrm>
              <a:off x="3660820" y="4358034"/>
              <a:ext cx="555625" cy="469900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solidFill>
                    <a:srgbClr val="FFFF00"/>
                  </a:solidFill>
                </a:rPr>
                <a:t>5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29" name="Oval 33"/>
            <p:cNvSpPr>
              <a:spLocks noChangeArrowheads="1"/>
            </p:cNvSpPr>
            <p:nvPr/>
          </p:nvSpPr>
          <p:spPr bwMode="auto">
            <a:xfrm>
              <a:off x="3660820" y="5694882"/>
              <a:ext cx="555625" cy="469900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solidFill>
                    <a:srgbClr val="FFFF00"/>
                  </a:solidFill>
                </a:rPr>
                <a:t>6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30" name="Line 37"/>
            <p:cNvSpPr>
              <a:spLocks noChangeShapeType="1"/>
            </p:cNvSpPr>
            <p:nvPr/>
          </p:nvSpPr>
          <p:spPr bwMode="auto">
            <a:xfrm>
              <a:off x="1724337" y="4727921"/>
              <a:ext cx="811874" cy="39616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31" name="Line 37"/>
            <p:cNvSpPr>
              <a:spLocks noChangeShapeType="1"/>
            </p:cNvSpPr>
            <p:nvPr/>
          </p:nvSpPr>
          <p:spPr bwMode="auto">
            <a:xfrm>
              <a:off x="2910606" y="5423276"/>
              <a:ext cx="750214" cy="39616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32" name="Oval 33"/>
            <p:cNvSpPr>
              <a:spLocks noChangeArrowheads="1"/>
            </p:cNvSpPr>
            <p:nvPr/>
          </p:nvSpPr>
          <p:spPr bwMode="auto">
            <a:xfrm>
              <a:off x="1262660" y="4345334"/>
              <a:ext cx="555625" cy="469900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solidFill>
                    <a:srgbClr val="FFFF00"/>
                  </a:solidFill>
                </a:rPr>
                <a:t>1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33" name="Line 37"/>
            <p:cNvSpPr>
              <a:spLocks noChangeShapeType="1"/>
            </p:cNvSpPr>
            <p:nvPr/>
          </p:nvSpPr>
          <p:spPr bwMode="auto">
            <a:xfrm flipV="1">
              <a:off x="1785997" y="5423275"/>
              <a:ext cx="750214" cy="39616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34" name="Line 37"/>
            <p:cNvSpPr>
              <a:spLocks noChangeShapeType="1"/>
            </p:cNvSpPr>
            <p:nvPr/>
          </p:nvSpPr>
          <p:spPr bwMode="auto">
            <a:xfrm flipV="1">
              <a:off x="2961891" y="4727922"/>
              <a:ext cx="750214" cy="39616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35" name="Oval 30"/>
            <p:cNvSpPr>
              <a:spLocks noChangeArrowheads="1"/>
            </p:cNvSpPr>
            <p:nvPr/>
          </p:nvSpPr>
          <p:spPr bwMode="auto">
            <a:xfrm>
              <a:off x="2457551" y="5035724"/>
              <a:ext cx="555625" cy="469900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solidFill>
                    <a:srgbClr val="FFFF00"/>
                  </a:solidFill>
                </a:rPr>
                <a:t>4</a:t>
              </a:r>
              <a:endParaRPr lang="en-US" dirty="0">
                <a:solidFill>
                  <a:srgbClr val="FFFF00"/>
                </a:solidFill>
              </a:endParaRPr>
            </a:p>
          </p:txBody>
        </p:sp>
      </p:grpSp>
      <p:sp>
        <p:nvSpPr>
          <p:cNvPr id="37" name="Text Box 43"/>
          <p:cNvSpPr txBox="1">
            <a:spLocks noChangeArrowheads="1"/>
          </p:cNvSpPr>
          <p:nvPr/>
        </p:nvSpPr>
        <p:spPr bwMode="auto">
          <a:xfrm>
            <a:off x="4300457" y="4326767"/>
            <a:ext cx="3120664" cy="1754326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en-US" u="sng" dirty="0" smtClean="0">
                <a:solidFill>
                  <a:srgbClr val="FFFF00"/>
                </a:solidFill>
                <a:latin typeface="Gill Sans MT" pitchFamily="34" charset="0"/>
              </a:rPr>
              <a:t>EPC</a:t>
            </a:r>
            <a:r>
              <a:rPr lang="en-US" dirty="0" smtClean="0">
                <a:solidFill>
                  <a:srgbClr val="FFFF00"/>
                </a:solidFill>
                <a:latin typeface="Gill Sans MT" pitchFamily="34" charset="0"/>
              </a:rPr>
              <a:t>:</a:t>
            </a:r>
          </a:p>
          <a:p>
            <a:r>
              <a:rPr lang="en-US" dirty="0" smtClean="0">
                <a:solidFill>
                  <a:srgbClr val="FFFF00"/>
                </a:solidFill>
                <a:latin typeface="Gill Sans MT" pitchFamily="34" charset="0"/>
              </a:rPr>
              <a:t>RT = { [1,4,5], [1,4,6], [2,4,5], [2,4,6], [3,4,5], [3,4,6] }</a:t>
            </a:r>
          </a:p>
          <a:p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  <a:p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  <a:p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38" name="Marcador de pie de página 3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39" name="Marcador de número de diapositiva 3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16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8422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utoUpdateAnimBg="0"/>
      <p:bldP spid="5" grpId="0"/>
      <p:bldP spid="37" grpId="0" animBg="1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Cobertura de varios nodos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7543801" cy="16216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La extensión natural consiste en considerar todos los caminos.</a:t>
            </a:r>
          </a:p>
          <a:p>
            <a:pPr marL="0" indent="0">
              <a:buNone/>
            </a:pPr>
            <a:endParaRPr lang="es-E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E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ES" dirty="0" smtClean="0">
              <a:solidFill>
                <a:schemeClr val="tx1"/>
              </a:solidFill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463390" y="2531234"/>
            <a:ext cx="8262938" cy="830997"/>
          </a:xfrm>
          <a:prstGeom prst="rect">
            <a:avLst/>
          </a:prstGeom>
          <a:gradFill rotWithShape="1">
            <a:gsLst>
              <a:gs pos="0">
                <a:srgbClr val="3399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s-ES" sz="2400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Complete </a:t>
            </a:r>
            <a:r>
              <a:rPr lang="es-ES" sz="2400" u="sng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Path</a:t>
            </a:r>
            <a:r>
              <a:rPr lang="es-ES" sz="2400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</a:t>
            </a:r>
            <a:r>
              <a:rPr lang="es-ES" sz="2400" u="sng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Coverage</a:t>
            </a:r>
            <a:r>
              <a:rPr lang="es-ES" sz="2400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(CPC)</a:t>
            </a:r>
            <a:r>
              <a:rPr lang="es-E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: RT incluye todos los caminos de </a:t>
            </a:r>
            <a:r>
              <a:rPr lang="es-ES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G</a:t>
            </a:r>
            <a:r>
              <a:rPr lang="es-E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.</a:t>
            </a:r>
            <a:endParaRPr lang="es-ES" sz="24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 MT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22958" y="3612140"/>
            <a:ext cx="7543801" cy="89697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bri" panose="020F0502020204030204" pitchFamily="34" charset="0"/>
              <a:buNone/>
            </a:pPr>
            <a:r>
              <a:rPr lang="es-ES" dirty="0" smtClean="0">
                <a:solidFill>
                  <a:schemeClr val="tx1"/>
                </a:solidFill>
              </a:rPr>
              <a:t>Desgraciadamente, este criterio es imposible de llevar a cabo si el grafo tiene un bucle. Una versión más débil permite al </a:t>
            </a:r>
            <a:r>
              <a:rPr lang="es-ES" dirty="0" err="1" smtClean="0">
                <a:solidFill>
                  <a:schemeClr val="tx1"/>
                </a:solidFill>
              </a:rPr>
              <a:t>testeador</a:t>
            </a:r>
            <a:r>
              <a:rPr lang="es-ES" dirty="0" smtClean="0">
                <a:solidFill>
                  <a:schemeClr val="tx1"/>
                </a:solidFill>
              </a:rPr>
              <a:t> elegir caminos.</a:t>
            </a:r>
          </a:p>
          <a:p>
            <a:pPr marL="0" indent="0">
              <a:buFont typeface="Calibri" panose="020F0502020204030204" pitchFamily="34" charset="0"/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 indent="0">
              <a:buFont typeface="Calibri" panose="020F0502020204030204" pitchFamily="34" charset="0"/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 indent="0">
              <a:buFont typeface="Calibri" panose="020F0502020204030204" pitchFamily="34" charset="0"/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 indent="0">
              <a:buFont typeface="Calibri" panose="020F0502020204030204" pitchFamily="34" charset="0"/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 indent="0">
              <a:buFont typeface="Calibri" panose="020F0502020204030204" pitchFamily="34" charset="0"/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 indent="0">
              <a:buFont typeface="Calibri" panose="020F0502020204030204" pitchFamily="34" charset="0"/>
              <a:buNone/>
            </a:pPr>
            <a:endParaRPr lang="es-ES" dirty="0" smtClean="0">
              <a:solidFill>
                <a:schemeClr val="tx1"/>
              </a:solidFill>
            </a:endParaRPr>
          </a:p>
        </p:txBody>
      </p:sp>
      <p:sp>
        <p:nvSpPr>
          <p:cNvPr id="19" name="Text Box 4"/>
          <p:cNvSpPr txBox="1">
            <a:spLocks noChangeArrowheads="1"/>
          </p:cNvSpPr>
          <p:nvPr/>
        </p:nvSpPr>
        <p:spPr bwMode="auto">
          <a:xfrm>
            <a:off x="463389" y="4759028"/>
            <a:ext cx="8262938" cy="830997"/>
          </a:xfrm>
          <a:prstGeom prst="rect">
            <a:avLst/>
          </a:prstGeom>
          <a:gradFill rotWithShape="1">
            <a:gsLst>
              <a:gs pos="0">
                <a:srgbClr val="3399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s-ES" sz="2400" u="sng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Specificied</a:t>
            </a:r>
            <a:r>
              <a:rPr lang="es-ES" sz="2400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</a:t>
            </a:r>
            <a:r>
              <a:rPr lang="es-ES" sz="2400" u="sng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Path</a:t>
            </a:r>
            <a:r>
              <a:rPr lang="es-ES" sz="2400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</a:t>
            </a:r>
            <a:r>
              <a:rPr lang="es-ES" sz="2400" u="sng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Coverage</a:t>
            </a:r>
            <a:r>
              <a:rPr lang="es-ES" sz="2400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(SPC)</a:t>
            </a:r>
            <a:r>
              <a:rPr lang="es-E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: RT incluye todos los caminos de test de un cierto conjunto </a:t>
            </a:r>
            <a:r>
              <a:rPr lang="es-ES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S</a:t>
            </a:r>
            <a:r>
              <a:rPr lang="es-E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.</a:t>
            </a:r>
            <a:endParaRPr lang="es-ES" sz="24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 MT" pitchFamily="34" charset="0"/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17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4087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utoUpdateAnimBg="0"/>
      <p:bldP spid="5" grpId="0"/>
      <p:bldP spid="19" grpId="0" animBg="1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92" name="Text Box 36"/>
          <p:cNvSpPr txBox="1">
            <a:spLocks noChangeArrowheads="1"/>
          </p:cNvSpPr>
          <p:nvPr/>
        </p:nvSpPr>
        <p:spPr bwMode="auto">
          <a:xfrm>
            <a:off x="2461259" y="1731814"/>
            <a:ext cx="6515100" cy="830997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/>
            <a:r>
              <a:rPr lang="en-US" sz="1600" u="sng" dirty="0">
                <a:solidFill>
                  <a:srgbClr val="FFFF00"/>
                </a:solidFill>
                <a:latin typeface="Gill Sans MT" pitchFamily="34" charset="0"/>
              </a:rPr>
              <a:t>Node Coverage</a:t>
            </a:r>
            <a:endParaRPr lang="en-US" sz="1600" dirty="0">
              <a:solidFill>
                <a:srgbClr val="FFFF00"/>
              </a:solidFill>
              <a:latin typeface="Gill Sans MT" pitchFamily="34" charset="0"/>
            </a:endParaRPr>
          </a:p>
          <a:p>
            <a:r>
              <a:rPr lang="en-US" sz="1600" dirty="0" smtClean="0">
                <a:solidFill>
                  <a:srgbClr val="FFFF00"/>
                </a:solidFill>
                <a:latin typeface="Gill Sans MT" pitchFamily="34" charset="0"/>
              </a:rPr>
              <a:t>RT </a:t>
            </a:r>
            <a:r>
              <a:rPr lang="en-US" sz="1600" dirty="0">
                <a:solidFill>
                  <a:srgbClr val="FFFF00"/>
                </a:solidFill>
                <a:latin typeface="Gill Sans MT" pitchFamily="34" charset="0"/>
              </a:rPr>
              <a:t>= { </a:t>
            </a:r>
            <a:r>
              <a:rPr lang="en-US" sz="1600" dirty="0" smtClean="0">
                <a:solidFill>
                  <a:srgbClr val="FFFF00"/>
                </a:solidFill>
                <a:latin typeface="Gill Sans MT" pitchFamily="34" charset="0"/>
              </a:rPr>
              <a:t>1, 2, 3, 4, 5, 6, 7 }</a:t>
            </a:r>
            <a:endParaRPr lang="en-US" sz="1600" dirty="0">
              <a:solidFill>
                <a:srgbClr val="FFFF00"/>
              </a:solidFill>
              <a:latin typeface="Gill Sans MT" pitchFamily="34" charset="0"/>
            </a:endParaRPr>
          </a:p>
          <a:p>
            <a:r>
              <a:rPr lang="en-US" sz="1600" dirty="0" smtClean="0">
                <a:solidFill>
                  <a:srgbClr val="FFFF00"/>
                </a:solidFill>
                <a:latin typeface="Gill Sans MT" pitchFamily="34" charset="0"/>
              </a:rPr>
              <a:t>Caminos de test: </a:t>
            </a:r>
            <a:r>
              <a:rPr lang="en-US" sz="1600" dirty="0">
                <a:solidFill>
                  <a:srgbClr val="FFFF00"/>
                </a:solidFill>
                <a:latin typeface="Gill Sans MT" pitchFamily="34" charset="0"/>
              </a:rPr>
              <a:t>[ </a:t>
            </a:r>
            <a:r>
              <a:rPr lang="en-US" sz="1600" dirty="0" smtClean="0">
                <a:solidFill>
                  <a:srgbClr val="FFFF00"/>
                </a:solidFill>
                <a:latin typeface="Gill Sans MT" pitchFamily="34" charset="0"/>
              </a:rPr>
              <a:t>1, 2, 3, 4, 7 ] </a:t>
            </a:r>
            <a:r>
              <a:rPr lang="en-US" sz="1600" dirty="0">
                <a:solidFill>
                  <a:srgbClr val="FFFF00"/>
                </a:solidFill>
                <a:latin typeface="Gill Sans MT" pitchFamily="34" charset="0"/>
              </a:rPr>
              <a:t>[ </a:t>
            </a:r>
            <a:r>
              <a:rPr lang="en-US" sz="1600" dirty="0" smtClean="0">
                <a:solidFill>
                  <a:srgbClr val="FFFF00"/>
                </a:solidFill>
                <a:latin typeface="Gill Sans MT" pitchFamily="34" charset="0"/>
              </a:rPr>
              <a:t>1, 2, 3, 5, 6, 5, 7 </a:t>
            </a:r>
            <a:r>
              <a:rPr lang="en-US" sz="1600" dirty="0">
                <a:solidFill>
                  <a:srgbClr val="FFFF00"/>
                </a:solidFill>
                <a:latin typeface="Gill Sans MT" pitchFamily="34" charset="0"/>
              </a:rPr>
              <a:t>]</a:t>
            </a:r>
          </a:p>
        </p:txBody>
      </p:sp>
      <p:grpSp>
        <p:nvGrpSpPr>
          <p:cNvPr id="17415" name="Group 14"/>
          <p:cNvGrpSpPr>
            <a:grpSpLocks/>
          </p:cNvGrpSpPr>
          <p:nvPr/>
        </p:nvGrpSpPr>
        <p:grpSpPr bwMode="auto">
          <a:xfrm>
            <a:off x="822959" y="5579934"/>
            <a:ext cx="555625" cy="469900"/>
            <a:chOff x="4288" y="3622"/>
            <a:chExt cx="350" cy="296"/>
          </a:xfrm>
        </p:grpSpPr>
        <p:sp>
          <p:nvSpPr>
            <p:cNvPr id="17447" name="Oval 15"/>
            <p:cNvSpPr>
              <a:spLocks noChangeArrowheads="1"/>
            </p:cNvSpPr>
            <p:nvPr/>
          </p:nvSpPr>
          <p:spPr bwMode="auto">
            <a:xfrm>
              <a:off x="4288" y="3622"/>
              <a:ext cx="350" cy="296"/>
            </a:xfrm>
            <a:prstGeom prst="ellipse">
              <a:avLst/>
            </a:prstGeom>
            <a:solidFill>
              <a:srgbClr val="0066FF"/>
            </a:solidFill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solidFill>
                  <a:srgbClr val="FFFF00"/>
                </a:solidFill>
                <a:latin typeface="Gill Sans MT" pitchFamily="34" charset="0"/>
              </a:endParaRPr>
            </a:p>
          </p:txBody>
        </p:sp>
        <p:sp>
          <p:nvSpPr>
            <p:cNvPr id="17448" name="Text Box 16"/>
            <p:cNvSpPr txBox="1">
              <a:spLocks noChangeArrowheads="1"/>
            </p:cNvSpPr>
            <p:nvPr/>
          </p:nvSpPr>
          <p:spPr bwMode="auto">
            <a:xfrm>
              <a:off x="4365" y="3645"/>
              <a:ext cx="197" cy="2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  <a:latin typeface="Gill Sans MT" pitchFamily="34" charset="0"/>
                </a:rPr>
                <a:t>7</a:t>
              </a:r>
              <a:endParaRPr lang="en-US" dirty="0">
                <a:solidFill>
                  <a:srgbClr val="FFFF00"/>
                </a:solidFill>
                <a:latin typeface="Gill Sans MT" pitchFamily="34" charset="0"/>
              </a:endParaRPr>
            </a:p>
          </p:txBody>
        </p:sp>
      </p:grpSp>
      <p:grpSp>
        <p:nvGrpSpPr>
          <p:cNvPr id="17416" name="Group 4"/>
          <p:cNvGrpSpPr>
            <a:grpSpLocks/>
          </p:cNvGrpSpPr>
          <p:nvPr/>
        </p:nvGrpSpPr>
        <p:grpSpPr bwMode="auto">
          <a:xfrm>
            <a:off x="822959" y="2400171"/>
            <a:ext cx="555625" cy="469900"/>
            <a:chOff x="4288" y="1746"/>
            <a:chExt cx="350" cy="296"/>
          </a:xfrm>
        </p:grpSpPr>
        <p:sp>
          <p:nvSpPr>
            <p:cNvPr id="17445" name="Oval 5"/>
            <p:cNvSpPr>
              <a:spLocks noChangeArrowheads="1"/>
            </p:cNvSpPr>
            <p:nvPr/>
          </p:nvSpPr>
          <p:spPr bwMode="auto">
            <a:xfrm>
              <a:off x="4288" y="1746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solidFill>
                  <a:srgbClr val="FFFF00"/>
                </a:solidFill>
                <a:latin typeface="Gill Sans MT" pitchFamily="34" charset="0"/>
              </a:endParaRPr>
            </a:p>
          </p:txBody>
        </p:sp>
        <p:sp>
          <p:nvSpPr>
            <p:cNvPr id="17446" name="Text Box 6"/>
            <p:cNvSpPr txBox="1">
              <a:spLocks noChangeArrowheads="1"/>
            </p:cNvSpPr>
            <p:nvPr/>
          </p:nvSpPr>
          <p:spPr bwMode="auto">
            <a:xfrm>
              <a:off x="4364" y="1769"/>
              <a:ext cx="197" cy="2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dirty="0" smtClean="0">
                  <a:solidFill>
                    <a:srgbClr val="FFFF00"/>
                  </a:solidFill>
                  <a:latin typeface="Gill Sans MT" pitchFamily="34" charset="0"/>
                </a:rPr>
                <a:t>1</a:t>
              </a:r>
              <a:endParaRPr lang="en-US" dirty="0">
                <a:solidFill>
                  <a:srgbClr val="FFFF00"/>
                </a:solidFill>
                <a:latin typeface="Gill Sans MT" pitchFamily="34" charset="0"/>
              </a:endParaRPr>
            </a:p>
          </p:txBody>
        </p:sp>
      </p:grpSp>
      <p:grpSp>
        <p:nvGrpSpPr>
          <p:cNvPr id="17417" name="Group 8"/>
          <p:cNvGrpSpPr>
            <a:grpSpLocks/>
          </p:cNvGrpSpPr>
          <p:nvPr/>
        </p:nvGrpSpPr>
        <p:grpSpPr bwMode="auto">
          <a:xfrm>
            <a:off x="822959" y="3820984"/>
            <a:ext cx="555625" cy="469900"/>
            <a:chOff x="4738" y="2684"/>
            <a:chExt cx="350" cy="296"/>
          </a:xfrm>
        </p:grpSpPr>
        <p:sp>
          <p:nvSpPr>
            <p:cNvPr id="17443" name="Oval 9"/>
            <p:cNvSpPr>
              <a:spLocks noChangeArrowheads="1"/>
            </p:cNvSpPr>
            <p:nvPr/>
          </p:nvSpPr>
          <p:spPr bwMode="auto">
            <a:xfrm>
              <a:off x="4738" y="2684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solidFill>
                  <a:srgbClr val="FFFF00"/>
                </a:solidFill>
                <a:latin typeface="Gill Sans MT" pitchFamily="34" charset="0"/>
              </a:endParaRPr>
            </a:p>
          </p:txBody>
        </p:sp>
        <p:sp>
          <p:nvSpPr>
            <p:cNvPr id="17444" name="Text Box 10"/>
            <p:cNvSpPr txBox="1">
              <a:spLocks noChangeArrowheads="1"/>
            </p:cNvSpPr>
            <p:nvPr/>
          </p:nvSpPr>
          <p:spPr bwMode="auto">
            <a:xfrm>
              <a:off x="4815" y="2707"/>
              <a:ext cx="197" cy="2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  <a:latin typeface="Gill Sans MT" pitchFamily="34" charset="0"/>
                </a:rPr>
                <a:t>3</a:t>
              </a:r>
              <a:endParaRPr lang="en-US" dirty="0">
                <a:solidFill>
                  <a:srgbClr val="FFFF00"/>
                </a:solidFill>
                <a:latin typeface="Gill Sans MT" pitchFamily="34" charset="0"/>
              </a:endParaRPr>
            </a:p>
          </p:txBody>
        </p:sp>
      </p:grpSp>
      <p:grpSp>
        <p:nvGrpSpPr>
          <p:cNvPr id="17418" name="Group 11"/>
          <p:cNvGrpSpPr>
            <a:grpSpLocks/>
          </p:cNvGrpSpPr>
          <p:nvPr/>
        </p:nvGrpSpPr>
        <p:grpSpPr bwMode="auto">
          <a:xfrm>
            <a:off x="192722" y="3109784"/>
            <a:ext cx="555625" cy="469900"/>
            <a:chOff x="3838" y="2684"/>
            <a:chExt cx="350" cy="296"/>
          </a:xfrm>
        </p:grpSpPr>
        <p:sp>
          <p:nvSpPr>
            <p:cNvPr id="17441" name="Oval 12"/>
            <p:cNvSpPr>
              <a:spLocks noChangeArrowheads="1"/>
            </p:cNvSpPr>
            <p:nvPr/>
          </p:nvSpPr>
          <p:spPr bwMode="auto">
            <a:xfrm>
              <a:off x="3838" y="2684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solidFill>
                  <a:srgbClr val="FFFF00"/>
                </a:solidFill>
                <a:latin typeface="Gill Sans MT" pitchFamily="34" charset="0"/>
              </a:endParaRPr>
            </a:p>
          </p:txBody>
        </p:sp>
        <p:sp>
          <p:nvSpPr>
            <p:cNvPr id="17442" name="Text Box 13"/>
            <p:cNvSpPr txBox="1">
              <a:spLocks noChangeArrowheads="1"/>
            </p:cNvSpPr>
            <p:nvPr/>
          </p:nvSpPr>
          <p:spPr bwMode="auto">
            <a:xfrm>
              <a:off x="3915" y="2707"/>
              <a:ext cx="197" cy="2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  <a:latin typeface="Gill Sans MT" pitchFamily="34" charset="0"/>
                </a:rPr>
                <a:t>2</a:t>
              </a:r>
              <a:endParaRPr lang="en-US" dirty="0">
                <a:solidFill>
                  <a:srgbClr val="FFFF00"/>
                </a:solidFill>
                <a:latin typeface="Gill Sans MT" pitchFamily="34" charset="0"/>
              </a:endParaRPr>
            </a:p>
          </p:txBody>
        </p:sp>
      </p:grpSp>
      <p:sp>
        <p:nvSpPr>
          <p:cNvPr id="17419" name="Line 17"/>
          <p:cNvSpPr>
            <a:spLocks noChangeShapeType="1"/>
          </p:cNvSpPr>
          <p:nvPr/>
        </p:nvSpPr>
        <p:spPr bwMode="auto">
          <a:xfrm flipH="1">
            <a:off x="645159" y="4270246"/>
            <a:ext cx="336550" cy="3032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17420" name="Line 18"/>
          <p:cNvSpPr>
            <a:spLocks noChangeShapeType="1"/>
          </p:cNvSpPr>
          <p:nvPr/>
        </p:nvSpPr>
        <p:spPr bwMode="auto">
          <a:xfrm flipH="1">
            <a:off x="1100772" y="2076321"/>
            <a:ext cx="1587" cy="3095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>
              <a:latin typeface="Gill Sans MT" pitchFamily="34" charset="0"/>
            </a:endParaRPr>
          </a:p>
        </p:txBody>
      </p:sp>
      <p:grpSp>
        <p:nvGrpSpPr>
          <p:cNvPr id="17421" name="Group 19"/>
          <p:cNvGrpSpPr>
            <a:grpSpLocks/>
          </p:cNvGrpSpPr>
          <p:nvPr/>
        </p:nvGrpSpPr>
        <p:grpSpPr bwMode="auto">
          <a:xfrm>
            <a:off x="192722" y="4532184"/>
            <a:ext cx="555625" cy="469900"/>
            <a:chOff x="4288" y="1746"/>
            <a:chExt cx="350" cy="296"/>
          </a:xfrm>
        </p:grpSpPr>
        <p:sp>
          <p:nvSpPr>
            <p:cNvPr id="17439" name="Oval 20"/>
            <p:cNvSpPr>
              <a:spLocks noChangeArrowheads="1"/>
            </p:cNvSpPr>
            <p:nvPr/>
          </p:nvSpPr>
          <p:spPr bwMode="auto">
            <a:xfrm>
              <a:off x="4288" y="1746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solidFill>
                  <a:srgbClr val="FFFF00"/>
                </a:solidFill>
                <a:latin typeface="Gill Sans MT" pitchFamily="34" charset="0"/>
              </a:endParaRPr>
            </a:p>
          </p:txBody>
        </p:sp>
        <p:sp>
          <p:nvSpPr>
            <p:cNvPr id="17440" name="Text Box 21"/>
            <p:cNvSpPr txBox="1">
              <a:spLocks noChangeArrowheads="1"/>
            </p:cNvSpPr>
            <p:nvPr/>
          </p:nvSpPr>
          <p:spPr bwMode="auto">
            <a:xfrm>
              <a:off x="4364" y="1769"/>
              <a:ext cx="197" cy="2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dirty="0" smtClean="0">
                  <a:solidFill>
                    <a:srgbClr val="FFFF00"/>
                  </a:solidFill>
                  <a:latin typeface="Gill Sans MT" pitchFamily="34" charset="0"/>
                </a:rPr>
                <a:t>4</a:t>
              </a:r>
              <a:endParaRPr lang="en-US" dirty="0">
                <a:solidFill>
                  <a:srgbClr val="FFFF00"/>
                </a:solidFill>
                <a:latin typeface="Gill Sans MT" pitchFamily="34" charset="0"/>
              </a:endParaRPr>
            </a:p>
          </p:txBody>
        </p:sp>
      </p:grpSp>
      <p:grpSp>
        <p:nvGrpSpPr>
          <p:cNvPr id="17422" name="Group 26"/>
          <p:cNvGrpSpPr>
            <a:grpSpLocks/>
          </p:cNvGrpSpPr>
          <p:nvPr/>
        </p:nvGrpSpPr>
        <p:grpSpPr bwMode="auto">
          <a:xfrm>
            <a:off x="1408747" y="4532184"/>
            <a:ext cx="555625" cy="469900"/>
            <a:chOff x="3838" y="2684"/>
            <a:chExt cx="350" cy="296"/>
          </a:xfrm>
        </p:grpSpPr>
        <p:sp>
          <p:nvSpPr>
            <p:cNvPr id="17437" name="Oval 27"/>
            <p:cNvSpPr>
              <a:spLocks noChangeArrowheads="1"/>
            </p:cNvSpPr>
            <p:nvPr/>
          </p:nvSpPr>
          <p:spPr bwMode="auto">
            <a:xfrm>
              <a:off x="3838" y="2684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solidFill>
                  <a:srgbClr val="FFFF00"/>
                </a:solidFill>
                <a:latin typeface="Gill Sans MT" pitchFamily="34" charset="0"/>
              </a:endParaRPr>
            </a:p>
          </p:txBody>
        </p:sp>
        <p:sp>
          <p:nvSpPr>
            <p:cNvPr id="17438" name="Text Box 28"/>
            <p:cNvSpPr txBox="1">
              <a:spLocks noChangeArrowheads="1"/>
            </p:cNvSpPr>
            <p:nvPr/>
          </p:nvSpPr>
          <p:spPr bwMode="auto">
            <a:xfrm>
              <a:off x="3915" y="2707"/>
              <a:ext cx="197" cy="2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  <a:latin typeface="Gill Sans MT" pitchFamily="34" charset="0"/>
                </a:rPr>
                <a:t>5</a:t>
              </a:r>
              <a:endParaRPr lang="en-US" dirty="0">
                <a:solidFill>
                  <a:srgbClr val="FFFF00"/>
                </a:solidFill>
                <a:latin typeface="Gill Sans MT" pitchFamily="34" charset="0"/>
              </a:endParaRPr>
            </a:p>
          </p:txBody>
        </p:sp>
      </p:grpSp>
      <p:sp>
        <p:nvSpPr>
          <p:cNvPr id="17423" name="Line 30"/>
          <p:cNvSpPr>
            <a:spLocks noChangeShapeType="1"/>
          </p:cNvSpPr>
          <p:nvPr/>
        </p:nvSpPr>
        <p:spPr bwMode="auto">
          <a:xfrm>
            <a:off x="1227772" y="4273421"/>
            <a:ext cx="285750" cy="2889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17424" name="Line 31"/>
          <p:cNvSpPr>
            <a:spLocks noChangeShapeType="1"/>
          </p:cNvSpPr>
          <p:nvPr/>
        </p:nvSpPr>
        <p:spPr bwMode="auto">
          <a:xfrm flipH="1">
            <a:off x="1216659" y="4971921"/>
            <a:ext cx="309563" cy="6238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17425" name="Line 32"/>
          <p:cNvSpPr>
            <a:spLocks noChangeShapeType="1"/>
          </p:cNvSpPr>
          <p:nvPr/>
        </p:nvSpPr>
        <p:spPr bwMode="auto">
          <a:xfrm>
            <a:off x="645159" y="3554284"/>
            <a:ext cx="317500" cy="2841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17426" name="Line 33"/>
          <p:cNvSpPr>
            <a:spLocks noChangeShapeType="1"/>
          </p:cNvSpPr>
          <p:nvPr/>
        </p:nvSpPr>
        <p:spPr bwMode="auto">
          <a:xfrm flipH="1">
            <a:off x="654684" y="2838321"/>
            <a:ext cx="303213" cy="3143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17427" name="Line 34"/>
          <p:cNvSpPr>
            <a:spLocks noChangeShapeType="1"/>
          </p:cNvSpPr>
          <p:nvPr/>
        </p:nvSpPr>
        <p:spPr bwMode="auto">
          <a:xfrm>
            <a:off x="654684" y="4967159"/>
            <a:ext cx="350838" cy="6191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17428" name="Line 37"/>
          <p:cNvSpPr>
            <a:spLocks noChangeShapeType="1"/>
          </p:cNvSpPr>
          <p:nvPr/>
        </p:nvSpPr>
        <p:spPr bwMode="auto">
          <a:xfrm flipH="1">
            <a:off x="1097597" y="2878009"/>
            <a:ext cx="4762" cy="939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17429" name="Line 40"/>
          <p:cNvSpPr>
            <a:spLocks noChangeShapeType="1"/>
          </p:cNvSpPr>
          <p:nvPr/>
        </p:nvSpPr>
        <p:spPr bwMode="auto">
          <a:xfrm flipH="1" flipV="1">
            <a:off x="1834197" y="4986209"/>
            <a:ext cx="166687" cy="355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173098" name="Text Box 42"/>
          <p:cNvSpPr txBox="1">
            <a:spLocks noChangeArrowheads="1"/>
          </p:cNvSpPr>
          <p:nvPr/>
        </p:nvSpPr>
        <p:spPr bwMode="auto">
          <a:xfrm>
            <a:off x="2442209" y="2836734"/>
            <a:ext cx="6545262" cy="830997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/>
            <a:r>
              <a:rPr lang="en-US" sz="1600" u="sng" dirty="0">
                <a:solidFill>
                  <a:srgbClr val="FFFF00"/>
                </a:solidFill>
                <a:latin typeface="Gill Sans MT" pitchFamily="34" charset="0"/>
              </a:rPr>
              <a:t>Edge Coverage</a:t>
            </a:r>
            <a:endParaRPr lang="en-US" sz="1600" dirty="0">
              <a:solidFill>
                <a:srgbClr val="FFFF00"/>
              </a:solidFill>
              <a:latin typeface="Gill Sans MT" pitchFamily="34" charset="0"/>
            </a:endParaRPr>
          </a:p>
          <a:p>
            <a:r>
              <a:rPr lang="en-US" sz="1600" dirty="0" smtClean="0">
                <a:solidFill>
                  <a:srgbClr val="FFFF00"/>
                </a:solidFill>
                <a:latin typeface="Gill Sans MT" pitchFamily="34" charset="0"/>
              </a:rPr>
              <a:t>RT </a:t>
            </a:r>
            <a:r>
              <a:rPr lang="en-US" sz="1600" dirty="0">
                <a:solidFill>
                  <a:srgbClr val="FFFF00"/>
                </a:solidFill>
                <a:latin typeface="Gill Sans MT" pitchFamily="34" charset="0"/>
              </a:rPr>
              <a:t>= { </a:t>
            </a:r>
            <a:r>
              <a:rPr lang="en-US" sz="1600" dirty="0" smtClean="0">
                <a:solidFill>
                  <a:srgbClr val="FFFF00"/>
                </a:solidFill>
                <a:latin typeface="Gill Sans MT" pitchFamily="34" charset="0"/>
              </a:rPr>
              <a:t>(1,2), (1, 3), (2, 3), (3, 4), (3, 5), (4, 7), (5, 6), (5, 7), (6, 5) </a:t>
            </a:r>
            <a:r>
              <a:rPr lang="en-US" sz="1600" dirty="0">
                <a:solidFill>
                  <a:srgbClr val="FFFF00"/>
                </a:solidFill>
                <a:latin typeface="Gill Sans MT" pitchFamily="34" charset="0"/>
              </a:rPr>
              <a:t>}</a:t>
            </a:r>
          </a:p>
          <a:p>
            <a:r>
              <a:rPr lang="en-US" sz="1600" dirty="0">
                <a:solidFill>
                  <a:srgbClr val="FFFF00"/>
                </a:solidFill>
                <a:latin typeface="Gill Sans MT" pitchFamily="34" charset="0"/>
              </a:rPr>
              <a:t>Caminos de test : </a:t>
            </a:r>
            <a:r>
              <a:rPr lang="en-US" sz="1600" dirty="0" smtClean="0">
                <a:solidFill>
                  <a:srgbClr val="FFFF00"/>
                </a:solidFill>
                <a:latin typeface="Gill Sans MT" pitchFamily="34" charset="0"/>
              </a:rPr>
              <a:t>[ 1, 2, 3, 4, 7 ] [1, 3, 5, 6, 5, 7 ]</a:t>
            </a:r>
            <a:endParaRPr lang="en-US" sz="1600" dirty="0">
              <a:solidFill>
                <a:srgbClr val="FFFF00"/>
              </a:solidFill>
              <a:latin typeface="Gill Sans MT" pitchFamily="34" charset="0"/>
            </a:endParaRPr>
          </a:p>
        </p:txBody>
      </p:sp>
      <p:sp>
        <p:nvSpPr>
          <p:cNvPr id="173099" name="Text Box 43"/>
          <p:cNvSpPr txBox="1">
            <a:spLocks noChangeArrowheads="1"/>
          </p:cNvSpPr>
          <p:nvPr/>
        </p:nvSpPr>
        <p:spPr bwMode="auto">
          <a:xfrm>
            <a:off x="2442209" y="3970296"/>
            <a:ext cx="6545262" cy="1323439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/>
            <a:r>
              <a:rPr lang="en-US" sz="1600" u="sng" dirty="0">
                <a:solidFill>
                  <a:srgbClr val="FFFF00"/>
                </a:solidFill>
                <a:latin typeface="Gill Sans MT" pitchFamily="34" charset="0"/>
              </a:rPr>
              <a:t>Edge-Pair Coverage</a:t>
            </a:r>
            <a:endParaRPr lang="en-US" sz="1600" dirty="0">
              <a:solidFill>
                <a:srgbClr val="FFFF00"/>
              </a:solidFill>
              <a:latin typeface="Gill Sans MT" pitchFamily="34" charset="0"/>
            </a:endParaRPr>
          </a:p>
          <a:p>
            <a:r>
              <a:rPr lang="en-US" sz="1600" dirty="0" smtClean="0">
                <a:solidFill>
                  <a:srgbClr val="FFFF00"/>
                </a:solidFill>
                <a:latin typeface="Gill Sans MT" pitchFamily="34" charset="0"/>
              </a:rPr>
              <a:t>RT </a:t>
            </a:r>
            <a:r>
              <a:rPr lang="en-US" sz="1600" dirty="0">
                <a:solidFill>
                  <a:srgbClr val="FFFF00"/>
                </a:solidFill>
                <a:latin typeface="Gill Sans MT" pitchFamily="34" charset="0"/>
              </a:rPr>
              <a:t>= </a:t>
            </a:r>
            <a:r>
              <a:rPr lang="en-US" sz="1600" dirty="0" smtClean="0">
                <a:solidFill>
                  <a:srgbClr val="FFFF00"/>
                </a:solidFill>
                <a:latin typeface="Gill Sans MT" pitchFamily="34" charset="0"/>
              </a:rPr>
              <a:t>{[1,2,3], [1,3,4], [1,3,5], [2,3,4], [2,3,5], [3,4,7],</a:t>
            </a:r>
          </a:p>
          <a:p>
            <a:r>
              <a:rPr lang="en-US" sz="1600" dirty="0" smtClean="0">
                <a:solidFill>
                  <a:srgbClr val="FFFF00"/>
                </a:solidFill>
                <a:latin typeface="Gill Sans MT" pitchFamily="34" charset="0"/>
              </a:rPr>
              <a:t>             [3,5,6], [3,5,7], [5,6,5], [6,5,6], [6,5,7] }</a:t>
            </a:r>
            <a:endParaRPr lang="en-US" sz="1600" dirty="0">
              <a:solidFill>
                <a:srgbClr val="FFFF00"/>
              </a:solidFill>
              <a:latin typeface="Gill Sans MT" pitchFamily="34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Gill Sans MT" pitchFamily="34" charset="0"/>
              </a:rPr>
              <a:t>Caminos de test : </a:t>
            </a:r>
            <a:r>
              <a:rPr lang="en-US" sz="1600" dirty="0" smtClean="0">
                <a:solidFill>
                  <a:srgbClr val="FFFF00"/>
                </a:solidFill>
                <a:latin typeface="Gill Sans MT" pitchFamily="34" charset="0"/>
              </a:rPr>
              <a:t>[ 1, 2, 3, 4, 7 ] [ 1, 2, 3, 5, 7 ] [ 1, 3, 4, 7 ] </a:t>
            </a:r>
          </a:p>
          <a:p>
            <a:r>
              <a:rPr lang="en-US" sz="1600" dirty="0" smtClean="0">
                <a:solidFill>
                  <a:srgbClr val="FFFF00"/>
                </a:solidFill>
                <a:latin typeface="Gill Sans MT" pitchFamily="34" charset="0"/>
              </a:rPr>
              <a:t>                     [ 1, 3, 5, 6, 5, 6, 5, 7 ]</a:t>
            </a:r>
          </a:p>
        </p:txBody>
      </p:sp>
      <p:sp>
        <p:nvSpPr>
          <p:cNvPr id="173101" name="Text Box 45"/>
          <p:cNvSpPr txBox="1">
            <a:spLocks noChangeArrowheads="1"/>
          </p:cNvSpPr>
          <p:nvPr/>
        </p:nvSpPr>
        <p:spPr bwMode="auto">
          <a:xfrm>
            <a:off x="2442209" y="5477282"/>
            <a:ext cx="6534150" cy="830997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/>
            <a:r>
              <a:rPr lang="en-US" sz="1600" u="sng" dirty="0">
                <a:solidFill>
                  <a:srgbClr val="FFFF00"/>
                </a:solidFill>
                <a:latin typeface="Gill Sans MT" pitchFamily="34" charset="0"/>
              </a:rPr>
              <a:t>Complete Path Coverage</a:t>
            </a:r>
            <a:endParaRPr lang="en-US" sz="1600" dirty="0">
              <a:solidFill>
                <a:srgbClr val="FFFF00"/>
              </a:solidFill>
              <a:latin typeface="Gill Sans MT" pitchFamily="34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Gill Sans MT" pitchFamily="34" charset="0"/>
              </a:rPr>
              <a:t>Caminos de test : </a:t>
            </a:r>
            <a:r>
              <a:rPr lang="en-US" sz="1600" dirty="0" smtClean="0">
                <a:solidFill>
                  <a:srgbClr val="FFFF00"/>
                </a:solidFill>
                <a:latin typeface="Gill Sans MT" pitchFamily="34" charset="0"/>
              </a:rPr>
              <a:t>[ 1, 2, 3, 4, 7 ] [ 1, 2, 3, 5, 7 ] [ 1, 2, 3, 5, 6, 5, 6 ]       [ 1, 2, 3, 5, 6, 5, 6, 5, 7 ] [ 1, 2, 3, 5, 6, 5, 6, 5, 6, 5, 7 ] …</a:t>
            </a:r>
            <a:endParaRPr lang="en-US" sz="1600" dirty="0">
              <a:solidFill>
                <a:srgbClr val="FFFF00"/>
              </a:solidFill>
              <a:latin typeface="Gill Sans MT" pitchFamily="34" charset="0"/>
            </a:endParaRPr>
          </a:p>
        </p:txBody>
      </p:sp>
      <p:grpSp>
        <p:nvGrpSpPr>
          <p:cNvPr id="17433" name="Group 46"/>
          <p:cNvGrpSpPr>
            <a:grpSpLocks/>
          </p:cNvGrpSpPr>
          <p:nvPr/>
        </p:nvGrpSpPr>
        <p:grpSpPr bwMode="auto">
          <a:xfrm>
            <a:off x="1632584" y="5332284"/>
            <a:ext cx="555625" cy="469900"/>
            <a:chOff x="3838" y="2684"/>
            <a:chExt cx="350" cy="296"/>
          </a:xfrm>
        </p:grpSpPr>
        <p:sp>
          <p:nvSpPr>
            <p:cNvPr id="17435" name="Oval 47"/>
            <p:cNvSpPr>
              <a:spLocks noChangeArrowheads="1"/>
            </p:cNvSpPr>
            <p:nvPr/>
          </p:nvSpPr>
          <p:spPr bwMode="auto">
            <a:xfrm>
              <a:off x="3838" y="2684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solidFill>
                  <a:srgbClr val="FFFF00"/>
                </a:solidFill>
                <a:latin typeface="Gill Sans MT" pitchFamily="34" charset="0"/>
              </a:endParaRPr>
            </a:p>
          </p:txBody>
        </p:sp>
        <p:sp>
          <p:nvSpPr>
            <p:cNvPr id="17436" name="Text Box 48"/>
            <p:cNvSpPr txBox="1">
              <a:spLocks noChangeArrowheads="1"/>
            </p:cNvSpPr>
            <p:nvPr/>
          </p:nvSpPr>
          <p:spPr bwMode="auto">
            <a:xfrm>
              <a:off x="3915" y="2707"/>
              <a:ext cx="197" cy="2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  <a:latin typeface="Gill Sans MT" pitchFamily="34" charset="0"/>
                </a:rPr>
                <a:t>6</a:t>
              </a:r>
              <a:endParaRPr lang="en-US" dirty="0">
                <a:solidFill>
                  <a:srgbClr val="FFFF00"/>
                </a:solidFill>
                <a:latin typeface="Gill Sans MT" pitchFamily="34" charset="0"/>
              </a:endParaRPr>
            </a:p>
          </p:txBody>
        </p:sp>
      </p:grpSp>
      <p:sp>
        <p:nvSpPr>
          <p:cNvPr id="17434" name="Line 49"/>
          <p:cNvSpPr>
            <a:spLocks noChangeShapeType="1"/>
          </p:cNvSpPr>
          <p:nvPr/>
        </p:nvSpPr>
        <p:spPr bwMode="auto">
          <a:xfrm flipH="1" flipV="1">
            <a:off x="1640522" y="5021134"/>
            <a:ext cx="166687" cy="3365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arrow" w="med" len="med"/>
            <a:tailEnd/>
          </a:ln>
        </p:spPr>
        <p:txBody>
          <a:bodyPr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42" name="Title 1"/>
          <p:cNvSpPr>
            <a:spLocks noGrp="1"/>
          </p:cNvSpPr>
          <p:nvPr>
            <p:ph type="title"/>
          </p:nvPr>
        </p:nvSpPr>
        <p:spPr>
          <a:xfrm>
            <a:off x="822959" y="286604"/>
            <a:ext cx="7903367" cy="1450757"/>
          </a:xfrm>
        </p:spPr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Cobertura estructural: Ejemplo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18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10659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3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73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73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092" grpId="0" animBg="1" autoUpdateAnimBg="0"/>
      <p:bldP spid="173098" grpId="0" animBg="1" autoUpdateAnimBg="0"/>
      <p:bldP spid="173099" grpId="0" animBg="1" autoUpdateAnimBg="0"/>
      <p:bldP spid="173101" grpId="0" animBg="1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Tratando con bucles en grafos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7853497" cy="44635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Si un grafo tiene un bucle entonces tiene un número </a:t>
            </a:r>
            <a:r>
              <a:rPr lang="es-ES" dirty="0" smtClean="0">
                <a:solidFill>
                  <a:srgbClr val="00B0F0"/>
                </a:solidFill>
              </a:rPr>
              <a:t>infinito</a:t>
            </a:r>
            <a:r>
              <a:rPr lang="es-ES" dirty="0" smtClean="0">
                <a:solidFill>
                  <a:schemeClr val="tx1"/>
                </a:solidFill>
              </a:rPr>
              <a:t> de caminos.</a:t>
            </a:r>
          </a:p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Por tanto, CPC </a:t>
            </a:r>
            <a:r>
              <a:rPr lang="es-ES" dirty="0" smtClean="0">
                <a:solidFill>
                  <a:srgbClr val="00B0F0"/>
                </a:solidFill>
              </a:rPr>
              <a:t>no</a:t>
            </a:r>
            <a:r>
              <a:rPr lang="es-ES" dirty="0" smtClean="0">
                <a:solidFill>
                  <a:schemeClr val="tx1"/>
                </a:solidFill>
              </a:rPr>
              <a:t> se puede </a:t>
            </a:r>
            <a:r>
              <a:rPr lang="es-ES" dirty="0" smtClean="0">
                <a:solidFill>
                  <a:srgbClr val="00B0F0"/>
                </a:solidFill>
              </a:rPr>
              <a:t>realizar</a:t>
            </a:r>
            <a:r>
              <a:rPr lang="es-ES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Por otro lado, SPC no es satisfactoria porque </a:t>
            </a:r>
            <a:r>
              <a:rPr lang="es-ES" dirty="0" smtClean="0">
                <a:solidFill>
                  <a:srgbClr val="00B0F0"/>
                </a:solidFill>
              </a:rPr>
              <a:t>no</a:t>
            </a:r>
            <a:r>
              <a:rPr lang="es-ES" dirty="0" smtClean="0">
                <a:solidFill>
                  <a:schemeClr val="tx1"/>
                </a:solidFill>
              </a:rPr>
              <a:t> es </a:t>
            </a:r>
            <a:r>
              <a:rPr lang="es-ES" dirty="0" smtClean="0">
                <a:solidFill>
                  <a:srgbClr val="00B0F0"/>
                </a:solidFill>
              </a:rPr>
              <a:t>objetiva</a:t>
            </a:r>
            <a:r>
              <a:rPr lang="es-ES" dirty="0" smtClean="0">
                <a:solidFill>
                  <a:schemeClr val="tx1"/>
                </a:solidFill>
              </a:rPr>
              <a:t> y los resultados pueden variar para cada </a:t>
            </a:r>
            <a:r>
              <a:rPr lang="es-ES" dirty="0" err="1" smtClean="0">
                <a:solidFill>
                  <a:schemeClr val="tx1"/>
                </a:solidFill>
              </a:rPr>
              <a:t>testeador</a:t>
            </a:r>
            <a:r>
              <a:rPr lang="es-ES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Intentos de “tratar” los </a:t>
            </a:r>
            <a:r>
              <a:rPr lang="es-ES" dirty="0" smtClean="0">
                <a:solidFill>
                  <a:srgbClr val="00B0F0"/>
                </a:solidFill>
              </a:rPr>
              <a:t>bucles</a:t>
            </a:r>
            <a:r>
              <a:rPr lang="es-ES" dirty="0" smtClean="0">
                <a:solidFill>
                  <a:schemeClr val="tx1"/>
                </a:solidFill>
              </a:rPr>
              <a:t>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smtClean="0">
                <a:solidFill>
                  <a:srgbClr val="00B0F0"/>
                </a:solidFill>
              </a:rPr>
              <a:t>1970s</a:t>
            </a:r>
            <a:r>
              <a:rPr lang="es-ES" dirty="0" smtClean="0">
                <a:solidFill>
                  <a:schemeClr val="tx1"/>
                </a:solidFill>
              </a:rPr>
              <a:t>: Ejecutar los bucles una vez (informal).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smtClean="0">
                <a:solidFill>
                  <a:srgbClr val="00B0F0"/>
                </a:solidFill>
              </a:rPr>
              <a:t>1980s</a:t>
            </a:r>
            <a:r>
              <a:rPr lang="es-ES" dirty="0" smtClean="0">
                <a:solidFill>
                  <a:schemeClr val="tx1"/>
                </a:solidFill>
              </a:rPr>
              <a:t>: Ejecutar cada bucle exactamente una vez (formalizado).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smtClean="0">
                <a:solidFill>
                  <a:srgbClr val="00B0F0"/>
                </a:solidFill>
              </a:rPr>
              <a:t>1990s</a:t>
            </a:r>
            <a:r>
              <a:rPr lang="es-ES" dirty="0" smtClean="0">
                <a:solidFill>
                  <a:schemeClr val="tx1"/>
                </a:solidFill>
              </a:rPr>
              <a:t>: Ejecutar los bucles 0, 1 y más de una veces (descripción informal).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smtClean="0">
                <a:solidFill>
                  <a:srgbClr val="00B0F0"/>
                </a:solidFill>
              </a:rPr>
              <a:t>2000s</a:t>
            </a:r>
            <a:r>
              <a:rPr lang="es-ES" dirty="0" smtClean="0">
                <a:solidFill>
                  <a:schemeClr val="tx1"/>
                </a:solidFill>
              </a:rPr>
              <a:t>: Caminos primarios (</a:t>
            </a:r>
            <a:r>
              <a:rPr lang="es-ES" i="1" dirty="0" err="1" smtClean="0">
                <a:solidFill>
                  <a:schemeClr val="tx1"/>
                </a:solidFill>
              </a:rPr>
              <a:t>touring</a:t>
            </a:r>
            <a:r>
              <a:rPr lang="es-ES" dirty="0" smtClean="0">
                <a:solidFill>
                  <a:schemeClr val="tx1"/>
                </a:solidFill>
              </a:rPr>
              <a:t>, </a:t>
            </a:r>
            <a:r>
              <a:rPr lang="es-ES" i="1" dirty="0" err="1" smtClean="0">
                <a:solidFill>
                  <a:schemeClr val="tx1"/>
                </a:solidFill>
              </a:rPr>
              <a:t>sidetrips</a:t>
            </a:r>
            <a:r>
              <a:rPr lang="es-ES" dirty="0" smtClean="0">
                <a:solidFill>
                  <a:schemeClr val="tx1"/>
                </a:solidFill>
              </a:rPr>
              <a:t>, </a:t>
            </a:r>
            <a:r>
              <a:rPr lang="es-ES" i="1" dirty="0" err="1" smtClean="0">
                <a:solidFill>
                  <a:schemeClr val="tx1"/>
                </a:solidFill>
              </a:rPr>
              <a:t>detours</a:t>
            </a:r>
            <a:r>
              <a:rPr lang="es-ES" dirty="0" smtClean="0">
                <a:solidFill>
                  <a:schemeClr val="tx1"/>
                </a:solidFill>
              </a:rPr>
              <a:t>).</a:t>
            </a: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19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5939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Especificación, Validación y Testing (M. G. Merayo y M. Núñez)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A1E189-A5E4-460C-B525-E80730F3D25C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700188" y="219729"/>
            <a:ext cx="4114800" cy="954107"/>
          </a:xfrm>
          <a:prstGeom prst="rect">
            <a:avLst/>
          </a:prstGeom>
          <a:gradFill rotWithShape="1">
            <a:gsLst>
              <a:gs pos="0">
                <a:srgbClr val="FAF400"/>
              </a:gs>
              <a:gs pos="100000">
                <a:srgbClr val="FAF4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28575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28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rPr>
              <a:t>Cuatro</a:t>
            </a:r>
            <a:r>
              <a:rPr lang="en-US" sz="2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rPr>
              <a:t>e</a:t>
            </a:r>
            <a:r>
              <a:rPr lang="en-US" sz="28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rPr>
              <a:t>structuras</a:t>
            </a:r>
            <a:r>
              <a:rPr lang="en-US" sz="2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rPr>
              <a:t> para </a:t>
            </a:r>
            <a:r>
              <a:rPr lang="en-US" sz="2800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rPr>
              <a:t>m</a:t>
            </a:r>
            <a:r>
              <a:rPr lang="en-US" sz="28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rPr>
              <a:t>odelar</a:t>
            </a:r>
            <a:r>
              <a:rPr lang="en-US" sz="2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rPr>
              <a:t> software</a:t>
            </a:r>
            <a:endParaRPr lang="en-US" sz="2800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  <a:cs typeface="Arial" pitchFamily="34" charset="0"/>
            </a:endParaRPr>
          </a:p>
        </p:txBody>
      </p:sp>
      <p:grpSp>
        <p:nvGrpSpPr>
          <p:cNvPr id="60" name="Group 59"/>
          <p:cNvGrpSpPr/>
          <p:nvPr/>
        </p:nvGrpSpPr>
        <p:grpSpPr>
          <a:xfrm>
            <a:off x="324363" y="1142250"/>
            <a:ext cx="8682038" cy="1533174"/>
            <a:chOff x="204788" y="1905000"/>
            <a:chExt cx="8682038" cy="1533174"/>
          </a:xfrm>
        </p:grpSpPr>
        <p:sp>
          <p:nvSpPr>
            <p:cNvPr id="8" name="Text Box 5"/>
            <p:cNvSpPr txBox="1">
              <a:spLocks noChangeArrowheads="1"/>
            </p:cNvSpPr>
            <p:nvPr/>
          </p:nvSpPr>
          <p:spPr bwMode="auto">
            <a:xfrm>
              <a:off x="3139017" y="2484067"/>
              <a:ext cx="1498600" cy="523220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800" dirty="0" err="1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Grafos</a:t>
              </a:r>
              <a:endParaRPr lang="en-US" sz="28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endParaRPr>
            </a:p>
          </p:txBody>
        </p:sp>
        <p:sp>
          <p:nvSpPr>
            <p:cNvPr id="9" name="Text Box 6"/>
            <p:cNvSpPr txBox="1">
              <a:spLocks noChangeArrowheads="1"/>
            </p:cNvSpPr>
            <p:nvPr/>
          </p:nvSpPr>
          <p:spPr bwMode="auto">
            <a:xfrm>
              <a:off x="5262034" y="2484067"/>
              <a:ext cx="1500187" cy="523220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800" dirty="0" err="1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Lógica</a:t>
              </a:r>
              <a:endParaRPr lang="en-US" sz="28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endParaRPr>
            </a:p>
          </p:txBody>
        </p:sp>
        <p:sp>
          <p:nvSpPr>
            <p:cNvPr id="10" name="Text Box 7"/>
            <p:cNvSpPr txBox="1">
              <a:spLocks noChangeArrowheads="1"/>
            </p:cNvSpPr>
            <p:nvPr/>
          </p:nvSpPr>
          <p:spPr bwMode="auto">
            <a:xfrm>
              <a:off x="204788" y="2484067"/>
              <a:ext cx="2309812" cy="954107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800" dirty="0" err="1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Espacio</a:t>
              </a:r>
              <a:r>
                <a:rPr lang="en-US" sz="2800" dirty="0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 de Inputs</a:t>
              </a:r>
              <a:endParaRPr lang="en-US" sz="28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endParaRPr>
            </a:p>
          </p:txBody>
        </p:sp>
        <p:sp>
          <p:nvSpPr>
            <p:cNvPr id="11" name="Text Box 8"/>
            <p:cNvSpPr txBox="1">
              <a:spLocks noChangeArrowheads="1"/>
            </p:cNvSpPr>
            <p:nvPr/>
          </p:nvSpPr>
          <p:spPr bwMode="auto">
            <a:xfrm>
              <a:off x="6910238" y="2484067"/>
              <a:ext cx="1976588" cy="523220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800" dirty="0" err="1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Syntaxis</a:t>
              </a:r>
              <a:endParaRPr lang="en-US" sz="28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endParaRPr>
            </a:p>
          </p:txBody>
        </p:sp>
        <p:sp>
          <p:nvSpPr>
            <p:cNvPr id="12" name="Line 9"/>
            <p:cNvSpPr>
              <a:spLocks noChangeShapeType="1"/>
            </p:cNvSpPr>
            <p:nvPr/>
          </p:nvSpPr>
          <p:spPr bwMode="auto">
            <a:xfrm flipV="1">
              <a:off x="1359694" y="2184400"/>
              <a:ext cx="6787356" cy="1111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10"/>
            <p:cNvSpPr>
              <a:spLocks noChangeShapeType="1"/>
            </p:cNvSpPr>
            <p:nvPr/>
          </p:nvSpPr>
          <p:spPr bwMode="auto">
            <a:xfrm>
              <a:off x="1357535" y="2184400"/>
              <a:ext cx="0" cy="2841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11"/>
            <p:cNvSpPr>
              <a:spLocks noChangeShapeType="1"/>
            </p:cNvSpPr>
            <p:nvPr/>
          </p:nvSpPr>
          <p:spPr bwMode="auto">
            <a:xfrm>
              <a:off x="6007105" y="2195514"/>
              <a:ext cx="0" cy="2841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13"/>
            <p:cNvSpPr>
              <a:spLocks noChangeShapeType="1"/>
            </p:cNvSpPr>
            <p:nvPr/>
          </p:nvSpPr>
          <p:spPr bwMode="auto">
            <a:xfrm>
              <a:off x="4551363" y="1905000"/>
              <a:ext cx="0" cy="2841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14"/>
            <p:cNvSpPr>
              <a:spLocks noChangeShapeType="1"/>
            </p:cNvSpPr>
            <p:nvPr/>
          </p:nvSpPr>
          <p:spPr bwMode="auto">
            <a:xfrm>
              <a:off x="8137525" y="2171700"/>
              <a:ext cx="0" cy="2841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10"/>
            <p:cNvSpPr>
              <a:spLocks noChangeShapeType="1"/>
            </p:cNvSpPr>
            <p:nvPr/>
          </p:nvSpPr>
          <p:spPr bwMode="auto">
            <a:xfrm>
              <a:off x="3889110" y="2194718"/>
              <a:ext cx="0" cy="2841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5749775" y="2272741"/>
            <a:ext cx="3201988" cy="3611563"/>
            <a:chOff x="5816766" y="3024701"/>
            <a:chExt cx="3201988" cy="3611563"/>
          </a:xfrm>
        </p:grpSpPr>
        <p:sp>
          <p:nvSpPr>
            <p:cNvPr id="22" name="AutoShape 42"/>
            <p:cNvSpPr>
              <a:spLocks noChangeArrowheads="1"/>
            </p:cNvSpPr>
            <p:nvPr/>
          </p:nvSpPr>
          <p:spPr bwMode="auto">
            <a:xfrm>
              <a:off x="5816766" y="5296414"/>
              <a:ext cx="3201988" cy="1339850"/>
            </a:xfrm>
            <a:prstGeom prst="roundRect">
              <a:avLst>
                <a:gd name="adj" fmla="val 16667"/>
              </a:avLst>
            </a:prstGeom>
            <a:solidFill>
              <a:srgbClr val="333399"/>
            </a:solidFill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Text Box 43"/>
            <p:cNvSpPr txBox="1">
              <a:spLocks noChangeArrowheads="1"/>
            </p:cNvSpPr>
            <p:nvPr/>
          </p:nvSpPr>
          <p:spPr bwMode="auto">
            <a:xfrm>
              <a:off x="7867816" y="6079051"/>
              <a:ext cx="1063625" cy="425450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Input</a:t>
              </a:r>
            </a:p>
          </p:txBody>
        </p:sp>
        <p:sp>
          <p:nvSpPr>
            <p:cNvPr id="24" name="Text Box 44"/>
            <p:cNvSpPr txBox="1">
              <a:spLocks noChangeArrowheads="1"/>
            </p:cNvSpPr>
            <p:nvPr/>
          </p:nvSpPr>
          <p:spPr bwMode="auto">
            <a:xfrm>
              <a:off x="7205829" y="5428176"/>
              <a:ext cx="1063625" cy="369332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dirty="0" err="1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Modelos</a:t>
              </a:r>
              <a:endPara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endParaRPr>
            </a:p>
          </p:txBody>
        </p:sp>
        <p:sp>
          <p:nvSpPr>
            <p:cNvPr id="25" name="Text Box 45"/>
            <p:cNvSpPr txBox="1">
              <a:spLocks noChangeArrowheads="1"/>
            </p:cNvSpPr>
            <p:nvPr/>
          </p:nvSpPr>
          <p:spPr bwMode="auto">
            <a:xfrm>
              <a:off x="6545429" y="6079051"/>
              <a:ext cx="1063625" cy="369332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dirty="0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Integra</a:t>
              </a:r>
              <a:endPara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endParaRPr>
            </a:p>
          </p:txBody>
        </p:sp>
        <p:sp>
          <p:nvSpPr>
            <p:cNvPr id="26" name="Text Box 46"/>
            <p:cNvSpPr txBox="1">
              <a:spLocks noChangeArrowheads="1"/>
            </p:cNvSpPr>
            <p:nvPr/>
          </p:nvSpPr>
          <p:spPr bwMode="auto">
            <a:xfrm>
              <a:off x="5904079" y="5426589"/>
              <a:ext cx="1063625" cy="369332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dirty="0" err="1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Código</a:t>
              </a:r>
              <a:endPara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endParaRPr>
            </a:p>
          </p:txBody>
        </p:sp>
        <p:sp>
          <p:nvSpPr>
            <p:cNvPr id="27" name="Line 47"/>
            <p:cNvSpPr>
              <a:spLocks noChangeShapeType="1"/>
            </p:cNvSpPr>
            <p:nvPr/>
          </p:nvSpPr>
          <p:spPr bwMode="auto">
            <a:xfrm>
              <a:off x="6421604" y="5026539"/>
              <a:ext cx="19939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Line 48"/>
            <p:cNvSpPr>
              <a:spLocks noChangeShapeType="1"/>
            </p:cNvSpPr>
            <p:nvPr/>
          </p:nvSpPr>
          <p:spPr bwMode="auto">
            <a:xfrm flipV="1">
              <a:off x="6435891" y="5026539"/>
              <a:ext cx="0" cy="3921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Line 49"/>
            <p:cNvSpPr>
              <a:spLocks noChangeShapeType="1"/>
            </p:cNvSpPr>
            <p:nvPr/>
          </p:nvSpPr>
          <p:spPr bwMode="auto">
            <a:xfrm flipV="1">
              <a:off x="7737641" y="5026539"/>
              <a:ext cx="0" cy="3984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Line 50"/>
            <p:cNvSpPr>
              <a:spLocks noChangeShapeType="1"/>
            </p:cNvSpPr>
            <p:nvPr/>
          </p:nvSpPr>
          <p:spPr bwMode="auto">
            <a:xfrm flipV="1">
              <a:off x="7077241" y="5036064"/>
              <a:ext cx="0" cy="10461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51"/>
            <p:cNvSpPr>
              <a:spLocks noChangeShapeType="1"/>
            </p:cNvSpPr>
            <p:nvPr/>
          </p:nvSpPr>
          <p:spPr bwMode="auto">
            <a:xfrm flipV="1">
              <a:off x="8399629" y="5026539"/>
              <a:ext cx="0" cy="10398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52"/>
            <p:cNvSpPr>
              <a:spLocks noChangeShapeType="1"/>
            </p:cNvSpPr>
            <p:nvPr/>
          </p:nvSpPr>
          <p:spPr bwMode="auto">
            <a:xfrm>
              <a:off x="8150391" y="3024701"/>
              <a:ext cx="0" cy="19907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Text Box 53"/>
            <p:cNvSpPr txBox="1">
              <a:spLocks noChangeArrowheads="1"/>
            </p:cNvSpPr>
            <p:nvPr/>
          </p:nvSpPr>
          <p:spPr bwMode="auto">
            <a:xfrm>
              <a:off x="7415379" y="3575564"/>
              <a:ext cx="1471447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dirty="0" err="1" smtClean="0">
                  <a:latin typeface="Comic Sans MS" pitchFamily="66" charset="0"/>
                  <a:cs typeface="Arial" pitchFamily="34" charset="0"/>
                </a:rPr>
                <a:t>Aplicado</a:t>
              </a:r>
              <a:r>
                <a:rPr lang="en-US" dirty="0" smtClean="0">
                  <a:latin typeface="Comic Sans MS" pitchFamily="66" charset="0"/>
                  <a:cs typeface="Arial" pitchFamily="34" charset="0"/>
                </a:rPr>
                <a:t> a</a:t>
              </a:r>
              <a:endParaRPr lang="en-US" dirty="0">
                <a:latin typeface="Comic Sans MS" pitchFamily="66" charset="0"/>
                <a:cs typeface="Arial" pitchFamily="34" charset="0"/>
              </a:endParaRPr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3869172" y="2213872"/>
            <a:ext cx="3305175" cy="2000250"/>
            <a:chOff x="3605062" y="2960688"/>
            <a:chExt cx="3305175" cy="2000250"/>
          </a:xfrm>
        </p:grpSpPr>
        <p:sp>
          <p:nvSpPr>
            <p:cNvPr id="35" name="AutoShape 29"/>
            <p:cNvSpPr>
              <a:spLocks noChangeArrowheads="1"/>
            </p:cNvSpPr>
            <p:nvPr/>
          </p:nvSpPr>
          <p:spPr bwMode="auto">
            <a:xfrm>
              <a:off x="3605062" y="3621088"/>
              <a:ext cx="3305175" cy="1339850"/>
            </a:xfrm>
            <a:prstGeom prst="roundRect">
              <a:avLst>
                <a:gd name="adj" fmla="val 16667"/>
              </a:avLst>
            </a:prstGeom>
            <a:solidFill>
              <a:srgbClr val="333399"/>
            </a:solidFill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Text Box 30"/>
            <p:cNvSpPr txBox="1">
              <a:spLocks noChangeArrowheads="1"/>
            </p:cNvSpPr>
            <p:nvPr/>
          </p:nvSpPr>
          <p:spPr bwMode="auto">
            <a:xfrm>
              <a:off x="5727550" y="4383088"/>
              <a:ext cx="1087438" cy="369332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dirty="0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FND</a:t>
              </a:r>
              <a:endPara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endParaRPr>
            </a:p>
          </p:txBody>
        </p:sp>
        <p:sp>
          <p:nvSpPr>
            <p:cNvPr id="37" name="Text Box 31"/>
            <p:cNvSpPr txBox="1">
              <a:spLocks noChangeArrowheads="1"/>
            </p:cNvSpPr>
            <p:nvPr/>
          </p:nvSpPr>
          <p:spPr bwMode="auto">
            <a:xfrm>
              <a:off x="4387700" y="4402138"/>
              <a:ext cx="1087438" cy="369332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dirty="0" err="1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Especs</a:t>
              </a:r>
              <a:endPara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endParaRPr>
            </a:p>
          </p:txBody>
        </p:sp>
        <p:sp>
          <p:nvSpPr>
            <p:cNvPr id="38" name="Text Box 32"/>
            <p:cNvSpPr txBox="1">
              <a:spLocks noChangeArrowheads="1"/>
            </p:cNvSpPr>
            <p:nvPr/>
          </p:nvSpPr>
          <p:spPr bwMode="auto">
            <a:xfrm>
              <a:off x="5089375" y="3706813"/>
              <a:ext cx="1087438" cy="425450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FSMs</a:t>
              </a:r>
            </a:p>
          </p:txBody>
        </p:sp>
        <p:sp>
          <p:nvSpPr>
            <p:cNvPr id="39" name="Text Box 33"/>
            <p:cNvSpPr txBox="1">
              <a:spLocks noChangeArrowheads="1"/>
            </p:cNvSpPr>
            <p:nvPr/>
          </p:nvSpPr>
          <p:spPr bwMode="auto">
            <a:xfrm>
              <a:off x="3749525" y="3727451"/>
              <a:ext cx="1087438" cy="369332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dirty="0" err="1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Código</a:t>
              </a:r>
              <a:endPara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endParaRPr>
            </a:p>
          </p:txBody>
        </p:sp>
        <p:sp>
          <p:nvSpPr>
            <p:cNvPr id="41" name="Line 35"/>
            <p:cNvSpPr>
              <a:spLocks noChangeShapeType="1"/>
            </p:cNvSpPr>
            <p:nvPr/>
          </p:nvSpPr>
          <p:spPr bwMode="auto">
            <a:xfrm>
              <a:off x="4292450" y="3336926"/>
              <a:ext cx="19939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Line 36"/>
            <p:cNvSpPr>
              <a:spLocks noChangeShapeType="1"/>
            </p:cNvSpPr>
            <p:nvPr/>
          </p:nvSpPr>
          <p:spPr bwMode="auto">
            <a:xfrm flipV="1">
              <a:off x="4294037" y="3336926"/>
              <a:ext cx="0" cy="3730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Line 37"/>
            <p:cNvSpPr>
              <a:spLocks noChangeShapeType="1"/>
            </p:cNvSpPr>
            <p:nvPr/>
          </p:nvSpPr>
          <p:spPr bwMode="auto">
            <a:xfrm flipV="1">
              <a:off x="5633887" y="3336926"/>
              <a:ext cx="0" cy="3794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Line 38"/>
            <p:cNvSpPr>
              <a:spLocks noChangeShapeType="1"/>
            </p:cNvSpPr>
            <p:nvPr/>
          </p:nvSpPr>
          <p:spPr bwMode="auto">
            <a:xfrm flipV="1">
              <a:off x="4932212" y="3346451"/>
              <a:ext cx="0" cy="10461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Line 39"/>
            <p:cNvSpPr>
              <a:spLocks noChangeShapeType="1"/>
            </p:cNvSpPr>
            <p:nvPr/>
          </p:nvSpPr>
          <p:spPr bwMode="auto">
            <a:xfrm flipV="1">
              <a:off x="6272062" y="3336926"/>
              <a:ext cx="0" cy="10398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Text Box 40"/>
            <p:cNvSpPr txBox="1">
              <a:spLocks noChangeArrowheads="1"/>
            </p:cNvSpPr>
            <p:nvPr/>
          </p:nvSpPr>
          <p:spPr bwMode="auto">
            <a:xfrm>
              <a:off x="4730933" y="2960688"/>
              <a:ext cx="1589088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dirty="0" err="1" smtClean="0">
                  <a:latin typeface="Comic Sans MS" pitchFamily="66" charset="0"/>
                  <a:cs typeface="Arial" pitchFamily="34" charset="0"/>
                </a:rPr>
                <a:t>Aplicado</a:t>
              </a:r>
              <a:r>
                <a:rPr lang="en-US" dirty="0" smtClean="0">
                  <a:latin typeface="Comic Sans MS" pitchFamily="66" charset="0"/>
                  <a:cs typeface="Arial" pitchFamily="34" charset="0"/>
                </a:rPr>
                <a:t> a</a:t>
              </a:r>
              <a:endParaRPr lang="en-US" dirty="0">
                <a:latin typeface="Comic Sans MS" pitchFamily="66" charset="0"/>
                <a:cs typeface="Arial" pitchFamily="34" charset="0"/>
              </a:endParaRPr>
            </a:p>
          </p:txBody>
        </p:sp>
        <p:sp>
          <p:nvSpPr>
            <p:cNvPr id="54" name="Line 22"/>
            <p:cNvSpPr>
              <a:spLocks noChangeShapeType="1"/>
            </p:cNvSpPr>
            <p:nvPr/>
          </p:nvSpPr>
          <p:spPr bwMode="auto">
            <a:xfrm>
              <a:off x="6008312" y="3024188"/>
              <a:ext cx="0" cy="3206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201464" y="2244537"/>
            <a:ext cx="4138612" cy="3710236"/>
            <a:chOff x="175838" y="2893765"/>
            <a:chExt cx="4138612" cy="3710236"/>
          </a:xfrm>
        </p:grpSpPr>
        <p:sp>
          <p:nvSpPr>
            <p:cNvPr id="40" name="Line 34"/>
            <p:cNvSpPr>
              <a:spLocks noChangeShapeType="1"/>
            </p:cNvSpPr>
            <p:nvPr/>
          </p:nvSpPr>
          <p:spPr bwMode="auto">
            <a:xfrm>
              <a:off x="4018248" y="2893765"/>
              <a:ext cx="12264" cy="4510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AutoShape 16"/>
            <p:cNvSpPr>
              <a:spLocks noChangeArrowheads="1"/>
            </p:cNvSpPr>
            <p:nvPr/>
          </p:nvSpPr>
          <p:spPr bwMode="auto">
            <a:xfrm>
              <a:off x="175838" y="5264151"/>
              <a:ext cx="4138612" cy="1339850"/>
            </a:xfrm>
            <a:prstGeom prst="roundRect">
              <a:avLst>
                <a:gd name="adj" fmla="val 16667"/>
              </a:avLst>
            </a:prstGeom>
            <a:solidFill>
              <a:srgbClr val="333399"/>
            </a:solidFill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Text Box 17"/>
            <p:cNvSpPr txBox="1">
              <a:spLocks noChangeArrowheads="1"/>
            </p:cNvSpPr>
            <p:nvPr/>
          </p:nvSpPr>
          <p:spPr bwMode="auto">
            <a:xfrm>
              <a:off x="2398338" y="6054726"/>
              <a:ext cx="1839229" cy="369332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dirty="0" err="1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Casos</a:t>
              </a:r>
              <a:r>
                <a:rPr lang="en-US" dirty="0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 de </a:t>
              </a:r>
              <a:r>
                <a:rPr lang="en-US" dirty="0" err="1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uso</a:t>
              </a:r>
              <a:endPara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endParaRPr>
            </a:p>
          </p:txBody>
        </p:sp>
        <p:sp>
          <p:nvSpPr>
            <p:cNvPr id="50" name="Text Box 18"/>
            <p:cNvSpPr txBox="1">
              <a:spLocks noChangeArrowheads="1"/>
            </p:cNvSpPr>
            <p:nvPr/>
          </p:nvSpPr>
          <p:spPr bwMode="auto">
            <a:xfrm>
              <a:off x="1968125" y="5381626"/>
              <a:ext cx="1441450" cy="369332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dirty="0" err="1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Especs</a:t>
              </a:r>
              <a:endPara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endParaRPr>
            </a:p>
          </p:txBody>
        </p:sp>
        <p:sp>
          <p:nvSpPr>
            <p:cNvPr id="51" name="Text Box 19"/>
            <p:cNvSpPr txBox="1">
              <a:spLocks noChangeArrowheads="1"/>
            </p:cNvSpPr>
            <p:nvPr/>
          </p:nvSpPr>
          <p:spPr bwMode="auto">
            <a:xfrm>
              <a:off x="773106" y="6054726"/>
              <a:ext cx="1441450" cy="369332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dirty="0" err="1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Diseño</a:t>
              </a:r>
              <a:endPara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endParaRPr>
            </a:p>
          </p:txBody>
        </p:sp>
        <p:sp>
          <p:nvSpPr>
            <p:cNvPr id="52" name="Text Box 20"/>
            <p:cNvSpPr txBox="1">
              <a:spLocks noChangeArrowheads="1"/>
            </p:cNvSpPr>
            <p:nvPr/>
          </p:nvSpPr>
          <p:spPr bwMode="auto">
            <a:xfrm>
              <a:off x="272675" y="5381626"/>
              <a:ext cx="1441450" cy="369332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dirty="0" err="1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Código</a:t>
              </a:r>
              <a:endPara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endParaRPr>
            </a:p>
          </p:txBody>
        </p:sp>
        <p:sp>
          <p:nvSpPr>
            <p:cNvPr id="53" name="Line 21"/>
            <p:cNvSpPr>
              <a:spLocks noChangeShapeType="1"/>
            </p:cNvSpPr>
            <p:nvPr/>
          </p:nvSpPr>
          <p:spPr bwMode="auto">
            <a:xfrm>
              <a:off x="972763" y="3355976"/>
              <a:ext cx="306863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Line 23"/>
            <p:cNvSpPr>
              <a:spLocks noChangeShapeType="1"/>
            </p:cNvSpPr>
            <p:nvPr/>
          </p:nvSpPr>
          <p:spPr bwMode="auto">
            <a:xfrm flipV="1">
              <a:off x="988638" y="3336926"/>
              <a:ext cx="0" cy="20399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Line 24"/>
            <p:cNvSpPr>
              <a:spLocks noChangeShapeType="1"/>
            </p:cNvSpPr>
            <p:nvPr/>
          </p:nvSpPr>
          <p:spPr bwMode="auto">
            <a:xfrm flipV="1">
              <a:off x="2690438" y="3346451"/>
              <a:ext cx="0" cy="20367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Line 25"/>
            <p:cNvSpPr>
              <a:spLocks noChangeShapeType="1"/>
            </p:cNvSpPr>
            <p:nvPr/>
          </p:nvSpPr>
          <p:spPr bwMode="auto">
            <a:xfrm flipV="1">
              <a:off x="1833188" y="3346451"/>
              <a:ext cx="0" cy="26908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Line 26"/>
            <p:cNvSpPr>
              <a:spLocks noChangeShapeType="1"/>
            </p:cNvSpPr>
            <p:nvPr/>
          </p:nvSpPr>
          <p:spPr bwMode="auto">
            <a:xfrm flipV="1">
              <a:off x="3522287" y="3355976"/>
              <a:ext cx="0" cy="26876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Text Box 27"/>
            <p:cNvSpPr txBox="1">
              <a:spLocks noChangeArrowheads="1"/>
            </p:cNvSpPr>
            <p:nvPr/>
          </p:nvSpPr>
          <p:spPr bwMode="auto">
            <a:xfrm>
              <a:off x="2398338" y="3005138"/>
              <a:ext cx="1397904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dirty="0" err="1" smtClean="0">
                  <a:latin typeface="Comic Sans MS" pitchFamily="66" charset="0"/>
                  <a:cs typeface="Arial" pitchFamily="34" charset="0"/>
                </a:rPr>
                <a:t>Aplicado</a:t>
              </a:r>
              <a:r>
                <a:rPr lang="en-US" dirty="0" smtClean="0">
                  <a:latin typeface="Comic Sans MS" pitchFamily="66" charset="0"/>
                  <a:cs typeface="Arial" pitchFamily="34" charset="0"/>
                </a:rPr>
                <a:t> a</a:t>
              </a:r>
              <a:endParaRPr lang="en-US" dirty="0">
                <a:latin typeface="Comic Sans MS" pitchFamily="66" charset="0"/>
                <a:cs typeface="Arial" pitchFamily="34" charset="0"/>
              </a:endParaRPr>
            </a:p>
          </p:txBody>
        </p:sp>
      </p:grpSp>
      <p:sp>
        <p:nvSpPr>
          <p:cNvPr id="61" name="Rectangle 55"/>
          <p:cNvSpPr>
            <a:spLocks noChangeArrowheads="1"/>
          </p:cNvSpPr>
          <p:nvPr/>
        </p:nvSpPr>
        <p:spPr bwMode="auto">
          <a:xfrm>
            <a:off x="5086200" y="1556792"/>
            <a:ext cx="4020134" cy="4446032"/>
          </a:xfrm>
          <a:prstGeom prst="rect">
            <a:avLst/>
          </a:prstGeom>
          <a:solidFill>
            <a:srgbClr val="C0C0C0">
              <a:alpha val="4392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62" name="Rectangle 56"/>
          <p:cNvSpPr>
            <a:spLocks noChangeArrowheads="1"/>
          </p:cNvSpPr>
          <p:nvPr/>
        </p:nvSpPr>
        <p:spPr bwMode="auto">
          <a:xfrm>
            <a:off x="3704180" y="2819664"/>
            <a:ext cx="3914655" cy="1390833"/>
          </a:xfrm>
          <a:prstGeom prst="rect">
            <a:avLst/>
          </a:prstGeom>
          <a:solidFill>
            <a:srgbClr val="C0C0C0">
              <a:alpha val="4392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66" name="Rectangle 56"/>
          <p:cNvSpPr>
            <a:spLocks noChangeArrowheads="1"/>
          </p:cNvSpPr>
          <p:nvPr/>
        </p:nvSpPr>
        <p:spPr bwMode="auto">
          <a:xfrm>
            <a:off x="57455" y="1487372"/>
            <a:ext cx="2551553" cy="1390833"/>
          </a:xfrm>
          <a:prstGeom prst="rect">
            <a:avLst/>
          </a:prstGeom>
          <a:solidFill>
            <a:srgbClr val="C0C0C0">
              <a:alpha val="4392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9766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62" grpId="0" animBg="1"/>
      <p:bldP spid="6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Caminos simples y primarios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6845385" cy="44635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 smtClean="0">
                <a:solidFill>
                  <a:srgbClr val="00B0F0"/>
                </a:solidFill>
              </a:rPr>
              <a:t>Camino simple</a:t>
            </a:r>
            <a:r>
              <a:rPr lang="es-ES" dirty="0" smtClean="0">
                <a:solidFill>
                  <a:schemeClr val="tx1"/>
                </a:solidFill>
              </a:rPr>
              <a:t>: Un camino donde no se repiten nodos (salvo, posiblemente, el último). </a:t>
            </a:r>
          </a:p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Por ejemplo, una vuelta de bucle es un camino simple (pero no se permiten bucles internos).</a:t>
            </a:r>
          </a:p>
          <a:p>
            <a:pPr marL="0" indent="0">
              <a:buNone/>
            </a:pPr>
            <a:endParaRPr lang="es-E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ES" dirty="0" smtClean="0">
                <a:solidFill>
                  <a:srgbClr val="00B0F0"/>
                </a:solidFill>
              </a:rPr>
              <a:t>Camino primario</a:t>
            </a:r>
            <a:r>
              <a:rPr lang="es-ES" dirty="0" smtClean="0">
                <a:solidFill>
                  <a:schemeClr val="tx1"/>
                </a:solidFill>
              </a:rPr>
              <a:t>: Un camino simple que no es un </a:t>
            </a:r>
            <a:r>
              <a:rPr lang="es-ES" dirty="0" err="1" smtClean="0">
                <a:solidFill>
                  <a:schemeClr val="tx1"/>
                </a:solidFill>
              </a:rPr>
              <a:t>subcamino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i="1" dirty="0" smtClean="0">
                <a:solidFill>
                  <a:schemeClr val="tx1"/>
                </a:solidFill>
              </a:rPr>
              <a:t>propio</a:t>
            </a:r>
            <a:r>
              <a:rPr lang="es-ES" dirty="0" smtClean="0">
                <a:solidFill>
                  <a:schemeClr val="tx1"/>
                </a:solidFill>
              </a:rPr>
              <a:t> de otro camino simple.</a:t>
            </a: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20</a:t>
            </a:fld>
            <a:endParaRPr lang="es-ES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3699698" y="4353228"/>
            <a:ext cx="5364088" cy="2031325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en-US" u="sng" dirty="0" smtClean="0">
                <a:solidFill>
                  <a:srgbClr val="FFFF00"/>
                </a:solidFill>
                <a:latin typeface="Gill Sans MT" pitchFamily="34" charset="0"/>
              </a:rPr>
              <a:t>Caminos simples</a:t>
            </a:r>
            <a:r>
              <a:rPr lang="en-US" dirty="0" smtClean="0">
                <a:solidFill>
                  <a:srgbClr val="FFFF00"/>
                </a:solidFill>
                <a:latin typeface="Gill Sans MT" pitchFamily="34" charset="0"/>
              </a:rPr>
              <a:t> </a:t>
            </a:r>
            <a:r>
              <a:rPr lang="en-US" dirty="0">
                <a:solidFill>
                  <a:srgbClr val="FFFF00"/>
                </a:solidFill>
                <a:latin typeface="Gill Sans MT" pitchFamily="34" charset="0"/>
              </a:rPr>
              <a:t>: </a:t>
            </a:r>
            <a:r>
              <a:rPr lang="en-US" dirty="0" smtClean="0">
                <a:solidFill>
                  <a:srgbClr val="FFFF00"/>
                </a:solidFill>
                <a:latin typeface="Gill Sans MT" pitchFamily="34" charset="0"/>
              </a:rPr>
              <a:t>[1,2,4,1], [1,3,4,1], [2,4,1,2], [2,4,1,3], [3,4,1,2], [3,4,1,3], [4,1,2,4], [4,1,3,4], [1,2,4], [1,3,4], [2,4,1], [3,4,1], [4,1,2], [4,1,3], [1,2], [1,3], [2,4], [3,4], [4,1], [1], [2], [3], [4]</a:t>
            </a:r>
          </a:p>
          <a:p>
            <a:endParaRPr lang="en-US" dirty="0">
              <a:solidFill>
                <a:srgbClr val="FFFF00"/>
              </a:solidFill>
              <a:latin typeface="Gill Sans MT" pitchFamily="34" charset="0"/>
            </a:endParaRPr>
          </a:p>
          <a:p>
            <a:r>
              <a:rPr lang="en-US" u="sng" dirty="0" smtClean="0">
                <a:solidFill>
                  <a:srgbClr val="FFFF00"/>
                </a:solidFill>
                <a:latin typeface="Gill Sans MT" pitchFamily="34" charset="0"/>
              </a:rPr>
              <a:t>Caminos </a:t>
            </a:r>
            <a:r>
              <a:rPr lang="en-US" u="sng" dirty="0" err="1" smtClean="0">
                <a:solidFill>
                  <a:srgbClr val="FFFF00"/>
                </a:solidFill>
                <a:latin typeface="Gill Sans MT" pitchFamily="34" charset="0"/>
              </a:rPr>
              <a:t>primarios</a:t>
            </a:r>
            <a:r>
              <a:rPr lang="en-US" dirty="0" smtClean="0">
                <a:solidFill>
                  <a:srgbClr val="FFFF00"/>
                </a:solidFill>
                <a:latin typeface="Gill Sans MT" pitchFamily="34" charset="0"/>
              </a:rPr>
              <a:t> </a:t>
            </a:r>
            <a:r>
              <a:rPr lang="en-US" dirty="0">
                <a:solidFill>
                  <a:srgbClr val="FFFF00"/>
                </a:solidFill>
                <a:latin typeface="Gill Sans MT" pitchFamily="34" charset="0"/>
              </a:rPr>
              <a:t>: </a:t>
            </a:r>
            <a:r>
              <a:rPr lang="en-US" dirty="0" smtClean="0">
                <a:solidFill>
                  <a:srgbClr val="FFFF00"/>
                </a:solidFill>
                <a:latin typeface="Gill Sans MT" pitchFamily="34" charset="0"/>
              </a:rPr>
              <a:t>[2,4,1,2], [2,4,1,3], [1,3,4,1], [1,2,4,1], [3,4,1,2], [4,1,3,4], [4,1,2,4], [3,4,1,3]</a:t>
            </a:r>
            <a:endParaRPr lang="en-US" dirty="0">
              <a:solidFill>
                <a:srgbClr val="FFFF00"/>
              </a:solidFill>
              <a:latin typeface="Gill Sans MT" pitchFamily="34" charset="0"/>
            </a:endParaRPr>
          </a:p>
        </p:txBody>
      </p:sp>
      <p:grpSp>
        <p:nvGrpSpPr>
          <p:cNvPr id="7" name="Group 35"/>
          <p:cNvGrpSpPr>
            <a:grpSpLocks/>
          </p:cNvGrpSpPr>
          <p:nvPr/>
        </p:nvGrpSpPr>
        <p:grpSpPr bwMode="auto">
          <a:xfrm>
            <a:off x="395536" y="4367315"/>
            <a:ext cx="1940879" cy="1576462"/>
            <a:chOff x="772" y="2720"/>
            <a:chExt cx="1450" cy="1099"/>
          </a:xfrm>
        </p:grpSpPr>
        <p:grpSp>
          <p:nvGrpSpPr>
            <p:cNvPr id="8" name="Group 22"/>
            <p:cNvGrpSpPr>
              <a:grpSpLocks/>
            </p:cNvGrpSpPr>
            <p:nvPr/>
          </p:nvGrpSpPr>
          <p:grpSpPr bwMode="auto">
            <a:xfrm>
              <a:off x="772" y="3216"/>
              <a:ext cx="350" cy="296"/>
              <a:chOff x="772" y="3221"/>
              <a:chExt cx="350" cy="296"/>
            </a:xfrm>
          </p:grpSpPr>
          <p:sp>
            <p:nvSpPr>
              <p:cNvPr id="24" name="Oval 9"/>
              <p:cNvSpPr>
                <a:spLocks noChangeArrowheads="1"/>
              </p:cNvSpPr>
              <p:nvPr/>
            </p:nvSpPr>
            <p:spPr bwMode="auto">
              <a:xfrm>
                <a:off x="772" y="3221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latin typeface="Gill Sans MT" pitchFamily="34" charset="0"/>
                </a:endParaRPr>
              </a:p>
            </p:txBody>
          </p:sp>
          <p:sp>
            <p:nvSpPr>
              <p:cNvPr id="25" name="Text Box 10"/>
              <p:cNvSpPr txBox="1">
                <a:spLocks noChangeArrowheads="1"/>
              </p:cNvSpPr>
              <p:nvPr/>
            </p:nvSpPr>
            <p:spPr bwMode="auto">
              <a:xfrm>
                <a:off x="811" y="3244"/>
                <a:ext cx="234" cy="25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dirty="0" smtClean="0">
                    <a:solidFill>
                      <a:srgbClr val="FFFF00"/>
                    </a:solidFill>
                    <a:latin typeface="Gill Sans MT" pitchFamily="34" charset="0"/>
                  </a:rPr>
                  <a:t>2</a:t>
                </a:r>
                <a:endParaRPr lang="en-US" dirty="0">
                  <a:solidFill>
                    <a:srgbClr val="FFFF00"/>
                  </a:solidFill>
                  <a:latin typeface="Gill Sans MT" pitchFamily="34" charset="0"/>
                </a:endParaRPr>
              </a:p>
            </p:txBody>
          </p:sp>
        </p:grpSp>
        <p:grpSp>
          <p:nvGrpSpPr>
            <p:cNvPr id="9" name="Group 24"/>
            <p:cNvGrpSpPr>
              <a:grpSpLocks/>
            </p:cNvGrpSpPr>
            <p:nvPr/>
          </p:nvGrpSpPr>
          <p:grpSpPr bwMode="auto">
            <a:xfrm>
              <a:off x="1872" y="3216"/>
              <a:ext cx="350" cy="296"/>
              <a:chOff x="1297" y="3526"/>
              <a:chExt cx="350" cy="296"/>
            </a:xfrm>
          </p:grpSpPr>
          <p:sp>
            <p:nvSpPr>
              <p:cNvPr id="22" name="Oval 13"/>
              <p:cNvSpPr>
                <a:spLocks noChangeArrowheads="1"/>
              </p:cNvSpPr>
              <p:nvPr/>
            </p:nvSpPr>
            <p:spPr bwMode="auto">
              <a:xfrm>
                <a:off x="1297" y="352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latin typeface="Gill Sans MT" pitchFamily="34" charset="0"/>
                </a:endParaRPr>
              </a:p>
            </p:txBody>
          </p:sp>
          <p:sp>
            <p:nvSpPr>
              <p:cNvPr id="23" name="Text Box 14"/>
              <p:cNvSpPr txBox="1">
                <a:spLocks noChangeArrowheads="1"/>
              </p:cNvSpPr>
              <p:nvPr/>
            </p:nvSpPr>
            <p:spPr bwMode="auto">
              <a:xfrm>
                <a:off x="1374" y="3549"/>
                <a:ext cx="234" cy="25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srgbClr val="FFFF00"/>
                    </a:solidFill>
                    <a:latin typeface="Gill Sans MT" pitchFamily="34" charset="0"/>
                  </a:rPr>
                  <a:t>3</a:t>
                </a:r>
                <a:endParaRPr lang="en-US" dirty="0">
                  <a:solidFill>
                    <a:srgbClr val="FFFF00"/>
                  </a:solidFill>
                  <a:latin typeface="Gill Sans MT" pitchFamily="34" charset="0"/>
                </a:endParaRPr>
              </a:p>
            </p:txBody>
          </p:sp>
        </p:grpSp>
        <p:grpSp>
          <p:nvGrpSpPr>
            <p:cNvPr id="10" name="Group 23"/>
            <p:cNvGrpSpPr>
              <a:grpSpLocks/>
            </p:cNvGrpSpPr>
            <p:nvPr/>
          </p:nvGrpSpPr>
          <p:grpSpPr bwMode="auto">
            <a:xfrm>
              <a:off x="1321" y="2914"/>
              <a:ext cx="350" cy="296"/>
              <a:chOff x="1327" y="2914"/>
              <a:chExt cx="350" cy="296"/>
            </a:xfrm>
          </p:grpSpPr>
          <p:sp>
            <p:nvSpPr>
              <p:cNvPr id="20" name="Oval 16"/>
              <p:cNvSpPr>
                <a:spLocks noChangeArrowheads="1"/>
              </p:cNvSpPr>
              <p:nvPr/>
            </p:nvSpPr>
            <p:spPr bwMode="auto">
              <a:xfrm>
                <a:off x="1327" y="291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latin typeface="Gill Sans MT" pitchFamily="34" charset="0"/>
                </a:endParaRPr>
              </a:p>
            </p:txBody>
          </p:sp>
          <p:sp>
            <p:nvSpPr>
              <p:cNvPr id="21" name="Text Box 17"/>
              <p:cNvSpPr txBox="1">
                <a:spLocks noChangeArrowheads="1"/>
              </p:cNvSpPr>
              <p:nvPr/>
            </p:nvSpPr>
            <p:spPr bwMode="auto">
              <a:xfrm>
                <a:off x="1404" y="2937"/>
                <a:ext cx="234" cy="25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srgbClr val="FFFF00"/>
                    </a:solidFill>
                    <a:latin typeface="Gill Sans MT" pitchFamily="34" charset="0"/>
                  </a:rPr>
                  <a:t>1</a:t>
                </a:r>
                <a:endParaRPr lang="en-US" dirty="0">
                  <a:solidFill>
                    <a:srgbClr val="FFFF00"/>
                  </a:solidFill>
                  <a:latin typeface="Gill Sans MT" pitchFamily="34" charset="0"/>
                </a:endParaRPr>
              </a:p>
            </p:txBody>
          </p:sp>
        </p:grpSp>
        <p:sp>
          <p:nvSpPr>
            <p:cNvPr id="11" name="Line 18"/>
            <p:cNvSpPr>
              <a:spLocks noChangeShapeType="1"/>
            </p:cNvSpPr>
            <p:nvPr/>
          </p:nvSpPr>
          <p:spPr bwMode="auto">
            <a:xfrm flipV="1">
              <a:off x="1109" y="3145"/>
              <a:ext cx="234" cy="16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12" name="Line 19"/>
            <p:cNvSpPr>
              <a:spLocks noChangeShapeType="1"/>
            </p:cNvSpPr>
            <p:nvPr/>
          </p:nvSpPr>
          <p:spPr bwMode="auto">
            <a:xfrm>
              <a:off x="1089" y="3461"/>
              <a:ext cx="238" cy="16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13" name="Line 21"/>
            <p:cNvSpPr>
              <a:spLocks noChangeShapeType="1"/>
            </p:cNvSpPr>
            <p:nvPr/>
          </p:nvSpPr>
          <p:spPr bwMode="auto">
            <a:xfrm>
              <a:off x="1495" y="2720"/>
              <a:ext cx="0" cy="18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grpSp>
          <p:nvGrpSpPr>
            <p:cNvPr id="14" name="Group 25"/>
            <p:cNvGrpSpPr>
              <a:grpSpLocks/>
            </p:cNvGrpSpPr>
            <p:nvPr/>
          </p:nvGrpSpPr>
          <p:grpSpPr bwMode="auto">
            <a:xfrm>
              <a:off x="1320" y="3517"/>
              <a:ext cx="350" cy="296"/>
              <a:chOff x="1297" y="3526"/>
              <a:chExt cx="350" cy="296"/>
            </a:xfrm>
          </p:grpSpPr>
          <p:sp>
            <p:nvSpPr>
              <p:cNvPr id="18" name="Oval 26"/>
              <p:cNvSpPr>
                <a:spLocks noChangeArrowheads="1"/>
              </p:cNvSpPr>
              <p:nvPr/>
            </p:nvSpPr>
            <p:spPr bwMode="auto">
              <a:xfrm>
                <a:off x="1297" y="352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latin typeface="Gill Sans MT" pitchFamily="34" charset="0"/>
                </a:endParaRPr>
              </a:p>
            </p:txBody>
          </p:sp>
          <p:sp>
            <p:nvSpPr>
              <p:cNvPr id="19" name="Text Box 27"/>
              <p:cNvSpPr txBox="1">
                <a:spLocks noChangeArrowheads="1"/>
              </p:cNvSpPr>
              <p:nvPr/>
            </p:nvSpPr>
            <p:spPr bwMode="auto">
              <a:xfrm>
                <a:off x="1374" y="3549"/>
                <a:ext cx="234" cy="25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srgbClr val="FFFF00"/>
                    </a:solidFill>
                    <a:latin typeface="Gill Sans MT" pitchFamily="34" charset="0"/>
                  </a:rPr>
                  <a:t>4</a:t>
                </a:r>
                <a:endParaRPr lang="en-US" dirty="0">
                  <a:solidFill>
                    <a:srgbClr val="FFFF00"/>
                  </a:solidFill>
                  <a:latin typeface="Gill Sans MT" pitchFamily="34" charset="0"/>
                </a:endParaRPr>
              </a:p>
            </p:txBody>
          </p:sp>
        </p:grpSp>
        <p:sp>
          <p:nvSpPr>
            <p:cNvPr id="15" name="Line 32"/>
            <p:cNvSpPr>
              <a:spLocks noChangeShapeType="1"/>
            </p:cNvSpPr>
            <p:nvPr/>
          </p:nvSpPr>
          <p:spPr bwMode="auto">
            <a:xfrm flipH="1" flipV="1">
              <a:off x="1647" y="3149"/>
              <a:ext cx="242" cy="15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16" name="Line 33"/>
            <p:cNvSpPr>
              <a:spLocks noChangeShapeType="1"/>
            </p:cNvSpPr>
            <p:nvPr/>
          </p:nvSpPr>
          <p:spPr bwMode="auto">
            <a:xfrm flipH="1">
              <a:off x="1663" y="3457"/>
              <a:ext cx="246" cy="15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cxnSp>
          <p:nvCxnSpPr>
            <p:cNvPr id="17" name="AutoShape 34"/>
            <p:cNvCxnSpPr>
              <a:cxnSpLocks noChangeShapeType="1"/>
              <a:stCxn id="18" idx="4"/>
              <a:endCxn id="20" idx="1"/>
            </p:cNvCxnSpPr>
            <p:nvPr/>
          </p:nvCxnSpPr>
          <p:spPr bwMode="auto">
            <a:xfrm rot="16200000" flipV="1">
              <a:off x="1000" y="3323"/>
              <a:ext cx="868" cy="123"/>
            </a:xfrm>
            <a:prstGeom prst="curvedConnector5">
              <a:avLst>
                <a:gd name="adj1" fmla="val -15898"/>
                <a:gd name="adj2" fmla="val 754468"/>
                <a:gd name="adj3" fmla="val 123500"/>
              </a:avLst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</p:cxnSp>
      </p:grpSp>
    </p:spTree>
    <p:extLst>
      <p:ext uri="{BB962C8B-B14F-4D97-AF65-F5344CB8AC3E}">
        <p14:creationId xmlns:p14="http://schemas.microsoft.com/office/powerpoint/2010/main" val="2729413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997512" cy="1450757"/>
          </a:xfrm>
        </p:spPr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Cobertura de caminos primarios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7061409" cy="44635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Un criterio simple, elegante y finito que requiere tanto que los bucles se ejecuten como que se salten.</a:t>
            </a:r>
          </a:p>
          <a:p>
            <a:pPr marL="0" indent="0">
              <a:buNone/>
            </a:pPr>
            <a:endParaRPr lang="es-E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E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Recorrerá todos los caminos de longitud 0, 1, … </a:t>
            </a:r>
          </a:p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Por tanto, subsume cobertura de nodos y de aristas.</a:t>
            </a:r>
          </a:p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PPC casi, pero no completamente, subsume EPC…</a:t>
            </a: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21</a:t>
            </a:fld>
            <a:endParaRPr lang="es-ES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463390" y="2531234"/>
            <a:ext cx="8262938" cy="830997"/>
          </a:xfrm>
          <a:prstGeom prst="rect">
            <a:avLst/>
          </a:prstGeom>
          <a:gradFill rotWithShape="1">
            <a:gsLst>
              <a:gs pos="0">
                <a:srgbClr val="3399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s-ES" sz="2400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Prime </a:t>
            </a:r>
            <a:r>
              <a:rPr lang="es-ES" sz="2400" u="sng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Path</a:t>
            </a:r>
            <a:r>
              <a:rPr lang="es-ES" sz="2400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</a:t>
            </a:r>
            <a:r>
              <a:rPr lang="es-ES" sz="2400" u="sng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Coverage</a:t>
            </a:r>
            <a:r>
              <a:rPr lang="es-ES" sz="2400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(PPC)</a:t>
            </a:r>
            <a:r>
              <a:rPr lang="es-E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: RT incluye todos los caminos primarios de </a:t>
            </a:r>
            <a:r>
              <a:rPr lang="es-ES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G</a:t>
            </a:r>
            <a:r>
              <a:rPr lang="es-E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.</a:t>
            </a:r>
            <a:endParaRPr lang="es-ES" sz="24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033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997512" cy="1450757"/>
          </a:xfrm>
        </p:spPr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PPC no subsume EPC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7061409" cy="44635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Si un nodo </a:t>
            </a:r>
            <a:r>
              <a:rPr lang="es-ES" i="1" dirty="0" smtClean="0">
                <a:solidFill>
                  <a:schemeClr val="tx1"/>
                </a:solidFill>
              </a:rPr>
              <a:t>n</a:t>
            </a:r>
            <a:r>
              <a:rPr lang="es-ES" dirty="0" smtClean="0">
                <a:solidFill>
                  <a:schemeClr val="tx1"/>
                </a:solidFill>
              </a:rPr>
              <a:t> tiene una arista hacia si mismo (bucle), EPC requiere [</a:t>
            </a:r>
            <a:r>
              <a:rPr lang="es-ES" i="1" dirty="0" smtClean="0">
                <a:solidFill>
                  <a:schemeClr val="tx1"/>
                </a:solidFill>
              </a:rPr>
              <a:t>n, n, m</a:t>
            </a:r>
            <a:r>
              <a:rPr lang="es-ES" dirty="0" smtClean="0">
                <a:solidFill>
                  <a:schemeClr val="tx1"/>
                </a:solidFill>
              </a:rPr>
              <a:t>] y [</a:t>
            </a:r>
            <a:r>
              <a:rPr lang="es-ES" i="1" dirty="0" smtClean="0">
                <a:solidFill>
                  <a:schemeClr val="tx1"/>
                </a:solidFill>
              </a:rPr>
              <a:t>m, n, n</a:t>
            </a:r>
            <a:r>
              <a:rPr lang="es-ES" dirty="0" smtClean="0">
                <a:solidFill>
                  <a:schemeClr val="tx1"/>
                </a:solidFill>
              </a:rPr>
              <a:t>] pero ninguno de los dos es simple (y por tanto no es primario).</a:t>
            </a:r>
          </a:p>
          <a:p>
            <a:pPr marL="0" indent="0"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22</a:t>
            </a:fld>
            <a:endParaRPr lang="es-ES"/>
          </a:p>
        </p:txBody>
      </p:sp>
      <p:sp>
        <p:nvSpPr>
          <p:cNvPr id="8" name="Text Box 43"/>
          <p:cNvSpPr txBox="1">
            <a:spLocks noChangeArrowheads="1"/>
          </p:cNvSpPr>
          <p:nvPr/>
        </p:nvSpPr>
        <p:spPr bwMode="auto">
          <a:xfrm>
            <a:off x="3913881" y="5102519"/>
            <a:ext cx="3322415" cy="1015663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en-US" sz="2000" dirty="0" err="1" smtClean="0">
                <a:solidFill>
                  <a:srgbClr val="FFFF00"/>
                </a:solidFill>
                <a:latin typeface="Gill Sans MT" pitchFamily="34" charset="0"/>
              </a:rPr>
              <a:t>Requisitos</a:t>
            </a:r>
            <a:r>
              <a:rPr lang="en-US" sz="2000" dirty="0" smtClean="0">
                <a:solidFill>
                  <a:srgbClr val="FFFF00"/>
                </a:solidFill>
                <a:latin typeface="Gill Sans MT" pitchFamily="34" charset="0"/>
              </a:rPr>
              <a:t> PPC:</a:t>
            </a:r>
          </a:p>
          <a:p>
            <a:endParaRPr lang="en-US" sz="2000" dirty="0">
              <a:solidFill>
                <a:srgbClr val="FFFF00"/>
              </a:solidFill>
              <a:latin typeface="Gill Sans MT" pitchFamily="34" charset="0"/>
            </a:endParaRPr>
          </a:p>
          <a:p>
            <a:endParaRPr lang="en-US" sz="2000" dirty="0">
              <a:solidFill>
                <a:srgbClr val="FFFF00"/>
              </a:solidFill>
              <a:latin typeface="Gill Sans MT" pitchFamily="34" charset="0"/>
            </a:endParaRPr>
          </a:p>
        </p:txBody>
      </p:sp>
      <p:sp>
        <p:nvSpPr>
          <p:cNvPr id="9" name="Text Box 43"/>
          <p:cNvSpPr txBox="1">
            <a:spLocks noChangeArrowheads="1"/>
          </p:cNvSpPr>
          <p:nvPr/>
        </p:nvSpPr>
        <p:spPr bwMode="auto">
          <a:xfrm>
            <a:off x="3901948" y="5438030"/>
            <a:ext cx="2879179" cy="6463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endParaRPr lang="en-US" dirty="0">
              <a:solidFill>
                <a:srgbClr val="FFFF00"/>
              </a:solidFill>
              <a:latin typeface="Gill Sans MT" pitchFamily="34" charset="0"/>
            </a:endParaRPr>
          </a:p>
          <a:p>
            <a:r>
              <a:rPr lang="en-US" dirty="0" smtClean="0">
                <a:solidFill>
                  <a:srgbClr val="FFFF00"/>
                </a:solidFill>
                <a:latin typeface="Gill Sans MT" pitchFamily="34" charset="0"/>
              </a:rPr>
              <a:t>{ </a:t>
            </a:r>
            <a:r>
              <a:rPr lang="en-US" dirty="0" smtClean="0">
                <a:solidFill>
                  <a:srgbClr val="FFFF00"/>
                </a:solidFill>
                <a:latin typeface="+mn-lt"/>
              </a:rPr>
              <a:t>[1,2,3], [2,2] </a:t>
            </a:r>
            <a:r>
              <a:rPr lang="en-US" dirty="0" smtClean="0">
                <a:solidFill>
                  <a:srgbClr val="FFFF00"/>
                </a:solidFill>
                <a:latin typeface="Gill Sans MT" pitchFamily="34" charset="0"/>
              </a:rPr>
              <a:t>}</a:t>
            </a:r>
            <a:endParaRPr lang="en-US" dirty="0">
              <a:solidFill>
                <a:srgbClr val="FFFF00"/>
              </a:solidFill>
              <a:latin typeface="Gill Sans MT" pitchFamily="34" charset="0"/>
            </a:endParaRPr>
          </a:p>
        </p:txBody>
      </p:sp>
      <p:grpSp>
        <p:nvGrpSpPr>
          <p:cNvPr id="10" name="Group 41"/>
          <p:cNvGrpSpPr/>
          <p:nvPr/>
        </p:nvGrpSpPr>
        <p:grpSpPr>
          <a:xfrm>
            <a:off x="1763689" y="2780928"/>
            <a:ext cx="1036366" cy="3509366"/>
            <a:chOff x="3854742" y="1350149"/>
            <a:chExt cx="555625" cy="2592486"/>
          </a:xfrm>
        </p:grpSpPr>
        <p:grpSp>
          <p:nvGrpSpPr>
            <p:cNvPr id="11" name="Group 22"/>
            <p:cNvGrpSpPr>
              <a:grpSpLocks/>
            </p:cNvGrpSpPr>
            <p:nvPr/>
          </p:nvGrpSpPr>
          <p:grpSpPr bwMode="auto">
            <a:xfrm>
              <a:off x="3854742" y="2565429"/>
              <a:ext cx="555625" cy="469900"/>
              <a:chOff x="772" y="3221"/>
              <a:chExt cx="350" cy="296"/>
            </a:xfrm>
          </p:grpSpPr>
          <p:sp>
            <p:nvSpPr>
              <p:cNvPr id="22" name="Oval 9"/>
              <p:cNvSpPr>
                <a:spLocks noChangeArrowheads="1"/>
              </p:cNvSpPr>
              <p:nvPr/>
            </p:nvSpPr>
            <p:spPr bwMode="auto">
              <a:xfrm>
                <a:off x="772" y="3221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23" name="Text Box 10"/>
              <p:cNvSpPr txBox="1">
                <a:spLocks noChangeArrowheads="1"/>
              </p:cNvSpPr>
              <p:nvPr/>
            </p:nvSpPr>
            <p:spPr bwMode="auto">
              <a:xfrm>
                <a:off x="902" y="3237"/>
                <a:ext cx="102" cy="17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dirty="0" smtClean="0">
                    <a:solidFill>
                      <a:srgbClr val="FFFF00"/>
                    </a:solidFill>
                    <a:latin typeface="+mn-lt"/>
                  </a:rPr>
                  <a:t>2</a:t>
                </a:r>
                <a:endParaRPr lang="en-US" dirty="0">
                  <a:solidFill>
                    <a:srgbClr val="FFFF00"/>
                  </a:solidFill>
                  <a:latin typeface="+mn-lt"/>
                </a:endParaRPr>
              </a:p>
            </p:txBody>
          </p:sp>
        </p:grpSp>
        <p:grpSp>
          <p:nvGrpSpPr>
            <p:cNvPr id="12" name="Group 24"/>
            <p:cNvGrpSpPr>
              <a:grpSpLocks/>
            </p:cNvGrpSpPr>
            <p:nvPr/>
          </p:nvGrpSpPr>
          <p:grpSpPr bwMode="auto">
            <a:xfrm>
              <a:off x="3854742" y="3472735"/>
              <a:ext cx="555625" cy="469900"/>
              <a:chOff x="1297" y="3526"/>
              <a:chExt cx="350" cy="296"/>
            </a:xfrm>
          </p:grpSpPr>
          <p:sp>
            <p:nvSpPr>
              <p:cNvPr id="20" name="Oval 13"/>
              <p:cNvSpPr>
                <a:spLocks noChangeArrowheads="1"/>
              </p:cNvSpPr>
              <p:nvPr/>
            </p:nvSpPr>
            <p:spPr bwMode="auto">
              <a:xfrm>
                <a:off x="1297" y="352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21" name="Text Box 14"/>
              <p:cNvSpPr txBox="1">
                <a:spLocks noChangeArrowheads="1"/>
              </p:cNvSpPr>
              <p:nvPr/>
            </p:nvSpPr>
            <p:spPr bwMode="auto">
              <a:xfrm>
                <a:off x="1426" y="3574"/>
                <a:ext cx="102" cy="17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srgbClr val="FFFF00"/>
                    </a:solidFill>
                    <a:latin typeface="+mn-lt"/>
                  </a:rPr>
                  <a:t>3</a:t>
                </a:r>
                <a:endParaRPr lang="en-US" dirty="0">
                  <a:solidFill>
                    <a:srgbClr val="FFFF00"/>
                  </a:solidFill>
                  <a:latin typeface="+mn-lt"/>
                </a:endParaRPr>
              </a:p>
            </p:txBody>
          </p:sp>
        </p:grpSp>
        <p:grpSp>
          <p:nvGrpSpPr>
            <p:cNvPr id="13" name="Group 23"/>
            <p:cNvGrpSpPr>
              <a:grpSpLocks/>
            </p:cNvGrpSpPr>
            <p:nvPr/>
          </p:nvGrpSpPr>
          <p:grpSpPr bwMode="auto">
            <a:xfrm>
              <a:off x="3854742" y="1658124"/>
              <a:ext cx="555625" cy="469900"/>
              <a:chOff x="1327" y="2914"/>
              <a:chExt cx="350" cy="296"/>
            </a:xfrm>
          </p:grpSpPr>
          <p:sp>
            <p:nvSpPr>
              <p:cNvPr id="18" name="Oval 16"/>
              <p:cNvSpPr>
                <a:spLocks noChangeArrowheads="1"/>
              </p:cNvSpPr>
              <p:nvPr/>
            </p:nvSpPr>
            <p:spPr bwMode="auto">
              <a:xfrm>
                <a:off x="1327" y="291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19" name="Text Box 17"/>
              <p:cNvSpPr txBox="1">
                <a:spLocks noChangeArrowheads="1"/>
              </p:cNvSpPr>
              <p:nvPr/>
            </p:nvSpPr>
            <p:spPr bwMode="auto">
              <a:xfrm>
                <a:off x="1404" y="2937"/>
                <a:ext cx="155" cy="17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srgbClr val="FFFF00"/>
                    </a:solidFill>
                    <a:latin typeface="+mn-lt"/>
                  </a:rPr>
                  <a:t>   1</a:t>
                </a:r>
                <a:endParaRPr lang="en-US" dirty="0">
                  <a:solidFill>
                    <a:srgbClr val="FFFF00"/>
                  </a:solidFill>
                  <a:latin typeface="+mn-lt"/>
                </a:endParaRPr>
              </a:p>
            </p:txBody>
          </p:sp>
        </p:grpSp>
        <p:sp>
          <p:nvSpPr>
            <p:cNvPr id="14" name="Line 18"/>
            <p:cNvSpPr>
              <a:spLocks noChangeShapeType="1"/>
            </p:cNvSpPr>
            <p:nvPr/>
          </p:nvSpPr>
          <p:spPr bwMode="auto">
            <a:xfrm flipH="1" flipV="1">
              <a:off x="4131761" y="2128023"/>
              <a:ext cx="1588" cy="43740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15" name="Line 21"/>
            <p:cNvSpPr>
              <a:spLocks noChangeShapeType="1"/>
            </p:cNvSpPr>
            <p:nvPr/>
          </p:nvSpPr>
          <p:spPr bwMode="auto">
            <a:xfrm>
              <a:off x="4132554" y="1350149"/>
              <a:ext cx="0" cy="29527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cxnSp>
          <p:nvCxnSpPr>
            <p:cNvPr id="16" name="AutoShape 34"/>
            <p:cNvCxnSpPr>
              <a:cxnSpLocks noChangeShapeType="1"/>
              <a:stCxn id="22" idx="3"/>
              <a:endCxn id="22" idx="1"/>
            </p:cNvCxnSpPr>
            <p:nvPr/>
          </p:nvCxnSpPr>
          <p:spPr bwMode="auto">
            <a:xfrm rot="5400000" flipH="1">
              <a:off x="3769976" y="2800379"/>
              <a:ext cx="332270" cy="12700"/>
            </a:xfrm>
            <a:prstGeom prst="curvedConnector5">
              <a:avLst>
                <a:gd name="adj1" fmla="val -20091"/>
                <a:gd name="adj2" fmla="val 3559079"/>
                <a:gd name="adj3" fmla="val 103044"/>
              </a:avLst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</p:cxnSp>
        <p:cxnSp>
          <p:nvCxnSpPr>
            <p:cNvPr id="17" name="Straight Arrow Connector 26"/>
            <p:cNvCxnSpPr>
              <a:stCxn id="22" idx="4"/>
              <a:endCxn id="20" idx="0"/>
            </p:cNvCxnSpPr>
            <p:nvPr/>
          </p:nvCxnSpPr>
          <p:spPr bwMode="auto">
            <a:xfrm>
              <a:off x="4132555" y="3035329"/>
              <a:ext cx="0" cy="43740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</p:grpSp>
      <p:sp>
        <p:nvSpPr>
          <p:cNvPr id="24" name="Text Box 43"/>
          <p:cNvSpPr txBox="1">
            <a:spLocks noChangeArrowheads="1"/>
          </p:cNvSpPr>
          <p:nvPr/>
        </p:nvSpPr>
        <p:spPr bwMode="auto">
          <a:xfrm>
            <a:off x="3901948" y="3521606"/>
            <a:ext cx="3766395" cy="1015663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en-US" sz="2000" dirty="0" err="1" smtClean="0">
                <a:solidFill>
                  <a:srgbClr val="FFFF00"/>
                </a:solidFill>
                <a:latin typeface="Gill Sans MT" pitchFamily="34" charset="0"/>
              </a:rPr>
              <a:t>Requisitos</a:t>
            </a:r>
            <a:r>
              <a:rPr lang="en-US" sz="2000" dirty="0" smtClean="0">
                <a:solidFill>
                  <a:srgbClr val="FFFF00"/>
                </a:solidFill>
                <a:latin typeface="Gill Sans MT" pitchFamily="34" charset="0"/>
              </a:rPr>
              <a:t> EPC :  </a:t>
            </a:r>
          </a:p>
          <a:p>
            <a:endParaRPr lang="en-US" sz="2000" dirty="0" smtClean="0">
              <a:solidFill>
                <a:srgbClr val="FFFF00"/>
              </a:solidFill>
              <a:latin typeface="Gill Sans MT" pitchFamily="34" charset="0"/>
            </a:endParaRPr>
          </a:p>
          <a:p>
            <a:r>
              <a:rPr lang="en-US" sz="2000" dirty="0" smtClean="0">
                <a:solidFill>
                  <a:srgbClr val="FFFF00"/>
                </a:solidFill>
                <a:latin typeface="Gill Sans MT" pitchFamily="34" charset="0"/>
              </a:rPr>
              <a:t>{ </a:t>
            </a:r>
            <a:r>
              <a:rPr lang="en-US" sz="2000" dirty="0">
                <a:solidFill>
                  <a:srgbClr val="FFFF00"/>
                </a:solidFill>
              </a:rPr>
              <a:t>[1,2,3], [1,2,2], [2,2,3], [2,2,2] </a:t>
            </a:r>
            <a:r>
              <a:rPr lang="en-US" sz="2000" dirty="0" smtClean="0">
                <a:solidFill>
                  <a:srgbClr val="FFFF00"/>
                </a:solidFill>
                <a:latin typeface="Gill Sans MT" pitchFamily="34" charset="0"/>
              </a:rPr>
              <a:t>}</a:t>
            </a:r>
            <a:endParaRPr lang="en-US" sz="2000" dirty="0">
              <a:solidFill>
                <a:srgbClr val="FFFF00"/>
              </a:solidFill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7003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2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997512" cy="1450757"/>
          </a:xfrm>
        </p:spPr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Caminos primarios: ejemplo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7061409" cy="446358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23</a:t>
            </a:fld>
            <a:endParaRPr lang="es-ES"/>
          </a:p>
        </p:txBody>
      </p:sp>
      <p:grpSp>
        <p:nvGrpSpPr>
          <p:cNvPr id="25" name="Group 43"/>
          <p:cNvGrpSpPr>
            <a:grpSpLocks/>
          </p:cNvGrpSpPr>
          <p:nvPr/>
        </p:nvGrpSpPr>
        <p:grpSpPr bwMode="auto">
          <a:xfrm>
            <a:off x="822959" y="2780928"/>
            <a:ext cx="1941680" cy="3322014"/>
            <a:chOff x="287" y="1509"/>
            <a:chExt cx="1336" cy="2290"/>
          </a:xfrm>
        </p:grpSpPr>
        <p:grpSp>
          <p:nvGrpSpPr>
            <p:cNvPr id="26" name="Group 39"/>
            <p:cNvGrpSpPr>
              <a:grpSpLocks/>
            </p:cNvGrpSpPr>
            <p:nvPr/>
          </p:nvGrpSpPr>
          <p:grpSpPr bwMode="auto">
            <a:xfrm>
              <a:off x="1273" y="3335"/>
              <a:ext cx="350" cy="296"/>
              <a:chOff x="684" y="3374"/>
              <a:chExt cx="350" cy="296"/>
            </a:xfrm>
          </p:grpSpPr>
          <p:sp>
            <p:nvSpPr>
              <p:cNvPr id="55" name="Oval 6"/>
              <p:cNvSpPr>
                <a:spLocks noChangeArrowheads="1"/>
              </p:cNvSpPr>
              <p:nvPr/>
            </p:nvSpPr>
            <p:spPr bwMode="auto">
              <a:xfrm>
                <a:off x="684" y="337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  <p:sp>
            <p:nvSpPr>
              <p:cNvPr id="56" name="Text Box 7"/>
              <p:cNvSpPr txBox="1">
                <a:spLocks noChangeArrowheads="1"/>
              </p:cNvSpPr>
              <p:nvPr/>
            </p:nvSpPr>
            <p:spPr bwMode="auto">
              <a:xfrm>
                <a:off x="761" y="3397"/>
                <a:ext cx="208" cy="255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srgbClr val="FFFF00"/>
                    </a:solidFill>
                  </a:rPr>
                  <a:t>6</a:t>
                </a:r>
                <a:endParaRPr lang="en-US" dirty="0">
                  <a:solidFill>
                    <a:srgbClr val="FFFF00"/>
                  </a:solidFill>
                </a:endParaRPr>
              </a:p>
            </p:txBody>
          </p:sp>
        </p:grpSp>
        <p:grpSp>
          <p:nvGrpSpPr>
            <p:cNvPr id="27" name="Group 8"/>
            <p:cNvGrpSpPr>
              <a:grpSpLocks/>
            </p:cNvGrpSpPr>
            <p:nvPr/>
          </p:nvGrpSpPr>
          <p:grpSpPr bwMode="auto">
            <a:xfrm>
              <a:off x="684" y="1617"/>
              <a:ext cx="350" cy="296"/>
              <a:chOff x="4288" y="1746"/>
              <a:chExt cx="350" cy="296"/>
            </a:xfrm>
          </p:grpSpPr>
          <p:sp>
            <p:nvSpPr>
              <p:cNvPr id="53" name="Oval 9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  <p:sp>
            <p:nvSpPr>
              <p:cNvPr id="54" name="Text Box 10"/>
              <p:cNvSpPr txBox="1">
                <a:spLocks noChangeArrowheads="1"/>
              </p:cNvSpPr>
              <p:nvPr/>
            </p:nvSpPr>
            <p:spPr bwMode="auto">
              <a:xfrm>
                <a:off x="4371" y="1769"/>
                <a:ext cx="190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dirty="0" smtClean="0">
                    <a:solidFill>
                      <a:srgbClr val="FFFF00"/>
                    </a:solidFill>
                  </a:rPr>
                  <a:t>1</a:t>
                </a:r>
                <a:endParaRPr lang="en-US" dirty="0">
                  <a:solidFill>
                    <a:srgbClr val="FFFF00"/>
                  </a:solidFill>
                </a:endParaRPr>
              </a:p>
            </p:txBody>
          </p:sp>
        </p:grpSp>
        <p:grpSp>
          <p:nvGrpSpPr>
            <p:cNvPr id="28" name="Group 11"/>
            <p:cNvGrpSpPr>
              <a:grpSpLocks/>
            </p:cNvGrpSpPr>
            <p:nvPr/>
          </p:nvGrpSpPr>
          <p:grpSpPr bwMode="auto">
            <a:xfrm>
              <a:off x="684" y="2482"/>
              <a:ext cx="350" cy="296"/>
              <a:chOff x="4738" y="2684"/>
              <a:chExt cx="350" cy="296"/>
            </a:xfrm>
          </p:grpSpPr>
          <p:sp>
            <p:nvSpPr>
              <p:cNvPr id="51" name="Oval 12"/>
              <p:cNvSpPr>
                <a:spLocks noChangeArrowheads="1"/>
              </p:cNvSpPr>
              <p:nvPr/>
            </p:nvSpPr>
            <p:spPr bwMode="auto">
              <a:xfrm>
                <a:off x="47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  <p:sp>
            <p:nvSpPr>
              <p:cNvPr id="52" name="Text Box 13"/>
              <p:cNvSpPr txBox="1">
                <a:spLocks noChangeArrowheads="1"/>
              </p:cNvSpPr>
              <p:nvPr/>
            </p:nvSpPr>
            <p:spPr bwMode="auto">
              <a:xfrm>
                <a:off x="4815" y="2707"/>
                <a:ext cx="190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srgbClr val="FFFF00"/>
                    </a:solidFill>
                  </a:rPr>
                  <a:t>3</a:t>
                </a:r>
                <a:endParaRPr lang="en-US" dirty="0">
                  <a:solidFill>
                    <a:srgbClr val="FFFF00"/>
                  </a:solidFill>
                </a:endParaRPr>
              </a:p>
            </p:txBody>
          </p:sp>
        </p:grpSp>
        <p:grpSp>
          <p:nvGrpSpPr>
            <p:cNvPr id="29" name="Group 14"/>
            <p:cNvGrpSpPr>
              <a:grpSpLocks/>
            </p:cNvGrpSpPr>
            <p:nvPr/>
          </p:nvGrpSpPr>
          <p:grpSpPr bwMode="auto">
            <a:xfrm>
              <a:off x="287" y="2034"/>
              <a:ext cx="350" cy="296"/>
              <a:chOff x="3838" y="2684"/>
              <a:chExt cx="350" cy="296"/>
            </a:xfrm>
          </p:grpSpPr>
          <p:sp>
            <p:nvSpPr>
              <p:cNvPr id="49" name="Oval 15"/>
              <p:cNvSpPr>
                <a:spLocks noChangeArrowheads="1"/>
              </p:cNvSpPr>
              <p:nvPr/>
            </p:nvSpPr>
            <p:spPr bwMode="auto">
              <a:xfrm>
                <a:off x="38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Text Box 16"/>
              <p:cNvSpPr txBox="1">
                <a:spLocks noChangeArrowheads="1"/>
              </p:cNvSpPr>
              <p:nvPr/>
            </p:nvSpPr>
            <p:spPr bwMode="auto">
              <a:xfrm>
                <a:off x="3915" y="2707"/>
                <a:ext cx="190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srgbClr val="FFFF00"/>
                    </a:solidFill>
                  </a:rPr>
                  <a:t>2</a:t>
                </a:r>
                <a:endParaRPr lang="en-US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0" name="Line 17"/>
            <p:cNvSpPr>
              <a:spLocks noChangeShapeType="1"/>
            </p:cNvSpPr>
            <p:nvPr/>
          </p:nvSpPr>
          <p:spPr bwMode="auto">
            <a:xfrm flipH="1">
              <a:off x="572" y="2765"/>
              <a:ext cx="212" cy="1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18"/>
            <p:cNvSpPr>
              <a:spLocks noChangeShapeType="1"/>
            </p:cNvSpPr>
            <p:nvPr/>
          </p:nvSpPr>
          <p:spPr bwMode="auto">
            <a:xfrm flipH="1">
              <a:off x="859" y="1509"/>
              <a:ext cx="1" cy="9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2" name="Group 19"/>
            <p:cNvGrpSpPr>
              <a:grpSpLocks/>
            </p:cNvGrpSpPr>
            <p:nvPr/>
          </p:nvGrpSpPr>
          <p:grpSpPr bwMode="auto">
            <a:xfrm>
              <a:off x="287" y="2930"/>
              <a:ext cx="350" cy="296"/>
              <a:chOff x="4288" y="1746"/>
              <a:chExt cx="350" cy="296"/>
            </a:xfrm>
          </p:grpSpPr>
          <p:sp>
            <p:nvSpPr>
              <p:cNvPr id="47" name="Oval 20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  <p:sp>
            <p:nvSpPr>
              <p:cNvPr id="48" name="Text Box 21"/>
              <p:cNvSpPr txBox="1">
                <a:spLocks noChangeArrowheads="1"/>
              </p:cNvSpPr>
              <p:nvPr/>
            </p:nvSpPr>
            <p:spPr bwMode="auto">
              <a:xfrm>
                <a:off x="4371" y="1769"/>
                <a:ext cx="190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dirty="0" smtClean="0">
                    <a:solidFill>
                      <a:srgbClr val="FFFF00"/>
                    </a:solidFill>
                  </a:rPr>
                  <a:t>4</a:t>
                </a:r>
                <a:endParaRPr lang="en-US" dirty="0">
                  <a:solidFill>
                    <a:srgbClr val="FFFF00"/>
                  </a:solidFill>
                </a:endParaRPr>
              </a:p>
            </p:txBody>
          </p:sp>
        </p:grpSp>
        <p:grpSp>
          <p:nvGrpSpPr>
            <p:cNvPr id="33" name="Group 22"/>
            <p:cNvGrpSpPr>
              <a:grpSpLocks/>
            </p:cNvGrpSpPr>
            <p:nvPr/>
          </p:nvGrpSpPr>
          <p:grpSpPr bwMode="auto">
            <a:xfrm>
              <a:off x="1053" y="2930"/>
              <a:ext cx="350" cy="296"/>
              <a:chOff x="3838" y="2684"/>
              <a:chExt cx="350" cy="296"/>
            </a:xfrm>
          </p:grpSpPr>
          <p:sp>
            <p:nvSpPr>
              <p:cNvPr id="45" name="Oval 23"/>
              <p:cNvSpPr>
                <a:spLocks noChangeArrowheads="1"/>
              </p:cNvSpPr>
              <p:nvPr/>
            </p:nvSpPr>
            <p:spPr bwMode="auto">
              <a:xfrm>
                <a:off x="38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" name="Text Box 24"/>
              <p:cNvSpPr txBox="1">
                <a:spLocks noChangeArrowheads="1"/>
              </p:cNvSpPr>
              <p:nvPr/>
            </p:nvSpPr>
            <p:spPr bwMode="auto">
              <a:xfrm>
                <a:off x="3915" y="2707"/>
                <a:ext cx="190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srgbClr val="FFFF00"/>
                    </a:solidFill>
                  </a:rPr>
                  <a:t>5</a:t>
                </a:r>
                <a:endParaRPr lang="en-US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4" name="Line 25"/>
            <p:cNvSpPr>
              <a:spLocks noChangeShapeType="1"/>
            </p:cNvSpPr>
            <p:nvPr/>
          </p:nvSpPr>
          <p:spPr bwMode="auto">
            <a:xfrm>
              <a:off x="939" y="2767"/>
              <a:ext cx="180" cy="18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Line 26"/>
            <p:cNvSpPr>
              <a:spLocks noChangeShapeType="1"/>
            </p:cNvSpPr>
            <p:nvPr/>
          </p:nvSpPr>
          <p:spPr bwMode="auto">
            <a:xfrm flipH="1">
              <a:off x="932" y="3207"/>
              <a:ext cx="195" cy="30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Line 27"/>
            <p:cNvSpPr>
              <a:spLocks noChangeShapeType="1"/>
            </p:cNvSpPr>
            <p:nvPr/>
          </p:nvSpPr>
          <p:spPr bwMode="auto">
            <a:xfrm>
              <a:off x="572" y="2308"/>
              <a:ext cx="194" cy="17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Line 28"/>
            <p:cNvSpPr>
              <a:spLocks noChangeShapeType="1"/>
            </p:cNvSpPr>
            <p:nvPr/>
          </p:nvSpPr>
          <p:spPr bwMode="auto">
            <a:xfrm flipH="1">
              <a:off x="603" y="1893"/>
              <a:ext cx="166" cy="18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Line 29"/>
            <p:cNvSpPr>
              <a:spLocks noChangeShapeType="1"/>
            </p:cNvSpPr>
            <p:nvPr/>
          </p:nvSpPr>
          <p:spPr bwMode="auto">
            <a:xfrm>
              <a:off x="578" y="3204"/>
              <a:ext cx="195" cy="30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Line 30"/>
            <p:cNvSpPr>
              <a:spLocks noChangeShapeType="1"/>
            </p:cNvSpPr>
            <p:nvPr/>
          </p:nvSpPr>
          <p:spPr bwMode="auto">
            <a:xfrm flipH="1">
              <a:off x="857" y="1918"/>
              <a:ext cx="3" cy="54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Line 31"/>
            <p:cNvSpPr>
              <a:spLocks noChangeShapeType="1"/>
            </p:cNvSpPr>
            <p:nvPr/>
          </p:nvSpPr>
          <p:spPr bwMode="auto">
            <a:xfrm>
              <a:off x="1234" y="3229"/>
              <a:ext cx="101" cy="14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1" name="Group 35"/>
            <p:cNvGrpSpPr>
              <a:grpSpLocks/>
            </p:cNvGrpSpPr>
            <p:nvPr/>
          </p:nvGrpSpPr>
          <p:grpSpPr bwMode="auto">
            <a:xfrm>
              <a:off x="682" y="3503"/>
              <a:ext cx="350" cy="296"/>
              <a:chOff x="4288" y="3622"/>
              <a:chExt cx="350" cy="296"/>
            </a:xfrm>
          </p:grpSpPr>
          <p:sp>
            <p:nvSpPr>
              <p:cNvPr id="43" name="Oval 36"/>
              <p:cNvSpPr>
                <a:spLocks noChangeArrowheads="1"/>
              </p:cNvSpPr>
              <p:nvPr/>
            </p:nvSpPr>
            <p:spPr bwMode="auto">
              <a:xfrm>
                <a:off x="4288" y="3622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  <p:sp>
            <p:nvSpPr>
              <p:cNvPr id="44" name="Text Box 37"/>
              <p:cNvSpPr txBox="1">
                <a:spLocks noChangeArrowheads="1"/>
              </p:cNvSpPr>
              <p:nvPr/>
            </p:nvSpPr>
            <p:spPr bwMode="auto">
              <a:xfrm>
                <a:off x="4365" y="3645"/>
                <a:ext cx="208" cy="255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srgbClr val="FFFF00"/>
                    </a:solidFill>
                  </a:rPr>
                  <a:t>7</a:t>
                </a:r>
                <a:endParaRPr lang="en-US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2" name="Line 38"/>
            <p:cNvSpPr>
              <a:spLocks noChangeShapeType="1"/>
            </p:cNvSpPr>
            <p:nvPr/>
          </p:nvSpPr>
          <p:spPr bwMode="auto">
            <a:xfrm flipH="1" flipV="1">
              <a:off x="1367" y="3176"/>
              <a:ext cx="101" cy="15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" name="Text Box 1060"/>
          <p:cNvSpPr txBox="1">
            <a:spLocks noChangeArrowheads="1"/>
          </p:cNvSpPr>
          <p:nvPr/>
        </p:nvSpPr>
        <p:spPr bwMode="auto">
          <a:xfrm>
            <a:off x="2640680" y="2096975"/>
            <a:ext cx="833438" cy="2308324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u="sng" dirty="0" smtClean="0">
                <a:solidFill>
                  <a:srgbClr val="FFFF00"/>
                </a:solidFill>
              </a:rPr>
              <a:t>Lon </a:t>
            </a:r>
            <a:r>
              <a:rPr lang="en-US" u="sng" dirty="0">
                <a:solidFill>
                  <a:srgbClr val="FFFF00"/>
                </a:solidFill>
              </a:rPr>
              <a:t>0</a:t>
            </a:r>
            <a:endParaRPr lang="en-US" dirty="0">
              <a:solidFill>
                <a:srgbClr val="FFFF00"/>
              </a:solidFill>
            </a:endParaRPr>
          </a:p>
          <a:p>
            <a:r>
              <a:rPr lang="en-US" dirty="0" smtClean="0">
                <a:solidFill>
                  <a:srgbClr val="FFFF00"/>
                </a:solidFill>
              </a:rPr>
              <a:t>[</a:t>
            </a:r>
            <a:r>
              <a:rPr lang="en-US" dirty="0">
                <a:solidFill>
                  <a:srgbClr val="FFFF00"/>
                </a:solidFill>
              </a:rPr>
              <a:t>1]</a:t>
            </a:r>
          </a:p>
          <a:p>
            <a:r>
              <a:rPr lang="en-US" dirty="0">
                <a:solidFill>
                  <a:srgbClr val="FFFF00"/>
                </a:solidFill>
              </a:rPr>
              <a:t>[2]</a:t>
            </a:r>
          </a:p>
          <a:p>
            <a:r>
              <a:rPr lang="en-US" dirty="0">
                <a:solidFill>
                  <a:srgbClr val="FFFF00"/>
                </a:solidFill>
              </a:rPr>
              <a:t>[3]</a:t>
            </a:r>
          </a:p>
          <a:p>
            <a:r>
              <a:rPr lang="en-US" dirty="0">
                <a:solidFill>
                  <a:srgbClr val="FFFF00"/>
                </a:solidFill>
              </a:rPr>
              <a:t>[4]</a:t>
            </a:r>
          </a:p>
          <a:p>
            <a:r>
              <a:rPr lang="en-US" dirty="0">
                <a:solidFill>
                  <a:srgbClr val="FFFF00"/>
                </a:solidFill>
              </a:rPr>
              <a:t>[5]</a:t>
            </a:r>
          </a:p>
          <a:p>
            <a:r>
              <a:rPr lang="en-US" dirty="0">
                <a:solidFill>
                  <a:srgbClr val="FFFF00"/>
                </a:solidFill>
              </a:rPr>
              <a:t>[6] </a:t>
            </a:r>
            <a:endParaRPr lang="en-US" dirty="0" smtClean="0">
              <a:solidFill>
                <a:srgbClr val="FFFF00"/>
              </a:solidFill>
            </a:endParaRPr>
          </a:p>
          <a:p>
            <a:r>
              <a:rPr lang="en-US" dirty="0" smtClean="0">
                <a:solidFill>
                  <a:srgbClr val="FFFF00"/>
                </a:solidFill>
              </a:rPr>
              <a:t>[7] !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62" name="AutoShape 1062"/>
          <p:cNvSpPr>
            <a:spLocks/>
          </p:cNvSpPr>
          <p:nvPr/>
        </p:nvSpPr>
        <p:spPr bwMode="auto">
          <a:xfrm>
            <a:off x="4922427" y="340470"/>
            <a:ext cx="1778000" cy="671512"/>
          </a:xfrm>
          <a:prstGeom prst="borderCallout2">
            <a:avLst>
              <a:gd name="adj1" fmla="val 17023"/>
              <a:gd name="adj2" fmla="val -391"/>
              <a:gd name="adj3" fmla="val 17023"/>
              <a:gd name="adj4" fmla="val -51606"/>
              <a:gd name="adj5" fmla="val 571286"/>
              <a:gd name="adj6" fmla="val -102364"/>
            </a:avLst>
          </a:prstGeom>
          <a:solidFill>
            <a:schemeClr val="bg1"/>
          </a:solidFill>
          <a:ln w="19050">
            <a:solidFill>
              <a:srgbClr val="FFFF00"/>
            </a:solidFill>
            <a:miter lim="800000"/>
            <a:headEnd type="none" w="sm" len="sm"/>
            <a:tailEnd type="none" w="sm" len="sm"/>
          </a:ln>
        </p:spPr>
        <p:txBody>
          <a:bodyPr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! </a:t>
            </a:r>
            <a:r>
              <a:rPr lang="en-US" dirty="0" err="1" smtClean="0">
                <a:solidFill>
                  <a:srgbClr val="000000"/>
                </a:solidFill>
              </a:rPr>
              <a:t>significa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camino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termina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3" name="Text Box 1063"/>
          <p:cNvSpPr txBox="1">
            <a:spLocks noChangeArrowheads="1"/>
          </p:cNvSpPr>
          <p:nvPr/>
        </p:nvSpPr>
        <p:spPr bwMode="auto">
          <a:xfrm>
            <a:off x="3970927" y="1797859"/>
            <a:ext cx="935037" cy="2862322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u="sng" dirty="0" smtClean="0">
                <a:solidFill>
                  <a:srgbClr val="FFFF00"/>
                </a:solidFill>
              </a:rPr>
              <a:t>Lon </a:t>
            </a:r>
            <a:r>
              <a:rPr lang="en-US" u="sng" dirty="0">
                <a:solidFill>
                  <a:srgbClr val="FFFF00"/>
                </a:solidFill>
              </a:rPr>
              <a:t>1</a:t>
            </a:r>
            <a:endParaRPr lang="en-US" dirty="0">
              <a:solidFill>
                <a:srgbClr val="FFFF00"/>
              </a:solidFill>
            </a:endParaRPr>
          </a:p>
          <a:p>
            <a:r>
              <a:rPr lang="en-US" dirty="0" smtClean="0">
                <a:solidFill>
                  <a:srgbClr val="FFFF00"/>
                </a:solidFill>
              </a:rPr>
              <a:t>[1, </a:t>
            </a:r>
            <a:r>
              <a:rPr lang="en-US" dirty="0">
                <a:solidFill>
                  <a:srgbClr val="FFFF00"/>
                </a:solidFill>
              </a:rPr>
              <a:t>2</a:t>
            </a:r>
            <a:r>
              <a:rPr lang="en-US" dirty="0" smtClean="0">
                <a:solidFill>
                  <a:srgbClr val="FFFF00"/>
                </a:solidFill>
              </a:rPr>
              <a:t>]</a:t>
            </a:r>
            <a:endParaRPr lang="en-US" dirty="0">
              <a:solidFill>
                <a:srgbClr val="FFFF00"/>
              </a:solidFill>
            </a:endParaRPr>
          </a:p>
          <a:p>
            <a:r>
              <a:rPr lang="en-US" dirty="0" smtClean="0">
                <a:solidFill>
                  <a:srgbClr val="FFFF00"/>
                </a:solidFill>
              </a:rPr>
              <a:t>[1, </a:t>
            </a:r>
            <a:r>
              <a:rPr lang="en-US" dirty="0">
                <a:solidFill>
                  <a:srgbClr val="FFFF00"/>
                </a:solidFill>
              </a:rPr>
              <a:t>3</a:t>
            </a:r>
            <a:r>
              <a:rPr lang="en-US" dirty="0" smtClean="0">
                <a:solidFill>
                  <a:srgbClr val="FFFF00"/>
                </a:solidFill>
              </a:rPr>
              <a:t>]</a:t>
            </a:r>
            <a:endParaRPr lang="en-US" dirty="0">
              <a:solidFill>
                <a:srgbClr val="FFFF00"/>
              </a:solidFill>
            </a:endParaRPr>
          </a:p>
          <a:p>
            <a:r>
              <a:rPr lang="en-US" dirty="0" smtClean="0">
                <a:solidFill>
                  <a:srgbClr val="FFFF00"/>
                </a:solidFill>
              </a:rPr>
              <a:t>[2, </a:t>
            </a:r>
            <a:r>
              <a:rPr lang="en-US" dirty="0">
                <a:solidFill>
                  <a:srgbClr val="FFFF00"/>
                </a:solidFill>
              </a:rPr>
              <a:t>3</a:t>
            </a:r>
            <a:r>
              <a:rPr lang="en-US" dirty="0" smtClean="0">
                <a:solidFill>
                  <a:srgbClr val="FFFF00"/>
                </a:solidFill>
              </a:rPr>
              <a:t>]</a:t>
            </a:r>
            <a:endParaRPr lang="en-US" dirty="0">
              <a:solidFill>
                <a:srgbClr val="FFFF00"/>
              </a:solidFill>
            </a:endParaRPr>
          </a:p>
          <a:p>
            <a:r>
              <a:rPr lang="en-US" dirty="0" smtClean="0">
                <a:solidFill>
                  <a:srgbClr val="FFFF00"/>
                </a:solidFill>
              </a:rPr>
              <a:t>[3, </a:t>
            </a:r>
            <a:r>
              <a:rPr lang="en-US" dirty="0">
                <a:solidFill>
                  <a:srgbClr val="FFFF00"/>
                </a:solidFill>
              </a:rPr>
              <a:t>4</a:t>
            </a:r>
            <a:r>
              <a:rPr lang="en-US" dirty="0" smtClean="0">
                <a:solidFill>
                  <a:srgbClr val="FFFF00"/>
                </a:solidFill>
              </a:rPr>
              <a:t>]</a:t>
            </a:r>
            <a:endParaRPr lang="en-US" dirty="0">
              <a:solidFill>
                <a:srgbClr val="FFFF00"/>
              </a:solidFill>
            </a:endParaRPr>
          </a:p>
          <a:p>
            <a:r>
              <a:rPr lang="en-US" dirty="0" smtClean="0">
                <a:solidFill>
                  <a:srgbClr val="FFFF00"/>
                </a:solidFill>
              </a:rPr>
              <a:t>[3, 5]</a:t>
            </a:r>
            <a:endParaRPr lang="en-US" dirty="0">
              <a:solidFill>
                <a:srgbClr val="FFFF00"/>
              </a:solidFill>
            </a:endParaRPr>
          </a:p>
          <a:p>
            <a:r>
              <a:rPr lang="en-US" dirty="0" smtClean="0">
                <a:solidFill>
                  <a:srgbClr val="FFFF00"/>
                </a:solidFill>
              </a:rPr>
              <a:t>[4, </a:t>
            </a:r>
            <a:r>
              <a:rPr lang="en-US" dirty="0">
                <a:solidFill>
                  <a:srgbClr val="FFFF00"/>
                </a:solidFill>
              </a:rPr>
              <a:t>7</a:t>
            </a:r>
            <a:r>
              <a:rPr lang="en-US" dirty="0" smtClean="0">
                <a:solidFill>
                  <a:srgbClr val="FFFF00"/>
                </a:solidFill>
              </a:rPr>
              <a:t>] </a:t>
            </a:r>
            <a:r>
              <a:rPr lang="en-US" dirty="0">
                <a:solidFill>
                  <a:srgbClr val="FFFF00"/>
                </a:solidFill>
              </a:rPr>
              <a:t>!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[5, </a:t>
            </a:r>
            <a:r>
              <a:rPr lang="en-US" dirty="0">
                <a:solidFill>
                  <a:srgbClr val="FFFF00"/>
                </a:solidFill>
              </a:rPr>
              <a:t>7</a:t>
            </a:r>
            <a:r>
              <a:rPr lang="en-US" dirty="0" smtClean="0">
                <a:solidFill>
                  <a:srgbClr val="FFFF00"/>
                </a:solidFill>
              </a:rPr>
              <a:t>] </a:t>
            </a:r>
            <a:r>
              <a:rPr lang="en-US" dirty="0">
                <a:solidFill>
                  <a:srgbClr val="FFFF00"/>
                </a:solidFill>
              </a:rPr>
              <a:t>!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[5, </a:t>
            </a:r>
            <a:r>
              <a:rPr lang="en-US" dirty="0">
                <a:solidFill>
                  <a:srgbClr val="FFFF00"/>
                </a:solidFill>
              </a:rPr>
              <a:t>6</a:t>
            </a:r>
            <a:r>
              <a:rPr lang="en-US" dirty="0" smtClean="0">
                <a:solidFill>
                  <a:srgbClr val="FFFF00"/>
                </a:solidFill>
              </a:rPr>
              <a:t>]</a:t>
            </a:r>
            <a:endParaRPr lang="en-US" dirty="0">
              <a:solidFill>
                <a:srgbClr val="FFFF00"/>
              </a:solidFill>
            </a:endParaRPr>
          </a:p>
          <a:p>
            <a:r>
              <a:rPr lang="en-US" dirty="0" smtClean="0">
                <a:solidFill>
                  <a:srgbClr val="FFFF00"/>
                </a:solidFill>
              </a:rPr>
              <a:t>[6, </a:t>
            </a:r>
            <a:r>
              <a:rPr lang="en-US" dirty="0">
                <a:solidFill>
                  <a:srgbClr val="FFFF00"/>
                </a:solidFill>
              </a:rPr>
              <a:t>5</a:t>
            </a:r>
            <a:r>
              <a:rPr lang="en-US" dirty="0" smtClean="0">
                <a:solidFill>
                  <a:srgbClr val="FFFF00"/>
                </a:solidFill>
              </a:rPr>
              <a:t>]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64" name="Text Box 1064"/>
          <p:cNvSpPr txBox="1">
            <a:spLocks noChangeArrowheads="1"/>
          </p:cNvSpPr>
          <p:nvPr/>
        </p:nvSpPr>
        <p:spPr bwMode="auto">
          <a:xfrm>
            <a:off x="5159307" y="1809927"/>
            <a:ext cx="1230313" cy="341632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u="sng" dirty="0" smtClean="0">
                <a:solidFill>
                  <a:srgbClr val="FFFF00"/>
                </a:solidFill>
              </a:rPr>
              <a:t>Lon </a:t>
            </a:r>
            <a:r>
              <a:rPr lang="en-US" u="sng" dirty="0">
                <a:solidFill>
                  <a:srgbClr val="FFFF00"/>
                </a:solidFill>
              </a:rPr>
              <a:t>2</a:t>
            </a:r>
            <a:endParaRPr lang="en-US" dirty="0">
              <a:solidFill>
                <a:srgbClr val="FFFF00"/>
              </a:solidFill>
            </a:endParaRPr>
          </a:p>
          <a:p>
            <a:r>
              <a:rPr lang="en-US" dirty="0" smtClean="0">
                <a:solidFill>
                  <a:srgbClr val="FFFF00"/>
                </a:solidFill>
              </a:rPr>
              <a:t>[1, </a:t>
            </a:r>
            <a:r>
              <a:rPr lang="en-US" dirty="0">
                <a:solidFill>
                  <a:srgbClr val="FFFF00"/>
                </a:solidFill>
              </a:rPr>
              <a:t>2</a:t>
            </a:r>
            <a:r>
              <a:rPr lang="en-US" dirty="0" smtClean="0">
                <a:solidFill>
                  <a:srgbClr val="FFFF00"/>
                </a:solidFill>
              </a:rPr>
              <a:t>, </a:t>
            </a:r>
            <a:r>
              <a:rPr lang="en-US" dirty="0">
                <a:solidFill>
                  <a:srgbClr val="FFFF00"/>
                </a:solidFill>
              </a:rPr>
              <a:t>3</a:t>
            </a:r>
            <a:r>
              <a:rPr lang="en-US" dirty="0" smtClean="0">
                <a:solidFill>
                  <a:srgbClr val="FFFF00"/>
                </a:solidFill>
              </a:rPr>
              <a:t>]</a:t>
            </a:r>
            <a:endParaRPr lang="en-US" dirty="0">
              <a:solidFill>
                <a:srgbClr val="FFFF00"/>
              </a:solidFill>
            </a:endParaRPr>
          </a:p>
          <a:p>
            <a:r>
              <a:rPr lang="en-US" dirty="0" smtClean="0">
                <a:solidFill>
                  <a:srgbClr val="FFFF00"/>
                </a:solidFill>
              </a:rPr>
              <a:t>[1, </a:t>
            </a:r>
            <a:r>
              <a:rPr lang="en-US" dirty="0">
                <a:solidFill>
                  <a:srgbClr val="FFFF00"/>
                </a:solidFill>
              </a:rPr>
              <a:t>3</a:t>
            </a:r>
            <a:r>
              <a:rPr lang="en-US" dirty="0" smtClean="0">
                <a:solidFill>
                  <a:srgbClr val="FFFF00"/>
                </a:solidFill>
              </a:rPr>
              <a:t>, 4]</a:t>
            </a:r>
            <a:endParaRPr lang="en-US" dirty="0">
              <a:solidFill>
                <a:srgbClr val="FFFF00"/>
              </a:solidFill>
            </a:endParaRPr>
          </a:p>
          <a:p>
            <a:r>
              <a:rPr lang="en-US" dirty="0" smtClean="0">
                <a:solidFill>
                  <a:srgbClr val="FFFF00"/>
                </a:solidFill>
              </a:rPr>
              <a:t>[1, </a:t>
            </a:r>
            <a:r>
              <a:rPr lang="en-US" dirty="0">
                <a:solidFill>
                  <a:srgbClr val="FFFF00"/>
                </a:solidFill>
              </a:rPr>
              <a:t>3</a:t>
            </a:r>
            <a:r>
              <a:rPr lang="en-US" dirty="0" smtClean="0">
                <a:solidFill>
                  <a:srgbClr val="FFFF00"/>
                </a:solidFill>
              </a:rPr>
              <a:t>, </a:t>
            </a:r>
            <a:r>
              <a:rPr lang="en-US" dirty="0">
                <a:solidFill>
                  <a:srgbClr val="FFFF00"/>
                </a:solidFill>
              </a:rPr>
              <a:t>5</a:t>
            </a:r>
            <a:r>
              <a:rPr lang="en-US" dirty="0" smtClean="0">
                <a:solidFill>
                  <a:srgbClr val="FFFF00"/>
                </a:solidFill>
              </a:rPr>
              <a:t>]</a:t>
            </a:r>
            <a:endParaRPr lang="en-US" dirty="0">
              <a:solidFill>
                <a:srgbClr val="FFFF00"/>
              </a:solidFill>
            </a:endParaRPr>
          </a:p>
          <a:p>
            <a:r>
              <a:rPr lang="en-US" dirty="0" smtClean="0">
                <a:solidFill>
                  <a:srgbClr val="FFFF00"/>
                </a:solidFill>
              </a:rPr>
              <a:t>[2, </a:t>
            </a:r>
            <a:r>
              <a:rPr lang="en-US" dirty="0">
                <a:solidFill>
                  <a:srgbClr val="FFFF00"/>
                </a:solidFill>
              </a:rPr>
              <a:t>3</a:t>
            </a:r>
            <a:r>
              <a:rPr lang="en-US" dirty="0" smtClean="0">
                <a:solidFill>
                  <a:srgbClr val="FFFF00"/>
                </a:solidFill>
              </a:rPr>
              <a:t>, </a:t>
            </a:r>
            <a:r>
              <a:rPr lang="en-US" dirty="0">
                <a:solidFill>
                  <a:srgbClr val="FFFF00"/>
                </a:solidFill>
              </a:rPr>
              <a:t>4</a:t>
            </a:r>
            <a:r>
              <a:rPr lang="en-US" dirty="0" smtClean="0">
                <a:solidFill>
                  <a:srgbClr val="FFFF00"/>
                </a:solidFill>
              </a:rPr>
              <a:t>]</a:t>
            </a:r>
            <a:endParaRPr lang="en-US" dirty="0">
              <a:solidFill>
                <a:srgbClr val="FFFF00"/>
              </a:solidFill>
            </a:endParaRPr>
          </a:p>
          <a:p>
            <a:r>
              <a:rPr lang="en-US" dirty="0" smtClean="0">
                <a:solidFill>
                  <a:srgbClr val="FFFF00"/>
                </a:solidFill>
              </a:rPr>
              <a:t>[2, </a:t>
            </a:r>
            <a:r>
              <a:rPr lang="en-US" dirty="0">
                <a:solidFill>
                  <a:srgbClr val="FFFF00"/>
                </a:solidFill>
              </a:rPr>
              <a:t>3</a:t>
            </a:r>
            <a:r>
              <a:rPr lang="en-US" dirty="0" smtClean="0">
                <a:solidFill>
                  <a:srgbClr val="FFFF00"/>
                </a:solidFill>
              </a:rPr>
              <a:t>, </a:t>
            </a:r>
            <a:r>
              <a:rPr lang="en-US" dirty="0">
                <a:solidFill>
                  <a:srgbClr val="FFFF00"/>
                </a:solidFill>
              </a:rPr>
              <a:t>5</a:t>
            </a:r>
            <a:r>
              <a:rPr lang="en-US" dirty="0" smtClean="0">
                <a:solidFill>
                  <a:srgbClr val="FFFF00"/>
                </a:solidFill>
              </a:rPr>
              <a:t>]</a:t>
            </a:r>
            <a:endParaRPr lang="en-US" dirty="0">
              <a:solidFill>
                <a:srgbClr val="FFFF00"/>
              </a:solidFill>
            </a:endParaRPr>
          </a:p>
          <a:p>
            <a:r>
              <a:rPr lang="en-US" dirty="0" smtClean="0">
                <a:solidFill>
                  <a:srgbClr val="FFFF00"/>
                </a:solidFill>
              </a:rPr>
              <a:t>[3, 4, </a:t>
            </a:r>
            <a:r>
              <a:rPr lang="en-US" dirty="0">
                <a:solidFill>
                  <a:srgbClr val="FFFF00"/>
                </a:solidFill>
              </a:rPr>
              <a:t>7</a:t>
            </a:r>
            <a:r>
              <a:rPr lang="en-US" dirty="0" smtClean="0">
                <a:solidFill>
                  <a:srgbClr val="FFFF00"/>
                </a:solidFill>
              </a:rPr>
              <a:t>] </a:t>
            </a:r>
            <a:r>
              <a:rPr lang="en-US" dirty="0">
                <a:solidFill>
                  <a:srgbClr val="FFFF00"/>
                </a:solidFill>
              </a:rPr>
              <a:t>!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[3, 5, </a:t>
            </a:r>
            <a:r>
              <a:rPr lang="en-US" dirty="0">
                <a:solidFill>
                  <a:srgbClr val="FFFF00"/>
                </a:solidFill>
              </a:rPr>
              <a:t>7</a:t>
            </a:r>
            <a:r>
              <a:rPr lang="en-US" dirty="0" smtClean="0">
                <a:solidFill>
                  <a:srgbClr val="FFFF00"/>
                </a:solidFill>
              </a:rPr>
              <a:t>] </a:t>
            </a:r>
            <a:r>
              <a:rPr lang="en-US" dirty="0">
                <a:solidFill>
                  <a:srgbClr val="FFFF00"/>
                </a:solidFill>
              </a:rPr>
              <a:t>!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[3, </a:t>
            </a:r>
            <a:r>
              <a:rPr lang="en-US" dirty="0">
                <a:solidFill>
                  <a:srgbClr val="FFFF00"/>
                </a:solidFill>
              </a:rPr>
              <a:t>5</a:t>
            </a:r>
            <a:r>
              <a:rPr lang="en-US" dirty="0" smtClean="0">
                <a:solidFill>
                  <a:srgbClr val="FFFF00"/>
                </a:solidFill>
              </a:rPr>
              <a:t>, </a:t>
            </a:r>
            <a:r>
              <a:rPr lang="en-US" dirty="0">
                <a:solidFill>
                  <a:srgbClr val="FFFF00"/>
                </a:solidFill>
              </a:rPr>
              <a:t>6</a:t>
            </a:r>
            <a:r>
              <a:rPr lang="en-US" dirty="0" smtClean="0">
                <a:solidFill>
                  <a:srgbClr val="FFFF00"/>
                </a:solidFill>
              </a:rPr>
              <a:t>] </a:t>
            </a:r>
            <a:r>
              <a:rPr lang="en-US" dirty="0">
                <a:solidFill>
                  <a:srgbClr val="FFFF00"/>
                </a:solidFill>
              </a:rPr>
              <a:t>!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[5, 6, </a:t>
            </a:r>
            <a:r>
              <a:rPr lang="en-US" dirty="0">
                <a:solidFill>
                  <a:srgbClr val="FFFF00"/>
                </a:solidFill>
              </a:rPr>
              <a:t>5</a:t>
            </a:r>
            <a:r>
              <a:rPr lang="en-US" dirty="0" smtClean="0">
                <a:solidFill>
                  <a:srgbClr val="FFFF00"/>
                </a:solidFill>
              </a:rPr>
              <a:t>] </a:t>
            </a:r>
            <a:r>
              <a:rPr lang="en-US" dirty="0">
                <a:solidFill>
                  <a:srgbClr val="FFFF00"/>
                </a:solidFill>
              </a:rPr>
              <a:t>*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[6, 5, </a:t>
            </a:r>
            <a:r>
              <a:rPr lang="en-US" dirty="0">
                <a:solidFill>
                  <a:srgbClr val="FFFF00"/>
                </a:solidFill>
              </a:rPr>
              <a:t>7</a:t>
            </a:r>
            <a:r>
              <a:rPr lang="en-US" dirty="0" smtClean="0">
                <a:solidFill>
                  <a:srgbClr val="FFFF00"/>
                </a:solidFill>
              </a:rPr>
              <a:t>] </a:t>
            </a:r>
            <a:r>
              <a:rPr lang="en-US" dirty="0">
                <a:solidFill>
                  <a:srgbClr val="FFFF00"/>
                </a:solidFill>
              </a:rPr>
              <a:t>!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[6, </a:t>
            </a:r>
            <a:r>
              <a:rPr lang="en-US" dirty="0">
                <a:solidFill>
                  <a:srgbClr val="FFFF00"/>
                </a:solidFill>
              </a:rPr>
              <a:t>5</a:t>
            </a:r>
            <a:r>
              <a:rPr lang="en-US" dirty="0" smtClean="0">
                <a:solidFill>
                  <a:srgbClr val="FFFF00"/>
                </a:solidFill>
              </a:rPr>
              <a:t>, </a:t>
            </a:r>
            <a:r>
              <a:rPr lang="en-US" dirty="0">
                <a:solidFill>
                  <a:srgbClr val="FFFF00"/>
                </a:solidFill>
              </a:rPr>
              <a:t>6</a:t>
            </a:r>
            <a:r>
              <a:rPr lang="en-US" dirty="0" smtClean="0">
                <a:solidFill>
                  <a:srgbClr val="FFFF00"/>
                </a:solidFill>
              </a:rPr>
              <a:t>] </a:t>
            </a:r>
            <a:r>
              <a:rPr lang="en-US" dirty="0">
                <a:solidFill>
                  <a:srgbClr val="FFFF00"/>
                </a:solidFill>
              </a:rPr>
              <a:t>*</a:t>
            </a:r>
          </a:p>
        </p:txBody>
      </p:sp>
      <p:sp>
        <p:nvSpPr>
          <p:cNvPr id="66" name="Text Box 1066"/>
          <p:cNvSpPr txBox="1">
            <a:spLocks noChangeArrowheads="1"/>
          </p:cNvSpPr>
          <p:nvPr/>
        </p:nvSpPr>
        <p:spPr bwMode="auto">
          <a:xfrm>
            <a:off x="6579463" y="2320904"/>
            <a:ext cx="1443037" cy="2585323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u="sng" dirty="0" smtClean="0">
                <a:solidFill>
                  <a:srgbClr val="FFFF00"/>
                </a:solidFill>
              </a:rPr>
              <a:t>Lon </a:t>
            </a:r>
            <a:r>
              <a:rPr lang="en-US" u="sng" dirty="0">
                <a:solidFill>
                  <a:srgbClr val="FFFF00"/>
                </a:solidFill>
              </a:rPr>
              <a:t>3</a:t>
            </a:r>
            <a:endParaRPr lang="en-US" dirty="0">
              <a:solidFill>
                <a:srgbClr val="FFFF00"/>
              </a:solidFill>
            </a:endParaRPr>
          </a:p>
          <a:p>
            <a:r>
              <a:rPr lang="en-US" dirty="0" smtClean="0">
                <a:solidFill>
                  <a:srgbClr val="FFFF00"/>
                </a:solidFill>
              </a:rPr>
              <a:t>[1, </a:t>
            </a:r>
            <a:r>
              <a:rPr lang="en-US" dirty="0">
                <a:solidFill>
                  <a:srgbClr val="FFFF00"/>
                </a:solidFill>
              </a:rPr>
              <a:t>2</a:t>
            </a:r>
            <a:r>
              <a:rPr lang="en-US" dirty="0" smtClean="0">
                <a:solidFill>
                  <a:srgbClr val="FFFF00"/>
                </a:solidFill>
              </a:rPr>
              <a:t>, </a:t>
            </a:r>
            <a:r>
              <a:rPr lang="en-US" dirty="0">
                <a:solidFill>
                  <a:srgbClr val="FFFF00"/>
                </a:solidFill>
              </a:rPr>
              <a:t>3</a:t>
            </a:r>
            <a:r>
              <a:rPr lang="en-US" dirty="0" smtClean="0">
                <a:solidFill>
                  <a:srgbClr val="FFFF00"/>
                </a:solidFill>
              </a:rPr>
              <a:t>, </a:t>
            </a:r>
            <a:r>
              <a:rPr lang="en-US" dirty="0">
                <a:solidFill>
                  <a:srgbClr val="FFFF00"/>
                </a:solidFill>
              </a:rPr>
              <a:t>4</a:t>
            </a:r>
            <a:r>
              <a:rPr lang="en-US" dirty="0" smtClean="0">
                <a:solidFill>
                  <a:srgbClr val="FFFF00"/>
                </a:solidFill>
              </a:rPr>
              <a:t>]</a:t>
            </a:r>
            <a:endParaRPr lang="en-US" dirty="0">
              <a:solidFill>
                <a:srgbClr val="FFFF00"/>
              </a:solidFill>
            </a:endParaRPr>
          </a:p>
          <a:p>
            <a:r>
              <a:rPr lang="en-US" dirty="0" smtClean="0">
                <a:solidFill>
                  <a:srgbClr val="FFFF00"/>
                </a:solidFill>
              </a:rPr>
              <a:t>[1, 2, </a:t>
            </a:r>
            <a:r>
              <a:rPr lang="en-US" dirty="0">
                <a:solidFill>
                  <a:srgbClr val="FFFF00"/>
                </a:solidFill>
              </a:rPr>
              <a:t>3</a:t>
            </a:r>
            <a:r>
              <a:rPr lang="en-US" dirty="0" smtClean="0">
                <a:solidFill>
                  <a:srgbClr val="FFFF00"/>
                </a:solidFill>
              </a:rPr>
              <a:t>, </a:t>
            </a:r>
            <a:r>
              <a:rPr lang="en-US" dirty="0">
                <a:solidFill>
                  <a:srgbClr val="FFFF00"/>
                </a:solidFill>
              </a:rPr>
              <a:t>5</a:t>
            </a:r>
            <a:r>
              <a:rPr lang="en-US" dirty="0" smtClean="0">
                <a:solidFill>
                  <a:srgbClr val="FFFF00"/>
                </a:solidFill>
              </a:rPr>
              <a:t>]</a:t>
            </a:r>
            <a:endParaRPr lang="en-US" dirty="0">
              <a:solidFill>
                <a:srgbClr val="FFFF00"/>
              </a:solidFill>
            </a:endParaRPr>
          </a:p>
          <a:p>
            <a:r>
              <a:rPr lang="en-US" dirty="0" smtClean="0">
                <a:solidFill>
                  <a:srgbClr val="FFFF00"/>
                </a:solidFill>
              </a:rPr>
              <a:t>[1, </a:t>
            </a:r>
            <a:r>
              <a:rPr lang="en-US" dirty="0">
                <a:solidFill>
                  <a:srgbClr val="FFFF00"/>
                </a:solidFill>
              </a:rPr>
              <a:t>3</a:t>
            </a:r>
            <a:r>
              <a:rPr lang="en-US" dirty="0" smtClean="0">
                <a:solidFill>
                  <a:srgbClr val="FFFF00"/>
                </a:solidFill>
              </a:rPr>
              <a:t>, </a:t>
            </a:r>
            <a:r>
              <a:rPr lang="en-US" dirty="0">
                <a:solidFill>
                  <a:srgbClr val="FFFF00"/>
                </a:solidFill>
              </a:rPr>
              <a:t>4</a:t>
            </a:r>
            <a:r>
              <a:rPr lang="en-US" dirty="0" smtClean="0">
                <a:solidFill>
                  <a:srgbClr val="FFFF00"/>
                </a:solidFill>
              </a:rPr>
              <a:t>, </a:t>
            </a:r>
            <a:r>
              <a:rPr lang="en-US" dirty="0">
                <a:solidFill>
                  <a:srgbClr val="FFFF00"/>
                </a:solidFill>
              </a:rPr>
              <a:t>7</a:t>
            </a:r>
            <a:r>
              <a:rPr lang="en-US" dirty="0" smtClean="0">
                <a:solidFill>
                  <a:srgbClr val="FFFF00"/>
                </a:solidFill>
              </a:rPr>
              <a:t>] </a:t>
            </a:r>
            <a:r>
              <a:rPr lang="en-US" dirty="0">
                <a:solidFill>
                  <a:srgbClr val="FFFF00"/>
                </a:solidFill>
              </a:rPr>
              <a:t>!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[1, </a:t>
            </a:r>
            <a:r>
              <a:rPr lang="en-US" dirty="0">
                <a:solidFill>
                  <a:srgbClr val="FFFF00"/>
                </a:solidFill>
              </a:rPr>
              <a:t>3</a:t>
            </a:r>
            <a:r>
              <a:rPr lang="en-US" dirty="0" smtClean="0">
                <a:solidFill>
                  <a:srgbClr val="FFFF00"/>
                </a:solidFill>
              </a:rPr>
              <a:t>, </a:t>
            </a:r>
            <a:r>
              <a:rPr lang="en-US" dirty="0">
                <a:solidFill>
                  <a:srgbClr val="FFFF00"/>
                </a:solidFill>
              </a:rPr>
              <a:t>5</a:t>
            </a:r>
            <a:r>
              <a:rPr lang="en-US" dirty="0" smtClean="0">
                <a:solidFill>
                  <a:srgbClr val="FFFF00"/>
                </a:solidFill>
              </a:rPr>
              <a:t>, </a:t>
            </a:r>
            <a:r>
              <a:rPr lang="en-US" dirty="0">
                <a:solidFill>
                  <a:srgbClr val="FFFF00"/>
                </a:solidFill>
              </a:rPr>
              <a:t>7</a:t>
            </a:r>
            <a:r>
              <a:rPr lang="en-US" dirty="0" smtClean="0">
                <a:solidFill>
                  <a:srgbClr val="FFFF00"/>
                </a:solidFill>
              </a:rPr>
              <a:t>] </a:t>
            </a:r>
            <a:r>
              <a:rPr lang="en-US" dirty="0">
                <a:solidFill>
                  <a:srgbClr val="FFFF00"/>
                </a:solidFill>
              </a:rPr>
              <a:t>!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[1, </a:t>
            </a:r>
            <a:r>
              <a:rPr lang="en-US" dirty="0">
                <a:solidFill>
                  <a:srgbClr val="FFFF00"/>
                </a:solidFill>
              </a:rPr>
              <a:t>3</a:t>
            </a:r>
            <a:r>
              <a:rPr lang="en-US" dirty="0" smtClean="0">
                <a:solidFill>
                  <a:srgbClr val="FFFF00"/>
                </a:solidFill>
              </a:rPr>
              <a:t>, </a:t>
            </a:r>
            <a:r>
              <a:rPr lang="en-US" dirty="0">
                <a:solidFill>
                  <a:srgbClr val="FFFF00"/>
                </a:solidFill>
              </a:rPr>
              <a:t>5</a:t>
            </a:r>
            <a:r>
              <a:rPr lang="en-US" dirty="0" smtClean="0">
                <a:solidFill>
                  <a:srgbClr val="FFFF00"/>
                </a:solidFill>
              </a:rPr>
              <a:t>, </a:t>
            </a:r>
            <a:r>
              <a:rPr lang="en-US" dirty="0">
                <a:solidFill>
                  <a:srgbClr val="FFFF00"/>
                </a:solidFill>
              </a:rPr>
              <a:t>6</a:t>
            </a:r>
            <a:r>
              <a:rPr lang="en-US" dirty="0" smtClean="0">
                <a:solidFill>
                  <a:srgbClr val="FFFF00"/>
                </a:solidFill>
              </a:rPr>
              <a:t>] </a:t>
            </a:r>
            <a:r>
              <a:rPr lang="en-US" dirty="0">
                <a:solidFill>
                  <a:srgbClr val="FFFF00"/>
                </a:solidFill>
              </a:rPr>
              <a:t>!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[2, </a:t>
            </a:r>
            <a:r>
              <a:rPr lang="en-US" dirty="0">
                <a:solidFill>
                  <a:srgbClr val="FFFF00"/>
                </a:solidFill>
              </a:rPr>
              <a:t>3</a:t>
            </a:r>
            <a:r>
              <a:rPr lang="en-US" dirty="0" smtClean="0">
                <a:solidFill>
                  <a:srgbClr val="FFFF00"/>
                </a:solidFill>
              </a:rPr>
              <a:t>, </a:t>
            </a:r>
            <a:r>
              <a:rPr lang="en-US" dirty="0">
                <a:solidFill>
                  <a:srgbClr val="FFFF00"/>
                </a:solidFill>
              </a:rPr>
              <a:t>4</a:t>
            </a:r>
            <a:r>
              <a:rPr lang="en-US" dirty="0" smtClean="0">
                <a:solidFill>
                  <a:srgbClr val="FFFF00"/>
                </a:solidFill>
              </a:rPr>
              <a:t>, 7] </a:t>
            </a:r>
            <a:r>
              <a:rPr lang="en-US" dirty="0">
                <a:solidFill>
                  <a:srgbClr val="FFFF00"/>
                </a:solidFill>
              </a:rPr>
              <a:t>!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[2, </a:t>
            </a:r>
            <a:r>
              <a:rPr lang="en-US" dirty="0">
                <a:solidFill>
                  <a:srgbClr val="FFFF00"/>
                </a:solidFill>
              </a:rPr>
              <a:t>3</a:t>
            </a:r>
            <a:r>
              <a:rPr lang="en-US" dirty="0" smtClean="0">
                <a:solidFill>
                  <a:srgbClr val="FFFF00"/>
                </a:solidFill>
              </a:rPr>
              <a:t>, </a:t>
            </a:r>
            <a:r>
              <a:rPr lang="en-US" dirty="0">
                <a:solidFill>
                  <a:srgbClr val="FFFF00"/>
                </a:solidFill>
              </a:rPr>
              <a:t>5</a:t>
            </a:r>
            <a:r>
              <a:rPr lang="en-US" dirty="0" smtClean="0">
                <a:solidFill>
                  <a:srgbClr val="FFFF00"/>
                </a:solidFill>
              </a:rPr>
              <a:t>, </a:t>
            </a:r>
            <a:r>
              <a:rPr lang="en-US" dirty="0">
                <a:solidFill>
                  <a:srgbClr val="FFFF00"/>
                </a:solidFill>
              </a:rPr>
              <a:t>6</a:t>
            </a:r>
            <a:r>
              <a:rPr lang="en-US" dirty="0" smtClean="0">
                <a:solidFill>
                  <a:srgbClr val="FFFF00"/>
                </a:solidFill>
              </a:rPr>
              <a:t>] </a:t>
            </a:r>
            <a:r>
              <a:rPr lang="en-US" dirty="0">
                <a:solidFill>
                  <a:srgbClr val="FFFF00"/>
                </a:solidFill>
              </a:rPr>
              <a:t>!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[2, </a:t>
            </a:r>
            <a:r>
              <a:rPr lang="en-US" dirty="0">
                <a:solidFill>
                  <a:srgbClr val="FFFF00"/>
                </a:solidFill>
              </a:rPr>
              <a:t>3</a:t>
            </a:r>
            <a:r>
              <a:rPr lang="en-US" dirty="0" smtClean="0">
                <a:solidFill>
                  <a:srgbClr val="FFFF00"/>
                </a:solidFill>
              </a:rPr>
              <a:t>, </a:t>
            </a:r>
            <a:r>
              <a:rPr lang="en-US" dirty="0">
                <a:solidFill>
                  <a:srgbClr val="FFFF00"/>
                </a:solidFill>
              </a:rPr>
              <a:t>5</a:t>
            </a:r>
            <a:r>
              <a:rPr lang="en-US" dirty="0" smtClean="0">
                <a:solidFill>
                  <a:srgbClr val="FFFF00"/>
                </a:solidFill>
              </a:rPr>
              <a:t>, </a:t>
            </a:r>
            <a:r>
              <a:rPr lang="en-US" dirty="0">
                <a:solidFill>
                  <a:srgbClr val="FFFF00"/>
                </a:solidFill>
              </a:rPr>
              <a:t>7</a:t>
            </a:r>
            <a:r>
              <a:rPr lang="en-US" dirty="0" smtClean="0">
                <a:solidFill>
                  <a:srgbClr val="FFFF00"/>
                </a:solidFill>
              </a:rPr>
              <a:t>] </a:t>
            </a:r>
            <a:r>
              <a:rPr lang="en-US" dirty="0">
                <a:solidFill>
                  <a:srgbClr val="FFFF00"/>
                </a:solidFill>
              </a:rPr>
              <a:t>!</a:t>
            </a:r>
          </a:p>
        </p:txBody>
      </p:sp>
      <p:grpSp>
        <p:nvGrpSpPr>
          <p:cNvPr id="67" name="Group 1076"/>
          <p:cNvGrpSpPr>
            <a:grpSpLocks/>
          </p:cNvGrpSpPr>
          <p:nvPr/>
        </p:nvGrpSpPr>
        <p:grpSpPr bwMode="auto">
          <a:xfrm>
            <a:off x="4920972" y="3140961"/>
            <a:ext cx="3896583" cy="3046986"/>
            <a:chOff x="2805" y="1934"/>
            <a:chExt cx="2455" cy="1830"/>
          </a:xfrm>
        </p:grpSpPr>
        <p:sp>
          <p:nvSpPr>
            <p:cNvPr id="69" name="Oval 1070"/>
            <p:cNvSpPr>
              <a:spLocks noChangeArrowheads="1"/>
            </p:cNvSpPr>
            <p:nvPr/>
          </p:nvSpPr>
          <p:spPr bwMode="auto">
            <a:xfrm>
              <a:off x="3707" y="1934"/>
              <a:ext cx="1063" cy="544"/>
            </a:xfrm>
            <a:prstGeom prst="ellipse">
              <a:avLst/>
            </a:prstGeom>
            <a:noFill/>
            <a:ln w="28575">
              <a:solidFill>
                <a:srgbClr val="FFFF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70" name="Oval 1071"/>
            <p:cNvSpPr>
              <a:spLocks noChangeArrowheads="1"/>
            </p:cNvSpPr>
            <p:nvPr/>
          </p:nvSpPr>
          <p:spPr bwMode="auto">
            <a:xfrm>
              <a:off x="2805" y="2624"/>
              <a:ext cx="905" cy="571"/>
            </a:xfrm>
            <a:prstGeom prst="ellipse">
              <a:avLst/>
            </a:prstGeom>
            <a:noFill/>
            <a:ln w="28575">
              <a:solidFill>
                <a:srgbClr val="FFFF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71" name="Text Box 1072"/>
            <p:cNvSpPr txBox="1">
              <a:spLocks noChangeArrowheads="1"/>
            </p:cNvSpPr>
            <p:nvPr/>
          </p:nvSpPr>
          <p:spPr bwMode="auto">
            <a:xfrm>
              <a:off x="3628" y="3542"/>
              <a:ext cx="1632" cy="222"/>
            </a:xfrm>
            <a:prstGeom prst="rect">
              <a:avLst/>
            </a:prstGeom>
            <a:solidFill>
              <a:srgbClr val="0033CC"/>
            </a:solidFill>
            <a:ln w="19050">
              <a:solidFill>
                <a:srgbClr val="FFFF00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/>
              <a:r>
                <a:rPr lang="en-US" i="1" dirty="0" smtClean="0">
                  <a:solidFill>
                    <a:srgbClr val="FFFF00"/>
                  </a:solidFill>
                </a:rPr>
                <a:t>Caminos </a:t>
              </a:r>
              <a:r>
                <a:rPr lang="en-US" i="1" dirty="0" err="1" smtClean="0">
                  <a:solidFill>
                    <a:srgbClr val="FFFF00"/>
                  </a:solidFill>
                </a:rPr>
                <a:t>Primarios</a:t>
              </a:r>
              <a:endParaRPr lang="en-US" i="1" dirty="0">
                <a:solidFill>
                  <a:srgbClr val="FFFF00"/>
                </a:solidFill>
              </a:endParaRPr>
            </a:p>
          </p:txBody>
        </p:sp>
        <p:sp>
          <p:nvSpPr>
            <p:cNvPr id="72" name="Line 1073"/>
            <p:cNvSpPr>
              <a:spLocks noChangeShapeType="1"/>
            </p:cNvSpPr>
            <p:nvPr/>
          </p:nvSpPr>
          <p:spPr bwMode="auto">
            <a:xfrm>
              <a:off x="4354" y="2478"/>
              <a:ext cx="267" cy="1055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" name="Line 1074"/>
            <p:cNvSpPr>
              <a:spLocks noChangeShapeType="1"/>
            </p:cNvSpPr>
            <p:nvPr/>
          </p:nvSpPr>
          <p:spPr bwMode="auto">
            <a:xfrm>
              <a:off x="3628" y="3042"/>
              <a:ext cx="794" cy="491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5" name="Text Box 1067"/>
          <p:cNvSpPr txBox="1">
            <a:spLocks noChangeArrowheads="1"/>
          </p:cNvSpPr>
          <p:nvPr/>
        </p:nvSpPr>
        <p:spPr bwMode="auto">
          <a:xfrm>
            <a:off x="3113444" y="4985360"/>
            <a:ext cx="1981200" cy="1200329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u="sng" dirty="0" smtClean="0">
                <a:solidFill>
                  <a:srgbClr val="FFFF00"/>
                </a:solidFill>
              </a:rPr>
              <a:t>Lon </a:t>
            </a:r>
            <a:r>
              <a:rPr lang="en-US" u="sng" dirty="0">
                <a:solidFill>
                  <a:srgbClr val="FFFF00"/>
                </a:solidFill>
              </a:rPr>
              <a:t>4</a:t>
            </a:r>
            <a:endParaRPr lang="en-US" dirty="0">
              <a:solidFill>
                <a:srgbClr val="FFFF00"/>
              </a:solidFill>
            </a:endParaRPr>
          </a:p>
          <a:p>
            <a:r>
              <a:rPr lang="en-US" dirty="0" smtClean="0">
                <a:solidFill>
                  <a:srgbClr val="FFFF00"/>
                </a:solidFill>
              </a:rPr>
              <a:t>[1, 2, 3, 4, 7] </a:t>
            </a:r>
            <a:r>
              <a:rPr lang="en-US" dirty="0">
                <a:solidFill>
                  <a:srgbClr val="FFFF00"/>
                </a:solidFill>
              </a:rPr>
              <a:t>!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[1, 2, 3, 5, 7] </a:t>
            </a:r>
            <a:r>
              <a:rPr lang="en-US" dirty="0">
                <a:solidFill>
                  <a:srgbClr val="FFFF00"/>
                </a:solidFill>
              </a:rPr>
              <a:t>!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[1, 2, 3, 5, 6] </a:t>
            </a:r>
            <a:r>
              <a:rPr lang="en-US" dirty="0">
                <a:solidFill>
                  <a:srgbClr val="FFFF00"/>
                </a:solidFill>
              </a:rPr>
              <a:t>!</a:t>
            </a:r>
          </a:p>
        </p:txBody>
      </p:sp>
      <p:sp>
        <p:nvSpPr>
          <p:cNvPr id="6" name="Elipse 5"/>
          <p:cNvSpPr/>
          <p:nvPr/>
        </p:nvSpPr>
        <p:spPr>
          <a:xfrm>
            <a:off x="2968584" y="5271713"/>
            <a:ext cx="1830814" cy="882261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Conector recto 7"/>
          <p:cNvCxnSpPr>
            <a:endCxn id="71" idx="1"/>
          </p:cNvCxnSpPr>
          <p:nvPr/>
        </p:nvCxnSpPr>
        <p:spPr>
          <a:xfrm>
            <a:off x="4797755" y="5818313"/>
            <a:ext cx="1429485" cy="184817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AutoShape 1062"/>
          <p:cNvSpPr>
            <a:spLocks/>
          </p:cNvSpPr>
          <p:nvPr/>
        </p:nvSpPr>
        <p:spPr bwMode="auto">
          <a:xfrm>
            <a:off x="7668344" y="22749"/>
            <a:ext cx="1214075" cy="1161332"/>
          </a:xfrm>
          <a:prstGeom prst="borderCallout2">
            <a:avLst>
              <a:gd name="adj1" fmla="val 17023"/>
              <a:gd name="adj2" fmla="val -391"/>
              <a:gd name="adj3" fmla="val 17023"/>
              <a:gd name="adj4" fmla="val -51606"/>
              <a:gd name="adj5" fmla="val 376829"/>
              <a:gd name="adj6" fmla="val -130543"/>
            </a:avLst>
          </a:prstGeom>
          <a:solidFill>
            <a:schemeClr val="bg1"/>
          </a:solidFill>
          <a:ln w="19050">
            <a:solidFill>
              <a:srgbClr val="FFFF00"/>
            </a:solidFill>
            <a:miter lim="800000"/>
            <a:headEnd type="none" w="sm" len="sm"/>
            <a:tailEnd type="none" w="sm" len="sm"/>
          </a:ln>
        </p:spPr>
        <p:txBody>
          <a:bodyPr/>
          <a:lstStyle/>
          <a:p>
            <a:pPr algn="ctr"/>
            <a:r>
              <a:rPr lang="en-US" dirty="0">
                <a:solidFill>
                  <a:srgbClr val="000000"/>
                </a:solidFill>
              </a:rPr>
              <a:t>*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significa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camino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cicla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634545" y="1786924"/>
            <a:ext cx="18757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Veamos</a:t>
            </a:r>
            <a:r>
              <a:rPr lang="en-US" sz="2000" dirty="0" smtClean="0"/>
              <a:t> </a:t>
            </a:r>
            <a:r>
              <a:rPr lang="en-US" sz="2000" dirty="0" err="1" smtClean="0"/>
              <a:t>caminos</a:t>
            </a:r>
            <a:r>
              <a:rPr lang="en-US" sz="2000" dirty="0" smtClean="0"/>
              <a:t> simples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36850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 autoUpdateAnimBg="0"/>
      <p:bldP spid="62" grpId="0" animBg="1" autoUpdateAnimBg="0"/>
      <p:bldP spid="63" grpId="0" animBg="1" autoUpdateAnimBg="0"/>
      <p:bldP spid="64" grpId="0" animBg="1" autoUpdateAnimBg="0"/>
      <p:bldP spid="66" grpId="0" animBg="1" autoUpdateAnimBg="0"/>
      <p:bldP spid="75" grpId="0" animBg="1" autoUpdateAnimBg="0"/>
      <p:bldP spid="6" grpId="0" animBg="1"/>
      <p:bldP spid="76" grpId="0" animBg="1" autoUpdateAnimBg="0"/>
      <p:bldP spid="1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997512" cy="1450757"/>
          </a:xfrm>
        </p:spPr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Caminos primarios: ejemplo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7061409" cy="446358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24</a:t>
            </a:fld>
            <a:endParaRPr lang="es-ES"/>
          </a:p>
        </p:txBody>
      </p:sp>
      <p:grpSp>
        <p:nvGrpSpPr>
          <p:cNvPr id="25" name="Group 43"/>
          <p:cNvGrpSpPr>
            <a:grpSpLocks/>
          </p:cNvGrpSpPr>
          <p:nvPr/>
        </p:nvGrpSpPr>
        <p:grpSpPr bwMode="auto">
          <a:xfrm>
            <a:off x="822959" y="2780928"/>
            <a:ext cx="1941680" cy="3322014"/>
            <a:chOff x="287" y="1509"/>
            <a:chExt cx="1336" cy="2290"/>
          </a:xfrm>
        </p:grpSpPr>
        <p:grpSp>
          <p:nvGrpSpPr>
            <p:cNvPr id="26" name="Group 39"/>
            <p:cNvGrpSpPr>
              <a:grpSpLocks/>
            </p:cNvGrpSpPr>
            <p:nvPr/>
          </p:nvGrpSpPr>
          <p:grpSpPr bwMode="auto">
            <a:xfrm>
              <a:off x="1273" y="3335"/>
              <a:ext cx="350" cy="296"/>
              <a:chOff x="684" y="3374"/>
              <a:chExt cx="350" cy="296"/>
            </a:xfrm>
          </p:grpSpPr>
          <p:sp>
            <p:nvSpPr>
              <p:cNvPr id="55" name="Oval 6"/>
              <p:cNvSpPr>
                <a:spLocks noChangeArrowheads="1"/>
              </p:cNvSpPr>
              <p:nvPr/>
            </p:nvSpPr>
            <p:spPr bwMode="auto">
              <a:xfrm>
                <a:off x="684" y="337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  <p:sp>
            <p:nvSpPr>
              <p:cNvPr id="56" name="Text Box 7"/>
              <p:cNvSpPr txBox="1">
                <a:spLocks noChangeArrowheads="1"/>
              </p:cNvSpPr>
              <p:nvPr/>
            </p:nvSpPr>
            <p:spPr bwMode="auto">
              <a:xfrm>
                <a:off x="761" y="3397"/>
                <a:ext cx="208" cy="255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srgbClr val="FFFF00"/>
                    </a:solidFill>
                  </a:rPr>
                  <a:t>6</a:t>
                </a:r>
                <a:endParaRPr lang="en-US" dirty="0">
                  <a:solidFill>
                    <a:srgbClr val="FFFF00"/>
                  </a:solidFill>
                </a:endParaRPr>
              </a:p>
            </p:txBody>
          </p:sp>
        </p:grpSp>
        <p:grpSp>
          <p:nvGrpSpPr>
            <p:cNvPr id="27" name="Group 8"/>
            <p:cNvGrpSpPr>
              <a:grpSpLocks/>
            </p:cNvGrpSpPr>
            <p:nvPr/>
          </p:nvGrpSpPr>
          <p:grpSpPr bwMode="auto">
            <a:xfrm>
              <a:off x="684" y="1617"/>
              <a:ext cx="350" cy="296"/>
              <a:chOff x="4288" y="1746"/>
              <a:chExt cx="350" cy="296"/>
            </a:xfrm>
          </p:grpSpPr>
          <p:sp>
            <p:nvSpPr>
              <p:cNvPr id="53" name="Oval 9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  <p:sp>
            <p:nvSpPr>
              <p:cNvPr id="54" name="Text Box 10"/>
              <p:cNvSpPr txBox="1">
                <a:spLocks noChangeArrowheads="1"/>
              </p:cNvSpPr>
              <p:nvPr/>
            </p:nvSpPr>
            <p:spPr bwMode="auto">
              <a:xfrm>
                <a:off x="4371" y="1769"/>
                <a:ext cx="190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dirty="0" smtClean="0">
                    <a:solidFill>
                      <a:srgbClr val="FFFF00"/>
                    </a:solidFill>
                  </a:rPr>
                  <a:t>1</a:t>
                </a:r>
                <a:endParaRPr lang="en-US" dirty="0">
                  <a:solidFill>
                    <a:srgbClr val="FFFF00"/>
                  </a:solidFill>
                </a:endParaRPr>
              </a:p>
            </p:txBody>
          </p:sp>
        </p:grpSp>
        <p:grpSp>
          <p:nvGrpSpPr>
            <p:cNvPr id="28" name="Group 11"/>
            <p:cNvGrpSpPr>
              <a:grpSpLocks/>
            </p:cNvGrpSpPr>
            <p:nvPr/>
          </p:nvGrpSpPr>
          <p:grpSpPr bwMode="auto">
            <a:xfrm>
              <a:off x="684" y="2482"/>
              <a:ext cx="350" cy="296"/>
              <a:chOff x="4738" y="2684"/>
              <a:chExt cx="350" cy="296"/>
            </a:xfrm>
          </p:grpSpPr>
          <p:sp>
            <p:nvSpPr>
              <p:cNvPr id="51" name="Oval 12"/>
              <p:cNvSpPr>
                <a:spLocks noChangeArrowheads="1"/>
              </p:cNvSpPr>
              <p:nvPr/>
            </p:nvSpPr>
            <p:spPr bwMode="auto">
              <a:xfrm>
                <a:off x="47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  <p:sp>
            <p:nvSpPr>
              <p:cNvPr id="52" name="Text Box 13"/>
              <p:cNvSpPr txBox="1">
                <a:spLocks noChangeArrowheads="1"/>
              </p:cNvSpPr>
              <p:nvPr/>
            </p:nvSpPr>
            <p:spPr bwMode="auto">
              <a:xfrm>
                <a:off x="4815" y="2707"/>
                <a:ext cx="190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srgbClr val="FFFF00"/>
                    </a:solidFill>
                  </a:rPr>
                  <a:t>3</a:t>
                </a:r>
                <a:endParaRPr lang="en-US" dirty="0">
                  <a:solidFill>
                    <a:srgbClr val="FFFF00"/>
                  </a:solidFill>
                </a:endParaRPr>
              </a:p>
            </p:txBody>
          </p:sp>
        </p:grpSp>
        <p:grpSp>
          <p:nvGrpSpPr>
            <p:cNvPr id="29" name="Group 14"/>
            <p:cNvGrpSpPr>
              <a:grpSpLocks/>
            </p:cNvGrpSpPr>
            <p:nvPr/>
          </p:nvGrpSpPr>
          <p:grpSpPr bwMode="auto">
            <a:xfrm>
              <a:off x="287" y="2034"/>
              <a:ext cx="350" cy="296"/>
              <a:chOff x="3838" y="2684"/>
              <a:chExt cx="350" cy="296"/>
            </a:xfrm>
          </p:grpSpPr>
          <p:sp>
            <p:nvSpPr>
              <p:cNvPr id="49" name="Oval 15"/>
              <p:cNvSpPr>
                <a:spLocks noChangeArrowheads="1"/>
              </p:cNvSpPr>
              <p:nvPr/>
            </p:nvSpPr>
            <p:spPr bwMode="auto">
              <a:xfrm>
                <a:off x="38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Text Box 16"/>
              <p:cNvSpPr txBox="1">
                <a:spLocks noChangeArrowheads="1"/>
              </p:cNvSpPr>
              <p:nvPr/>
            </p:nvSpPr>
            <p:spPr bwMode="auto">
              <a:xfrm>
                <a:off x="3915" y="2707"/>
                <a:ext cx="190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srgbClr val="FFFF00"/>
                    </a:solidFill>
                  </a:rPr>
                  <a:t>2</a:t>
                </a:r>
                <a:endParaRPr lang="en-US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0" name="Line 17"/>
            <p:cNvSpPr>
              <a:spLocks noChangeShapeType="1"/>
            </p:cNvSpPr>
            <p:nvPr/>
          </p:nvSpPr>
          <p:spPr bwMode="auto">
            <a:xfrm flipH="1">
              <a:off x="572" y="2765"/>
              <a:ext cx="212" cy="1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18"/>
            <p:cNvSpPr>
              <a:spLocks noChangeShapeType="1"/>
            </p:cNvSpPr>
            <p:nvPr/>
          </p:nvSpPr>
          <p:spPr bwMode="auto">
            <a:xfrm flipH="1">
              <a:off x="859" y="1509"/>
              <a:ext cx="1" cy="9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2" name="Group 19"/>
            <p:cNvGrpSpPr>
              <a:grpSpLocks/>
            </p:cNvGrpSpPr>
            <p:nvPr/>
          </p:nvGrpSpPr>
          <p:grpSpPr bwMode="auto">
            <a:xfrm>
              <a:off x="287" y="2930"/>
              <a:ext cx="350" cy="296"/>
              <a:chOff x="4288" y="1746"/>
              <a:chExt cx="350" cy="296"/>
            </a:xfrm>
          </p:grpSpPr>
          <p:sp>
            <p:nvSpPr>
              <p:cNvPr id="47" name="Oval 20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  <p:sp>
            <p:nvSpPr>
              <p:cNvPr id="48" name="Text Box 21"/>
              <p:cNvSpPr txBox="1">
                <a:spLocks noChangeArrowheads="1"/>
              </p:cNvSpPr>
              <p:nvPr/>
            </p:nvSpPr>
            <p:spPr bwMode="auto">
              <a:xfrm>
                <a:off x="4371" y="1769"/>
                <a:ext cx="190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dirty="0" smtClean="0">
                    <a:solidFill>
                      <a:srgbClr val="FFFF00"/>
                    </a:solidFill>
                  </a:rPr>
                  <a:t>4</a:t>
                </a:r>
                <a:endParaRPr lang="en-US" dirty="0">
                  <a:solidFill>
                    <a:srgbClr val="FFFF00"/>
                  </a:solidFill>
                </a:endParaRPr>
              </a:p>
            </p:txBody>
          </p:sp>
        </p:grpSp>
        <p:grpSp>
          <p:nvGrpSpPr>
            <p:cNvPr id="33" name="Group 22"/>
            <p:cNvGrpSpPr>
              <a:grpSpLocks/>
            </p:cNvGrpSpPr>
            <p:nvPr/>
          </p:nvGrpSpPr>
          <p:grpSpPr bwMode="auto">
            <a:xfrm>
              <a:off x="1053" y="2930"/>
              <a:ext cx="350" cy="296"/>
              <a:chOff x="3838" y="2684"/>
              <a:chExt cx="350" cy="296"/>
            </a:xfrm>
          </p:grpSpPr>
          <p:sp>
            <p:nvSpPr>
              <p:cNvPr id="45" name="Oval 23"/>
              <p:cNvSpPr>
                <a:spLocks noChangeArrowheads="1"/>
              </p:cNvSpPr>
              <p:nvPr/>
            </p:nvSpPr>
            <p:spPr bwMode="auto">
              <a:xfrm>
                <a:off x="38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" name="Text Box 24"/>
              <p:cNvSpPr txBox="1">
                <a:spLocks noChangeArrowheads="1"/>
              </p:cNvSpPr>
              <p:nvPr/>
            </p:nvSpPr>
            <p:spPr bwMode="auto">
              <a:xfrm>
                <a:off x="3915" y="2707"/>
                <a:ext cx="190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srgbClr val="FFFF00"/>
                    </a:solidFill>
                  </a:rPr>
                  <a:t>5</a:t>
                </a:r>
                <a:endParaRPr lang="en-US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4" name="Line 25"/>
            <p:cNvSpPr>
              <a:spLocks noChangeShapeType="1"/>
            </p:cNvSpPr>
            <p:nvPr/>
          </p:nvSpPr>
          <p:spPr bwMode="auto">
            <a:xfrm>
              <a:off x="939" y="2767"/>
              <a:ext cx="180" cy="18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Line 26"/>
            <p:cNvSpPr>
              <a:spLocks noChangeShapeType="1"/>
            </p:cNvSpPr>
            <p:nvPr/>
          </p:nvSpPr>
          <p:spPr bwMode="auto">
            <a:xfrm flipH="1">
              <a:off x="932" y="3207"/>
              <a:ext cx="195" cy="30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Line 27"/>
            <p:cNvSpPr>
              <a:spLocks noChangeShapeType="1"/>
            </p:cNvSpPr>
            <p:nvPr/>
          </p:nvSpPr>
          <p:spPr bwMode="auto">
            <a:xfrm>
              <a:off x="572" y="2308"/>
              <a:ext cx="194" cy="17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Line 28"/>
            <p:cNvSpPr>
              <a:spLocks noChangeShapeType="1"/>
            </p:cNvSpPr>
            <p:nvPr/>
          </p:nvSpPr>
          <p:spPr bwMode="auto">
            <a:xfrm flipH="1">
              <a:off x="603" y="1893"/>
              <a:ext cx="166" cy="18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Line 29"/>
            <p:cNvSpPr>
              <a:spLocks noChangeShapeType="1"/>
            </p:cNvSpPr>
            <p:nvPr/>
          </p:nvSpPr>
          <p:spPr bwMode="auto">
            <a:xfrm>
              <a:off x="578" y="3204"/>
              <a:ext cx="195" cy="30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Line 30"/>
            <p:cNvSpPr>
              <a:spLocks noChangeShapeType="1"/>
            </p:cNvSpPr>
            <p:nvPr/>
          </p:nvSpPr>
          <p:spPr bwMode="auto">
            <a:xfrm flipH="1">
              <a:off x="857" y="1918"/>
              <a:ext cx="3" cy="54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Line 31"/>
            <p:cNvSpPr>
              <a:spLocks noChangeShapeType="1"/>
            </p:cNvSpPr>
            <p:nvPr/>
          </p:nvSpPr>
          <p:spPr bwMode="auto">
            <a:xfrm>
              <a:off x="1234" y="3229"/>
              <a:ext cx="101" cy="14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1" name="Group 35"/>
            <p:cNvGrpSpPr>
              <a:grpSpLocks/>
            </p:cNvGrpSpPr>
            <p:nvPr/>
          </p:nvGrpSpPr>
          <p:grpSpPr bwMode="auto">
            <a:xfrm>
              <a:off x="682" y="3503"/>
              <a:ext cx="350" cy="296"/>
              <a:chOff x="4288" y="3622"/>
              <a:chExt cx="350" cy="296"/>
            </a:xfrm>
          </p:grpSpPr>
          <p:sp>
            <p:nvSpPr>
              <p:cNvPr id="43" name="Oval 36"/>
              <p:cNvSpPr>
                <a:spLocks noChangeArrowheads="1"/>
              </p:cNvSpPr>
              <p:nvPr/>
            </p:nvSpPr>
            <p:spPr bwMode="auto">
              <a:xfrm>
                <a:off x="4288" y="3622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  <p:sp>
            <p:nvSpPr>
              <p:cNvPr id="44" name="Text Box 37"/>
              <p:cNvSpPr txBox="1">
                <a:spLocks noChangeArrowheads="1"/>
              </p:cNvSpPr>
              <p:nvPr/>
            </p:nvSpPr>
            <p:spPr bwMode="auto">
              <a:xfrm>
                <a:off x="4365" y="3645"/>
                <a:ext cx="208" cy="255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srgbClr val="FFFF00"/>
                    </a:solidFill>
                  </a:rPr>
                  <a:t>7</a:t>
                </a:r>
                <a:endParaRPr lang="en-US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2" name="Line 38"/>
            <p:cNvSpPr>
              <a:spLocks noChangeShapeType="1"/>
            </p:cNvSpPr>
            <p:nvPr/>
          </p:nvSpPr>
          <p:spPr bwMode="auto">
            <a:xfrm flipH="1" flipV="1">
              <a:off x="1367" y="3176"/>
              <a:ext cx="101" cy="15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7" name="Text Box 32"/>
          <p:cNvSpPr txBox="1">
            <a:spLocks noChangeArrowheads="1"/>
          </p:cNvSpPr>
          <p:nvPr/>
        </p:nvSpPr>
        <p:spPr bwMode="auto">
          <a:xfrm>
            <a:off x="3306763" y="2855913"/>
            <a:ext cx="2273349" cy="2862322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/>
            <a:r>
              <a:rPr lang="en-US" u="sng" dirty="0" smtClean="0">
                <a:solidFill>
                  <a:srgbClr val="FFFF00"/>
                </a:solidFill>
              </a:rPr>
              <a:t>Caminos </a:t>
            </a:r>
            <a:r>
              <a:rPr lang="en-US" u="sng" dirty="0" err="1" smtClean="0">
                <a:solidFill>
                  <a:srgbClr val="FFFF00"/>
                </a:solidFill>
              </a:rPr>
              <a:t>Primarios</a:t>
            </a:r>
            <a:endParaRPr lang="en-US" dirty="0">
              <a:solidFill>
                <a:srgbClr val="FFFF00"/>
              </a:solidFill>
            </a:endParaRPr>
          </a:p>
          <a:p>
            <a:pPr algn="ctr"/>
            <a:r>
              <a:rPr lang="en-US" dirty="0" smtClean="0">
                <a:solidFill>
                  <a:srgbClr val="FFFF00"/>
                </a:solidFill>
              </a:rPr>
              <a:t>[1, 2, 3, 4, 7]</a:t>
            </a:r>
          </a:p>
          <a:p>
            <a:pPr algn="ctr"/>
            <a:r>
              <a:rPr lang="en-US" dirty="0" smtClean="0">
                <a:solidFill>
                  <a:srgbClr val="FFFF00"/>
                </a:solidFill>
              </a:rPr>
              <a:t>[1, 2, 3, 5, 7]</a:t>
            </a:r>
          </a:p>
          <a:p>
            <a:pPr algn="ctr"/>
            <a:r>
              <a:rPr lang="en-US" dirty="0" smtClean="0">
                <a:solidFill>
                  <a:srgbClr val="FFFF00"/>
                </a:solidFill>
              </a:rPr>
              <a:t>[1, 2, 3, 5, 6]</a:t>
            </a:r>
          </a:p>
          <a:p>
            <a:pPr algn="ctr"/>
            <a:r>
              <a:rPr lang="en-US" dirty="0" smtClean="0">
                <a:solidFill>
                  <a:srgbClr val="FFFF00"/>
                </a:solidFill>
              </a:rPr>
              <a:t>[1, 3, 4, 7]</a:t>
            </a:r>
          </a:p>
          <a:p>
            <a:pPr algn="ctr"/>
            <a:r>
              <a:rPr lang="en-US" dirty="0" smtClean="0">
                <a:solidFill>
                  <a:srgbClr val="FFFF00"/>
                </a:solidFill>
              </a:rPr>
              <a:t>[1, 3, 5, 7]</a:t>
            </a:r>
          </a:p>
          <a:p>
            <a:pPr algn="ctr"/>
            <a:r>
              <a:rPr lang="en-US" dirty="0" smtClean="0">
                <a:solidFill>
                  <a:srgbClr val="FFFF00"/>
                </a:solidFill>
              </a:rPr>
              <a:t>[1, 3, 5, 6]</a:t>
            </a:r>
          </a:p>
          <a:p>
            <a:pPr algn="ctr"/>
            <a:r>
              <a:rPr lang="en-US" dirty="0" smtClean="0">
                <a:solidFill>
                  <a:srgbClr val="FFFF00"/>
                </a:solidFill>
              </a:rPr>
              <a:t>[6, 5, 7]</a:t>
            </a:r>
          </a:p>
          <a:p>
            <a:pPr algn="ctr"/>
            <a:r>
              <a:rPr lang="en-US" dirty="0" smtClean="0">
                <a:solidFill>
                  <a:srgbClr val="FFFF00"/>
                </a:solidFill>
              </a:rPr>
              <a:t>[6, 5, 6]</a:t>
            </a:r>
          </a:p>
          <a:p>
            <a:pPr algn="ctr"/>
            <a:r>
              <a:rPr lang="en-US" dirty="0" smtClean="0">
                <a:solidFill>
                  <a:srgbClr val="FFFF00"/>
                </a:solidFill>
              </a:rPr>
              <a:t>[5, 6, 5]</a:t>
            </a:r>
          </a:p>
        </p:txBody>
      </p:sp>
      <p:sp>
        <p:nvSpPr>
          <p:cNvPr id="58" name="AutoShape 33"/>
          <p:cNvSpPr>
            <a:spLocks/>
          </p:cNvSpPr>
          <p:nvPr/>
        </p:nvSpPr>
        <p:spPr bwMode="auto">
          <a:xfrm>
            <a:off x="6500026" y="4283107"/>
            <a:ext cx="1554162" cy="690562"/>
          </a:xfrm>
          <a:prstGeom prst="borderCallout2">
            <a:avLst>
              <a:gd name="adj1" fmla="val 16551"/>
              <a:gd name="adj2" fmla="val -4903"/>
              <a:gd name="adj3" fmla="val 16551"/>
              <a:gd name="adj4" fmla="val -35343"/>
              <a:gd name="adj5" fmla="val 66822"/>
              <a:gd name="adj6" fmla="val -100842"/>
            </a:avLst>
          </a:prstGeom>
          <a:solidFill>
            <a:srgbClr val="0066FF"/>
          </a:solidFill>
          <a:ln w="19050">
            <a:solidFill>
              <a:srgbClr val="FFC000"/>
            </a:solidFill>
            <a:miter lim="800000"/>
            <a:headEnd type="none" w="sm" len="sm"/>
            <a:tailEnd type="none" w="sm" len="sm"/>
          </a:ln>
        </p:spPr>
        <p:txBody>
          <a:bodyPr/>
          <a:lstStyle/>
          <a:p>
            <a:pPr algn="ctr"/>
            <a:r>
              <a:rPr lang="en-US" dirty="0" err="1">
                <a:solidFill>
                  <a:srgbClr val="FFFF00"/>
                </a:solidFill>
              </a:rPr>
              <a:t>Ejecuta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bucle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una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vez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59" name="AutoShape 34"/>
          <p:cNvSpPr>
            <a:spLocks/>
          </p:cNvSpPr>
          <p:nvPr/>
        </p:nvSpPr>
        <p:spPr bwMode="auto">
          <a:xfrm>
            <a:off x="6231738" y="5124482"/>
            <a:ext cx="1971675" cy="722312"/>
          </a:xfrm>
          <a:prstGeom prst="borderCallout2">
            <a:avLst>
              <a:gd name="adj1" fmla="val 15824"/>
              <a:gd name="adj2" fmla="val -3866"/>
              <a:gd name="adj3" fmla="val 15824"/>
              <a:gd name="adj4" fmla="val -32769"/>
              <a:gd name="adj5" fmla="val 27905"/>
              <a:gd name="adj6" fmla="val -72413"/>
            </a:avLst>
          </a:prstGeom>
          <a:solidFill>
            <a:srgbClr val="0066FF"/>
          </a:solidFill>
          <a:ln w="19050">
            <a:solidFill>
              <a:srgbClr val="FFC000"/>
            </a:solidFill>
            <a:miter lim="800000"/>
            <a:headEnd type="none" w="sm" len="sm"/>
            <a:tailEnd type="none" w="sm" len="sm"/>
          </a:ln>
        </p:spPr>
        <p:txBody>
          <a:bodyPr/>
          <a:lstStyle/>
          <a:p>
            <a:pPr algn="ctr"/>
            <a:r>
              <a:rPr lang="en-US" dirty="0" err="1">
                <a:solidFill>
                  <a:srgbClr val="FFFF00"/>
                </a:solidFill>
              </a:rPr>
              <a:t>Ejecuta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bucle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más</a:t>
            </a:r>
            <a:r>
              <a:rPr lang="en-US" dirty="0" smtClean="0">
                <a:solidFill>
                  <a:srgbClr val="FFFF00"/>
                </a:solidFill>
              </a:rPr>
              <a:t> de </a:t>
            </a:r>
            <a:r>
              <a:rPr lang="en-US" dirty="0" err="1" smtClean="0">
                <a:solidFill>
                  <a:srgbClr val="FFFF00"/>
                </a:solidFill>
              </a:rPr>
              <a:t>una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vez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60" name="AutoShape 42"/>
          <p:cNvSpPr>
            <a:spLocks/>
          </p:cNvSpPr>
          <p:nvPr/>
        </p:nvSpPr>
        <p:spPr bwMode="auto">
          <a:xfrm>
            <a:off x="6409538" y="3438557"/>
            <a:ext cx="1554163" cy="690562"/>
          </a:xfrm>
          <a:prstGeom prst="borderCallout2">
            <a:avLst>
              <a:gd name="adj1" fmla="val 16551"/>
              <a:gd name="adj2" fmla="val -4903"/>
              <a:gd name="adj3" fmla="val 16551"/>
              <a:gd name="adj4" fmla="val -31972"/>
              <a:gd name="adj5" fmla="val 141994"/>
              <a:gd name="adj6" fmla="val -95199"/>
            </a:avLst>
          </a:prstGeom>
          <a:solidFill>
            <a:srgbClr val="0066FF"/>
          </a:solidFill>
          <a:ln w="19050">
            <a:solidFill>
              <a:srgbClr val="FFC000"/>
            </a:solidFill>
            <a:miter lim="800000"/>
            <a:headEnd type="none" w="sm" len="sm"/>
            <a:tailEnd type="none" w="sm" len="sm"/>
          </a:ln>
        </p:spPr>
        <p:txBody>
          <a:bodyPr/>
          <a:lstStyle/>
          <a:p>
            <a:pPr algn="ctr"/>
            <a:r>
              <a:rPr lang="en-US" dirty="0" err="1" smtClean="0">
                <a:solidFill>
                  <a:srgbClr val="FFFF00"/>
                </a:solidFill>
              </a:rPr>
              <a:t>Ejecuta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bucle</a:t>
            </a:r>
            <a:r>
              <a:rPr lang="en-US" dirty="0" smtClean="0">
                <a:solidFill>
                  <a:srgbClr val="FFFF00"/>
                </a:solidFill>
              </a:rPr>
              <a:t> 0 </a:t>
            </a:r>
            <a:r>
              <a:rPr lang="en-US" dirty="0" err="1" smtClean="0">
                <a:solidFill>
                  <a:srgbClr val="FFFF00"/>
                </a:solidFill>
              </a:rPr>
              <a:t>veces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7813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 autoUpdateAnimBg="0"/>
      <p:bldP spid="58" grpId="0" animBg="1" autoUpdateAnimBg="0"/>
      <p:bldP spid="59" grpId="0" animBg="1" autoUpdateAnimBg="0"/>
      <p:bldP spid="60" grpId="0" animBg="1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i="1" dirty="0" smtClean="0">
                <a:solidFill>
                  <a:schemeClr val="tx1"/>
                </a:solidFill>
              </a:rPr>
              <a:t>Tours, </a:t>
            </a:r>
            <a:r>
              <a:rPr lang="es-ES" i="1" dirty="0" err="1" smtClean="0">
                <a:solidFill>
                  <a:schemeClr val="tx1"/>
                </a:solidFill>
              </a:rPr>
              <a:t>sidetrips</a:t>
            </a:r>
            <a:r>
              <a:rPr lang="es-ES" i="1" dirty="0" smtClean="0">
                <a:solidFill>
                  <a:schemeClr val="tx1"/>
                </a:solidFill>
              </a:rPr>
              <a:t>, </a:t>
            </a:r>
            <a:r>
              <a:rPr lang="es-ES" i="1" dirty="0" err="1" smtClean="0">
                <a:solidFill>
                  <a:schemeClr val="tx1"/>
                </a:solidFill>
              </a:rPr>
              <a:t>detours</a:t>
            </a:r>
            <a:endParaRPr lang="es-ES" i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7133417" cy="44635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Los caminos primarios no tienen bucles internos pero los caminos de test podrían tenerlos.</a:t>
            </a:r>
          </a:p>
          <a:p>
            <a:pPr marL="0" indent="0"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ES" i="1" dirty="0" smtClean="0">
                <a:solidFill>
                  <a:srgbClr val="00B0F0"/>
                </a:solidFill>
              </a:rPr>
              <a:t>Tour</a:t>
            </a:r>
            <a:r>
              <a:rPr lang="es-ES" dirty="0" smtClean="0">
                <a:solidFill>
                  <a:schemeClr val="tx1"/>
                </a:solidFill>
              </a:rPr>
              <a:t>: Un camino de test </a:t>
            </a:r>
            <a:r>
              <a:rPr lang="es-ES" i="1" dirty="0" smtClean="0">
                <a:solidFill>
                  <a:schemeClr val="tx1"/>
                </a:solidFill>
              </a:rPr>
              <a:t>p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smtClean="0">
                <a:solidFill>
                  <a:srgbClr val="00B0F0"/>
                </a:solidFill>
              </a:rPr>
              <a:t>recorre</a:t>
            </a:r>
            <a:r>
              <a:rPr lang="es-ES" dirty="0" smtClean="0">
                <a:solidFill>
                  <a:schemeClr val="tx1"/>
                </a:solidFill>
              </a:rPr>
              <a:t> (tours) un </a:t>
            </a:r>
            <a:r>
              <a:rPr lang="es-ES" dirty="0" err="1" smtClean="0">
                <a:solidFill>
                  <a:schemeClr val="tx1"/>
                </a:solidFill>
              </a:rPr>
              <a:t>subcamino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i="1" dirty="0" smtClean="0">
                <a:solidFill>
                  <a:schemeClr val="tx1"/>
                </a:solidFill>
              </a:rPr>
              <a:t>q</a:t>
            </a:r>
            <a:r>
              <a:rPr lang="es-ES" dirty="0" smtClean="0">
                <a:solidFill>
                  <a:schemeClr val="tx1"/>
                </a:solidFill>
              </a:rPr>
              <a:t> si </a:t>
            </a:r>
            <a:r>
              <a:rPr lang="es-ES" i="1" dirty="0" smtClean="0">
                <a:solidFill>
                  <a:schemeClr val="tx1"/>
                </a:solidFill>
              </a:rPr>
              <a:t>q</a:t>
            </a:r>
            <a:r>
              <a:rPr lang="es-ES" dirty="0" smtClean="0">
                <a:solidFill>
                  <a:schemeClr val="tx1"/>
                </a:solidFill>
              </a:rPr>
              <a:t> es un </a:t>
            </a:r>
            <a:r>
              <a:rPr lang="es-ES" dirty="0" err="1" smtClean="0">
                <a:solidFill>
                  <a:schemeClr val="tx1"/>
                </a:solidFill>
              </a:rPr>
              <a:t>subcamino</a:t>
            </a:r>
            <a:r>
              <a:rPr lang="es-ES" dirty="0" smtClean="0">
                <a:solidFill>
                  <a:schemeClr val="tx1"/>
                </a:solidFill>
              </a:rPr>
              <a:t> de </a:t>
            </a:r>
            <a:r>
              <a:rPr lang="es-ES" i="1" dirty="0" smtClean="0">
                <a:solidFill>
                  <a:schemeClr val="tx1"/>
                </a:solidFill>
              </a:rPr>
              <a:t>p</a:t>
            </a:r>
            <a:r>
              <a:rPr lang="es-ES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ES" i="1" dirty="0" smtClean="0">
                <a:solidFill>
                  <a:srgbClr val="00B0F0"/>
                </a:solidFill>
              </a:rPr>
              <a:t>Tour con </a:t>
            </a:r>
            <a:r>
              <a:rPr lang="es-ES" i="1" dirty="0" err="1" smtClean="0">
                <a:solidFill>
                  <a:srgbClr val="00B0F0"/>
                </a:solidFill>
              </a:rPr>
              <a:t>sidetrips</a:t>
            </a:r>
            <a:r>
              <a:rPr lang="es-ES" dirty="0" smtClean="0">
                <a:solidFill>
                  <a:schemeClr val="tx1"/>
                </a:solidFill>
              </a:rPr>
              <a:t> (viaje opcional):</a:t>
            </a:r>
            <a:r>
              <a:rPr lang="es-ES" dirty="0">
                <a:solidFill>
                  <a:schemeClr val="tx1"/>
                </a:solidFill>
              </a:rPr>
              <a:t> Un camino de test </a:t>
            </a:r>
            <a:r>
              <a:rPr lang="es-ES" i="1" dirty="0">
                <a:solidFill>
                  <a:schemeClr val="tx1"/>
                </a:solidFill>
              </a:rPr>
              <a:t>p</a:t>
            </a:r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>
                <a:solidFill>
                  <a:srgbClr val="00B0F0"/>
                </a:solidFill>
              </a:rPr>
              <a:t>recorre</a:t>
            </a:r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smtClean="0">
                <a:solidFill>
                  <a:schemeClr val="tx1"/>
                </a:solidFill>
              </a:rPr>
              <a:t>un </a:t>
            </a:r>
            <a:r>
              <a:rPr lang="es-ES" dirty="0" err="1">
                <a:solidFill>
                  <a:schemeClr val="tx1"/>
                </a:solidFill>
              </a:rPr>
              <a:t>subcamino</a:t>
            </a:r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i="1" dirty="0" smtClean="0">
                <a:solidFill>
                  <a:schemeClr val="tx1"/>
                </a:solidFill>
              </a:rPr>
              <a:t>q </a:t>
            </a:r>
            <a:r>
              <a:rPr lang="es-ES" dirty="0" smtClean="0">
                <a:solidFill>
                  <a:schemeClr val="tx1"/>
                </a:solidFill>
              </a:rPr>
              <a:t>con </a:t>
            </a:r>
            <a:r>
              <a:rPr lang="es-ES" dirty="0" smtClean="0">
                <a:solidFill>
                  <a:srgbClr val="00B0F0"/>
                </a:solidFill>
              </a:rPr>
              <a:t>viajes opcionales</a:t>
            </a:r>
            <a:r>
              <a:rPr lang="es-ES" i="1" dirty="0" smtClean="0">
                <a:solidFill>
                  <a:srgbClr val="00B0F0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sii</a:t>
            </a:r>
            <a:r>
              <a:rPr lang="es-ES" dirty="0" smtClean="0">
                <a:solidFill>
                  <a:schemeClr val="tx1"/>
                </a:solidFill>
              </a:rPr>
              <a:t> cada arista de </a:t>
            </a:r>
            <a:r>
              <a:rPr lang="es-ES" i="1" dirty="0" smtClean="0">
                <a:solidFill>
                  <a:schemeClr val="tx1"/>
                </a:solidFill>
              </a:rPr>
              <a:t>q</a:t>
            </a:r>
            <a:r>
              <a:rPr lang="es-ES" dirty="0" smtClean="0">
                <a:solidFill>
                  <a:schemeClr val="tx1"/>
                </a:solidFill>
              </a:rPr>
              <a:t> está también en </a:t>
            </a:r>
            <a:r>
              <a:rPr lang="es-ES" i="1" dirty="0" smtClean="0">
                <a:solidFill>
                  <a:schemeClr val="tx1"/>
                </a:solidFill>
              </a:rPr>
              <a:t>p</a:t>
            </a:r>
            <a:r>
              <a:rPr lang="es-ES" dirty="0" smtClean="0">
                <a:solidFill>
                  <a:schemeClr val="tx1"/>
                </a:solidFill>
              </a:rPr>
              <a:t> y en el mismo orden.</a:t>
            </a:r>
          </a:p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La idea es que un </a:t>
            </a:r>
            <a:r>
              <a:rPr lang="es-ES" i="1" dirty="0" smtClean="0">
                <a:solidFill>
                  <a:schemeClr val="tx1"/>
                </a:solidFill>
              </a:rPr>
              <a:t>tour</a:t>
            </a:r>
            <a:r>
              <a:rPr lang="es-ES" dirty="0" smtClean="0">
                <a:solidFill>
                  <a:schemeClr val="tx1"/>
                </a:solidFill>
              </a:rPr>
              <a:t> puede incluir un </a:t>
            </a:r>
            <a:r>
              <a:rPr lang="es-ES" i="1" dirty="0" err="1" smtClean="0">
                <a:solidFill>
                  <a:schemeClr val="tx1"/>
                </a:solidFill>
              </a:rPr>
              <a:t>sidetrip</a:t>
            </a:r>
            <a:r>
              <a:rPr lang="es-ES" dirty="0" smtClean="0">
                <a:solidFill>
                  <a:schemeClr val="tx1"/>
                </a:solidFill>
              </a:rPr>
              <a:t> siempre que se vuelva al mismo nodo.</a:t>
            </a: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25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9007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i="1" dirty="0" smtClean="0">
                <a:solidFill>
                  <a:schemeClr val="tx1"/>
                </a:solidFill>
              </a:rPr>
              <a:t>Tours, </a:t>
            </a:r>
            <a:r>
              <a:rPr lang="es-ES" i="1" dirty="0" err="1" smtClean="0">
                <a:solidFill>
                  <a:schemeClr val="tx1"/>
                </a:solidFill>
              </a:rPr>
              <a:t>sidetrips</a:t>
            </a:r>
            <a:r>
              <a:rPr lang="es-ES" i="1" dirty="0" smtClean="0">
                <a:solidFill>
                  <a:schemeClr val="tx1"/>
                </a:solidFill>
              </a:rPr>
              <a:t>, </a:t>
            </a:r>
            <a:r>
              <a:rPr lang="es-ES" i="1" dirty="0" err="1" smtClean="0">
                <a:solidFill>
                  <a:schemeClr val="tx1"/>
                </a:solidFill>
              </a:rPr>
              <a:t>detours</a:t>
            </a:r>
            <a:endParaRPr lang="es-ES" i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7133417" cy="44635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Los caminos primarios no tienen bucles internos pero los caminos de test podrían tenerlos.</a:t>
            </a:r>
          </a:p>
          <a:p>
            <a:pPr marL="0" indent="0"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ES" i="1" dirty="0" smtClean="0">
                <a:solidFill>
                  <a:srgbClr val="00B0F0"/>
                </a:solidFill>
              </a:rPr>
              <a:t>Tour</a:t>
            </a:r>
            <a:r>
              <a:rPr lang="es-ES" dirty="0" smtClean="0">
                <a:solidFill>
                  <a:schemeClr val="tx1"/>
                </a:solidFill>
              </a:rPr>
              <a:t> con </a:t>
            </a:r>
            <a:r>
              <a:rPr lang="es-ES" i="1" dirty="0" err="1" smtClean="0">
                <a:solidFill>
                  <a:srgbClr val="00B0F0"/>
                </a:solidFill>
              </a:rPr>
              <a:t>detours</a:t>
            </a:r>
            <a:r>
              <a:rPr lang="es-ES" dirty="0" smtClean="0">
                <a:solidFill>
                  <a:schemeClr val="tx1"/>
                </a:solidFill>
              </a:rPr>
              <a:t> (desvíos</a:t>
            </a:r>
            <a:r>
              <a:rPr lang="es-ES" dirty="0">
                <a:solidFill>
                  <a:schemeClr val="tx1"/>
                </a:solidFill>
              </a:rPr>
              <a:t>): Un camino de test </a:t>
            </a:r>
            <a:r>
              <a:rPr lang="es-ES" i="1" dirty="0">
                <a:solidFill>
                  <a:schemeClr val="tx1"/>
                </a:solidFill>
              </a:rPr>
              <a:t>p</a:t>
            </a:r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>
                <a:solidFill>
                  <a:srgbClr val="00B0F0"/>
                </a:solidFill>
              </a:rPr>
              <a:t>recorre</a:t>
            </a:r>
            <a:r>
              <a:rPr lang="es-ES" dirty="0">
                <a:solidFill>
                  <a:schemeClr val="tx1"/>
                </a:solidFill>
              </a:rPr>
              <a:t> un </a:t>
            </a:r>
            <a:r>
              <a:rPr lang="es-ES" dirty="0" err="1">
                <a:solidFill>
                  <a:schemeClr val="tx1"/>
                </a:solidFill>
              </a:rPr>
              <a:t>subcamino</a:t>
            </a:r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i="1" dirty="0">
                <a:solidFill>
                  <a:schemeClr val="tx1"/>
                </a:solidFill>
              </a:rPr>
              <a:t>q </a:t>
            </a:r>
            <a:r>
              <a:rPr lang="es-ES" dirty="0">
                <a:solidFill>
                  <a:schemeClr val="tx1"/>
                </a:solidFill>
              </a:rPr>
              <a:t>con </a:t>
            </a:r>
            <a:r>
              <a:rPr lang="es-ES" dirty="0" smtClean="0">
                <a:solidFill>
                  <a:srgbClr val="00B0F0"/>
                </a:solidFill>
              </a:rPr>
              <a:t>desvíos </a:t>
            </a:r>
            <a:r>
              <a:rPr lang="es-ES" dirty="0" err="1" smtClean="0">
                <a:solidFill>
                  <a:schemeClr val="tx1"/>
                </a:solidFill>
              </a:rPr>
              <a:t>sii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>
                <a:solidFill>
                  <a:schemeClr val="tx1"/>
                </a:solidFill>
              </a:rPr>
              <a:t>cada </a:t>
            </a:r>
            <a:r>
              <a:rPr lang="es-ES" dirty="0" smtClean="0">
                <a:solidFill>
                  <a:schemeClr val="tx1"/>
                </a:solidFill>
              </a:rPr>
              <a:t>nodo de </a:t>
            </a:r>
            <a:r>
              <a:rPr lang="es-ES" i="1" dirty="0">
                <a:solidFill>
                  <a:schemeClr val="tx1"/>
                </a:solidFill>
              </a:rPr>
              <a:t>q</a:t>
            </a:r>
            <a:r>
              <a:rPr lang="es-ES" dirty="0">
                <a:solidFill>
                  <a:schemeClr val="tx1"/>
                </a:solidFill>
              </a:rPr>
              <a:t> está también en </a:t>
            </a:r>
            <a:r>
              <a:rPr lang="es-ES" i="1" dirty="0">
                <a:solidFill>
                  <a:schemeClr val="tx1"/>
                </a:solidFill>
              </a:rPr>
              <a:t>p</a:t>
            </a:r>
            <a:r>
              <a:rPr lang="es-ES" dirty="0">
                <a:solidFill>
                  <a:schemeClr val="tx1"/>
                </a:solidFill>
              </a:rPr>
              <a:t> y en el mismo orden.</a:t>
            </a:r>
          </a:p>
          <a:p>
            <a:pPr marL="0" indent="0">
              <a:buNone/>
            </a:pPr>
            <a:r>
              <a:rPr lang="es-ES" dirty="0">
                <a:solidFill>
                  <a:schemeClr val="tx1"/>
                </a:solidFill>
              </a:rPr>
              <a:t>La idea es que un </a:t>
            </a:r>
            <a:r>
              <a:rPr lang="es-ES" i="1" dirty="0">
                <a:solidFill>
                  <a:schemeClr val="tx1"/>
                </a:solidFill>
              </a:rPr>
              <a:t>tour</a:t>
            </a:r>
            <a:r>
              <a:rPr lang="es-ES" dirty="0">
                <a:solidFill>
                  <a:schemeClr val="tx1"/>
                </a:solidFill>
              </a:rPr>
              <a:t> puede incluir un </a:t>
            </a:r>
            <a:r>
              <a:rPr lang="es-ES" i="1" dirty="0" err="1" smtClean="0">
                <a:solidFill>
                  <a:schemeClr val="tx1"/>
                </a:solidFill>
              </a:rPr>
              <a:t>detour</a:t>
            </a:r>
            <a:r>
              <a:rPr lang="es-ES" dirty="0" smtClean="0">
                <a:solidFill>
                  <a:schemeClr val="tx1"/>
                </a:solidFill>
              </a:rPr>
              <a:t> a partir de un nodo siempre </a:t>
            </a:r>
            <a:r>
              <a:rPr lang="es-ES" dirty="0">
                <a:solidFill>
                  <a:schemeClr val="tx1"/>
                </a:solidFill>
              </a:rPr>
              <a:t>que se vuelva al </a:t>
            </a:r>
            <a:r>
              <a:rPr lang="es-ES" dirty="0" smtClean="0">
                <a:solidFill>
                  <a:schemeClr val="tx1"/>
                </a:solidFill>
              </a:rPr>
              <a:t>camino primario de un sucesor de dicho nodo .</a:t>
            </a:r>
            <a:endParaRPr lang="es-E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ES" dirty="0" smtClean="0">
              <a:solidFill>
                <a:schemeClr val="tx1"/>
              </a:solidFill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26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0443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Ejemplo</a:t>
            </a:r>
          </a:p>
        </p:txBody>
      </p:sp>
      <p:grpSp>
        <p:nvGrpSpPr>
          <p:cNvPr id="24582" name="Group 42"/>
          <p:cNvGrpSpPr>
            <a:grpSpLocks/>
          </p:cNvGrpSpPr>
          <p:nvPr/>
        </p:nvGrpSpPr>
        <p:grpSpPr bwMode="auto">
          <a:xfrm>
            <a:off x="2985135" y="1488724"/>
            <a:ext cx="5381625" cy="1381125"/>
            <a:chOff x="842" y="988"/>
            <a:chExt cx="3390" cy="870"/>
          </a:xfrm>
        </p:grpSpPr>
        <p:grpSp>
          <p:nvGrpSpPr>
            <p:cNvPr id="24687" name="Group 5"/>
            <p:cNvGrpSpPr>
              <a:grpSpLocks/>
            </p:cNvGrpSpPr>
            <p:nvPr/>
          </p:nvGrpSpPr>
          <p:grpSpPr bwMode="auto">
            <a:xfrm>
              <a:off x="1050" y="989"/>
              <a:ext cx="350" cy="296"/>
              <a:chOff x="4288" y="1746"/>
              <a:chExt cx="350" cy="296"/>
            </a:xfrm>
          </p:grpSpPr>
          <p:sp>
            <p:nvSpPr>
              <p:cNvPr id="24711" name="Oval 6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 b="0">
                  <a:solidFill>
                    <a:srgbClr val="FFFF00"/>
                  </a:solidFill>
                  <a:latin typeface="Gill Sans MT" pitchFamily="34" charset="0"/>
                </a:endParaRPr>
              </a:p>
            </p:txBody>
          </p:sp>
          <p:sp>
            <p:nvSpPr>
              <p:cNvPr id="24712" name="Text Box 7"/>
              <p:cNvSpPr txBox="1">
                <a:spLocks noChangeArrowheads="1"/>
              </p:cNvSpPr>
              <p:nvPr/>
            </p:nvSpPr>
            <p:spPr bwMode="auto">
              <a:xfrm>
                <a:off x="4364" y="1769"/>
                <a:ext cx="197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b="0" dirty="0" smtClean="0">
                    <a:solidFill>
                      <a:srgbClr val="FFFF00"/>
                    </a:solidFill>
                    <a:latin typeface="Gill Sans MT" pitchFamily="34" charset="0"/>
                  </a:rPr>
                  <a:t>1</a:t>
                </a:r>
                <a:endParaRPr lang="en-US" b="0" dirty="0">
                  <a:solidFill>
                    <a:srgbClr val="FFFF00"/>
                  </a:solidFill>
                  <a:latin typeface="Gill Sans MT" pitchFamily="34" charset="0"/>
                </a:endParaRPr>
              </a:p>
            </p:txBody>
          </p:sp>
        </p:grpSp>
        <p:grpSp>
          <p:nvGrpSpPr>
            <p:cNvPr id="24688" name="Group 9"/>
            <p:cNvGrpSpPr>
              <a:grpSpLocks/>
            </p:cNvGrpSpPr>
            <p:nvPr/>
          </p:nvGrpSpPr>
          <p:grpSpPr bwMode="auto">
            <a:xfrm>
              <a:off x="2457" y="988"/>
              <a:ext cx="350" cy="296"/>
              <a:chOff x="4738" y="2684"/>
              <a:chExt cx="350" cy="296"/>
            </a:xfrm>
          </p:grpSpPr>
          <p:sp>
            <p:nvSpPr>
              <p:cNvPr id="24709" name="Oval 10"/>
              <p:cNvSpPr>
                <a:spLocks noChangeArrowheads="1"/>
              </p:cNvSpPr>
              <p:nvPr/>
            </p:nvSpPr>
            <p:spPr bwMode="auto">
              <a:xfrm>
                <a:off x="47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 b="0">
                  <a:solidFill>
                    <a:srgbClr val="FFFF00"/>
                  </a:solidFill>
                  <a:latin typeface="Gill Sans MT" pitchFamily="34" charset="0"/>
                </a:endParaRPr>
              </a:p>
            </p:txBody>
          </p:sp>
          <p:sp>
            <p:nvSpPr>
              <p:cNvPr id="24710" name="Text Box 11"/>
              <p:cNvSpPr txBox="1">
                <a:spLocks noChangeArrowheads="1"/>
              </p:cNvSpPr>
              <p:nvPr/>
            </p:nvSpPr>
            <p:spPr bwMode="auto">
              <a:xfrm>
                <a:off x="4815" y="2707"/>
                <a:ext cx="197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b="0" dirty="0" smtClean="0">
                    <a:solidFill>
                      <a:srgbClr val="FFFF00"/>
                    </a:solidFill>
                    <a:latin typeface="Gill Sans MT" pitchFamily="34" charset="0"/>
                  </a:rPr>
                  <a:t>3</a:t>
                </a:r>
                <a:endParaRPr lang="en-US" b="0" dirty="0">
                  <a:solidFill>
                    <a:srgbClr val="FFFF00"/>
                  </a:solidFill>
                  <a:latin typeface="Gill Sans MT" pitchFamily="34" charset="0"/>
                </a:endParaRPr>
              </a:p>
            </p:txBody>
          </p:sp>
        </p:grpSp>
        <p:grpSp>
          <p:nvGrpSpPr>
            <p:cNvPr id="24689" name="Group 12"/>
            <p:cNvGrpSpPr>
              <a:grpSpLocks/>
            </p:cNvGrpSpPr>
            <p:nvPr/>
          </p:nvGrpSpPr>
          <p:grpSpPr bwMode="auto">
            <a:xfrm>
              <a:off x="1753" y="989"/>
              <a:ext cx="350" cy="296"/>
              <a:chOff x="3838" y="2684"/>
              <a:chExt cx="350" cy="296"/>
            </a:xfrm>
          </p:grpSpPr>
          <p:sp>
            <p:nvSpPr>
              <p:cNvPr id="24707" name="Oval 13"/>
              <p:cNvSpPr>
                <a:spLocks noChangeArrowheads="1"/>
              </p:cNvSpPr>
              <p:nvPr/>
            </p:nvSpPr>
            <p:spPr bwMode="auto">
              <a:xfrm>
                <a:off x="38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 b="0">
                  <a:solidFill>
                    <a:srgbClr val="FFFF00"/>
                  </a:solidFill>
                  <a:latin typeface="Gill Sans MT" pitchFamily="34" charset="0"/>
                </a:endParaRPr>
              </a:p>
            </p:txBody>
          </p:sp>
          <p:sp>
            <p:nvSpPr>
              <p:cNvPr id="24708" name="Text Box 14"/>
              <p:cNvSpPr txBox="1">
                <a:spLocks noChangeArrowheads="1"/>
              </p:cNvSpPr>
              <p:nvPr/>
            </p:nvSpPr>
            <p:spPr bwMode="auto">
              <a:xfrm>
                <a:off x="3915" y="2707"/>
                <a:ext cx="197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b="0" dirty="0" smtClean="0">
                    <a:solidFill>
                      <a:srgbClr val="FFFF00"/>
                    </a:solidFill>
                    <a:latin typeface="Gill Sans MT" pitchFamily="34" charset="0"/>
                  </a:rPr>
                  <a:t>2</a:t>
                </a:r>
                <a:endParaRPr lang="en-US" b="0" dirty="0">
                  <a:solidFill>
                    <a:srgbClr val="FFFF00"/>
                  </a:solidFill>
                  <a:latin typeface="Gill Sans MT" pitchFamily="34" charset="0"/>
                </a:endParaRPr>
              </a:p>
            </p:txBody>
          </p:sp>
        </p:grpSp>
        <p:grpSp>
          <p:nvGrpSpPr>
            <p:cNvPr id="24690" name="Group 15"/>
            <p:cNvGrpSpPr>
              <a:grpSpLocks/>
            </p:cNvGrpSpPr>
            <p:nvPr/>
          </p:nvGrpSpPr>
          <p:grpSpPr bwMode="auto">
            <a:xfrm>
              <a:off x="3882" y="988"/>
              <a:ext cx="350" cy="296"/>
              <a:chOff x="4288" y="3622"/>
              <a:chExt cx="350" cy="296"/>
            </a:xfrm>
          </p:grpSpPr>
          <p:sp>
            <p:nvSpPr>
              <p:cNvPr id="24705" name="Oval 16"/>
              <p:cNvSpPr>
                <a:spLocks noChangeArrowheads="1"/>
              </p:cNvSpPr>
              <p:nvPr/>
            </p:nvSpPr>
            <p:spPr bwMode="auto">
              <a:xfrm>
                <a:off x="4288" y="3622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 b="0">
                  <a:solidFill>
                    <a:srgbClr val="FFFF00"/>
                  </a:solidFill>
                  <a:latin typeface="Gill Sans MT" pitchFamily="34" charset="0"/>
                </a:endParaRPr>
              </a:p>
            </p:txBody>
          </p:sp>
          <p:sp>
            <p:nvSpPr>
              <p:cNvPr id="24706" name="Text Box 17"/>
              <p:cNvSpPr txBox="1">
                <a:spLocks noChangeArrowheads="1"/>
              </p:cNvSpPr>
              <p:nvPr/>
            </p:nvSpPr>
            <p:spPr bwMode="auto">
              <a:xfrm>
                <a:off x="4365" y="3645"/>
                <a:ext cx="197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b="0" dirty="0" smtClean="0">
                    <a:solidFill>
                      <a:srgbClr val="FFFF00"/>
                    </a:solidFill>
                    <a:latin typeface="Gill Sans MT" pitchFamily="34" charset="0"/>
                  </a:rPr>
                  <a:t>6</a:t>
                </a:r>
                <a:endParaRPr lang="en-US" b="0" dirty="0">
                  <a:solidFill>
                    <a:srgbClr val="FFFF00"/>
                  </a:solidFill>
                  <a:latin typeface="Gill Sans MT" pitchFamily="34" charset="0"/>
                </a:endParaRPr>
              </a:p>
            </p:txBody>
          </p:sp>
        </p:grpSp>
        <p:sp>
          <p:nvSpPr>
            <p:cNvPr id="24691" name="Line 18"/>
            <p:cNvSpPr>
              <a:spLocks noChangeShapeType="1"/>
            </p:cNvSpPr>
            <p:nvPr/>
          </p:nvSpPr>
          <p:spPr bwMode="auto">
            <a:xfrm flipV="1">
              <a:off x="2809" y="1286"/>
              <a:ext cx="448" cy="38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 b="0">
                <a:solidFill>
                  <a:srgbClr val="FFFF00"/>
                </a:solidFill>
                <a:latin typeface="Gill Sans MT" pitchFamily="34" charset="0"/>
              </a:endParaRPr>
            </a:p>
          </p:txBody>
        </p:sp>
        <p:sp>
          <p:nvSpPr>
            <p:cNvPr id="24692" name="Line 19"/>
            <p:cNvSpPr>
              <a:spLocks noChangeShapeType="1"/>
            </p:cNvSpPr>
            <p:nvPr/>
          </p:nvSpPr>
          <p:spPr bwMode="auto">
            <a:xfrm>
              <a:off x="842" y="1137"/>
              <a:ext cx="20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 b="0">
                <a:solidFill>
                  <a:srgbClr val="FFFF00"/>
                </a:solidFill>
                <a:latin typeface="Gill Sans MT" pitchFamily="34" charset="0"/>
              </a:endParaRPr>
            </a:p>
          </p:txBody>
        </p:sp>
        <p:grpSp>
          <p:nvGrpSpPr>
            <p:cNvPr id="24693" name="Group 20"/>
            <p:cNvGrpSpPr>
              <a:grpSpLocks/>
            </p:cNvGrpSpPr>
            <p:nvPr/>
          </p:nvGrpSpPr>
          <p:grpSpPr bwMode="auto">
            <a:xfrm>
              <a:off x="2457" y="1562"/>
              <a:ext cx="350" cy="296"/>
              <a:chOff x="4288" y="1746"/>
              <a:chExt cx="350" cy="296"/>
            </a:xfrm>
          </p:grpSpPr>
          <p:sp>
            <p:nvSpPr>
              <p:cNvPr id="24703" name="Oval 21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 b="0">
                  <a:solidFill>
                    <a:srgbClr val="FFFF00"/>
                  </a:solidFill>
                  <a:latin typeface="Gill Sans MT" pitchFamily="34" charset="0"/>
                </a:endParaRPr>
              </a:p>
            </p:txBody>
          </p:sp>
          <p:sp>
            <p:nvSpPr>
              <p:cNvPr id="24704" name="Text Box 22"/>
              <p:cNvSpPr txBox="1">
                <a:spLocks noChangeArrowheads="1"/>
              </p:cNvSpPr>
              <p:nvPr/>
            </p:nvSpPr>
            <p:spPr bwMode="auto">
              <a:xfrm>
                <a:off x="4364" y="1769"/>
                <a:ext cx="197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b="0" dirty="0" smtClean="0">
                    <a:solidFill>
                      <a:srgbClr val="FFFF00"/>
                    </a:solidFill>
                    <a:latin typeface="Gill Sans MT" pitchFamily="34" charset="0"/>
                  </a:rPr>
                  <a:t>4</a:t>
                </a:r>
                <a:endParaRPr lang="en-US" b="0" dirty="0">
                  <a:solidFill>
                    <a:srgbClr val="FFFF00"/>
                  </a:solidFill>
                  <a:latin typeface="Gill Sans MT" pitchFamily="34" charset="0"/>
                </a:endParaRPr>
              </a:p>
            </p:txBody>
          </p:sp>
        </p:grpSp>
        <p:grpSp>
          <p:nvGrpSpPr>
            <p:cNvPr id="24694" name="Group 27"/>
            <p:cNvGrpSpPr>
              <a:grpSpLocks/>
            </p:cNvGrpSpPr>
            <p:nvPr/>
          </p:nvGrpSpPr>
          <p:grpSpPr bwMode="auto">
            <a:xfrm>
              <a:off x="3171" y="989"/>
              <a:ext cx="350" cy="296"/>
              <a:chOff x="3838" y="2684"/>
              <a:chExt cx="350" cy="296"/>
            </a:xfrm>
          </p:grpSpPr>
          <p:sp>
            <p:nvSpPr>
              <p:cNvPr id="24701" name="Oval 28"/>
              <p:cNvSpPr>
                <a:spLocks noChangeArrowheads="1"/>
              </p:cNvSpPr>
              <p:nvPr/>
            </p:nvSpPr>
            <p:spPr bwMode="auto">
              <a:xfrm>
                <a:off x="38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 b="0">
                  <a:solidFill>
                    <a:srgbClr val="FFFF00"/>
                  </a:solidFill>
                  <a:latin typeface="Gill Sans MT" pitchFamily="34" charset="0"/>
                </a:endParaRPr>
              </a:p>
            </p:txBody>
          </p:sp>
          <p:sp>
            <p:nvSpPr>
              <p:cNvPr id="24702" name="Text Box 29"/>
              <p:cNvSpPr txBox="1">
                <a:spLocks noChangeArrowheads="1"/>
              </p:cNvSpPr>
              <p:nvPr/>
            </p:nvSpPr>
            <p:spPr bwMode="auto">
              <a:xfrm>
                <a:off x="3915" y="2707"/>
                <a:ext cx="197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b="0" dirty="0" smtClean="0">
                    <a:solidFill>
                      <a:srgbClr val="FFFF00"/>
                    </a:solidFill>
                    <a:latin typeface="Gill Sans MT" pitchFamily="34" charset="0"/>
                  </a:rPr>
                  <a:t>5</a:t>
                </a:r>
                <a:endParaRPr lang="en-US" b="0" dirty="0">
                  <a:solidFill>
                    <a:srgbClr val="FFFF00"/>
                  </a:solidFill>
                  <a:latin typeface="Gill Sans MT" pitchFamily="34" charset="0"/>
                </a:endParaRPr>
              </a:p>
            </p:txBody>
          </p:sp>
        </p:grpSp>
        <p:sp>
          <p:nvSpPr>
            <p:cNvPr id="24695" name="Line 34"/>
            <p:cNvSpPr>
              <a:spLocks noChangeShapeType="1"/>
            </p:cNvSpPr>
            <p:nvPr/>
          </p:nvSpPr>
          <p:spPr bwMode="auto">
            <a:xfrm flipH="1">
              <a:off x="2563" y="1283"/>
              <a:ext cx="2" cy="28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 b="0">
                <a:solidFill>
                  <a:srgbClr val="FFFF00"/>
                </a:solidFill>
                <a:latin typeface="Gill Sans MT" pitchFamily="34" charset="0"/>
              </a:endParaRPr>
            </a:p>
          </p:txBody>
        </p:sp>
        <p:sp>
          <p:nvSpPr>
            <p:cNvPr id="24696" name="Line 37"/>
            <p:cNvSpPr>
              <a:spLocks noChangeShapeType="1"/>
            </p:cNvSpPr>
            <p:nvPr/>
          </p:nvSpPr>
          <p:spPr bwMode="auto">
            <a:xfrm>
              <a:off x="1400" y="1137"/>
              <a:ext cx="33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 b="0">
                <a:solidFill>
                  <a:srgbClr val="FFFF00"/>
                </a:solidFill>
                <a:latin typeface="Gill Sans MT" pitchFamily="34" charset="0"/>
              </a:endParaRPr>
            </a:p>
          </p:txBody>
        </p:sp>
        <p:sp>
          <p:nvSpPr>
            <p:cNvPr id="24697" name="Line 38"/>
            <p:cNvSpPr>
              <a:spLocks noChangeShapeType="1"/>
            </p:cNvSpPr>
            <p:nvPr/>
          </p:nvSpPr>
          <p:spPr bwMode="auto">
            <a:xfrm>
              <a:off x="3532" y="1136"/>
              <a:ext cx="33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 b="0">
                <a:solidFill>
                  <a:srgbClr val="FFFF00"/>
                </a:solidFill>
                <a:latin typeface="Gill Sans MT" pitchFamily="34" charset="0"/>
              </a:endParaRPr>
            </a:p>
          </p:txBody>
        </p:sp>
        <p:sp>
          <p:nvSpPr>
            <p:cNvPr id="24698" name="Line 39"/>
            <p:cNvSpPr>
              <a:spLocks noChangeShapeType="1"/>
            </p:cNvSpPr>
            <p:nvPr/>
          </p:nvSpPr>
          <p:spPr bwMode="auto">
            <a:xfrm>
              <a:off x="2814" y="1136"/>
              <a:ext cx="33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 b="0">
                <a:solidFill>
                  <a:srgbClr val="FFFF00"/>
                </a:solidFill>
                <a:latin typeface="Gill Sans MT" pitchFamily="34" charset="0"/>
              </a:endParaRPr>
            </a:p>
          </p:txBody>
        </p:sp>
        <p:sp>
          <p:nvSpPr>
            <p:cNvPr id="24699" name="Line 40"/>
            <p:cNvSpPr>
              <a:spLocks noChangeShapeType="1"/>
            </p:cNvSpPr>
            <p:nvPr/>
          </p:nvSpPr>
          <p:spPr bwMode="auto">
            <a:xfrm>
              <a:off x="2111" y="1136"/>
              <a:ext cx="33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 b="0">
                <a:solidFill>
                  <a:srgbClr val="FFFF00"/>
                </a:solidFill>
                <a:latin typeface="Gill Sans MT" pitchFamily="34" charset="0"/>
              </a:endParaRPr>
            </a:p>
          </p:txBody>
        </p:sp>
        <p:sp>
          <p:nvSpPr>
            <p:cNvPr id="24700" name="Line 41"/>
            <p:cNvSpPr>
              <a:spLocks noChangeShapeType="1"/>
            </p:cNvSpPr>
            <p:nvPr/>
          </p:nvSpPr>
          <p:spPr bwMode="auto">
            <a:xfrm flipH="1">
              <a:off x="2704" y="1282"/>
              <a:ext cx="2" cy="28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/>
            <a:lstStyle/>
            <a:p>
              <a:endParaRPr lang="en-US" b="0">
                <a:solidFill>
                  <a:srgbClr val="FFFF00"/>
                </a:solidFill>
                <a:latin typeface="Gill Sans MT" pitchFamily="34" charset="0"/>
              </a:endParaRPr>
            </a:p>
          </p:txBody>
        </p:sp>
      </p:grpSp>
      <p:grpSp>
        <p:nvGrpSpPr>
          <p:cNvPr id="9" name="Group 117"/>
          <p:cNvGrpSpPr>
            <a:grpSpLocks/>
          </p:cNvGrpSpPr>
          <p:nvPr/>
        </p:nvGrpSpPr>
        <p:grpSpPr bwMode="auto">
          <a:xfrm>
            <a:off x="2589847" y="3230212"/>
            <a:ext cx="5776913" cy="1381125"/>
            <a:chOff x="936" y="1769"/>
            <a:chExt cx="3639" cy="870"/>
          </a:xfrm>
        </p:grpSpPr>
        <p:grpSp>
          <p:nvGrpSpPr>
            <p:cNvPr id="2" name="Group 61"/>
            <p:cNvGrpSpPr>
              <a:grpSpLocks/>
            </p:cNvGrpSpPr>
            <p:nvPr/>
          </p:nvGrpSpPr>
          <p:grpSpPr bwMode="auto">
            <a:xfrm>
              <a:off x="1185" y="1769"/>
              <a:ext cx="3390" cy="870"/>
              <a:chOff x="842" y="988"/>
              <a:chExt cx="3390" cy="870"/>
            </a:xfrm>
          </p:grpSpPr>
          <p:grpSp>
            <p:nvGrpSpPr>
              <p:cNvPr id="3" name="Group 62"/>
              <p:cNvGrpSpPr>
                <a:grpSpLocks/>
              </p:cNvGrpSpPr>
              <p:nvPr/>
            </p:nvGrpSpPr>
            <p:grpSpPr bwMode="auto">
              <a:xfrm>
                <a:off x="1050" y="989"/>
                <a:ext cx="350" cy="296"/>
                <a:chOff x="4288" y="1746"/>
                <a:chExt cx="350" cy="296"/>
              </a:xfrm>
            </p:grpSpPr>
            <p:sp>
              <p:nvSpPr>
                <p:cNvPr id="24685" name="Oval 63"/>
                <p:cNvSpPr>
                  <a:spLocks noChangeArrowheads="1"/>
                </p:cNvSpPr>
                <p:nvPr/>
              </p:nvSpPr>
              <p:spPr bwMode="auto">
                <a:xfrm>
                  <a:off x="4288" y="1746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 b="0">
                    <a:solidFill>
                      <a:srgbClr val="FFFF00"/>
                    </a:solidFill>
                    <a:latin typeface="Gill Sans MT" pitchFamily="34" charset="0"/>
                  </a:endParaRPr>
                </a:p>
              </p:txBody>
            </p:sp>
            <p:sp>
              <p:nvSpPr>
                <p:cNvPr id="24686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4364" y="1769"/>
                  <a:ext cx="197" cy="23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pPr algn="r"/>
                  <a:r>
                    <a:rPr lang="en-US" b="0" dirty="0" smtClean="0">
                      <a:solidFill>
                        <a:srgbClr val="FFFF00"/>
                      </a:solidFill>
                      <a:latin typeface="Gill Sans MT" pitchFamily="34" charset="0"/>
                    </a:rPr>
                    <a:t>1</a:t>
                  </a:r>
                  <a:endParaRPr lang="en-US" b="0" dirty="0">
                    <a:solidFill>
                      <a:srgbClr val="FFFF00"/>
                    </a:solidFill>
                    <a:latin typeface="Gill Sans MT" pitchFamily="34" charset="0"/>
                  </a:endParaRPr>
                </a:p>
              </p:txBody>
            </p:sp>
          </p:grpSp>
          <p:grpSp>
            <p:nvGrpSpPr>
              <p:cNvPr id="4" name="Group 65"/>
              <p:cNvGrpSpPr>
                <a:grpSpLocks/>
              </p:cNvGrpSpPr>
              <p:nvPr/>
            </p:nvGrpSpPr>
            <p:grpSpPr bwMode="auto">
              <a:xfrm>
                <a:off x="2457" y="988"/>
                <a:ext cx="350" cy="296"/>
                <a:chOff x="4738" y="2684"/>
                <a:chExt cx="350" cy="296"/>
              </a:xfrm>
            </p:grpSpPr>
            <p:sp>
              <p:nvSpPr>
                <p:cNvPr id="24683" name="Oval 66"/>
                <p:cNvSpPr>
                  <a:spLocks noChangeArrowheads="1"/>
                </p:cNvSpPr>
                <p:nvPr/>
              </p:nvSpPr>
              <p:spPr bwMode="auto">
                <a:xfrm>
                  <a:off x="47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 b="0">
                    <a:solidFill>
                      <a:srgbClr val="FFFF00"/>
                    </a:solidFill>
                    <a:latin typeface="Gill Sans MT" pitchFamily="34" charset="0"/>
                  </a:endParaRPr>
                </a:p>
              </p:txBody>
            </p:sp>
            <p:sp>
              <p:nvSpPr>
                <p:cNvPr id="24684" name="Text Box 67"/>
                <p:cNvSpPr txBox="1">
                  <a:spLocks noChangeArrowheads="1"/>
                </p:cNvSpPr>
                <p:nvPr/>
              </p:nvSpPr>
              <p:spPr bwMode="auto">
                <a:xfrm>
                  <a:off x="4815" y="2707"/>
                  <a:ext cx="197" cy="23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b="0" dirty="0" smtClean="0">
                      <a:solidFill>
                        <a:srgbClr val="FFFF00"/>
                      </a:solidFill>
                      <a:latin typeface="Gill Sans MT" pitchFamily="34" charset="0"/>
                    </a:rPr>
                    <a:t>3</a:t>
                  </a:r>
                  <a:endParaRPr lang="en-US" b="0" dirty="0">
                    <a:solidFill>
                      <a:srgbClr val="FFFF00"/>
                    </a:solidFill>
                    <a:latin typeface="Gill Sans MT" pitchFamily="34" charset="0"/>
                  </a:endParaRPr>
                </a:p>
              </p:txBody>
            </p:sp>
          </p:grpSp>
          <p:grpSp>
            <p:nvGrpSpPr>
              <p:cNvPr id="5" name="Group 68"/>
              <p:cNvGrpSpPr>
                <a:grpSpLocks/>
              </p:cNvGrpSpPr>
              <p:nvPr/>
            </p:nvGrpSpPr>
            <p:grpSpPr bwMode="auto">
              <a:xfrm>
                <a:off x="1753" y="989"/>
                <a:ext cx="350" cy="296"/>
                <a:chOff x="3838" y="2684"/>
                <a:chExt cx="350" cy="296"/>
              </a:xfrm>
            </p:grpSpPr>
            <p:sp>
              <p:nvSpPr>
                <p:cNvPr id="24681" name="Oval 69"/>
                <p:cNvSpPr>
                  <a:spLocks noChangeArrowheads="1"/>
                </p:cNvSpPr>
                <p:nvPr/>
              </p:nvSpPr>
              <p:spPr bwMode="auto">
                <a:xfrm>
                  <a:off x="38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 b="0">
                    <a:solidFill>
                      <a:srgbClr val="FFFF00"/>
                    </a:solidFill>
                    <a:latin typeface="Gill Sans MT" pitchFamily="34" charset="0"/>
                  </a:endParaRPr>
                </a:p>
              </p:txBody>
            </p:sp>
            <p:sp>
              <p:nvSpPr>
                <p:cNvPr id="24682" name="Text Box 70"/>
                <p:cNvSpPr txBox="1">
                  <a:spLocks noChangeArrowheads="1"/>
                </p:cNvSpPr>
                <p:nvPr/>
              </p:nvSpPr>
              <p:spPr bwMode="auto">
                <a:xfrm>
                  <a:off x="3915" y="2707"/>
                  <a:ext cx="197" cy="23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b="0" dirty="0" smtClean="0">
                      <a:solidFill>
                        <a:srgbClr val="FFFF00"/>
                      </a:solidFill>
                      <a:latin typeface="Gill Sans MT" pitchFamily="34" charset="0"/>
                    </a:rPr>
                    <a:t>2</a:t>
                  </a:r>
                  <a:endParaRPr lang="en-US" b="0" dirty="0">
                    <a:solidFill>
                      <a:srgbClr val="FFFF00"/>
                    </a:solidFill>
                    <a:latin typeface="Gill Sans MT" pitchFamily="34" charset="0"/>
                  </a:endParaRPr>
                </a:p>
              </p:txBody>
            </p:sp>
          </p:grpSp>
          <p:grpSp>
            <p:nvGrpSpPr>
              <p:cNvPr id="6" name="Group 71"/>
              <p:cNvGrpSpPr>
                <a:grpSpLocks/>
              </p:cNvGrpSpPr>
              <p:nvPr/>
            </p:nvGrpSpPr>
            <p:grpSpPr bwMode="auto">
              <a:xfrm>
                <a:off x="3882" y="988"/>
                <a:ext cx="350" cy="296"/>
                <a:chOff x="4288" y="3622"/>
                <a:chExt cx="350" cy="296"/>
              </a:xfrm>
            </p:grpSpPr>
            <p:sp>
              <p:nvSpPr>
                <p:cNvPr id="24679" name="Oval 72"/>
                <p:cNvSpPr>
                  <a:spLocks noChangeArrowheads="1"/>
                </p:cNvSpPr>
                <p:nvPr/>
              </p:nvSpPr>
              <p:spPr bwMode="auto">
                <a:xfrm>
                  <a:off x="4288" y="3622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 b="0">
                    <a:solidFill>
                      <a:srgbClr val="FFFF00"/>
                    </a:solidFill>
                    <a:latin typeface="Gill Sans MT" pitchFamily="34" charset="0"/>
                  </a:endParaRPr>
                </a:p>
              </p:txBody>
            </p:sp>
            <p:sp>
              <p:nvSpPr>
                <p:cNvPr id="24680" name="Text Box 73"/>
                <p:cNvSpPr txBox="1">
                  <a:spLocks noChangeArrowheads="1"/>
                </p:cNvSpPr>
                <p:nvPr/>
              </p:nvSpPr>
              <p:spPr bwMode="auto">
                <a:xfrm>
                  <a:off x="4365" y="3645"/>
                  <a:ext cx="197" cy="23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b="0" dirty="0" smtClean="0">
                      <a:solidFill>
                        <a:srgbClr val="FFFF00"/>
                      </a:solidFill>
                      <a:latin typeface="Gill Sans MT" pitchFamily="34" charset="0"/>
                    </a:rPr>
                    <a:t>6</a:t>
                  </a:r>
                  <a:endParaRPr lang="en-US" b="0" dirty="0">
                    <a:solidFill>
                      <a:srgbClr val="FFFF00"/>
                    </a:solidFill>
                    <a:latin typeface="Gill Sans MT" pitchFamily="34" charset="0"/>
                  </a:endParaRPr>
                </a:p>
              </p:txBody>
            </p:sp>
          </p:grpSp>
          <p:sp>
            <p:nvSpPr>
              <p:cNvPr id="24665" name="Line 74"/>
              <p:cNvSpPr>
                <a:spLocks noChangeShapeType="1"/>
              </p:cNvSpPr>
              <p:nvPr/>
            </p:nvSpPr>
            <p:spPr bwMode="auto">
              <a:xfrm flipV="1">
                <a:off x="2809" y="1286"/>
                <a:ext cx="448" cy="38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 b="0">
                  <a:solidFill>
                    <a:srgbClr val="FFFF00"/>
                  </a:solidFill>
                  <a:latin typeface="Gill Sans MT" pitchFamily="34" charset="0"/>
                </a:endParaRPr>
              </a:p>
            </p:txBody>
          </p:sp>
          <p:sp>
            <p:nvSpPr>
              <p:cNvPr id="24666" name="Line 75"/>
              <p:cNvSpPr>
                <a:spLocks noChangeShapeType="1"/>
              </p:cNvSpPr>
              <p:nvPr/>
            </p:nvSpPr>
            <p:spPr bwMode="auto">
              <a:xfrm>
                <a:off x="842" y="1137"/>
                <a:ext cx="20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 b="0">
                  <a:solidFill>
                    <a:srgbClr val="FFFF00"/>
                  </a:solidFill>
                  <a:latin typeface="Gill Sans MT" pitchFamily="34" charset="0"/>
                </a:endParaRPr>
              </a:p>
            </p:txBody>
          </p:sp>
          <p:grpSp>
            <p:nvGrpSpPr>
              <p:cNvPr id="7" name="Group 76"/>
              <p:cNvGrpSpPr>
                <a:grpSpLocks/>
              </p:cNvGrpSpPr>
              <p:nvPr/>
            </p:nvGrpSpPr>
            <p:grpSpPr bwMode="auto">
              <a:xfrm>
                <a:off x="2457" y="1562"/>
                <a:ext cx="350" cy="296"/>
                <a:chOff x="4288" y="1746"/>
                <a:chExt cx="350" cy="296"/>
              </a:xfrm>
            </p:grpSpPr>
            <p:sp>
              <p:nvSpPr>
                <p:cNvPr id="24677" name="Oval 77"/>
                <p:cNvSpPr>
                  <a:spLocks noChangeArrowheads="1"/>
                </p:cNvSpPr>
                <p:nvPr/>
              </p:nvSpPr>
              <p:spPr bwMode="auto">
                <a:xfrm>
                  <a:off x="4288" y="1746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 b="0">
                    <a:solidFill>
                      <a:srgbClr val="FFFF00"/>
                    </a:solidFill>
                    <a:latin typeface="Gill Sans MT" pitchFamily="34" charset="0"/>
                  </a:endParaRPr>
                </a:p>
              </p:txBody>
            </p:sp>
            <p:sp>
              <p:nvSpPr>
                <p:cNvPr id="24678" name="Text Box 78"/>
                <p:cNvSpPr txBox="1">
                  <a:spLocks noChangeArrowheads="1"/>
                </p:cNvSpPr>
                <p:nvPr/>
              </p:nvSpPr>
              <p:spPr bwMode="auto">
                <a:xfrm>
                  <a:off x="4364" y="1769"/>
                  <a:ext cx="197" cy="23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pPr algn="r"/>
                  <a:r>
                    <a:rPr lang="en-US" b="0" dirty="0" smtClean="0">
                      <a:solidFill>
                        <a:srgbClr val="FFFF00"/>
                      </a:solidFill>
                      <a:latin typeface="Gill Sans MT" pitchFamily="34" charset="0"/>
                    </a:rPr>
                    <a:t>4</a:t>
                  </a:r>
                  <a:endParaRPr lang="en-US" b="0" dirty="0">
                    <a:solidFill>
                      <a:srgbClr val="FFFF00"/>
                    </a:solidFill>
                    <a:latin typeface="Gill Sans MT" pitchFamily="34" charset="0"/>
                  </a:endParaRPr>
                </a:p>
              </p:txBody>
            </p:sp>
          </p:grpSp>
          <p:grpSp>
            <p:nvGrpSpPr>
              <p:cNvPr id="8" name="Group 79"/>
              <p:cNvGrpSpPr>
                <a:grpSpLocks/>
              </p:cNvGrpSpPr>
              <p:nvPr/>
            </p:nvGrpSpPr>
            <p:grpSpPr bwMode="auto">
              <a:xfrm>
                <a:off x="3171" y="989"/>
                <a:ext cx="350" cy="296"/>
                <a:chOff x="3838" y="2684"/>
                <a:chExt cx="350" cy="296"/>
              </a:xfrm>
            </p:grpSpPr>
            <p:sp>
              <p:nvSpPr>
                <p:cNvPr id="24675" name="Oval 80"/>
                <p:cNvSpPr>
                  <a:spLocks noChangeArrowheads="1"/>
                </p:cNvSpPr>
                <p:nvPr/>
              </p:nvSpPr>
              <p:spPr bwMode="auto">
                <a:xfrm>
                  <a:off x="38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 b="0">
                    <a:solidFill>
                      <a:srgbClr val="FFFF00"/>
                    </a:solidFill>
                    <a:latin typeface="Gill Sans MT" pitchFamily="34" charset="0"/>
                  </a:endParaRPr>
                </a:p>
              </p:txBody>
            </p:sp>
            <p:sp>
              <p:nvSpPr>
                <p:cNvPr id="24676" name="Text Box 81"/>
                <p:cNvSpPr txBox="1">
                  <a:spLocks noChangeArrowheads="1"/>
                </p:cNvSpPr>
                <p:nvPr/>
              </p:nvSpPr>
              <p:spPr bwMode="auto">
                <a:xfrm>
                  <a:off x="3915" y="2707"/>
                  <a:ext cx="197" cy="23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b="0" dirty="0" smtClean="0">
                      <a:solidFill>
                        <a:srgbClr val="FFFF00"/>
                      </a:solidFill>
                      <a:latin typeface="Gill Sans MT" pitchFamily="34" charset="0"/>
                    </a:rPr>
                    <a:t>5</a:t>
                  </a:r>
                  <a:endParaRPr lang="en-US" b="0" dirty="0">
                    <a:solidFill>
                      <a:srgbClr val="FFFF00"/>
                    </a:solidFill>
                    <a:latin typeface="Gill Sans MT" pitchFamily="34" charset="0"/>
                  </a:endParaRPr>
                </a:p>
              </p:txBody>
            </p:sp>
          </p:grpSp>
          <p:sp>
            <p:nvSpPr>
              <p:cNvPr id="24669" name="Line 82"/>
              <p:cNvSpPr>
                <a:spLocks noChangeShapeType="1"/>
              </p:cNvSpPr>
              <p:nvPr/>
            </p:nvSpPr>
            <p:spPr bwMode="auto">
              <a:xfrm flipH="1">
                <a:off x="2563" y="1283"/>
                <a:ext cx="2" cy="28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 b="0">
                  <a:solidFill>
                    <a:srgbClr val="FFFF00"/>
                  </a:solidFill>
                  <a:latin typeface="Gill Sans MT" pitchFamily="34" charset="0"/>
                </a:endParaRPr>
              </a:p>
            </p:txBody>
          </p:sp>
          <p:sp>
            <p:nvSpPr>
              <p:cNvPr id="24670" name="Line 83"/>
              <p:cNvSpPr>
                <a:spLocks noChangeShapeType="1"/>
              </p:cNvSpPr>
              <p:nvPr/>
            </p:nvSpPr>
            <p:spPr bwMode="auto">
              <a:xfrm>
                <a:off x="1400" y="1137"/>
                <a:ext cx="33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 b="0">
                  <a:solidFill>
                    <a:srgbClr val="FFFF00"/>
                  </a:solidFill>
                  <a:latin typeface="Gill Sans MT" pitchFamily="34" charset="0"/>
                </a:endParaRPr>
              </a:p>
            </p:txBody>
          </p:sp>
          <p:sp>
            <p:nvSpPr>
              <p:cNvPr id="24671" name="Line 84"/>
              <p:cNvSpPr>
                <a:spLocks noChangeShapeType="1"/>
              </p:cNvSpPr>
              <p:nvPr/>
            </p:nvSpPr>
            <p:spPr bwMode="auto">
              <a:xfrm>
                <a:off x="3532" y="1136"/>
                <a:ext cx="33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 b="0">
                  <a:solidFill>
                    <a:srgbClr val="FFFF00"/>
                  </a:solidFill>
                  <a:latin typeface="Gill Sans MT" pitchFamily="34" charset="0"/>
                </a:endParaRPr>
              </a:p>
            </p:txBody>
          </p:sp>
          <p:sp>
            <p:nvSpPr>
              <p:cNvPr id="24672" name="Line 85"/>
              <p:cNvSpPr>
                <a:spLocks noChangeShapeType="1"/>
              </p:cNvSpPr>
              <p:nvPr/>
            </p:nvSpPr>
            <p:spPr bwMode="auto">
              <a:xfrm>
                <a:off x="2814" y="1136"/>
                <a:ext cx="33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 b="0">
                  <a:solidFill>
                    <a:srgbClr val="FFFF00"/>
                  </a:solidFill>
                  <a:latin typeface="Gill Sans MT" pitchFamily="34" charset="0"/>
                </a:endParaRPr>
              </a:p>
            </p:txBody>
          </p:sp>
          <p:sp>
            <p:nvSpPr>
              <p:cNvPr id="24673" name="Line 86"/>
              <p:cNvSpPr>
                <a:spLocks noChangeShapeType="1"/>
              </p:cNvSpPr>
              <p:nvPr/>
            </p:nvSpPr>
            <p:spPr bwMode="auto">
              <a:xfrm>
                <a:off x="2111" y="1136"/>
                <a:ext cx="33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 b="0">
                  <a:solidFill>
                    <a:srgbClr val="FFFF00"/>
                  </a:solidFill>
                  <a:latin typeface="Gill Sans MT" pitchFamily="34" charset="0"/>
                </a:endParaRPr>
              </a:p>
            </p:txBody>
          </p:sp>
          <p:sp>
            <p:nvSpPr>
              <p:cNvPr id="24674" name="Line 87"/>
              <p:cNvSpPr>
                <a:spLocks noChangeShapeType="1"/>
              </p:cNvSpPr>
              <p:nvPr/>
            </p:nvSpPr>
            <p:spPr bwMode="auto">
              <a:xfrm flipH="1">
                <a:off x="2704" y="1282"/>
                <a:ext cx="2" cy="28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arrow" w="med" len="med"/>
                <a:tailEnd/>
              </a:ln>
            </p:spPr>
            <p:txBody>
              <a:bodyPr/>
              <a:lstStyle/>
              <a:p>
                <a:endParaRPr lang="en-US" b="0">
                  <a:solidFill>
                    <a:srgbClr val="FFFF00"/>
                  </a:solidFill>
                  <a:latin typeface="Gill Sans MT" pitchFamily="34" charset="0"/>
                </a:endParaRPr>
              </a:p>
            </p:txBody>
          </p:sp>
        </p:grpSp>
        <p:sp>
          <p:nvSpPr>
            <p:cNvPr id="24660" name="Text Box 115"/>
            <p:cNvSpPr txBox="1">
              <a:spLocks noChangeArrowheads="1"/>
            </p:cNvSpPr>
            <p:nvPr/>
          </p:nvSpPr>
          <p:spPr bwMode="auto">
            <a:xfrm>
              <a:off x="936" y="2189"/>
              <a:ext cx="1159" cy="407"/>
            </a:xfrm>
            <a:prstGeom prst="rect">
              <a:avLst/>
            </a:prstGeom>
            <a:solidFill>
              <a:srgbClr val="0066FF"/>
            </a:solidFill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 dirty="0" smtClean="0">
                  <a:solidFill>
                    <a:srgbClr val="FFFF00"/>
                  </a:solidFill>
                  <a:latin typeface="Gill Sans MT" pitchFamily="34" charset="0"/>
                </a:rPr>
                <a:t>Tour con un </a:t>
              </a:r>
              <a:r>
                <a:rPr lang="en-US" b="0" i="1" u="sng" dirty="0" err="1" smtClean="0">
                  <a:solidFill>
                    <a:srgbClr val="FFFF00"/>
                  </a:solidFill>
                  <a:latin typeface="Gill Sans MT" pitchFamily="34" charset="0"/>
                </a:rPr>
                <a:t>sidetrip</a:t>
              </a:r>
              <a:endParaRPr lang="en-US" b="0" i="1" u="sng" dirty="0">
                <a:solidFill>
                  <a:srgbClr val="FFFF00"/>
                </a:solidFill>
                <a:latin typeface="Gill Sans MT" pitchFamily="34" charset="0"/>
              </a:endParaRPr>
            </a:p>
          </p:txBody>
        </p:sp>
      </p:grpSp>
      <p:grpSp>
        <p:nvGrpSpPr>
          <p:cNvPr id="17" name="Group 118"/>
          <p:cNvGrpSpPr>
            <a:grpSpLocks/>
          </p:cNvGrpSpPr>
          <p:nvPr/>
        </p:nvGrpSpPr>
        <p:grpSpPr bwMode="auto">
          <a:xfrm>
            <a:off x="2629535" y="4973289"/>
            <a:ext cx="5737225" cy="1447800"/>
            <a:chOff x="961" y="2867"/>
            <a:chExt cx="3614" cy="912"/>
          </a:xfrm>
        </p:grpSpPr>
        <p:grpSp>
          <p:nvGrpSpPr>
            <p:cNvPr id="24631" name="Group 88"/>
            <p:cNvGrpSpPr>
              <a:grpSpLocks/>
            </p:cNvGrpSpPr>
            <p:nvPr/>
          </p:nvGrpSpPr>
          <p:grpSpPr bwMode="auto">
            <a:xfrm>
              <a:off x="1185" y="2867"/>
              <a:ext cx="3390" cy="870"/>
              <a:chOff x="842" y="988"/>
              <a:chExt cx="3390" cy="870"/>
            </a:xfrm>
          </p:grpSpPr>
          <p:grpSp>
            <p:nvGrpSpPr>
              <p:cNvPr id="24633" name="Group 89"/>
              <p:cNvGrpSpPr>
                <a:grpSpLocks/>
              </p:cNvGrpSpPr>
              <p:nvPr/>
            </p:nvGrpSpPr>
            <p:grpSpPr bwMode="auto">
              <a:xfrm>
                <a:off x="1050" y="989"/>
                <a:ext cx="350" cy="296"/>
                <a:chOff x="4288" y="1746"/>
                <a:chExt cx="350" cy="296"/>
              </a:xfrm>
            </p:grpSpPr>
            <p:sp>
              <p:nvSpPr>
                <p:cNvPr id="24657" name="Oval 90"/>
                <p:cNvSpPr>
                  <a:spLocks noChangeArrowheads="1"/>
                </p:cNvSpPr>
                <p:nvPr/>
              </p:nvSpPr>
              <p:spPr bwMode="auto">
                <a:xfrm>
                  <a:off x="4288" y="1746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 b="0">
                    <a:solidFill>
                      <a:srgbClr val="FFFF00"/>
                    </a:solidFill>
                    <a:latin typeface="Gill Sans MT" pitchFamily="34" charset="0"/>
                  </a:endParaRPr>
                </a:p>
              </p:txBody>
            </p:sp>
            <p:sp>
              <p:nvSpPr>
                <p:cNvPr id="24658" name="Text Box 91"/>
                <p:cNvSpPr txBox="1">
                  <a:spLocks noChangeArrowheads="1"/>
                </p:cNvSpPr>
                <p:nvPr/>
              </p:nvSpPr>
              <p:spPr bwMode="auto">
                <a:xfrm>
                  <a:off x="4364" y="1769"/>
                  <a:ext cx="197" cy="23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pPr algn="r"/>
                  <a:r>
                    <a:rPr lang="en-US" b="0" dirty="0" smtClean="0">
                      <a:solidFill>
                        <a:srgbClr val="FFFF00"/>
                      </a:solidFill>
                      <a:latin typeface="Gill Sans MT" pitchFamily="34" charset="0"/>
                    </a:rPr>
                    <a:t>1</a:t>
                  </a:r>
                  <a:endParaRPr lang="en-US" b="0" dirty="0">
                    <a:solidFill>
                      <a:srgbClr val="FFFF00"/>
                    </a:solidFill>
                    <a:latin typeface="Gill Sans MT" pitchFamily="34" charset="0"/>
                  </a:endParaRPr>
                </a:p>
              </p:txBody>
            </p:sp>
          </p:grpSp>
          <p:grpSp>
            <p:nvGrpSpPr>
              <p:cNvPr id="24634" name="Group 92"/>
              <p:cNvGrpSpPr>
                <a:grpSpLocks/>
              </p:cNvGrpSpPr>
              <p:nvPr/>
            </p:nvGrpSpPr>
            <p:grpSpPr bwMode="auto">
              <a:xfrm>
                <a:off x="2457" y="988"/>
                <a:ext cx="350" cy="296"/>
                <a:chOff x="4738" y="2684"/>
                <a:chExt cx="350" cy="296"/>
              </a:xfrm>
            </p:grpSpPr>
            <p:sp>
              <p:nvSpPr>
                <p:cNvPr id="24655" name="Oval 93"/>
                <p:cNvSpPr>
                  <a:spLocks noChangeArrowheads="1"/>
                </p:cNvSpPr>
                <p:nvPr/>
              </p:nvSpPr>
              <p:spPr bwMode="auto">
                <a:xfrm>
                  <a:off x="47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 b="0">
                    <a:solidFill>
                      <a:srgbClr val="FFFF00"/>
                    </a:solidFill>
                    <a:latin typeface="Gill Sans MT" pitchFamily="34" charset="0"/>
                  </a:endParaRPr>
                </a:p>
              </p:txBody>
            </p:sp>
            <p:sp>
              <p:nvSpPr>
                <p:cNvPr id="24656" name="Text Box 94"/>
                <p:cNvSpPr txBox="1">
                  <a:spLocks noChangeArrowheads="1"/>
                </p:cNvSpPr>
                <p:nvPr/>
              </p:nvSpPr>
              <p:spPr bwMode="auto">
                <a:xfrm>
                  <a:off x="4815" y="2707"/>
                  <a:ext cx="197" cy="23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b="0" dirty="0" smtClean="0">
                      <a:solidFill>
                        <a:srgbClr val="FFFF00"/>
                      </a:solidFill>
                      <a:latin typeface="Gill Sans MT" pitchFamily="34" charset="0"/>
                    </a:rPr>
                    <a:t>3</a:t>
                  </a:r>
                  <a:endParaRPr lang="en-US" b="0" dirty="0">
                    <a:solidFill>
                      <a:srgbClr val="FFFF00"/>
                    </a:solidFill>
                    <a:latin typeface="Gill Sans MT" pitchFamily="34" charset="0"/>
                  </a:endParaRPr>
                </a:p>
              </p:txBody>
            </p:sp>
          </p:grpSp>
          <p:grpSp>
            <p:nvGrpSpPr>
              <p:cNvPr id="24635" name="Group 95"/>
              <p:cNvGrpSpPr>
                <a:grpSpLocks/>
              </p:cNvGrpSpPr>
              <p:nvPr/>
            </p:nvGrpSpPr>
            <p:grpSpPr bwMode="auto">
              <a:xfrm>
                <a:off x="1753" y="989"/>
                <a:ext cx="350" cy="296"/>
                <a:chOff x="3838" y="2684"/>
                <a:chExt cx="350" cy="296"/>
              </a:xfrm>
            </p:grpSpPr>
            <p:sp>
              <p:nvSpPr>
                <p:cNvPr id="24653" name="Oval 96"/>
                <p:cNvSpPr>
                  <a:spLocks noChangeArrowheads="1"/>
                </p:cNvSpPr>
                <p:nvPr/>
              </p:nvSpPr>
              <p:spPr bwMode="auto">
                <a:xfrm>
                  <a:off x="38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 b="0">
                    <a:solidFill>
                      <a:srgbClr val="FFFF00"/>
                    </a:solidFill>
                    <a:latin typeface="Gill Sans MT" pitchFamily="34" charset="0"/>
                  </a:endParaRPr>
                </a:p>
              </p:txBody>
            </p:sp>
            <p:sp>
              <p:nvSpPr>
                <p:cNvPr id="24654" name="Text Box 97"/>
                <p:cNvSpPr txBox="1">
                  <a:spLocks noChangeArrowheads="1"/>
                </p:cNvSpPr>
                <p:nvPr/>
              </p:nvSpPr>
              <p:spPr bwMode="auto">
                <a:xfrm>
                  <a:off x="3915" y="2707"/>
                  <a:ext cx="197" cy="23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b="0" dirty="0" smtClean="0">
                      <a:solidFill>
                        <a:srgbClr val="FFFF00"/>
                      </a:solidFill>
                      <a:latin typeface="Gill Sans MT" pitchFamily="34" charset="0"/>
                    </a:rPr>
                    <a:t>2</a:t>
                  </a:r>
                  <a:endParaRPr lang="en-US" b="0" dirty="0">
                    <a:solidFill>
                      <a:srgbClr val="FFFF00"/>
                    </a:solidFill>
                    <a:latin typeface="Gill Sans MT" pitchFamily="34" charset="0"/>
                  </a:endParaRPr>
                </a:p>
              </p:txBody>
            </p:sp>
          </p:grpSp>
          <p:grpSp>
            <p:nvGrpSpPr>
              <p:cNvPr id="24636" name="Group 98"/>
              <p:cNvGrpSpPr>
                <a:grpSpLocks/>
              </p:cNvGrpSpPr>
              <p:nvPr/>
            </p:nvGrpSpPr>
            <p:grpSpPr bwMode="auto">
              <a:xfrm>
                <a:off x="3882" y="988"/>
                <a:ext cx="350" cy="296"/>
                <a:chOff x="4288" y="3622"/>
                <a:chExt cx="350" cy="296"/>
              </a:xfrm>
            </p:grpSpPr>
            <p:sp>
              <p:nvSpPr>
                <p:cNvPr id="24651" name="Oval 99"/>
                <p:cNvSpPr>
                  <a:spLocks noChangeArrowheads="1"/>
                </p:cNvSpPr>
                <p:nvPr/>
              </p:nvSpPr>
              <p:spPr bwMode="auto">
                <a:xfrm>
                  <a:off x="4288" y="3622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 b="0">
                    <a:solidFill>
                      <a:srgbClr val="FFFF00"/>
                    </a:solidFill>
                    <a:latin typeface="Gill Sans MT" pitchFamily="34" charset="0"/>
                  </a:endParaRPr>
                </a:p>
              </p:txBody>
            </p:sp>
            <p:sp>
              <p:nvSpPr>
                <p:cNvPr id="24652" name="Text Box 100"/>
                <p:cNvSpPr txBox="1">
                  <a:spLocks noChangeArrowheads="1"/>
                </p:cNvSpPr>
                <p:nvPr/>
              </p:nvSpPr>
              <p:spPr bwMode="auto">
                <a:xfrm>
                  <a:off x="4365" y="3645"/>
                  <a:ext cx="197" cy="23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b="0" dirty="0" smtClean="0">
                      <a:solidFill>
                        <a:srgbClr val="FFFF00"/>
                      </a:solidFill>
                      <a:latin typeface="Gill Sans MT" pitchFamily="34" charset="0"/>
                    </a:rPr>
                    <a:t>6</a:t>
                  </a:r>
                  <a:endParaRPr lang="en-US" b="0" dirty="0">
                    <a:solidFill>
                      <a:srgbClr val="FFFF00"/>
                    </a:solidFill>
                    <a:latin typeface="Gill Sans MT" pitchFamily="34" charset="0"/>
                  </a:endParaRPr>
                </a:p>
              </p:txBody>
            </p:sp>
          </p:grpSp>
          <p:sp>
            <p:nvSpPr>
              <p:cNvPr id="24637" name="Line 101"/>
              <p:cNvSpPr>
                <a:spLocks noChangeShapeType="1"/>
              </p:cNvSpPr>
              <p:nvPr/>
            </p:nvSpPr>
            <p:spPr bwMode="auto">
              <a:xfrm flipV="1">
                <a:off x="2809" y="1286"/>
                <a:ext cx="448" cy="38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 b="0">
                  <a:solidFill>
                    <a:srgbClr val="FFFF00"/>
                  </a:solidFill>
                  <a:latin typeface="Gill Sans MT" pitchFamily="34" charset="0"/>
                </a:endParaRPr>
              </a:p>
            </p:txBody>
          </p:sp>
          <p:sp>
            <p:nvSpPr>
              <p:cNvPr id="24638" name="Line 102"/>
              <p:cNvSpPr>
                <a:spLocks noChangeShapeType="1"/>
              </p:cNvSpPr>
              <p:nvPr/>
            </p:nvSpPr>
            <p:spPr bwMode="auto">
              <a:xfrm>
                <a:off x="842" y="1137"/>
                <a:ext cx="20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 b="0">
                  <a:solidFill>
                    <a:srgbClr val="FFFF00"/>
                  </a:solidFill>
                  <a:latin typeface="Gill Sans MT" pitchFamily="34" charset="0"/>
                </a:endParaRPr>
              </a:p>
            </p:txBody>
          </p:sp>
          <p:grpSp>
            <p:nvGrpSpPr>
              <p:cNvPr id="24639" name="Group 103"/>
              <p:cNvGrpSpPr>
                <a:grpSpLocks/>
              </p:cNvGrpSpPr>
              <p:nvPr/>
            </p:nvGrpSpPr>
            <p:grpSpPr bwMode="auto">
              <a:xfrm>
                <a:off x="2457" y="1562"/>
                <a:ext cx="350" cy="296"/>
                <a:chOff x="4288" y="1746"/>
                <a:chExt cx="350" cy="296"/>
              </a:xfrm>
            </p:grpSpPr>
            <p:sp>
              <p:nvSpPr>
                <p:cNvPr id="24649" name="Oval 104"/>
                <p:cNvSpPr>
                  <a:spLocks noChangeArrowheads="1"/>
                </p:cNvSpPr>
                <p:nvPr/>
              </p:nvSpPr>
              <p:spPr bwMode="auto">
                <a:xfrm>
                  <a:off x="4288" y="1746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 b="0">
                    <a:solidFill>
                      <a:srgbClr val="FFFF00"/>
                    </a:solidFill>
                    <a:latin typeface="Gill Sans MT" pitchFamily="34" charset="0"/>
                  </a:endParaRPr>
                </a:p>
              </p:txBody>
            </p:sp>
            <p:sp>
              <p:nvSpPr>
                <p:cNvPr id="24650" name="Text Box 105"/>
                <p:cNvSpPr txBox="1">
                  <a:spLocks noChangeArrowheads="1"/>
                </p:cNvSpPr>
                <p:nvPr/>
              </p:nvSpPr>
              <p:spPr bwMode="auto">
                <a:xfrm>
                  <a:off x="4364" y="1769"/>
                  <a:ext cx="197" cy="23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pPr algn="r"/>
                  <a:r>
                    <a:rPr lang="en-US" b="0" dirty="0" smtClean="0">
                      <a:solidFill>
                        <a:srgbClr val="FFFF00"/>
                      </a:solidFill>
                      <a:latin typeface="Gill Sans MT" pitchFamily="34" charset="0"/>
                    </a:rPr>
                    <a:t>4</a:t>
                  </a:r>
                  <a:endParaRPr lang="en-US" b="0" dirty="0">
                    <a:solidFill>
                      <a:srgbClr val="FFFF00"/>
                    </a:solidFill>
                    <a:latin typeface="Gill Sans MT" pitchFamily="34" charset="0"/>
                  </a:endParaRPr>
                </a:p>
              </p:txBody>
            </p:sp>
          </p:grpSp>
          <p:grpSp>
            <p:nvGrpSpPr>
              <p:cNvPr id="10" name="Group 106"/>
              <p:cNvGrpSpPr>
                <a:grpSpLocks/>
              </p:cNvGrpSpPr>
              <p:nvPr/>
            </p:nvGrpSpPr>
            <p:grpSpPr bwMode="auto">
              <a:xfrm>
                <a:off x="3171" y="989"/>
                <a:ext cx="350" cy="296"/>
                <a:chOff x="3838" y="2684"/>
                <a:chExt cx="350" cy="296"/>
              </a:xfrm>
            </p:grpSpPr>
            <p:sp>
              <p:nvSpPr>
                <p:cNvPr id="24647" name="Oval 107"/>
                <p:cNvSpPr>
                  <a:spLocks noChangeArrowheads="1"/>
                </p:cNvSpPr>
                <p:nvPr/>
              </p:nvSpPr>
              <p:spPr bwMode="auto">
                <a:xfrm>
                  <a:off x="38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 b="0">
                    <a:solidFill>
                      <a:srgbClr val="FFFF00"/>
                    </a:solidFill>
                    <a:latin typeface="Gill Sans MT" pitchFamily="34" charset="0"/>
                  </a:endParaRPr>
                </a:p>
              </p:txBody>
            </p:sp>
            <p:sp>
              <p:nvSpPr>
                <p:cNvPr id="24648" name="Text Box 108"/>
                <p:cNvSpPr txBox="1">
                  <a:spLocks noChangeArrowheads="1"/>
                </p:cNvSpPr>
                <p:nvPr/>
              </p:nvSpPr>
              <p:spPr bwMode="auto">
                <a:xfrm>
                  <a:off x="3915" y="2707"/>
                  <a:ext cx="197" cy="23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b="0" dirty="0" smtClean="0">
                      <a:solidFill>
                        <a:srgbClr val="FFFF00"/>
                      </a:solidFill>
                      <a:latin typeface="Gill Sans MT" pitchFamily="34" charset="0"/>
                    </a:rPr>
                    <a:t>5</a:t>
                  </a:r>
                  <a:endParaRPr lang="en-US" b="0" dirty="0">
                    <a:solidFill>
                      <a:srgbClr val="FFFF00"/>
                    </a:solidFill>
                    <a:latin typeface="Gill Sans MT" pitchFamily="34" charset="0"/>
                  </a:endParaRPr>
                </a:p>
              </p:txBody>
            </p:sp>
          </p:grpSp>
          <p:sp>
            <p:nvSpPr>
              <p:cNvPr id="24641" name="Line 109"/>
              <p:cNvSpPr>
                <a:spLocks noChangeShapeType="1"/>
              </p:cNvSpPr>
              <p:nvPr/>
            </p:nvSpPr>
            <p:spPr bwMode="auto">
              <a:xfrm flipH="1">
                <a:off x="2563" y="1283"/>
                <a:ext cx="2" cy="28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 b="0">
                  <a:solidFill>
                    <a:srgbClr val="FFFF00"/>
                  </a:solidFill>
                  <a:latin typeface="Gill Sans MT" pitchFamily="34" charset="0"/>
                </a:endParaRPr>
              </a:p>
            </p:txBody>
          </p:sp>
          <p:sp>
            <p:nvSpPr>
              <p:cNvPr id="24642" name="Line 110"/>
              <p:cNvSpPr>
                <a:spLocks noChangeShapeType="1"/>
              </p:cNvSpPr>
              <p:nvPr/>
            </p:nvSpPr>
            <p:spPr bwMode="auto">
              <a:xfrm>
                <a:off x="1400" y="1137"/>
                <a:ext cx="33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 b="0">
                  <a:solidFill>
                    <a:srgbClr val="FFFF00"/>
                  </a:solidFill>
                  <a:latin typeface="Gill Sans MT" pitchFamily="34" charset="0"/>
                </a:endParaRPr>
              </a:p>
            </p:txBody>
          </p:sp>
          <p:sp>
            <p:nvSpPr>
              <p:cNvPr id="24643" name="Line 111"/>
              <p:cNvSpPr>
                <a:spLocks noChangeShapeType="1"/>
              </p:cNvSpPr>
              <p:nvPr/>
            </p:nvSpPr>
            <p:spPr bwMode="auto">
              <a:xfrm>
                <a:off x="3532" y="1136"/>
                <a:ext cx="33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 b="0">
                  <a:solidFill>
                    <a:srgbClr val="FFFF00"/>
                  </a:solidFill>
                  <a:latin typeface="Gill Sans MT" pitchFamily="34" charset="0"/>
                </a:endParaRPr>
              </a:p>
            </p:txBody>
          </p:sp>
          <p:sp>
            <p:nvSpPr>
              <p:cNvPr id="24644" name="Line 112"/>
              <p:cNvSpPr>
                <a:spLocks noChangeShapeType="1"/>
              </p:cNvSpPr>
              <p:nvPr/>
            </p:nvSpPr>
            <p:spPr bwMode="auto">
              <a:xfrm>
                <a:off x="2814" y="1136"/>
                <a:ext cx="33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 b="0">
                  <a:solidFill>
                    <a:srgbClr val="FFFF00"/>
                  </a:solidFill>
                  <a:latin typeface="Gill Sans MT" pitchFamily="34" charset="0"/>
                </a:endParaRPr>
              </a:p>
            </p:txBody>
          </p:sp>
          <p:sp>
            <p:nvSpPr>
              <p:cNvPr id="24645" name="Line 113"/>
              <p:cNvSpPr>
                <a:spLocks noChangeShapeType="1"/>
              </p:cNvSpPr>
              <p:nvPr/>
            </p:nvSpPr>
            <p:spPr bwMode="auto">
              <a:xfrm>
                <a:off x="2111" y="1136"/>
                <a:ext cx="33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 b="0">
                  <a:solidFill>
                    <a:srgbClr val="FFFF00"/>
                  </a:solidFill>
                  <a:latin typeface="Gill Sans MT" pitchFamily="34" charset="0"/>
                </a:endParaRPr>
              </a:p>
            </p:txBody>
          </p:sp>
          <p:sp>
            <p:nvSpPr>
              <p:cNvPr id="24646" name="Line 114"/>
              <p:cNvSpPr>
                <a:spLocks noChangeShapeType="1"/>
              </p:cNvSpPr>
              <p:nvPr/>
            </p:nvSpPr>
            <p:spPr bwMode="auto">
              <a:xfrm flipH="1">
                <a:off x="2704" y="1282"/>
                <a:ext cx="2" cy="28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arrow" w="med" len="med"/>
                <a:tailEnd/>
              </a:ln>
            </p:spPr>
            <p:txBody>
              <a:bodyPr/>
              <a:lstStyle/>
              <a:p>
                <a:endParaRPr lang="en-US" b="0">
                  <a:solidFill>
                    <a:srgbClr val="FFFF00"/>
                  </a:solidFill>
                  <a:latin typeface="Gill Sans MT" pitchFamily="34" charset="0"/>
                </a:endParaRPr>
              </a:p>
            </p:txBody>
          </p:sp>
        </p:grpSp>
        <p:sp>
          <p:nvSpPr>
            <p:cNvPr id="24632" name="Text Box 116"/>
            <p:cNvSpPr txBox="1">
              <a:spLocks noChangeArrowheads="1"/>
            </p:cNvSpPr>
            <p:nvPr/>
          </p:nvSpPr>
          <p:spPr bwMode="auto">
            <a:xfrm>
              <a:off x="961" y="3372"/>
              <a:ext cx="1341" cy="407"/>
            </a:xfrm>
            <a:prstGeom prst="rect">
              <a:avLst/>
            </a:prstGeom>
            <a:solidFill>
              <a:srgbClr val="0066FF"/>
            </a:solidFill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 dirty="0" smtClean="0">
                  <a:solidFill>
                    <a:srgbClr val="FFFF00"/>
                  </a:solidFill>
                  <a:latin typeface="Gill Sans MT" pitchFamily="34" charset="0"/>
                </a:rPr>
                <a:t>Tour con un </a:t>
              </a:r>
              <a:r>
                <a:rPr lang="en-US" b="0" i="1" u="sng" dirty="0" smtClean="0">
                  <a:solidFill>
                    <a:srgbClr val="FFFF00"/>
                  </a:solidFill>
                  <a:latin typeface="Gill Sans MT" pitchFamily="34" charset="0"/>
                </a:rPr>
                <a:t>detour</a:t>
              </a:r>
              <a:endParaRPr lang="en-US" b="0" i="1" u="sng" dirty="0">
                <a:solidFill>
                  <a:srgbClr val="FFFF00"/>
                </a:solidFill>
                <a:latin typeface="Gill Sans MT" pitchFamily="34" charset="0"/>
              </a:endParaRPr>
            </a:p>
          </p:txBody>
        </p:sp>
      </p:grpSp>
      <p:grpSp>
        <p:nvGrpSpPr>
          <p:cNvPr id="25" name="Group 121"/>
          <p:cNvGrpSpPr>
            <a:grpSpLocks/>
          </p:cNvGrpSpPr>
          <p:nvPr/>
        </p:nvGrpSpPr>
        <p:grpSpPr bwMode="auto">
          <a:xfrm>
            <a:off x="3909060" y="2977799"/>
            <a:ext cx="477837" cy="396875"/>
            <a:chOff x="1767" y="1612"/>
            <a:chExt cx="301" cy="250"/>
          </a:xfrm>
        </p:grpSpPr>
        <p:sp>
          <p:nvSpPr>
            <p:cNvPr id="24629" name="Line 119"/>
            <p:cNvSpPr>
              <a:spLocks noChangeShapeType="1"/>
            </p:cNvSpPr>
            <p:nvPr/>
          </p:nvSpPr>
          <p:spPr bwMode="auto">
            <a:xfrm>
              <a:off x="1767" y="1830"/>
              <a:ext cx="301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24630" name="Text Box 120"/>
            <p:cNvSpPr txBox="1">
              <a:spLocks noChangeArrowheads="1"/>
            </p:cNvSpPr>
            <p:nvPr/>
          </p:nvSpPr>
          <p:spPr bwMode="auto">
            <a:xfrm>
              <a:off x="1805" y="1612"/>
              <a:ext cx="224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chemeClr val="hlink"/>
                  </a:solidFill>
                  <a:latin typeface="Gill Sans MT" pitchFamily="34" charset="0"/>
                </a:rPr>
                <a:t>1</a:t>
              </a:r>
            </a:p>
          </p:txBody>
        </p:sp>
      </p:grpSp>
      <p:grpSp>
        <p:nvGrpSpPr>
          <p:cNvPr id="26" name="Group 122"/>
          <p:cNvGrpSpPr>
            <a:grpSpLocks/>
          </p:cNvGrpSpPr>
          <p:nvPr/>
        </p:nvGrpSpPr>
        <p:grpSpPr bwMode="auto">
          <a:xfrm>
            <a:off x="5013960" y="2977799"/>
            <a:ext cx="477837" cy="396875"/>
            <a:chOff x="1767" y="1612"/>
            <a:chExt cx="301" cy="250"/>
          </a:xfrm>
        </p:grpSpPr>
        <p:sp>
          <p:nvSpPr>
            <p:cNvPr id="24627" name="Line 123"/>
            <p:cNvSpPr>
              <a:spLocks noChangeShapeType="1"/>
            </p:cNvSpPr>
            <p:nvPr/>
          </p:nvSpPr>
          <p:spPr bwMode="auto">
            <a:xfrm>
              <a:off x="1767" y="1830"/>
              <a:ext cx="301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24628" name="Text Box 124"/>
            <p:cNvSpPr txBox="1">
              <a:spLocks noChangeArrowheads="1"/>
            </p:cNvSpPr>
            <p:nvPr/>
          </p:nvSpPr>
          <p:spPr bwMode="auto">
            <a:xfrm>
              <a:off x="1805" y="1612"/>
              <a:ext cx="224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chemeClr val="hlink"/>
                  </a:solidFill>
                  <a:latin typeface="Gill Sans MT" pitchFamily="34" charset="0"/>
                </a:rPr>
                <a:t>2</a:t>
              </a:r>
            </a:p>
          </p:txBody>
        </p:sp>
      </p:grpSp>
      <p:grpSp>
        <p:nvGrpSpPr>
          <p:cNvPr id="27" name="Group 125"/>
          <p:cNvGrpSpPr>
            <a:grpSpLocks/>
          </p:cNvGrpSpPr>
          <p:nvPr/>
        </p:nvGrpSpPr>
        <p:grpSpPr bwMode="auto">
          <a:xfrm>
            <a:off x="6133147" y="2977799"/>
            <a:ext cx="477838" cy="396875"/>
            <a:chOff x="1767" y="1612"/>
            <a:chExt cx="301" cy="250"/>
          </a:xfrm>
        </p:grpSpPr>
        <p:sp>
          <p:nvSpPr>
            <p:cNvPr id="24625" name="Line 126"/>
            <p:cNvSpPr>
              <a:spLocks noChangeShapeType="1"/>
            </p:cNvSpPr>
            <p:nvPr/>
          </p:nvSpPr>
          <p:spPr bwMode="auto">
            <a:xfrm>
              <a:off x="1767" y="1830"/>
              <a:ext cx="301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24626" name="Text Box 127"/>
            <p:cNvSpPr txBox="1">
              <a:spLocks noChangeArrowheads="1"/>
            </p:cNvSpPr>
            <p:nvPr/>
          </p:nvSpPr>
          <p:spPr bwMode="auto">
            <a:xfrm>
              <a:off x="1805" y="1612"/>
              <a:ext cx="224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chemeClr val="hlink"/>
                  </a:solidFill>
                  <a:latin typeface="Gill Sans MT" pitchFamily="34" charset="0"/>
                </a:rPr>
                <a:t>5</a:t>
              </a:r>
            </a:p>
          </p:txBody>
        </p:sp>
      </p:grpSp>
      <p:grpSp>
        <p:nvGrpSpPr>
          <p:cNvPr id="28" name="Group 128"/>
          <p:cNvGrpSpPr>
            <a:grpSpLocks/>
          </p:cNvGrpSpPr>
          <p:nvPr/>
        </p:nvGrpSpPr>
        <p:grpSpPr bwMode="auto">
          <a:xfrm>
            <a:off x="7261860" y="2977799"/>
            <a:ext cx="477837" cy="396875"/>
            <a:chOff x="1767" y="1612"/>
            <a:chExt cx="301" cy="250"/>
          </a:xfrm>
        </p:grpSpPr>
        <p:sp>
          <p:nvSpPr>
            <p:cNvPr id="24623" name="Line 129"/>
            <p:cNvSpPr>
              <a:spLocks noChangeShapeType="1"/>
            </p:cNvSpPr>
            <p:nvPr/>
          </p:nvSpPr>
          <p:spPr bwMode="auto">
            <a:xfrm>
              <a:off x="1767" y="1830"/>
              <a:ext cx="301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24624" name="Text Box 130"/>
            <p:cNvSpPr txBox="1">
              <a:spLocks noChangeArrowheads="1"/>
            </p:cNvSpPr>
            <p:nvPr/>
          </p:nvSpPr>
          <p:spPr bwMode="auto">
            <a:xfrm>
              <a:off x="1805" y="1612"/>
              <a:ext cx="224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chemeClr val="hlink"/>
                  </a:solidFill>
                  <a:latin typeface="Gill Sans MT" pitchFamily="34" charset="0"/>
                </a:rPr>
                <a:t>6</a:t>
              </a:r>
            </a:p>
          </p:txBody>
        </p:sp>
      </p:grpSp>
      <p:grpSp>
        <p:nvGrpSpPr>
          <p:cNvPr id="29" name="Group 136"/>
          <p:cNvGrpSpPr>
            <a:grpSpLocks/>
          </p:cNvGrpSpPr>
          <p:nvPr/>
        </p:nvGrpSpPr>
        <p:grpSpPr bwMode="auto">
          <a:xfrm>
            <a:off x="5261610" y="3647724"/>
            <a:ext cx="355600" cy="477838"/>
            <a:chOff x="4922" y="2173"/>
            <a:chExt cx="224" cy="301"/>
          </a:xfrm>
        </p:grpSpPr>
        <p:sp>
          <p:nvSpPr>
            <p:cNvPr id="24621" name="Line 132"/>
            <p:cNvSpPr>
              <a:spLocks noChangeShapeType="1"/>
            </p:cNvSpPr>
            <p:nvPr/>
          </p:nvSpPr>
          <p:spPr bwMode="auto">
            <a:xfrm rot="5286189">
              <a:off x="4968" y="2323"/>
              <a:ext cx="301" cy="1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24622" name="Text Box 133"/>
            <p:cNvSpPr txBox="1">
              <a:spLocks noChangeArrowheads="1"/>
            </p:cNvSpPr>
            <p:nvPr/>
          </p:nvSpPr>
          <p:spPr bwMode="auto">
            <a:xfrm>
              <a:off x="4922" y="2197"/>
              <a:ext cx="224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chemeClr val="hlink"/>
                  </a:solidFill>
                  <a:latin typeface="Gill Sans MT" pitchFamily="34" charset="0"/>
                </a:rPr>
                <a:t>3</a:t>
              </a:r>
            </a:p>
          </p:txBody>
        </p:sp>
      </p:grpSp>
      <p:grpSp>
        <p:nvGrpSpPr>
          <p:cNvPr id="30" name="Group 137"/>
          <p:cNvGrpSpPr>
            <a:grpSpLocks/>
          </p:cNvGrpSpPr>
          <p:nvPr/>
        </p:nvGrpSpPr>
        <p:grpSpPr bwMode="auto">
          <a:xfrm>
            <a:off x="5909310" y="3649312"/>
            <a:ext cx="355600" cy="477837"/>
            <a:chOff x="5204" y="2698"/>
            <a:chExt cx="224" cy="301"/>
          </a:xfrm>
        </p:grpSpPr>
        <p:sp>
          <p:nvSpPr>
            <p:cNvPr id="24619" name="Line 134"/>
            <p:cNvSpPr>
              <a:spLocks noChangeShapeType="1"/>
            </p:cNvSpPr>
            <p:nvPr/>
          </p:nvSpPr>
          <p:spPr bwMode="auto">
            <a:xfrm rot="5286189">
              <a:off x="5251" y="2846"/>
              <a:ext cx="301" cy="6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prstDash val="sysDot"/>
              <a:round/>
              <a:headEnd type="triangle" w="sm" len="sm"/>
              <a:tailEnd type="none" w="sm" len="sm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24620" name="Text Box 135"/>
            <p:cNvSpPr txBox="1">
              <a:spLocks noChangeArrowheads="1"/>
            </p:cNvSpPr>
            <p:nvPr/>
          </p:nvSpPr>
          <p:spPr bwMode="auto">
            <a:xfrm>
              <a:off x="5204" y="2722"/>
              <a:ext cx="224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chemeClr val="hlink"/>
                  </a:solidFill>
                  <a:latin typeface="Gill Sans MT" pitchFamily="34" charset="0"/>
                </a:rPr>
                <a:t>4</a:t>
              </a:r>
            </a:p>
          </p:txBody>
        </p:sp>
      </p:grpSp>
      <p:grpSp>
        <p:nvGrpSpPr>
          <p:cNvPr id="31" name="Group 138"/>
          <p:cNvGrpSpPr>
            <a:grpSpLocks/>
          </p:cNvGrpSpPr>
          <p:nvPr/>
        </p:nvGrpSpPr>
        <p:grpSpPr bwMode="auto">
          <a:xfrm>
            <a:off x="3886835" y="4727224"/>
            <a:ext cx="477837" cy="396875"/>
            <a:chOff x="1767" y="1612"/>
            <a:chExt cx="301" cy="250"/>
          </a:xfrm>
        </p:grpSpPr>
        <p:sp>
          <p:nvSpPr>
            <p:cNvPr id="24617" name="Line 139"/>
            <p:cNvSpPr>
              <a:spLocks noChangeShapeType="1"/>
            </p:cNvSpPr>
            <p:nvPr/>
          </p:nvSpPr>
          <p:spPr bwMode="auto">
            <a:xfrm>
              <a:off x="1767" y="1830"/>
              <a:ext cx="301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24618" name="Text Box 140"/>
            <p:cNvSpPr txBox="1">
              <a:spLocks noChangeArrowheads="1"/>
            </p:cNvSpPr>
            <p:nvPr/>
          </p:nvSpPr>
          <p:spPr bwMode="auto">
            <a:xfrm>
              <a:off x="1805" y="1612"/>
              <a:ext cx="224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chemeClr val="hlink"/>
                  </a:solidFill>
                  <a:latin typeface="Gill Sans MT" pitchFamily="34" charset="0"/>
                </a:rPr>
                <a:t>1</a:t>
              </a:r>
            </a:p>
          </p:txBody>
        </p:sp>
      </p:grpSp>
      <p:grpSp>
        <p:nvGrpSpPr>
          <p:cNvPr id="24640" name="Group 141"/>
          <p:cNvGrpSpPr>
            <a:grpSpLocks/>
          </p:cNvGrpSpPr>
          <p:nvPr/>
        </p:nvGrpSpPr>
        <p:grpSpPr bwMode="auto">
          <a:xfrm>
            <a:off x="4991735" y="4727224"/>
            <a:ext cx="477837" cy="396875"/>
            <a:chOff x="1767" y="1612"/>
            <a:chExt cx="301" cy="250"/>
          </a:xfrm>
        </p:grpSpPr>
        <p:sp>
          <p:nvSpPr>
            <p:cNvPr id="24615" name="Line 142"/>
            <p:cNvSpPr>
              <a:spLocks noChangeShapeType="1"/>
            </p:cNvSpPr>
            <p:nvPr/>
          </p:nvSpPr>
          <p:spPr bwMode="auto">
            <a:xfrm>
              <a:off x="1767" y="1830"/>
              <a:ext cx="301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24616" name="Text Box 143"/>
            <p:cNvSpPr txBox="1">
              <a:spLocks noChangeArrowheads="1"/>
            </p:cNvSpPr>
            <p:nvPr/>
          </p:nvSpPr>
          <p:spPr bwMode="auto">
            <a:xfrm>
              <a:off x="1805" y="1612"/>
              <a:ext cx="224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chemeClr val="hlink"/>
                  </a:solidFill>
                  <a:latin typeface="Gill Sans MT" pitchFamily="34" charset="0"/>
                </a:rPr>
                <a:t>2</a:t>
              </a:r>
            </a:p>
          </p:txBody>
        </p:sp>
      </p:grpSp>
      <p:grpSp>
        <p:nvGrpSpPr>
          <p:cNvPr id="24659" name="Group 147"/>
          <p:cNvGrpSpPr>
            <a:grpSpLocks/>
          </p:cNvGrpSpPr>
          <p:nvPr/>
        </p:nvGrpSpPr>
        <p:grpSpPr bwMode="auto">
          <a:xfrm>
            <a:off x="7239635" y="4727224"/>
            <a:ext cx="477837" cy="396875"/>
            <a:chOff x="1767" y="1612"/>
            <a:chExt cx="301" cy="250"/>
          </a:xfrm>
        </p:grpSpPr>
        <p:sp>
          <p:nvSpPr>
            <p:cNvPr id="24613" name="Line 148"/>
            <p:cNvSpPr>
              <a:spLocks noChangeShapeType="1"/>
            </p:cNvSpPr>
            <p:nvPr/>
          </p:nvSpPr>
          <p:spPr bwMode="auto">
            <a:xfrm>
              <a:off x="1767" y="1830"/>
              <a:ext cx="301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24614" name="Text Box 149"/>
            <p:cNvSpPr txBox="1">
              <a:spLocks noChangeArrowheads="1"/>
            </p:cNvSpPr>
            <p:nvPr/>
          </p:nvSpPr>
          <p:spPr bwMode="auto">
            <a:xfrm>
              <a:off x="1805" y="1612"/>
              <a:ext cx="224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chemeClr val="hlink"/>
                  </a:solidFill>
                  <a:latin typeface="Gill Sans MT" pitchFamily="34" charset="0"/>
                </a:rPr>
                <a:t>5</a:t>
              </a:r>
            </a:p>
          </p:txBody>
        </p:sp>
      </p:grpSp>
      <p:grpSp>
        <p:nvGrpSpPr>
          <p:cNvPr id="24661" name="Group 150"/>
          <p:cNvGrpSpPr>
            <a:grpSpLocks/>
          </p:cNvGrpSpPr>
          <p:nvPr/>
        </p:nvGrpSpPr>
        <p:grpSpPr bwMode="auto">
          <a:xfrm>
            <a:off x="5271135" y="5395562"/>
            <a:ext cx="355600" cy="477837"/>
            <a:chOff x="4922" y="2173"/>
            <a:chExt cx="224" cy="301"/>
          </a:xfrm>
        </p:grpSpPr>
        <p:sp>
          <p:nvSpPr>
            <p:cNvPr id="24611" name="Line 151"/>
            <p:cNvSpPr>
              <a:spLocks noChangeShapeType="1"/>
            </p:cNvSpPr>
            <p:nvPr/>
          </p:nvSpPr>
          <p:spPr bwMode="auto">
            <a:xfrm rot="5286189">
              <a:off x="4968" y="2323"/>
              <a:ext cx="301" cy="1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24612" name="Text Box 152"/>
            <p:cNvSpPr txBox="1">
              <a:spLocks noChangeArrowheads="1"/>
            </p:cNvSpPr>
            <p:nvPr/>
          </p:nvSpPr>
          <p:spPr bwMode="auto">
            <a:xfrm>
              <a:off x="4922" y="2197"/>
              <a:ext cx="224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chemeClr val="hlink"/>
                  </a:solidFill>
                  <a:latin typeface="Gill Sans MT" pitchFamily="34" charset="0"/>
                </a:rPr>
                <a:t>3</a:t>
              </a:r>
            </a:p>
          </p:txBody>
        </p:sp>
      </p:grpSp>
      <p:grpSp>
        <p:nvGrpSpPr>
          <p:cNvPr id="24662" name="Group 156"/>
          <p:cNvGrpSpPr>
            <a:grpSpLocks/>
          </p:cNvGrpSpPr>
          <p:nvPr/>
        </p:nvGrpSpPr>
        <p:grpSpPr bwMode="auto">
          <a:xfrm>
            <a:off x="6336347" y="5684487"/>
            <a:ext cx="473075" cy="450850"/>
            <a:chOff x="3296" y="3315"/>
            <a:chExt cx="298" cy="284"/>
          </a:xfrm>
        </p:grpSpPr>
        <p:sp>
          <p:nvSpPr>
            <p:cNvPr id="24609" name="Line 154"/>
            <p:cNvSpPr>
              <a:spLocks noChangeShapeType="1"/>
            </p:cNvSpPr>
            <p:nvPr/>
          </p:nvSpPr>
          <p:spPr bwMode="auto">
            <a:xfrm rot="5286189">
              <a:off x="3309" y="3302"/>
              <a:ext cx="228" cy="253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prstDash val="sysDot"/>
              <a:round/>
              <a:headEnd type="triangle" w="sm" len="sm"/>
              <a:tailEnd type="none" w="sm" len="sm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24610" name="Text Box 155"/>
            <p:cNvSpPr txBox="1">
              <a:spLocks noChangeArrowheads="1"/>
            </p:cNvSpPr>
            <p:nvPr/>
          </p:nvSpPr>
          <p:spPr bwMode="auto">
            <a:xfrm>
              <a:off x="3370" y="3349"/>
              <a:ext cx="224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chemeClr val="hlink"/>
                  </a:solidFill>
                  <a:latin typeface="Gill Sans MT" pitchFamily="34" charset="0"/>
                </a:rPr>
                <a:t>4</a:t>
              </a:r>
            </a:p>
          </p:txBody>
        </p:sp>
      </p:grpSp>
      <p:grpSp>
        <p:nvGrpSpPr>
          <p:cNvPr id="24663" name="Group 169"/>
          <p:cNvGrpSpPr>
            <a:grpSpLocks/>
          </p:cNvGrpSpPr>
          <p:nvPr/>
        </p:nvGrpSpPr>
        <p:grpSpPr bwMode="auto">
          <a:xfrm>
            <a:off x="3890010" y="1256949"/>
            <a:ext cx="477837" cy="396875"/>
            <a:chOff x="1767" y="1612"/>
            <a:chExt cx="301" cy="250"/>
          </a:xfrm>
        </p:grpSpPr>
        <p:sp>
          <p:nvSpPr>
            <p:cNvPr id="24607" name="Line 170"/>
            <p:cNvSpPr>
              <a:spLocks noChangeShapeType="1"/>
            </p:cNvSpPr>
            <p:nvPr/>
          </p:nvSpPr>
          <p:spPr bwMode="auto">
            <a:xfrm>
              <a:off x="1767" y="1830"/>
              <a:ext cx="301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08" name="Text Box 171"/>
            <p:cNvSpPr txBox="1">
              <a:spLocks noChangeArrowheads="1"/>
            </p:cNvSpPr>
            <p:nvPr/>
          </p:nvSpPr>
          <p:spPr bwMode="auto">
            <a:xfrm>
              <a:off x="1805" y="1612"/>
              <a:ext cx="224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chemeClr val="hlink"/>
                  </a:solidFill>
                </a:rPr>
                <a:t>1</a:t>
              </a:r>
            </a:p>
          </p:txBody>
        </p:sp>
      </p:grpSp>
      <p:grpSp>
        <p:nvGrpSpPr>
          <p:cNvPr id="24664" name="Group 172"/>
          <p:cNvGrpSpPr>
            <a:grpSpLocks/>
          </p:cNvGrpSpPr>
          <p:nvPr/>
        </p:nvGrpSpPr>
        <p:grpSpPr bwMode="auto">
          <a:xfrm>
            <a:off x="4994910" y="1256949"/>
            <a:ext cx="477837" cy="396875"/>
            <a:chOff x="1767" y="1612"/>
            <a:chExt cx="301" cy="250"/>
          </a:xfrm>
        </p:grpSpPr>
        <p:sp>
          <p:nvSpPr>
            <p:cNvPr id="24605" name="Line 173"/>
            <p:cNvSpPr>
              <a:spLocks noChangeShapeType="1"/>
            </p:cNvSpPr>
            <p:nvPr/>
          </p:nvSpPr>
          <p:spPr bwMode="auto">
            <a:xfrm>
              <a:off x="1767" y="1830"/>
              <a:ext cx="301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06" name="Text Box 174"/>
            <p:cNvSpPr txBox="1">
              <a:spLocks noChangeArrowheads="1"/>
            </p:cNvSpPr>
            <p:nvPr/>
          </p:nvSpPr>
          <p:spPr bwMode="auto">
            <a:xfrm>
              <a:off x="1805" y="1612"/>
              <a:ext cx="224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chemeClr val="hlink"/>
                  </a:solidFill>
                </a:rPr>
                <a:t>2</a:t>
              </a:r>
            </a:p>
          </p:txBody>
        </p:sp>
      </p:grpSp>
      <p:grpSp>
        <p:nvGrpSpPr>
          <p:cNvPr id="24667" name="Group 175"/>
          <p:cNvGrpSpPr>
            <a:grpSpLocks/>
          </p:cNvGrpSpPr>
          <p:nvPr/>
        </p:nvGrpSpPr>
        <p:grpSpPr bwMode="auto">
          <a:xfrm>
            <a:off x="6114097" y="1256949"/>
            <a:ext cx="477838" cy="396875"/>
            <a:chOff x="1767" y="1612"/>
            <a:chExt cx="301" cy="250"/>
          </a:xfrm>
        </p:grpSpPr>
        <p:sp>
          <p:nvSpPr>
            <p:cNvPr id="24603" name="Line 176"/>
            <p:cNvSpPr>
              <a:spLocks noChangeShapeType="1"/>
            </p:cNvSpPr>
            <p:nvPr/>
          </p:nvSpPr>
          <p:spPr bwMode="auto">
            <a:xfrm>
              <a:off x="1767" y="1830"/>
              <a:ext cx="301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04" name="Text Box 177"/>
            <p:cNvSpPr txBox="1">
              <a:spLocks noChangeArrowheads="1"/>
            </p:cNvSpPr>
            <p:nvPr/>
          </p:nvSpPr>
          <p:spPr bwMode="auto">
            <a:xfrm>
              <a:off x="1805" y="1612"/>
              <a:ext cx="224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chemeClr val="hlink"/>
                  </a:solidFill>
                </a:rPr>
                <a:t>3</a:t>
              </a:r>
            </a:p>
          </p:txBody>
        </p:sp>
      </p:grpSp>
      <p:grpSp>
        <p:nvGrpSpPr>
          <p:cNvPr id="24668" name="Group 178"/>
          <p:cNvGrpSpPr>
            <a:grpSpLocks/>
          </p:cNvGrpSpPr>
          <p:nvPr/>
        </p:nvGrpSpPr>
        <p:grpSpPr bwMode="auto">
          <a:xfrm>
            <a:off x="7242810" y="1256949"/>
            <a:ext cx="477837" cy="396875"/>
            <a:chOff x="1767" y="1612"/>
            <a:chExt cx="301" cy="250"/>
          </a:xfrm>
        </p:grpSpPr>
        <p:sp>
          <p:nvSpPr>
            <p:cNvPr id="24601" name="Line 179"/>
            <p:cNvSpPr>
              <a:spLocks noChangeShapeType="1"/>
            </p:cNvSpPr>
            <p:nvPr/>
          </p:nvSpPr>
          <p:spPr bwMode="auto">
            <a:xfrm>
              <a:off x="1767" y="1830"/>
              <a:ext cx="301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02" name="Text Box 180"/>
            <p:cNvSpPr txBox="1">
              <a:spLocks noChangeArrowheads="1"/>
            </p:cNvSpPr>
            <p:nvPr/>
          </p:nvSpPr>
          <p:spPr bwMode="auto">
            <a:xfrm>
              <a:off x="1805" y="1612"/>
              <a:ext cx="224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chemeClr val="hlink"/>
                  </a:solidFill>
                </a:rPr>
                <a:t>4</a:t>
              </a:r>
            </a:p>
          </p:txBody>
        </p:sp>
      </p:grpSp>
      <p:sp>
        <p:nvSpPr>
          <p:cNvPr id="24600" name="Text Box 181"/>
          <p:cNvSpPr txBox="1">
            <a:spLocks noChangeArrowheads="1"/>
          </p:cNvSpPr>
          <p:nvPr/>
        </p:nvSpPr>
        <p:spPr bwMode="auto">
          <a:xfrm>
            <a:off x="2554922" y="2063399"/>
            <a:ext cx="2855913" cy="923330"/>
          </a:xfrm>
          <a:prstGeom prst="rect">
            <a:avLst/>
          </a:prstGeom>
          <a:solidFill>
            <a:srgbClr val="0066FF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dirty="0" smtClean="0">
                <a:solidFill>
                  <a:srgbClr val="FFFF00"/>
                </a:solidFill>
                <a:latin typeface="Gill Sans MT" pitchFamily="34" charset="0"/>
              </a:rPr>
              <a:t>Tour del </a:t>
            </a:r>
            <a:r>
              <a:rPr lang="en-US" b="0" dirty="0" err="1" smtClean="0">
                <a:solidFill>
                  <a:srgbClr val="FFFF00"/>
                </a:solidFill>
                <a:latin typeface="Gill Sans MT" pitchFamily="34" charset="0"/>
              </a:rPr>
              <a:t>camino</a:t>
            </a:r>
            <a:r>
              <a:rPr lang="en-US" b="0" dirty="0" smtClean="0">
                <a:solidFill>
                  <a:srgbClr val="FFFF00"/>
                </a:solidFill>
                <a:latin typeface="Gill Sans MT" pitchFamily="34" charset="0"/>
              </a:rPr>
              <a:t> </a:t>
            </a:r>
            <a:r>
              <a:rPr lang="en-US" b="0" dirty="0" err="1" smtClean="0">
                <a:solidFill>
                  <a:srgbClr val="FFFF00"/>
                </a:solidFill>
                <a:latin typeface="Gill Sans MT" pitchFamily="34" charset="0"/>
              </a:rPr>
              <a:t>primario</a:t>
            </a:r>
            <a:r>
              <a:rPr lang="en-US" b="0" dirty="0" smtClean="0">
                <a:solidFill>
                  <a:srgbClr val="FFFF00"/>
                </a:solidFill>
                <a:latin typeface="Gill Sans MT" pitchFamily="34" charset="0"/>
              </a:rPr>
              <a:t> [</a:t>
            </a:r>
            <a:r>
              <a:rPr lang="en-US" b="0" dirty="0">
                <a:solidFill>
                  <a:srgbClr val="FFFF00"/>
                </a:solidFill>
                <a:latin typeface="Gill Sans MT" pitchFamily="34" charset="0"/>
              </a:rPr>
              <a:t>1, 2, 3, </a:t>
            </a:r>
            <a:r>
              <a:rPr lang="en-US" b="0" dirty="0" smtClean="0">
                <a:solidFill>
                  <a:srgbClr val="FFFF00"/>
                </a:solidFill>
                <a:latin typeface="Gill Sans MT" pitchFamily="34" charset="0"/>
              </a:rPr>
              <a:t>5, 6] </a:t>
            </a:r>
            <a:r>
              <a:rPr lang="en-US" b="0" u="sng" dirty="0" smtClean="0">
                <a:solidFill>
                  <a:srgbClr val="FFFF00"/>
                </a:solidFill>
                <a:latin typeface="Gill Sans MT" pitchFamily="34" charset="0"/>
              </a:rPr>
              <a:t>sin </a:t>
            </a:r>
            <a:r>
              <a:rPr lang="en-US" b="0" i="1" u="sng" dirty="0" err="1" smtClean="0">
                <a:solidFill>
                  <a:srgbClr val="FFFF00"/>
                </a:solidFill>
                <a:latin typeface="Gill Sans MT" pitchFamily="34" charset="0"/>
              </a:rPr>
              <a:t>sidetrips</a:t>
            </a:r>
            <a:r>
              <a:rPr lang="en-US" b="0" u="sng" dirty="0" smtClean="0">
                <a:solidFill>
                  <a:srgbClr val="FFFF00"/>
                </a:solidFill>
                <a:latin typeface="Gill Sans MT" pitchFamily="34" charset="0"/>
              </a:rPr>
              <a:t> </a:t>
            </a:r>
            <a:r>
              <a:rPr lang="en-US" b="0" u="sng" dirty="0" err="1" smtClean="0">
                <a:solidFill>
                  <a:srgbClr val="FFFF00"/>
                </a:solidFill>
                <a:latin typeface="Gill Sans MT" pitchFamily="34" charset="0"/>
              </a:rPr>
              <a:t>ni</a:t>
            </a:r>
            <a:r>
              <a:rPr lang="en-US" b="0" u="sng" dirty="0" smtClean="0">
                <a:solidFill>
                  <a:srgbClr val="FFFF00"/>
                </a:solidFill>
                <a:latin typeface="Gill Sans MT" pitchFamily="34" charset="0"/>
              </a:rPr>
              <a:t> </a:t>
            </a:r>
            <a:r>
              <a:rPr lang="en-US" b="0" i="1" u="sng" dirty="0" smtClean="0">
                <a:solidFill>
                  <a:srgbClr val="FFFF00"/>
                </a:solidFill>
                <a:latin typeface="Gill Sans MT" pitchFamily="34" charset="0"/>
              </a:rPr>
              <a:t>detours</a:t>
            </a:r>
            <a:endParaRPr lang="en-US" b="0" i="1" dirty="0">
              <a:solidFill>
                <a:srgbClr val="FFFF00"/>
              </a:solidFill>
              <a:latin typeface="Gill Sans MT" pitchFamily="34" charset="0"/>
            </a:endParaRPr>
          </a:p>
        </p:txBody>
      </p:sp>
      <p:sp>
        <p:nvSpPr>
          <p:cNvPr id="11" name="Marcador de pie de página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12" name="Marcador de número de diapositiva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27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533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4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4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4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0"/>
                            </p:stCondLst>
                            <p:childTnLst>
                              <p:par>
                                <p:cTn id="43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500"/>
                            </p:stCondLst>
                            <p:childTnLst>
                              <p:par>
                                <p:cTn id="47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24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24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3500"/>
                            </p:stCondLst>
                            <p:childTnLst>
                              <p:par>
                                <p:cTn id="69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24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0"/>
                            </p:stCondLst>
                            <p:childTnLst>
                              <p:par>
                                <p:cTn id="73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24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Requisitos de test imposibles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7543801" cy="44635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Hay </a:t>
            </a:r>
            <a:r>
              <a:rPr lang="es-ES" dirty="0" smtClean="0">
                <a:solidFill>
                  <a:srgbClr val="00B0F0"/>
                </a:solidFill>
              </a:rPr>
              <a:t>requisitos de test </a:t>
            </a:r>
            <a:r>
              <a:rPr lang="es-ES" dirty="0" smtClean="0">
                <a:solidFill>
                  <a:schemeClr val="tx1"/>
                </a:solidFill>
              </a:rPr>
              <a:t>que </a:t>
            </a:r>
            <a:r>
              <a:rPr lang="es-ES" dirty="0" smtClean="0">
                <a:solidFill>
                  <a:srgbClr val="00B0F0"/>
                </a:solidFill>
              </a:rPr>
              <a:t>no</a:t>
            </a:r>
            <a:r>
              <a:rPr lang="es-ES" dirty="0" smtClean="0">
                <a:solidFill>
                  <a:schemeClr val="tx1"/>
                </a:solidFill>
              </a:rPr>
              <a:t> se pueden </a:t>
            </a:r>
            <a:r>
              <a:rPr lang="es-ES" dirty="0" smtClean="0">
                <a:solidFill>
                  <a:srgbClr val="00B0F0"/>
                </a:solidFill>
              </a:rPr>
              <a:t>satisfacer</a:t>
            </a:r>
            <a:r>
              <a:rPr lang="es-ES" dirty="0" smtClean="0">
                <a:solidFill>
                  <a:schemeClr val="tx1"/>
                </a:solidFill>
              </a:rPr>
              <a:t>. Por ejemplo:</a:t>
            </a:r>
          </a:p>
          <a:p>
            <a:pPr marL="0" indent="0"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 smtClean="0">
                <a:solidFill>
                  <a:schemeClr val="tx1"/>
                </a:solidFill>
              </a:rPr>
              <a:t>Código muerto.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 err="1" smtClean="0">
                <a:solidFill>
                  <a:schemeClr val="tx1"/>
                </a:solidFill>
              </a:rPr>
              <a:t>Subcamino</a:t>
            </a:r>
            <a:r>
              <a:rPr lang="es-ES" sz="2000" dirty="0" smtClean="0">
                <a:solidFill>
                  <a:schemeClr val="tx1"/>
                </a:solidFill>
              </a:rPr>
              <a:t> que solo se ejecuta con una contradicción (x&gt;0 &amp;&amp; x&lt;0).</a:t>
            </a:r>
          </a:p>
          <a:p>
            <a:pPr marL="201168" lvl="1" indent="0">
              <a:buNone/>
            </a:pPr>
            <a:endParaRPr lang="es-ES" sz="2000" dirty="0" smtClean="0">
              <a:solidFill>
                <a:schemeClr val="tx1"/>
              </a:solidFill>
            </a:endParaRPr>
          </a:p>
          <a:p>
            <a:pPr marL="0">
              <a:buNone/>
            </a:pPr>
            <a:r>
              <a:rPr lang="es-ES" dirty="0" smtClean="0">
                <a:solidFill>
                  <a:schemeClr val="tx1"/>
                </a:solidFill>
              </a:rPr>
              <a:t>La mayoría de los </a:t>
            </a:r>
            <a:r>
              <a:rPr lang="es-ES" dirty="0" smtClean="0">
                <a:solidFill>
                  <a:srgbClr val="00B0F0"/>
                </a:solidFill>
              </a:rPr>
              <a:t>criterios</a:t>
            </a:r>
            <a:r>
              <a:rPr lang="es-ES" dirty="0" smtClean="0">
                <a:solidFill>
                  <a:schemeClr val="tx1"/>
                </a:solidFill>
              </a:rPr>
              <a:t> de test cuenta con </a:t>
            </a:r>
            <a:r>
              <a:rPr lang="es-ES" dirty="0" smtClean="0">
                <a:solidFill>
                  <a:srgbClr val="00B0F0"/>
                </a:solidFill>
              </a:rPr>
              <a:t>requisitos</a:t>
            </a:r>
            <a:r>
              <a:rPr lang="es-ES" dirty="0" smtClean="0">
                <a:solidFill>
                  <a:schemeClr val="tx1"/>
                </a:solidFill>
              </a:rPr>
              <a:t> de test </a:t>
            </a:r>
            <a:r>
              <a:rPr lang="es-ES" dirty="0" smtClean="0">
                <a:solidFill>
                  <a:srgbClr val="00B0F0"/>
                </a:solidFill>
              </a:rPr>
              <a:t>imposibles</a:t>
            </a:r>
            <a:r>
              <a:rPr lang="es-ES" dirty="0" smtClean="0">
                <a:solidFill>
                  <a:schemeClr val="tx1"/>
                </a:solidFill>
              </a:rPr>
              <a:t>.</a:t>
            </a:r>
          </a:p>
          <a:p>
            <a:pPr marL="0"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>
              <a:buNone/>
            </a:pPr>
            <a:r>
              <a:rPr lang="es-ES" dirty="0" smtClean="0">
                <a:solidFill>
                  <a:schemeClr val="tx1"/>
                </a:solidFill>
              </a:rPr>
              <a:t>Usualmente es </a:t>
            </a:r>
            <a:r>
              <a:rPr lang="es-ES" dirty="0" smtClean="0">
                <a:solidFill>
                  <a:srgbClr val="00B0F0"/>
                </a:solidFill>
              </a:rPr>
              <a:t>indecidible</a:t>
            </a:r>
            <a:r>
              <a:rPr lang="es-ES" dirty="0" smtClean="0">
                <a:solidFill>
                  <a:schemeClr val="tx1"/>
                </a:solidFill>
              </a:rPr>
              <a:t> saber si los requisitos son posibles.</a:t>
            </a:r>
          </a:p>
          <a:p>
            <a:pPr marL="0">
              <a:buNone/>
            </a:pPr>
            <a:endParaRPr lang="es-ES" dirty="0" smtClean="0">
              <a:solidFill>
                <a:schemeClr val="tx1"/>
              </a:solidFill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28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0570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Requisitos de test imposibles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7853497" cy="4463586"/>
          </a:xfrm>
        </p:spPr>
        <p:txBody>
          <a:bodyPr>
            <a:normAutofit/>
          </a:bodyPr>
          <a:lstStyle/>
          <a:p>
            <a:pPr marL="0">
              <a:buNone/>
            </a:pPr>
            <a:r>
              <a:rPr lang="es-ES" dirty="0" smtClean="0">
                <a:solidFill>
                  <a:schemeClr val="tx1"/>
                </a:solidFill>
              </a:rPr>
              <a:t>Si </a:t>
            </a:r>
            <a:r>
              <a:rPr lang="es-ES" dirty="0" smtClean="0">
                <a:solidFill>
                  <a:srgbClr val="00B0F0"/>
                </a:solidFill>
              </a:rPr>
              <a:t>no</a:t>
            </a:r>
            <a:r>
              <a:rPr lang="es-ES" dirty="0" smtClean="0">
                <a:solidFill>
                  <a:schemeClr val="tx1"/>
                </a:solidFill>
              </a:rPr>
              <a:t> se permiten los </a:t>
            </a:r>
            <a:r>
              <a:rPr lang="es-ES" dirty="0" smtClean="0">
                <a:solidFill>
                  <a:srgbClr val="00B0F0"/>
                </a:solidFill>
              </a:rPr>
              <a:t>viajes opcionales </a:t>
            </a:r>
            <a:r>
              <a:rPr lang="es-ES" dirty="0" smtClean="0">
                <a:solidFill>
                  <a:schemeClr val="tx1"/>
                </a:solidFill>
              </a:rPr>
              <a:t>entonces los criterios estructurales suelen tener </a:t>
            </a:r>
            <a:r>
              <a:rPr lang="es-ES" dirty="0" smtClean="0">
                <a:solidFill>
                  <a:srgbClr val="00B0F0"/>
                </a:solidFill>
              </a:rPr>
              <a:t>más requisitos de test imposibles</a:t>
            </a:r>
            <a:r>
              <a:rPr lang="es-ES" dirty="0" smtClean="0">
                <a:solidFill>
                  <a:schemeClr val="tx1"/>
                </a:solidFill>
              </a:rPr>
              <a:t>.</a:t>
            </a:r>
          </a:p>
          <a:p>
            <a:pPr marL="0">
              <a:buNone/>
            </a:pPr>
            <a:endParaRPr lang="es-ES" dirty="0">
              <a:solidFill>
                <a:schemeClr val="tx1"/>
              </a:solidFill>
            </a:endParaRPr>
          </a:p>
          <a:p>
            <a:pPr marL="0">
              <a:buNone/>
            </a:pPr>
            <a:r>
              <a:rPr lang="es-ES" dirty="0" smtClean="0">
                <a:solidFill>
                  <a:schemeClr val="tx1"/>
                </a:solidFill>
              </a:rPr>
              <a:t>Por otro lado, si </a:t>
            </a:r>
            <a:r>
              <a:rPr lang="es-ES" dirty="0" smtClean="0">
                <a:solidFill>
                  <a:srgbClr val="00B0F0"/>
                </a:solidFill>
              </a:rPr>
              <a:t>permitimos</a:t>
            </a:r>
            <a:r>
              <a:rPr lang="es-ES" dirty="0" smtClean="0">
                <a:solidFill>
                  <a:schemeClr val="tx1"/>
                </a:solidFill>
              </a:rPr>
              <a:t> siempre los </a:t>
            </a:r>
            <a:r>
              <a:rPr lang="es-ES" dirty="0" smtClean="0">
                <a:solidFill>
                  <a:srgbClr val="00B0F0"/>
                </a:solidFill>
              </a:rPr>
              <a:t>viajes opcionales </a:t>
            </a:r>
            <a:r>
              <a:rPr lang="es-ES" dirty="0" smtClean="0">
                <a:solidFill>
                  <a:schemeClr val="tx1"/>
                </a:solidFill>
              </a:rPr>
              <a:t>entonces se </a:t>
            </a:r>
            <a:r>
              <a:rPr lang="es-ES" dirty="0" smtClean="0">
                <a:solidFill>
                  <a:srgbClr val="00B0F0"/>
                </a:solidFill>
              </a:rPr>
              <a:t>debilitan</a:t>
            </a:r>
            <a:r>
              <a:rPr lang="es-ES" dirty="0" smtClean="0">
                <a:solidFill>
                  <a:schemeClr val="tx1"/>
                </a:solidFill>
              </a:rPr>
              <a:t> los </a:t>
            </a:r>
            <a:r>
              <a:rPr lang="es-ES" dirty="0" smtClean="0">
                <a:solidFill>
                  <a:srgbClr val="00B0F0"/>
                </a:solidFill>
              </a:rPr>
              <a:t>criterios</a:t>
            </a:r>
            <a:r>
              <a:rPr lang="es-ES" dirty="0" smtClean="0">
                <a:solidFill>
                  <a:schemeClr val="tx1"/>
                </a:solidFill>
              </a:rPr>
              <a:t> de test.</a:t>
            </a:r>
          </a:p>
          <a:p>
            <a:pPr marL="0">
              <a:buNone/>
            </a:pPr>
            <a:endParaRPr lang="es-ES" dirty="0">
              <a:solidFill>
                <a:schemeClr val="tx1"/>
              </a:solidFill>
            </a:endParaRPr>
          </a:p>
          <a:p>
            <a:pPr marL="0">
              <a:buNone/>
            </a:pPr>
            <a:r>
              <a:rPr lang="es-ES" dirty="0" smtClean="0">
                <a:solidFill>
                  <a:schemeClr val="tx1"/>
                </a:solidFill>
              </a:rPr>
              <a:t>Por tanto, un compromiso entre estas situaciones es (</a:t>
            </a:r>
            <a:r>
              <a:rPr lang="es-ES" dirty="0" err="1" smtClean="0">
                <a:solidFill>
                  <a:srgbClr val="00B0F0"/>
                </a:solidFill>
              </a:rPr>
              <a:t>Best</a:t>
            </a:r>
            <a:r>
              <a:rPr lang="es-ES" dirty="0" smtClean="0">
                <a:solidFill>
                  <a:srgbClr val="00B0F0"/>
                </a:solidFill>
              </a:rPr>
              <a:t> </a:t>
            </a:r>
            <a:r>
              <a:rPr lang="es-ES" dirty="0" err="1" smtClean="0">
                <a:solidFill>
                  <a:srgbClr val="00B0F0"/>
                </a:solidFill>
              </a:rPr>
              <a:t>Effort</a:t>
            </a:r>
            <a:r>
              <a:rPr lang="es-ES" dirty="0" smtClean="0">
                <a:solidFill>
                  <a:srgbClr val="00B0F0"/>
                </a:solidFill>
              </a:rPr>
              <a:t> </a:t>
            </a:r>
            <a:r>
              <a:rPr lang="es-ES" dirty="0" err="1" smtClean="0">
                <a:solidFill>
                  <a:srgbClr val="00B0F0"/>
                </a:solidFill>
              </a:rPr>
              <a:t>Touring</a:t>
            </a:r>
            <a:r>
              <a:rPr lang="es-ES" dirty="0" smtClean="0">
                <a:solidFill>
                  <a:schemeClr val="tx1"/>
                </a:solidFill>
              </a:rPr>
              <a:t>):</a:t>
            </a:r>
          </a:p>
          <a:p>
            <a:pPr marL="475488" lvl="2">
              <a:buNone/>
            </a:pPr>
            <a:r>
              <a:rPr lang="es-ES" sz="2000" dirty="0" smtClean="0">
                <a:solidFill>
                  <a:schemeClr val="tx1"/>
                </a:solidFill>
              </a:rPr>
              <a:t>Satisfacer tantos requisitos de test como sea posible sin usar viajes opcionales.</a:t>
            </a:r>
          </a:p>
          <a:p>
            <a:pPr marL="475488" lvl="2">
              <a:buNone/>
            </a:pPr>
            <a:r>
              <a:rPr lang="es-ES" sz="2000" dirty="0" smtClean="0">
                <a:solidFill>
                  <a:schemeClr val="tx1"/>
                </a:solidFill>
              </a:rPr>
              <a:t>Permitir viajes opcionales para el resto de requisitos.</a:t>
            </a:r>
          </a:p>
          <a:p>
            <a:pPr marL="0">
              <a:buNone/>
            </a:pPr>
            <a:endParaRPr lang="es-ES" dirty="0">
              <a:solidFill>
                <a:schemeClr val="tx1"/>
              </a:solidFill>
            </a:endParaRPr>
          </a:p>
          <a:p>
            <a:pPr marL="0"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>
              <a:buNone/>
            </a:pPr>
            <a:endParaRPr lang="es-ES" dirty="0" smtClean="0">
              <a:solidFill>
                <a:schemeClr val="tx1"/>
              </a:solidFill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29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5945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Recorriendo  Grafos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Los grafos son la estructura </a:t>
            </a:r>
            <a:r>
              <a:rPr lang="es-ES" dirty="0" smtClean="0">
                <a:solidFill>
                  <a:srgbClr val="00B0F0"/>
                </a:solidFill>
              </a:rPr>
              <a:t>más utilizada </a:t>
            </a:r>
            <a:r>
              <a:rPr lang="es-ES" dirty="0" smtClean="0">
                <a:solidFill>
                  <a:schemeClr val="tx1"/>
                </a:solidFill>
              </a:rPr>
              <a:t>para realizar </a:t>
            </a:r>
            <a:r>
              <a:rPr lang="es-ES" dirty="0" err="1" smtClean="0">
                <a:solidFill>
                  <a:schemeClr val="tx1"/>
                </a:solidFill>
              </a:rPr>
              <a:t>testing</a:t>
            </a:r>
            <a:r>
              <a:rPr lang="es-ES" dirty="0" smtClean="0">
                <a:solidFill>
                  <a:schemeClr val="tx1"/>
                </a:solidFill>
              </a:rPr>
              <a:t>.</a:t>
            </a:r>
          </a:p>
          <a:p>
            <a:pPr lvl="1"/>
            <a:endParaRPr lang="es-ES" sz="20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Los grafos pueden provenir de </a:t>
            </a:r>
            <a:r>
              <a:rPr lang="es-ES" dirty="0" smtClean="0">
                <a:solidFill>
                  <a:srgbClr val="00B0F0"/>
                </a:solidFill>
              </a:rPr>
              <a:t>muchos sitios</a:t>
            </a:r>
            <a:r>
              <a:rPr lang="es-ES" dirty="0" smtClean="0">
                <a:solidFill>
                  <a:schemeClr val="tx1"/>
                </a:solidFill>
              </a:rPr>
              <a:t>. </a:t>
            </a:r>
          </a:p>
          <a:p>
            <a:pPr marL="0" indent="0"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lvl="1"/>
            <a:r>
              <a:rPr lang="es-ES" sz="2000" dirty="0" smtClean="0">
                <a:solidFill>
                  <a:schemeClr val="tx1"/>
                </a:solidFill>
              </a:rPr>
              <a:t>Grafos para control de flujo.</a:t>
            </a:r>
          </a:p>
          <a:p>
            <a:pPr lvl="1"/>
            <a:r>
              <a:rPr lang="es-ES" sz="2000" dirty="0" smtClean="0">
                <a:solidFill>
                  <a:schemeClr val="tx1"/>
                </a:solidFill>
              </a:rPr>
              <a:t>Estructuras de diseño.</a:t>
            </a:r>
          </a:p>
          <a:p>
            <a:pPr lvl="1"/>
            <a:r>
              <a:rPr lang="es-ES" sz="2000" dirty="0" err="1" smtClean="0">
                <a:solidFill>
                  <a:schemeClr val="tx1"/>
                </a:solidFill>
              </a:rPr>
              <a:t>FSMs</a:t>
            </a:r>
            <a:r>
              <a:rPr lang="es-ES" sz="2000" dirty="0" smtClean="0">
                <a:solidFill>
                  <a:schemeClr val="tx1"/>
                </a:solidFill>
              </a:rPr>
              <a:t> y </a:t>
            </a:r>
            <a:r>
              <a:rPr lang="es-ES" sz="2000" dirty="0" err="1" smtClean="0">
                <a:solidFill>
                  <a:schemeClr val="tx1"/>
                </a:solidFill>
              </a:rPr>
              <a:t>statecharts</a:t>
            </a:r>
            <a:r>
              <a:rPr lang="es-ES" sz="2000" dirty="0" smtClean="0">
                <a:solidFill>
                  <a:schemeClr val="tx1"/>
                </a:solidFill>
              </a:rPr>
              <a:t>.</a:t>
            </a:r>
          </a:p>
          <a:p>
            <a:pPr lvl="1"/>
            <a:r>
              <a:rPr lang="es-ES" sz="2000" dirty="0" smtClean="0">
                <a:solidFill>
                  <a:schemeClr val="tx1"/>
                </a:solidFill>
              </a:rPr>
              <a:t>Casos de uso.</a:t>
            </a:r>
          </a:p>
          <a:p>
            <a:pPr lvl="1"/>
            <a:endParaRPr lang="es-ES" sz="20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Los </a:t>
            </a:r>
            <a:r>
              <a:rPr lang="es-ES" dirty="0" err="1" smtClean="0">
                <a:solidFill>
                  <a:schemeClr val="tx1"/>
                </a:solidFill>
              </a:rPr>
              <a:t>tests</a:t>
            </a:r>
            <a:r>
              <a:rPr lang="es-ES" dirty="0" smtClean="0">
                <a:solidFill>
                  <a:schemeClr val="tx1"/>
                </a:solidFill>
              </a:rPr>
              <a:t>, usualmente, deben “cubrir” el grafo en un cierto sentido.</a:t>
            </a:r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0839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Recorridos circulares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7853497" cy="4463586"/>
          </a:xfrm>
        </p:spPr>
        <p:txBody>
          <a:bodyPr>
            <a:normAutofit/>
          </a:bodyPr>
          <a:lstStyle/>
          <a:p>
            <a:pPr marL="0">
              <a:buNone/>
            </a:pPr>
            <a:r>
              <a:rPr lang="es-ES" dirty="0" smtClean="0">
                <a:solidFill>
                  <a:srgbClr val="00B0F0"/>
                </a:solidFill>
              </a:rPr>
              <a:t>Camino circular</a:t>
            </a:r>
            <a:r>
              <a:rPr lang="es-ES" dirty="0" smtClean="0">
                <a:solidFill>
                  <a:schemeClr val="tx1"/>
                </a:solidFill>
              </a:rPr>
              <a:t>: Un camino primario que empieza y acaba en el mismo nodo.</a:t>
            </a:r>
          </a:p>
          <a:p>
            <a:pPr marL="0"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>
              <a:buNone/>
            </a:pPr>
            <a:endParaRPr lang="es-ES" dirty="0">
              <a:solidFill>
                <a:schemeClr val="tx1"/>
              </a:solidFill>
            </a:endParaRPr>
          </a:p>
          <a:p>
            <a:pPr marL="0">
              <a:buNone/>
            </a:pPr>
            <a:endParaRPr lang="es-ES" dirty="0">
              <a:solidFill>
                <a:schemeClr val="tx1"/>
              </a:solidFill>
            </a:endParaRPr>
          </a:p>
          <a:p>
            <a:pPr marL="0"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>
              <a:buNone/>
            </a:pPr>
            <a:endParaRPr lang="es-ES" dirty="0">
              <a:solidFill>
                <a:schemeClr val="tx1"/>
              </a:solidFill>
            </a:endParaRPr>
          </a:p>
          <a:p>
            <a:pPr marL="0">
              <a:buNone/>
            </a:pPr>
            <a:r>
              <a:rPr lang="es-ES" dirty="0" smtClean="0">
                <a:solidFill>
                  <a:schemeClr val="tx1"/>
                </a:solidFill>
              </a:rPr>
              <a:t>Estos criterios </a:t>
            </a:r>
            <a:r>
              <a:rPr lang="es-ES" dirty="0" smtClean="0">
                <a:solidFill>
                  <a:srgbClr val="00B0F0"/>
                </a:solidFill>
              </a:rPr>
              <a:t>omiten los nodos y aristas </a:t>
            </a:r>
            <a:r>
              <a:rPr lang="es-ES" dirty="0" smtClean="0">
                <a:solidFill>
                  <a:schemeClr val="tx1"/>
                </a:solidFill>
              </a:rPr>
              <a:t>que </a:t>
            </a:r>
            <a:r>
              <a:rPr lang="es-ES" dirty="0" smtClean="0">
                <a:solidFill>
                  <a:srgbClr val="00B0F0"/>
                </a:solidFill>
              </a:rPr>
              <a:t>no</a:t>
            </a:r>
            <a:r>
              <a:rPr lang="es-ES" dirty="0" smtClean="0">
                <a:solidFill>
                  <a:schemeClr val="tx1"/>
                </a:solidFill>
              </a:rPr>
              <a:t> aparezcan en </a:t>
            </a:r>
            <a:r>
              <a:rPr lang="es-ES" dirty="0" smtClean="0">
                <a:solidFill>
                  <a:srgbClr val="00B0F0"/>
                </a:solidFill>
              </a:rPr>
              <a:t>caminos circulares</a:t>
            </a:r>
            <a:r>
              <a:rPr lang="es-ES" dirty="0" smtClean="0">
                <a:solidFill>
                  <a:schemeClr val="tx1"/>
                </a:solidFill>
              </a:rPr>
              <a:t>.</a:t>
            </a:r>
          </a:p>
          <a:p>
            <a:pPr marL="0">
              <a:buNone/>
            </a:pPr>
            <a:r>
              <a:rPr lang="es-ES" dirty="0" smtClean="0">
                <a:solidFill>
                  <a:schemeClr val="tx1"/>
                </a:solidFill>
              </a:rPr>
              <a:t>Por tanto, </a:t>
            </a:r>
            <a:r>
              <a:rPr lang="es-ES" dirty="0" smtClean="0">
                <a:solidFill>
                  <a:srgbClr val="00B0F0"/>
                </a:solidFill>
              </a:rPr>
              <a:t>no subsumen </a:t>
            </a:r>
            <a:r>
              <a:rPr lang="es-ES" dirty="0" smtClean="0">
                <a:solidFill>
                  <a:schemeClr val="tx1"/>
                </a:solidFill>
              </a:rPr>
              <a:t>cobertura de aristas, pares de aristas o nodos.</a:t>
            </a:r>
          </a:p>
          <a:p>
            <a:pPr marL="0">
              <a:buNone/>
            </a:pPr>
            <a:endParaRPr lang="es-ES" dirty="0">
              <a:solidFill>
                <a:schemeClr val="tx1"/>
              </a:solidFill>
            </a:endParaRPr>
          </a:p>
          <a:p>
            <a:pPr marL="0"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>
              <a:buNone/>
            </a:pPr>
            <a:endParaRPr lang="es-ES" dirty="0" smtClean="0">
              <a:solidFill>
                <a:schemeClr val="tx1"/>
              </a:solidFill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30</a:t>
            </a:fld>
            <a:endParaRPr lang="es-ES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82525" y="2524805"/>
            <a:ext cx="8546816" cy="1200329"/>
          </a:xfrm>
          <a:prstGeom prst="rect">
            <a:avLst/>
          </a:prstGeom>
          <a:gradFill rotWithShape="1">
            <a:gsLst>
              <a:gs pos="0">
                <a:srgbClr val="3399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s-ES" sz="2400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Simple Round </a:t>
            </a:r>
            <a:r>
              <a:rPr lang="es-ES" sz="2400" u="sng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Trip</a:t>
            </a:r>
            <a:r>
              <a:rPr lang="es-ES" sz="2400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</a:t>
            </a:r>
            <a:r>
              <a:rPr lang="es-ES" sz="2400" u="sng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Coverage</a:t>
            </a:r>
            <a:r>
              <a:rPr lang="es-ES" sz="2400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(SRTC)</a:t>
            </a:r>
            <a:r>
              <a:rPr lang="es-E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: RT incluye al menos un camino circular para cada nodo alcanzable de </a:t>
            </a:r>
            <a:r>
              <a:rPr lang="es-ES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G</a:t>
            </a:r>
            <a:r>
              <a:rPr lang="es-ES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</a:t>
            </a:r>
            <a:r>
              <a:rPr lang="es-E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que empiece y acabe un camino circular.</a:t>
            </a:r>
            <a:endParaRPr lang="es-ES" sz="24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 MT" pitchFamily="34" charset="0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02998" y="4001564"/>
            <a:ext cx="8705871" cy="830997"/>
          </a:xfrm>
          <a:prstGeom prst="rect">
            <a:avLst/>
          </a:prstGeom>
          <a:gradFill rotWithShape="1">
            <a:gsLst>
              <a:gs pos="0">
                <a:srgbClr val="3399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s-ES" sz="2400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Complete Round </a:t>
            </a:r>
            <a:r>
              <a:rPr lang="es-ES" sz="2400" u="sng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Trip</a:t>
            </a:r>
            <a:r>
              <a:rPr lang="es-ES" sz="2400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</a:t>
            </a:r>
            <a:r>
              <a:rPr lang="es-ES" sz="2400" u="sng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Coverage</a:t>
            </a:r>
            <a:r>
              <a:rPr lang="es-ES" sz="2400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(CRTC)</a:t>
            </a:r>
            <a:r>
              <a:rPr lang="es-E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: RT incluye todos los caminos circulares de cada nodo alcanzable de </a:t>
            </a:r>
            <a:r>
              <a:rPr lang="es-ES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G</a:t>
            </a:r>
            <a:r>
              <a:rPr lang="es-E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.</a:t>
            </a:r>
            <a:endParaRPr lang="es-ES" sz="24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5569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utoUpdateAnimBg="0"/>
      <p:bldP spid="7" grpId="0" animBg="1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Criterios de cobertura de grafos: subsunción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31</a:t>
            </a:fld>
            <a:endParaRPr lang="es-ES"/>
          </a:p>
        </p:txBody>
      </p:sp>
      <p:grpSp>
        <p:nvGrpSpPr>
          <p:cNvPr id="7" name="Group 52"/>
          <p:cNvGrpSpPr>
            <a:grpSpLocks/>
          </p:cNvGrpSpPr>
          <p:nvPr/>
        </p:nvGrpSpPr>
        <p:grpSpPr bwMode="auto">
          <a:xfrm>
            <a:off x="1108331" y="1737361"/>
            <a:ext cx="6936597" cy="4623877"/>
            <a:chOff x="1433513" y="914400"/>
            <a:chExt cx="6562725" cy="5299076"/>
          </a:xfrm>
        </p:grpSpPr>
        <p:grpSp>
          <p:nvGrpSpPr>
            <p:cNvPr id="8" name="Group 50"/>
            <p:cNvGrpSpPr>
              <a:grpSpLocks/>
            </p:cNvGrpSpPr>
            <p:nvPr/>
          </p:nvGrpSpPr>
          <p:grpSpPr bwMode="auto">
            <a:xfrm>
              <a:off x="1433513" y="914400"/>
              <a:ext cx="6562725" cy="5299076"/>
              <a:chOff x="1433513" y="914400"/>
              <a:chExt cx="6562725" cy="5299076"/>
            </a:xfrm>
          </p:grpSpPr>
          <p:grpSp>
            <p:nvGrpSpPr>
              <p:cNvPr id="10" name="Group 51"/>
              <p:cNvGrpSpPr>
                <a:grpSpLocks/>
              </p:cNvGrpSpPr>
              <p:nvPr/>
            </p:nvGrpSpPr>
            <p:grpSpPr bwMode="auto">
              <a:xfrm>
                <a:off x="1433513" y="914400"/>
                <a:ext cx="6562725" cy="5299076"/>
                <a:chOff x="939" y="576"/>
                <a:chExt cx="4134" cy="3338"/>
              </a:xfrm>
            </p:grpSpPr>
            <p:sp>
              <p:nvSpPr>
                <p:cNvPr id="12" name="Rectangle 60"/>
                <p:cNvSpPr>
                  <a:spLocks noChangeArrowheads="1"/>
                </p:cNvSpPr>
                <p:nvPr/>
              </p:nvSpPr>
              <p:spPr bwMode="auto">
                <a:xfrm>
                  <a:off x="1344" y="2773"/>
                  <a:ext cx="490" cy="199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>
                    <a:latin typeface="Gill Sans MT" pitchFamily="34" charset="0"/>
                  </a:endParaRPr>
                </a:p>
              </p:txBody>
            </p:sp>
            <p:sp>
              <p:nvSpPr>
                <p:cNvPr id="13" name="Rectangle 61"/>
                <p:cNvSpPr>
                  <a:spLocks noChangeArrowheads="1"/>
                </p:cNvSpPr>
                <p:nvPr/>
              </p:nvSpPr>
              <p:spPr bwMode="auto">
                <a:xfrm>
                  <a:off x="2371" y="2720"/>
                  <a:ext cx="490" cy="199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>
                    <a:latin typeface="Gill Sans MT" pitchFamily="34" charset="0"/>
                  </a:endParaRPr>
                </a:p>
              </p:txBody>
            </p:sp>
            <p:sp>
              <p:nvSpPr>
                <p:cNvPr id="14" name="Rectangle 62"/>
                <p:cNvSpPr>
                  <a:spLocks noChangeArrowheads="1"/>
                </p:cNvSpPr>
                <p:nvPr/>
              </p:nvSpPr>
              <p:spPr bwMode="auto">
                <a:xfrm>
                  <a:off x="3168" y="1610"/>
                  <a:ext cx="255" cy="199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>
                    <a:latin typeface="Gill Sans MT" pitchFamily="34" charset="0"/>
                  </a:endParaRPr>
                </a:p>
              </p:txBody>
            </p:sp>
            <p:sp>
              <p:nvSpPr>
                <p:cNvPr id="15" name="Rectangle 63"/>
                <p:cNvSpPr>
                  <a:spLocks noChangeArrowheads="1"/>
                </p:cNvSpPr>
                <p:nvPr/>
              </p:nvSpPr>
              <p:spPr bwMode="auto">
                <a:xfrm>
                  <a:off x="1337" y="1749"/>
                  <a:ext cx="490" cy="199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>
                    <a:latin typeface="Gill Sans MT" pitchFamily="34" charset="0"/>
                  </a:endParaRPr>
                </a:p>
              </p:txBody>
            </p:sp>
            <p:grpSp>
              <p:nvGrpSpPr>
                <p:cNvPr id="16" name="Group 34"/>
                <p:cNvGrpSpPr>
                  <a:grpSpLocks/>
                </p:cNvGrpSpPr>
                <p:nvPr/>
              </p:nvGrpSpPr>
              <p:grpSpPr bwMode="auto">
                <a:xfrm>
                  <a:off x="3801" y="3327"/>
                  <a:ext cx="1272" cy="587"/>
                  <a:chOff x="3707" y="3509"/>
                  <a:chExt cx="1148" cy="587"/>
                </a:xfrm>
              </p:grpSpPr>
              <p:sp>
                <p:nvSpPr>
                  <p:cNvPr id="53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07" y="3509"/>
                    <a:ext cx="1148" cy="587"/>
                  </a:xfrm>
                  <a:prstGeom prst="rect">
                    <a:avLst/>
                  </a:prstGeom>
                  <a:solidFill>
                    <a:srgbClr val="0066FF"/>
                  </a:solidFill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square">
                    <a:spAutoFit/>
                  </a:bodyPr>
                  <a:lstStyle/>
                  <a:p>
                    <a:pPr algn="ctr">
                      <a:lnSpc>
                        <a:spcPct val="70000"/>
                      </a:lnSpc>
                      <a:spcBef>
                        <a:spcPct val="50000"/>
                      </a:spcBef>
                    </a:pPr>
                    <a:r>
                      <a:rPr lang="en-US" sz="1800">
                        <a:solidFill>
                          <a:srgbClr val="FFFF00"/>
                        </a:solidFill>
                        <a:latin typeface="Gill Sans MT" pitchFamily="34" charset="0"/>
                      </a:rPr>
                      <a:t>Simple Round Trip Coverage</a:t>
                    </a:r>
                  </a:p>
                  <a:p>
                    <a:pPr algn="ctr">
                      <a:lnSpc>
                        <a:spcPct val="70000"/>
                      </a:lnSpc>
                      <a:spcBef>
                        <a:spcPct val="50000"/>
                      </a:spcBef>
                    </a:pPr>
                    <a:r>
                      <a:rPr lang="en-US" sz="1800">
                        <a:solidFill>
                          <a:srgbClr val="FFFF00"/>
                        </a:solidFill>
                        <a:latin typeface="Gill Sans MT" pitchFamily="34" charset="0"/>
                      </a:rPr>
                      <a:t>SRTC</a:t>
                    </a:r>
                  </a:p>
                </p:txBody>
              </p:sp>
              <p:sp>
                <p:nvSpPr>
                  <p:cNvPr id="54" name="Line 10"/>
                  <p:cNvSpPr>
                    <a:spLocks noChangeShapeType="1"/>
                  </p:cNvSpPr>
                  <p:nvPr/>
                </p:nvSpPr>
                <p:spPr bwMode="auto">
                  <a:xfrm>
                    <a:off x="3798" y="3851"/>
                    <a:ext cx="902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>
                      <a:latin typeface="Gill Sans MT" pitchFamily="34" charset="0"/>
                    </a:endParaRPr>
                  </a:p>
                </p:txBody>
              </p:sp>
            </p:grpSp>
            <p:grpSp>
              <p:nvGrpSpPr>
                <p:cNvPr id="17" name="Group 35"/>
                <p:cNvGrpSpPr>
                  <a:grpSpLocks/>
                </p:cNvGrpSpPr>
                <p:nvPr/>
              </p:nvGrpSpPr>
              <p:grpSpPr bwMode="auto">
                <a:xfrm>
                  <a:off x="939" y="2896"/>
                  <a:ext cx="891" cy="587"/>
                  <a:chOff x="911" y="2896"/>
                  <a:chExt cx="891" cy="587"/>
                </a:xfrm>
              </p:grpSpPr>
              <p:sp>
                <p:nvSpPr>
                  <p:cNvPr id="51" name="Text Box 2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911" y="2896"/>
                    <a:ext cx="891" cy="587"/>
                  </a:xfrm>
                  <a:prstGeom prst="rect">
                    <a:avLst/>
                  </a:prstGeom>
                  <a:solidFill>
                    <a:srgbClr val="0066FF"/>
                  </a:solidFill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square">
                    <a:spAutoFit/>
                  </a:bodyPr>
                  <a:lstStyle/>
                  <a:p>
                    <a:pPr algn="ctr">
                      <a:lnSpc>
                        <a:spcPct val="70000"/>
                      </a:lnSpc>
                      <a:spcBef>
                        <a:spcPct val="50000"/>
                      </a:spcBef>
                    </a:pPr>
                    <a:r>
                      <a:rPr lang="en-US" sz="1800" dirty="0">
                        <a:solidFill>
                          <a:srgbClr val="FFFF00"/>
                        </a:solidFill>
                        <a:latin typeface="Gill Sans MT" pitchFamily="34" charset="0"/>
                      </a:rPr>
                      <a:t>Node Coverage</a:t>
                    </a:r>
                  </a:p>
                  <a:p>
                    <a:pPr algn="ctr">
                      <a:lnSpc>
                        <a:spcPct val="70000"/>
                      </a:lnSpc>
                      <a:spcBef>
                        <a:spcPct val="50000"/>
                      </a:spcBef>
                    </a:pPr>
                    <a:r>
                      <a:rPr lang="en-US" sz="1800" dirty="0" smtClean="0">
                        <a:solidFill>
                          <a:srgbClr val="FFFF00"/>
                        </a:solidFill>
                        <a:latin typeface="Gill Sans MT" pitchFamily="34" charset="0"/>
                      </a:rPr>
                      <a:t>NC</a:t>
                    </a:r>
                  </a:p>
                </p:txBody>
              </p:sp>
              <p:sp>
                <p:nvSpPr>
                  <p:cNvPr id="52" name="Line 21"/>
                  <p:cNvSpPr>
                    <a:spLocks noChangeShapeType="1"/>
                  </p:cNvSpPr>
                  <p:nvPr/>
                </p:nvSpPr>
                <p:spPr bwMode="auto">
                  <a:xfrm>
                    <a:off x="967" y="3225"/>
                    <a:ext cx="684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>
                      <a:latin typeface="Gill Sans MT" pitchFamily="34" charset="0"/>
                    </a:endParaRPr>
                  </a:p>
                </p:txBody>
              </p:sp>
            </p:grpSp>
            <p:grpSp>
              <p:nvGrpSpPr>
                <p:cNvPr id="18" name="Group 36"/>
                <p:cNvGrpSpPr>
                  <a:grpSpLocks/>
                </p:cNvGrpSpPr>
                <p:nvPr/>
              </p:nvGrpSpPr>
              <p:grpSpPr bwMode="auto">
                <a:xfrm>
                  <a:off x="2370" y="2919"/>
                  <a:ext cx="847" cy="587"/>
                  <a:chOff x="2342" y="2919"/>
                  <a:chExt cx="847" cy="587"/>
                </a:xfrm>
              </p:grpSpPr>
              <p:sp>
                <p:nvSpPr>
                  <p:cNvPr id="49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42" y="2919"/>
                    <a:ext cx="847" cy="587"/>
                  </a:xfrm>
                  <a:prstGeom prst="rect">
                    <a:avLst/>
                  </a:prstGeom>
                  <a:solidFill>
                    <a:srgbClr val="0066FF"/>
                  </a:solidFill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square">
                    <a:spAutoFit/>
                  </a:bodyPr>
                  <a:lstStyle/>
                  <a:p>
                    <a:pPr algn="ctr">
                      <a:lnSpc>
                        <a:spcPct val="70000"/>
                      </a:lnSpc>
                      <a:spcBef>
                        <a:spcPct val="50000"/>
                      </a:spcBef>
                    </a:pPr>
                    <a:r>
                      <a:rPr lang="en-US" sz="1800" dirty="0">
                        <a:solidFill>
                          <a:srgbClr val="FFFF00"/>
                        </a:solidFill>
                        <a:latin typeface="Gill Sans MT" pitchFamily="34" charset="0"/>
                      </a:rPr>
                      <a:t>Edge Coverage</a:t>
                    </a:r>
                  </a:p>
                  <a:p>
                    <a:pPr algn="ctr">
                      <a:lnSpc>
                        <a:spcPct val="70000"/>
                      </a:lnSpc>
                      <a:spcBef>
                        <a:spcPct val="50000"/>
                      </a:spcBef>
                    </a:pPr>
                    <a:r>
                      <a:rPr lang="en-US" sz="1800" dirty="0">
                        <a:solidFill>
                          <a:srgbClr val="FFFF00"/>
                        </a:solidFill>
                        <a:latin typeface="Gill Sans MT" pitchFamily="34" charset="0"/>
                      </a:rPr>
                      <a:t>EC</a:t>
                    </a:r>
                  </a:p>
                </p:txBody>
              </p:sp>
              <p:sp>
                <p:nvSpPr>
                  <p:cNvPr id="50" name="Line 24"/>
                  <p:cNvSpPr>
                    <a:spLocks noChangeShapeType="1"/>
                  </p:cNvSpPr>
                  <p:nvPr/>
                </p:nvSpPr>
                <p:spPr bwMode="auto">
                  <a:xfrm>
                    <a:off x="2391" y="3280"/>
                    <a:ext cx="665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>
                      <a:latin typeface="Gill Sans MT" pitchFamily="34" charset="0"/>
                    </a:endParaRPr>
                  </a:p>
                </p:txBody>
              </p:sp>
            </p:grpSp>
            <p:grpSp>
              <p:nvGrpSpPr>
                <p:cNvPr id="19" name="Group 37"/>
                <p:cNvGrpSpPr>
                  <a:grpSpLocks/>
                </p:cNvGrpSpPr>
                <p:nvPr/>
              </p:nvGrpSpPr>
              <p:grpSpPr bwMode="auto">
                <a:xfrm>
                  <a:off x="2381" y="2012"/>
                  <a:ext cx="845" cy="587"/>
                  <a:chOff x="2360" y="2012"/>
                  <a:chExt cx="845" cy="587"/>
                </a:xfrm>
              </p:grpSpPr>
              <p:sp>
                <p:nvSpPr>
                  <p:cNvPr id="47" name="Text Box 2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60" y="2012"/>
                    <a:ext cx="845" cy="587"/>
                  </a:xfrm>
                  <a:prstGeom prst="rect">
                    <a:avLst/>
                  </a:prstGeom>
                  <a:solidFill>
                    <a:srgbClr val="0066FF"/>
                  </a:solidFill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square">
                    <a:spAutoFit/>
                  </a:bodyPr>
                  <a:lstStyle/>
                  <a:p>
                    <a:pPr algn="ctr">
                      <a:lnSpc>
                        <a:spcPct val="70000"/>
                      </a:lnSpc>
                      <a:spcBef>
                        <a:spcPct val="50000"/>
                      </a:spcBef>
                    </a:pPr>
                    <a:r>
                      <a:rPr lang="en-US" sz="1800" dirty="0">
                        <a:solidFill>
                          <a:srgbClr val="FFFF00"/>
                        </a:solidFill>
                        <a:latin typeface="Gill Sans MT" pitchFamily="34" charset="0"/>
                      </a:rPr>
                      <a:t>Edge-Pair Coverage</a:t>
                    </a:r>
                  </a:p>
                  <a:p>
                    <a:pPr algn="ctr">
                      <a:lnSpc>
                        <a:spcPct val="70000"/>
                      </a:lnSpc>
                      <a:spcBef>
                        <a:spcPct val="50000"/>
                      </a:spcBef>
                    </a:pPr>
                    <a:r>
                      <a:rPr lang="en-US" sz="1800" dirty="0">
                        <a:solidFill>
                          <a:srgbClr val="FFFF00"/>
                        </a:solidFill>
                        <a:latin typeface="Gill Sans MT" pitchFamily="34" charset="0"/>
                      </a:rPr>
                      <a:t>EPC</a:t>
                    </a:r>
                  </a:p>
                </p:txBody>
              </p:sp>
              <p:sp>
                <p:nvSpPr>
                  <p:cNvPr id="48" name="Line 27"/>
                  <p:cNvSpPr>
                    <a:spLocks noChangeShapeType="1"/>
                  </p:cNvSpPr>
                  <p:nvPr/>
                </p:nvSpPr>
                <p:spPr bwMode="auto">
                  <a:xfrm>
                    <a:off x="2415" y="2335"/>
                    <a:ext cx="648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>
                      <a:latin typeface="Gill Sans MT" pitchFamily="34" charset="0"/>
                    </a:endParaRPr>
                  </a:p>
                </p:txBody>
              </p:sp>
            </p:grpSp>
            <p:grpSp>
              <p:nvGrpSpPr>
                <p:cNvPr id="20" name="Group 38"/>
                <p:cNvGrpSpPr>
                  <a:grpSpLocks/>
                </p:cNvGrpSpPr>
                <p:nvPr/>
              </p:nvGrpSpPr>
              <p:grpSpPr bwMode="auto">
                <a:xfrm>
                  <a:off x="3417" y="1406"/>
                  <a:ext cx="1092" cy="587"/>
                  <a:chOff x="3421" y="1406"/>
                  <a:chExt cx="1092" cy="587"/>
                </a:xfrm>
              </p:grpSpPr>
              <p:sp>
                <p:nvSpPr>
                  <p:cNvPr id="45" name="Text Box 2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421" y="1406"/>
                    <a:ext cx="1092" cy="587"/>
                  </a:xfrm>
                  <a:prstGeom prst="rect">
                    <a:avLst/>
                  </a:prstGeom>
                  <a:solidFill>
                    <a:srgbClr val="0066FF"/>
                  </a:solidFill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>
                    <a:spAutoFit/>
                  </a:bodyPr>
                  <a:lstStyle/>
                  <a:p>
                    <a:pPr algn="ctr">
                      <a:lnSpc>
                        <a:spcPct val="70000"/>
                      </a:lnSpc>
                      <a:spcBef>
                        <a:spcPct val="50000"/>
                      </a:spcBef>
                    </a:pPr>
                    <a:r>
                      <a:rPr lang="en-US" sz="1800">
                        <a:solidFill>
                          <a:srgbClr val="FFFF00"/>
                        </a:solidFill>
                        <a:latin typeface="Gill Sans MT" pitchFamily="34" charset="0"/>
                      </a:rPr>
                      <a:t>Prime Path Coverage</a:t>
                    </a:r>
                  </a:p>
                  <a:p>
                    <a:pPr algn="ctr">
                      <a:lnSpc>
                        <a:spcPct val="70000"/>
                      </a:lnSpc>
                      <a:spcBef>
                        <a:spcPct val="50000"/>
                      </a:spcBef>
                    </a:pPr>
                    <a:r>
                      <a:rPr lang="en-US" sz="1800">
                        <a:solidFill>
                          <a:srgbClr val="FFFF00"/>
                        </a:solidFill>
                        <a:latin typeface="Gill Sans MT" pitchFamily="34" charset="0"/>
                      </a:rPr>
                      <a:t>PPC</a:t>
                    </a:r>
                  </a:p>
                </p:txBody>
              </p:sp>
              <p:sp>
                <p:nvSpPr>
                  <p:cNvPr id="46" name="Line 30"/>
                  <p:cNvSpPr>
                    <a:spLocks noChangeShapeType="1"/>
                  </p:cNvSpPr>
                  <p:nvPr/>
                </p:nvSpPr>
                <p:spPr bwMode="auto">
                  <a:xfrm>
                    <a:off x="3509" y="1734"/>
                    <a:ext cx="931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>
                      <a:latin typeface="Gill Sans MT" pitchFamily="34" charset="0"/>
                    </a:endParaRPr>
                  </a:p>
                </p:txBody>
              </p:sp>
            </p:grpSp>
            <p:grpSp>
              <p:nvGrpSpPr>
                <p:cNvPr id="21" name="Group 39"/>
                <p:cNvGrpSpPr>
                  <a:grpSpLocks/>
                </p:cNvGrpSpPr>
                <p:nvPr/>
              </p:nvGrpSpPr>
              <p:grpSpPr bwMode="auto">
                <a:xfrm>
                  <a:off x="3145" y="576"/>
                  <a:ext cx="1099" cy="587"/>
                  <a:chOff x="3145" y="576"/>
                  <a:chExt cx="1099" cy="587"/>
                </a:xfrm>
              </p:grpSpPr>
              <p:sp>
                <p:nvSpPr>
                  <p:cNvPr id="43" name="Text Box 3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145" y="576"/>
                    <a:ext cx="1099" cy="587"/>
                  </a:xfrm>
                  <a:prstGeom prst="rect">
                    <a:avLst/>
                  </a:prstGeom>
                  <a:solidFill>
                    <a:srgbClr val="0066FF"/>
                  </a:solidFill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>
                    <a:spAutoFit/>
                  </a:bodyPr>
                  <a:lstStyle/>
                  <a:p>
                    <a:pPr algn="ctr">
                      <a:lnSpc>
                        <a:spcPct val="70000"/>
                      </a:lnSpc>
                      <a:spcBef>
                        <a:spcPct val="50000"/>
                      </a:spcBef>
                    </a:pPr>
                    <a:r>
                      <a:rPr lang="en-US" sz="1800" dirty="0">
                        <a:solidFill>
                          <a:srgbClr val="FFFF00"/>
                        </a:solidFill>
                        <a:latin typeface="Gill Sans MT" pitchFamily="34" charset="0"/>
                      </a:rPr>
                      <a:t>Complete Path Coverage</a:t>
                    </a:r>
                  </a:p>
                  <a:p>
                    <a:pPr algn="ctr">
                      <a:lnSpc>
                        <a:spcPct val="70000"/>
                      </a:lnSpc>
                      <a:spcBef>
                        <a:spcPct val="50000"/>
                      </a:spcBef>
                    </a:pPr>
                    <a:r>
                      <a:rPr lang="en-US" sz="1800" dirty="0">
                        <a:solidFill>
                          <a:srgbClr val="FFFF00"/>
                        </a:solidFill>
                        <a:latin typeface="Gill Sans MT" pitchFamily="34" charset="0"/>
                      </a:rPr>
                      <a:t>CPC</a:t>
                    </a:r>
                  </a:p>
                </p:txBody>
              </p:sp>
              <p:sp>
                <p:nvSpPr>
                  <p:cNvPr id="44" name="Line 33"/>
                  <p:cNvSpPr>
                    <a:spLocks noChangeShapeType="1"/>
                  </p:cNvSpPr>
                  <p:nvPr/>
                </p:nvSpPr>
                <p:spPr bwMode="auto">
                  <a:xfrm>
                    <a:off x="3225" y="899"/>
                    <a:ext cx="938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>
                      <a:latin typeface="Gill Sans MT" pitchFamily="34" charset="0"/>
                    </a:endParaRPr>
                  </a:p>
                </p:txBody>
              </p:sp>
            </p:grpSp>
            <p:grpSp>
              <p:nvGrpSpPr>
                <p:cNvPr id="22" name="Group 40"/>
                <p:cNvGrpSpPr>
                  <a:grpSpLocks/>
                </p:cNvGrpSpPr>
                <p:nvPr/>
              </p:nvGrpSpPr>
              <p:grpSpPr bwMode="auto">
                <a:xfrm>
                  <a:off x="3799" y="2460"/>
                  <a:ext cx="1274" cy="587"/>
                  <a:chOff x="3707" y="3359"/>
                  <a:chExt cx="1150" cy="587"/>
                </a:xfrm>
              </p:grpSpPr>
              <p:sp>
                <p:nvSpPr>
                  <p:cNvPr id="41" name="Text Box 4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07" y="3359"/>
                    <a:ext cx="1150" cy="587"/>
                  </a:xfrm>
                  <a:prstGeom prst="rect">
                    <a:avLst/>
                  </a:prstGeom>
                  <a:solidFill>
                    <a:srgbClr val="0066FF"/>
                  </a:solidFill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square">
                    <a:spAutoFit/>
                  </a:bodyPr>
                  <a:lstStyle/>
                  <a:p>
                    <a:pPr algn="ctr">
                      <a:lnSpc>
                        <a:spcPct val="70000"/>
                      </a:lnSpc>
                      <a:spcBef>
                        <a:spcPct val="50000"/>
                      </a:spcBef>
                    </a:pPr>
                    <a:r>
                      <a:rPr lang="en-US" sz="1800" dirty="0">
                        <a:solidFill>
                          <a:srgbClr val="FFFF00"/>
                        </a:solidFill>
                        <a:latin typeface="Gill Sans MT" pitchFamily="34" charset="0"/>
                      </a:rPr>
                      <a:t>Complete Round Trip Coverage</a:t>
                    </a:r>
                  </a:p>
                  <a:p>
                    <a:pPr algn="ctr">
                      <a:lnSpc>
                        <a:spcPct val="70000"/>
                      </a:lnSpc>
                      <a:spcBef>
                        <a:spcPct val="50000"/>
                      </a:spcBef>
                    </a:pPr>
                    <a:r>
                      <a:rPr lang="en-US" sz="1800" dirty="0">
                        <a:solidFill>
                          <a:srgbClr val="FFFF00"/>
                        </a:solidFill>
                        <a:latin typeface="Gill Sans MT" pitchFamily="34" charset="0"/>
                      </a:rPr>
                      <a:t>CRTC</a:t>
                    </a:r>
                  </a:p>
                </p:txBody>
              </p:sp>
              <p:sp>
                <p:nvSpPr>
                  <p:cNvPr id="42" name="Line 42"/>
                  <p:cNvSpPr>
                    <a:spLocks noChangeShapeType="1"/>
                  </p:cNvSpPr>
                  <p:nvPr/>
                </p:nvSpPr>
                <p:spPr bwMode="auto">
                  <a:xfrm>
                    <a:off x="3785" y="3682"/>
                    <a:ext cx="902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>
                      <a:latin typeface="Gill Sans MT" pitchFamily="34" charset="0"/>
                    </a:endParaRPr>
                  </a:p>
                </p:txBody>
              </p:sp>
            </p:grpSp>
            <p:sp>
              <p:nvSpPr>
                <p:cNvPr id="26" name="Line 53"/>
                <p:cNvSpPr>
                  <a:spLocks noChangeShapeType="1"/>
                </p:cNvSpPr>
                <p:nvPr/>
              </p:nvSpPr>
              <p:spPr bwMode="auto">
                <a:xfrm>
                  <a:off x="4436" y="3053"/>
                  <a:ext cx="55" cy="274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triangle" w="med" len="med"/>
                </a:ln>
              </p:spPr>
              <p:txBody>
                <a:bodyPr/>
                <a:lstStyle/>
                <a:p>
                  <a:endParaRPr lang="en-US">
                    <a:latin typeface="Gill Sans MT" pitchFamily="34" charset="0"/>
                  </a:endParaRPr>
                </a:p>
              </p:txBody>
            </p:sp>
            <p:sp>
              <p:nvSpPr>
                <p:cNvPr id="27" name="Line 54"/>
                <p:cNvSpPr>
                  <a:spLocks noChangeShapeType="1"/>
                </p:cNvSpPr>
                <p:nvPr/>
              </p:nvSpPr>
              <p:spPr bwMode="auto">
                <a:xfrm flipH="1">
                  <a:off x="1834" y="3183"/>
                  <a:ext cx="523" cy="42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triangle" w="med" len="med"/>
                </a:ln>
              </p:spPr>
              <p:txBody>
                <a:bodyPr/>
                <a:lstStyle/>
                <a:p>
                  <a:endParaRPr lang="en-US">
                    <a:latin typeface="Gill Sans MT" pitchFamily="34" charset="0"/>
                  </a:endParaRPr>
                </a:p>
              </p:txBody>
            </p:sp>
            <p:sp>
              <p:nvSpPr>
                <p:cNvPr id="28" name="Line 55"/>
                <p:cNvSpPr>
                  <a:spLocks noChangeShapeType="1"/>
                </p:cNvSpPr>
                <p:nvPr/>
              </p:nvSpPr>
              <p:spPr bwMode="auto">
                <a:xfrm flipH="1">
                  <a:off x="2660" y="2622"/>
                  <a:ext cx="20" cy="297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triangle" w="med" len="med"/>
                </a:ln>
              </p:spPr>
              <p:txBody>
                <a:bodyPr/>
                <a:lstStyle/>
                <a:p>
                  <a:endParaRPr lang="en-US">
                    <a:latin typeface="Gill Sans MT" pitchFamily="34" charset="0"/>
                  </a:endParaRPr>
                </a:p>
              </p:txBody>
            </p:sp>
            <p:sp>
              <p:nvSpPr>
                <p:cNvPr id="30" name="Line 57"/>
                <p:cNvSpPr>
                  <a:spLocks noChangeShapeType="1"/>
                </p:cNvSpPr>
                <p:nvPr/>
              </p:nvSpPr>
              <p:spPr bwMode="auto">
                <a:xfrm>
                  <a:off x="3716" y="1163"/>
                  <a:ext cx="11" cy="211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triangle" w="med" len="med"/>
                </a:ln>
              </p:spPr>
              <p:txBody>
                <a:bodyPr/>
                <a:lstStyle/>
                <a:p>
                  <a:endParaRPr lang="en-US">
                    <a:latin typeface="Gill Sans MT" pitchFamily="34" charset="0"/>
                  </a:endParaRPr>
                </a:p>
              </p:txBody>
            </p:sp>
            <p:sp>
              <p:nvSpPr>
                <p:cNvPr id="34" name="Line 68"/>
                <p:cNvSpPr>
                  <a:spLocks noChangeShapeType="1"/>
                </p:cNvSpPr>
                <p:nvPr/>
              </p:nvSpPr>
              <p:spPr bwMode="auto">
                <a:xfrm>
                  <a:off x="4091" y="2012"/>
                  <a:ext cx="345" cy="442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triangle" w="med" len="med"/>
                </a:ln>
              </p:spPr>
              <p:txBody>
                <a:bodyPr/>
                <a:lstStyle/>
                <a:p>
                  <a:endParaRPr lang="en-US">
                    <a:latin typeface="Gill Sans MT" pitchFamily="34" charset="0"/>
                  </a:endParaRPr>
                </a:p>
              </p:txBody>
            </p:sp>
          </p:grpSp>
          <p:cxnSp>
            <p:nvCxnSpPr>
              <p:cNvPr id="11" name="AutoShape 64"/>
              <p:cNvCxnSpPr>
                <a:cxnSpLocks noChangeShapeType="1"/>
              </p:cNvCxnSpPr>
              <p:nvPr/>
            </p:nvCxnSpPr>
            <p:spPr bwMode="auto">
              <a:xfrm rot="5400000">
                <a:off x="4390536" y="3394338"/>
                <a:ext cx="1465717" cy="1102788"/>
              </a:xfrm>
              <a:prstGeom prst="curvedConnector3">
                <a:avLst>
                  <a:gd name="adj1" fmla="val 50000"/>
                </a:avLst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</p:spPr>
          </p:cxnSp>
        </p:grpSp>
        <p:cxnSp>
          <p:nvCxnSpPr>
            <p:cNvPr id="9" name="AutoShape 64"/>
            <p:cNvCxnSpPr>
              <a:cxnSpLocks noChangeShapeType="1"/>
              <a:endCxn id="47" idx="0"/>
            </p:cNvCxnSpPr>
            <p:nvPr/>
          </p:nvCxnSpPr>
          <p:spPr bwMode="auto">
            <a:xfrm rot="5400000">
              <a:off x="4136826" y="2142531"/>
              <a:ext cx="1308100" cy="794939"/>
            </a:xfrm>
            <a:prstGeom prst="curvedConnector3">
              <a:avLst>
                <a:gd name="adj1" fmla="val 50000"/>
              </a:avLst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</p:spTree>
    <p:extLst>
      <p:ext uri="{BB962C8B-B14F-4D97-AF65-F5344CB8AC3E}">
        <p14:creationId xmlns:p14="http://schemas.microsoft.com/office/powerpoint/2010/main" val="2845060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Conclusiones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7853497" cy="4463586"/>
          </a:xfrm>
        </p:spPr>
        <p:txBody>
          <a:bodyPr>
            <a:normAutofit/>
          </a:bodyPr>
          <a:lstStyle/>
          <a:p>
            <a:pPr marL="0">
              <a:buNone/>
            </a:pPr>
            <a:r>
              <a:rPr lang="es-ES" dirty="0" smtClean="0">
                <a:solidFill>
                  <a:schemeClr val="tx1"/>
                </a:solidFill>
              </a:rPr>
              <a:t>Los </a:t>
            </a:r>
            <a:r>
              <a:rPr lang="es-ES" dirty="0" smtClean="0">
                <a:solidFill>
                  <a:srgbClr val="00B0F0"/>
                </a:solidFill>
              </a:rPr>
              <a:t>grafos</a:t>
            </a:r>
            <a:r>
              <a:rPr lang="es-ES" dirty="0" smtClean="0">
                <a:solidFill>
                  <a:schemeClr val="tx1"/>
                </a:solidFill>
              </a:rPr>
              <a:t> son una </a:t>
            </a:r>
            <a:r>
              <a:rPr lang="es-ES" dirty="0" smtClean="0">
                <a:solidFill>
                  <a:srgbClr val="00B0F0"/>
                </a:solidFill>
              </a:rPr>
              <a:t>abstracción </a:t>
            </a:r>
            <a:r>
              <a:rPr lang="es-ES" dirty="0" smtClean="0">
                <a:solidFill>
                  <a:schemeClr val="tx1"/>
                </a:solidFill>
              </a:rPr>
              <a:t>muy </a:t>
            </a:r>
            <a:r>
              <a:rPr lang="es-ES" dirty="0" smtClean="0">
                <a:solidFill>
                  <a:srgbClr val="00B0F0"/>
                </a:solidFill>
              </a:rPr>
              <a:t>potente</a:t>
            </a:r>
            <a:r>
              <a:rPr lang="es-ES" dirty="0" smtClean="0">
                <a:solidFill>
                  <a:schemeClr val="tx1"/>
                </a:solidFill>
              </a:rPr>
              <a:t> para diseñar </a:t>
            </a:r>
            <a:r>
              <a:rPr lang="es-ES" dirty="0" err="1" smtClean="0">
                <a:solidFill>
                  <a:schemeClr val="tx1"/>
                </a:solidFill>
              </a:rPr>
              <a:t>tests</a:t>
            </a:r>
            <a:r>
              <a:rPr lang="es-ES" dirty="0" smtClean="0">
                <a:solidFill>
                  <a:schemeClr val="tx1"/>
                </a:solidFill>
              </a:rPr>
              <a:t>.</a:t>
            </a:r>
          </a:p>
          <a:p>
            <a:pPr marL="0">
              <a:buNone/>
            </a:pPr>
            <a:endParaRPr lang="es-ES" dirty="0">
              <a:solidFill>
                <a:schemeClr val="tx1"/>
              </a:solidFill>
            </a:endParaRPr>
          </a:p>
          <a:p>
            <a:pPr marL="0">
              <a:buNone/>
            </a:pPr>
            <a:r>
              <a:rPr lang="es-ES" dirty="0" smtClean="0">
                <a:solidFill>
                  <a:schemeClr val="tx1"/>
                </a:solidFill>
              </a:rPr>
              <a:t>Los distintos criterios permiten </a:t>
            </a:r>
            <a:r>
              <a:rPr lang="es-ES" dirty="0" smtClean="0">
                <a:solidFill>
                  <a:srgbClr val="00B0F0"/>
                </a:solidFill>
              </a:rPr>
              <a:t>compromisos </a:t>
            </a:r>
            <a:r>
              <a:rPr lang="es-ES" dirty="0" smtClean="0">
                <a:solidFill>
                  <a:schemeClr val="tx1"/>
                </a:solidFill>
              </a:rPr>
              <a:t>entre </a:t>
            </a:r>
            <a:r>
              <a:rPr lang="es-ES" dirty="0" smtClean="0">
                <a:solidFill>
                  <a:srgbClr val="00B0F0"/>
                </a:solidFill>
              </a:rPr>
              <a:t>coste</a:t>
            </a:r>
            <a:r>
              <a:rPr lang="es-ES" dirty="0" smtClean="0">
                <a:solidFill>
                  <a:schemeClr val="tx1"/>
                </a:solidFill>
              </a:rPr>
              <a:t> y </a:t>
            </a:r>
            <a:r>
              <a:rPr lang="es-ES" dirty="0" smtClean="0">
                <a:solidFill>
                  <a:srgbClr val="00B0F0"/>
                </a:solidFill>
              </a:rPr>
              <a:t>beneficio</a:t>
            </a:r>
            <a:r>
              <a:rPr lang="es-ES" dirty="0" smtClean="0">
                <a:solidFill>
                  <a:schemeClr val="tx1"/>
                </a:solidFill>
              </a:rPr>
              <a:t>.</a:t>
            </a:r>
          </a:p>
          <a:p>
            <a:pPr marL="0"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>
              <a:buNone/>
            </a:pPr>
            <a:r>
              <a:rPr lang="es-ES" dirty="0" smtClean="0">
                <a:solidFill>
                  <a:srgbClr val="00B0F0"/>
                </a:solidFill>
              </a:rPr>
              <a:t>Hasta ahora </a:t>
            </a:r>
            <a:r>
              <a:rPr lang="es-ES" dirty="0" smtClean="0">
                <a:solidFill>
                  <a:schemeClr val="tx1"/>
                </a:solidFill>
              </a:rPr>
              <a:t>solo hemos visto los grafos </a:t>
            </a:r>
            <a:r>
              <a:rPr lang="es-ES" dirty="0">
                <a:solidFill>
                  <a:schemeClr val="tx1"/>
                </a:solidFill>
              </a:rPr>
              <a:t>e</a:t>
            </a:r>
            <a:r>
              <a:rPr lang="es-ES" dirty="0" smtClean="0">
                <a:solidFill>
                  <a:schemeClr val="tx1"/>
                </a:solidFill>
              </a:rPr>
              <a:t>n el nivel de abstracción de </a:t>
            </a:r>
            <a:r>
              <a:rPr lang="es-ES" dirty="0" smtClean="0">
                <a:solidFill>
                  <a:srgbClr val="00B0F0"/>
                </a:solidFill>
              </a:rPr>
              <a:t>diseño</a:t>
            </a:r>
            <a:r>
              <a:rPr lang="es-ES" dirty="0" smtClean="0">
                <a:solidFill>
                  <a:schemeClr val="tx1"/>
                </a:solidFill>
              </a:rPr>
              <a:t>.</a:t>
            </a:r>
          </a:p>
          <a:p>
            <a:pPr marL="0">
              <a:buNone/>
            </a:pPr>
            <a:endParaRPr lang="es-ES" dirty="0">
              <a:solidFill>
                <a:schemeClr val="tx1"/>
              </a:solidFill>
            </a:endParaRPr>
          </a:p>
          <a:p>
            <a:pPr marL="0">
              <a:buNone/>
            </a:pPr>
            <a:r>
              <a:rPr lang="es-ES" dirty="0" smtClean="0">
                <a:solidFill>
                  <a:schemeClr val="tx1"/>
                </a:solidFill>
              </a:rPr>
              <a:t>Veremos mas adelante que los grafos aparecen en otras </a:t>
            </a:r>
            <a:r>
              <a:rPr lang="es-ES" dirty="0" smtClean="0">
                <a:solidFill>
                  <a:srgbClr val="00B0F0"/>
                </a:solidFill>
              </a:rPr>
              <a:t>muchas situaciones </a:t>
            </a:r>
            <a:r>
              <a:rPr lang="es-ES" dirty="0" smtClean="0">
                <a:solidFill>
                  <a:schemeClr val="tx1"/>
                </a:solidFill>
              </a:rPr>
              <a:t>a la hora de desarrollar software.</a:t>
            </a:r>
            <a:endParaRPr lang="es-ES" dirty="0">
              <a:solidFill>
                <a:schemeClr val="tx1"/>
              </a:solidFill>
            </a:endParaRPr>
          </a:p>
          <a:p>
            <a:pPr marL="0"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>
              <a:buNone/>
            </a:pPr>
            <a:endParaRPr lang="es-ES" dirty="0" smtClean="0">
              <a:solidFill>
                <a:schemeClr val="tx1"/>
              </a:solidFill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32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6519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Definición de grafo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Un conjunto no vacío de </a:t>
            </a:r>
            <a:r>
              <a:rPr lang="es-ES" dirty="0" smtClean="0">
                <a:solidFill>
                  <a:srgbClr val="00B0F0"/>
                </a:solidFill>
              </a:rPr>
              <a:t>nodos </a:t>
            </a:r>
            <a:r>
              <a:rPr lang="es-ES" i="1" dirty="0" smtClean="0">
                <a:solidFill>
                  <a:schemeClr val="tx1"/>
                </a:solidFill>
              </a:rPr>
              <a:t>N</a:t>
            </a:r>
            <a:r>
              <a:rPr lang="es-ES" dirty="0" smtClean="0">
                <a:solidFill>
                  <a:schemeClr val="tx1"/>
                </a:solidFill>
              </a:rPr>
              <a:t>.</a:t>
            </a:r>
          </a:p>
          <a:p>
            <a:pPr lvl="1"/>
            <a:endParaRPr lang="es-E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Un conjunto no vacío de </a:t>
            </a:r>
            <a:r>
              <a:rPr lang="es-ES" dirty="0" smtClean="0">
                <a:solidFill>
                  <a:srgbClr val="00B0F0"/>
                </a:solidFill>
              </a:rPr>
              <a:t>nodos iniciales </a:t>
            </a:r>
            <a:r>
              <a:rPr lang="es-ES" i="1" dirty="0" smtClean="0">
                <a:solidFill>
                  <a:schemeClr val="tx1"/>
                </a:solidFill>
              </a:rPr>
              <a:t>N</a:t>
            </a:r>
            <a:r>
              <a:rPr lang="es-ES" i="1" baseline="-25000" dirty="0" smtClean="0">
                <a:solidFill>
                  <a:schemeClr val="tx1"/>
                </a:solidFill>
              </a:rPr>
              <a:t>0</a:t>
            </a:r>
            <a:r>
              <a:rPr lang="es-ES" dirty="0" smtClean="0">
                <a:solidFill>
                  <a:schemeClr val="tx1"/>
                </a:solidFill>
              </a:rPr>
              <a:t>.</a:t>
            </a:r>
          </a:p>
          <a:p>
            <a:pPr marL="201168" lvl="1" indent="0"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Un conjunto no vacío de </a:t>
            </a:r>
            <a:r>
              <a:rPr lang="es-ES" dirty="0" smtClean="0">
                <a:solidFill>
                  <a:srgbClr val="00B0F0"/>
                </a:solidFill>
              </a:rPr>
              <a:t>nodos finales </a:t>
            </a:r>
            <a:r>
              <a:rPr lang="es-ES" i="1" dirty="0" err="1" smtClean="0">
                <a:solidFill>
                  <a:schemeClr val="tx1"/>
                </a:solidFill>
              </a:rPr>
              <a:t>N</a:t>
            </a:r>
            <a:r>
              <a:rPr lang="es-ES" i="1" baseline="-25000" dirty="0" err="1" smtClean="0">
                <a:solidFill>
                  <a:schemeClr val="tx1"/>
                </a:solidFill>
              </a:rPr>
              <a:t>f</a:t>
            </a:r>
            <a:r>
              <a:rPr lang="es-ES" i="1" baseline="-25000" dirty="0" smtClean="0">
                <a:solidFill>
                  <a:schemeClr val="tx1"/>
                </a:solidFill>
              </a:rPr>
              <a:t> </a:t>
            </a:r>
            <a:r>
              <a:rPr lang="es-ES" dirty="0" smtClean="0">
                <a:solidFill>
                  <a:schemeClr val="tx1"/>
                </a:solidFill>
              </a:rPr>
              <a:t>.</a:t>
            </a:r>
          </a:p>
          <a:p>
            <a:pPr lvl="1"/>
            <a:endParaRPr lang="es-E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Un </a:t>
            </a:r>
            <a:r>
              <a:rPr lang="es-ES" dirty="0" smtClean="0">
                <a:solidFill>
                  <a:srgbClr val="00B0F0"/>
                </a:solidFill>
              </a:rPr>
              <a:t>conjunto de aristas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i="1" dirty="0" smtClean="0">
                <a:solidFill>
                  <a:schemeClr val="tx1"/>
                </a:solidFill>
              </a:rPr>
              <a:t>E</a:t>
            </a:r>
            <a:r>
              <a:rPr lang="es-ES" dirty="0" smtClean="0">
                <a:solidFill>
                  <a:schemeClr val="tx1"/>
                </a:solidFill>
              </a:rPr>
              <a:t>. Cada aristas es un par de nodos.</a:t>
            </a:r>
            <a:endParaRPr lang="es-E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ES" dirty="0" smtClean="0">
              <a:solidFill>
                <a:schemeClr val="tx1"/>
              </a:solidFill>
            </a:endParaRPr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308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Ejemplos de grafo</a:t>
            </a:r>
            <a:endParaRPr lang="es-ES" dirty="0">
              <a:solidFill>
                <a:schemeClr val="tx1"/>
              </a:solidFill>
            </a:endParaRPr>
          </a:p>
        </p:txBody>
      </p:sp>
      <p:grpSp>
        <p:nvGrpSpPr>
          <p:cNvPr id="4" name="Group 114"/>
          <p:cNvGrpSpPr>
            <a:grpSpLocks/>
          </p:cNvGrpSpPr>
          <p:nvPr/>
        </p:nvGrpSpPr>
        <p:grpSpPr bwMode="auto">
          <a:xfrm>
            <a:off x="251520" y="2060848"/>
            <a:ext cx="2088232" cy="2519287"/>
            <a:chOff x="101" y="801"/>
            <a:chExt cx="1250" cy="2481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551" y="1019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6" name="Text Box 4"/>
            <p:cNvSpPr txBox="1">
              <a:spLocks noChangeArrowheads="1"/>
            </p:cNvSpPr>
            <p:nvPr/>
          </p:nvSpPr>
          <p:spPr bwMode="auto">
            <a:xfrm>
              <a:off x="643" y="1042"/>
              <a:ext cx="181" cy="36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dirty="0" smtClean="0">
                  <a:solidFill>
                    <a:srgbClr val="FFFF00"/>
                  </a:solidFill>
                </a:rPr>
                <a:t>1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7" name="Oval 8"/>
            <p:cNvSpPr>
              <a:spLocks noChangeArrowheads="1"/>
            </p:cNvSpPr>
            <p:nvPr/>
          </p:nvSpPr>
          <p:spPr bwMode="auto">
            <a:xfrm>
              <a:off x="1001" y="1957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8" name="Text Box 9"/>
            <p:cNvSpPr txBox="1">
              <a:spLocks noChangeArrowheads="1"/>
            </p:cNvSpPr>
            <p:nvPr/>
          </p:nvSpPr>
          <p:spPr bwMode="auto">
            <a:xfrm>
              <a:off x="1078" y="1980"/>
              <a:ext cx="181" cy="36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3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9" name="Oval 11"/>
            <p:cNvSpPr>
              <a:spLocks noChangeArrowheads="1"/>
            </p:cNvSpPr>
            <p:nvPr/>
          </p:nvSpPr>
          <p:spPr bwMode="auto">
            <a:xfrm>
              <a:off x="101" y="1957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10" name="Text Box 12"/>
            <p:cNvSpPr txBox="1">
              <a:spLocks noChangeArrowheads="1"/>
            </p:cNvSpPr>
            <p:nvPr/>
          </p:nvSpPr>
          <p:spPr bwMode="auto">
            <a:xfrm>
              <a:off x="178" y="1980"/>
              <a:ext cx="181" cy="36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2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51" y="2895"/>
              <a:ext cx="350" cy="296"/>
            </a:xfrm>
            <a:prstGeom prst="ellipse">
              <a:avLst/>
            </a:prstGeom>
            <a:solidFill>
              <a:srgbClr val="0066FF"/>
            </a:solidFill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12" name="Text Box 15"/>
            <p:cNvSpPr txBox="1">
              <a:spLocks noChangeArrowheads="1"/>
            </p:cNvSpPr>
            <p:nvPr/>
          </p:nvSpPr>
          <p:spPr bwMode="auto">
            <a:xfrm>
              <a:off x="628" y="2918"/>
              <a:ext cx="181" cy="36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4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13" name="Line 19"/>
            <p:cNvSpPr>
              <a:spLocks noChangeShapeType="1"/>
            </p:cNvSpPr>
            <p:nvPr/>
          </p:nvSpPr>
          <p:spPr bwMode="auto">
            <a:xfrm flipH="1">
              <a:off x="360" y="1312"/>
              <a:ext cx="327" cy="66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14" name="Line 22"/>
            <p:cNvSpPr>
              <a:spLocks noChangeShapeType="1"/>
            </p:cNvSpPr>
            <p:nvPr/>
          </p:nvSpPr>
          <p:spPr bwMode="auto">
            <a:xfrm>
              <a:off x="384" y="2239"/>
              <a:ext cx="280" cy="65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15" name="Line 27"/>
            <p:cNvSpPr>
              <a:spLocks noChangeShapeType="1"/>
            </p:cNvSpPr>
            <p:nvPr/>
          </p:nvSpPr>
          <p:spPr bwMode="auto">
            <a:xfrm flipH="1">
              <a:off x="780" y="2235"/>
              <a:ext cx="303" cy="65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16" name="Line 28"/>
            <p:cNvSpPr>
              <a:spLocks noChangeShapeType="1"/>
            </p:cNvSpPr>
            <p:nvPr/>
          </p:nvSpPr>
          <p:spPr bwMode="auto">
            <a:xfrm>
              <a:off x="780" y="1317"/>
              <a:ext cx="303" cy="65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17" name="Line 29"/>
            <p:cNvSpPr>
              <a:spLocks noChangeShapeType="1"/>
            </p:cNvSpPr>
            <p:nvPr/>
          </p:nvSpPr>
          <p:spPr bwMode="auto">
            <a:xfrm>
              <a:off x="726" y="801"/>
              <a:ext cx="0" cy="20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</p:grpSp>
      <p:sp>
        <p:nvSpPr>
          <p:cNvPr id="18" name="Text Box 109"/>
          <p:cNvSpPr txBox="1">
            <a:spLocks noChangeArrowheads="1"/>
          </p:cNvSpPr>
          <p:nvPr/>
        </p:nvSpPr>
        <p:spPr bwMode="auto">
          <a:xfrm>
            <a:off x="158862" y="4751308"/>
            <a:ext cx="2324906" cy="14773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N</a:t>
            </a:r>
            <a:r>
              <a:rPr lang="en-US" baseline="-25000" dirty="0">
                <a:solidFill>
                  <a:schemeClr val="tx1"/>
                </a:solidFill>
                <a:latin typeface="Gill Sans MT" pitchFamily="34" charset="0"/>
              </a:rPr>
              <a:t>0</a:t>
            </a: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 = 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{1}</a:t>
            </a:r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  <a:p>
            <a:pPr>
              <a:spcBef>
                <a:spcPct val="50000"/>
              </a:spcBef>
            </a:pPr>
            <a:r>
              <a:rPr lang="en-US" dirty="0" err="1">
                <a:solidFill>
                  <a:schemeClr val="tx1"/>
                </a:solidFill>
                <a:latin typeface="Gill Sans MT" pitchFamily="34" charset="0"/>
              </a:rPr>
              <a:t>N</a:t>
            </a:r>
            <a:r>
              <a:rPr lang="en-US" baseline="-25000" dirty="0" err="1">
                <a:solidFill>
                  <a:schemeClr val="tx1"/>
                </a:solidFill>
                <a:latin typeface="Gill Sans MT" pitchFamily="34" charset="0"/>
              </a:rPr>
              <a:t>f</a:t>
            </a: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 = 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{4}</a:t>
            </a:r>
          </a:p>
          <a:p>
            <a:pPr>
              <a:spcBef>
                <a:spcPct val="50000"/>
              </a:spcBef>
            </a:pP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E = { (1,2), (1,3), </a:t>
            </a:r>
            <a:r>
              <a:rPr lang="en-US" dirty="0" smtClean="0">
                <a:latin typeface="Gill Sans MT" pitchFamily="34" charset="0"/>
              </a:rPr>
              <a:t>(</a:t>
            </a:r>
            <a:r>
              <a:rPr lang="en-US" dirty="0">
                <a:latin typeface="Gill Sans MT" pitchFamily="34" charset="0"/>
              </a:rPr>
              <a:t>2,4), (3,4</a:t>
            </a:r>
            <a:r>
              <a:rPr lang="en-US" dirty="0" smtClean="0">
                <a:latin typeface="Gill Sans MT" pitchFamily="34" charset="0"/>
              </a:rPr>
              <a:t>) }</a:t>
            </a:r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</p:txBody>
      </p:sp>
      <p:grpSp>
        <p:nvGrpSpPr>
          <p:cNvPr id="19" name="Group 115"/>
          <p:cNvGrpSpPr>
            <a:grpSpLocks/>
          </p:cNvGrpSpPr>
          <p:nvPr/>
        </p:nvGrpSpPr>
        <p:grpSpPr bwMode="auto">
          <a:xfrm>
            <a:off x="2506811" y="2060848"/>
            <a:ext cx="3721373" cy="2519171"/>
            <a:chOff x="1489" y="798"/>
            <a:chExt cx="2819" cy="2484"/>
          </a:xfrm>
        </p:grpSpPr>
        <p:sp>
          <p:nvSpPr>
            <p:cNvPr id="20" name="Oval 78"/>
            <p:cNvSpPr>
              <a:spLocks noChangeArrowheads="1"/>
            </p:cNvSpPr>
            <p:nvPr/>
          </p:nvSpPr>
          <p:spPr bwMode="auto">
            <a:xfrm>
              <a:off x="3548" y="2895"/>
              <a:ext cx="350" cy="296"/>
            </a:xfrm>
            <a:prstGeom prst="ellipse">
              <a:avLst/>
            </a:prstGeom>
            <a:solidFill>
              <a:srgbClr val="0066FF"/>
            </a:solidFill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21" name="Text Box 79"/>
            <p:cNvSpPr txBox="1">
              <a:spLocks noChangeArrowheads="1"/>
            </p:cNvSpPr>
            <p:nvPr/>
          </p:nvSpPr>
          <p:spPr bwMode="auto">
            <a:xfrm>
              <a:off x="3598" y="2918"/>
              <a:ext cx="317" cy="36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10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22" name="Oval 31"/>
            <p:cNvSpPr>
              <a:spLocks noChangeArrowheads="1"/>
            </p:cNvSpPr>
            <p:nvPr/>
          </p:nvSpPr>
          <p:spPr bwMode="auto">
            <a:xfrm>
              <a:off x="1899" y="1016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23" name="Text Box 32"/>
            <p:cNvSpPr txBox="1">
              <a:spLocks noChangeArrowheads="1"/>
            </p:cNvSpPr>
            <p:nvPr/>
          </p:nvSpPr>
          <p:spPr bwMode="auto">
            <a:xfrm>
              <a:off x="1976" y="1039"/>
              <a:ext cx="229" cy="36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1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24" name="Oval 34"/>
            <p:cNvSpPr>
              <a:spLocks noChangeArrowheads="1"/>
            </p:cNvSpPr>
            <p:nvPr/>
          </p:nvSpPr>
          <p:spPr bwMode="auto">
            <a:xfrm>
              <a:off x="2309" y="1954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25" name="Text Box 35"/>
            <p:cNvSpPr txBox="1">
              <a:spLocks noChangeArrowheads="1"/>
            </p:cNvSpPr>
            <p:nvPr/>
          </p:nvSpPr>
          <p:spPr bwMode="auto">
            <a:xfrm>
              <a:off x="2386" y="1977"/>
              <a:ext cx="229" cy="36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5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26" name="Oval 37"/>
            <p:cNvSpPr>
              <a:spLocks noChangeArrowheads="1"/>
            </p:cNvSpPr>
            <p:nvPr/>
          </p:nvSpPr>
          <p:spPr bwMode="auto">
            <a:xfrm>
              <a:off x="1489" y="1954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27" name="Text Box 38"/>
            <p:cNvSpPr txBox="1">
              <a:spLocks noChangeArrowheads="1"/>
            </p:cNvSpPr>
            <p:nvPr/>
          </p:nvSpPr>
          <p:spPr bwMode="auto">
            <a:xfrm>
              <a:off x="1566" y="1977"/>
              <a:ext cx="229" cy="36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4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28" name="Oval 40"/>
            <p:cNvSpPr>
              <a:spLocks noChangeArrowheads="1"/>
            </p:cNvSpPr>
            <p:nvPr/>
          </p:nvSpPr>
          <p:spPr bwMode="auto">
            <a:xfrm>
              <a:off x="1899" y="2892"/>
              <a:ext cx="350" cy="296"/>
            </a:xfrm>
            <a:prstGeom prst="ellipse">
              <a:avLst/>
            </a:prstGeom>
            <a:solidFill>
              <a:srgbClr val="0066FF"/>
            </a:solidFill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29" name="Text Box 41"/>
            <p:cNvSpPr txBox="1">
              <a:spLocks noChangeArrowheads="1"/>
            </p:cNvSpPr>
            <p:nvPr/>
          </p:nvSpPr>
          <p:spPr bwMode="auto">
            <a:xfrm>
              <a:off x="1976" y="2915"/>
              <a:ext cx="229" cy="36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8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30" name="Line 42"/>
            <p:cNvSpPr>
              <a:spLocks noChangeShapeType="1"/>
            </p:cNvSpPr>
            <p:nvPr/>
          </p:nvSpPr>
          <p:spPr bwMode="auto">
            <a:xfrm flipH="1">
              <a:off x="1732" y="1309"/>
              <a:ext cx="303" cy="64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31" name="Line 43"/>
            <p:cNvSpPr>
              <a:spLocks noChangeShapeType="1"/>
            </p:cNvSpPr>
            <p:nvPr/>
          </p:nvSpPr>
          <p:spPr bwMode="auto">
            <a:xfrm>
              <a:off x="1732" y="2236"/>
              <a:ext cx="280" cy="65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32" name="Line 44"/>
            <p:cNvSpPr>
              <a:spLocks noChangeShapeType="1"/>
            </p:cNvSpPr>
            <p:nvPr/>
          </p:nvSpPr>
          <p:spPr bwMode="auto">
            <a:xfrm flipH="1">
              <a:off x="2128" y="2250"/>
              <a:ext cx="303" cy="64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33" name="Line 45"/>
            <p:cNvSpPr>
              <a:spLocks noChangeShapeType="1"/>
            </p:cNvSpPr>
            <p:nvPr/>
          </p:nvSpPr>
          <p:spPr bwMode="auto">
            <a:xfrm>
              <a:off x="2128" y="1314"/>
              <a:ext cx="280" cy="64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34" name="Line 46"/>
            <p:cNvSpPr>
              <a:spLocks noChangeShapeType="1"/>
            </p:cNvSpPr>
            <p:nvPr/>
          </p:nvSpPr>
          <p:spPr bwMode="auto">
            <a:xfrm>
              <a:off x="2074" y="798"/>
              <a:ext cx="0" cy="20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35" name="Oval 49"/>
            <p:cNvSpPr>
              <a:spLocks noChangeArrowheads="1"/>
            </p:cNvSpPr>
            <p:nvPr/>
          </p:nvSpPr>
          <p:spPr bwMode="auto">
            <a:xfrm>
              <a:off x="2725" y="1018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36" name="Text Box 50"/>
            <p:cNvSpPr txBox="1">
              <a:spLocks noChangeArrowheads="1"/>
            </p:cNvSpPr>
            <p:nvPr/>
          </p:nvSpPr>
          <p:spPr bwMode="auto">
            <a:xfrm>
              <a:off x="2802" y="1041"/>
              <a:ext cx="229" cy="36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2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37" name="Oval 52"/>
            <p:cNvSpPr>
              <a:spLocks noChangeArrowheads="1"/>
            </p:cNvSpPr>
            <p:nvPr/>
          </p:nvSpPr>
          <p:spPr bwMode="auto">
            <a:xfrm>
              <a:off x="3135" y="1956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38" name="Text Box 53"/>
            <p:cNvSpPr txBox="1">
              <a:spLocks noChangeArrowheads="1"/>
            </p:cNvSpPr>
            <p:nvPr/>
          </p:nvSpPr>
          <p:spPr bwMode="auto">
            <a:xfrm>
              <a:off x="3212" y="1979"/>
              <a:ext cx="229" cy="36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6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39" name="Oval 58"/>
            <p:cNvSpPr>
              <a:spLocks noChangeArrowheads="1"/>
            </p:cNvSpPr>
            <p:nvPr/>
          </p:nvSpPr>
          <p:spPr bwMode="auto">
            <a:xfrm>
              <a:off x="2725" y="2894"/>
              <a:ext cx="350" cy="296"/>
            </a:xfrm>
            <a:prstGeom prst="ellipse">
              <a:avLst/>
            </a:prstGeom>
            <a:solidFill>
              <a:srgbClr val="0066FF"/>
            </a:solidFill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40" name="Text Box 59"/>
            <p:cNvSpPr txBox="1">
              <a:spLocks noChangeArrowheads="1"/>
            </p:cNvSpPr>
            <p:nvPr/>
          </p:nvSpPr>
          <p:spPr bwMode="auto">
            <a:xfrm>
              <a:off x="2802" y="2917"/>
              <a:ext cx="229" cy="36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9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41" name="Line 61"/>
            <p:cNvSpPr>
              <a:spLocks noChangeShapeType="1"/>
            </p:cNvSpPr>
            <p:nvPr/>
          </p:nvSpPr>
          <p:spPr bwMode="auto">
            <a:xfrm>
              <a:off x="2592" y="2238"/>
              <a:ext cx="249" cy="65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42" name="Line 62"/>
            <p:cNvSpPr>
              <a:spLocks noChangeShapeType="1"/>
            </p:cNvSpPr>
            <p:nvPr/>
          </p:nvSpPr>
          <p:spPr bwMode="auto">
            <a:xfrm flipH="1">
              <a:off x="2972" y="2250"/>
              <a:ext cx="293" cy="66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43" name="Line 63"/>
            <p:cNvSpPr>
              <a:spLocks noChangeShapeType="1"/>
            </p:cNvSpPr>
            <p:nvPr/>
          </p:nvSpPr>
          <p:spPr bwMode="auto">
            <a:xfrm flipH="1" flipV="1">
              <a:off x="2967" y="1293"/>
              <a:ext cx="241" cy="68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44" name="Line 64"/>
            <p:cNvSpPr>
              <a:spLocks noChangeShapeType="1"/>
            </p:cNvSpPr>
            <p:nvPr/>
          </p:nvSpPr>
          <p:spPr bwMode="auto">
            <a:xfrm>
              <a:off x="2900" y="800"/>
              <a:ext cx="0" cy="20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45" name="Oval 69"/>
            <p:cNvSpPr>
              <a:spLocks noChangeArrowheads="1"/>
            </p:cNvSpPr>
            <p:nvPr/>
          </p:nvSpPr>
          <p:spPr bwMode="auto">
            <a:xfrm>
              <a:off x="3548" y="1019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46" name="Text Box 70"/>
            <p:cNvSpPr txBox="1">
              <a:spLocks noChangeArrowheads="1"/>
            </p:cNvSpPr>
            <p:nvPr/>
          </p:nvSpPr>
          <p:spPr bwMode="auto">
            <a:xfrm>
              <a:off x="3625" y="1042"/>
              <a:ext cx="229" cy="36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3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47" name="Oval 72"/>
            <p:cNvSpPr>
              <a:spLocks noChangeArrowheads="1"/>
            </p:cNvSpPr>
            <p:nvPr/>
          </p:nvSpPr>
          <p:spPr bwMode="auto">
            <a:xfrm>
              <a:off x="3958" y="1957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48" name="Text Box 73"/>
            <p:cNvSpPr txBox="1">
              <a:spLocks noChangeArrowheads="1"/>
            </p:cNvSpPr>
            <p:nvPr/>
          </p:nvSpPr>
          <p:spPr bwMode="auto">
            <a:xfrm>
              <a:off x="4035" y="1980"/>
              <a:ext cx="229" cy="36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7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49" name="Line 80"/>
            <p:cNvSpPr>
              <a:spLocks noChangeShapeType="1"/>
            </p:cNvSpPr>
            <p:nvPr/>
          </p:nvSpPr>
          <p:spPr bwMode="auto">
            <a:xfrm flipH="1">
              <a:off x="3368" y="1312"/>
              <a:ext cx="298" cy="64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50" name="Line 81"/>
            <p:cNvSpPr>
              <a:spLocks noChangeShapeType="1"/>
            </p:cNvSpPr>
            <p:nvPr/>
          </p:nvSpPr>
          <p:spPr bwMode="auto">
            <a:xfrm>
              <a:off x="3414" y="2231"/>
              <a:ext cx="252" cy="66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51" name="Line 82"/>
            <p:cNvSpPr>
              <a:spLocks noChangeShapeType="1"/>
            </p:cNvSpPr>
            <p:nvPr/>
          </p:nvSpPr>
          <p:spPr bwMode="auto">
            <a:xfrm flipH="1">
              <a:off x="3782" y="2262"/>
              <a:ext cx="319" cy="63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52" name="Line 83"/>
            <p:cNvSpPr>
              <a:spLocks noChangeShapeType="1"/>
            </p:cNvSpPr>
            <p:nvPr/>
          </p:nvSpPr>
          <p:spPr bwMode="auto">
            <a:xfrm>
              <a:off x="3782" y="1309"/>
              <a:ext cx="280" cy="66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53" name="Line 88"/>
            <p:cNvSpPr>
              <a:spLocks noChangeShapeType="1"/>
            </p:cNvSpPr>
            <p:nvPr/>
          </p:nvSpPr>
          <p:spPr bwMode="auto">
            <a:xfrm flipH="1">
              <a:off x="2545" y="1319"/>
              <a:ext cx="296" cy="63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54" name="Line 105"/>
            <p:cNvSpPr>
              <a:spLocks noChangeShapeType="1"/>
            </p:cNvSpPr>
            <p:nvPr/>
          </p:nvSpPr>
          <p:spPr bwMode="auto">
            <a:xfrm>
              <a:off x="3723" y="806"/>
              <a:ext cx="0" cy="20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</p:grpSp>
      <p:sp>
        <p:nvSpPr>
          <p:cNvPr id="55" name="Text Box 111"/>
          <p:cNvSpPr txBox="1">
            <a:spLocks noChangeArrowheads="1"/>
          </p:cNvSpPr>
          <p:nvPr/>
        </p:nvSpPr>
        <p:spPr bwMode="auto">
          <a:xfrm>
            <a:off x="2608459" y="4612809"/>
            <a:ext cx="3108132" cy="175432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N</a:t>
            </a:r>
            <a:r>
              <a:rPr lang="en-US" baseline="-25000" dirty="0">
                <a:solidFill>
                  <a:schemeClr val="tx1"/>
                </a:solidFill>
                <a:latin typeface="Gill Sans MT" pitchFamily="34" charset="0"/>
              </a:rPr>
              <a:t>0</a:t>
            </a: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 = { 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1, 2, 3 </a:t>
            </a: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}</a:t>
            </a:r>
          </a:p>
          <a:p>
            <a:pPr>
              <a:spcBef>
                <a:spcPct val="50000"/>
              </a:spcBef>
            </a:pPr>
            <a:r>
              <a:rPr lang="en-US" dirty="0" err="1">
                <a:solidFill>
                  <a:schemeClr val="tx1"/>
                </a:solidFill>
                <a:latin typeface="Gill Sans MT" pitchFamily="34" charset="0"/>
              </a:rPr>
              <a:t>N</a:t>
            </a:r>
            <a:r>
              <a:rPr lang="en-US" baseline="-25000" dirty="0" err="1">
                <a:solidFill>
                  <a:schemeClr val="tx1"/>
                </a:solidFill>
                <a:latin typeface="Gill Sans MT" pitchFamily="34" charset="0"/>
              </a:rPr>
              <a:t>f</a:t>
            </a: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 = { 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8</a:t>
            </a: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, 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9, 10 }</a:t>
            </a:r>
          </a:p>
          <a:p>
            <a:pPr>
              <a:spcBef>
                <a:spcPct val="50000"/>
              </a:spcBef>
            </a:pP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E = { (1,4), (1,5), (2,5), (3,6), (3, 7), (4, 8), (5,8), (5,9), (6,9), (6,10), (7,10) (9,6) }</a:t>
            </a:r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</p:txBody>
      </p:sp>
      <p:grpSp>
        <p:nvGrpSpPr>
          <p:cNvPr id="56" name="Group 116"/>
          <p:cNvGrpSpPr>
            <a:grpSpLocks/>
          </p:cNvGrpSpPr>
          <p:nvPr/>
        </p:nvGrpSpPr>
        <p:grpSpPr bwMode="auto">
          <a:xfrm>
            <a:off x="6756225" y="2265708"/>
            <a:ext cx="1749575" cy="2421664"/>
            <a:chOff x="4446" y="1019"/>
            <a:chExt cx="1250" cy="2241"/>
          </a:xfrm>
        </p:grpSpPr>
        <p:sp>
          <p:nvSpPr>
            <p:cNvPr id="57" name="Oval 90"/>
            <p:cNvSpPr>
              <a:spLocks noChangeArrowheads="1"/>
            </p:cNvSpPr>
            <p:nvPr/>
          </p:nvSpPr>
          <p:spPr bwMode="auto">
            <a:xfrm>
              <a:off x="4896" y="1019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58" name="Text Box 91"/>
            <p:cNvSpPr txBox="1">
              <a:spLocks noChangeArrowheads="1"/>
            </p:cNvSpPr>
            <p:nvPr/>
          </p:nvSpPr>
          <p:spPr bwMode="auto">
            <a:xfrm>
              <a:off x="4973" y="1042"/>
              <a:ext cx="216" cy="34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1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59" name="Oval 93"/>
            <p:cNvSpPr>
              <a:spLocks noChangeArrowheads="1"/>
            </p:cNvSpPr>
            <p:nvPr/>
          </p:nvSpPr>
          <p:spPr bwMode="auto">
            <a:xfrm>
              <a:off x="5346" y="1957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60" name="Text Box 94"/>
            <p:cNvSpPr txBox="1">
              <a:spLocks noChangeArrowheads="1"/>
            </p:cNvSpPr>
            <p:nvPr/>
          </p:nvSpPr>
          <p:spPr bwMode="auto">
            <a:xfrm>
              <a:off x="5423" y="1980"/>
              <a:ext cx="216" cy="34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3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61" name="Oval 96"/>
            <p:cNvSpPr>
              <a:spLocks noChangeArrowheads="1"/>
            </p:cNvSpPr>
            <p:nvPr/>
          </p:nvSpPr>
          <p:spPr bwMode="auto">
            <a:xfrm>
              <a:off x="4446" y="1957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2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62" name="Oval 99"/>
            <p:cNvSpPr>
              <a:spLocks noChangeArrowheads="1"/>
            </p:cNvSpPr>
            <p:nvPr/>
          </p:nvSpPr>
          <p:spPr bwMode="auto">
            <a:xfrm>
              <a:off x="4896" y="2895"/>
              <a:ext cx="350" cy="296"/>
            </a:xfrm>
            <a:prstGeom prst="ellipse">
              <a:avLst/>
            </a:prstGeom>
            <a:solidFill>
              <a:srgbClr val="0066FF"/>
            </a:solidFill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63" name="Text Box 100"/>
            <p:cNvSpPr txBox="1">
              <a:spLocks noChangeArrowheads="1"/>
            </p:cNvSpPr>
            <p:nvPr/>
          </p:nvSpPr>
          <p:spPr bwMode="auto">
            <a:xfrm>
              <a:off x="4973" y="2918"/>
              <a:ext cx="216" cy="34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4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64" name="Line 101"/>
            <p:cNvSpPr>
              <a:spLocks noChangeShapeType="1"/>
            </p:cNvSpPr>
            <p:nvPr/>
          </p:nvSpPr>
          <p:spPr bwMode="auto">
            <a:xfrm flipH="1">
              <a:off x="4705" y="1312"/>
              <a:ext cx="327" cy="67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65" name="Line 102"/>
            <p:cNvSpPr>
              <a:spLocks noChangeShapeType="1"/>
            </p:cNvSpPr>
            <p:nvPr/>
          </p:nvSpPr>
          <p:spPr bwMode="auto">
            <a:xfrm>
              <a:off x="4729" y="2239"/>
              <a:ext cx="244" cy="65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66" name="Line 103"/>
            <p:cNvSpPr>
              <a:spLocks noChangeShapeType="1"/>
            </p:cNvSpPr>
            <p:nvPr/>
          </p:nvSpPr>
          <p:spPr bwMode="auto">
            <a:xfrm flipH="1">
              <a:off x="5129" y="2235"/>
              <a:ext cx="299" cy="65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67" name="Line 104"/>
            <p:cNvSpPr>
              <a:spLocks noChangeShapeType="1"/>
            </p:cNvSpPr>
            <p:nvPr/>
          </p:nvSpPr>
          <p:spPr bwMode="auto">
            <a:xfrm>
              <a:off x="5125" y="1317"/>
              <a:ext cx="280" cy="66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</p:grpSp>
      <p:sp>
        <p:nvSpPr>
          <p:cNvPr id="68" name="Text Box 110"/>
          <p:cNvSpPr txBox="1">
            <a:spLocks noChangeArrowheads="1"/>
          </p:cNvSpPr>
          <p:nvPr/>
        </p:nvSpPr>
        <p:spPr bwMode="auto">
          <a:xfrm>
            <a:off x="6639794" y="4634053"/>
            <a:ext cx="2133600" cy="14773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N</a:t>
            </a:r>
            <a:r>
              <a:rPr lang="en-US" baseline="-25000" dirty="0">
                <a:solidFill>
                  <a:schemeClr val="tx1"/>
                </a:solidFill>
                <a:latin typeface="Gill Sans MT" pitchFamily="34" charset="0"/>
              </a:rPr>
              <a:t>0</a:t>
            </a: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 = { }</a:t>
            </a:r>
          </a:p>
          <a:p>
            <a:pPr>
              <a:spcBef>
                <a:spcPct val="50000"/>
              </a:spcBef>
            </a:pPr>
            <a:r>
              <a:rPr lang="en-US" dirty="0" err="1">
                <a:solidFill>
                  <a:schemeClr val="tx1"/>
                </a:solidFill>
                <a:latin typeface="Gill Sans MT" pitchFamily="34" charset="0"/>
              </a:rPr>
              <a:t>N</a:t>
            </a:r>
            <a:r>
              <a:rPr lang="en-US" baseline="-25000" dirty="0" err="1">
                <a:solidFill>
                  <a:schemeClr val="tx1"/>
                </a:solidFill>
                <a:latin typeface="Gill Sans MT" pitchFamily="34" charset="0"/>
              </a:rPr>
              <a:t>f</a:t>
            </a: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 = { 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4 }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E = { (1,2), (1,3), (2,4), (3,4) 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}</a:t>
            </a:r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69" name="AutoShape 73"/>
          <p:cNvSpPr>
            <a:spLocks noChangeArrowheads="1"/>
          </p:cNvSpPr>
          <p:nvPr/>
        </p:nvSpPr>
        <p:spPr bwMode="auto">
          <a:xfrm>
            <a:off x="6756225" y="2500112"/>
            <a:ext cx="1798638" cy="1608138"/>
          </a:xfrm>
          <a:prstGeom prst="irregularSeal2">
            <a:avLst/>
          </a:prstGeom>
          <a:solidFill>
            <a:schemeClr val="tx1">
              <a:lumMod val="65000"/>
            </a:schemeClr>
          </a:solidFill>
          <a:ln w="28575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Grafo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algn="ctr">
              <a:defRPr/>
            </a:pP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no 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válido</a:t>
            </a:r>
            <a:endParaRPr lang="en-US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0" name="Marcador de pie de página 6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71" name="Marcador de número de diapositiva 7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8433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Caminos en grafos</a:t>
            </a:r>
            <a:endParaRPr lang="es-ES" dirty="0">
              <a:solidFill>
                <a:schemeClr val="tx1"/>
              </a:solidFill>
            </a:endParaRPr>
          </a:p>
        </p:txBody>
      </p:sp>
      <p:grpSp>
        <p:nvGrpSpPr>
          <p:cNvPr id="19" name="Group 115"/>
          <p:cNvGrpSpPr>
            <a:grpSpLocks/>
          </p:cNvGrpSpPr>
          <p:nvPr/>
        </p:nvGrpSpPr>
        <p:grpSpPr bwMode="auto">
          <a:xfrm>
            <a:off x="822958" y="3670511"/>
            <a:ext cx="3721373" cy="2519171"/>
            <a:chOff x="1489" y="798"/>
            <a:chExt cx="2819" cy="2484"/>
          </a:xfrm>
        </p:grpSpPr>
        <p:sp>
          <p:nvSpPr>
            <p:cNvPr id="20" name="Oval 78"/>
            <p:cNvSpPr>
              <a:spLocks noChangeArrowheads="1"/>
            </p:cNvSpPr>
            <p:nvPr/>
          </p:nvSpPr>
          <p:spPr bwMode="auto">
            <a:xfrm>
              <a:off x="3548" y="2895"/>
              <a:ext cx="350" cy="296"/>
            </a:xfrm>
            <a:prstGeom prst="ellipse">
              <a:avLst/>
            </a:prstGeom>
            <a:solidFill>
              <a:srgbClr val="0066FF"/>
            </a:solidFill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21" name="Text Box 79"/>
            <p:cNvSpPr txBox="1">
              <a:spLocks noChangeArrowheads="1"/>
            </p:cNvSpPr>
            <p:nvPr/>
          </p:nvSpPr>
          <p:spPr bwMode="auto">
            <a:xfrm>
              <a:off x="3598" y="2918"/>
              <a:ext cx="317" cy="36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10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22" name="Oval 31"/>
            <p:cNvSpPr>
              <a:spLocks noChangeArrowheads="1"/>
            </p:cNvSpPr>
            <p:nvPr/>
          </p:nvSpPr>
          <p:spPr bwMode="auto">
            <a:xfrm>
              <a:off x="1899" y="1016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23" name="Text Box 32"/>
            <p:cNvSpPr txBox="1">
              <a:spLocks noChangeArrowheads="1"/>
            </p:cNvSpPr>
            <p:nvPr/>
          </p:nvSpPr>
          <p:spPr bwMode="auto">
            <a:xfrm>
              <a:off x="1976" y="1039"/>
              <a:ext cx="229" cy="36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1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24" name="Oval 34"/>
            <p:cNvSpPr>
              <a:spLocks noChangeArrowheads="1"/>
            </p:cNvSpPr>
            <p:nvPr/>
          </p:nvSpPr>
          <p:spPr bwMode="auto">
            <a:xfrm>
              <a:off x="2309" y="1954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25" name="Text Box 35"/>
            <p:cNvSpPr txBox="1">
              <a:spLocks noChangeArrowheads="1"/>
            </p:cNvSpPr>
            <p:nvPr/>
          </p:nvSpPr>
          <p:spPr bwMode="auto">
            <a:xfrm>
              <a:off x="2386" y="1977"/>
              <a:ext cx="229" cy="36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5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26" name="Oval 37"/>
            <p:cNvSpPr>
              <a:spLocks noChangeArrowheads="1"/>
            </p:cNvSpPr>
            <p:nvPr/>
          </p:nvSpPr>
          <p:spPr bwMode="auto">
            <a:xfrm>
              <a:off x="1489" y="1954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27" name="Text Box 38"/>
            <p:cNvSpPr txBox="1">
              <a:spLocks noChangeArrowheads="1"/>
            </p:cNvSpPr>
            <p:nvPr/>
          </p:nvSpPr>
          <p:spPr bwMode="auto">
            <a:xfrm>
              <a:off x="1566" y="1977"/>
              <a:ext cx="229" cy="36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4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28" name="Oval 40"/>
            <p:cNvSpPr>
              <a:spLocks noChangeArrowheads="1"/>
            </p:cNvSpPr>
            <p:nvPr/>
          </p:nvSpPr>
          <p:spPr bwMode="auto">
            <a:xfrm>
              <a:off x="1899" y="2892"/>
              <a:ext cx="350" cy="296"/>
            </a:xfrm>
            <a:prstGeom prst="ellipse">
              <a:avLst/>
            </a:prstGeom>
            <a:solidFill>
              <a:srgbClr val="0066FF"/>
            </a:solidFill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29" name="Text Box 41"/>
            <p:cNvSpPr txBox="1">
              <a:spLocks noChangeArrowheads="1"/>
            </p:cNvSpPr>
            <p:nvPr/>
          </p:nvSpPr>
          <p:spPr bwMode="auto">
            <a:xfrm>
              <a:off x="1976" y="2915"/>
              <a:ext cx="229" cy="36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8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30" name="Line 42"/>
            <p:cNvSpPr>
              <a:spLocks noChangeShapeType="1"/>
            </p:cNvSpPr>
            <p:nvPr/>
          </p:nvSpPr>
          <p:spPr bwMode="auto">
            <a:xfrm flipH="1">
              <a:off x="1732" y="1309"/>
              <a:ext cx="303" cy="64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31" name="Line 43"/>
            <p:cNvSpPr>
              <a:spLocks noChangeShapeType="1"/>
            </p:cNvSpPr>
            <p:nvPr/>
          </p:nvSpPr>
          <p:spPr bwMode="auto">
            <a:xfrm>
              <a:off x="1732" y="2236"/>
              <a:ext cx="280" cy="65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32" name="Line 44"/>
            <p:cNvSpPr>
              <a:spLocks noChangeShapeType="1"/>
            </p:cNvSpPr>
            <p:nvPr/>
          </p:nvSpPr>
          <p:spPr bwMode="auto">
            <a:xfrm flipH="1">
              <a:off x="2128" y="2250"/>
              <a:ext cx="303" cy="64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33" name="Line 45"/>
            <p:cNvSpPr>
              <a:spLocks noChangeShapeType="1"/>
            </p:cNvSpPr>
            <p:nvPr/>
          </p:nvSpPr>
          <p:spPr bwMode="auto">
            <a:xfrm>
              <a:off x="2128" y="1314"/>
              <a:ext cx="280" cy="64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34" name="Line 46"/>
            <p:cNvSpPr>
              <a:spLocks noChangeShapeType="1"/>
            </p:cNvSpPr>
            <p:nvPr/>
          </p:nvSpPr>
          <p:spPr bwMode="auto">
            <a:xfrm>
              <a:off x="2074" y="798"/>
              <a:ext cx="0" cy="20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35" name="Oval 49"/>
            <p:cNvSpPr>
              <a:spLocks noChangeArrowheads="1"/>
            </p:cNvSpPr>
            <p:nvPr/>
          </p:nvSpPr>
          <p:spPr bwMode="auto">
            <a:xfrm>
              <a:off x="2725" y="1018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36" name="Text Box 50"/>
            <p:cNvSpPr txBox="1">
              <a:spLocks noChangeArrowheads="1"/>
            </p:cNvSpPr>
            <p:nvPr/>
          </p:nvSpPr>
          <p:spPr bwMode="auto">
            <a:xfrm>
              <a:off x="2802" y="1041"/>
              <a:ext cx="229" cy="36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2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37" name="Oval 52"/>
            <p:cNvSpPr>
              <a:spLocks noChangeArrowheads="1"/>
            </p:cNvSpPr>
            <p:nvPr/>
          </p:nvSpPr>
          <p:spPr bwMode="auto">
            <a:xfrm>
              <a:off x="3135" y="1956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38" name="Text Box 53"/>
            <p:cNvSpPr txBox="1">
              <a:spLocks noChangeArrowheads="1"/>
            </p:cNvSpPr>
            <p:nvPr/>
          </p:nvSpPr>
          <p:spPr bwMode="auto">
            <a:xfrm>
              <a:off x="3212" y="1979"/>
              <a:ext cx="229" cy="36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6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39" name="Oval 58"/>
            <p:cNvSpPr>
              <a:spLocks noChangeArrowheads="1"/>
            </p:cNvSpPr>
            <p:nvPr/>
          </p:nvSpPr>
          <p:spPr bwMode="auto">
            <a:xfrm>
              <a:off x="2725" y="2894"/>
              <a:ext cx="350" cy="296"/>
            </a:xfrm>
            <a:prstGeom prst="ellipse">
              <a:avLst/>
            </a:prstGeom>
            <a:solidFill>
              <a:srgbClr val="0066FF"/>
            </a:solidFill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40" name="Text Box 59"/>
            <p:cNvSpPr txBox="1">
              <a:spLocks noChangeArrowheads="1"/>
            </p:cNvSpPr>
            <p:nvPr/>
          </p:nvSpPr>
          <p:spPr bwMode="auto">
            <a:xfrm>
              <a:off x="2802" y="2917"/>
              <a:ext cx="229" cy="36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9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41" name="Line 61"/>
            <p:cNvSpPr>
              <a:spLocks noChangeShapeType="1"/>
            </p:cNvSpPr>
            <p:nvPr/>
          </p:nvSpPr>
          <p:spPr bwMode="auto">
            <a:xfrm>
              <a:off x="2592" y="2238"/>
              <a:ext cx="249" cy="65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42" name="Line 62"/>
            <p:cNvSpPr>
              <a:spLocks noChangeShapeType="1"/>
            </p:cNvSpPr>
            <p:nvPr/>
          </p:nvSpPr>
          <p:spPr bwMode="auto">
            <a:xfrm flipH="1">
              <a:off x="2972" y="2250"/>
              <a:ext cx="293" cy="66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43" name="Line 63"/>
            <p:cNvSpPr>
              <a:spLocks noChangeShapeType="1"/>
            </p:cNvSpPr>
            <p:nvPr/>
          </p:nvSpPr>
          <p:spPr bwMode="auto">
            <a:xfrm flipH="1" flipV="1">
              <a:off x="2967" y="1293"/>
              <a:ext cx="241" cy="68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44" name="Line 64"/>
            <p:cNvSpPr>
              <a:spLocks noChangeShapeType="1"/>
            </p:cNvSpPr>
            <p:nvPr/>
          </p:nvSpPr>
          <p:spPr bwMode="auto">
            <a:xfrm>
              <a:off x="2900" y="800"/>
              <a:ext cx="0" cy="20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45" name="Oval 69"/>
            <p:cNvSpPr>
              <a:spLocks noChangeArrowheads="1"/>
            </p:cNvSpPr>
            <p:nvPr/>
          </p:nvSpPr>
          <p:spPr bwMode="auto">
            <a:xfrm>
              <a:off x="3548" y="1019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46" name="Text Box 70"/>
            <p:cNvSpPr txBox="1">
              <a:spLocks noChangeArrowheads="1"/>
            </p:cNvSpPr>
            <p:nvPr/>
          </p:nvSpPr>
          <p:spPr bwMode="auto">
            <a:xfrm>
              <a:off x="3625" y="1042"/>
              <a:ext cx="229" cy="36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3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47" name="Oval 72"/>
            <p:cNvSpPr>
              <a:spLocks noChangeArrowheads="1"/>
            </p:cNvSpPr>
            <p:nvPr/>
          </p:nvSpPr>
          <p:spPr bwMode="auto">
            <a:xfrm>
              <a:off x="3958" y="1957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48" name="Text Box 73"/>
            <p:cNvSpPr txBox="1">
              <a:spLocks noChangeArrowheads="1"/>
            </p:cNvSpPr>
            <p:nvPr/>
          </p:nvSpPr>
          <p:spPr bwMode="auto">
            <a:xfrm>
              <a:off x="4035" y="1980"/>
              <a:ext cx="229" cy="36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7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49" name="Line 80"/>
            <p:cNvSpPr>
              <a:spLocks noChangeShapeType="1"/>
            </p:cNvSpPr>
            <p:nvPr/>
          </p:nvSpPr>
          <p:spPr bwMode="auto">
            <a:xfrm flipH="1">
              <a:off x="3368" y="1312"/>
              <a:ext cx="298" cy="64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50" name="Line 81"/>
            <p:cNvSpPr>
              <a:spLocks noChangeShapeType="1"/>
            </p:cNvSpPr>
            <p:nvPr/>
          </p:nvSpPr>
          <p:spPr bwMode="auto">
            <a:xfrm>
              <a:off x="3414" y="2231"/>
              <a:ext cx="252" cy="66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51" name="Line 82"/>
            <p:cNvSpPr>
              <a:spLocks noChangeShapeType="1"/>
            </p:cNvSpPr>
            <p:nvPr/>
          </p:nvSpPr>
          <p:spPr bwMode="auto">
            <a:xfrm flipH="1">
              <a:off x="3782" y="2262"/>
              <a:ext cx="319" cy="63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52" name="Line 83"/>
            <p:cNvSpPr>
              <a:spLocks noChangeShapeType="1"/>
            </p:cNvSpPr>
            <p:nvPr/>
          </p:nvSpPr>
          <p:spPr bwMode="auto">
            <a:xfrm>
              <a:off x="3782" y="1309"/>
              <a:ext cx="280" cy="66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53" name="Line 88"/>
            <p:cNvSpPr>
              <a:spLocks noChangeShapeType="1"/>
            </p:cNvSpPr>
            <p:nvPr/>
          </p:nvSpPr>
          <p:spPr bwMode="auto">
            <a:xfrm flipH="1">
              <a:off x="2545" y="1319"/>
              <a:ext cx="296" cy="63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54" name="Line 105"/>
            <p:cNvSpPr>
              <a:spLocks noChangeShapeType="1"/>
            </p:cNvSpPr>
            <p:nvPr/>
          </p:nvSpPr>
          <p:spPr bwMode="auto">
            <a:xfrm>
              <a:off x="3723" y="806"/>
              <a:ext cx="0" cy="20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</p:grpSp>
      <p:sp>
        <p:nvSpPr>
          <p:cNvPr id="70" name="Content Placeholder 2"/>
          <p:cNvSpPr>
            <a:spLocks noGrp="1"/>
          </p:cNvSpPr>
          <p:nvPr>
            <p:ph idx="1"/>
          </p:nvPr>
        </p:nvSpPr>
        <p:spPr>
          <a:xfrm>
            <a:off x="822958" y="1845734"/>
            <a:ext cx="6989401" cy="166022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ES" dirty="0" smtClean="0">
                <a:solidFill>
                  <a:srgbClr val="00B0F0"/>
                </a:solidFill>
              </a:rPr>
              <a:t>Camino</a:t>
            </a:r>
            <a:r>
              <a:rPr lang="es-ES" dirty="0" smtClean="0">
                <a:solidFill>
                  <a:schemeClr val="tx1"/>
                </a:solidFill>
              </a:rPr>
              <a:t>: </a:t>
            </a:r>
            <a:r>
              <a:rPr lang="es-ES" dirty="0">
                <a:solidFill>
                  <a:schemeClr val="tx1"/>
                </a:solidFill>
              </a:rPr>
              <a:t>S</a:t>
            </a:r>
            <a:r>
              <a:rPr lang="es-ES" dirty="0" smtClean="0">
                <a:solidFill>
                  <a:schemeClr val="tx1"/>
                </a:solidFill>
              </a:rPr>
              <a:t>ecuencia de nodos [</a:t>
            </a:r>
            <a:r>
              <a:rPr lang="en-US" dirty="0"/>
              <a:t>n</a:t>
            </a:r>
            <a:r>
              <a:rPr lang="en-US" baseline="-25000" dirty="0"/>
              <a:t>1</a:t>
            </a:r>
            <a:r>
              <a:rPr lang="en-US" dirty="0"/>
              <a:t>, n</a:t>
            </a:r>
            <a:r>
              <a:rPr lang="en-US" baseline="-25000" dirty="0"/>
              <a:t>2</a:t>
            </a:r>
            <a:r>
              <a:rPr lang="en-US" dirty="0"/>
              <a:t>, …, </a:t>
            </a:r>
            <a:r>
              <a:rPr lang="en-US" dirty="0" err="1" smtClean="0"/>
              <a:t>n</a:t>
            </a:r>
            <a:r>
              <a:rPr lang="en-US" baseline="-25000" dirty="0" err="1" smtClean="0"/>
              <a:t>M</a:t>
            </a:r>
            <a:r>
              <a:rPr lang="es-ES" dirty="0" smtClean="0">
                <a:solidFill>
                  <a:schemeClr val="tx1"/>
                </a:solidFill>
              </a:rPr>
              <a:t>] tal que cada par de nodos consecutivos es una arista.</a:t>
            </a:r>
          </a:p>
          <a:p>
            <a:pPr marL="0" indent="0">
              <a:buNone/>
            </a:pPr>
            <a:r>
              <a:rPr lang="es-ES" dirty="0" smtClean="0">
                <a:solidFill>
                  <a:srgbClr val="00B0F0"/>
                </a:solidFill>
              </a:rPr>
              <a:t>Longitud</a:t>
            </a:r>
            <a:r>
              <a:rPr lang="es-ES" dirty="0" smtClean="0">
                <a:solidFill>
                  <a:schemeClr val="tx1"/>
                </a:solidFill>
              </a:rPr>
              <a:t>: Número de nodos – 1.</a:t>
            </a:r>
          </a:p>
          <a:p>
            <a:pPr marL="0" indent="0">
              <a:buNone/>
            </a:pPr>
            <a:r>
              <a:rPr lang="es-ES" dirty="0" err="1" smtClean="0">
                <a:solidFill>
                  <a:srgbClr val="00B0F0"/>
                </a:solidFill>
              </a:rPr>
              <a:t>Subcamino</a:t>
            </a:r>
            <a:r>
              <a:rPr lang="es-ES" dirty="0" smtClean="0">
                <a:solidFill>
                  <a:schemeClr val="tx1"/>
                </a:solidFill>
              </a:rPr>
              <a:t>: Una </a:t>
            </a:r>
            <a:r>
              <a:rPr lang="es-ES" dirty="0" err="1" smtClean="0">
                <a:solidFill>
                  <a:schemeClr val="tx1"/>
                </a:solidFill>
              </a:rPr>
              <a:t>subsecuencia</a:t>
            </a:r>
            <a:r>
              <a:rPr lang="es-ES" dirty="0" smtClean="0">
                <a:solidFill>
                  <a:schemeClr val="tx1"/>
                </a:solidFill>
              </a:rPr>
              <a:t> de un camino</a:t>
            </a:r>
          </a:p>
        </p:txBody>
      </p:sp>
      <p:sp>
        <p:nvSpPr>
          <p:cNvPr id="71" name="Text Box 53"/>
          <p:cNvSpPr txBox="1">
            <a:spLocks noChangeArrowheads="1"/>
          </p:cNvSpPr>
          <p:nvPr/>
        </p:nvSpPr>
        <p:spPr bwMode="auto">
          <a:xfrm>
            <a:off x="5168741" y="3945261"/>
            <a:ext cx="1991367" cy="1785104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 dirty="0" err="1" smtClean="0">
                <a:solidFill>
                  <a:srgbClr val="FFFF00"/>
                </a:solidFill>
              </a:rPr>
              <a:t>Algunos</a:t>
            </a:r>
            <a:r>
              <a:rPr lang="en-US" sz="2000" u="sng" dirty="0" smtClean="0">
                <a:solidFill>
                  <a:srgbClr val="FFFF00"/>
                </a:solidFill>
              </a:rPr>
              <a:t> </a:t>
            </a:r>
            <a:r>
              <a:rPr lang="en-US" sz="2000" u="sng" dirty="0" err="1" smtClean="0">
                <a:solidFill>
                  <a:srgbClr val="FFFF00"/>
                </a:solidFill>
              </a:rPr>
              <a:t>caminos</a:t>
            </a:r>
            <a:endParaRPr lang="en-US" sz="2000" u="sng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FFFF00"/>
                </a:solidFill>
              </a:rPr>
              <a:t>[ </a:t>
            </a:r>
            <a:r>
              <a:rPr lang="en-US" sz="2000" dirty="0" smtClean="0">
                <a:solidFill>
                  <a:srgbClr val="FFFF00"/>
                </a:solidFill>
              </a:rPr>
              <a:t>1, 4, 8 </a:t>
            </a:r>
            <a:r>
              <a:rPr lang="en-US" sz="2000" dirty="0">
                <a:solidFill>
                  <a:srgbClr val="FFFF00"/>
                </a:solidFill>
              </a:rPr>
              <a:t>]</a:t>
            </a:r>
          </a:p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FFFF00"/>
                </a:solidFill>
              </a:rPr>
              <a:t>[ </a:t>
            </a:r>
            <a:r>
              <a:rPr lang="en-US" sz="2000" dirty="0" smtClean="0">
                <a:solidFill>
                  <a:srgbClr val="FFFF00"/>
                </a:solidFill>
              </a:rPr>
              <a:t>2, 5, 9, 6, 2 </a:t>
            </a:r>
            <a:r>
              <a:rPr lang="en-US" sz="2000" dirty="0">
                <a:solidFill>
                  <a:srgbClr val="FFFF00"/>
                </a:solidFill>
              </a:rPr>
              <a:t>]</a:t>
            </a:r>
          </a:p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FFFF00"/>
                </a:solidFill>
              </a:rPr>
              <a:t>[ </a:t>
            </a:r>
            <a:r>
              <a:rPr lang="en-US" sz="2000" dirty="0" smtClean="0">
                <a:solidFill>
                  <a:srgbClr val="FFFF00"/>
                </a:solidFill>
              </a:rPr>
              <a:t>3, 7, 10 </a:t>
            </a:r>
            <a:r>
              <a:rPr lang="en-US" sz="2000" dirty="0">
                <a:solidFill>
                  <a:srgbClr val="FFFF00"/>
                </a:solidFill>
              </a:rPr>
              <a:t>]</a:t>
            </a: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72" name="Marcador de número de diapositiva 7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31622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Caminos de test y </a:t>
            </a:r>
            <a:r>
              <a:rPr lang="es-ES" dirty="0" err="1" smtClean="0">
                <a:solidFill>
                  <a:schemeClr val="tx1"/>
                </a:solidFill>
              </a:rPr>
              <a:t>SESEs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7543801" cy="31674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 smtClean="0">
                <a:solidFill>
                  <a:srgbClr val="00B0F0"/>
                </a:solidFill>
              </a:rPr>
              <a:t>Camino de test: </a:t>
            </a:r>
            <a:r>
              <a:rPr lang="es-ES" dirty="0">
                <a:solidFill>
                  <a:schemeClr val="tx1"/>
                </a:solidFill>
              </a:rPr>
              <a:t>C</a:t>
            </a:r>
            <a:r>
              <a:rPr lang="es-ES" dirty="0" smtClean="0">
                <a:solidFill>
                  <a:schemeClr val="tx1"/>
                </a:solidFill>
              </a:rPr>
              <a:t>amino que empieza en un nodo inicial y termina en un nodo final.</a:t>
            </a:r>
          </a:p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Los caminos de test representan la ejecución de </a:t>
            </a:r>
            <a:r>
              <a:rPr lang="es-ES" dirty="0" err="1" smtClean="0">
                <a:solidFill>
                  <a:schemeClr val="tx1"/>
                </a:solidFill>
              </a:rPr>
              <a:t>tests</a:t>
            </a:r>
            <a:r>
              <a:rPr lang="es-ES" dirty="0" smtClean="0">
                <a:solidFill>
                  <a:schemeClr val="tx1"/>
                </a:solidFill>
              </a:rPr>
              <a:t>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s-ES" dirty="0" smtClean="0">
                <a:solidFill>
                  <a:schemeClr val="tx1"/>
                </a:solidFill>
              </a:rPr>
              <a:t> Algunos caminos de test pueden ser ejecutados por muchos </a:t>
            </a:r>
            <a:r>
              <a:rPr lang="es-ES" dirty="0" err="1" smtClean="0">
                <a:solidFill>
                  <a:schemeClr val="tx1"/>
                </a:solidFill>
              </a:rPr>
              <a:t>tests</a:t>
            </a:r>
            <a:r>
              <a:rPr lang="es-ES" dirty="0" smtClean="0">
                <a:solidFill>
                  <a:schemeClr val="tx1"/>
                </a:solidFill>
              </a:rPr>
              <a:t>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s-ES" dirty="0" smtClean="0">
                <a:solidFill>
                  <a:schemeClr val="tx1"/>
                </a:solidFill>
              </a:rPr>
              <a:t> Algunos caminos de test no se pueden ejecutar por ningún test.</a:t>
            </a:r>
          </a:p>
          <a:p>
            <a:pPr marL="0" indent="0">
              <a:buNone/>
            </a:pPr>
            <a:r>
              <a:rPr lang="es-ES" dirty="0" smtClean="0">
                <a:solidFill>
                  <a:srgbClr val="00B0F0"/>
                </a:solidFill>
              </a:rPr>
              <a:t>Grafos SESE </a:t>
            </a:r>
            <a:r>
              <a:rPr lang="es-ES" dirty="0" smtClean="0">
                <a:solidFill>
                  <a:schemeClr val="tx1"/>
                </a:solidFill>
              </a:rPr>
              <a:t>(Single </a:t>
            </a:r>
            <a:r>
              <a:rPr lang="es-ES" dirty="0" err="1" smtClean="0">
                <a:solidFill>
                  <a:schemeClr val="tx1"/>
                </a:solidFill>
              </a:rPr>
              <a:t>Entry</a:t>
            </a:r>
            <a:r>
              <a:rPr lang="es-ES" dirty="0" smtClean="0">
                <a:solidFill>
                  <a:schemeClr val="tx1"/>
                </a:solidFill>
              </a:rPr>
              <a:t>, Single </a:t>
            </a:r>
            <a:r>
              <a:rPr lang="es-ES" dirty="0" err="1" smtClean="0">
                <a:solidFill>
                  <a:schemeClr val="tx1"/>
                </a:solidFill>
              </a:rPr>
              <a:t>Exit</a:t>
            </a:r>
            <a:r>
              <a:rPr lang="es-ES" dirty="0" smtClean="0">
                <a:solidFill>
                  <a:schemeClr val="tx1"/>
                </a:solidFill>
              </a:rPr>
              <a:t>): Solo un nodo inicial y un nodo final.</a:t>
            </a:r>
          </a:p>
          <a:p>
            <a:pPr marL="0" indent="0">
              <a:buNone/>
            </a:pPr>
            <a:endParaRPr lang="es-ES" dirty="0" smtClean="0">
              <a:solidFill>
                <a:schemeClr val="tx1"/>
              </a:solidFill>
            </a:endParaRPr>
          </a:p>
        </p:txBody>
      </p:sp>
      <p:grpSp>
        <p:nvGrpSpPr>
          <p:cNvPr id="4" name="Group 41"/>
          <p:cNvGrpSpPr>
            <a:grpSpLocks/>
          </p:cNvGrpSpPr>
          <p:nvPr/>
        </p:nvGrpSpPr>
        <p:grpSpPr bwMode="auto">
          <a:xfrm>
            <a:off x="306979" y="4653136"/>
            <a:ext cx="4346575" cy="1443038"/>
            <a:chOff x="503" y="2966"/>
            <a:chExt cx="2738" cy="909"/>
          </a:xfrm>
        </p:grpSpPr>
        <p:grpSp>
          <p:nvGrpSpPr>
            <p:cNvPr id="5" name="Group 18"/>
            <p:cNvGrpSpPr>
              <a:grpSpLocks/>
            </p:cNvGrpSpPr>
            <p:nvPr/>
          </p:nvGrpSpPr>
          <p:grpSpPr bwMode="auto">
            <a:xfrm>
              <a:off x="730" y="3273"/>
              <a:ext cx="350" cy="296"/>
              <a:chOff x="4288" y="1746"/>
              <a:chExt cx="350" cy="296"/>
            </a:xfrm>
          </p:grpSpPr>
          <p:sp>
            <p:nvSpPr>
              <p:cNvPr id="35" name="Oval 5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  <p:sp>
            <p:nvSpPr>
              <p:cNvPr id="36" name="Text Box 6"/>
              <p:cNvSpPr txBox="1">
                <a:spLocks noChangeArrowheads="1"/>
              </p:cNvSpPr>
              <p:nvPr/>
            </p:nvSpPr>
            <p:spPr bwMode="auto">
              <a:xfrm>
                <a:off x="4371" y="1769"/>
                <a:ext cx="190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dirty="0" smtClean="0">
                    <a:solidFill>
                      <a:srgbClr val="FFFF00"/>
                    </a:solidFill>
                  </a:rPr>
                  <a:t>1</a:t>
                </a:r>
                <a:endParaRPr lang="en-US" dirty="0">
                  <a:solidFill>
                    <a:srgbClr val="FFFF00"/>
                  </a:solidFill>
                </a:endParaRPr>
              </a:p>
            </p:txBody>
          </p:sp>
        </p:grpSp>
        <p:grpSp>
          <p:nvGrpSpPr>
            <p:cNvPr id="6" name="Group 31"/>
            <p:cNvGrpSpPr>
              <a:grpSpLocks/>
            </p:cNvGrpSpPr>
            <p:nvPr/>
          </p:nvGrpSpPr>
          <p:grpSpPr bwMode="auto">
            <a:xfrm>
              <a:off x="1255" y="2966"/>
              <a:ext cx="380" cy="908"/>
              <a:chOff x="1346" y="2965"/>
              <a:chExt cx="380" cy="908"/>
            </a:xfrm>
          </p:grpSpPr>
          <p:grpSp>
            <p:nvGrpSpPr>
              <p:cNvPr id="29" name="Group 19"/>
              <p:cNvGrpSpPr>
                <a:grpSpLocks/>
              </p:cNvGrpSpPr>
              <p:nvPr/>
            </p:nvGrpSpPr>
            <p:grpSpPr bwMode="auto">
              <a:xfrm>
                <a:off x="1346" y="3577"/>
                <a:ext cx="350" cy="296"/>
                <a:chOff x="4738" y="2684"/>
                <a:chExt cx="350" cy="296"/>
              </a:xfrm>
            </p:grpSpPr>
            <p:sp>
              <p:nvSpPr>
                <p:cNvPr id="33" name="Oval 7"/>
                <p:cNvSpPr>
                  <a:spLocks noChangeArrowheads="1"/>
                </p:cNvSpPr>
                <p:nvPr/>
              </p:nvSpPr>
              <p:spPr bwMode="auto">
                <a:xfrm>
                  <a:off x="47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34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4815" y="2707"/>
                  <a:ext cx="190" cy="23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dirty="0" smtClean="0">
                      <a:solidFill>
                        <a:srgbClr val="FFFF00"/>
                      </a:solidFill>
                    </a:rPr>
                    <a:t>3</a:t>
                  </a:r>
                  <a:endParaRPr lang="en-US" dirty="0">
                    <a:solidFill>
                      <a:srgbClr val="FFFF00"/>
                    </a:solidFill>
                  </a:endParaRPr>
                </a:p>
              </p:txBody>
            </p:sp>
          </p:grpSp>
          <p:grpSp>
            <p:nvGrpSpPr>
              <p:cNvPr id="30" name="Group 20"/>
              <p:cNvGrpSpPr>
                <a:grpSpLocks/>
              </p:cNvGrpSpPr>
              <p:nvPr/>
            </p:nvGrpSpPr>
            <p:grpSpPr bwMode="auto">
              <a:xfrm>
                <a:off x="1376" y="2965"/>
                <a:ext cx="350" cy="296"/>
                <a:chOff x="3838" y="2684"/>
                <a:chExt cx="350" cy="296"/>
              </a:xfrm>
            </p:grpSpPr>
            <p:sp>
              <p:nvSpPr>
                <p:cNvPr id="31" name="Oval 9"/>
                <p:cNvSpPr>
                  <a:spLocks noChangeArrowheads="1"/>
                </p:cNvSpPr>
                <p:nvPr/>
              </p:nvSpPr>
              <p:spPr bwMode="auto">
                <a:xfrm>
                  <a:off x="38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32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3915" y="2707"/>
                  <a:ext cx="190" cy="23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dirty="0" smtClean="0">
                      <a:solidFill>
                        <a:srgbClr val="FFFF00"/>
                      </a:solidFill>
                    </a:rPr>
                    <a:t>2</a:t>
                  </a:r>
                  <a:endParaRPr lang="en-US" dirty="0">
                    <a:solidFill>
                      <a:srgbClr val="FFFF00"/>
                    </a:solidFill>
                  </a:endParaRPr>
                </a:p>
              </p:txBody>
            </p:sp>
          </p:grpSp>
        </p:grpSp>
        <p:grpSp>
          <p:nvGrpSpPr>
            <p:cNvPr id="7" name="Group 21"/>
            <p:cNvGrpSpPr>
              <a:grpSpLocks/>
            </p:cNvGrpSpPr>
            <p:nvPr/>
          </p:nvGrpSpPr>
          <p:grpSpPr bwMode="auto">
            <a:xfrm>
              <a:off x="2891" y="3273"/>
              <a:ext cx="350" cy="296"/>
              <a:chOff x="4288" y="3622"/>
              <a:chExt cx="350" cy="296"/>
            </a:xfrm>
          </p:grpSpPr>
          <p:sp>
            <p:nvSpPr>
              <p:cNvPr id="27" name="Oval 11"/>
              <p:cNvSpPr>
                <a:spLocks noChangeArrowheads="1"/>
              </p:cNvSpPr>
              <p:nvPr/>
            </p:nvSpPr>
            <p:spPr bwMode="auto">
              <a:xfrm>
                <a:off x="4288" y="3622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571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  <p:sp>
            <p:nvSpPr>
              <p:cNvPr id="28" name="Text Box 12"/>
              <p:cNvSpPr txBox="1">
                <a:spLocks noChangeArrowheads="1"/>
              </p:cNvSpPr>
              <p:nvPr/>
            </p:nvSpPr>
            <p:spPr bwMode="auto">
              <a:xfrm>
                <a:off x="4365" y="3645"/>
                <a:ext cx="190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srgbClr val="FFFF00"/>
                    </a:solidFill>
                  </a:rPr>
                  <a:t>7</a:t>
                </a:r>
                <a:endParaRPr lang="en-US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8" name="Line 13"/>
            <p:cNvSpPr>
              <a:spLocks noChangeShapeType="1"/>
            </p:cNvSpPr>
            <p:nvPr/>
          </p:nvSpPr>
          <p:spPr bwMode="auto">
            <a:xfrm flipV="1">
              <a:off x="1075" y="3193"/>
              <a:ext cx="250" cy="16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9" name="Line 17"/>
            <p:cNvSpPr>
              <a:spLocks noChangeShapeType="1"/>
            </p:cNvSpPr>
            <p:nvPr/>
          </p:nvSpPr>
          <p:spPr bwMode="auto">
            <a:xfrm>
              <a:off x="503" y="3421"/>
              <a:ext cx="22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grpSp>
          <p:nvGrpSpPr>
            <p:cNvPr id="10" name="Group 22"/>
            <p:cNvGrpSpPr>
              <a:grpSpLocks/>
            </p:cNvGrpSpPr>
            <p:nvPr/>
          </p:nvGrpSpPr>
          <p:grpSpPr bwMode="auto">
            <a:xfrm>
              <a:off x="1810" y="3273"/>
              <a:ext cx="350" cy="296"/>
              <a:chOff x="4288" y="1746"/>
              <a:chExt cx="350" cy="296"/>
            </a:xfrm>
          </p:grpSpPr>
          <p:sp>
            <p:nvSpPr>
              <p:cNvPr id="25" name="Oval 23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  <p:sp>
            <p:nvSpPr>
              <p:cNvPr id="26" name="Text Box 24"/>
              <p:cNvSpPr txBox="1">
                <a:spLocks noChangeArrowheads="1"/>
              </p:cNvSpPr>
              <p:nvPr/>
            </p:nvSpPr>
            <p:spPr bwMode="auto">
              <a:xfrm>
                <a:off x="4371" y="1769"/>
                <a:ext cx="190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dirty="0" smtClean="0">
                    <a:solidFill>
                      <a:srgbClr val="FFFF00"/>
                    </a:solidFill>
                  </a:rPr>
                  <a:t>4</a:t>
                </a:r>
                <a:endParaRPr lang="en-US" dirty="0">
                  <a:solidFill>
                    <a:srgbClr val="FFFF00"/>
                  </a:solidFill>
                </a:endParaRPr>
              </a:p>
            </p:txBody>
          </p:sp>
        </p:grpSp>
        <p:grpSp>
          <p:nvGrpSpPr>
            <p:cNvPr id="11" name="Group 32"/>
            <p:cNvGrpSpPr>
              <a:grpSpLocks/>
            </p:cNvGrpSpPr>
            <p:nvPr/>
          </p:nvGrpSpPr>
          <p:grpSpPr bwMode="auto">
            <a:xfrm>
              <a:off x="2335" y="2967"/>
              <a:ext cx="380" cy="908"/>
              <a:chOff x="2450" y="2968"/>
              <a:chExt cx="380" cy="908"/>
            </a:xfrm>
          </p:grpSpPr>
          <p:grpSp>
            <p:nvGrpSpPr>
              <p:cNvPr id="19" name="Group 25"/>
              <p:cNvGrpSpPr>
                <a:grpSpLocks/>
              </p:cNvGrpSpPr>
              <p:nvPr/>
            </p:nvGrpSpPr>
            <p:grpSpPr bwMode="auto">
              <a:xfrm>
                <a:off x="2450" y="3580"/>
                <a:ext cx="350" cy="296"/>
                <a:chOff x="4738" y="2684"/>
                <a:chExt cx="350" cy="296"/>
              </a:xfrm>
            </p:grpSpPr>
            <p:sp>
              <p:nvSpPr>
                <p:cNvPr id="23" name="Oval 26"/>
                <p:cNvSpPr>
                  <a:spLocks noChangeArrowheads="1"/>
                </p:cNvSpPr>
                <p:nvPr/>
              </p:nvSpPr>
              <p:spPr bwMode="auto">
                <a:xfrm>
                  <a:off x="47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24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4815" y="2707"/>
                  <a:ext cx="190" cy="23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dirty="0" smtClean="0">
                      <a:solidFill>
                        <a:srgbClr val="FFFF00"/>
                      </a:solidFill>
                    </a:rPr>
                    <a:t>6</a:t>
                  </a:r>
                  <a:endParaRPr lang="en-US" dirty="0">
                    <a:solidFill>
                      <a:srgbClr val="FFFF00"/>
                    </a:solidFill>
                  </a:endParaRPr>
                </a:p>
              </p:txBody>
            </p:sp>
          </p:grpSp>
          <p:grpSp>
            <p:nvGrpSpPr>
              <p:cNvPr id="20" name="Group 28"/>
              <p:cNvGrpSpPr>
                <a:grpSpLocks/>
              </p:cNvGrpSpPr>
              <p:nvPr/>
            </p:nvGrpSpPr>
            <p:grpSpPr bwMode="auto">
              <a:xfrm>
                <a:off x="2480" y="2968"/>
                <a:ext cx="350" cy="296"/>
                <a:chOff x="3838" y="2684"/>
                <a:chExt cx="350" cy="296"/>
              </a:xfrm>
            </p:grpSpPr>
            <p:sp>
              <p:nvSpPr>
                <p:cNvPr id="21" name="Oval 29"/>
                <p:cNvSpPr>
                  <a:spLocks noChangeArrowheads="1"/>
                </p:cNvSpPr>
                <p:nvPr/>
              </p:nvSpPr>
              <p:spPr bwMode="auto">
                <a:xfrm>
                  <a:off x="38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22" name="Text Box 30"/>
                <p:cNvSpPr txBox="1">
                  <a:spLocks noChangeArrowheads="1"/>
                </p:cNvSpPr>
                <p:nvPr/>
              </p:nvSpPr>
              <p:spPr bwMode="auto">
                <a:xfrm>
                  <a:off x="3915" y="2707"/>
                  <a:ext cx="190" cy="23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dirty="0" smtClean="0">
                      <a:solidFill>
                        <a:srgbClr val="FFFF00"/>
                      </a:solidFill>
                    </a:rPr>
                    <a:t>5</a:t>
                  </a:r>
                  <a:endParaRPr lang="en-US" dirty="0">
                    <a:solidFill>
                      <a:srgbClr val="FFFF00"/>
                    </a:solidFill>
                  </a:endParaRPr>
                </a:p>
              </p:txBody>
            </p:sp>
          </p:grpSp>
        </p:grpSp>
        <p:sp>
          <p:nvSpPr>
            <p:cNvPr id="12" name="Line 33"/>
            <p:cNvSpPr>
              <a:spLocks noChangeShapeType="1"/>
            </p:cNvSpPr>
            <p:nvPr/>
          </p:nvSpPr>
          <p:spPr bwMode="auto">
            <a:xfrm flipV="1">
              <a:off x="2679" y="3513"/>
              <a:ext cx="250" cy="16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13" name="Line 34"/>
            <p:cNvSpPr>
              <a:spLocks noChangeShapeType="1"/>
            </p:cNvSpPr>
            <p:nvPr/>
          </p:nvSpPr>
          <p:spPr bwMode="auto">
            <a:xfrm flipV="1">
              <a:off x="1595" y="3513"/>
              <a:ext cx="250" cy="16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14" name="Line 35"/>
            <p:cNvSpPr>
              <a:spLocks noChangeShapeType="1"/>
            </p:cNvSpPr>
            <p:nvPr/>
          </p:nvSpPr>
          <p:spPr bwMode="auto">
            <a:xfrm flipV="1">
              <a:off x="2147" y="3193"/>
              <a:ext cx="250" cy="16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15" name="Line 36"/>
            <p:cNvSpPr>
              <a:spLocks noChangeShapeType="1"/>
            </p:cNvSpPr>
            <p:nvPr/>
          </p:nvSpPr>
          <p:spPr bwMode="auto">
            <a:xfrm>
              <a:off x="1055" y="3517"/>
              <a:ext cx="218" cy="15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16" name="Line 37"/>
            <p:cNvSpPr>
              <a:spLocks noChangeShapeType="1"/>
            </p:cNvSpPr>
            <p:nvPr/>
          </p:nvSpPr>
          <p:spPr bwMode="auto">
            <a:xfrm>
              <a:off x="1607" y="3198"/>
              <a:ext cx="218" cy="15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17" name="Line 38"/>
            <p:cNvSpPr>
              <a:spLocks noChangeShapeType="1"/>
            </p:cNvSpPr>
            <p:nvPr/>
          </p:nvSpPr>
          <p:spPr bwMode="auto">
            <a:xfrm>
              <a:off x="2123" y="3518"/>
              <a:ext cx="218" cy="15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18" name="Line 39"/>
            <p:cNvSpPr>
              <a:spLocks noChangeShapeType="1"/>
            </p:cNvSpPr>
            <p:nvPr/>
          </p:nvSpPr>
          <p:spPr bwMode="auto">
            <a:xfrm>
              <a:off x="2707" y="3197"/>
              <a:ext cx="218" cy="15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</p:grpSp>
      <p:sp>
        <p:nvSpPr>
          <p:cNvPr id="37" name="Text Box 40"/>
          <p:cNvSpPr txBox="1">
            <a:spLocks noChangeArrowheads="1"/>
          </p:cNvSpPr>
          <p:nvPr/>
        </p:nvSpPr>
        <p:spPr bwMode="auto">
          <a:xfrm>
            <a:off x="5052016" y="4408661"/>
            <a:ext cx="3303588" cy="1754326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/>
            <a:r>
              <a:rPr lang="en-US" u="sng" dirty="0" err="1" smtClean="0">
                <a:solidFill>
                  <a:srgbClr val="FFFF00"/>
                </a:solidFill>
                <a:latin typeface="Gill Sans MT" pitchFamily="34" charset="0"/>
              </a:rPr>
              <a:t>Grafo</a:t>
            </a:r>
            <a:r>
              <a:rPr lang="en-US" u="sng" dirty="0" smtClean="0">
                <a:solidFill>
                  <a:srgbClr val="FFFF00"/>
                </a:solidFill>
                <a:latin typeface="Gill Sans MT" pitchFamily="34" charset="0"/>
              </a:rPr>
              <a:t> </a:t>
            </a:r>
            <a:r>
              <a:rPr lang="en-US" u="sng" dirty="0" err="1" smtClean="0">
                <a:solidFill>
                  <a:srgbClr val="FFFF00"/>
                </a:solidFill>
                <a:latin typeface="Gill Sans MT" pitchFamily="34" charset="0"/>
              </a:rPr>
              <a:t>doble</a:t>
            </a:r>
            <a:r>
              <a:rPr lang="en-US" u="sng" dirty="0" smtClean="0">
                <a:solidFill>
                  <a:srgbClr val="FFFF00"/>
                </a:solidFill>
                <a:latin typeface="Gill Sans MT" pitchFamily="34" charset="0"/>
              </a:rPr>
              <a:t>-diamante</a:t>
            </a:r>
            <a:endParaRPr lang="en-US" u="sng" dirty="0">
              <a:solidFill>
                <a:srgbClr val="FFFF00"/>
              </a:solidFill>
              <a:latin typeface="Gill Sans MT" pitchFamily="34" charset="0"/>
            </a:endParaRPr>
          </a:p>
          <a:p>
            <a:pPr algn="ctr"/>
            <a:r>
              <a:rPr lang="en-US" dirty="0" err="1" smtClean="0">
                <a:solidFill>
                  <a:srgbClr val="FFFF00"/>
                </a:solidFill>
                <a:latin typeface="Gill Sans MT" pitchFamily="34" charset="0"/>
              </a:rPr>
              <a:t>Cuatro</a:t>
            </a:r>
            <a:r>
              <a:rPr lang="en-US" dirty="0" smtClean="0">
                <a:solidFill>
                  <a:srgbClr val="FFFF00"/>
                </a:solidFill>
                <a:latin typeface="Gill Sans MT" pitchFamily="34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Gill Sans MT" pitchFamily="34" charset="0"/>
              </a:rPr>
              <a:t>caminos</a:t>
            </a:r>
            <a:r>
              <a:rPr lang="en-US" dirty="0" smtClean="0">
                <a:solidFill>
                  <a:srgbClr val="FFFF00"/>
                </a:solidFill>
                <a:latin typeface="Gill Sans MT" pitchFamily="34" charset="0"/>
              </a:rPr>
              <a:t> de test</a:t>
            </a:r>
          </a:p>
          <a:p>
            <a:pPr algn="ctr"/>
            <a:r>
              <a:rPr lang="en-US" dirty="0" smtClean="0">
                <a:solidFill>
                  <a:srgbClr val="FFFF00"/>
                </a:solidFill>
                <a:latin typeface="Gill Sans MT" pitchFamily="34" charset="0"/>
              </a:rPr>
              <a:t>[1, 2, 4, 5, 7]</a:t>
            </a:r>
          </a:p>
          <a:p>
            <a:pPr algn="ctr"/>
            <a:r>
              <a:rPr lang="en-US" dirty="0" smtClean="0">
                <a:solidFill>
                  <a:srgbClr val="FFFF00"/>
                </a:solidFill>
                <a:latin typeface="Gill Sans MT" pitchFamily="34" charset="0"/>
              </a:rPr>
              <a:t>[1, 2, 4, 6, 7]</a:t>
            </a:r>
          </a:p>
          <a:p>
            <a:pPr algn="ctr"/>
            <a:r>
              <a:rPr lang="en-US" dirty="0" smtClean="0">
                <a:solidFill>
                  <a:srgbClr val="FFFF00"/>
                </a:solidFill>
                <a:latin typeface="Gill Sans MT" pitchFamily="34" charset="0"/>
              </a:rPr>
              <a:t>[1, 3, 4, 5, 7]</a:t>
            </a:r>
          </a:p>
          <a:p>
            <a:pPr algn="ctr"/>
            <a:r>
              <a:rPr lang="en-US" dirty="0" smtClean="0">
                <a:solidFill>
                  <a:srgbClr val="FFFF00"/>
                </a:solidFill>
                <a:latin typeface="Gill Sans MT" pitchFamily="34" charset="0"/>
              </a:rPr>
              <a:t>[1, 3, 4, 6, 7]</a:t>
            </a:r>
            <a:endParaRPr lang="en-US" dirty="0">
              <a:solidFill>
                <a:srgbClr val="FFFF00"/>
              </a:solidFill>
              <a:latin typeface="Gill Sans MT" pitchFamily="34" charset="0"/>
            </a:endParaRPr>
          </a:p>
        </p:txBody>
      </p:sp>
      <p:sp>
        <p:nvSpPr>
          <p:cNvPr id="72" name="Marcador de pie de página 7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73" name="Marcador de número de diapositiva 7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09494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Visita y recorrido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735187"/>
            <a:ext cx="7543801" cy="2305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 smtClean="0">
                <a:solidFill>
                  <a:srgbClr val="00B0F0"/>
                </a:solidFill>
              </a:rPr>
              <a:t>Visita</a:t>
            </a:r>
          </a:p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Un camino de test </a:t>
            </a:r>
            <a:r>
              <a:rPr lang="es-ES" i="1" dirty="0" smtClean="0">
                <a:solidFill>
                  <a:schemeClr val="tx1"/>
                </a:solidFill>
              </a:rPr>
              <a:t>p</a:t>
            </a:r>
            <a:r>
              <a:rPr lang="es-ES" dirty="0" smtClean="0">
                <a:solidFill>
                  <a:schemeClr val="tx1"/>
                </a:solidFill>
              </a:rPr>
              <a:t> visita un nodo</a:t>
            </a:r>
            <a:r>
              <a:rPr lang="es-ES" i="1" dirty="0" smtClean="0">
                <a:solidFill>
                  <a:schemeClr val="tx1"/>
                </a:solidFill>
              </a:rPr>
              <a:t> n </a:t>
            </a:r>
            <a:r>
              <a:rPr lang="es-ES" dirty="0" smtClean="0">
                <a:solidFill>
                  <a:schemeClr val="tx1"/>
                </a:solidFill>
              </a:rPr>
              <a:t>si </a:t>
            </a:r>
            <a:r>
              <a:rPr lang="es-ES" i="1" dirty="0" smtClean="0">
                <a:solidFill>
                  <a:schemeClr val="tx1"/>
                </a:solidFill>
              </a:rPr>
              <a:t>n</a:t>
            </a:r>
            <a:r>
              <a:rPr lang="es-ES" dirty="0" smtClean="0">
                <a:solidFill>
                  <a:schemeClr val="tx1"/>
                </a:solidFill>
              </a:rPr>
              <a:t> está en </a:t>
            </a:r>
            <a:r>
              <a:rPr lang="es-ES" i="1" dirty="0" smtClean="0">
                <a:solidFill>
                  <a:schemeClr val="tx1"/>
                </a:solidFill>
              </a:rPr>
              <a:t>p.</a:t>
            </a:r>
          </a:p>
          <a:p>
            <a:pPr marL="0" indent="0">
              <a:buNone/>
            </a:pPr>
            <a:r>
              <a:rPr lang="es-ES" dirty="0">
                <a:solidFill>
                  <a:schemeClr val="tx1"/>
                </a:solidFill>
              </a:rPr>
              <a:t>Un camino de test </a:t>
            </a:r>
            <a:r>
              <a:rPr lang="es-ES" i="1" dirty="0">
                <a:solidFill>
                  <a:schemeClr val="tx1"/>
                </a:solidFill>
              </a:rPr>
              <a:t>p</a:t>
            </a:r>
            <a:r>
              <a:rPr lang="es-ES" dirty="0">
                <a:solidFill>
                  <a:schemeClr val="tx1"/>
                </a:solidFill>
              </a:rPr>
              <a:t> visita </a:t>
            </a:r>
            <a:r>
              <a:rPr lang="es-ES" dirty="0" smtClean="0">
                <a:solidFill>
                  <a:schemeClr val="tx1"/>
                </a:solidFill>
              </a:rPr>
              <a:t>una arista </a:t>
            </a:r>
            <a:r>
              <a:rPr lang="es-ES" i="1" dirty="0" smtClean="0">
                <a:solidFill>
                  <a:schemeClr val="tx1"/>
                </a:solidFill>
              </a:rPr>
              <a:t>e </a:t>
            </a:r>
            <a:r>
              <a:rPr lang="es-ES" dirty="0">
                <a:solidFill>
                  <a:schemeClr val="tx1"/>
                </a:solidFill>
              </a:rPr>
              <a:t>si </a:t>
            </a:r>
            <a:r>
              <a:rPr lang="es-ES" i="1" dirty="0" smtClean="0">
                <a:solidFill>
                  <a:schemeClr val="tx1"/>
                </a:solidFill>
              </a:rPr>
              <a:t>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>
                <a:solidFill>
                  <a:schemeClr val="tx1"/>
                </a:solidFill>
              </a:rPr>
              <a:t>está en </a:t>
            </a:r>
            <a:r>
              <a:rPr lang="es-ES" i="1" dirty="0" smtClean="0">
                <a:solidFill>
                  <a:schemeClr val="tx1"/>
                </a:solidFill>
              </a:rPr>
              <a:t>p.</a:t>
            </a:r>
            <a:endParaRPr lang="es-ES" i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ES" dirty="0" smtClean="0">
                <a:solidFill>
                  <a:srgbClr val="00B0F0"/>
                </a:solidFill>
              </a:rPr>
              <a:t>Recorre</a:t>
            </a:r>
          </a:p>
          <a:p>
            <a:pPr marL="0" indent="0">
              <a:buNone/>
            </a:pPr>
            <a:r>
              <a:rPr lang="es-ES" dirty="0">
                <a:solidFill>
                  <a:schemeClr val="tx1"/>
                </a:solidFill>
              </a:rPr>
              <a:t>Un camino de test </a:t>
            </a:r>
            <a:r>
              <a:rPr lang="es-ES" i="1" dirty="0">
                <a:solidFill>
                  <a:schemeClr val="tx1"/>
                </a:solidFill>
              </a:rPr>
              <a:t>p</a:t>
            </a:r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smtClean="0">
                <a:solidFill>
                  <a:schemeClr val="tx1"/>
                </a:solidFill>
              </a:rPr>
              <a:t>recorre un </a:t>
            </a:r>
            <a:r>
              <a:rPr lang="es-ES" dirty="0" err="1" smtClean="0">
                <a:solidFill>
                  <a:schemeClr val="tx1"/>
                </a:solidFill>
              </a:rPr>
              <a:t>subcamino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i="1" dirty="0" smtClean="0">
                <a:solidFill>
                  <a:schemeClr val="tx1"/>
                </a:solidFill>
              </a:rPr>
              <a:t>q </a:t>
            </a:r>
            <a:r>
              <a:rPr lang="es-ES" dirty="0" smtClean="0">
                <a:solidFill>
                  <a:schemeClr val="tx1"/>
                </a:solidFill>
              </a:rPr>
              <a:t>si </a:t>
            </a:r>
            <a:r>
              <a:rPr lang="es-ES" i="1" dirty="0" smtClean="0">
                <a:solidFill>
                  <a:schemeClr val="tx1"/>
                </a:solidFill>
              </a:rPr>
              <a:t>q</a:t>
            </a:r>
            <a:r>
              <a:rPr lang="es-ES" dirty="0" smtClean="0">
                <a:solidFill>
                  <a:schemeClr val="tx1"/>
                </a:solidFill>
              </a:rPr>
              <a:t> es un </a:t>
            </a:r>
            <a:r>
              <a:rPr lang="es-ES" dirty="0" err="1" smtClean="0">
                <a:solidFill>
                  <a:schemeClr val="tx1"/>
                </a:solidFill>
              </a:rPr>
              <a:t>subcamino</a:t>
            </a:r>
            <a:r>
              <a:rPr lang="es-ES" dirty="0" smtClean="0">
                <a:solidFill>
                  <a:schemeClr val="tx1"/>
                </a:solidFill>
              </a:rPr>
              <a:t> de </a:t>
            </a:r>
            <a:r>
              <a:rPr lang="es-ES" i="1" dirty="0" smtClean="0">
                <a:solidFill>
                  <a:schemeClr val="tx1"/>
                </a:solidFill>
              </a:rPr>
              <a:t>p</a:t>
            </a:r>
            <a:r>
              <a:rPr lang="es-ES" i="1" dirty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es-ES" dirty="0" smtClean="0">
              <a:solidFill>
                <a:schemeClr val="tx1"/>
              </a:solidFill>
            </a:endParaRPr>
          </a:p>
        </p:txBody>
      </p:sp>
      <p:grpSp>
        <p:nvGrpSpPr>
          <p:cNvPr id="4" name="Group 41"/>
          <p:cNvGrpSpPr>
            <a:grpSpLocks/>
          </p:cNvGrpSpPr>
          <p:nvPr/>
        </p:nvGrpSpPr>
        <p:grpSpPr bwMode="auto">
          <a:xfrm>
            <a:off x="0" y="4453101"/>
            <a:ext cx="4346575" cy="1443038"/>
            <a:chOff x="503" y="2966"/>
            <a:chExt cx="2738" cy="909"/>
          </a:xfrm>
        </p:grpSpPr>
        <p:grpSp>
          <p:nvGrpSpPr>
            <p:cNvPr id="5" name="Group 18"/>
            <p:cNvGrpSpPr>
              <a:grpSpLocks/>
            </p:cNvGrpSpPr>
            <p:nvPr/>
          </p:nvGrpSpPr>
          <p:grpSpPr bwMode="auto">
            <a:xfrm>
              <a:off x="730" y="3273"/>
              <a:ext cx="350" cy="296"/>
              <a:chOff x="4288" y="1746"/>
              <a:chExt cx="350" cy="296"/>
            </a:xfrm>
          </p:grpSpPr>
          <p:sp>
            <p:nvSpPr>
              <p:cNvPr id="35" name="Oval 5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  <p:sp>
            <p:nvSpPr>
              <p:cNvPr id="36" name="Text Box 6"/>
              <p:cNvSpPr txBox="1">
                <a:spLocks noChangeArrowheads="1"/>
              </p:cNvSpPr>
              <p:nvPr/>
            </p:nvSpPr>
            <p:spPr bwMode="auto">
              <a:xfrm>
                <a:off x="4371" y="1769"/>
                <a:ext cx="190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dirty="0" smtClean="0">
                    <a:solidFill>
                      <a:srgbClr val="FFFF00"/>
                    </a:solidFill>
                  </a:rPr>
                  <a:t>1</a:t>
                </a:r>
                <a:endParaRPr lang="en-US" dirty="0">
                  <a:solidFill>
                    <a:srgbClr val="FFFF00"/>
                  </a:solidFill>
                </a:endParaRPr>
              </a:p>
            </p:txBody>
          </p:sp>
        </p:grpSp>
        <p:grpSp>
          <p:nvGrpSpPr>
            <p:cNvPr id="6" name="Group 31"/>
            <p:cNvGrpSpPr>
              <a:grpSpLocks/>
            </p:cNvGrpSpPr>
            <p:nvPr/>
          </p:nvGrpSpPr>
          <p:grpSpPr bwMode="auto">
            <a:xfrm>
              <a:off x="1255" y="2966"/>
              <a:ext cx="380" cy="908"/>
              <a:chOff x="1346" y="2965"/>
              <a:chExt cx="380" cy="908"/>
            </a:xfrm>
          </p:grpSpPr>
          <p:grpSp>
            <p:nvGrpSpPr>
              <p:cNvPr id="29" name="Group 19"/>
              <p:cNvGrpSpPr>
                <a:grpSpLocks/>
              </p:cNvGrpSpPr>
              <p:nvPr/>
            </p:nvGrpSpPr>
            <p:grpSpPr bwMode="auto">
              <a:xfrm>
                <a:off x="1346" y="3577"/>
                <a:ext cx="350" cy="296"/>
                <a:chOff x="4738" y="2684"/>
                <a:chExt cx="350" cy="296"/>
              </a:xfrm>
            </p:grpSpPr>
            <p:sp>
              <p:nvSpPr>
                <p:cNvPr id="33" name="Oval 7"/>
                <p:cNvSpPr>
                  <a:spLocks noChangeArrowheads="1"/>
                </p:cNvSpPr>
                <p:nvPr/>
              </p:nvSpPr>
              <p:spPr bwMode="auto">
                <a:xfrm>
                  <a:off x="47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34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4815" y="2707"/>
                  <a:ext cx="190" cy="23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dirty="0" smtClean="0">
                      <a:solidFill>
                        <a:srgbClr val="FFFF00"/>
                      </a:solidFill>
                    </a:rPr>
                    <a:t>3</a:t>
                  </a:r>
                  <a:endParaRPr lang="en-US" dirty="0">
                    <a:solidFill>
                      <a:srgbClr val="FFFF00"/>
                    </a:solidFill>
                  </a:endParaRPr>
                </a:p>
              </p:txBody>
            </p:sp>
          </p:grpSp>
          <p:grpSp>
            <p:nvGrpSpPr>
              <p:cNvPr id="30" name="Group 20"/>
              <p:cNvGrpSpPr>
                <a:grpSpLocks/>
              </p:cNvGrpSpPr>
              <p:nvPr/>
            </p:nvGrpSpPr>
            <p:grpSpPr bwMode="auto">
              <a:xfrm>
                <a:off x="1376" y="2965"/>
                <a:ext cx="350" cy="296"/>
                <a:chOff x="3838" y="2684"/>
                <a:chExt cx="350" cy="296"/>
              </a:xfrm>
            </p:grpSpPr>
            <p:sp>
              <p:nvSpPr>
                <p:cNvPr id="31" name="Oval 9"/>
                <p:cNvSpPr>
                  <a:spLocks noChangeArrowheads="1"/>
                </p:cNvSpPr>
                <p:nvPr/>
              </p:nvSpPr>
              <p:spPr bwMode="auto">
                <a:xfrm>
                  <a:off x="38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32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3915" y="2707"/>
                  <a:ext cx="190" cy="23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dirty="0" smtClean="0">
                      <a:solidFill>
                        <a:srgbClr val="FFFF00"/>
                      </a:solidFill>
                    </a:rPr>
                    <a:t>2</a:t>
                  </a:r>
                  <a:endParaRPr lang="en-US" dirty="0">
                    <a:solidFill>
                      <a:srgbClr val="FFFF00"/>
                    </a:solidFill>
                  </a:endParaRPr>
                </a:p>
              </p:txBody>
            </p:sp>
          </p:grpSp>
        </p:grpSp>
        <p:grpSp>
          <p:nvGrpSpPr>
            <p:cNvPr id="7" name="Group 21"/>
            <p:cNvGrpSpPr>
              <a:grpSpLocks/>
            </p:cNvGrpSpPr>
            <p:nvPr/>
          </p:nvGrpSpPr>
          <p:grpSpPr bwMode="auto">
            <a:xfrm>
              <a:off x="2891" y="3273"/>
              <a:ext cx="350" cy="296"/>
              <a:chOff x="4288" y="3622"/>
              <a:chExt cx="350" cy="296"/>
            </a:xfrm>
          </p:grpSpPr>
          <p:sp>
            <p:nvSpPr>
              <p:cNvPr id="27" name="Oval 11"/>
              <p:cNvSpPr>
                <a:spLocks noChangeArrowheads="1"/>
              </p:cNvSpPr>
              <p:nvPr/>
            </p:nvSpPr>
            <p:spPr bwMode="auto">
              <a:xfrm>
                <a:off x="4288" y="3622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571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  <p:sp>
            <p:nvSpPr>
              <p:cNvPr id="28" name="Text Box 12"/>
              <p:cNvSpPr txBox="1">
                <a:spLocks noChangeArrowheads="1"/>
              </p:cNvSpPr>
              <p:nvPr/>
            </p:nvSpPr>
            <p:spPr bwMode="auto">
              <a:xfrm>
                <a:off x="4365" y="3645"/>
                <a:ext cx="190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srgbClr val="FFFF00"/>
                    </a:solidFill>
                  </a:rPr>
                  <a:t>7</a:t>
                </a:r>
                <a:endParaRPr lang="en-US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8" name="Line 13"/>
            <p:cNvSpPr>
              <a:spLocks noChangeShapeType="1"/>
            </p:cNvSpPr>
            <p:nvPr/>
          </p:nvSpPr>
          <p:spPr bwMode="auto">
            <a:xfrm flipV="1">
              <a:off x="1075" y="3193"/>
              <a:ext cx="250" cy="16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9" name="Line 17"/>
            <p:cNvSpPr>
              <a:spLocks noChangeShapeType="1"/>
            </p:cNvSpPr>
            <p:nvPr/>
          </p:nvSpPr>
          <p:spPr bwMode="auto">
            <a:xfrm>
              <a:off x="503" y="3421"/>
              <a:ext cx="22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grpSp>
          <p:nvGrpSpPr>
            <p:cNvPr id="10" name="Group 22"/>
            <p:cNvGrpSpPr>
              <a:grpSpLocks/>
            </p:cNvGrpSpPr>
            <p:nvPr/>
          </p:nvGrpSpPr>
          <p:grpSpPr bwMode="auto">
            <a:xfrm>
              <a:off x="1810" y="3273"/>
              <a:ext cx="350" cy="296"/>
              <a:chOff x="4288" y="1746"/>
              <a:chExt cx="350" cy="296"/>
            </a:xfrm>
          </p:grpSpPr>
          <p:sp>
            <p:nvSpPr>
              <p:cNvPr id="25" name="Oval 23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  <p:sp>
            <p:nvSpPr>
              <p:cNvPr id="26" name="Text Box 24"/>
              <p:cNvSpPr txBox="1">
                <a:spLocks noChangeArrowheads="1"/>
              </p:cNvSpPr>
              <p:nvPr/>
            </p:nvSpPr>
            <p:spPr bwMode="auto">
              <a:xfrm>
                <a:off x="4371" y="1769"/>
                <a:ext cx="190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dirty="0" smtClean="0">
                    <a:solidFill>
                      <a:srgbClr val="FFFF00"/>
                    </a:solidFill>
                  </a:rPr>
                  <a:t>4</a:t>
                </a:r>
                <a:endParaRPr lang="en-US" dirty="0">
                  <a:solidFill>
                    <a:srgbClr val="FFFF00"/>
                  </a:solidFill>
                </a:endParaRPr>
              </a:p>
            </p:txBody>
          </p:sp>
        </p:grpSp>
        <p:grpSp>
          <p:nvGrpSpPr>
            <p:cNvPr id="11" name="Group 32"/>
            <p:cNvGrpSpPr>
              <a:grpSpLocks/>
            </p:cNvGrpSpPr>
            <p:nvPr/>
          </p:nvGrpSpPr>
          <p:grpSpPr bwMode="auto">
            <a:xfrm>
              <a:off x="2335" y="2967"/>
              <a:ext cx="380" cy="908"/>
              <a:chOff x="2450" y="2968"/>
              <a:chExt cx="380" cy="908"/>
            </a:xfrm>
          </p:grpSpPr>
          <p:grpSp>
            <p:nvGrpSpPr>
              <p:cNvPr id="19" name="Group 25"/>
              <p:cNvGrpSpPr>
                <a:grpSpLocks/>
              </p:cNvGrpSpPr>
              <p:nvPr/>
            </p:nvGrpSpPr>
            <p:grpSpPr bwMode="auto">
              <a:xfrm>
                <a:off x="2450" y="3580"/>
                <a:ext cx="350" cy="296"/>
                <a:chOff x="4738" y="2684"/>
                <a:chExt cx="350" cy="296"/>
              </a:xfrm>
            </p:grpSpPr>
            <p:sp>
              <p:nvSpPr>
                <p:cNvPr id="23" name="Oval 26"/>
                <p:cNvSpPr>
                  <a:spLocks noChangeArrowheads="1"/>
                </p:cNvSpPr>
                <p:nvPr/>
              </p:nvSpPr>
              <p:spPr bwMode="auto">
                <a:xfrm>
                  <a:off x="47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24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4815" y="2707"/>
                  <a:ext cx="190" cy="23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dirty="0" smtClean="0">
                      <a:solidFill>
                        <a:srgbClr val="FFFF00"/>
                      </a:solidFill>
                    </a:rPr>
                    <a:t>6</a:t>
                  </a:r>
                  <a:endParaRPr lang="en-US" dirty="0">
                    <a:solidFill>
                      <a:srgbClr val="FFFF00"/>
                    </a:solidFill>
                  </a:endParaRPr>
                </a:p>
              </p:txBody>
            </p:sp>
          </p:grpSp>
          <p:grpSp>
            <p:nvGrpSpPr>
              <p:cNvPr id="20" name="Group 28"/>
              <p:cNvGrpSpPr>
                <a:grpSpLocks/>
              </p:cNvGrpSpPr>
              <p:nvPr/>
            </p:nvGrpSpPr>
            <p:grpSpPr bwMode="auto">
              <a:xfrm>
                <a:off x="2480" y="2968"/>
                <a:ext cx="350" cy="296"/>
                <a:chOff x="3838" y="2684"/>
                <a:chExt cx="350" cy="296"/>
              </a:xfrm>
            </p:grpSpPr>
            <p:sp>
              <p:nvSpPr>
                <p:cNvPr id="21" name="Oval 29"/>
                <p:cNvSpPr>
                  <a:spLocks noChangeArrowheads="1"/>
                </p:cNvSpPr>
                <p:nvPr/>
              </p:nvSpPr>
              <p:spPr bwMode="auto">
                <a:xfrm>
                  <a:off x="38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22" name="Text Box 30"/>
                <p:cNvSpPr txBox="1">
                  <a:spLocks noChangeArrowheads="1"/>
                </p:cNvSpPr>
                <p:nvPr/>
              </p:nvSpPr>
              <p:spPr bwMode="auto">
                <a:xfrm>
                  <a:off x="3915" y="2707"/>
                  <a:ext cx="190" cy="23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dirty="0" smtClean="0">
                      <a:solidFill>
                        <a:srgbClr val="FFFF00"/>
                      </a:solidFill>
                    </a:rPr>
                    <a:t>5</a:t>
                  </a:r>
                  <a:endParaRPr lang="en-US" dirty="0">
                    <a:solidFill>
                      <a:srgbClr val="FFFF00"/>
                    </a:solidFill>
                  </a:endParaRPr>
                </a:p>
              </p:txBody>
            </p:sp>
          </p:grpSp>
        </p:grpSp>
        <p:sp>
          <p:nvSpPr>
            <p:cNvPr id="12" name="Line 33"/>
            <p:cNvSpPr>
              <a:spLocks noChangeShapeType="1"/>
            </p:cNvSpPr>
            <p:nvPr/>
          </p:nvSpPr>
          <p:spPr bwMode="auto">
            <a:xfrm flipV="1">
              <a:off x="2679" y="3513"/>
              <a:ext cx="250" cy="16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13" name="Line 34"/>
            <p:cNvSpPr>
              <a:spLocks noChangeShapeType="1"/>
            </p:cNvSpPr>
            <p:nvPr/>
          </p:nvSpPr>
          <p:spPr bwMode="auto">
            <a:xfrm flipV="1">
              <a:off x="1595" y="3513"/>
              <a:ext cx="250" cy="16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14" name="Line 35"/>
            <p:cNvSpPr>
              <a:spLocks noChangeShapeType="1"/>
            </p:cNvSpPr>
            <p:nvPr/>
          </p:nvSpPr>
          <p:spPr bwMode="auto">
            <a:xfrm flipV="1">
              <a:off x="2147" y="3193"/>
              <a:ext cx="250" cy="16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15" name="Line 36"/>
            <p:cNvSpPr>
              <a:spLocks noChangeShapeType="1"/>
            </p:cNvSpPr>
            <p:nvPr/>
          </p:nvSpPr>
          <p:spPr bwMode="auto">
            <a:xfrm>
              <a:off x="1055" y="3517"/>
              <a:ext cx="218" cy="15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16" name="Line 37"/>
            <p:cNvSpPr>
              <a:spLocks noChangeShapeType="1"/>
            </p:cNvSpPr>
            <p:nvPr/>
          </p:nvSpPr>
          <p:spPr bwMode="auto">
            <a:xfrm>
              <a:off x="1607" y="3198"/>
              <a:ext cx="218" cy="15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17" name="Line 38"/>
            <p:cNvSpPr>
              <a:spLocks noChangeShapeType="1"/>
            </p:cNvSpPr>
            <p:nvPr/>
          </p:nvSpPr>
          <p:spPr bwMode="auto">
            <a:xfrm>
              <a:off x="2123" y="3518"/>
              <a:ext cx="218" cy="15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18" name="Line 39"/>
            <p:cNvSpPr>
              <a:spLocks noChangeShapeType="1"/>
            </p:cNvSpPr>
            <p:nvPr/>
          </p:nvSpPr>
          <p:spPr bwMode="auto">
            <a:xfrm>
              <a:off x="2707" y="3197"/>
              <a:ext cx="218" cy="15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</p:grpSp>
      <p:sp>
        <p:nvSpPr>
          <p:cNvPr id="38" name="Text Box 4"/>
          <p:cNvSpPr txBox="1">
            <a:spLocks noChangeArrowheads="1"/>
          </p:cNvSpPr>
          <p:nvPr/>
        </p:nvSpPr>
        <p:spPr bwMode="auto">
          <a:xfrm>
            <a:off x="4495389" y="3878248"/>
            <a:ext cx="4593856" cy="2400657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solidFill>
                  <a:srgbClr val="FFFF00"/>
                </a:solidFill>
                <a:latin typeface="Gill Sans MT" panose="020B0502020104020203" pitchFamily="34" charset="0"/>
              </a:rPr>
              <a:t>Camino [ 1, 2, 4, 5, 7 ]</a:t>
            </a:r>
            <a:endParaRPr lang="en-US" sz="2000" dirty="0">
              <a:solidFill>
                <a:srgbClr val="FFFF00"/>
              </a:solidFill>
              <a:latin typeface="Gill Sans MT" panose="020B0502020104020203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2000" dirty="0" err="1" smtClean="0">
                <a:solidFill>
                  <a:srgbClr val="FFFF00"/>
                </a:solidFill>
                <a:latin typeface="Gill Sans MT" panose="020B0502020104020203" pitchFamily="34" charset="0"/>
              </a:rPr>
              <a:t>Visita</a:t>
            </a:r>
            <a:r>
              <a:rPr lang="en-US" sz="2000" dirty="0" smtClean="0">
                <a:solidFill>
                  <a:srgbClr val="FFFF00"/>
                </a:solidFill>
                <a:latin typeface="Gill Sans MT" panose="020B0502020104020203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Gill Sans MT" panose="020B0502020104020203" pitchFamily="34" charset="0"/>
              </a:rPr>
              <a:t>nodos</a:t>
            </a:r>
            <a:r>
              <a:rPr lang="en-US" sz="2000" dirty="0" smtClean="0">
                <a:solidFill>
                  <a:srgbClr val="FFFF00"/>
                </a:solidFill>
                <a:latin typeface="Gill Sans MT" panose="020B0502020104020203" pitchFamily="34" charset="0"/>
              </a:rPr>
              <a:t> 1, 2, 4, 5, 7</a:t>
            </a:r>
            <a:endParaRPr lang="en-US" sz="2000" dirty="0">
              <a:solidFill>
                <a:srgbClr val="FFFF00"/>
              </a:solidFill>
              <a:latin typeface="Gill Sans MT" panose="020B0502020104020203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2000" dirty="0" err="1" smtClean="0">
                <a:solidFill>
                  <a:srgbClr val="FFFF00"/>
                </a:solidFill>
                <a:latin typeface="Gill Sans MT" panose="020B0502020104020203" pitchFamily="34" charset="0"/>
              </a:rPr>
              <a:t>Visita</a:t>
            </a:r>
            <a:r>
              <a:rPr lang="en-US" sz="2000" dirty="0" smtClean="0">
                <a:solidFill>
                  <a:srgbClr val="FFFF00"/>
                </a:solidFill>
                <a:latin typeface="Gill Sans MT" panose="020B0502020104020203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Gill Sans MT" panose="020B0502020104020203" pitchFamily="34" charset="0"/>
              </a:rPr>
              <a:t>aristas</a:t>
            </a:r>
            <a:r>
              <a:rPr lang="en-US" sz="2000" dirty="0" smtClean="0">
                <a:solidFill>
                  <a:srgbClr val="FFFF00"/>
                </a:solidFill>
                <a:latin typeface="Gill Sans MT" panose="020B0502020104020203" pitchFamily="34" charset="0"/>
              </a:rPr>
              <a:t> (1, 2), (2, 4), (4, 5), (5, 7)</a:t>
            </a:r>
            <a:endParaRPr lang="en-US" sz="2000" dirty="0">
              <a:solidFill>
                <a:srgbClr val="FFFF00"/>
              </a:solidFill>
              <a:latin typeface="Gill Sans MT" panose="020B0502020104020203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2000" dirty="0" err="1" smtClean="0">
                <a:solidFill>
                  <a:srgbClr val="FFFF00"/>
                </a:solidFill>
                <a:latin typeface="Gill Sans MT" panose="020B0502020104020203" pitchFamily="34" charset="0"/>
              </a:rPr>
              <a:t>Recorre</a:t>
            </a:r>
            <a:r>
              <a:rPr lang="en-US" sz="2000" dirty="0" smtClean="0">
                <a:solidFill>
                  <a:srgbClr val="FFFF00"/>
                </a:solidFill>
                <a:latin typeface="Gill Sans MT" panose="020B0502020104020203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Gill Sans MT" panose="020B0502020104020203" pitchFamily="34" charset="0"/>
              </a:rPr>
              <a:t>subcaminos</a:t>
            </a:r>
            <a:r>
              <a:rPr lang="en-US" sz="2000" dirty="0" smtClean="0">
                <a:solidFill>
                  <a:srgbClr val="FFFF00"/>
                </a:solidFill>
                <a:latin typeface="Gill Sans MT" panose="020B0502020104020203" pitchFamily="34" charset="0"/>
              </a:rPr>
              <a:t>  [1, 2, 4],            [2, </a:t>
            </a:r>
            <a:r>
              <a:rPr lang="en-US" sz="2000" dirty="0">
                <a:solidFill>
                  <a:srgbClr val="FFFF00"/>
                </a:solidFill>
                <a:latin typeface="Gill Sans MT" panose="020B0502020104020203" pitchFamily="34" charset="0"/>
              </a:rPr>
              <a:t>4</a:t>
            </a:r>
            <a:r>
              <a:rPr lang="en-US" sz="2000" dirty="0" smtClean="0">
                <a:solidFill>
                  <a:srgbClr val="FFFF00"/>
                </a:solidFill>
                <a:latin typeface="Gill Sans MT" panose="020B0502020104020203" pitchFamily="34" charset="0"/>
              </a:rPr>
              <a:t>, </a:t>
            </a:r>
            <a:r>
              <a:rPr lang="en-US" sz="2000" dirty="0">
                <a:solidFill>
                  <a:srgbClr val="FFFF00"/>
                </a:solidFill>
                <a:latin typeface="Gill Sans MT" panose="020B0502020104020203" pitchFamily="34" charset="0"/>
              </a:rPr>
              <a:t>5</a:t>
            </a:r>
            <a:r>
              <a:rPr lang="en-US" sz="2000" dirty="0" smtClean="0">
                <a:solidFill>
                  <a:srgbClr val="FFFF00"/>
                </a:solidFill>
                <a:latin typeface="Gill Sans MT" panose="020B0502020104020203" pitchFamily="34" charset="0"/>
              </a:rPr>
              <a:t>],   [4, </a:t>
            </a:r>
            <a:r>
              <a:rPr lang="en-US" sz="2000" dirty="0">
                <a:solidFill>
                  <a:srgbClr val="FFFF00"/>
                </a:solidFill>
                <a:latin typeface="Gill Sans MT" panose="020B0502020104020203" pitchFamily="34" charset="0"/>
              </a:rPr>
              <a:t>5</a:t>
            </a:r>
            <a:r>
              <a:rPr lang="en-US" sz="2000" dirty="0" smtClean="0">
                <a:solidFill>
                  <a:srgbClr val="FFFF00"/>
                </a:solidFill>
                <a:latin typeface="Gill Sans MT" panose="020B0502020104020203" pitchFamily="34" charset="0"/>
              </a:rPr>
              <a:t>, </a:t>
            </a:r>
            <a:r>
              <a:rPr lang="en-US" sz="2000" dirty="0">
                <a:solidFill>
                  <a:srgbClr val="FFFF00"/>
                </a:solidFill>
                <a:latin typeface="Gill Sans MT" panose="020B0502020104020203" pitchFamily="34" charset="0"/>
              </a:rPr>
              <a:t>7</a:t>
            </a:r>
            <a:r>
              <a:rPr lang="en-US" sz="2000" dirty="0" smtClean="0">
                <a:solidFill>
                  <a:srgbClr val="FFFF00"/>
                </a:solidFill>
                <a:latin typeface="Gill Sans MT" panose="020B0502020104020203" pitchFamily="34" charset="0"/>
              </a:rPr>
              <a:t>],   [1, </a:t>
            </a:r>
            <a:r>
              <a:rPr lang="en-US" sz="2000" dirty="0">
                <a:solidFill>
                  <a:srgbClr val="FFFF00"/>
                </a:solidFill>
                <a:latin typeface="Gill Sans MT" panose="020B0502020104020203" pitchFamily="34" charset="0"/>
              </a:rPr>
              <a:t>2</a:t>
            </a:r>
            <a:r>
              <a:rPr lang="en-US" sz="2000" dirty="0" smtClean="0">
                <a:solidFill>
                  <a:srgbClr val="FFFF00"/>
                </a:solidFill>
                <a:latin typeface="Gill Sans MT" panose="020B0502020104020203" pitchFamily="34" charset="0"/>
              </a:rPr>
              <a:t>, </a:t>
            </a:r>
            <a:r>
              <a:rPr lang="en-US" sz="2000" dirty="0">
                <a:solidFill>
                  <a:srgbClr val="FFFF00"/>
                </a:solidFill>
                <a:latin typeface="Gill Sans MT" panose="020B0502020104020203" pitchFamily="34" charset="0"/>
              </a:rPr>
              <a:t>4</a:t>
            </a:r>
            <a:r>
              <a:rPr lang="en-US" sz="2000" dirty="0" smtClean="0">
                <a:solidFill>
                  <a:srgbClr val="FFFF00"/>
                </a:solidFill>
                <a:latin typeface="Gill Sans MT" panose="020B0502020104020203" pitchFamily="34" charset="0"/>
              </a:rPr>
              <a:t>, </a:t>
            </a:r>
            <a:r>
              <a:rPr lang="en-US" sz="2000" dirty="0">
                <a:solidFill>
                  <a:srgbClr val="FFFF00"/>
                </a:solidFill>
                <a:latin typeface="Gill Sans MT" panose="020B0502020104020203" pitchFamily="34" charset="0"/>
              </a:rPr>
              <a:t>5</a:t>
            </a:r>
            <a:r>
              <a:rPr lang="en-US" sz="2000" dirty="0" smtClean="0">
                <a:solidFill>
                  <a:srgbClr val="FFFF00"/>
                </a:solidFill>
                <a:latin typeface="Gill Sans MT" panose="020B0502020104020203" pitchFamily="34" charset="0"/>
              </a:rPr>
              <a:t>],           [2, </a:t>
            </a:r>
            <a:r>
              <a:rPr lang="en-US" sz="2000" dirty="0">
                <a:solidFill>
                  <a:srgbClr val="FFFF00"/>
                </a:solidFill>
                <a:latin typeface="Gill Sans MT" panose="020B0502020104020203" pitchFamily="34" charset="0"/>
              </a:rPr>
              <a:t>4</a:t>
            </a:r>
            <a:r>
              <a:rPr lang="en-US" sz="2000" dirty="0" smtClean="0">
                <a:solidFill>
                  <a:srgbClr val="FFFF00"/>
                </a:solidFill>
                <a:latin typeface="Gill Sans MT" panose="020B0502020104020203" pitchFamily="34" charset="0"/>
              </a:rPr>
              <a:t>, </a:t>
            </a:r>
            <a:r>
              <a:rPr lang="en-US" sz="2000" dirty="0">
                <a:solidFill>
                  <a:srgbClr val="FFFF00"/>
                </a:solidFill>
                <a:latin typeface="Gill Sans MT" panose="020B0502020104020203" pitchFamily="34" charset="0"/>
              </a:rPr>
              <a:t>5</a:t>
            </a:r>
            <a:r>
              <a:rPr lang="en-US" sz="2000" dirty="0" smtClean="0">
                <a:solidFill>
                  <a:srgbClr val="FFFF00"/>
                </a:solidFill>
                <a:latin typeface="Gill Sans MT" panose="020B0502020104020203" pitchFamily="34" charset="0"/>
              </a:rPr>
              <a:t>, </a:t>
            </a:r>
            <a:r>
              <a:rPr lang="en-US" sz="2000" dirty="0">
                <a:solidFill>
                  <a:srgbClr val="FFFF00"/>
                </a:solidFill>
                <a:latin typeface="Gill Sans MT" panose="020B0502020104020203" pitchFamily="34" charset="0"/>
              </a:rPr>
              <a:t>7</a:t>
            </a:r>
            <a:r>
              <a:rPr lang="en-US" sz="2000" dirty="0" smtClean="0">
                <a:solidFill>
                  <a:srgbClr val="FFFF00"/>
                </a:solidFill>
                <a:latin typeface="Gill Sans MT" panose="020B0502020104020203" pitchFamily="34" charset="0"/>
              </a:rPr>
              <a:t>],  [1, 2, 4, 5, 7]</a:t>
            </a:r>
          </a:p>
        </p:txBody>
      </p:sp>
      <p:sp>
        <p:nvSpPr>
          <p:cNvPr id="39" name="Marcador de pie de página 3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40" name="Marcador de número de diapositiva 3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70548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>
                <a:solidFill>
                  <a:schemeClr val="tx1"/>
                </a:solidFill>
              </a:rPr>
              <a:t>Tests</a:t>
            </a:r>
            <a:r>
              <a:rPr lang="es-ES" dirty="0" smtClean="0">
                <a:solidFill>
                  <a:schemeClr val="tx1"/>
                </a:solidFill>
              </a:rPr>
              <a:t> y caminos de </a:t>
            </a:r>
            <a:r>
              <a:rPr lang="es-ES" dirty="0" err="1" smtClean="0">
                <a:solidFill>
                  <a:schemeClr val="tx1"/>
                </a:solidFill>
              </a:rPr>
              <a:t>tests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7205425" cy="446358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i="1" dirty="0" err="1" smtClean="0">
                <a:solidFill>
                  <a:srgbClr val="00B0F0"/>
                </a:solidFill>
              </a:rPr>
              <a:t>Path</a:t>
            </a:r>
            <a:r>
              <a:rPr lang="es-ES" i="1" dirty="0" smtClean="0">
                <a:solidFill>
                  <a:srgbClr val="00B0F0"/>
                </a:solidFill>
              </a:rPr>
              <a:t>(t)</a:t>
            </a:r>
            <a:r>
              <a:rPr lang="es-ES" dirty="0" smtClean="0">
                <a:solidFill>
                  <a:schemeClr val="tx1"/>
                </a:solidFill>
              </a:rPr>
              <a:t>: </a:t>
            </a:r>
            <a:r>
              <a:rPr lang="es-ES" b="1" dirty="0" smtClean="0">
                <a:solidFill>
                  <a:srgbClr val="00B0F0"/>
                </a:solidFill>
              </a:rPr>
              <a:t>EL</a:t>
            </a:r>
            <a:r>
              <a:rPr lang="es-ES" dirty="0" smtClean="0">
                <a:solidFill>
                  <a:schemeClr val="tx1"/>
                </a:solidFill>
              </a:rPr>
              <a:t> camino de test ejecutado por el test </a:t>
            </a:r>
            <a:r>
              <a:rPr lang="es-ES" i="1" dirty="0" smtClean="0">
                <a:solidFill>
                  <a:schemeClr val="tx1"/>
                </a:solidFill>
              </a:rPr>
              <a:t>t</a:t>
            </a:r>
            <a:r>
              <a:rPr lang="es-ES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es-ES" i="1" dirty="0" err="1" smtClean="0">
                <a:solidFill>
                  <a:srgbClr val="00B0F0"/>
                </a:solidFill>
              </a:rPr>
              <a:t>Path</a:t>
            </a:r>
            <a:r>
              <a:rPr lang="es-ES" i="1" dirty="0" smtClean="0">
                <a:solidFill>
                  <a:srgbClr val="00B0F0"/>
                </a:solidFill>
              </a:rPr>
              <a:t>(T)</a:t>
            </a:r>
            <a:r>
              <a:rPr lang="es-ES" dirty="0" smtClean="0">
                <a:solidFill>
                  <a:schemeClr val="tx1"/>
                </a:solidFill>
              </a:rPr>
              <a:t>: El conjunto de caminos </a:t>
            </a:r>
            <a:r>
              <a:rPr lang="es-ES" dirty="0">
                <a:solidFill>
                  <a:schemeClr val="tx1"/>
                </a:solidFill>
              </a:rPr>
              <a:t>de test </a:t>
            </a:r>
            <a:r>
              <a:rPr lang="es-ES" dirty="0" smtClean="0">
                <a:solidFill>
                  <a:schemeClr val="tx1"/>
                </a:solidFill>
              </a:rPr>
              <a:t>ejecutados </a:t>
            </a:r>
            <a:r>
              <a:rPr lang="es-ES" dirty="0">
                <a:solidFill>
                  <a:schemeClr val="tx1"/>
                </a:solidFill>
              </a:rPr>
              <a:t>por el </a:t>
            </a:r>
            <a:r>
              <a:rPr lang="es-ES" dirty="0" smtClean="0">
                <a:solidFill>
                  <a:schemeClr val="tx1"/>
                </a:solidFill>
              </a:rPr>
              <a:t>conjunto de </a:t>
            </a:r>
            <a:r>
              <a:rPr lang="es-ES" dirty="0" err="1" smtClean="0">
                <a:solidFill>
                  <a:schemeClr val="tx1"/>
                </a:solidFill>
              </a:rPr>
              <a:t>tests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i="1" dirty="0" smtClean="0">
                <a:solidFill>
                  <a:schemeClr val="tx1"/>
                </a:solidFill>
              </a:rPr>
              <a:t>T</a:t>
            </a:r>
            <a:r>
              <a:rPr lang="es-ES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Cada test ejecuta </a:t>
            </a:r>
            <a:r>
              <a:rPr lang="es-ES" dirty="0" smtClean="0">
                <a:solidFill>
                  <a:srgbClr val="00B0F0"/>
                </a:solidFill>
              </a:rPr>
              <a:t>un</a:t>
            </a:r>
            <a:r>
              <a:rPr lang="es-ES" dirty="0" smtClean="0">
                <a:solidFill>
                  <a:schemeClr val="tx1"/>
                </a:solidFill>
              </a:rPr>
              <a:t> camino de test (</a:t>
            </a:r>
            <a:r>
              <a:rPr lang="es-ES" dirty="0" smtClean="0">
                <a:solidFill>
                  <a:srgbClr val="00B0F0"/>
                </a:solidFill>
              </a:rPr>
              <a:t>y solamente uno</a:t>
            </a:r>
            <a:r>
              <a:rPr lang="es-ES" dirty="0" smtClean="0">
                <a:solidFill>
                  <a:schemeClr val="tx1"/>
                </a:solidFill>
              </a:rPr>
              <a:t>).</a:t>
            </a:r>
          </a:p>
          <a:p>
            <a:pPr marL="0" indent="0"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Una localización de un grafo (nodo o arista) se puede </a:t>
            </a:r>
            <a:r>
              <a:rPr lang="es-ES" dirty="0" smtClean="0">
                <a:solidFill>
                  <a:srgbClr val="00B0F0"/>
                </a:solidFill>
              </a:rPr>
              <a:t>alcanzar</a:t>
            </a:r>
            <a:r>
              <a:rPr lang="es-ES" dirty="0" smtClean="0">
                <a:solidFill>
                  <a:schemeClr val="tx1"/>
                </a:solidFill>
              </a:rPr>
              <a:t> desde otra localización si existe una secuencia de aristas desde la primera localización a la segunda. Distinguimos: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chemeClr val="tx1"/>
                </a:solidFill>
              </a:rPr>
              <a:t>Alcance </a:t>
            </a:r>
            <a:r>
              <a:rPr lang="es-ES" dirty="0" smtClean="0">
                <a:solidFill>
                  <a:srgbClr val="00B0F0"/>
                </a:solidFill>
              </a:rPr>
              <a:t>sintáctico</a:t>
            </a:r>
            <a:r>
              <a:rPr lang="es-ES" dirty="0" smtClean="0">
                <a:solidFill>
                  <a:schemeClr val="tx1"/>
                </a:solidFill>
              </a:rPr>
              <a:t>: Existe un </a:t>
            </a:r>
            <a:r>
              <a:rPr lang="es-ES" dirty="0" err="1" smtClean="0">
                <a:solidFill>
                  <a:schemeClr val="tx1"/>
                </a:solidFill>
              </a:rPr>
              <a:t>subcamino</a:t>
            </a:r>
            <a:r>
              <a:rPr lang="es-ES" dirty="0" smtClean="0">
                <a:solidFill>
                  <a:schemeClr val="tx1"/>
                </a:solidFill>
              </a:rPr>
              <a:t> en el grafo.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chemeClr val="tx1"/>
                </a:solidFill>
              </a:rPr>
              <a:t>Alcance </a:t>
            </a:r>
            <a:r>
              <a:rPr lang="es-ES" dirty="0" smtClean="0">
                <a:solidFill>
                  <a:srgbClr val="00B0F0"/>
                </a:solidFill>
              </a:rPr>
              <a:t>semántico</a:t>
            </a:r>
            <a:r>
              <a:rPr lang="es-ES" dirty="0" smtClean="0">
                <a:solidFill>
                  <a:schemeClr val="tx1"/>
                </a:solidFill>
              </a:rPr>
              <a:t>: Existe un test que puede ejecutar el </a:t>
            </a:r>
            <a:r>
              <a:rPr lang="es-ES" dirty="0" err="1" smtClean="0">
                <a:solidFill>
                  <a:schemeClr val="tx1"/>
                </a:solidFill>
              </a:rPr>
              <a:t>subcamino</a:t>
            </a:r>
            <a:r>
              <a:rPr lang="es-ES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Al final de este tema se podrá ver la importancia de esta distinción.</a:t>
            </a: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88663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Retrospección">
  <a:themeElements>
    <a:clrScheme name="Retrospección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ció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5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1887</TotalTime>
  <Words>3612</Words>
  <Application>Microsoft Office PowerPoint</Application>
  <PresentationFormat>Presentación en pantalla (4:3)</PresentationFormat>
  <Paragraphs>543</Paragraphs>
  <Slides>32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4</vt:i4>
      </vt:variant>
      <vt:variant>
        <vt:lpstr>Títulos de diapositiva</vt:lpstr>
      </vt:variant>
      <vt:variant>
        <vt:i4>32</vt:i4>
      </vt:variant>
    </vt:vector>
  </HeadingPairs>
  <TitlesOfParts>
    <vt:vector size="44" baseType="lpstr">
      <vt:lpstr>Arial</vt:lpstr>
      <vt:lpstr>Calibri</vt:lpstr>
      <vt:lpstr>Calibri Light</vt:lpstr>
      <vt:lpstr>Comic Sans MS</vt:lpstr>
      <vt:lpstr>Courier New</vt:lpstr>
      <vt:lpstr>Gill Sans MT</vt:lpstr>
      <vt:lpstr>Times New Roman</vt:lpstr>
      <vt:lpstr>Wingdings 2</vt:lpstr>
      <vt:lpstr>HDOfficeLightV0</vt:lpstr>
      <vt:lpstr>1_HDOfficeLightV0</vt:lpstr>
      <vt:lpstr>2_HDOfficeLightV0</vt:lpstr>
      <vt:lpstr>Retrospección</vt:lpstr>
      <vt:lpstr>Criterios cobertura de grafos: introducción</vt:lpstr>
      <vt:lpstr>Presentación de PowerPoint</vt:lpstr>
      <vt:lpstr>Recorriendo  Grafos</vt:lpstr>
      <vt:lpstr>Definición de grafo</vt:lpstr>
      <vt:lpstr>Ejemplos de grafo</vt:lpstr>
      <vt:lpstr>Caminos en grafos</vt:lpstr>
      <vt:lpstr>Caminos de test y SESEs</vt:lpstr>
      <vt:lpstr>Visita y recorrido</vt:lpstr>
      <vt:lpstr>Tests y caminos de tests</vt:lpstr>
      <vt:lpstr>Tests y caminos de tests</vt:lpstr>
      <vt:lpstr>Tests y caminos de tests</vt:lpstr>
      <vt:lpstr>Testing y cobertura de grafos</vt:lpstr>
      <vt:lpstr>Testing y cobertura de grafos</vt:lpstr>
      <vt:lpstr>Cobertura de nodos y aristas</vt:lpstr>
      <vt:lpstr>Cobertura de nodos y aristas</vt:lpstr>
      <vt:lpstr>Cobertura de varios nodos</vt:lpstr>
      <vt:lpstr>Cobertura de varios nodos</vt:lpstr>
      <vt:lpstr>Cobertura estructural: Ejemplo</vt:lpstr>
      <vt:lpstr>Tratando con bucles en grafos</vt:lpstr>
      <vt:lpstr>Caminos simples y primarios</vt:lpstr>
      <vt:lpstr>Cobertura de caminos primarios</vt:lpstr>
      <vt:lpstr>PPC no subsume EPC</vt:lpstr>
      <vt:lpstr>Caminos primarios: ejemplo</vt:lpstr>
      <vt:lpstr>Caminos primarios: ejemplo</vt:lpstr>
      <vt:lpstr>Tours, sidetrips, detours</vt:lpstr>
      <vt:lpstr>Tours, sidetrips, detours</vt:lpstr>
      <vt:lpstr>Ejemplo</vt:lpstr>
      <vt:lpstr>Requisitos de test imposibles</vt:lpstr>
      <vt:lpstr>Requisitos de test imposibles</vt:lpstr>
      <vt:lpstr>Recorridos circulares</vt:lpstr>
      <vt:lpstr>Criterios de cobertura de grafos: subsunción</vt:lpstr>
      <vt:lpstr>Conclusiones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Foundations of Software Testing</dc:title>
  <dc:creator>mercedes</dc:creator>
  <cp:lastModifiedBy>Manuel</cp:lastModifiedBy>
  <cp:revision>279</cp:revision>
  <dcterms:created xsi:type="dcterms:W3CDTF">2010-11-18T11:03:00Z</dcterms:created>
  <dcterms:modified xsi:type="dcterms:W3CDTF">2017-10-26T22:18:09Z</dcterms:modified>
</cp:coreProperties>
</file>