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36" r:id="rId2"/>
    <p:sldId id="429" r:id="rId3"/>
    <p:sldId id="442" r:id="rId4"/>
    <p:sldId id="444" r:id="rId5"/>
    <p:sldId id="431" r:id="rId6"/>
    <p:sldId id="434" r:id="rId7"/>
    <p:sldId id="432" r:id="rId8"/>
    <p:sldId id="435" r:id="rId9"/>
    <p:sldId id="436" r:id="rId10"/>
    <p:sldId id="439" r:id="rId11"/>
    <p:sldId id="441" r:id="rId12"/>
    <p:sldId id="443" r:id="rId13"/>
  </p:sldIdLst>
  <p:sldSz cx="9144000" cy="6858000" type="screen4x3"/>
  <p:notesSz cx="7315200" cy="96012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1pPr>
    <a:lvl2pPr marL="4572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2pPr>
    <a:lvl3pPr marL="9144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3pPr>
    <a:lvl4pPr marL="13716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4pPr>
    <a:lvl5pPr marL="1828800" algn="r" rtl="0" eaLnBrk="0" fontAlgn="base" hangingPunct="0">
      <a:spcBef>
        <a:spcPct val="0"/>
      </a:spcBef>
      <a:spcAft>
        <a:spcPct val="0"/>
      </a:spcAft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rgbClr val="FAFD00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145A"/>
    <a:srgbClr val="001E5A"/>
    <a:srgbClr val="5F5F5F"/>
    <a:srgbClr val="000000"/>
    <a:srgbClr val="6699FF"/>
    <a:srgbClr val="3399FF"/>
    <a:srgbClr val="EAEAEA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1740" y="-96"/>
      </p:cViewPr>
      <p:guideLst>
        <p:guide orient="horz" pos="2280"/>
        <p:guide pos="2773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84" y="-30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788">
              <a:defRPr sz="1100" b="0" i="1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/>
            </a:lvl1pPr>
          </a:lstStyle>
          <a:p>
            <a:pPr>
              <a:defRPr/>
            </a:pPr>
            <a:fld id="{58E4FEAF-6797-431E-8063-894A4A2348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398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algn="l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t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algn="l"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137" tIns="0" rIns="20137" bIns="0" numCol="1" anchor="b" anchorCtr="0" compatLnSpc="1">
            <a:prstTxWarp prst="textNoShape">
              <a:avLst/>
            </a:prstTxWarp>
          </a:bodyPr>
          <a:lstStyle>
            <a:lvl1pPr defTabSz="966788">
              <a:defRPr sz="1100" b="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4CF5ED5-0550-4AAB-9FD6-715BFC3E86A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1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325" tIns="48664" rIns="97325" bIns="48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25607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0475" y="720725"/>
            <a:ext cx="4794250" cy="3595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290888" y="9144000"/>
            <a:ext cx="731837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293" tIns="46985" rIns="92293" bIns="46985">
            <a:spAutoFit/>
          </a:bodyPr>
          <a:lstStyle/>
          <a:p>
            <a:pPr algn="ctr" defTabSz="917575">
              <a:lnSpc>
                <a:spcPct val="90000"/>
              </a:lnSpc>
              <a:defRPr/>
            </a:pPr>
            <a:r>
              <a:rPr lang="en-US" altLang="zh-CN" sz="1400" b="0">
                <a:solidFill>
                  <a:schemeClr val="tx1"/>
                </a:solidFill>
              </a:rPr>
              <a:t>Page </a:t>
            </a:r>
            <a:fld id="{66D37256-6FDD-4F23-A475-0E00DCAA07D6}" type="slidenum">
              <a:rPr lang="en-US" altLang="zh-CN" sz="1400" b="0">
                <a:solidFill>
                  <a:schemeClr val="tx1"/>
                </a:solidFill>
              </a:rPr>
              <a:pPr algn="ctr" defTabSz="917575">
                <a:lnSpc>
                  <a:spcPct val="90000"/>
                </a:lnSpc>
                <a:defRPr/>
              </a:pPr>
              <a:t>‹#›</a:t>
            </a:fld>
            <a:endParaRPr lang="en-US" altLang="zh-CN" sz="14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641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C097D70-264A-418F-95D2-3539BA2513E3}" type="slidenum">
              <a:rPr lang="zh-CN" altLang="en-US" sz="1100" b="0" smtClean="0">
                <a:solidFill>
                  <a:schemeClr val="tx1"/>
                </a:solidFill>
              </a:rPr>
              <a:pPr/>
              <a:t>1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3F77070-F054-4AFD-8C9F-9AB0CBAE519E}" type="slidenum">
              <a:rPr lang="zh-CN" altLang="en-US" sz="1100" b="0" smtClean="0">
                <a:solidFill>
                  <a:schemeClr val="tx1"/>
                </a:solidFill>
              </a:rPr>
              <a:pPr/>
              <a:t>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954A6BA-3325-4D96-B9BB-A46B22405AA0}" type="slidenum">
              <a:rPr lang="zh-CN" altLang="en-US" sz="1100" b="0" smtClean="0">
                <a:solidFill>
                  <a:schemeClr val="tx1"/>
                </a:solidFill>
              </a:rPr>
              <a:pPr/>
              <a:t>5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4099FB68-D1B5-40AC-9DFD-AD2B06785545}" type="slidenum">
              <a:rPr lang="zh-CN" altLang="en-US" sz="1100" b="0" smtClean="0">
                <a:solidFill>
                  <a:schemeClr val="tx1"/>
                </a:solidFill>
              </a:rPr>
              <a:pPr/>
              <a:t>6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CFAEFDDD-7D88-4246-B828-7C9DAB21ED57}" type="slidenum">
              <a:rPr lang="zh-CN" altLang="en-US" sz="1100" b="0" smtClean="0">
                <a:solidFill>
                  <a:schemeClr val="tx1"/>
                </a:solidFill>
              </a:rPr>
              <a:pPr/>
              <a:t>8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306377ED-9B26-444F-8C87-FA899A7F60D2}" type="slidenum">
              <a:rPr lang="zh-CN" altLang="en-US" sz="1100" b="0" smtClean="0">
                <a:solidFill>
                  <a:schemeClr val="tx1"/>
                </a:solidFill>
              </a:rPr>
              <a:pPr/>
              <a:t>9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 defTabSz="966788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defTabSz="966788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fld id="{9F546429-9FC4-4707-B5FF-F21128A4DE27}" type="slidenum">
              <a:rPr lang="zh-CN" altLang="en-US" sz="1100" b="0" smtClean="0">
                <a:solidFill>
                  <a:schemeClr val="tx1"/>
                </a:solidFill>
              </a:rPr>
              <a:pPr/>
              <a:t>12</a:t>
            </a:fld>
            <a:endParaRPr lang="en-US" altLang="zh-CN" sz="1100" b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166EE-1DA1-44E8-8A7E-4548F0C7AD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3305432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68D6F-A43F-420F-AAF8-2D3777ACE2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4090351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8150" y="96838"/>
            <a:ext cx="2217738" cy="6361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1763" y="96838"/>
            <a:ext cx="6503987" cy="6361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235C6-BB38-4DA9-873F-5BA27A8F337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474982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FC9A3-7BEC-405D-9AAF-7BD3324FB7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11704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F806F-9BCE-494A-93FB-3DB7A6AEEA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36340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8113" y="947738"/>
            <a:ext cx="4357687" cy="5510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47738"/>
            <a:ext cx="4357688" cy="5510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F420E-883D-4E13-BE8D-546653D6A5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909522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B21F2-F87F-4D3B-B54C-B62116283C5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1339649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09A06-9A99-4341-87C2-1CEA98B9A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5915338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82117-CC76-4BDF-8E7C-A4145DAC19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6924739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33D3E-B49A-42E1-B8DC-B817B0AADA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5052593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© Ammann &amp; Offutt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CE203-17EC-440B-9D62-9F2C42E005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8208637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0000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" y="6543550"/>
            <a:ext cx="4040188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>
              <a:defRPr sz="900" b="0" smtClean="0">
                <a:solidFill>
                  <a:schemeClr val="tx1"/>
                </a:solidFill>
                <a:latin typeface="+mn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86238" y="6527800"/>
            <a:ext cx="2895600" cy="25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ctr">
              <a:defRPr sz="900" b="0" smtClean="0">
                <a:solidFill>
                  <a:schemeClr val="tx1"/>
                </a:solidFill>
                <a:latin typeface="+mn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altLang="zh-CN" dirty="0"/>
              <a:t>© Ammann &amp; Offutt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05663" y="6519863"/>
            <a:ext cx="1905000" cy="26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900" b="0" smtClean="0">
                <a:solidFill>
                  <a:schemeClr val="tx1"/>
                </a:solidFill>
                <a:latin typeface="+mn-lt"/>
                <a:ea typeface="宋体" charset="-122"/>
                <a:cs typeface="Arial" pitchFamily="34" charset="0"/>
              </a:defRPr>
            </a:lvl1pPr>
          </a:lstStyle>
          <a:p>
            <a:pPr>
              <a:defRPr/>
            </a:pPr>
            <a:fld id="{BAE6032A-CFA8-40D8-8C4F-9FDCE9E9A223}" type="slidenum">
              <a:rPr lang="zh-CN" altLang="en-US" smtClean="0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2" y="96838"/>
            <a:ext cx="9102693" cy="72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" y="692150"/>
            <a:ext cx="9112481" cy="5835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 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 </a:t>
            </a:r>
          </a:p>
          <a:p>
            <a:pPr lvl="4"/>
            <a:r>
              <a:rPr lang="en-US" altLang="zh-CN" dirty="0" smtClean="0"/>
              <a:t>Fifth level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6350" y="6350"/>
            <a:ext cx="9118600" cy="6832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" name="Line 10"/>
          <p:cNvSpPr>
            <a:spLocks noChangeShapeType="1"/>
          </p:cNvSpPr>
          <p:nvPr userDrawn="1"/>
        </p:nvSpPr>
        <p:spPr bwMode="auto">
          <a:xfrm>
            <a:off x="-1" y="729143"/>
            <a:ext cx="9118833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 spd="med"/>
  <p:hf hdr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85000"/>
        <a:buChar char="•"/>
        <a:defRPr sz="2800" b="0">
          <a:solidFill>
            <a:schemeClr val="tx1"/>
          </a:solidFill>
          <a:latin typeface="Gill Sans MT" panose="020B0502020104020203" pitchFamily="34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400" b="0">
          <a:solidFill>
            <a:schemeClr val="tx1"/>
          </a:solidFill>
          <a:latin typeface="Gill Sans MT" panose="020B0502020104020203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 b="0">
          <a:solidFill>
            <a:schemeClr val="tx1"/>
          </a:solidFill>
          <a:latin typeface="Gill Sans MT" panose="020B0502020104020203" pitchFamily="34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0">
          <a:solidFill>
            <a:schemeClr val="tx1"/>
          </a:solidFill>
          <a:latin typeface="Gill Sans MT" panose="020B0502020104020203" pitchFamily="34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sz="2000" b="0">
          <a:solidFill>
            <a:schemeClr val="tx1"/>
          </a:solidFill>
          <a:latin typeface="Gill Sans MT" panose="020B0502020104020203" pitchFamily="34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Font typeface="Wingdings" pitchFamily="2" charset="2"/>
        <a:buChar char="Ø"/>
        <a:defRPr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gmu.edu/~offutt/softwaretest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0"/>
            <a:ext cx="7772400" cy="2498725"/>
          </a:xfrm>
        </p:spPr>
        <p:txBody>
          <a:bodyPr/>
          <a:lstStyle/>
          <a:p>
            <a:r>
              <a:rPr lang="en-US" altLang="en-US" dirty="0" smtClean="0"/>
              <a:t>Introduction to Software Testing</a:t>
            </a:r>
            <a:br>
              <a:rPr lang="en-US" altLang="en-US" dirty="0" smtClean="0"/>
            </a:br>
            <a:r>
              <a:rPr lang="en-US" altLang="zh-CN" dirty="0" smtClean="0">
                <a:ea typeface="宋体" pitchFamily="2" charset="-122"/>
              </a:rPr>
              <a:t>Chapter 9.4</a:t>
            </a:r>
            <a:br>
              <a:rPr lang="en-US" altLang="zh-CN" dirty="0" smtClean="0">
                <a:ea typeface="宋体" pitchFamily="2" charset="-122"/>
              </a:rPr>
            </a:br>
            <a:r>
              <a:rPr lang="en-US" altLang="zh-CN" dirty="0" smtClean="0">
                <a:ea typeface="宋体" pitchFamily="2" charset="-122"/>
              </a:rPr>
              <a:t>Model-Based Grammars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02368" y="3363913"/>
            <a:ext cx="7315200" cy="235108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3200" dirty="0" smtClean="0"/>
              <a:t>Paul Ammann &amp; Jeff Offutt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endParaRPr lang="en-US" altLang="en-US" sz="2800" dirty="0" smtClean="0"/>
          </a:p>
          <a:p>
            <a:r>
              <a:rPr lang="en-US" altLang="en-US" b="0" dirty="0" smtClean="0">
                <a:hlinkClick r:id="rId3"/>
              </a:rPr>
              <a:t>http://www.cs.gmu.edu/~offutt/softwaretest/</a:t>
            </a:r>
            <a:endParaRPr lang="en-US" altLang="en-US" b="0" dirty="0" smtClean="0"/>
          </a:p>
          <a:p>
            <a:endParaRPr lang="en-US" altLang="en-US" b="0" dirty="0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25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C602FD-587C-4D21-BB4E-811E7FF74182}" type="slidenum">
              <a:rPr lang="zh-CN" altLang="en-US" smtClean="0"/>
              <a:pPr>
                <a:defRPr/>
              </a:pPr>
              <a:t>10</a:t>
            </a:fld>
            <a:endParaRPr lang="en-US" altLang="zh-CN" smtClean="0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Counter-Example for FSM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141288" y="1004888"/>
            <a:ext cx="3171825" cy="226536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next (y) := case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!y : false;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y  : y;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false;</a:t>
            </a:r>
          </a:p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∆ 1               !x &amp; y : true;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true;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</a:t>
            </a:r>
            <a:r>
              <a:rPr lang="en-US" altLang="zh-CN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  <a:endParaRPr lang="zh-CN" altLang="en-US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299013" name="Rectangle 5"/>
          <p:cNvSpPr>
            <a:spLocks noChangeArrowheads="1"/>
          </p:cNvSpPr>
          <p:nvPr/>
        </p:nvSpPr>
        <p:spPr bwMode="auto">
          <a:xfrm>
            <a:off x="5162714" y="1033463"/>
            <a:ext cx="3921125" cy="2208212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next (y) := case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!y : false;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y  : y;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false;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true;</a:t>
            </a:r>
          </a:p>
          <a:p>
            <a:pPr algn="l"/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</a:t>
            </a:r>
            <a:r>
              <a:rPr lang="en-US" altLang="zh-CN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SPEC AG (!x &amp; y) 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  <a:sym typeface="Wingdings" pitchFamily="2" charset="2"/>
              </a:rPr>
              <a:t>AX (y=true</a:t>
            </a:r>
            <a:r>
              <a:rPr lang="en-US" altLang="zh-CN" dirty="0">
                <a:solidFill>
                  <a:srgbClr val="FF0000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)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333247" y="1785938"/>
            <a:ext cx="1790700" cy="701675"/>
            <a:chOff x="2130" y="1125"/>
            <a:chExt cx="1128" cy="442"/>
          </a:xfrm>
        </p:grpSpPr>
        <p:sp>
          <p:nvSpPr>
            <p:cNvPr id="22585" name="Text Box 6"/>
            <p:cNvSpPr txBox="1">
              <a:spLocks noChangeArrowheads="1"/>
            </p:cNvSpPr>
            <p:nvPr/>
          </p:nvSpPr>
          <p:spPr bwMode="auto">
            <a:xfrm>
              <a:off x="2264" y="1125"/>
              <a:ext cx="8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dirty="0">
                  <a:latin typeface="Gill Sans MT" panose="020B0502020104020203" pitchFamily="34" charset="0"/>
                </a:rPr>
                <a:t>written in SMV as</a:t>
              </a:r>
            </a:p>
          </p:txBody>
        </p:sp>
        <p:sp>
          <p:nvSpPr>
            <p:cNvPr id="22586" name="Line 7"/>
            <p:cNvSpPr>
              <a:spLocks noChangeShapeType="1"/>
            </p:cNvSpPr>
            <p:nvPr/>
          </p:nvSpPr>
          <p:spPr bwMode="auto">
            <a:xfrm>
              <a:off x="2130" y="1346"/>
              <a:ext cx="11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141288" y="3484563"/>
            <a:ext cx="3552825" cy="3000375"/>
            <a:chOff x="2969" y="621"/>
            <a:chExt cx="2238" cy="1890"/>
          </a:xfrm>
        </p:grpSpPr>
        <p:sp>
          <p:nvSpPr>
            <p:cNvPr id="22566" name="Rectangle 12"/>
            <p:cNvSpPr>
              <a:spLocks noChangeArrowheads="1"/>
            </p:cNvSpPr>
            <p:nvPr/>
          </p:nvSpPr>
          <p:spPr bwMode="auto">
            <a:xfrm>
              <a:off x="2969" y="841"/>
              <a:ext cx="2238" cy="1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22567" name="Group 13"/>
            <p:cNvGrpSpPr>
              <a:grpSpLocks/>
            </p:cNvGrpSpPr>
            <p:nvPr/>
          </p:nvGrpSpPr>
          <p:grpSpPr bwMode="auto">
            <a:xfrm>
              <a:off x="3451" y="1106"/>
              <a:ext cx="350" cy="296"/>
              <a:chOff x="2951" y="990"/>
              <a:chExt cx="350" cy="296"/>
            </a:xfrm>
          </p:grpSpPr>
          <p:sp>
            <p:nvSpPr>
              <p:cNvPr id="22583" name="Oval 14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84" name="Text Box 15"/>
              <p:cNvSpPr txBox="1">
                <a:spLocks noChangeArrowheads="1"/>
              </p:cNvSpPr>
              <p:nvPr/>
            </p:nvSpPr>
            <p:spPr bwMode="auto">
              <a:xfrm>
                <a:off x="3013" y="1013"/>
                <a:ext cx="26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FF</a:t>
                </a:r>
              </a:p>
            </p:txBody>
          </p:sp>
        </p:grpSp>
        <p:sp>
          <p:nvSpPr>
            <p:cNvPr id="22568" name="Line 16"/>
            <p:cNvSpPr>
              <a:spLocks noChangeShapeType="1"/>
            </p:cNvSpPr>
            <p:nvPr/>
          </p:nvSpPr>
          <p:spPr bwMode="auto">
            <a:xfrm>
              <a:off x="3224" y="1254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22569" name="Group 17"/>
            <p:cNvGrpSpPr>
              <a:grpSpLocks/>
            </p:cNvGrpSpPr>
            <p:nvPr/>
          </p:nvGrpSpPr>
          <p:grpSpPr bwMode="auto">
            <a:xfrm>
              <a:off x="3451" y="1805"/>
              <a:ext cx="350" cy="296"/>
              <a:chOff x="2951" y="990"/>
              <a:chExt cx="350" cy="296"/>
            </a:xfrm>
          </p:grpSpPr>
          <p:sp>
            <p:nvSpPr>
              <p:cNvPr id="22581" name="Oval 18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82" name="Text Box 19"/>
              <p:cNvSpPr txBox="1">
                <a:spLocks noChangeArrowheads="1"/>
              </p:cNvSpPr>
              <p:nvPr/>
            </p:nvSpPr>
            <p:spPr bwMode="auto">
              <a:xfrm>
                <a:off x="2991" y="1013"/>
                <a:ext cx="2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TF</a:t>
                </a:r>
              </a:p>
            </p:txBody>
          </p:sp>
        </p:grpSp>
        <p:grpSp>
          <p:nvGrpSpPr>
            <p:cNvPr id="22570" name="Group 20"/>
            <p:cNvGrpSpPr>
              <a:grpSpLocks/>
            </p:cNvGrpSpPr>
            <p:nvPr/>
          </p:nvGrpSpPr>
          <p:grpSpPr bwMode="auto">
            <a:xfrm>
              <a:off x="4479" y="1805"/>
              <a:ext cx="350" cy="296"/>
              <a:chOff x="2951" y="990"/>
              <a:chExt cx="350" cy="296"/>
            </a:xfrm>
          </p:grpSpPr>
          <p:sp>
            <p:nvSpPr>
              <p:cNvPr id="22579" name="Oval 21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80" name="Text Box 22"/>
              <p:cNvSpPr txBox="1">
                <a:spLocks noChangeArrowheads="1"/>
              </p:cNvSpPr>
              <p:nvPr/>
            </p:nvSpPr>
            <p:spPr bwMode="auto">
              <a:xfrm>
                <a:off x="2991" y="1013"/>
                <a:ext cx="2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FT</a:t>
                </a:r>
              </a:p>
            </p:txBody>
          </p:sp>
        </p:grpSp>
        <p:grpSp>
          <p:nvGrpSpPr>
            <p:cNvPr id="22571" name="Group 23"/>
            <p:cNvGrpSpPr>
              <a:grpSpLocks/>
            </p:cNvGrpSpPr>
            <p:nvPr/>
          </p:nvGrpSpPr>
          <p:grpSpPr bwMode="auto">
            <a:xfrm>
              <a:off x="4478" y="1107"/>
              <a:ext cx="350" cy="296"/>
              <a:chOff x="2951" y="990"/>
              <a:chExt cx="350" cy="296"/>
            </a:xfrm>
          </p:grpSpPr>
          <p:sp>
            <p:nvSpPr>
              <p:cNvPr id="22577" name="Oval 24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78" name="Text Box 25"/>
              <p:cNvSpPr txBox="1">
                <a:spLocks noChangeArrowheads="1"/>
              </p:cNvSpPr>
              <p:nvPr/>
            </p:nvSpPr>
            <p:spPr bwMode="auto">
              <a:xfrm>
                <a:off x="2969" y="1013"/>
                <a:ext cx="3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TT</a:t>
                </a:r>
              </a:p>
            </p:txBody>
          </p:sp>
        </p:grpSp>
        <p:sp>
          <p:nvSpPr>
            <p:cNvPr id="22572" name="Line 26"/>
            <p:cNvSpPr>
              <a:spLocks noChangeShapeType="1"/>
            </p:cNvSpPr>
            <p:nvPr/>
          </p:nvSpPr>
          <p:spPr bwMode="auto">
            <a:xfrm>
              <a:off x="3800" y="1254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73" name="Line 27"/>
            <p:cNvSpPr>
              <a:spLocks noChangeShapeType="1"/>
            </p:cNvSpPr>
            <p:nvPr/>
          </p:nvSpPr>
          <p:spPr bwMode="auto">
            <a:xfrm>
              <a:off x="4654" y="1406"/>
              <a:ext cx="0" cy="3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74" name="Freeform 28"/>
            <p:cNvSpPr>
              <a:spLocks/>
            </p:cNvSpPr>
            <p:nvPr/>
          </p:nvSpPr>
          <p:spPr bwMode="auto">
            <a:xfrm>
              <a:off x="3289" y="1968"/>
              <a:ext cx="309" cy="278"/>
            </a:xfrm>
            <a:custGeom>
              <a:avLst/>
              <a:gdLst>
                <a:gd name="T0" fmla="*/ 309 w 309"/>
                <a:gd name="T1" fmla="*/ 129 h 278"/>
                <a:gd name="T2" fmla="*/ 111 w 309"/>
                <a:gd name="T3" fmla="*/ 276 h 278"/>
                <a:gd name="T4" fmla="*/ 7 w 309"/>
                <a:gd name="T5" fmla="*/ 140 h 278"/>
                <a:gd name="T6" fmla="*/ 151 w 309"/>
                <a:gd name="T7" fmla="*/ 0 h 2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9"/>
                <a:gd name="T13" fmla="*/ 0 h 278"/>
                <a:gd name="T14" fmla="*/ 309 w 309"/>
                <a:gd name="T15" fmla="*/ 278 h 2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9" h="278">
                  <a:moveTo>
                    <a:pt x="309" y="129"/>
                  </a:moveTo>
                  <a:cubicBezTo>
                    <a:pt x="276" y="154"/>
                    <a:pt x="161" y="274"/>
                    <a:pt x="111" y="276"/>
                  </a:cubicBezTo>
                  <a:cubicBezTo>
                    <a:pt x="61" y="278"/>
                    <a:pt x="0" y="186"/>
                    <a:pt x="7" y="140"/>
                  </a:cubicBezTo>
                  <a:cubicBezTo>
                    <a:pt x="14" y="94"/>
                    <a:pt x="121" y="29"/>
                    <a:pt x="151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75" name="Text Box 29"/>
            <p:cNvSpPr txBox="1">
              <a:spLocks noChangeArrowheads="1"/>
            </p:cNvSpPr>
            <p:nvPr/>
          </p:nvSpPr>
          <p:spPr bwMode="auto">
            <a:xfrm>
              <a:off x="3577" y="621"/>
              <a:ext cx="1022" cy="25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solidFill>
                    <a:schemeClr val="tx1"/>
                  </a:solidFill>
                  <a:latin typeface="Gill Sans MT" panose="020B0502020104020203" pitchFamily="34" charset="0"/>
                </a:rPr>
                <a:t>FSM version</a:t>
              </a:r>
            </a:p>
          </p:txBody>
        </p:sp>
        <p:sp>
          <p:nvSpPr>
            <p:cNvPr id="22576" name="Line 30"/>
            <p:cNvSpPr>
              <a:spLocks noChangeShapeType="1"/>
            </p:cNvSpPr>
            <p:nvPr/>
          </p:nvSpPr>
          <p:spPr bwMode="auto">
            <a:xfrm flipH="1">
              <a:off x="3804" y="1949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5448300" y="3484563"/>
            <a:ext cx="3552825" cy="3000375"/>
            <a:chOff x="3432" y="2195"/>
            <a:chExt cx="2238" cy="1890"/>
          </a:xfrm>
        </p:grpSpPr>
        <p:sp>
          <p:nvSpPr>
            <p:cNvPr id="22547" name="Rectangle 32"/>
            <p:cNvSpPr>
              <a:spLocks noChangeArrowheads="1"/>
            </p:cNvSpPr>
            <p:nvPr/>
          </p:nvSpPr>
          <p:spPr bwMode="auto">
            <a:xfrm>
              <a:off x="3432" y="2415"/>
              <a:ext cx="2238" cy="1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22548" name="Group 33"/>
            <p:cNvGrpSpPr>
              <a:grpSpLocks/>
            </p:cNvGrpSpPr>
            <p:nvPr/>
          </p:nvGrpSpPr>
          <p:grpSpPr bwMode="auto">
            <a:xfrm>
              <a:off x="3914" y="2680"/>
              <a:ext cx="350" cy="296"/>
              <a:chOff x="2951" y="990"/>
              <a:chExt cx="350" cy="296"/>
            </a:xfrm>
          </p:grpSpPr>
          <p:sp>
            <p:nvSpPr>
              <p:cNvPr id="22564" name="Oval 34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65" name="Text Box 35"/>
              <p:cNvSpPr txBox="1">
                <a:spLocks noChangeArrowheads="1"/>
              </p:cNvSpPr>
              <p:nvPr/>
            </p:nvSpPr>
            <p:spPr bwMode="auto">
              <a:xfrm>
                <a:off x="3013" y="1013"/>
                <a:ext cx="26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FF</a:t>
                </a:r>
              </a:p>
            </p:txBody>
          </p:sp>
        </p:grpSp>
        <p:sp>
          <p:nvSpPr>
            <p:cNvPr id="22549" name="Line 36"/>
            <p:cNvSpPr>
              <a:spLocks noChangeShapeType="1"/>
            </p:cNvSpPr>
            <p:nvPr/>
          </p:nvSpPr>
          <p:spPr bwMode="auto">
            <a:xfrm>
              <a:off x="3687" y="2828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grpSp>
          <p:nvGrpSpPr>
            <p:cNvPr id="22550" name="Group 37"/>
            <p:cNvGrpSpPr>
              <a:grpSpLocks/>
            </p:cNvGrpSpPr>
            <p:nvPr/>
          </p:nvGrpSpPr>
          <p:grpSpPr bwMode="auto">
            <a:xfrm>
              <a:off x="3914" y="3379"/>
              <a:ext cx="350" cy="296"/>
              <a:chOff x="2951" y="990"/>
              <a:chExt cx="350" cy="296"/>
            </a:xfrm>
          </p:grpSpPr>
          <p:sp>
            <p:nvSpPr>
              <p:cNvPr id="22562" name="Oval 38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63" name="Text Box 39"/>
              <p:cNvSpPr txBox="1">
                <a:spLocks noChangeArrowheads="1"/>
              </p:cNvSpPr>
              <p:nvPr/>
            </p:nvSpPr>
            <p:spPr bwMode="auto">
              <a:xfrm>
                <a:off x="2991" y="1013"/>
                <a:ext cx="2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TF</a:t>
                </a:r>
              </a:p>
            </p:txBody>
          </p:sp>
        </p:grpSp>
        <p:grpSp>
          <p:nvGrpSpPr>
            <p:cNvPr id="22551" name="Group 40"/>
            <p:cNvGrpSpPr>
              <a:grpSpLocks/>
            </p:cNvGrpSpPr>
            <p:nvPr/>
          </p:nvGrpSpPr>
          <p:grpSpPr bwMode="auto">
            <a:xfrm>
              <a:off x="4942" y="3379"/>
              <a:ext cx="350" cy="296"/>
              <a:chOff x="2951" y="990"/>
              <a:chExt cx="350" cy="296"/>
            </a:xfrm>
          </p:grpSpPr>
          <p:sp>
            <p:nvSpPr>
              <p:cNvPr id="22560" name="Oval 41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61" name="Text Box 42"/>
              <p:cNvSpPr txBox="1">
                <a:spLocks noChangeArrowheads="1"/>
              </p:cNvSpPr>
              <p:nvPr/>
            </p:nvSpPr>
            <p:spPr bwMode="auto">
              <a:xfrm>
                <a:off x="2991" y="1013"/>
                <a:ext cx="29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FT</a:t>
                </a:r>
              </a:p>
            </p:txBody>
          </p:sp>
        </p:grpSp>
        <p:grpSp>
          <p:nvGrpSpPr>
            <p:cNvPr id="22552" name="Group 43"/>
            <p:cNvGrpSpPr>
              <a:grpSpLocks/>
            </p:cNvGrpSpPr>
            <p:nvPr/>
          </p:nvGrpSpPr>
          <p:grpSpPr bwMode="auto">
            <a:xfrm>
              <a:off x="4941" y="2681"/>
              <a:ext cx="350" cy="296"/>
              <a:chOff x="2951" y="990"/>
              <a:chExt cx="350" cy="296"/>
            </a:xfrm>
          </p:grpSpPr>
          <p:sp>
            <p:nvSpPr>
              <p:cNvPr id="22558" name="Oval 44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2559" name="Text Box 45"/>
              <p:cNvSpPr txBox="1">
                <a:spLocks noChangeArrowheads="1"/>
              </p:cNvSpPr>
              <p:nvPr/>
            </p:nvSpPr>
            <p:spPr bwMode="auto">
              <a:xfrm>
                <a:off x="2969" y="1013"/>
                <a:ext cx="312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TT</a:t>
                </a:r>
              </a:p>
            </p:txBody>
          </p:sp>
        </p:grpSp>
        <p:sp>
          <p:nvSpPr>
            <p:cNvPr id="22553" name="Line 46"/>
            <p:cNvSpPr>
              <a:spLocks noChangeShapeType="1"/>
            </p:cNvSpPr>
            <p:nvPr/>
          </p:nvSpPr>
          <p:spPr bwMode="auto">
            <a:xfrm>
              <a:off x="4263" y="2828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54" name="Line 47"/>
            <p:cNvSpPr>
              <a:spLocks noChangeShapeType="1"/>
            </p:cNvSpPr>
            <p:nvPr/>
          </p:nvSpPr>
          <p:spPr bwMode="auto">
            <a:xfrm>
              <a:off x="5117" y="2980"/>
              <a:ext cx="0" cy="3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55" name="Freeform 48"/>
            <p:cNvSpPr>
              <a:spLocks/>
            </p:cNvSpPr>
            <p:nvPr/>
          </p:nvSpPr>
          <p:spPr bwMode="auto">
            <a:xfrm>
              <a:off x="3752" y="3542"/>
              <a:ext cx="309" cy="278"/>
            </a:xfrm>
            <a:custGeom>
              <a:avLst/>
              <a:gdLst>
                <a:gd name="T0" fmla="*/ 309 w 309"/>
                <a:gd name="T1" fmla="*/ 129 h 278"/>
                <a:gd name="T2" fmla="*/ 111 w 309"/>
                <a:gd name="T3" fmla="*/ 276 h 278"/>
                <a:gd name="T4" fmla="*/ 7 w 309"/>
                <a:gd name="T5" fmla="*/ 140 h 278"/>
                <a:gd name="T6" fmla="*/ 151 w 309"/>
                <a:gd name="T7" fmla="*/ 0 h 2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9"/>
                <a:gd name="T13" fmla="*/ 0 h 278"/>
                <a:gd name="T14" fmla="*/ 309 w 309"/>
                <a:gd name="T15" fmla="*/ 278 h 2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9" h="278">
                  <a:moveTo>
                    <a:pt x="309" y="129"/>
                  </a:moveTo>
                  <a:cubicBezTo>
                    <a:pt x="276" y="154"/>
                    <a:pt x="161" y="274"/>
                    <a:pt x="111" y="276"/>
                  </a:cubicBezTo>
                  <a:cubicBezTo>
                    <a:pt x="61" y="278"/>
                    <a:pt x="0" y="186"/>
                    <a:pt x="7" y="140"/>
                  </a:cubicBezTo>
                  <a:cubicBezTo>
                    <a:pt x="14" y="94"/>
                    <a:pt x="121" y="29"/>
                    <a:pt x="151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2556" name="Text Box 49"/>
            <p:cNvSpPr txBox="1">
              <a:spLocks noChangeArrowheads="1"/>
            </p:cNvSpPr>
            <p:nvPr/>
          </p:nvSpPr>
          <p:spPr bwMode="auto">
            <a:xfrm>
              <a:off x="4040" y="2195"/>
              <a:ext cx="1022" cy="25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FSM version</a:t>
              </a:r>
            </a:p>
          </p:txBody>
        </p:sp>
        <p:sp>
          <p:nvSpPr>
            <p:cNvPr id="22557" name="Line 50"/>
            <p:cNvSpPr>
              <a:spLocks noChangeShapeType="1"/>
            </p:cNvSpPr>
            <p:nvPr/>
          </p:nvSpPr>
          <p:spPr bwMode="auto">
            <a:xfrm flipH="1">
              <a:off x="4267" y="3527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299059" name="Line 51"/>
          <p:cNvSpPr>
            <a:spLocks noChangeShapeType="1"/>
          </p:cNvSpPr>
          <p:nvPr/>
        </p:nvSpPr>
        <p:spPr bwMode="auto">
          <a:xfrm flipH="1">
            <a:off x="6954838" y="5465763"/>
            <a:ext cx="158750" cy="2651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sp>
        <p:nvSpPr>
          <p:cNvPr id="299060" name="Line 52"/>
          <p:cNvSpPr>
            <a:spLocks noChangeShapeType="1"/>
          </p:cNvSpPr>
          <p:nvPr/>
        </p:nvSpPr>
        <p:spPr bwMode="auto">
          <a:xfrm flipH="1">
            <a:off x="7142163" y="5465763"/>
            <a:ext cx="158750" cy="265112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sp>
        <p:nvSpPr>
          <p:cNvPr id="299061" name="Line 53"/>
          <p:cNvSpPr>
            <a:spLocks noChangeShapeType="1"/>
          </p:cNvSpPr>
          <p:nvPr/>
        </p:nvSpPr>
        <p:spPr bwMode="auto">
          <a:xfrm flipH="1">
            <a:off x="7329488" y="5467350"/>
            <a:ext cx="158750" cy="26511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sp>
        <p:nvSpPr>
          <p:cNvPr id="299062" name="Line 54"/>
          <p:cNvSpPr>
            <a:spLocks noChangeShapeType="1"/>
          </p:cNvSpPr>
          <p:nvPr/>
        </p:nvSpPr>
        <p:spPr bwMode="auto">
          <a:xfrm flipH="1">
            <a:off x="7518400" y="5467350"/>
            <a:ext cx="158750" cy="265113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sp>
        <p:nvSpPr>
          <p:cNvPr id="299063" name="Freeform 55"/>
          <p:cNvSpPr>
            <a:spLocks/>
          </p:cNvSpPr>
          <p:nvPr/>
        </p:nvSpPr>
        <p:spPr bwMode="auto">
          <a:xfrm>
            <a:off x="8369300" y="4614863"/>
            <a:ext cx="231775" cy="871537"/>
          </a:xfrm>
          <a:custGeom>
            <a:avLst/>
            <a:gdLst>
              <a:gd name="T0" fmla="*/ 0 w 146"/>
              <a:gd name="T1" fmla="*/ 2147483647 h 549"/>
              <a:gd name="T2" fmla="*/ 2147483647 w 146"/>
              <a:gd name="T3" fmla="*/ 2147483647 h 549"/>
              <a:gd name="T4" fmla="*/ 2147483647 w 146"/>
              <a:gd name="T5" fmla="*/ 2147483647 h 549"/>
              <a:gd name="T6" fmla="*/ 2147483647 w 146"/>
              <a:gd name="T7" fmla="*/ 0 h 549"/>
              <a:gd name="T8" fmla="*/ 0 60000 65536"/>
              <a:gd name="T9" fmla="*/ 0 60000 65536"/>
              <a:gd name="T10" fmla="*/ 0 60000 65536"/>
              <a:gd name="T11" fmla="*/ 0 60000 65536"/>
              <a:gd name="T12" fmla="*/ 0 w 146"/>
              <a:gd name="T13" fmla="*/ 0 h 549"/>
              <a:gd name="T14" fmla="*/ 146 w 146"/>
              <a:gd name="T15" fmla="*/ 549 h 5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46" h="549">
                <a:moveTo>
                  <a:pt x="0" y="549"/>
                </a:moveTo>
                <a:cubicBezTo>
                  <a:pt x="21" y="519"/>
                  <a:pt x="108" y="435"/>
                  <a:pt x="127" y="368"/>
                </a:cubicBezTo>
                <a:cubicBezTo>
                  <a:pt x="146" y="301"/>
                  <a:pt x="133" y="208"/>
                  <a:pt x="113" y="147"/>
                </a:cubicBezTo>
                <a:cubicBezTo>
                  <a:pt x="93" y="86"/>
                  <a:pt x="28" y="31"/>
                  <a:pt x="6" y="0"/>
                </a:cubicBezTo>
              </a:path>
            </a:pathLst>
          </a:custGeom>
          <a:noFill/>
          <a:ln w="19050">
            <a:solidFill>
              <a:schemeClr val="hlink"/>
            </a:solidFill>
            <a:round/>
            <a:headEnd type="none" w="sm" len="sm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b="0">
              <a:latin typeface="Gill Sans MT" panose="020B0502020104020203" pitchFamily="34" charset="0"/>
            </a:endParaRPr>
          </a:p>
        </p:txBody>
      </p:sp>
      <p:grpSp>
        <p:nvGrpSpPr>
          <p:cNvPr id="13" name="Group 60"/>
          <p:cNvGrpSpPr>
            <a:grpSpLocks/>
          </p:cNvGrpSpPr>
          <p:nvPr/>
        </p:nvGrpSpPr>
        <p:grpSpPr bwMode="auto">
          <a:xfrm>
            <a:off x="3725863" y="4733925"/>
            <a:ext cx="1663700" cy="701675"/>
            <a:chOff x="2347" y="2982"/>
            <a:chExt cx="1048" cy="442"/>
          </a:xfrm>
        </p:grpSpPr>
        <p:sp>
          <p:nvSpPr>
            <p:cNvPr id="22545" name="Text Box 58"/>
            <p:cNvSpPr txBox="1">
              <a:spLocks noChangeArrowheads="1"/>
            </p:cNvSpPr>
            <p:nvPr/>
          </p:nvSpPr>
          <p:spPr bwMode="auto">
            <a:xfrm>
              <a:off x="2441" y="2982"/>
              <a:ext cx="860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>
                  <a:latin typeface="Gill Sans MT" panose="020B0502020104020203" pitchFamily="34" charset="0"/>
                </a:rPr>
                <a:t>mutated FSM</a:t>
              </a:r>
            </a:p>
          </p:txBody>
        </p:sp>
        <p:sp>
          <p:nvSpPr>
            <p:cNvPr id="22546" name="Line 59"/>
            <p:cNvSpPr>
              <a:spLocks noChangeShapeType="1"/>
            </p:cNvSpPr>
            <p:nvPr/>
          </p:nvSpPr>
          <p:spPr bwMode="auto">
            <a:xfrm>
              <a:off x="2347" y="3203"/>
              <a:ext cx="104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22544" name="Date Placeholder 5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9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9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99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99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299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299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9013" grpId="0" animBg="1"/>
      <p:bldP spid="299059" grpId="0" animBg="1"/>
      <p:bldP spid="299060" grpId="0" animBg="1"/>
      <p:bldP spid="299061" grpId="0" animBg="1"/>
      <p:bldP spid="299062" grpId="0" animBg="1"/>
      <p:bldP spid="2990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355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6B59D-BFA8-4763-8DE4-9CEB55C73305}" type="slidenum">
              <a:rPr lang="zh-CN" altLang="en-US" smtClean="0"/>
              <a:pPr>
                <a:defRPr/>
              </a:pPr>
              <a:t>11</a:t>
            </a:fld>
            <a:endParaRPr lang="en-US" altLang="zh-CN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Counter-Example for FSM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51482"/>
            <a:ext cx="8867775" cy="503237"/>
          </a:xfrm>
        </p:spPr>
        <p:txBody>
          <a:bodyPr/>
          <a:lstStyle/>
          <a:p>
            <a:r>
              <a:rPr lang="en-US" altLang="en-US" dirty="0" smtClean="0"/>
              <a:t>The model checker should </a:t>
            </a:r>
            <a:r>
              <a:rPr lang="en-US" altLang="en-US" dirty="0" smtClean="0"/>
              <a:t>produce :</a:t>
            </a:r>
            <a:endParaRPr lang="en-US" altLang="en-US" dirty="0" smtClean="0"/>
          </a:p>
        </p:txBody>
      </p:sp>
      <p:grpSp>
        <p:nvGrpSpPr>
          <p:cNvPr id="23558" name="Group 29"/>
          <p:cNvGrpSpPr>
            <a:grpSpLocks/>
          </p:cNvGrpSpPr>
          <p:nvPr/>
        </p:nvGrpSpPr>
        <p:grpSpPr bwMode="auto">
          <a:xfrm>
            <a:off x="5467680" y="984085"/>
            <a:ext cx="3552825" cy="3000375"/>
            <a:chOff x="3520" y="582"/>
            <a:chExt cx="2238" cy="1890"/>
          </a:xfrm>
        </p:grpSpPr>
        <p:grpSp>
          <p:nvGrpSpPr>
            <p:cNvPr id="23562" name="Group 4"/>
            <p:cNvGrpSpPr>
              <a:grpSpLocks/>
            </p:cNvGrpSpPr>
            <p:nvPr/>
          </p:nvGrpSpPr>
          <p:grpSpPr bwMode="auto">
            <a:xfrm>
              <a:off x="3520" y="582"/>
              <a:ext cx="2238" cy="1890"/>
              <a:chOff x="3432" y="2195"/>
              <a:chExt cx="2238" cy="1890"/>
            </a:xfrm>
          </p:grpSpPr>
          <p:sp>
            <p:nvSpPr>
              <p:cNvPr id="23568" name="Rectangle 5"/>
              <p:cNvSpPr>
                <a:spLocks noChangeArrowheads="1"/>
              </p:cNvSpPr>
              <p:nvPr/>
            </p:nvSpPr>
            <p:spPr bwMode="auto">
              <a:xfrm>
                <a:off x="3432" y="2415"/>
                <a:ext cx="2238" cy="167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 b="0">
                  <a:latin typeface="Gill Sans MT" panose="020B0502020104020203" pitchFamily="34" charset="0"/>
                </a:endParaRPr>
              </a:p>
            </p:txBody>
          </p:sp>
          <p:grpSp>
            <p:nvGrpSpPr>
              <p:cNvPr id="23569" name="Group 6"/>
              <p:cNvGrpSpPr>
                <a:grpSpLocks/>
              </p:cNvGrpSpPr>
              <p:nvPr/>
            </p:nvGrpSpPr>
            <p:grpSpPr bwMode="auto">
              <a:xfrm>
                <a:off x="3914" y="2680"/>
                <a:ext cx="350" cy="296"/>
                <a:chOff x="2951" y="990"/>
                <a:chExt cx="350" cy="296"/>
              </a:xfrm>
            </p:grpSpPr>
            <p:sp>
              <p:nvSpPr>
                <p:cNvPr id="23585" name="Oval 7"/>
                <p:cNvSpPr>
                  <a:spLocks noChangeArrowheads="1"/>
                </p:cNvSpPr>
                <p:nvPr/>
              </p:nvSpPr>
              <p:spPr bwMode="auto">
                <a:xfrm>
                  <a:off x="2951" y="99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2358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013" y="1013"/>
                  <a:ext cx="268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FF</a:t>
                  </a:r>
                </a:p>
              </p:txBody>
            </p:sp>
          </p:grpSp>
          <p:sp>
            <p:nvSpPr>
              <p:cNvPr id="23570" name="Line 9"/>
              <p:cNvSpPr>
                <a:spLocks noChangeShapeType="1"/>
              </p:cNvSpPr>
              <p:nvPr/>
            </p:nvSpPr>
            <p:spPr bwMode="auto">
              <a:xfrm>
                <a:off x="3687" y="2828"/>
                <a:ext cx="22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grpSp>
            <p:nvGrpSpPr>
              <p:cNvPr id="23571" name="Group 10"/>
              <p:cNvGrpSpPr>
                <a:grpSpLocks/>
              </p:cNvGrpSpPr>
              <p:nvPr/>
            </p:nvGrpSpPr>
            <p:grpSpPr bwMode="auto">
              <a:xfrm>
                <a:off x="3914" y="3379"/>
                <a:ext cx="350" cy="296"/>
                <a:chOff x="2951" y="990"/>
                <a:chExt cx="350" cy="296"/>
              </a:xfrm>
            </p:grpSpPr>
            <p:sp>
              <p:nvSpPr>
                <p:cNvPr id="23583" name="Oval 11"/>
                <p:cNvSpPr>
                  <a:spLocks noChangeArrowheads="1"/>
                </p:cNvSpPr>
                <p:nvPr/>
              </p:nvSpPr>
              <p:spPr bwMode="auto">
                <a:xfrm>
                  <a:off x="2951" y="99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23584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991" y="1013"/>
                  <a:ext cx="290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TF</a:t>
                  </a:r>
                </a:p>
              </p:txBody>
            </p:sp>
          </p:grpSp>
          <p:grpSp>
            <p:nvGrpSpPr>
              <p:cNvPr id="23572" name="Group 13"/>
              <p:cNvGrpSpPr>
                <a:grpSpLocks/>
              </p:cNvGrpSpPr>
              <p:nvPr/>
            </p:nvGrpSpPr>
            <p:grpSpPr bwMode="auto">
              <a:xfrm>
                <a:off x="4942" y="3379"/>
                <a:ext cx="350" cy="296"/>
                <a:chOff x="2951" y="990"/>
                <a:chExt cx="350" cy="296"/>
              </a:xfrm>
            </p:grpSpPr>
            <p:sp>
              <p:nvSpPr>
                <p:cNvPr id="23581" name="Oval 14"/>
                <p:cNvSpPr>
                  <a:spLocks noChangeArrowheads="1"/>
                </p:cNvSpPr>
                <p:nvPr/>
              </p:nvSpPr>
              <p:spPr bwMode="auto">
                <a:xfrm>
                  <a:off x="2951" y="99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23582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991" y="1013"/>
                  <a:ext cx="290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FT</a:t>
                  </a:r>
                </a:p>
              </p:txBody>
            </p:sp>
          </p:grpSp>
          <p:grpSp>
            <p:nvGrpSpPr>
              <p:cNvPr id="23573" name="Group 16"/>
              <p:cNvGrpSpPr>
                <a:grpSpLocks/>
              </p:cNvGrpSpPr>
              <p:nvPr/>
            </p:nvGrpSpPr>
            <p:grpSpPr bwMode="auto">
              <a:xfrm>
                <a:off x="4941" y="2681"/>
                <a:ext cx="350" cy="296"/>
                <a:chOff x="2951" y="990"/>
                <a:chExt cx="350" cy="296"/>
              </a:xfrm>
            </p:grpSpPr>
            <p:sp>
              <p:nvSpPr>
                <p:cNvPr id="23579" name="Oval 17"/>
                <p:cNvSpPr>
                  <a:spLocks noChangeArrowheads="1"/>
                </p:cNvSpPr>
                <p:nvPr/>
              </p:nvSpPr>
              <p:spPr bwMode="auto">
                <a:xfrm>
                  <a:off x="2951" y="990"/>
                  <a:ext cx="350" cy="296"/>
                </a:xfrm>
                <a:prstGeom prst="ellipse">
                  <a:avLst/>
                </a:prstGeom>
                <a:solidFill>
                  <a:srgbClr val="0066FF"/>
                </a:solidFill>
                <a:ln w="19050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</p:spPr>
              <p:txBody>
                <a:bodyPr wrap="none" anchor="ctr"/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endParaRPr lang="en-US" altLang="en-US" b="0">
                    <a:latin typeface="Gill Sans MT" panose="020B0502020104020203" pitchFamily="34" charset="0"/>
                  </a:endParaRPr>
                </a:p>
              </p:txBody>
            </p:sp>
            <p:sp>
              <p:nvSpPr>
                <p:cNvPr id="23580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969" y="1013"/>
                  <a:ext cx="312" cy="2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1pPr>
                  <a:lvl2pPr marL="742950" indent="-28575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2pPr>
                  <a:lvl3pPr marL="11430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3pPr>
                  <a:lvl4pPr marL="16002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4pPr>
                  <a:lvl5pPr marL="2057400" indent="-228600"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5pPr>
                  <a:lvl6pPr marL="25146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6pPr>
                  <a:lvl7pPr marL="29718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7pPr>
                  <a:lvl8pPr marL="34290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8pPr>
                  <a:lvl9pPr marL="3886200" indent="-228600" algn="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000" b="1">
                      <a:solidFill>
                        <a:srgbClr val="FAFD00"/>
                      </a:solidFill>
                      <a:latin typeface="Times New Roman" pitchFamily="18" charset="0"/>
                    </a:defRPr>
                  </a:lvl9pPr>
                </a:lstStyle>
                <a:p>
                  <a:r>
                    <a:rPr lang="en-US" altLang="en-US" b="0">
                      <a:solidFill>
                        <a:schemeClr val="tx1"/>
                      </a:solidFill>
                      <a:latin typeface="Gill Sans MT" panose="020B0502020104020203" pitchFamily="34" charset="0"/>
                    </a:rPr>
                    <a:t>TT</a:t>
                  </a:r>
                </a:p>
              </p:txBody>
            </p:sp>
          </p:grpSp>
          <p:sp>
            <p:nvSpPr>
              <p:cNvPr id="23574" name="Line 19"/>
              <p:cNvSpPr>
                <a:spLocks noChangeShapeType="1"/>
              </p:cNvSpPr>
              <p:nvPr/>
            </p:nvSpPr>
            <p:spPr bwMode="auto">
              <a:xfrm>
                <a:off x="4263" y="2828"/>
                <a:ext cx="67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3575" name="Line 20"/>
              <p:cNvSpPr>
                <a:spLocks noChangeShapeType="1"/>
              </p:cNvSpPr>
              <p:nvPr/>
            </p:nvSpPr>
            <p:spPr bwMode="auto">
              <a:xfrm>
                <a:off x="5117" y="2980"/>
                <a:ext cx="0" cy="39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3576" name="Freeform 21"/>
              <p:cNvSpPr>
                <a:spLocks/>
              </p:cNvSpPr>
              <p:nvPr/>
            </p:nvSpPr>
            <p:spPr bwMode="auto">
              <a:xfrm>
                <a:off x="3752" y="3542"/>
                <a:ext cx="309" cy="278"/>
              </a:xfrm>
              <a:custGeom>
                <a:avLst/>
                <a:gdLst>
                  <a:gd name="T0" fmla="*/ 309 w 309"/>
                  <a:gd name="T1" fmla="*/ 129 h 278"/>
                  <a:gd name="T2" fmla="*/ 111 w 309"/>
                  <a:gd name="T3" fmla="*/ 276 h 278"/>
                  <a:gd name="T4" fmla="*/ 7 w 309"/>
                  <a:gd name="T5" fmla="*/ 140 h 278"/>
                  <a:gd name="T6" fmla="*/ 151 w 309"/>
                  <a:gd name="T7" fmla="*/ 0 h 27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09"/>
                  <a:gd name="T13" fmla="*/ 0 h 278"/>
                  <a:gd name="T14" fmla="*/ 309 w 309"/>
                  <a:gd name="T15" fmla="*/ 278 h 27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09" h="278">
                    <a:moveTo>
                      <a:pt x="309" y="129"/>
                    </a:moveTo>
                    <a:cubicBezTo>
                      <a:pt x="276" y="154"/>
                      <a:pt x="161" y="274"/>
                      <a:pt x="111" y="276"/>
                    </a:cubicBezTo>
                    <a:cubicBezTo>
                      <a:pt x="61" y="278"/>
                      <a:pt x="0" y="186"/>
                      <a:pt x="7" y="140"/>
                    </a:cubicBezTo>
                    <a:cubicBezTo>
                      <a:pt x="14" y="94"/>
                      <a:pt x="121" y="29"/>
                      <a:pt x="151" y="0"/>
                    </a:cubicBezTo>
                  </a:path>
                </a:pathLst>
              </a:cu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  <p:sp>
            <p:nvSpPr>
              <p:cNvPr id="23577" name="Text Box 22"/>
              <p:cNvSpPr txBox="1">
                <a:spLocks noChangeArrowheads="1"/>
              </p:cNvSpPr>
              <p:nvPr/>
            </p:nvSpPr>
            <p:spPr bwMode="auto">
              <a:xfrm>
                <a:off x="4040" y="2195"/>
                <a:ext cx="1022" cy="25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altLang="en-US" b="0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FSM version</a:t>
                </a:r>
              </a:p>
            </p:txBody>
          </p:sp>
          <p:sp>
            <p:nvSpPr>
              <p:cNvPr id="23578" name="Line 23"/>
              <p:cNvSpPr>
                <a:spLocks noChangeShapeType="1"/>
              </p:cNvSpPr>
              <p:nvPr/>
            </p:nvSpPr>
            <p:spPr bwMode="auto">
              <a:xfrm flipH="1">
                <a:off x="4267" y="3527"/>
                <a:ext cx="67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b="0">
                  <a:latin typeface="Gill Sans MT" panose="020B0502020104020203" pitchFamily="34" charset="0"/>
                </a:endParaRPr>
              </a:p>
            </p:txBody>
          </p:sp>
        </p:grpSp>
        <p:sp>
          <p:nvSpPr>
            <p:cNvPr id="23563" name="Line 24"/>
            <p:cNvSpPr>
              <a:spLocks noChangeShapeType="1"/>
            </p:cNvSpPr>
            <p:nvPr/>
          </p:nvSpPr>
          <p:spPr bwMode="auto">
            <a:xfrm flipH="1">
              <a:off x="4469" y="1830"/>
              <a:ext cx="100" cy="16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3564" name="Line 25"/>
            <p:cNvSpPr>
              <a:spLocks noChangeShapeType="1"/>
            </p:cNvSpPr>
            <p:nvPr/>
          </p:nvSpPr>
          <p:spPr bwMode="auto">
            <a:xfrm flipH="1">
              <a:off x="4587" y="1830"/>
              <a:ext cx="100" cy="16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3565" name="Line 26"/>
            <p:cNvSpPr>
              <a:spLocks noChangeShapeType="1"/>
            </p:cNvSpPr>
            <p:nvPr/>
          </p:nvSpPr>
          <p:spPr bwMode="auto">
            <a:xfrm flipH="1">
              <a:off x="4705" y="1831"/>
              <a:ext cx="100" cy="16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3566" name="Line 27"/>
            <p:cNvSpPr>
              <a:spLocks noChangeShapeType="1"/>
            </p:cNvSpPr>
            <p:nvPr/>
          </p:nvSpPr>
          <p:spPr bwMode="auto">
            <a:xfrm flipH="1">
              <a:off x="4824" y="1831"/>
              <a:ext cx="100" cy="167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  <p:sp>
          <p:nvSpPr>
            <p:cNvPr id="23567" name="Freeform 28"/>
            <p:cNvSpPr>
              <a:spLocks/>
            </p:cNvSpPr>
            <p:nvPr/>
          </p:nvSpPr>
          <p:spPr bwMode="auto">
            <a:xfrm>
              <a:off x="5360" y="1294"/>
              <a:ext cx="146" cy="549"/>
            </a:xfrm>
            <a:custGeom>
              <a:avLst/>
              <a:gdLst>
                <a:gd name="T0" fmla="*/ 0 w 146"/>
                <a:gd name="T1" fmla="*/ 549 h 549"/>
                <a:gd name="T2" fmla="*/ 127 w 146"/>
                <a:gd name="T3" fmla="*/ 368 h 549"/>
                <a:gd name="T4" fmla="*/ 113 w 146"/>
                <a:gd name="T5" fmla="*/ 147 h 549"/>
                <a:gd name="T6" fmla="*/ 6 w 146"/>
                <a:gd name="T7" fmla="*/ 0 h 54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46"/>
                <a:gd name="T13" fmla="*/ 0 h 549"/>
                <a:gd name="T14" fmla="*/ 146 w 146"/>
                <a:gd name="T15" fmla="*/ 549 h 54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46" h="549">
                  <a:moveTo>
                    <a:pt x="0" y="549"/>
                  </a:moveTo>
                  <a:cubicBezTo>
                    <a:pt x="21" y="519"/>
                    <a:pt x="108" y="435"/>
                    <a:pt x="127" y="368"/>
                  </a:cubicBezTo>
                  <a:cubicBezTo>
                    <a:pt x="146" y="301"/>
                    <a:pt x="133" y="208"/>
                    <a:pt x="113" y="147"/>
                  </a:cubicBezTo>
                  <a:cubicBezTo>
                    <a:pt x="93" y="86"/>
                    <a:pt x="28" y="31"/>
                    <a:pt x="6" y="0"/>
                  </a:cubicBezTo>
                </a:path>
              </a:pathLst>
            </a:custGeom>
            <a:noFill/>
            <a:ln w="19050">
              <a:solidFill>
                <a:schemeClr val="hlink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b="0">
                <a:latin typeface="Gill Sans MT" panose="020B0502020104020203" pitchFamily="34" charset="0"/>
              </a:endParaRPr>
            </a:p>
          </p:txBody>
        </p:sp>
      </p:grpSp>
      <p:sp>
        <p:nvSpPr>
          <p:cNvPr id="301089" name="Rectangle 33"/>
          <p:cNvSpPr>
            <a:spLocks noChangeArrowheads="1"/>
          </p:cNvSpPr>
          <p:nvPr/>
        </p:nvSpPr>
        <p:spPr bwMode="auto">
          <a:xfrm>
            <a:off x="219075" y="4013538"/>
            <a:ext cx="8786813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This represents a test case that goes from nodes FF to TT to FT to TF in the original FSM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The last step in the mutated FSM will be to TT, killing the </a:t>
            </a:r>
            <a:r>
              <a:rPr lang="en-US" altLang="en-US" sz="2400" b="0" dirty="0" smtClean="0">
                <a:solidFill>
                  <a:schemeClr val="tx1"/>
                </a:solidFill>
                <a:latin typeface="Gill Sans MT" panose="020B0502020104020203" pitchFamily="34" charset="0"/>
              </a:rPr>
              <a:t>mutant</a:t>
            </a:r>
            <a:endParaRPr lang="en-US" altLang="en-US" sz="2400" b="0" dirty="0">
              <a:solidFill>
                <a:schemeClr val="tx1"/>
              </a:solidFill>
              <a:latin typeface="Gill Sans MT" panose="020B0502020104020203" pitchFamily="34" charset="0"/>
            </a:endParaRP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800" b="0" dirty="0">
                <a:solidFill>
                  <a:schemeClr val="tx1"/>
                </a:solidFill>
                <a:latin typeface="Gill Sans MT" panose="020B0502020104020203" pitchFamily="34" charset="0"/>
              </a:rPr>
              <a:t>If no sequence is produced, the mutant is equivalent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Equivalence is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undecidable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for programs, but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decidable</a:t>
            </a:r>
            <a:r>
              <a:rPr lang="en-US" altLang="en-US" sz="2400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for FSMs</a:t>
            </a:r>
          </a:p>
        </p:txBody>
      </p:sp>
      <p:sp>
        <p:nvSpPr>
          <p:cNvPr id="23560" name="Text Box 34"/>
          <p:cNvSpPr txBox="1">
            <a:spLocks noChangeArrowheads="1"/>
          </p:cNvSpPr>
          <p:nvPr/>
        </p:nvSpPr>
        <p:spPr bwMode="auto">
          <a:xfrm>
            <a:off x="650874" y="1930400"/>
            <a:ext cx="3704557" cy="1354217"/>
          </a:xfrm>
          <a:prstGeom prst="rect">
            <a:avLst/>
          </a:prstGeom>
          <a:solidFill>
            <a:srgbClr val="0000FF"/>
          </a:solidFill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80000"/>
              </a:lnSpc>
              <a:spcBef>
                <a:spcPct val="3000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/* state 1 */ { x = 0, y = 0 }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/* state 2 */ { x = 1, y = 1 }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/* state 3 */ { x = 0, y = 1 }</a:t>
            </a:r>
          </a:p>
          <a:p>
            <a:pPr algn="l">
              <a:lnSpc>
                <a:spcPct val="80000"/>
              </a:lnSpc>
              <a:spcBef>
                <a:spcPct val="30000"/>
              </a:spcBef>
            </a:pPr>
            <a:r>
              <a:rPr lang="en-US" altLang="en-US" dirty="0">
                <a:latin typeface="Arial" panose="020B0604020202020204" pitchFamily="34" charset="0"/>
                <a:cs typeface="Arial" panose="020B0604020202020204" pitchFamily="34" charset="0"/>
              </a:rPr>
              <a:t>/* state 4 */ { x = 1, y = 0 }</a:t>
            </a:r>
          </a:p>
        </p:txBody>
      </p:sp>
      <p:sp>
        <p:nvSpPr>
          <p:cNvPr id="23561" name="Date Placeholder 3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10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089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87C2E-95A3-4033-A46E-3F27A1FBCE5A}" type="slidenum">
              <a:rPr lang="zh-CN" altLang="en-US" smtClean="0"/>
              <a:pPr>
                <a:defRPr/>
              </a:pPr>
              <a:t>12</a:t>
            </a:fld>
            <a:endParaRPr lang="en-US" altLang="zh-CN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Model-Based Grammars Summary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825500"/>
            <a:ext cx="8867775" cy="5702300"/>
          </a:xfrm>
        </p:spPr>
        <p:txBody>
          <a:bodyPr/>
          <a:lstStyle/>
          <a:p>
            <a:r>
              <a:rPr lang="en-US" altLang="en-US" smtClean="0">
                <a:solidFill>
                  <a:schemeClr val="tx2"/>
                </a:solidFill>
              </a:rPr>
              <a:t>Model-checking</a:t>
            </a:r>
            <a:r>
              <a:rPr lang="en-US" altLang="en-US" smtClean="0"/>
              <a:t> is slowly growing in use</a:t>
            </a:r>
          </a:p>
          <a:p>
            <a:pPr lvl="1"/>
            <a:endParaRPr lang="en-US" altLang="en-US" smtClean="0"/>
          </a:p>
          <a:p>
            <a:r>
              <a:rPr lang="en-US" altLang="en-US" smtClean="0">
                <a:solidFill>
                  <a:schemeClr val="tx2"/>
                </a:solidFill>
              </a:rPr>
              <a:t>Finite state machines</a:t>
            </a:r>
            <a:r>
              <a:rPr lang="en-US" altLang="en-US" smtClean="0"/>
              <a:t> can be encoded into model checkers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Properties can be defined on FSMs and model checking used to find </a:t>
            </a:r>
            <a:r>
              <a:rPr lang="en-US" altLang="en-US" smtClean="0">
                <a:solidFill>
                  <a:schemeClr val="tx2"/>
                </a:solidFill>
              </a:rPr>
              <a:t>paths that violate</a:t>
            </a:r>
            <a:r>
              <a:rPr lang="en-US" altLang="en-US" smtClean="0"/>
              <a:t> the properties</a:t>
            </a:r>
          </a:p>
          <a:p>
            <a:pPr lvl="1"/>
            <a:endParaRPr lang="en-US" altLang="en-US" smtClean="0"/>
          </a:p>
          <a:p>
            <a:r>
              <a:rPr lang="en-US" altLang="en-US" smtClean="0">
                <a:solidFill>
                  <a:schemeClr val="tx2"/>
                </a:solidFill>
              </a:rPr>
              <a:t>No equivalent</a:t>
            </a:r>
            <a:r>
              <a:rPr lang="en-US" altLang="en-US" smtClean="0"/>
              <a:t> mutants</a:t>
            </a:r>
          </a:p>
          <a:p>
            <a:pPr lvl="1"/>
            <a:endParaRPr lang="en-US" altLang="en-US" smtClean="0"/>
          </a:p>
          <a:p>
            <a:r>
              <a:rPr lang="en-US" altLang="en-US" smtClean="0"/>
              <a:t>Everything is </a:t>
            </a:r>
            <a:r>
              <a:rPr lang="en-US" altLang="en-US" smtClean="0">
                <a:solidFill>
                  <a:schemeClr val="tx2"/>
                </a:solidFill>
              </a:rPr>
              <a:t>finite</a:t>
            </a:r>
          </a:p>
        </p:txBody>
      </p:sp>
      <p:sp>
        <p:nvSpPr>
          <p:cNvPr id="24582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433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B9B203-FF10-4D75-BC4B-DA6B37CDEB10}" type="slidenum">
              <a:rPr lang="zh-CN" altLang="en-US" smtClean="0"/>
              <a:pPr>
                <a:defRPr/>
              </a:pPr>
              <a:t>2</a:t>
            </a:fld>
            <a:endParaRPr lang="en-US" altLang="zh-CN" smtClean="0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>
                <a:ea typeface="宋体" pitchFamily="2" charset="-122"/>
              </a:rPr>
              <a:t>Model-based Grammars</a:t>
            </a:r>
            <a:endParaRPr lang="en-US" altLang="en-US" smtClean="0">
              <a:ea typeface="宋体" pitchFamily="2" charset="-122"/>
            </a:endParaRP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2478505"/>
            <a:ext cx="8867775" cy="3979445"/>
          </a:xfrm>
        </p:spPr>
        <p:txBody>
          <a:bodyPr/>
          <a:lstStyle/>
          <a:p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Formal</a:t>
            </a:r>
            <a:r>
              <a:rPr lang="en-US" altLang="zh-CN" dirty="0" smtClean="0">
                <a:ea typeface="宋体" pitchFamily="2" charset="-122"/>
              </a:rPr>
              <a:t> specification languages</a:t>
            </a:r>
          </a:p>
          <a:p>
            <a:pPr lvl="1"/>
            <a:r>
              <a:rPr lang="en-US" altLang="en-US" dirty="0" smtClean="0">
                <a:ea typeface="宋体" pitchFamily="2" charset="-122"/>
              </a:rPr>
              <a:t>Z, SMV, OCL, …</a:t>
            </a:r>
          </a:p>
          <a:p>
            <a:r>
              <a:rPr lang="en-US" altLang="en-US" dirty="0" smtClean="0">
                <a:solidFill>
                  <a:schemeClr val="tx2"/>
                </a:solidFill>
                <a:ea typeface="宋体" pitchFamily="2" charset="-122"/>
              </a:rPr>
              <a:t>Informal</a:t>
            </a:r>
            <a:r>
              <a:rPr lang="en-US" altLang="en-US" dirty="0" smtClean="0">
                <a:ea typeface="宋体" pitchFamily="2" charset="-122"/>
              </a:rPr>
              <a:t> specification languages</a:t>
            </a:r>
          </a:p>
          <a:p>
            <a:r>
              <a:rPr lang="en-US" altLang="en-US" dirty="0" smtClean="0">
                <a:solidFill>
                  <a:schemeClr val="tx2"/>
                </a:solidFill>
                <a:ea typeface="宋体" pitchFamily="2" charset="-122"/>
              </a:rPr>
              <a:t>Design</a:t>
            </a:r>
            <a:r>
              <a:rPr lang="en-US" altLang="en-US" dirty="0" smtClean="0">
                <a:ea typeface="宋体" pitchFamily="2" charset="-122"/>
              </a:rPr>
              <a:t> notations</a:t>
            </a:r>
          </a:p>
          <a:p>
            <a:pPr lvl="1"/>
            <a:r>
              <a:rPr lang="en-US" altLang="en-US" dirty="0" err="1" smtClean="0">
                <a:ea typeface="宋体" pitchFamily="2" charset="-122"/>
              </a:rPr>
              <a:t>Statecharts</a:t>
            </a:r>
            <a:r>
              <a:rPr lang="en-US" altLang="en-US" dirty="0" smtClean="0">
                <a:ea typeface="宋体" pitchFamily="2" charset="-122"/>
              </a:rPr>
              <a:t>, FSMs, UML notations</a:t>
            </a:r>
          </a:p>
          <a:p>
            <a:r>
              <a:rPr lang="en-US" altLang="en-US" dirty="0" smtClean="0">
                <a:solidFill>
                  <a:schemeClr val="tx2"/>
                </a:solidFill>
                <a:ea typeface="宋体" pitchFamily="2" charset="-122"/>
              </a:rPr>
              <a:t>Model-based</a:t>
            </a:r>
            <a:r>
              <a:rPr lang="en-US" altLang="en-US" dirty="0" smtClean="0">
                <a:ea typeface="宋体" pitchFamily="2" charset="-122"/>
              </a:rPr>
              <a:t> languages are becoming more widely used</a:t>
            </a:r>
          </a:p>
        </p:txBody>
      </p:sp>
      <p:sp>
        <p:nvSpPr>
          <p:cNvPr id="288772" name="Text Box 4"/>
          <p:cNvSpPr txBox="1">
            <a:spLocks noChangeArrowheads="1"/>
          </p:cNvSpPr>
          <p:nvPr/>
        </p:nvSpPr>
        <p:spPr bwMode="auto">
          <a:xfrm>
            <a:off x="371475" y="1087438"/>
            <a:ext cx="8078788" cy="1040285"/>
          </a:xfrm>
          <a:prstGeom prst="rect">
            <a:avLst/>
          </a:prstGeom>
          <a:solidFill>
            <a:srgbClr val="0033CC"/>
          </a:solidFill>
          <a:ln w="1905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zh-CN" sz="2800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Model-based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  <a:buSzPct val="85000"/>
              <a:defRPr/>
            </a:pPr>
            <a:r>
              <a:rPr lang="en-US" altLang="zh-CN" sz="2800" b="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anose="020B0502020104020203" pitchFamily="34" charset="0"/>
                <a:ea typeface="宋体" charset="-122"/>
              </a:rPr>
              <a:t>Languages that describe software in abstract terms</a:t>
            </a:r>
            <a:endParaRPr lang="en-US" sz="2800" b="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anose="020B0502020104020203" pitchFamily="34" charset="0"/>
              <a:ea typeface="宋体" charset="-122"/>
            </a:endParaRPr>
          </a:p>
        </p:txBody>
      </p:sp>
      <p:sp>
        <p:nvSpPr>
          <p:cNvPr id="14343" name="Date Placeholder 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8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771" grpId="0" build="p"/>
      <p:bldP spid="28877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536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988A57-E8FF-49A5-A9C3-471D5DB1DD05}" type="slidenum">
              <a:rPr lang="zh-CN" altLang="en-US" smtClean="0"/>
              <a:pPr>
                <a:defRPr/>
              </a:pPr>
              <a:t>3</a:t>
            </a:fld>
            <a:endParaRPr lang="en-US" altLang="zh-CN" smtClean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142" y="96838"/>
            <a:ext cx="9102693" cy="1298825"/>
          </a:xfrm>
        </p:spPr>
        <p:txBody>
          <a:bodyPr/>
          <a:lstStyle/>
          <a:p>
            <a:r>
              <a:rPr lang="en-US" altLang="en-US" dirty="0" smtClean="0"/>
              <a:t>Instantiating Grammar-Based Testing</a:t>
            </a:r>
          </a:p>
        </p:txBody>
      </p:sp>
      <p:sp>
        <p:nvSpPr>
          <p:cNvPr id="15365" name="Text Box 3"/>
          <p:cNvSpPr txBox="1">
            <a:spLocks noChangeArrowheads="1"/>
          </p:cNvSpPr>
          <p:nvPr/>
        </p:nvSpPr>
        <p:spPr bwMode="auto">
          <a:xfrm>
            <a:off x="2533650" y="1259312"/>
            <a:ext cx="4076700" cy="461665"/>
          </a:xfrm>
          <a:prstGeom prst="rect">
            <a:avLst/>
          </a:prstGeom>
          <a:solidFill>
            <a:srgbClr val="000099"/>
          </a:solidFill>
          <a:ln w="28575">
            <a:solidFill>
              <a:schemeClr val="tx2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zh-CN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Grammar-Based Testing</a:t>
            </a:r>
            <a:endParaRPr lang="en-US" altLang="en-US" sz="2400" b="0">
              <a:solidFill>
                <a:schemeClr val="tx1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28600" y="1720852"/>
            <a:ext cx="8686800" cy="950913"/>
            <a:chOff x="144" y="1084"/>
            <a:chExt cx="5472" cy="599"/>
          </a:xfrm>
        </p:grpSpPr>
        <p:sp>
          <p:nvSpPr>
            <p:cNvPr id="15401" name="Text Box 5"/>
            <p:cNvSpPr txBox="1">
              <a:spLocks noChangeArrowheads="1"/>
            </p:cNvSpPr>
            <p:nvPr/>
          </p:nvSpPr>
          <p:spPr bwMode="auto">
            <a:xfrm>
              <a:off x="144" y="1392"/>
              <a:ext cx="148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Program-based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5402" name="Text Box 6"/>
            <p:cNvSpPr txBox="1">
              <a:spLocks noChangeArrowheads="1"/>
            </p:cNvSpPr>
            <p:nvPr/>
          </p:nvSpPr>
          <p:spPr bwMode="auto">
            <a:xfrm>
              <a:off x="1776" y="1392"/>
              <a:ext cx="1104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Integration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5403" name="Text Box 7"/>
            <p:cNvSpPr txBox="1">
              <a:spLocks noChangeArrowheads="1"/>
            </p:cNvSpPr>
            <p:nvPr/>
          </p:nvSpPr>
          <p:spPr bwMode="auto">
            <a:xfrm>
              <a:off x="3024" y="1392"/>
              <a:ext cx="1248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Model-Based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sp>
          <p:nvSpPr>
            <p:cNvPr id="15404" name="Text Box 8"/>
            <p:cNvSpPr txBox="1">
              <a:spLocks noChangeArrowheads="1"/>
            </p:cNvSpPr>
            <p:nvPr/>
          </p:nvSpPr>
          <p:spPr bwMode="auto">
            <a:xfrm>
              <a:off x="4416" y="1392"/>
              <a:ext cx="1200" cy="291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zh-CN" sz="24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Input-Based</a:t>
              </a:r>
              <a:endParaRPr lang="en-US" altLang="en-US" sz="24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405" name="AutoShape 9"/>
            <p:cNvCxnSpPr>
              <a:cxnSpLocks noChangeShapeType="1"/>
              <a:stCxn id="15365" idx="2"/>
              <a:endCxn id="15401" idx="0"/>
            </p:cNvCxnSpPr>
            <p:nvPr/>
          </p:nvCxnSpPr>
          <p:spPr bwMode="auto">
            <a:xfrm rot="5400000">
              <a:off x="1730" y="242"/>
              <a:ext cx="308" cy="199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6" name="AutoShape 10"/>
            <p:cNvCxnSpPr>
              <a:cxnSpLocks noChangeShapeType="1"/>
              <a:stCxn id="15365" idx="2"/>
              <a:endCxn id="15404" idx="0"/>
            </p:cNvCxnSpPr>
            <p:nvPr/>
          </p:nvCxnSpPr>
          <p:spPr bwMode="auto">
            <a:xfrm rot="16200000" flipH="1">
              <a:off x="3794" y="170"/>
              <a:ext cx="308" cy="213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7" name="AutoShape 11"/>
            <p:cNvCxnSpPr>
              <a:cxnSpLocks noChangeShapeType="1"/>
              <a:stCxn id="15365" idx="2"/>
              <a:endCxn id="15403" idx="0"/>
            </p:cNvCxnSpPr>
            <p:nvPr/>
          </p:nvCxnSpPr>
          <p:spPr bwMode="auto">
            <a:xfrm rot="16200000" flipH="1">
              <a:off x="3110" y="854"/>
              <a:ext cx="308" cy="768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8" name="AutoShape 12"/>
            <p:cNvCxnSpPr>
              <a:cxnSpLocks noChangeShapeType="1"/>
              <a:stCxn id="15365" idx="2"/>
              <a:endCxn id="15402" idx="0"/>
            </p:cNvCxnSpPr>
            <p:nvPr/>
          </p:nvCxnSpPr>
          <p:spPr bwMode="auto">
            <a:xfrm rot="5400000">
              <a:off x="2450" y="962"/>
              <a:ext cx="308" cy="55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2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0" y="2671763"/>
            <a:ext cx="2514600" cy="2671762"/>
            <a:chOff x="0" y="1683"/>
            <a:chExt cx="1584" cy="1683"/>
          </a:xfrm>
        </p:grpSpPr>
        <p:sp>
          <p:nvSpPr>
            <p:cNvPr id="15398" name="Text Box 14"/>
            <p:cNvSpPr txBox="1">
              <a:spLocks noChangeArrowheads="1"/>
            </p:cNvSpPr>
            <p:nvPr/>
          </p:nvSpPr>
          <p:spPr bwMode="auto">
            <a:xfrm>
              <a:off x="0" y="2951"/>
              <a:ext cx="1584" cy="41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Compiler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and invalid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99" name="AutoShape 15"/>
            <p:cNvCxnSpPr>
              <a:cxnSpLocks noChangeShapeType="1"/>
              <a:stCxn id="15401" idx="2"/>
              <a:endCxn id="15398" idx="0"/>
            </p:cNvCxnSpPr>
            <p:nvPr/>
          </p:nvCxnSpPr>
          <p:spPr bwMode="auto">
            <a:xfrm rot="5400000">
              <a:off x="206" y="2269"/>
              <a:ext cx="1268" cy="9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400" name="Text Box 16"/>
            <p:cNvSpPr txBox="1">
              <a:spLocks noChangeArrowheads="1"/>
            </p:cNvSpPr>
            <p:nvPr/>
          </p:nvSpPr>
          <p:spPr bwMode="auto">
            <a:xfrm>
              <a:off x="240" y="2256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1409700" y="2635251"/>
            <a:ext cx="2552700" cy="1827213"/>
            <a:chOff x="888" y="1660"/>
            <a:chExt cx="1608" cy="1151"/>
          </a:xfrm>
        </p:grpSpPr>
        <p:sp>
          <p:nvSpPr>
            <p:cNvPr id="15395" name="Text Box 18"/>
            <p:cNvSpPr txBox="1">
              <a:spLocks noChangeArrowheads="1"/>
            </p:cNvSpPr>
            <p:nvPr/>
          </p:nvSpPr>
          <p:spPr bwMode="auto">
            <a:xfrm>
              <a:off x="960" y="166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  <p:sp>
          <p:nvSpPr>
            <p:cNvPr id="15396" name="Text Box 19"/>
            <p:cNvSpPr txBox="1">
              <a:spLocks noChangeArrowheads="1"/>
            </p:cNvSpPr>
            <p:nvPr/>
          </p:nvSpPr>
          <p:spPr bwMode="auto">
            <a:xfrm>
              <a:off x="1104" y="2039"/>
              <a:ext cx="1392" cy="772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Program mutation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97" name="AutoShape 20"/>
            <p:cNvCxnSpPr>
              <a:cxnSpLocks noChangeShapeType="1"/>
              <a:stCxn id="15401" idx="2"/>
              <a:endCxn id="15396" idx="0"/>
            </p:cNvCxnSpPr>
            <p:nvPr/>
          </p:nvCxnSpPr>
          <p:spPr bwMode="auto">
            <a:xfrm rot="16200000" flipH="1">
              <a:off x="1166" y="1405"/>
              <a:ext cx="356" cy="912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5562600" y="2670175"/>
            <a:ext cx="2438400" cy="3822699"/>
            <a:chOff x="3504" y="1682"/>
            <a:chExt cx="1536" cy="2408"/>
          </a:xfrm>
        </p:grpSpPr>
        <p:sp>
          <p:nvSpPr>
            <p:cNvPr id="15392" name="Text Box 22"/>
            <p:cNvSpPr txBox="1">
              <a:spLocks noChangeArrowheads="1"/>
            </p:cNvSpPr>
            <p:nvPr/>
          </p:nvSpPr>
          <p:spPr bwMode="auto">
            <a:xfrm>
              <a:off x="3504" y="3504"/>
              <a:ext cx="1536" cy="586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93" name="AutoShape 23"/>
            <p:cNvCxnSpPr>
              <a:cxnSpLocks noChangeShapeType="1"/>
              <a:stCxn id="15404" idx="2"/>
              <a:endCxn id="15392" idx="0"/>
            </p:cNvCxnSpPr>
            <p:nvPr/>
          </p:nvCxnSpPr>
          <p:spPr bwMode="auto">
            <a:xfrm rot="5400000">
              <a:off x="3733" y="2221"/>
              <a:ext cx="1821" cy="7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94" name="Text Box 24"/>
            <p:cNvSpPr txBox="1">
              <a:spLocks noChangeArrowheads="1"/>
            </p:cNvSpPr>
            <p:nvPr/>
          </p:nvSpPr>
          <p:spPr bwMode="auto">
            <a:xfrm>
              <a:off x="3648" y="3129"/>
              <a:ext cx="9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Grammar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2971800" y="2667000"/>
            <a:ext cx="2514600" cy="3730625"/>
            <a:chOff x="1872" y="1680"/>
            <a:chExt cx="1584" cy="2350"/>
          </a:xfrm>
        </p:grpSpPr>
        <p:sp>
          <p:nvSpPr>
            <p:cNvPr id="15389" name="Text Box 26"/>
            <p:cNvSpPr txBox="1">
              <a:spLocks noChangeArrowheads="1"/>
            </p:cNvSpPr>
            <p:nvPr/>
          </p:nvSpPr>
          <p:spPr bwMode="auto">
            <a:xfrm>
              <a:off x="1872" y="3072"/>
              <a:ext cx="1584" cy="958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Test how classes interact 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not tests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Must kill mutants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Includes OO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90" name="AutoShape 27"/>
            <p:cNvCxnSpPr>
              <a:cxnSpLocks noChangeShapeType="1"/>
              <a:stCxn id="15402" idx="2"/>
              <a:endCxn id="15389" idx="0"/>
            </p:cNvCxnSpPr>
            <p:nvPr/>
          </p:nvCxnSpPr>
          <p:spPr bwMode="auto">
            <a:xfrm rot="16200000" flipH="1">
              <a:off x="1801" y="2209"/>
              <a:ext cx="1389" cy="336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91" name="Text Box 28"/>
            <p:cNvSpPr txBox="1">
              <a:spLocks noChangeArrowheads="1"/>
            </p:cNvSpPr>
            <p:nvPr/>
          </p:nvSpPr>
          <p:spPr bwMode="auto">
            <a:xfrm>
              <a:off x="2304" y="1680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4572000" y="2671764"/>
            <a:ext cx="1905000" cy="1976438"/>
            <a:chOff x="2880" y="1683"/>
            <a:chExt cx="1200" cy="1245"/>
          </a:xfrm>
        </p:grpSpPr>
        <p:sp>
          <p:nvSpPr>
            <p:cNvPr id="15386" name="Text Box 30"/>
            <p:cNvSpPr txBox="1">
              <a:spLocks noChangeArrowheads="1"/>
            </p:cNvSpPr>
            <p:nvPr/>
          </p:nvSpPr>
          <p:spPr bwMode="auto">
            <a:xfrm>
              <a:off x="2880" y="2143"/>
              <a:ext cx="1200" cy="785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FSMs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Model checking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Traces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87" name="AutoShape 31"/>
            <p:cNvCxnSpPr>
              <a:cxnSpLocks noChangeShapeType="1"/>
              <a:stCxn id="15403" idx="2"/>
              <a:endCxn id="15386" idx="0"/>
            </p:cNvCxnSpPr>
            <p:nvPr/>
          </p:nvCxnSpPr>
          <p:spPr bwMode="auto">
            <a:xfrm rot="5400000">
              <a:off x="3334" y="1829"/>
              <a:ext cx="460" cy="16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8" name="Text Box 32"/>
            <p:cNvSpPr txBox="1">
              <a:spLocks noChangeArrowheads="1"/>
            </p:cNvSpPr>
            <p:nvPr/>
          </p:nvSpPr>
          <p:spPr bwMode="auto">
            <a:xfrm>
              <a:off x="3120" y="1728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7239000" y="2670176"/>
            <a:ext cx="1905000" cy="2727326"/>
            <a:chOff x="4560" y="1682"/>
            <a:chExt cx="1200" cy="1718"/>
          </a:xfrm>
        </p:grpSpPr>
        <p:sp>
          <p:nvSpPr>
            <p:cNvPr id="15383" name="Text Box 34"/>
            <p:cNvSpPr txBox="1">
              <a:spLocks noChangeArrowheads="1"/>
            </p:cNvSpPr>
            <p:nvPr/>
          </p:nvSpPr>
          <p:spPr bwMode="auto">
            <a:xfrm>
              <a:off x="4560" y="2256"/>
              <a:ext cx="1200" cy="1144"/>
            </a:xfrm>
            <a:prstGeom prst="rect">
              <a:avLst/>
            </a:prstGeom>
            <a:solidFill>
              <a:srgbClr val="000099"/>
            </a:solidFill>
            <a:ln w="28575">
              <a:solidFill>
                <a:schemeClr val="tx2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Input validation</a:t>
              </a:r>
            </a:p>
            <a:p>
              <a:pPr algn="l">
                <a:spcBef>
                  <a:spcPct val="20000"/>
                </a:spcBef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  testing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XML and others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Invalid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No ground strings</a:t>
              </a:r>
            </a:p>
            <a:p>
              <a:pPr algn="l">
                <a:spcBef>
                  <a:spcPct val="20000"/>
                </a:spcBef>
                <a:buFontTx/>
                <a:buChar char="•"/>
              </a:pPr>
              <a:r>
                <a:rPr lang="en-US" altLang="zh-CN" sz="1600" b="0">
                  <a:solidFill>
                    <a:schemeClr val="tx1"/>
                  </a:solidFill>
                  <a:latin typeface="Gill Sans MT" panose="020B0502020104020203" pitchFamily="34" charset="0"/>
                  <a:ea typeface="宋体" pitchFamily="2" charset="-122"/>
                </a:rPr>
                <a:t> Mutants are tests</a:t>
              </a:r>
              <a:endParaRPr lang="en-US" altLang="en-US" sz="1600" b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endParaRPr>
            </a:p>
          </p:txBody>
        </p:sp>
        <p:cxnSp>
          <p:nvCxnSpPr>
            <p:cNvPr id="15384" name="AutoShape 35"/>
            <p:cNvCxnSpPr>
              <a:cxnSpLocks noChangeShapeType="1"/>
              <a:stCxn id="15404" idx="2"/>
              <a:endCxn id="15383" idx="0"/>
            </p:cNvCxnSpPr>
            <p:nvPr/>
          </p:nvCxnSpPr>
          <p:spPr bwMode="auto">
            <a:xfrm rot="16200000" flipH="1">
              <a:off x="4801" y="1897"/>
              <a:ext cx="573" cy="144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5" name="Text Box 36"/>
            <p:cNvSpPr txBox="1">
              <a:spLocks noChangeArrowheads="1"/>
            </p:cNvSpPr>
            <p:nvPr/>
          </p:nvSpPr>
          <p:spPr bwMode="auto">
            <a:xfrm>
              <a:off x="4944" y="1824"/>
              <a:ext cx="7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en-US" sz="1800" b="0">
                  <a:solidFill>
                    <a:schemeClr val="tx2"/>
                  </a:solidFill>
                  <a:latin typeface="Gill Sans MT" panose="020B0502020104020203" pitchFamily="34" charset="0"/>
                </a:rPr>
                <a:t>String mutation</a:t>
              </a:r>
            </a:p>
          </p:txBody>
        </p:sp>
      </p:grpSp>
      <p:sp>
        <p:nvSpPr>
          <p:cNvPr id="302117" name="Rectangle 37"/>
          <p:cNvSpPr>
            <a:spLocks noChangeArrowheads="1"/>
          </p:cNvSpPr>
          <p:nvPr/>
        </p:nvSpPr>
        <p:spPr bwMode="auto">
          <a:xfrm>
            <a:off x="6911975" y="1785938"/>
            <a:ext cx="2181225" cy="1436687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02118" name="Rectangle 38"/>
          <p:cNvSpPr>
            <a:spLocks noChangeArrowheads="1"/>
          </p:cNvSpPr>
          <p:nvPr/>
        </p:nvSpPr>
        <p:spPr bwMode="auto">
          <a:xfrm>
            <a:off x="6632575" y="3217863"/>
            <a:ext cx="2460625" cy="3433762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02119" name="Rectangle 39"/>
          <p:cNvSpPr>
            <a:spLocks noChangeArrowheads="1"/>
          </p:cNvSpPr>
          <p:nvPr/>
        </p:nvSpPr>
        <p:spPr bwMode="auto">
          <a:xfrm>
            <a:off x="7938" y="1785938"/>
            <a:ext cx="4397375" cy="483552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02120" name="Rectangle 40"/>
          <p:cNvSpPr>
            <a:spLocks noChangeArrowheads="1"/>
          </p:cNvSpPr>
          <p:nvPr/>
        </p:nvSpPr>
        <p:spPr bwMode="auto">
          <a:xfrm>
            <a:off x="5546725" y="4908550"/>
            <a:ext cx="1085850" cy="174307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5927725" y="1658938"/>
            <a:ext cx="604838" cy="515937"/>
            <a:chOff x="511" y="3486"/>
            <a:chExt cx="381" cy="325"/>
          </a:xfrm>
        </p:grpSpPr>
        <p:sp>
          <p:nvSpPr>
            <p:cNvPr id="15381" name="Oval 42"/>
            <p:cNvSpPr>
              <a:spLocks noChangeArrowheads="1"/>
            </p:cNvSpPr>
            <p:nvPr/>
          </p:nvSpPr>
          <p:spPr bwMode="auto">
            <a:xfrm>
              <a:off x="511" y="3486"/>
              <a:ext cx="381" cy="325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hlink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/>
              <a:endParaRPr lang="en-US" altLang="en-US" b="0">
                <a:solidFill>
                  <a:schemeClr val="hlink"/>
                </a:solidFill>
                <a:latin typeface="Gill Sans MT" panose="020B0502020104020203" pitchFamily="34" charset="0"/>
              </a:endParaRPr>
            </a:p>
          </p:txBody>
        </p:sp>
        <p:sp>
          <p:nvSpPr>
            <p:cNvPr id="15382" name="Text Box 43"/>
            <p:cNvSpPr txBox="1">
              <a:spLocks noChangeArrowheads="1"/>
            </p:cNvSpPr>
            <p:nvPr/>
          </p:nvSpPr>
          <p:spPr bwMode="auto">
            <a:xfrm>
              <a:off x="543" y="3523"/>
              <a:ext cx="31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l"/>
              <a:r>
                <a:rPr lang="en-US" altLang="en-US" b="0" dirty="0" smtClean="0">
                  <a:latin typeface="Gill Sans MT" panose="020B0502020104020203" pitchFamily="34" charset="0"/>
                </a:rPr>
                <a:t>9.4</a:t>
              </a:r>
              <a:endParaRPr lang="en-US" altLang="en-US" b="0" dirty="0">
                <a:latin typeface="Gill Sans MT" panose="020B0502020104020203" pitchFamily="34" charset="0"/>
              </a:endParaRPr>
            </a:p>
          </p:txBody>
        </p:sp>
      </p:grpSp>
      <p:sp>
        <p:nvSpPr>
          <p:cNvPr id="302124" name="Rectangle 44"/>
          <p:cNvSpPr>
            <a:spLocks noChangeArrowheads="1"/>
          </p:cNvSpPr>
          <p:nvPr/>
        </p:nvSpPr>
        <p:spPr bwMode="auto">
          <a:xfrm>
            <a:off x="4397375" y="4800600"/>
            <a:ext cx="1155700" cy="1851025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302125" name="Rectangle 45"/>
          <p:cNvSpPr>
            <a:spLocks noChangeArrowheads="1"/>
          </p:cNvSpPr>
          <p:nvPr/>
        </p:nvSpPr>
        <p:spPr bwMode="auto">
          <a:xfrm>
            <a:off x="4395788" y="2009775"/>
            <a:ext cx="355600" cy="1271588"/>
          </a:xfrm>
          <a:prstGeom prst="rect">
            <a:avLst/>
          </a:prstGeom>
          <a:solidFill>
            <a:srgbClr val="C0C0C0">
              <a:alpha val="4392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endParaRPr lang="en-US" altLang="en-US" b="0">
              <a:latin typeface="Gill Sans MT" panose="020B0502020104020203" pitchFamily="34" charset="0"/>
            </a:endParaRPr>
          </a:p>
        </p:txBody>
      </p:sp>
      <p:sp>
        <p:nvSpPr>
          <p:cNvPr id="15380" name="Date Placeholder 4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0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0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0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0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02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302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117" grpId="0" animBg="1"/>
      <p:bldP spid="302118" grpId="0" animBg="1"/>
      <p:bldP spid="302119" grpId="0" animBg="1"/>
      <p:bldP spid="302120" grpId="0" animBg="1"/>
      <p:bldP spid="302124" grpId="0" animBg="1"/>
      <p:bldP spid="30212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ea typeface="宋体" pitchFamily="2" charset="-122"/>
              </a:rPr>
              <a:t>BNF Grammar Testing</a:t>
            </a:r>
            <a:r>
              <a:rPr lang="en-US" altLang="zh-CN" sz="2400" dirty="0">
                <a:ea typeface="宋体" pitchFamily="2" charset="-122"/>
              </a:rPr>
              <a:t> </a:t>
            </a:r>
            <a:r>
              <a:rPr lang="en-US" altLang="zh-CN" sz="2400" dirty="0" smtClean="0">
                <a:ea typeface="宋体" pitchFamily="2" charset="-122"/>
              </a:rPr>
              <a:t>(9.4.1</a:t>
            </a:r>
            <a:r>
              <a:rPr lang="en-US" altLang="zh-CN" sz="2400" dirty="0">
                <a:ea typeface="宋体" pitchFamily="2" charset="-122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" y="890336"/>
            <a:ext cx="9112481" cy="56374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zh-CN" dirty="0">
                <a:ea typeface="宋体" pitchFamily="2" charset="-122"/>
              </a:rPr>
              <a:t>Terminal symbol coverage and production coverage have only been applied to </a:t>
            </a: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algebraic</a:t>
            </a:r>
            <a:r>
              <a:rPr lang="en-US" altLang="zh-CN" dirty="0">
                <a:ea typeface="宋体" pitchFamily="2" charset="-122"/>
              </a:rPr>
              <a:t> specifications</a:t>
            </a:r>
          </a:p>
          <a:p>
            <a:pPr>
              <a:lnSpc>
                <a:spcPct val="100000"/>
              </a:lnSpc>
            </a:pPr>
            <a:endParaRPr lang="en-US" altLang="zh-CN" dirty="0">
              <a:ea typeface="宋体" pitchFamily="2" charset="-122"/>
            </a:endParaRPr>
          </a:p>
          <a:p>
            <a:pPr>
              <a:lnSpc>
                <a:spcPct val="100000"/>
              </a:lnSpc>
            </a:pPr>
            <a:r>
              <a:rPr lang="en-US" altLang="zh-CN" dirty="0">
                <a:ea typeface="宋体" pitchFamily="2" charset="-122"/>
              </a:rPr>
              <a:t>Algebraic specifications are </a:t>
            </a: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not widely used</a:t>
            </a:r>
          </a:p>
          <a:p>
            <a:pPr>
              <a:lnSpc>
                <a:spcPct val="100000"/>
              </a:lnSpc>
            </a:pPr>
            <a:endParaRPr lang="en-US" altLang="zh-CN" dirty="0">
              <a:ea typeface="宋体" pitchFamily="2" charset="-122"/>
            </a:endParaRPr>
          </a:p>
          <a:p>
            <a:pPr>
              <a:lnSpc>
                <a:spcPct val="100000"/>
              </a:lnSpc>
            </a:pPr>
            <a:r>
              <a:rPr lang="en-US" altLang="zh-CN" dirty="0">
                <a:ea typeface="宋体" pitchFamily="2" charset="-122"/>
              </a:rPr>
              <a:t>This is essentially </a:t>
            </a: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research-only</a:t>
            </a:r>
            <a:r>
              <a:rPr lang="en-US" altLang="zh-CN" dirty="0">
                <a:ea typeface="宋体" pitchFamily="2" charset="-122"/>
              </a:rPr>
              <a:t>, so not covered in this </a:t>
            </a:r>
            <a:r>
              <a:rPr lang="en-US" altLang="zh-CN" dirty="0" smtClean="0">
                <a:ea typeface="宋体" pitchFamily="2" charset="-122"/>
              </a:rPr>
              <a:t>book</a:t>
            </a:r>
            <a:endParaRPr lang="en-US" altLang="zh-CN" dirty="0">
              <a:ea typeface="宋体" pitchFamily="2" charset="-12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EFC9A3-7BEC-405D-9AAF-7BD3324FB781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2223284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1CD695-65BF-42F0-942E-8105CF794640}" type="slidenum">
              <a:rPr lang="zh-CN" altLang="en-US" smtClean="0"/>
              <a:pPr>
                <a:defRPr/>
              </a:pPr>
              <a:t>5</a:t>
            </a:fld>
            <a:endParaRPr lang="en-US" altLang="zh-CN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Specification-based Mutation </a:t>
            </a:r>
            <a:r>
              <a:rPr lang="en-US" altLang="zh-CN" sz="2400" dirty="0" smtClean="0">
                <a:ea typeface="宋体" pitchFamily="2" charset="-122"/>
              </a:rPr>
              <a:t>(9.4.2)</a:t>
            </a:r>
            <a:endParaRPr lang="en-US" altLang="en-US" sz="2400" dirty="0" smtClean="0">
              <a:ea typeface="宋体" pitchFamily="2" charset="-122"/>
            </a:endParaRP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86588"/>
            <a:ext cx="8867775" cy="5541211"/>
          </a:xfrm>
        </p:spPr>
        <p:txBody>
          <a:bodyPr/>
          <a:lstStyle/>
          <a:p>
            <a:r>
              <a:rPr lang="en-US" altLang="zh-CN" dirty="0" smtClean="0">
                <a:ea typeface="宋体" pitchFamily="2" charset="-122"/>
              </a:rPr>
              <a:t>A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finite state machine</a:t>
            </a:r>
            <a:r>
              <a:rPr lang="en-US" altLang="zh-CN" dirty="0" smtClean="0">
                <a:ea typeface="宋体" pitchFamily="2" charset="-122"/>
              </a:rPr>
              <a:t> is essentially a graph </a:t>
            </a:r>
            <a:r>
              <a:rPr lang="en-US" altLang="zh-CN" i="1" dirty="0" smtClean="0">
                <a:solidFill>
                  <a:schemeClr val="tx2"/>
                </a:solidFill>
                <a:ea typeface="宋体" pitchFamily="2" charset="-122"/>
              </a:rPr>
              <a:t>G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Nodes are states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Edges are transitions</a:t>
            </a:r>
          </a:p>
          <a:p>
            <a:r>
              <a:rPr lang="en-US" altLang="en-US" dirty="0" smtClean="0">
                <a:ea typeface="宋体" pitchFamily="2" charset="-122"/>
              </a:rPr>
              <a:t>A </a:t>
            </a:r>
            <a:r>
              <a:rPr lang="en-US" altLang="en-US" i="1" dirty="0" smtClean="0">
                <a:ea typeface="宋体" pitchFamily="2" charset="-122"/>
              </a:rPr>
              <a:t>formalization</a:t>
            </a:r>
            <a:r>
              <a:rPr lang="en-US" altLang="en-US" dirty="0" smtClean="0">
                <a:ea typeface="宋体" pitchFamily="2" charset="-122"/>
              </a:rPr>
              <a:t> of an FSM is:</a:t>
            </a:r>
          </a:p>
          <a:p>
            <a:pPr lvl="1"/>
            <a:r>
              <a:rPr lang="en-US" altLang="zh-CN" i="1" dirty="0" smtClean="0">
                <a:ea typeface="宋体" pitchFamily="2" charset="-122"/>
              </a:rPr>
              <a:t>States</a:t>
            </a:r>
            <a:r>
              <a:rPr lang="en-US" altLang="zh-CN" dirty="0" smtClean="0">
                <a:ea typeface="宋体" pitchFamily="2" charset="-122"/>
              </a:rPr>
              <a:t> are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implicitly defined</a:t>
            </a:r>
            <a:r>
              <a:rPr lang="en-US" altLang="zh-CN" dirty="0" smtClean="0">
                <a:ea typeface="宋体" pitchFamily="2" charset="-122"/>
              </a:rPr>
              <a:t> by declaring variables with limited range</a:t>
            </a:r>
          </a:p>
          <a:p>
            <a:pPr lvl="1"/>
            <a:r>
              <a:rPr lang="en-US" altLang="zh-CN" dirty="0" smtClean="0">
                <a:ea typeface="宋体" pitchFamily="2" charset="-122"/>
              </a:rPr>
              <a:t>The </a:t>
            </a:r>
            <a:r>
              <a:rPr lang="en-US" altLang="zh-CN" i="1" dirty="0" smtClean="0">
                <a:ea typeface="宋体" pitchFamily="2" charset="-122"/>
              </a:rPr>
              <a:t>state space</a:t>
            </a:r>
            <a:r>
              <a:rPr lang="en-US" altLang="zh-CN" dirty="0" smtClean="0">
                <a:ea typeface="宋体" pitchFamily="2" charset="-122"/>
              </a:rPr>
              <a:t> is then the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Cartesian product</a:t>
            </a:r>
            <a:r>
              <a:rPr lang="en-US" altLang="zh-CN" dirty="0" smtClean="0">
                <a:ea typeface="宋体" pitchFamily="2" charset="-122"/>
              </a:rPr>
              <a:t> of  the ranges of the variables</a:t>
            </a:r>
          </a:p>
          <a:p>
            <a:pPr lvl="1"/>
            <a:r>
              <a:rPr lang="en-US" altLang="zh-CN" i="1" dirty="0" smtClean="0">
                <a:ea typeface="宋体" pitchFamily="2" charset="-122"/>
              </a:rPr>
              <a:t>Initial states</a:t>
            </a:r>
            <a:r>
              <a:rPr lang="en-US" altLang="zh-CN" dirty="0" smtClean="0">
                <a:ea typeface="宋体" pitchFamily="2" charset="-122"/>
              </a:rPr>
              <a:t> are defined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limiting the ranges</a:t>
            </a:r>
            <a:r>
              <a:rPr lang="en-US" altLang="zh-CN" dirty="0" smtClean="0">
                <a:ea typeface="宋体" pitchFamily="2" charset="-122"/>
              </a:rPr>
              <a:t> of some or all of the variables</a:t>
            </a:r>
          </a:p>
          <a:p>
            <a:pPr lvl="1"/>
            <a:r>
              <a:rPr lang="en-US" altLang="zh-CN" i="1" dirty="0" smtClean="0">
                <a:ea typeface="宋体" pitchFamily="2" charset="-122"/>
              </a:rPr>
              <a:t>Transitions</a:t>
            </a:r>
            <a:r>
              <a:rPr lang="en-US" altLang="zh-CN" dirty="0" smtClean="0">
                <a:ea typeface="宋体" pitchFamily="2" charset="-122"/>
              </a:rPr>
              <a:t> are defined by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rules</a:t>
            </a:r>
            <a:r>
              <a:rPr lang="en-US" altLang="zh-CN" dirty="0" smtClean="0">
                <a:ea typeface="宋体" pitchFamily="2" charset="-122"/>
              </a:rPr>
              <a:t> that characterize the source and target of each transition</a:t>
            </a:r>
            <a:endParaRPr lang="en-US" altLang="en-US" dirty="0" smtClean="0">
              <a:ea typeface="宋体" pitchFamily="2" charset="-122"/>
            </a:endParaRPr>
          </a:p>
        </p:txBody>
      </p:sp>
      <p:sp>
        <p:nvSpPr>
          <p:cNvPr id="17414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70CB59-4114-4A97-A6F2-D175419BA921}" type="slidenum">
              <a:rPr lang="zh-CN" altLang="en-US" smtClean="0"/>
              <a:pPr>
                <a:defRPr/>
              </a:pPr>
              <a:t>6</a:t>
            </a:fld>
            <a:endParaRPr lang="en-US" altLang="zh-CN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SMV Machine</a:t>
            </a:r>
          </a:p>
        </p:txBody>
      </p:sp>
      <p:sp>
        <p:nvSpPr>
          <p:cNvPr id="29389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03663" y="925678"/>
            <a:ext cx="5084762" cy="3792537"/>
          </a:xfrm>
          <a:noFill/>
        </p:spPr>
        <p:txBody>
          <a:bodyPr/>
          <a:lstStyle/>
          <a:p>
            <a:r>
              <a:rPr lang="en-US" altLang="en-US" sz="2400" dirty="0" smtClean="0"/>
              <a:t>Initial state : (</a:t>
            </a:r>
            <a:r>
              <a:rPr lang="en-US" altLang="en-US" sz="2400" dirty="0" smtClean="0">
                <a:solidFill>
                  <a:schemeClr val="tx2"/>
                </a:solidFill>
              </a:rPr>
              <a:t>F, F</a:t>
            </a:r>
            <a:r>
              <a:rPr lang="en-US" altLang="en-US" sz="2400" dirty="0" smtClean="0"/>
              <a:t>)</a:t>
            </a:r>
          </a:p>
          <a:p>
            <a:r>
              <a:rPr lang="en-US" altLang="en-US" sz="2400" dirty="0" smtClean="0"/>
              <a:t>Value for </a:t>
            </a:r>
            <a:r>
              <a:rPr lang="en-US" altLang="en-US" sz="2400" dirty="0" smtClean="0">
                <a:solidFill>
                  <a:schemeClr val="tx2"/>
                </a:solidFill>
              </a:rPr>
              <a:t>x</a:t>
            </a:r>
            <a:r>
              <a:rPr lang="en-US" altLang="en-US" sz="2400" dirty="0" smtClean="0"/>
              <a:t> in next state:</a:t>
            </a:r>
          </a:p>
          <a:p>
            <a:pPr lvl="1"/>
            <a:r>
              <a:rPr lang="en-US" altLang="en-US" sz="2000" dirty="0" smtClean="0"/>
              <a:t>if </a:t>
            </a:r>
            <a:r>
              <a:rPr lang="en-US" altLang="en-US" sz="2000" dirty="0" smtClean="0">
                <a:solidFill>
                  <a:schemeClr val="tx2"/>
                </a:solidFill>
              </a:rPr>
              <a:t>x=F</a:t>
            </a:r>
            <a:r>
              <a:rPr lang="en-US" altLang="en-US" sz="2000" dirty="0" smtClean="0"/>
              <a:t> and </a:t>
            </a:r>
            <a:r>
              <a:rPr lang="en-US" altLang="en-US" sz="2000" dirty="0" smtClean="0">
                <a:solidFill>
                  <a:schemeClr val="tx2"/>
                </a:solidFill>
              </a:rPr>
              <a:t>y=T</a:t>
            </a:r>
            <a:r>
              <a:rPr lang="en-US" altLang="en-US" sz="2000" dirty="0" smtClean="0"/>
              <a:t>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x=T</a:t>
            </a:r>
          </a:p>
          <a:p>
            <a:pPr lvl="1"/>
            <a:r>
              <a:rPr lang="en-US" altLang="en-US" sz="2000" dirty="0" smtClean="0"/>
              <a:t>if </a:t>
            </a:r>
            <a:r>
              <a:rPr lang="en-US" altLang="en-US" sz="2000" dirty="0" smtClean="0">
                <a:solidFill>
                  <a:schemeClr val="tx2"/>
                </a:solidFill>
              </a:rPr>
              <a:t>y=F</a:t>
            </a:r>
            <a:r>
              <a:rPr lang="en-US" altLang="en-US" sz="2000" dirty="0" smtClean="0"/>
              <a:t>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x=T</a:t>
            </a:r>
          </a:p>
          <a:p>
            <a:pPr lvl="1"/>
            <a:r>
              <a:rPr lang="en-US" altLang="en-US" sz="2000" dirty="0" smtClean="0"/>
              <a:t>if </a:t>
            </a:r>
            <a:r>
              <a:rPr lang="en-US" altLang="en-US" sz="2000" dirty="0" smtClean="0">
                <a:solidFill>
                  <a:schemeClr val="tx2"/>
                </a:solidFill>
              </a:rPr>
              <a:t>x=T</a:t>
            </a:r>
            <a:r>
              <a:rPr lang="en-US" altLang="en-US" sz="2000" dirty="0" smtClean="0"/>
              <a:t>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x=F</a:t>
            </a:r>
          </a:p>
          <a:p>
            <a:pPr lvl="1"/>
            <a:r>
              <a:rPr lang="en-US" altLang="en-US" sz="2000" dirty="0" smtClean="0"/>
              <a:t>otherwise, next state </a:t>
            </a:r>
            <a:r>
              <a:rPr lang="en-US" altLang="en-US" sz="2000" dirty="0" smtClean="0">
                <a:solidFill>
                  <a:schemeClr val="tx2"/>
                </a:solidFill>
              </a:rPr>
              <a:t>x</a:t>
            </a:r>
            <a:r>
              <a:rPr lang="en-US" altLang="en-US" sz="2000" dirty="0" smtClean="0"/>
              <a:t> does not change</a:t>
            </a:r>
          </a:p>
          <a:p>
            <a:r>
              <a:rPr lang="en-US" altLang="en-US" sz="2400" dirty="0" smtClean="0"/>
              <a:t>Value for </a:t>
            </a:r>
            <a:r>
              <a:rPr lang="en-US" altLang="en-US" sz="2400" dirty="0" smtClean="0">
                <a:solidFill>
                  <a:schemeClr val="tx2"/>
                </a:solidFill>
              </a:rPr>
              <a:t>y</a:t>
            </a:r>
            <a:r>
              <a:rPr lang="en-US" altLang="en-US" sz="2400" dirty="0" smtClean="0"/>
              <a:t> in next state:</a:t>
            </a:r>
          </a:p>
          <a:p>
            <a:pPr lvl="1"/>
            <a:r>
              <a:rPr lang="en-US" altLang="en-US" sz="2000" dirty="0" smtClean="0"/>
              <a:t>if (</a:t>
            </a:r>
            <a:r>
              <a:rPr lang="en-US" altLang="en-US" sz="2000" dirty="0" smtClean="0">
                <a:solidFill>
                  <a:schemeClr val="tx2"/>
                </a:solidFill>
              </a:rPr>
              <a:t>T, F</a:t>
            </a:r>
            <a:r>
              <a:rPr lang="en-US" altLang="en-US" sz="2000" dirty="0" smtClean="0"/>
              <a:t>),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y=F</a:t>
            </a:r>
          </a:p>
          <a:p>
            <a:pPr lvl="1"/>
            <a:r>
              <a:rPr lang="en-US" altLang="en-US" sz="2000" dirty="0" smtClean="0"/>
              <a:t>if (</a:t>
            </a:r>
            <a:r>
              <a:rPr lang="en-US" altLang="en-US" sz="2000" dirty="0" smtClean="0">
                <a:solidFill>
                  <a:schemeClr val="tx2"/>
                </a:solidFill>
              </a:rPr>
              <a:t>T, T</a:t>
            </a:r>
            <a:r>
              <a:rPr lang="en-US" altLang="en-US" sz="2000" dirty="0" smtClean="0"/>
              <a:t>), next state </a:t>
            </a:r>
            <a:r>
              <a:rPr lang="en-US" altLang="en-US" sz="2000" dirty="0" smtClean="0">
                <a:solidFill>
                  <a:schemeClr val="tx2"/>
                </a:solidFill>
              </a:rPr>
              <a:t>y</a:t>
            </a:r>
            <a:r>
              <a:rPr lang="en-US" altLang="en-US" sz="2000" dirty="0" smtClean="0"/>
              <a:t> does not change</a:t>
            </a:r>
          </a:p>
          <a:p>
            <a:pPr lvl="1"/>
            <a:r>
              <a:rPr lang="en-US" altLang="en-US" sz="2000" dirty="0" smtClean="0"/>
              <a:t>if (</a:t>
            </a:r>
            <a:r>
              <a:rPr lang="en-US" altLang="en-US" sz="2000" dirty="0" smtClean="0">
                <a:solidFill>
                  <a:schemeClr val="tx2"/>
                </a:solidFill>
              </a:rPr>
              <a:t>F,T</a:t>
            </a:r>
            <a:r>
              <a:rPr lang="en-US" altLang="en-US" sz="2000" dirty="0" smtClean="0"/>
              <a:t>),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y=F</a:t>
            </a:r>
          </a:p>
          <a:p>
            <a:pPr lvl="1"/>
            <a:r>
              <a:rPr lang="en-US" altLang="en-US" sz="2000" dirty="0" smtClean="0"/>
              <a:t>otherwise, next state has </a:t>
            </a:r>
            <a:r>
              <a:rPr lang="en-US" altLang="en-US" sz="2000" dirty="0" smtClean="0">
                <a:solidFill>
                  <a:schemeClr val="tx2"/>
                </a:solidFill>
              </a:rPr>
              <a:t>y=T</a:t>
            </a: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4081463" y="5104410"/>
            <a:ext cx="48164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Any ambiguity in SMV is resolved by the order of the cases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“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true : x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” corresponds to “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default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” in programming</a:t>
            </a:r>
          </a:p>
        </p:txBody>
      </p:sp>
      <p:sp>
        <p:nvSpPr>
          <p:cNvPr id="293895" name="Rectangle 7"/>
          <p:cNvSpPr>
            <a:spLocks noChangeArrowheads="1"/>
          </p:cNvSpPr>
          <p:nvPr/>
        </p:nvSpPr>
        <p:spPr bwMode="auto">
          <a:xfrm>
            <a:off x="246063" y="922338"/>
            <a:ext cx="3589337" cy="56642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MODULE main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#define false 0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#define true 1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VAR               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x, y :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boolean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ASSIGN          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init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(x) :=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init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(y) := false;</a:t>
            </a:r>
          </a:p>
          <a:p>
            <a:pPr algn="l"/>
            <a:endParaRPr lang="en-US" altLang="zh-CN" sz="7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next (x) := case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!y       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       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x;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</a:p>
          <a:p>
            <a:pPr algn="l"/>
            <a:endParaRPr lang="en-US" altLang="zh-CN" sz="7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next (y) := case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!y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y  : y;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  <a:endParaRPr lang="zh-CN" altLang="en-US" sz="18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sp>
        <p:nvSpPr>
          <p:cNvPr id="18440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3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93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93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3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93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93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3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93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3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93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93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8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938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3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3893" grpId="0" build="p" bldLvl="2" autoUpdateAnimBg="0"/>
      <p:bldP spid="293894" grpId="0" autoUpdateAnimBg="0"/>
      <p:bldP spid="293895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33353-B3F8-4500-9476-7E17D1FE3F13}" type="slidenum">
              <a:rPr lang="zh-CN" altLang="en-US" smtClean="0"/>
              <a:pPr>
                <a:defRPr/>
              </a:pPr>
              <a:t>7</a:t>
            </a:fld>
            <a:endParaRPr lang="en-US" altLang="zh-CN" smtClean="0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SMV Machine</a:t>
            </a:r>
          </a:p>
        </p:txBody>
      </p:sp>
      <p:sp>
        <p:nvSpPr>
          <p:cNvPr id="291899" name="Rectangle 59"/>
          <p:cNvSpPr>
            <a:spLocks noGrp="1" noChangeArrowheads="1"/>
          </p:cNvSpPr>
          <p:nvPr>
            <p:ph type="body" idx="1"/>
          </p:nvPr>
        </p:nvSpPr>
        <p:spPr>
          <a:xfrm>
            <a:off x="4081463" y="4140027"/>
            <a:ext cx="4816475" cy="2453272"/>
          </a:xfrm>
          <a:noFill/>
        </p:spPr>
        <p:txBody>
          <a:bodyPr/>
          <a:lstStyle/>
          <a:p>
            <a:r>
              <a:rPr lang="en-US" altLang="en-US" dirty="0" smtClean="0"/>
              <a:t>Converting from SMV to FSM is mechanical and easy to automate</a:t>
            </a:r>
          </a:p>
          <a:p>
            <a:r>
              <a:rPr lang="en-US" altLang="en-US" dirty="0" smtClean="0"/>
              <a:t>SMV notation is </a:t>
            </a:r>
            <a:r>
              <a:rPr lang="en-US" altLang="en-US" dirty="0" smtClean="0">
                <a:solidFill>
                  <a:schemeClr val="tx2"/>
                </a:solidFill>
              </a:rPr>
              <a:t>smaller</a:t>
            </a:r>
            <a:r>
              <a:rPr lang="en-US" altLang="en-US" dirty="0" smtClean="0"/>
              <a:t> than graphs for </a:t>
            </a:r>
            <a:r>
              <a:rPr lang="en-US" altLang="en-US" dirty="0" smtClean="0">
                <a:solidFill>
                  <a:schemeClr val="tx2"/>
                </a:solidFill>
              </a:rPr>
              <a:t>large</a:t>
            </a:r>
            <a:r>
              <a:rPr lang="en-US" altLang="en-US" dirty="0" smtClean="0"/>
              <a:t> finite state machines</a:t>
            </a:r>
          </a:p>
        </p:txBody>
      </p:sp>
      <p:sp>
        <p:nvSpPr>
          <p:cNvPr id="291900" name="Rectangle 60"/>
          <p:cNvSpPr>
            <a:spLocks noChangeArrowheads="1"/>
          </p:cNvSpPr>
          <p:nvPr/>
        </p:nvSpPr>
        <p:spPr bwMode="auto">
          <a:xfrm>
            <a:off x="246063" y="922338"/>
            <a:ext cx="3589337" cy="5664200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MODULE main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#define false 0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#define true 1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VAR               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x, y :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boolean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ASSIGN          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init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(x) :=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init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(y) := false;</a:t>
            </a:r>
          </a:p>
          <a:p>
            <a:pPr algn="l"/>
            <a:endParaRPr lang="en-US" altLang="zh-CN" sz="7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next (x) := case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!y       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       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x;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</a:p>
          <a:p>
            <a:pPr algn="l"/>
            <a:endParaRPr lang="en-US" altLang="zh-CN" sz="7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next (y) := case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!y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x &amp; y  : y;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!x &amp; y : false;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     true    : true;</a:t>
            </a:r>
          </a:p>
          <a:p>
            <a:pPr algn="l"/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               </a:t>
            </a:r>
            <a:r>
              <a:rPr lang="en-US" altLang="zh-CN" sz="1800" dirty="0" err="1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esac</a:t>
            </a:r>
            <a:r>
              <a:rPr lang="en-US" altLang="zh-CN" sz="1800" dirty="0">
                <a:solidFill>
                  <a:schemeClr val="bg1"/>
                </a:solidFill>
                <a:latin typeface="Arial" panose="020B0604020202020204" pitchFamily="34" charset="0"/>
                <a:ea typeface="宋体" pitchFamily="2" charset="-122"/>
                <a:cs typeface="Arial" panose="020B0604020202020204" pitchFamily="34" charset="0"/>
              </a:rPr>
              <a:t>;</a:t>
            </a:r>
            <a:endParaRPr lang="zh-CN" altLang="en-US" sz="1800" dirty="0">
              <a:solidFill>
                <a:schemeClr val="bg1"/>
              </a:solidFill>
              <a:latin typeface="Arial" panose="020B0604020202020204" pitchFamily="34" charset="0"/>
              <a:ea typeface="宋体" pitchFamily="2" charset="-122"/>
              <a:cs typeface="Arial" panose="020B0604020202020204" pitchFamily="34" charset="0"/>
            </a:endParaRP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4713288" y="992526"/>
            <a:ext cx="3552825" cy="3000375"/>
            <a:chOff x="2969" y="557"/>
            <a:chExt cx="2238" cy="1890"/>
          </a:xfrm>
        </p:grpSpPr>
        <p:sp>
          <p:nvSpPr>
            <p:cNvPr id="19465" name="Rectangle 54"/>
            <p:cNvSpPr>
              <a:spLocks noChangeArrowheads="1"/>
            </p:cNvSpPr>
            <p:nvPr/>
          </p:nvSpPr>
          <p:spPr bwMode="auto">
            <a:xfrm>
              <a:off x="2969" y="777"/>
              <a:ext cx="2238" cy="1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19466" name="Group 40"/>
            <p:cNvGrpSpPr>
              <a:grpSpLocks/>
            </p:cNvGrpSpPr>
            <p:nvPr/>
          </p:nvGrpSpPr>
          <p:grpSpPr bwMode="auto">
            <a:xfrm>
              <a:off x="3451" y="1106"/>
              <a:ext cx="350" cy="296"/>
              <a:chOff x="2951" y="990"/>
              <a:chExt cx="350" cy="296"/>
            </a:xfrm>
          </p:grpSpPr>
          <p:sp>
            <p:nvSpPr>
              <p:cNvPr id="19482" name="Oval 9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3" name="Text Box 10"/>
              <p:cNvSpPr txBox="1">
                <a:spLocks noChangeArrowheads="1"/>
              </p:cNvSpPr>
              <p:nvPr/>
            </p:nvSpPr>
            <p:spPr bwMode="auto">
              <a:xfrm>
                <a:off x="2969" y="1013"/>
                <a:ext cx="31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FF</a:t>
                </a:r>
              </a:p>
            </p:txBody>
          </p:sp>
        </p:grpSp>
        <p:sp>
          <p:nvSpPr>
            <p:cNvPr id="19467" name="Line 22"/>
            <p:cNvSpPr>
              <a:spLocks noChangeShapeType="1"/>
            </p:cNvSpPr>
            <p:nvPr/>
          </p:nvSpPr>
          <p:spPr bwMode="auto">
            <a:xfrm>
              <a:off x="3224" y="1254"/>
              <a:ext cx="22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9468" name="Group 41"/>
            <p:cNvGrpSpPr>
              <a:grpSpLocks/>
            </p:cNvGrpSpPr>
            <p:nvPr/>
          </p:nvGrpSpPr>
          <p:grpSpPr bwMode="auto">
            <a:xfrm>
              <a:off x="3451" y="1805"/>
              <a:ext cx="350" cy="296"/>
              <a:chOff x="2951" y="990"/>
              <a:chExt cx="350" cy="296"/>
            </a:xfrm>
          </p:grpSpPr>
          <p:sp>
            <p:nvSpPr>
              <p:cNvPr id="19480" name="Oval 42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81" name="Text Box 43"/>
              <p:cNvSpPr txBox="1">
                <a:spLocks noChangeArrowheads="1"/>
              </p:cNvSpPr>
              <p:nvPr/>
            </p:nvSpPr>
            <p:spPr bwMode="auto">
              <a:xfrm>
                <a:off x="2951" y="1013"/>
                <a:ext cx="33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TF</a:t>
                </a:r>
              </a:p>
            </p:txBody>
          </p:sp>
        </p:grpSp>
        <p:grpSp>
          <p:nvGrpSpPr>
            <p:cNvPr id="19469" name="Group 44"/>
            <p:cNvGrpSpPr>
              <a:grpSpLocks/>
            </p:cNvGrpSpPr>
            <p:nvPr/>
          </p:nvGrpSpPr>
          <p:grpSpPr bwMode="auto">
            <a:xfrm>
              <a:off x="4479" y="1805"/>
              <a:ext cx="350" cy="296"/>
              <a:chOff x="2951" y="990"/>
              <a:chExt cx="350" cy="296"/>
            </a:xfrm>
          </p:grpSpPr>
          <p:sp>
            <p:nvSpPr>
              <p:cNvPr id="19478" name="Oval 45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79" name="Text Box 46"/>
              <p:cNvSpPr txBox="1">
                <a:spLocks noChangeArrowheads="1"/>
              </p:cNvSpPr>
              <p:nvPr/>
            </p:nvSpPr>
            <p:spPr bwMode="auto">
              <a:xfrm>
                <a:off x="2951" y="1013"/>
                <a:ext cx="330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FT</a:t>
                </a:r>
              </a:p>
            </p:txBody>
          </p:sp>
        </p:grpSp>
        <p:grpSp>
          <p:nvGrpSpPr>
            <p:cNvPr id="19470" name="Group 47"/>
            <p:cNvGrpSpPr>
              <a:grpSpLocks/>
            </p:cNvGrpSpPr>
            <p:nvPr/>
          </p:nvGrpSpPr>
          <p:grpSpPr bwMode="auto">
            <a:xfrm>
              <a:off x="4459" y="1107"/>
              <a:ext cx="369" cy="296"/>
              <a:chOff x="2932" y="990"/>
              <a:chExt cx="369" cy="296"/>
            </a:xfrm>
          </p:grpSpPr>
          <p:sp>
            <p:nvSpPr>
              <p:cNvPr id="19476" name="Oval 48"/>
              <p:cNvSpPr>
                <a:spLocks noChangeArrowheads="1"/>
              </p:cNvSpPr>
              <p:nvPr/>
            </p:nvSpPr>
            <p:spPr bwMode="auto">
              <a:xfrm>
                <a:off x="2951" y="990"/>
                <a:ext cx="350" cy="296"/>
              </a:xfrm>
              <a:prstGeom prst="ellipse">
                <a:avLst/>
              </a:prstGeom>
              <a:solidFill>
                <a:srgbClr val="0066FF"/>
              </a:solidFill>
              <a:ln w="1905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477" name="Text Box 49"/>
              <p:cNvSpPr txBox="1">
                <a:spLocks noChangeArrowheads="1"/>
              </p:cNvSpPr>
              <p:nvPr/>
            </p:nvSpPr>
            <p:spPr bwMode="auto">
              <a:xfrm>
                <a:off x="2932" y="1013"/>
                <a:ext cx="349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1pPr>
                <a:lvl2pPr marL="742950" indent="-28575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2pPr>
                <a:lvl3pPr marL="11430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3pPr>
                <a:lvl4pPr marL="16002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4pPr>
                <a:lvl5pPr marL="2057400" indent="-228600"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5pPr>
                <a:lvl6pPr marL="25146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6pPr>
                <a:lvl7pPr marL="29718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7pPr>
                <a:lvl8pPr marL="34290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8pPr>
                <a:lvl9pPr marL="3886200" indent="-228600" algn="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rgbClr val="FAFD00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US" altLang="en-US">
                    <a:solidFill>
                      <a:schemeClr val="tx1"/>
                    </a:solidFill>
                    <a:latin typeface="Gill Sans MT" panose="020B0502020104020203" pitchFamily="34" charset="0"/>
                  </a:rPr>
                  <a:t>TT</a:t>
                </a:r>
              </a:p>
            </p:txBody>
          </p:sp>
        </p:grpSp>
        <p:sp>
          <p:nvSpPr>
            <p:cNvPr id="19471" name="Line 50"/>
            <p:cNvSpPr>
              <a:spLocks noChangeShapeType="1"/>
            </p:cNvSpPr>
            <p:nvPr/>
          </p:nvSpPr>
          <p:spPr bwMode="auto">
            <a:xfrm>
              <a:off x="3800" y="1254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2" name="Line 51"/>
            <p:cNvSpPr>
              <a:spLocks noChangeShapeType="1"/>
            </p:cNvSpPr>
            <p:nvPr/>
          </p:nvSpPr>
          <p:spPr bwMode="auto">
            <a:xfrm>
              <a:off x="4654" y="1406"/>
              <a:ext cx="0" cy="3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3" name="Freeform 52"/>
            <p:cNvSpPr>
              <a:spLocks/>
            </p:cNvSpPr>
            <p:nvPr/>
          </p:nvSpPr>
          <p:spPr bwMode="auto">
            <a:xfrm>
              <a:off x="3289" y="1968"/>
              <a:ext cx="309" cy="278"/>
            </a:xfrm>
            <a:custGeom>
              <a:avLst/>
              <a:gdLst>
                <a:gd name="T0" fmla="*/ 309 w 309"/>
                <a:gd name="T1" fmla="*/ 129 h 278"/>
                <a:gd name="T2" fmla="*/ 111 w 309"/>
                <a:gd name="T3" fmla="*/ 276 h 278"/>
                <a:gd name="T4" fmla="*/ 7 w 309"/>
                <a:gd name="T5" fmla="*/ 140 h 278"/>
                <a:gd name="T6" fmla="*/ 151 w 309"/>
                <a:gd name="T7" fmla="*/ 0 h 27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9"/>
                <a:gd name="T13" fmla="*/ 0 h 278"/>
                <a:gd name="T14" fmla="*/ 309 w 309"/>
                <a:gd name="T15" fmla="*/ 278 h 27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9" h="278">
                  <a:moveTo>
                    <a:pt x="309" y="129"/>
                  </a:moveTo>
                  <a:cubicBezTo>
                    <a:pt x="276" y="154"/>
                    <a:pt x="161" y="274"/>
                    <a:pt x="111" y="276"/>
                  </a:cubicBezTo>
                  <a:cubicBezTo>
                    <a:pt x="61" y="278"/>
                    <a:pt x="0" y="186"/>
                    <a:pt x="7" y="140"/>
                  </a:cubicBezTo>
                  <a:cubicBezTo>
                    <a:pt x="14" y="94"/>
                    <a:pt x="121" y="29"/>
                    <a:pt x="151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4" name="Text Box 57"/>
            <p:cNvSpPr txBox="1">
              <a:spLocks noChangeArrowheads="1"/>
            </p:cNvSpPr>
            <p:nvPr/>
          </p:nvSpPr>
          <p:spPr bwMode="auto">
            <a:xfrm>
              <a:off x="3577" y="557"/>
              <a:ext cx="1022" cy="25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>
              <a:spAutoFit/>
            </a:bodyPr>
            <a:lstStyle>
              <a:lvl1pPr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1pPr>
              <a:lvl2pPr marL="742950" indent="-28575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2pPr>
              <a:lvl3pPr marL="11430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3pPr>
              <a:lvl4pPr marL="16002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4pPr>
              <a:lvl5pPr marL="2057400" indent="-228600"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rgbClr val="FAFD00"/>
                  </a:solidFill>
                  <a:latin typeface="Times New Roman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0" dirty="0">
                  <a:solidFill>
                    <a:schemeClr val="tx1"/>
                  </a:solidFill>
                  <a:latin typeface="Gill Sans MT" panose="020B0502020104020203" pitchFamily="34" charset="0"/>
                </a:rPr>
                <a:t>FSM version</a:t>
              </a:r>
            </a:p>
          </p:txBody>
        </p:sp>
        <p:sp>
          <p:nvSpPr>
            <p:cNvPr id="19475" name="Line 61"/>
            <p:cNvSpPr>
              <a:spLocks noChangeShapeType="1"/>
            </p:cNvSpPr>
            <p:nvPr/>
          </p:nvSpPr>
          <p:spPr bwMode="auto">
            <a:xfrm flipH="1">
              <a:off x="3804" y="1949"/>
              <a:ext cx="67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sm" len="sm"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4" name="Date Placeholder 27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1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1899" grpId="0" build="p" autoUpdateAnimBg="0"/>
      <p:bldP spid="291900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8FC0A8-B306-4FE5-8562-83BCBE7C3794}" type="slidenum">
              <a:rPr lang="zh-CN" altLang="en-US" smtClean="0"/>
              <a:pPr>
                <a:defRPr/>
              </a:pPr>
              <a:t>8</a:t>
            </a:fld>
            <a:endParaRPr lang="en-US" altLang="zh-CN" smtClean="0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Using SMV Descriptions</a:t>
            </a:r>
          </a:p>
        </p:txBody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914401"/>
            <a:ext cx="8867775" cy="5543550"/>
          </a:xfrm>
        </p:spPr>
        <p:txBody>
          <a:bodyPr/>
          <a:lstStyle/>
          <a:p>
            <a:pPr marL="457200" indent="-457200"/>
            <a:r>
              <a:rPr lang="en-US" altLang="zh-CN" dirty="0" smtClean="0">
                <a:ea typeface="宋体" pitchFamily="2" charset="-122"/>
              </a:rPr>
              <a:t>Finite state descriptions can capture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system behavior</a:t>
            </a:r>
            <a:r>
              <a:rPr lang="en-US" altLang="zh-CN" dirty="0" smtClean="0">
                <a:ea typeface="宋体" pitchFamily="2" charset="-122"/>
              </a:rPr>
              <a:t> at a very high level – suitable for communicating with end users</a:t>
            </a:r>
          </a:p>
          <a:p>
            <a:pPr marL="457200" indent="-457200"/>
            <a:r>
              <a:rPr lang="en-US" altLang="zh-CN" dirty="0" smtClean="0">
                <a:ea typeface="宋体" pitchFamily="2" charset="-122"/>
              </a:rPr>
              <a:t>The verification community has built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powerful analysis tools</a:t>
            </a:r>
            <a:r>
              <a:rPr lang="en-US" altLang="zh-CN" dirty="0" smtClean="0">
                <a:ea typeface="宋体" pitchFamily="2" charset="-122"/>
              </a:rPr>
              <a:t> for finite state machines expressed in SMV</a:t>
            </a:r>
          </a:p>
          <a:p>
            <a:pPr marL="457200" indent="-457200"/>
            <a:r>
              <a:rPr lang="en-US" altLang="zh-CN" dirty="0" smtClean="0">
                <a:ea typeface="宋体" pitchFamily="2" charset="-122"/>
              </a:rPr>
              <a:t>These tools produce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explicit evidence</a:t>
            </a:r>
            <a:r>
              <a:rPr lang="en-US" altLang="zh-CN" dirty="0" smtClean="0">
                <a:ea typeface="宋体" pitchFamily="2" charset="-122"/>
              </a:rPr>
              <a:t> for properties that are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not true</a:t>
            </a:r>
          </a:p>
          <a:p>
            <a:pPr marL="457200" indent="-457200"/>
            <a:r>
              <a:rPr lang="en-US" altLang="zh-CN" dirty="0" smtClean="0">
                <a:ea typeface="宋体" pitchFamily="2" charset="-122"/>
              </a:rPr>
              <a:t>This “</a:t>
            </a:r>
            <a:r>
              <a:rPr lang="en-US" altLang="zh-CN" i="1" dirty="0" smtClean="0">
                <a:ea typeface="宋体" pitchFamily="2" charset="-122"/>
              </a:rPr>
              <a:t>evidence</a:t>
            </a:r>
            <a:r>
              <a:rPr lang="en-US" altLang="zh-CN" dirty="0" smtClean="0">
                <a:ea typeface="宋体" pitchFamily="2" charset="-122"/>
              </a:rPr>
              <a:t>” is presented as sequences of states, called “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counterexamples</a:t>
            </a:r>
            <a:r>
              <a:rPr lang="en-US" altLang="zh-CN" dirty="0" smtClean="0">
                <a:ea typeface="宋体" pitchFamily="2" charset="-122"/>
              </a:rPr>
              <a:t>”</a:t>
            </a:r>
          </a:p>
          <a:p>
            <a:pPr marL="457200" indent="-457200"/>
            <a:r>
              <a:rPr lang="en-US" altLang="zh-CN" dirty="0" smtClean="0">
                <a:ea typeface="宋体" pitchFamily="2" charset="-122"/>
              </a:rPr>
              <a:t>Counterexamples are </a:t>
            </a:r>
            <a:r>
              <a:rPr lang="en-US" altLang="zh-CN" i="1" dirty="0" smtClean="0">
                <a:ea typeface="宋体" pitchFamily="2" charset="-122"/>
              </a:rPr>
              <a:t>paths</a:t>
            </a:r>
            <a:r>
              <a:rPr lang="en-US" altLang="zh-CN" dirty="0" smtClean="0">
                <a:ea typeface="宋体" pitchFamily="2" charset="-122"/>
              </a:rPr>
              <a:t> through  the FSM that can be used as </a:t>
            </a:r>
            <a:r>
              <a:rPr lang="en-US" altLang="zh-CN" dirty="0" smtClean="0">
                <a:solidFill>
                  <a:schemeClr val="tx2"/>
                </a:solidFill>
                <a:ea typeface="宋体" pitchFamily="2" charset="-122"/>
              </a:rPr>
              <a:t>test cases</a:t>
            </a:r>
            <a:endParaRPr lang="en-US" altLang="en-US" dirty="0" smtClean="0">
              <a:solidFill>
                <a:schemeClr val="tx2"/>
              </a:solidFill>
            </a:endParaRPr>
          </a:p>
        </p:txBody>
      </p:sp>
      <p:sp>
        <p:nvSpPr>
          <p:cNvPr id="20486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491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© Ammann &amp; Offutt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4E8D41-39C9-4704-A595-936C143628C7}" type="slidenum">
              <a:rPr lang="zh-CN" altLang="en-US" smtClean="0"/>
              <a:pPr>
                <a:defRPr/>
              </a:pPr>
              <a:t>9</a:t>
            </a:fld>
            <a:endParaRPr lang="en-US" altLang="zh-CN" smtClean="0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Mutations and Test Cases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8113" y="1019175"/>
            <a:ext cx="8867775" cy="1298575"/>
          </a:xfrm>
        </p:spPr>
        <p:txBody>
          <a:bodyPr/>
          <a:lstStyle/>
          <a:p>
            <a:r>
              <a:rPr lang="en-US" altLang="en-US" dirty="0" smtClean="0"/>
              <a:t>Mutating FSMs requires </a:t>
            </a:r>
            <a:r>
              <a:rPr lang="en-US" altLang="en-US" dirty="0" smtClean="0">
                <a:solidFill>
                  <a:schemeClr val="tx2"/>
                </a:solidFill>
              </a:rPr>
              <a:t>mutation operators</a:t>
            </a:r>
          </a:p>
          <a:p>
            <a:r>
              <a:rPr lang="en-US" altLang="en-US" dirty="0" smtClean="0"/>
              <a:t>Most FSM mutation operators are </a:t>
            </a:r>
            <a:r>
              <a:rPr lang="en-US" altLang="en-US" dirty="0" smtClean="0">
                <a:solidFill>
                  <a:schemeClr val="tx2"/>
                </a:solidFill>
              </a:rPr>
              <a:t>similar</a:t>
            </a:r>
            <a:r>
              <a:rPr lang="en-US" altLang="en-US" dirty="0" smtClean="0"/>
              <a:t> to program language operators</a:t>
            </a:r>
          </a:p>
        </p:txBody>
      </p:sp>
      <p:sp>
        <p:nvSpPr>
          <p:cNvPr id="295940" name="Text Box 4"/>
          <p:cNvSpPr txBox="1">
            <a:spLocks noChangeArrowheads="1"/>
          </p:cNvSpPr>
          <p:nvPr/>
        </p:nvSpPr>
        <p:spPr bwMode="auto">
          <a:xfrm>
            <a:off x="136525" y="2397212"/>
            <a:ext cx="8869363" cy="1261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7429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/>
            <a:r>
              <a:rPr lang="en-US" altLang="zh-CN" sz="2800" b="0" i="1" u="sng" dirty="0">
                <a:latin typeface="Gill Sans MT" panose="020B0502020104020203" pitchFamily="34" charset="0"/>
                <a:ea typeface="宋体" pitchFamily="2" charset="-122"/>
              </a:rPr>
              <a:t>Constant Replacement</a:t>
            </a:r>
            <a:r>
              <a:rPr lang="en-US" altLang="zh-CN" sz="2800" b="0" i="1" dirty="0">
                <a:latin typeface="Gill Sans MT" panose="020B0502020104020203" pitchFamily="34" charset="0"/>
                <a:ea typeface="宋体" pitchFamily="2" charset="-122"/>
              </a:rPr>
              <a:t> </a:t>
            </a:r>
            <a:r>
              <a:rPr lang="en-US" altLang="zh-CN" sz="2800" b="0" dirty="0">
                <a:latin typeface="Gill Sans MT" panose="020B0502020104020203" pitchFamily="34" charset="0"/>
                <a:ea typeface="宋体" pitchFamily="2" charset="-122"/>
              </a:rPr>
              <a:t>operator:</a:t>
            </a:r>
          </a:p>
          <a:p>
            <a:pPr algn="l">
              <a:buFontTx/>
              <a:buChar char="•"/>
            </a:pP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changes a constant to each other constant</a:t>
            </a:r>
          </a:p>
          <a:p>
            <a:pPr algn="l">
              <a:buFontTx/>
              <a:buChar char="•"/>
            </a:pPr>
            <a:r>
              <a:rPr lang="zh-CN" altLang="en-US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 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in the </a:t>
            </a:r>
            <a:r>
              <a:rPr lang="en-US" altLang="zh-CN" sz="2400" b="0" i="1" dirty="0">
                <a:solidFill>
                  <a:schemeClr val="tx2"/>
                </a:solidFill>
                <a:latin typeface="Gill Sans MT" panose="020B0502020104020203" pitchFamily="34" charset="0"/>
                <a:ea typeface="宋体" pitchFamily="2" charset="-122"/>
              </a:rPr>
              <a:t>next(y)</a:t>
            </a:r>
            <a:r>
              <a:rPr lang="en-US" altLang="zh-CN" sz="2400" b="0" dirty="0">
                <a:solidFill>
                  <a:schemeClr val="tx1"/>
                </a:solidFill>
                <a:latin typeface="Gill Sans MT" panose="020B0502020104020203" pitchFamily="34" charset="0"/>
                <a:ea typeface="宋体" pitchFamily="2" charset="-122"/>
              </a:rPr>
              <a:t> case: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!x &amp; y : false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is mutated to </a:t>
            </a:r>
            <a:r>
              <a:rPr lang="en-US" altLang="en-US" sz="2400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!x &amp; y : true</a:t>
            </a:r>
            <a:endParaRPr lang="zh-CN" altLang="en-US" sz="2400" b="0" i="1" dirty="0">
              <a:solidFill>
                <a:schemeClr val="tx2"/>
              </a:solidFill>
              <a:latin typeface="Gill Sans MT" panose="020B0502020104020203" pitchFamily="34" charset="0"/>
              <a:ea typeface="宋体" pitchFamily="2" charset="-122"/>
            </a:endParaRPr>
          </a:p>
        </p:txBody>
      </p:sp>
      <p:sp>
        <p:nvSpPr>
          <p:cNvPr id="295941" name="Rectangle 5"/>
          <p:cNvSpPr>
            <a:spLocks noChangeArrowheads="1"/>
          </p:cNvSpPr>
          <p:nvPr/>
        </p:nvSpPr>
        <p:spPr bwMode="auto">
          <a:xfrm>
            <a:off x="138113" y="3579899"/>
            <a:ext cx="8867775" cy="294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285750" indent="-285750">
              <a:defRPr sz="2000" b="1">
                <a:solidFill>
                  <a:srgbClr val="FAFD00"/>
                </a:solidFill>
                <a:latin typeface="Times New Roman" pitchFamily="18" charset="0"/>
              </a:defRPr>
            </a:lvl1pPr>
            <a:lvl2pPr marL="6858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2pPr>
            <a:lvl3pPr marL="11430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3pPr>
            <a:lvl4pPr marL="16002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4pPr>
            <a:lvl5pPr marL="2057400" indent="-228600">
              <a:defRPr sz="2000" b="1">
                <a:solidFill>
                  <a:srgbClr val="FAFD00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FAFD00"/>
                </a:solidFill>
                <a:latin typeface="Times New Roman" pitchFamily="18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To kill this mutant, we need a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sequence of states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(a path) that the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original machine allows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but the mutated machine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does not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  <a:buSzPct val="85000"/>
              <a:buFontTx/>
              <a:buChar char="•"/>
            </a:pP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This is what </a:t>
            </a:r>
            <a:r>
              <a:rPr lang="en-US" altLang="en-US" sz="2400" b="0" dirty="0">
                <a:solidFill>
                  <a:schemeClr val="tx2"/>
                </a:solidFill>
                <a:latin typeface="Gill Sans MT" panose="020B0502020104020203" pitchFamily="34" charset="0"/>
              </a:rPr>
              <a:t>model checkers</a:t>
            </a:r>
            <a:r>
              <a:rPr lang="en-US" altLang="en-US" sz="2400" b="0" dirty="0">
                <a:solidFill>
                  <a:schemeClr val="tx1"/>
                </a:solidFill>
                <a:latin typeface="Gill Sans MT" panose="020B0502020104020203" pitchFamily="34" charset="0"/>
              </a:rPr>
              <a:t> do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Model checkers find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counterexamples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 – paths in the machine that violate some 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property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Properties are written in “</a:t>
            </a:r>
            <a:r>
              <a:rPr lang="en-US" altLang="en-US" b="0" dirty="0">
                <a:solidFill>
                  <a:schemeClr val="tx2"/>
                </a:solidFill>
                <a:latin typeface="Gill Sans MT" panose="020B0502020104020203" pitchFamily="34" charset="0"/>
              </a:rPr>
              <a:t>temporal logic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” – logical statements that are true for some period of time</a:t>
            </a:r>
          </a:p>
          <a:p>
            <a:pPr lvl="1" algn="l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–"/>
            </a:pPr>
            <a:r>
              <a:rPr lang="en-US" altLang="en-US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!x &amp; y: false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dirty="0">
                <a:solidFill>
                  <a:schemeClr val="tx1"/>
                </a:solidFill>
                <a:latin typeface="Gill Sans MT" panose="020B0502020104020203" pitchFamily="34" charset="0"/>
              </a:rPr>
              <a:t>has different result from</a:t>
            </a:r>
            <a:r>
              <a:rPr lang="en-US" altLang="en-US" b="0" i="1" dirty="0">
                <a:solidFill>
                  <a:schemeClr val="tx1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b="0" i="1" dirty="0">
                <a:solidFill>
                  <a:schemeClr val="tx2"/>
                </a:solidFill>
                <a:latin typeface="Gill Sans MT" panose="020B0502020104020203" pitchFamily="34" charset="0"/>
              </a:rPr>
              <a:t>!x &amp; y: true</a:t>
            </a:r>
          </a:p>
        </p:txBody>
      </p:sp>
      <p:sp>
        <p:nvSpPr>
          <p:cNvPr id="21512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CN" smtClean="0"/>
              <a:t>Introduction to Software Testing, edition 2 (Ch 9)</a:t>
            </a:r>
            <a:endParaRPr lang="zh-CN" altLang="en-US" smtClean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5939" grpId="0" build="p"/>
      <p:bldP spid="295940" grpId="0"/>
      <p:bldP spid="295941" grpId="0" build="p" bldLvl="2"/>
    </p:bldLst>
  </p:timing>
</p:sld>
</file>

<file path=ppt/theme/theme1.xml><?xml version="1.0" encoding="utf-8"?>
<a:theme xmlns:a="http://schemas.openxmlformats.org/drawingml/2006/main" name="intro">
  <a:themeElements>
    <a:clrScheme name="Custom 17">
      <a:dk1>
        <a:srgbClr val="5F5F5F"/>
      </a:dk1>
      <a:lt1>
        <a:srgbClr val="FFFFFF"/>
      </a:lt1>
      <a:dk2>
        <a:srgbClr val="000099"/>
      </a:dk2>
      <a:lt2>
        <a:srgbClr val="FFFF00"/>
      </a:lt2>
      <a:accent1>
        <a:srgbClr val="FF9900"/>
      </a:accent1>
      <a:accent2>
        <a:srgbClr val="66CC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5CB9E7"/>
      </a:accent6>
      <a:hlink>
        <a:srgbClr val="FFFF00"/>
      </a:hlink>
      <a:folHlink>
        <a:srgbClr val="FFC000"/>
      </a:folHlink>
    </a:clrScheme>
    <a:fontScheme name="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rgbClr val="FAFD00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a:\intro.ppt</Template>
  <TotalTime>107</TotalTime>
  <Pages>49</Pages>
  <Words>1307</Words>
  <Application>Microsoft Office PowerPoint</Application>
  <PresentationFormat>On-screen Show (4:3)</PresentationFormat>
  <Paragraphs>240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intro</vt:lpstr>
      <vt:lpstr>Introduction to Software Testing Chapter 9.4 Model-Based Grammars</vt:lpstr>
      <vt:lpstr>Model-based Grammars</vt:lpstr>
      <vt:lpstr>Instantiating Grammar-Based Testing</vt:lpstr>
      <vt:lpstr>BNF Grammar Testing (9.4.1)</vt:lpstr>
      <vt:lpstr>Specification-based Mutation (9.4.2)</vt:lpstr>
      <vt:lpstr>Example SMV Machine</vt:lpstr>
      <vt:lpstr>Example SMV Machine</vt:lpstr>
      <vt:lpstr>Using SMV Descriptions</vt:lpstr>
      <vt:lpstr>Mutations and Test Cases</vt:lpstr>
      <vt:lpstr>Counter-Example for FSM</vt:lpstr>
      <vt:lpstr>Counter-Example for FSM</vt:lpstr>
      <vt:lpstr>Model-Based Grammars Summary</vt:lpstr>
    </vt:vector>
  </TitlesOfParts>
  <Company>George Mason Unviersity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637: Logic Coverage</dc:title>
  <dc:creator>Jeff Offutt</dc:creator>
  <cp:lastModifiedBy>Jeff Offutt</cp:lastModifiedBy>
  <cp:revision>368</cp:revision>
  <cp:lastPrinted>1996-04-04T10:27:56Z</cp:lastPrinted>
  <dcterms:created xsi:type="dcterms:W3CDTF">1996-06-15T03:21:08Z</dcterms:created>
  <dcterms:modified xsi:type="dcterms:W3CDTF">2014-07-22T16:51:25Z</dcterms:modified>
</cp:coreProperties>
</file>