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1"/>
  </p:notesMasterIdLst>
  <p:handoutMasterIdLst>
    <p:handoutMasterId r:id="rId52"/>
  </p:handoutMasterIdLst>
  <p:sldIdLst>
    <p:sldId id="336" r:id="rId2"/>
    <p:sldId id="444" r:id="rId3"/>
    <p:sldId id="474" r:id="rId4"/>
    <p:sldId id="445" r:id="rId5"/>
    <p:sldId id="446" r:id="rId6"/>
    <p:sldId id="447" r:id="rId7"/>
    <p:sldId id="494" r:id="rId8"/>
    <p:sldId id="496" r:id="rId9"/>
    <p:sldId id="497" r:id="rId10"/>
    <p:sldId id="499" r:id="rId11"/>
    <p:sldId id="500" r:id="rId12"/>
    <p:sldId id="456" r:id="rId13"/>
    <p:sldId id="457" r:id="rId14"/>
    <p:sldId id="458" r:id="rId15"/>
    <p:sldId id="476" r:id="rId16"/>
    <p:sldId id="460" r:id="rId17"/>
    <p:sldId id="461" r:id="rId18"/>
    <p:sldId id="462" r:id="rId19"/>
    <p:sldId id="465" r:id="rId20"/>
    <p:sldId id="464" r:id="rId21"/>
    <p:sldId id="513" r:id="rId22"/>
    <p:sldId id="501" r:id="rId23"/>
    <p:sldId id="466" r:id="rId24"/>
    <p:sldId id="502" r:id="rId25"/>
    <p:sldId id="503" r:id="rId26"/>
    <p:sldId id="469" r:id="rId27"/>
    <p:sldId id="517" r:id="rId28"/>
    <p:sldId id="504" r:id="rId29"/>
    <p:sldId id="505" r:id="rId30"/>
    <p:sldId id="514" r:id="rId31"/>
    <p:sldId id="467" r:id="rId32"/>
    <p:sldId id="506" r:id="rId33"/>
    <p:sldId id="507" r:id="rId34"/>
    <p:sldId id="518" r:id="rId35"/>
    <p:sldId id="519" r:id="rId36"/>
    <p:sldId id="520" r:id="rId37"/>
    <p:sldId id="508" r:id="rId38"/>
    <p:sldId id="470" r:id="rId39"/>
    <p:sldId id="509" r:id="rId40"/>
    <p:sldId id="521" r:id="rId41"/>
    <p:sldId id="515" r:id="rId42"/>
    <p:sldId id="468" r:id="rId43"/>
    <p:sldId id="522" r:id="rId44"/>
    <p:sldId id="510" r:id="rId45"/>
    <p:sldId id="523" r:id="rId46"/>
    <p:sldId id="511" r:id="rId47"/>
    <p:sldId id="512" r:id="rId48"/>
    <p:sldId id="516" r:id="rId49"/>
    <p:sldId id="475" r:id="rId50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00"/>
    <a:srgbClr val="FF3300"/>
    <a:srgbClr val="00145A"/>
    <a:srgbClr val="0066FF"/>
    <a:srgbClr val="0099CC"/>
    <a:srgbClr val="3366CC"/>
    <a:srgbClr val="333399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595" autoAdjust="0"/>
    <p:restoredTop sz="99114" autoAdjust="0"/>
  </p:normalViewPr>
  <p:slideViewPr>
    <p:cSldViewPr snapToGrid="0">
      <p:cViewPr varScale="1">
        <p:scale>
          <a:sx n="98" d="100"/>
          <a:sy n="98" d="100"/>
        </p:scale>
        <p:origin x="-1434" y="-90"/>
      </p:cViewPr>
      <p:guideLst>
        <p:guide orient="horz" pos="2280"/>
        <p:guide pos="277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74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7" tIns="0" rIns="20137" bIns="0" numCol="1" anchor="t" anchorCtr="0" compatLnSpc="1">
            <a:prstTxWarp prst="textNoShape">
              <a:avLst/>
            </a:prstTxWarp>
          </a:bodyPr>
          <a:lstStyle>
            <a:lvl1pPr defTabSz="966788">
              <a:defRPr sz="1100" b="0" i="1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7" tIns="0" rIns="20137" bIns="0" numCol="1" anchor="t" anchorCtr="0" compatLnSpc="1">
            <a:prstTxWarp prst="textNoShape">
              <a:avLst/>
            </a:prstTxWarp>
          </a:bodyPr>
          <a:lstStyle>
            <a:lvl1pPr algn="r" defTabSz="966788">
              <a:defRPr sz="1100" b="0" i="1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7" tIns="0" rIns="20137" bIns="0" numCol="1" anchor="b" anchorCtr="0" compatLnSpc="1">
            <a:prstTxWarp prst="textNoShape">
              <a:avLst/>
            </a:prstTxWarp>
          </a:bodyPr>
          <a:lstStyle>
            <a:lvl1pPr defTabSz="966788">
              <a:defRPr sz="1100" b="0" i="1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7" tIns="0" rIns="20137" bIns="0" numCol="1" anchor="b" anchorCtr="0" compatLnSpc="1">
            <a:prstTxWarp prst="textNoShape">
              <a:avLst/>
            </a:prstTxWarp>
          </a:bodyPr>
          <a:lstStyle>
            <a:lvl1pPr algn="r" defTabSz="966788">
              <a:defRPr sz="1100" b="0" i="1"/>
            </a:lvl1pPr>
          </a:lstStyle>
          <a:p>
            <a:pPr>
              <a:defRPr/>
            </a:pPr>
            <a:fld id="{7A3CCD52-1CD9-43E2-A25F-6DD57A0D130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568193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7" tIns="0" rIns="20137" bIns="0" numCol="1" anchor="t" anchorCtr="0" compatLnSpc="1">
            <a:prstTxWarp prst="textNoShape">
              <a:avLst/>
            </a:prstTxWarp>
          </a:bodyPr>
          <a:lstStyle>
            <a:lvl1pPr defTabSz="966788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7" tIns="0" rIns="20137" bIns="0" numCol="1" anchor="t" anchorCtr="0" compatLnSpc="1">
            <a:prstTxWarp prst="textNoShape">
              <a:avLst/>
            </a:prstTxWarp>
          </a:bodyPr>
          <a:lstStyle>
            <a:lvl1pPr algn="r" defTabSz="966788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7" tIns="0" rIns="20137" bIns="0" numCol="1" anchor="b" anchorCtr="0" compatLnSpc="1">
            <a:prstTxWarp prst="textNoShape">
              <a:avLst/>
            </a:prstTxWarp>
          </a:bodyPr>
          <a:lstStyle>
            <a:lvl1pPr defTabSz="966788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7" tIns="0" rIns="20137" bIns="0" numCol="1" anchor="b" anchorCtr="0" compatLnSpc="1">
            <a:prstTxWarp prst="textNoShape">
              <a:avLst/>
            </a:prstTxWarp>
          </a:bodyPr>
          <a:lstStyle>
            <a:lvl1pPr algn="r" defTabSz="966788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CDEB4A0-F4E2-42E8-B382-077BAE0EC05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1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325" tIns="48664" rIns="97325" bIns="486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</a:p>
        </p:txBody>
      </p:sp>
      <p:sp>
        <p:nvSpPr>
          <p:cNvPr id="57351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0475" y="720725"/>
            <a:ext cx="4794250" cy="3595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52" name="Rectangle 8"/>
          <p:cNvSpPr>
            <a:spLocks noChangeArrowheads="1"/>
          </p:cNvSpPr>
          <p:nvPr/>
        </p:nvSpPr>
        <p:spPr bwMode="auto">
          <a:xfrm>
            <a:off x="3290888" y="9144000"/>
            <a:ext cx="731837" cy="26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293" tIns="46985" rIns="92293" bIns="46985">
            <a:spAutoFit/>
          </a:bodyPr>
          <a:lstStyle>
            <a:lvl1pPr defTabSz="917575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17575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17575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17575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17575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zh-CN" sz="1400" b="0">
                <a:solidFill>
                  <a:schemeClr val="tx1"/>
                </a:solidFill>
              </a:rPr>
              <a:t>Page </a:t>
            </a:r>
            <a:fld id="{EDBCFDC7-AD2C-4249-A935-85C22DCEDCE0}" type="slidenum">
              <a:rPr lang="en-US" altLang="zh-CN" sz="1400" b="0">
                <a:solidFill>
                  <a:schemeClr val="tx1"/>
                </a:solidFill>
              </a:rPr>
              <a:pPr algn="ctr">
                <a:lnSpc>
                  <a:spcPct val="90000"/>
                </a:lnSpc>
              </a:pPr>
              <a:t>‹#›</a:t>
            </a:fld>
            <a:endParaRPr lang="en-US" altLang="zh-CN" sz="14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59329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E0C69B63-C5EC-4D01-BEF8-E4003DF1FA6B}" type="slidenum">
              <a:rPr lang="zh-CN" altLang="en-US" sz="1100" b="0" smtClean="0">
                <a:solidFill>
                  <a:schemeClr val="tx1"/>
                </a:solidFill>
              </a:rPr>
              <a:pPr/>
              <a:t>1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CA45E65D-40C9-46A4-9E31-1BEC6946DAB3}" type="slidenum">
              <a:rPr lang="zh-CN" altLang="en-US" sz="1100" b="0" smtClean="0">
                <a:solidFill>
                  <a:schemeClr val="tx1"/>
                </a:solidFill>
              </a:rPr>
              <a:pPr/>
              <a:t>18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3735D994-7EAC-44AC-BF84-8EEFFBBD19CD}" type="slidenum">
              <a:rPr lang="zh-CN" altLang="en-US" sz="1100" b="0" smtClean="0">
                <a:solidFill>
                  <a:schemeClr val="tx1"/>
                </a:solidFill>
              </a:rPr>
              <a:pPr/>
              <a:t>19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ko-KR" smtClean="0">
                <a:ea typeface="Gulim" pitchFamily="34" charset="-127"/>
              </a:rPr>
              <a:t>We grouped mutation operators as OO features.</a:t>
            </a:r>
          </a:p>
          <a:p>
            <a:r>
              <a:rPr lang="en-US" altLang="ko-KR" smtClean="0">
                <a:ea typeface="Gulim" pitchFamily="34" charset="-127"/>
              </a:rPr>
              <a:t>Information hiding, inheritance, … … ..</a:t>
            </a:r>
          </a:p>
          <a:p>
            <a:r>
              <a:rPr lang="en-US" altLang="ko-KR" smtClean="0">
                <a:ea typeface="Gulim" pitchFamily="34" charset="-127"/>
              </a:rPr>
              <a:t>Now, we show the mutation operators for each categories.</a:t>
            </a:r>
          </a:p>
          <a:p>
            <a:endParaRPr lang="en-US" altLang="ko-KR" smtClean="0">
              <a:ea typeface="Gulim" pitchFamily="34" charset="-127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83ACDAB3-1E93-4D59-B5D9-A89F59FB6A6D}" type="slidenum">
              <a:rPr lang="zh-CN" altLang="en-US" sz="1100" b="0" smtClean="0">
                <a:solidFill>
                  <a:schemeClr val="tx1"/>
                </a:solidFill>
              </a:rPr>
              <a:pPr/>
              <a:t>21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ko-KR" smtClean="0">
                <a:ea typeface="Gulim" pitchFamily="34" charset="-127"/>
              </a:rPr>
              <a:t>We grouped mutation operators as OO features.</a:t>
            </a:r>
          </a:p>
          <a:p>
            <a:r>
              <a:rPr lang="en-US" altLang="ko-KR" smtClean="0">
                <a:ea typeface="Gulim" pitchFamily="34" charset="-127"/>
              </a:rPr>
              <a:t>Information hiding, inheritance, … … ..</a:t>
            </a:r>
          </a:p>
          <a:p>
            <a:r>
              <a:rPr lang="en-US" altLang="ko-KR" smtClean="0">
                <a:ea typeface="Gulim" pitchFamily="34" charset="-127"/>
              </a:rPr>
              <a:t>Now, we show the mutation operators for each categories.</a:t>
            </a:r>
          </a:p>
          <a:p>
            <a:endParaRPr lang="en-US" altLang="ko-KR" smtClean="0">
              <a:ea typeface="Gulim" pitchFamily="34" charset="-127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FB4997B1-4504-47AB-9939-290D71C7DEEB}" type="slidenum">
              <a:rPr lang="zh-CN" altLang="en-US" sz="1100" b="0" smtClean="0">
                <a:solidFill>
                  <a:schemeClr val="tx1"/>
                </a:solidFill>
              </a:rPr>
              <a:pPr/>
              <a:t>30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ko-KR" smtClean="0">
                <a:ea typeface="Gulim" pitchFamily="34" charset="-127"/>
              </a:rPr>
              <a:t>We grouped mutation operators as OO features.</a:t>
            </a:r>
          </a:p>
          <a:p>
            <a:r>
              <a:rPr lang="en-US" altLang="ko-KR" smtClean="0">
                <a:ea typeface="Gulim" pitchFamily="34" charset="-127"/>
              </a:rPr>
              <a:t>Information hiding, inheritance, … … ..</a:t>
            </a:r>
          </a:p>
          <a:p>
            <a:r>
              <a:rPr lang="en-US" altLang="ko-KR" smtClean="0">
                <a:ea typeface="Gulim" pitchFamily="34" charset="-127"/>
              </a:rPr>
              <a:t>Now, we show the mutation operators for each categories.</a:t>
            </a:r>
          </a:p>
          <a:p>
            <a:endParaRPr lang="en-US" altLang="ko-KR" smtClean="0">
              <a:ea typeface="Gulim" pitchFamily="34" charset="-127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33EEB018-4894-4869-80D5-D2C3F9BB7E1B}" type="slidenum">
              <a:rPr lang="zh-CN" altLang="en-US" sz="1100" b="0" smtClean="0">
                <a:solidFill>
                  <a:schemeClr val="tx1"/>
                </a:solidFill>
              </a:rPr>
              <a:pPr/>
              <a:t>41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ko-KR" smtClean="0">
                <a:ea typeface="Gulim" pitchFamily="34" charset="-127"/>
              </a:rPr>
              <a:t>We grouped mutation operators as OO features.</a:t>
            </a:r>
          </a:p>
          <a:p>
            <a:r>
              <a:rPr lang="en-US" altLang="ko-KR" smtClean="0">
                <a:ea typeface="Gulim" pitchFamily="34" charset="-127"/>
              </a:rPr>
              <a:t>Information hiding, inheritance, … … ..</a:t>
            </a:r>
          </a:p>
          <a:p>
            <a:r>
              <a:rPr lang="en-US" altLang="ko-KR" smtClean="0">
                <a:ea typeface="Gulim" pitchFamily="34" charset="-127"/>
              </a:rPr>
              <a:t>Now, we show the mutation operators for each categories.</a:t>
            </a:r>
          </a:p>
          <a:p>
            <a:endParaRPr lang="en-US" altLang="ko-KR" smtClean="0">
              <a:ea typeface="Gulim" pitchFamily="34" charset="-127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8BE4DE07-5DA3-4C92-B2B6-4E11375216E7}" type="slidenum">
              <a:rPr lang="zh-CN" altLang="en-US" sz="1100" b="0" smtClean="0">
                <a:solidFill>
                  <a:schemeClr val="tx1"/>
                </a:solidFill>
              </a:rPr>
              <a:pPr/>
              <a:t>48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ko-KR" smtClean="0">
                <a:ea typeface="Gulim" pitchFamily="34" charset="-127"/>
              </a:rPr>
              <a:t>We grouped mutation operators as OO features.</a:t>
            </a:r>
          </a:p>
          <a:p>
            <a:r>
              <a:rPr lang="en-US" altLang="ko-KR" smtClean="0">
                <a:ea typeface="Gulim" pitchFamily="34" charset="-127"/>
              </a:rPr>
              <a:t>Information hiding, inheritance, … … ..</a:t>
            </a:r>
          </a:p>
          <a:p>
            <a:r>
              <a:rPr lang="en-US" altLang="ko-KR" smtClean="0">
                <a:ea typeface="Gulim" pitchFamily="34" charset="-127"/>
              </a:rPr>
              <a:t>Now, we show the mutation operators for each categories.</a:t>
            </a:r>
          </a:p>
          <a:p>
            <a:endParaRPr lang="en-US" altLang="ko-KR" smtClean="0">
              <a:ea typeface="Gulim" pitchFamily="34" charset="-127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962F9179-C462-4039-A725-9A179135A709}" type="slidenum">
              <a:rPr lang="zh-CN" altLang="en-US" sz="1100" b="0" smtClean="0">
                <a:solidFill>
                  <a:schemeClr val="tx1"/>
                </a:solidFill>
              </a:rPr>
              <a:pPr/>
              <a:t>49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791B0DD6-4FCF-40A2-85D0-8084A317487C}" type="slidenum">
              <a:rPr lang="zh-CN" altLang="en-US" sz="1100" b="0" smtClean="0">
                <a:solidFill>
                  <a:schemeClr val="tx1"/>
                </a:solidFill>
              </a:rPr>
              <a:pPr/>
              <a:t>2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F7E7CE71-A3A3-45D7-BD86-E6430233F924}" type="slidenum">
              <a:rPr lang="zh-CN" altLang="en-US" sz="1100" b="0" smtClean="0">
                <a:solidFill>
                  <a:schemeClr val="tx1"/>
                </a:solidFill>
              </a:rPr>
              <a:pPr/>
              <a:t>4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D3744768-D3B8-4FCE-ACFB-60CCDF6AEE30}" type="slidenum">
              <a:rPr lang="zh-CN" altLang="en-US" sz="1100" b="0" smtClean="0">
                <a:solidFill>
                  <a:schemeClr val="tx1"/>
                </a:solidFill>
              </a:rPr>
              <a:pPr/>
              <a:t>5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927CA681-9EFD-496B-B283-D231B16969FE}" type="slidenum">
              <a:rPr lang="zh-CN" altLang="en-US" sz="1100" b="0" smtClean="0">
                <a:solidFill>
                  <a:schemeClr val="tx1"/>
                </a:solidFill>
              </a:rPr>
              <a:pPr/>
              <a:t>6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314D52E9-DBB4-4915-BD47-2AEC8FBE7450}" type="slidenum">
              <a:rPr lang="zh-CN" altLang="en-US" sz="1100" b="0" smtClean="0">
                <a:solidFill>
                  <a:schemeClr val="tx1"/>
                </a:solidFill>
              </a:rPr>
              <a:pPr/>
              <a:t>13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EE002492-53C8-4CED-8CA0-3F798BE053C6}" type="slidenum">
              <a:rPr lang="zh-CN" altLang="en-US" sz="1100" b="0" smtClean="0">
                <a:solidFill>
                  <a:schemeClr val="tx1"/>
                </a:solidFill>
              </a:rPr>
              <a:pPr/>
              <a:t>14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73083D1D-2FF8-47DC-8419-BBBEBDBB1A31}" type="slidenum">
              <a:rPr lang="zh-CN" altLang="en-US" sz="1100" b="0" smtClean="0">
                <a:solidFill>
                  <a:schemeClr val="tx1"/>
                </a:solidFill>
              </a:rPr>
              <a:pPr/>
              <a:t>16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57A208AF-5FC5-4A3A-A178-7B15A402802F}" type="slidenum">
              <a:rPr lang="zh-CN" altLang="en-US" sz="1100" b="0" smtClean="0">
                <a:solidFill>
                  <a:schemeClr val="tx1"/>
                </a:solidFill>
              </a:rPr>
              <a:pPr/>
              <a:t>17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en-US" altLang="zh-CN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CEDCF8-9821-43F1-8D9B-52D84222994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89927173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en-US" altLang="zh-CN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8C379-4FBB-47CB-8B6B-2452C81274D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48017791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9738" y="96838"/>
            <a:ext cx="2216150" cy="63484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8113" y="96838"/>
            <a:ext cx="6499225" cy="63484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en-US" altLang="zh-CN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836BC-CC6A-46B2-BCB7-80E161BBA62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57818638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625" y="96838"/>
            <a:ext cx="8815388" cy="7572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38113" y="958850"/>
            <a:ext cx="8867775" cy="54864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4450" y="6505575"/>
            <a:ext cx="4003675" cy="2778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14813" y="6507163"/>
            <a:ext cx="2895600" cy="2873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B41F4-EFA2-4281-BE63-5BDB32A55A5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722475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</a:t>
            </a:r>
            <a:r>
              <a:rPr lang="en-US" altLang="zh-CN" err="1"/>
              <a:t>Ammann</a:t>
            </a:r>
            <a:r>
              <a:rPr lang="en-US" altLang="zh-CN"/>
              <a:t> &amp; Offutt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8A5900-23D2-4E16-834F-3302CE9D5CA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99940225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en-US" altLang="zh-CN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70EC2E-7DA0-47A7-96E0-9B43DBAA88B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64263672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8113" y="958850"/>
            <a:ext cx="4357687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58850"/>
            <a:ext cx="4357688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en-US" altLang="zh-CN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025EDC-D0D9-4457-ADCD-EAFA76E474E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38437078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en-US" altLang="zh-CN" dirty="0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43E9C4-01AC-43E3-A022-C153DB7C898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6789010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en-US" altLang="zh-CN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05A6B-15E1-47B8-920F-46ADE304CBA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58136926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en-US" altLang="zh-CN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F90DBF-03BC-426B-A3A9-0AD99666D2E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5279698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en-US" altLang="zh-CN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B1357-BECF-4559-9ED2-5D9AE015B6F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59058044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en-US" altLang="zh-CN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49C383-80B8-48C0-A3BE-BF3A1F83C54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23171131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00004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4450" y="6505575"/>
            <a:ext cx="3878263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900" b="0">
                <a:solidFill>
                  <a:schemeClr val="tx1"/>
                </a:solidFill>
                <a:latin typeface="+mj-lt"/>
                <a:ea typeface="宋体" charset="-122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en-US" altLang="zh-CN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71950" y="6507163"/>
            <a:ext cx="2895600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900" b="0">
                <a:solidFill>
                  <a:schemeClr val="tx1"/>
                </a:solidFill>
                <a:latin typeface="+mj-lt"/>
                <a:ea typeface="宋体" charset="-122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altLang="zh-CN" smtClean="0"/>
              <a:t>© Ammann &amp; Offutt</a:t>
            </a:r>
            <a:endParaRPr lang="en-US" altLang="zh-CN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05663" y="6497638"/>
            <a:ext cx="1905000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chemeClr val="tx1"/>
                </a:solidFill>
                <a:latin typeface="+mj-lt"/>
                <a:ea typeface="宋体" charset="-122"/>
                <a:cs typeface="Arial" pitchFamily="34" charset="0"/>
              </a:defRPr>
            </a:lvl1pPr>
          </a:lstStyle>
          <a:p>
            <a:pPr>
              <a:defRPr/>
            </a:pPr>
            <a:fld id="{5BA6581A-D4CE-41DE-990B-9198EE2ADF83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3640" y="96838"/>
            <a:ext cx="9058649" cy="7655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dirty="0" smtClean="0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50" y="729143"/>
            <a:ext cx="9112481" cy="5778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dirty="0" smtClean="0"/>
              <a:t>Click to edit Master text styles</a:t>
            </a:r>
          </a:p>
          <a:p>
            <a:pPr lvl="1"/>
            <a:r>
              <a:rPr lang="en-US" altLang="zh-CN" dirty="0" smtClean="0"/>
              <a:t>Second level </a:t>
            </a:r>
          </a:p>
          <a:p>
            <a:pPr lvl="2"/>
            <a:r>
              <a:rPr lang="en-US" altLang="zh-CN" dirty="0" smtClean="0"/>
              <a:t>Third level</a:t>
            </a:r>
          </a:p>
          <a:p>
            <a:pPr lvl="3"/>
            <a:r>
              <a:rPr lang="en-US" altLang="zh-CN" dirty="0" smtClean="0"/>
              <a:t>Fourth level </a:t>
            </a:r>
          </a:p>
          <a:p>
            <a:pPr lvl="4"/>
            <a:r>
              <a:rPr lang="en-US" altLang="zh-CN" dirty="0" smtClean="0"/>
              <a:t>Fifth level 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6350" y="6350"/>
            <a:ext cx="9118600" cy="6832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" name="Line 10"/>
          <p:cNvSpPr>
            <a:spLocks noChangeShapeType="1"/>
          </p:cNvSpPr>
          <p:nvPr userDrawn="1"/>
        </p:nvSpPr>
        <p:spPr bwMode="auto">
          <a:xfrm>
            <a:off x="-1" y="729143"/>
            <a:ext cx="9118833" cy="0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99" r:id="rId1"/>
    <p:sldLayoutId id="2147484000" r:id="rId2"/>
    <p:sldLayoutId id="2147484001" r:id="rId3"/>
    <p:sldLayoutId id="2147484002" r:id="rId4"/>
    <p:sldLayoutId id="2147484003" r:id="rId5"/>
    <p:sldLayoutId id="2147484004" r:id="rId6"/>
    <p:sldLayoutId id="2147484005" r:id="rId7"/>
    <p:sldLayoutId id="2147484006" r:id="rId8"/>
    <p:sldLayoutId id="2147484007" r:id="rId9"/>
    <p:sldLayoutId id="2147484008" r:id="rId10"/>
    <p:sldLayoutId id="2147484009" r:id="rId11"/>
    <p:sldLayoutId id="2147484010" r:id="rId12"/>
  </p:sldLayoutIdLst>
  <p:transition spd="med"/>
  <p:hf hdr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85000"/>
        <a:buChar char="•"/>
        <a:defRPr sz="2800" b="0">
          <a:solidFill>
            <a:schemeClr val="tx1"/>
          </a:solidFill>
          <a:latin typeface="Gill Sans MT" panose="020B0502020104020203" pitchFamily="34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400" b="0">
          <a:solidFill>
            <a:schemeClr val="tx1"/>
          </a:solidFill>
          <a:latin typeface="Gill Sans MT" panose="020B0502020104020203" pitchFamily="34" charset="0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000" b="0">
          <a:solidFill>
            <a:schemeClr val="tx1"/>
          </a:solidFill>
          <a:latin typeface="Gill Sans MT" panose="020B0502020104020203" pitchFamily="34" charset="0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0">
          <a:solidFill>
            <a:schemeClr val="tx1"/>
          </a:solidFill>
          <a:latin typeface="Gill Sans MT" panose="020B0502020104020203" pitchFamily="34" charset="0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sz="2000" b="0">
          <a:solidFill>
            <a:schemeClr val="tx1"/>
          </a:solidFill>
          <a:latin typeface="Gill Sans MT" panose="020B0502020104020203" pitchFamily="34" charset="0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gmu.edu/~offutt/softwaretes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hyperlink" Target="http://cs.gmu.edu/~offutt/mujava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1963" y="445169"/>
            <a:ext cx="8218487" cy="2126833"/>
          </a:xfrm>
        </p:spPr>
        <p:txBody>
          <a:bodyPr/>
          <a:lstStyle/>
          <a:p>
            <a:r>
              <a:rPr lang="en-US" altLang="en-US" dirty="0" smtClean="0"/>
              <a:t>Introduction to Software Testing </a:t>
            </a:r>
            <a:r>
              <a:rPr lang="en-US" altLang="zh-CN" dirty="0" smtClean="0">
                <a:ea typeface="宋体" pitchFamily="2" charset="-122"/>
              </a:rPr>
              <a:t/>
            </a:r>
            <a:br>
              <a:rPr lang="en-US" altLang="zh-CN" dirty="0" smtClean="0">
                <a:ea typeface="宋体" pitchFamily="2" charset="-122"/>
              </a:rPr>
            </a:br>
            <a:r>
              <a:rPr lang="en-US" altLang="zh-CN" dirty="0" smtClean="0">
                <a:ea typeface="宋体" pitchFamily="2" charset="-122"/>
              </a:rPr>
              <a:t>Chapter 9.3</a:t>
            </a:r>
            <a:br>
              <a:rPr lang="en-US" altLang="zh-CN" dirty="0" smtClean="0">
                <a:ea typeface="宋体" pitchFamily="2" charset="-122"/>
              </a:rPr>
            </a:br>
            <a:r>
              <a:rPr lang="en-US" altLang="zh-CN" dirty="0" smtClean="0">
                <a:ea typeface="宋体" pitchFamily="2" charset="-122"/>
              </a:rPr>
              <a:t>Integration and Object-Oriented Testing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02367" y="3413125"/>
            <a:ext cx="7327233" cy="2301875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ct val="0"/>
              </a:spcBef>
              <a:buSzTx/>
            </a:pPr>
            <a:r>
              <a:rPr lang="en-US" altLang="en-US" sz="3200" dirty="0" smtClean="0"/>
              <a:t>Paul Ammann &amp; Jeff Offutt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</a:pPr>
            <a:endParaRPr lang="en-US" altLang="en-US" sz="2800" dirty="0" smtClean="0"/>
          </a:p>
          <a:p>
            <a:r>
              <a:rPr lang="en-US" altLang="en-US" b="0" dirty="0" smtClean="0">
                <a:hlinkClick r:id="rId3"/>
              </a:rPr>
              <a:t>http://www.cs.gmu.edu/~offutt/softwaretest/</a:t>
            </a:r>
            <a:endParaRPr lang="en-US" altLang="en-US" b="0" dirty="0" smtClean="0"/>
          </a:p>
          <a:p>
            <a:endParaRPr lang="en-US" altLang="en-US" b="0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2355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1B48AC9A-2AEE-4452-89CC-D5DA0C918F50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10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>
          <a:xfrm>
            <a:off x="149225" y="96837"/>
            <a:ext cx="8845550" cy="1357313"/>
          </a:xfrm>
        </p:spPr>
        <p:txBody>
          <a:bodyPr/>
          <a:lstStyle/>
          <a:p>
            <a:r>
              <a:rPr lang="en-US" altLang="en-US" dirty="0" smtClean="0"/>
              <a:t>Five Integration Mutation Operators (4)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92199" y="1418070"/>
            <a:ext cx="8337550" cy="1749425"/>
            <a:chOff x="266" y="614"/>
            <a:chExt cx="5252" cy="1102"/>
          </a:xfrm>
        </p:grpSpPr>
        <p:sp>
          <p:nvSpPr>
            <p:cNvPr id="23562" name="Text Box 4"/>
            <p:cNvSpPr txBox="1">
              <a:spLocks noChangeArrowheads="1"/>
            </p:cNvSpPr>
            <p:nvPr/>
          </p:nvSpPr>
          <p:spPr bwMode="auto">
            <a:xfrm>
              <a:off x="266" y="965"/>
              <a:ext cx="5205" cy="454"/>
            </a:xfrm>
            <a:prstGeom prst="rect">
              <a:avLst/>
            </a:prstGeom>
            <a:solidFill>
              <a:srgbClr val="3333CC"/>
            </a:solidFill>
            <a:ln w="19050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Each method call is deleted. If the method returns a value and it is used in an expression, the method call is replaced with an appropriate constant </a:t>
              </a:r>
              <a:r>
                <a:rPr lang="en-US" altLang="zh-CN" b="0" dirty="0" smtClean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value</a:t>
              </a:r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sp>
          <p:nvSpPr>
            <p:cNvPr id="23563" name="Text Box 5"/>
            <p:cNvSpPr txBox="1">
              <a:spLocks noChangeArrowheads="1"/>
            </p:cNvSpPr>
            <p:nvPr/>
          </p:nvSpPr>
          <p:spPr bwMode="auto">
            <a:xfrm>
              <a:off x="266" y="614"/>
              <a:ext cx="525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4. </a:t>
              </a:r>
              <a:r>
                <a:rPr lang="en-US" altLang="en-US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IMCD</a:t>
              </a:r>
              <a:r>
                <a:rPr lang="en-US" altLang="zh-CN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 –– </a:t>
              </a:r>
              <a:r>
                <a:rPr lang="en-US" altLang="en-US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Integration Method Call Deletion</a:t>
              </a:r>
              <a:endParaRPr lang="zh-CN" altLang="en-US" sz="2400" b="0" i="1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sp>
          <p:nvSpPr>
            <p:cNvPr id="23564" name="Text Box 6"/>
            <p:cNvSpPr txBox="1">
              <a:spLocks noChangeArrowheads="1"/>
            </p:cNvSpPr>
            <p:nvPr/>
          </p:nvSpPr>
          <p:spPr bwMode="auto">
            <a:xfrm>
              <a:off x="266" y="1483"/>
              <a:ext cx="4994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30000"/>
                </a:spcBef>
                <a:buSzPct val="85000"/>
                <a:buFontTx/>
                <a:buChar char="•"/>
              </a:pPr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Method calls that return objects are replaced with calls to “new ()”</a:t>
              </a:r>
              <a:endParaRPr lang="zh-CN" altLang="en-US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</p:grpSp>
      <p:sp>
        <p:nvSpPr>
          <p:cNvPr id="23558" name="Date Placeholder 1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</a:p>
        </p:txBody>
      </p: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2593975" y="3408363"/>
            <a:ext cx="3965575" cy="1400175"/>
            <a:chOff x="2594293" y="3408998"/>
            <a:chExt cx="3965575" cy="1400175"/>
          </a:xfrm>
        </p:grpSpPr>
        <p:sp>
          <p:nvSpPr>
            <p:cNvPr id="23560" name="Text Box 8"/>
            <p:cNvSpPr txBox="1">
              <a:spLocks noChangeArrowheads="1"/>
            </p:cNvSpPr>
            <p:nvPr/>
          </p:nvSpPr>
          <p:spPr bwMode="auto">
            <a:xfrm>
              <a:off x="2594293" y="3408998"/>
              <a:ext cx="3965575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altLang="en-US" i="1" dirty="0">
                  <a:solidFill>
                    <a:schemeClr val="tx1"/>
                  </a:solidFill>
                  <a:latin typeface="Gill Sans MT" panose="020B0502020104020203" pitchFamily="34" charset="0"/>
                  <a:cs typeface="Arial" pitchFamily="34" charset="0"/>
                </a:rPr>
                <a:t>Example</a:t>
              </a:r>
            </a:p>
          </p:txBody>
        </p:sp>
        <p:sp>
          <p:nvSpPr>
            <p:cNvPr id="23561" name="Text Box 18"/>
            <p:cNvSpPr txBox="1">
              <a:spLocks noChangeArrowheads="1"/>
            </p:cNvSpPr>
            <p:nvPr/>
          </p:nvSpPr>
          <p:spPr bwMode="auto">
            <a:xfrm>
              <a:off x="3033713" y="4101148"/>
              <a:ext cx="3063875" cy="708025"/>
            </a:xfrm>
            <a:prstGeom prst="rect">
              <a:avLst/>
            </a:prstGeom>
            <a:solidFill>
              <a:srgbClr val="3366CC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rPr>
                <a:t>  X = Max (a, b);</a:t>
              </a:r>
            </a:p>
            <a:p>
              <a:pPr eaLnBrk="1" hangingPunct="1"/>
              <a:r>
                <a:rPr lang="en-US" altLang="en-US" b="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  <a:sym typeface="Symbol" pitchFamily="18" charset="2"/>
                </a:rPr>
                <a:t> </a:t>
              </a:r>
              <a:r>
                <a:rPr lang="en-US" altLang="en-US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rPr>
                <a:t>X = new Integer (0);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2457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A1C3DFBE-76FA-493E-A1B0-4449FD323AC1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11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>
          <a:xfrm>
            <a:off x="136525" y="96838"/>
            <a:ext cx="8847138" cy="1365250"/>
          </a:xfrm>
        </p:spPr>
        <p:txBody>
          <a:bodyPr/>
          <a:lstStyle/>
          <a:p>
            <a:r>
              <a:rPr lang="en-US" altLang="en-US" dirty="0" smtClean="0"/>
              <a:t>Five Integration Mutation Operators (5)</a:t>
            </a: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400050" y="1377867"/>
            <a:ext cx="8337550" cy="1266825"/>
            <a:chOff x="194" y="1814"/>
            <a:chExt cx="5252" cy="798"/>
          </a:xfrm>
        </p:grpSpPr>
        <p:sp>
          <p:nvSpPr>
            <p:cNvPr id="24586" name="Text Box 8"/>
            <p:cNvSpPr txBox="1">
              <a:spLocks noChangeArrowheads="1"/>
            </p:cNvSpPr>
            <p:nvPr/>
          </p:nvSpPr>
          <p:spPr bwMode="auto">
            <a:xfrm>
              <a:off x="194" y="2158"/>
              <a:ext cx="5205" cy="454"/>
            </a:xfrm>
            <a:prstGeom prst="rect">
              <a:avLst/>
            </a:prstGeom>
            <a:solidFill>
              <a:srgbClr val="3333CC"/>
            </a:solidFill>
            <a:ln w="19050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Each expression in each return statement in a method is modified by applying the UOI and AOR </a:t>
              </a:r>
              <a:r>
                <a:rPr lang="en-US" altLang="zh-CN" b="0" dirty="0" smtClean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operators</a:t>
              </a:r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sp>
          <p:nvSpPr>
            <p:cNvPr id="24587" name="Text Box 9"/>
            <p:cNvSpPr txBox="1">
              <a:spLocks noChangeArrowheads="1"/>
            </p:cNvSpPr>
            <p:nvPr/>
          </p:nvSpPr>
          <p:spPr bwMode="auto">
            <a:xfrm>
              <a:off x="194" y="1814"/>
              <a:ext cx="525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n-US" sz="2400" b="0" i="1" dirty="0">
                  <a:solidFill>
                    <a:schemeClr val="tx2"/>
                  </a:solidFill>
                  <a:latin typeface="Gill Sans MT" panose="020B0502020104020203" pitchFamily="34" charset="0"/>
                </a:rPr>
                <a:t>5. IREM</a:t>
              </a:r>
              <a:r>
                <a:rPr lang="en-US" altLang="zh-CN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 ––</a:t>
              </a:r>
              <a:r>
                <a:rPr lang="en-US" altLang="zh-CN" sz="2400" i="1" dirty="0">
                  <a:latin typeface="Gill Sans MT" panose="020B0502020104020203" pitchFamily="34" charset="0"/>
                  <a:ea typeface="宋体" pitchFamily="2" charset="-122"/>
                </a:rPr>
                <a:t>  </a:t>
              </a:r>
              <a:r>
                <a:rPr lang="en-US" altLang="en-US" sz="2400" b="0" i="1" dirty="0">
                  <a:solidFill>
                    <a:schemeClr val="tx2"/>
                  </a:solidFill>
                  <a:latin typeface="Gill Sans MT" panose="020B0502020104020203" pitchFamily="34" charset="0"/>
                </a:rPr>
                <a:t>Integration Return Expression Modification</a:t>
              </a:r>
              <a:endParaRPr lang="zh-CN" altLang="en-US" sz="2400" b="0" i="1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</p:grpSp>
      <p:sp>
        <p:nvSpPr>
          <p:cNvPr id="24582" name="Date Placeholder 1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</a:p>
        </p:txBody>
      </p: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2532063" y="3424238"/>
            <a:ext cx="4079875" cy="2703512"/>
            <a:chOff x="2532063" y="3423603"/>
            <a:chExt cx="4079875" cy="2704877"/>
          </a:xfrm>
        </p:grpSpPr>
        <p:sp>
          <p:nvSpPr>
            <p:cNvPr id="24584" name="Text Box 17"/>
            <p:cNvSpPr txBox="1">
              <a:spLocks noChangeArrowheads="1"/>
            </p:cNvSpPr>
            <p:nvPr/>
          </p:nvSpPr>
          <p:spPr bwMode="auto">
            <a:xfrm>
              <a:off x="2532063" y="3423603"/>
              <a:ext cx="4079875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altLang="en-US" i="1" dirty="0">
                  <a:solidFill>
                    <a:schemeClr val="tx1"/>
                  </a:solidFill>
                  <a:latin typeface="Gill Sans MT" panose="020B0502020104020203" pitchFamily="34" charset="0"/>
                  <a:cs typeface="Arial" pitchFamily="34" charset="0"/>
                </a:rPr>
                <a:t>Example</a:t>
              </a:r>
            </a:p>
          </p:txBody>
        </p:sp>
        <p:sp>
          <p:nvSpPr>
            <p:cNvPr id="24585" name="Text Box 18"/>
            <p:cNvSpPr txBox="1">
              <a:spLocks noChangeArrowheads="1"/>
            </p:cNvSpPr>
            <p:nvPr/>
          </p:nvSpPr>
          <p:spPr bwMode="auto">
            <a:xfrm>
              <a:off x="3187779" y="4188460"/>
              <a:ext cx="2779879" cy="1940020"/>
            </a:xfrm>
            <a:prstGeom prst="rect">
              <a:avLst/>
            </a:prstGeom>
            <a:solidFill>
              <a:srgbClr val="3366CC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rPr>
                <a:t>int myMethod ()</a:t>
              </a:r>
            </a:p>
            <a:p>
              <a:pPr eaLnBrk="1" hangingPunct="1"/>
              <a:r>
                <a:rPr lang="en-US" altLang="en-US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rPr>
                <a:t>{</a:t>
              </a:r>
            </a:p>
            <a:p>
              <a:pPr eaLnBrk="1" hangingPunct="1"/>
              <a:r>
                <a:rPr lang="en-US" altLang="en-US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rPr>
                <a:t>   return a + b;</a:t>
              </a:r>
            </a:p>
            <a:p>
              <a:pPr eaLnBrk="1" hangingPunct="1">
                <a:buFont typeface="Symbol" pitchFamily="18" charset="2"/>
                <a:buChar char="D"/>
              </a:pPr>
              <a:r>
                <a:rPr lang="en-US" altLang="en-US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rPr>
                <a:t>  return ++a + b;</a:t>
              </a:r>
            </a:p>
            <a:p>
              <a:pPr eaLnBrk="1" hangingPunct="1">
                <a:buFont typeface="Symbol" pitchFamily="18" charset="2"/>
                <a:buChar char="D"/>
              </a:pPr>
              <a:r>
                <a:rPr lang="en-US" altLang="en-US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rPr>
                <a:t>  return a – b;</a:t>
              </a:r>
            </a:p>
            <a:p>
              <a:pPr eaLnBrk="1" hangingPunct="1"/>
              <a:r>
                <a:rPr lang="en-US" altLang="en-US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rPr>
                <a:t>}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2560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E14F50B7-1C1B-4AD7-AFA4-041BEF6968DE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12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Object-Oriented Mutation</a:t>
            </a:r>
          </a:p>
        </p:txBody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2796824"/>
            <a:ext cx="8867775" cy="3648426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dirty="0" smtClean="0"/>
              <a:t>These five operators can be applied to </a:t>
            </a:r>
            <a:r>
              <a:rPr lang="en-US" altLang="en-US" dirty="0" smtClean="0">
                <a:solidFill>
                  <a:schemeClr val="tx2"/>
                </a:solidFill>
              </a:rPr>
              <a:t>non-OO</a:t>
            </a:r>
            <a:r>
              <a:rPr lang="en-US" altLang="en-US" dirty="0" smtClean="0"/>
              <a:t> languages</a:t>
            </a:r>
          </a:p>
          <a:p>
            <a:pPr lvl="1">
              <a:lnSpc>
                <a:spcPct val="80000"/>
              </a:lnSpc>
            </a:pPr>
            <a:r>
              <a:rPr lang="en-US" altLang="en-US" dirty="0" smtClean="0"/>
              <a:t>C, Pascal, Ada, Fortran, …</a:t>
            </a:r>
          </a:p>
          <a:p>
            <a:pPr>
              <a:lnSpc>
                <a:spcPct val="80000"/>
              </a:lnSpc>
            </a:pPr>
            <a:r>
              <a:rPr lang="en-US" altLang="en-US" dirty="0" smtClean="0"/>
              <a:t>They do </a:t>
            </a:r>
            <a:r>
              <a:rPr lang="en-US" altLang="en-US" dirty="0" smtClean="0">
                <a:solidFill>
                  <a:schemeClr val="tx2"/>
                </a:solidFill>
              </a:rPr>
              <a:t>not support</a:t>
            </a:r>
            <a:r>
              <a:rPr lang="en-US" altLang="en-US" dirty="0" smtClean="0"/>
              <a:t> object oriented features</a:t>
            </a:r>
          </a:p>
          <a:p>
            <a:pPr lvl="1">
              <a:lnSpc>
                <a:spcPct val="80000"/>
              </a:lnSpc>
            </a:pPr>
            <a:r>
              <a:rPr lang="en-US" altLang="en-US" dirty="0" smtClean="0">
                <a:solidFill>
                  <a:schemeClr val="tx2"/>
                </a:solidFill>
              </a:rPr>
              <a:t>Inheritance</a:t>
            </a:r>
            <a:r>
              <a:rPr lang="en-US" altLang="en-US" dirty="0" smtClean="0"/>
              <a:t>, </a:t>
            </a:r>
            <a:r>
              <a:rPr lang="en-US" altLang="en-US" dirty="0" smtClean="0">
                <a:solidFill>
                  <a:schemeClr val="tx2"/>
                </a:solidFill>
              </a:rPr>
              <a:t>polymorphism</a:t>
            </a:r>
            <a:r>
              <a:rPr lang="en-US" altLang="en-US" dirty="0" smtClean="0"/>
              <a:t>, </a:t>
            </a:r>
            <a:r>
              <a:rPr lang="en-US" altLang="en-US" dirty="0" smtClean="0">
                <a:solidFill>
                  <a:schemeClr val="tx2"/>
                </a:solidFill>
              </a:rPr>
              <a:t>dynamic binding</a:t>
            </a:r>
          </a:p>
          <a:p>
            <a:pPr>
              <a:lnSpc>
                <a:spcPct val="80000"/>
              </a:lnSpc>
            </a:pPr>
            <a:r>
              <a:rPr lang="en-US" altLang="en-US" dirty="0" smtClean="0"/>
              <a:t>Two other language features that are often lumped with OO features are </a:t>
            </a:r>
            <a:r>
              <a:rPr lang="en-US" altLang="en-US" dirty="0" smtClean="0">
                <a:solidFill>
                  <a:schemeClr val="tx2"/>
                </a:solidFill>
              </a:rPr>
              <a:t>information hiding</a:t>
            </a:r>
            <a:r>
              <a:rPr lang="en-US" altLang="en-US" dirty="0" smtClean="0"/>
              <a:t> (</a:t>
            </a:r>
            <a:r>
              <a:rPr lang="en-US" altLang="en-US" dirty="0" smtClean="0">
                <a:solidFill>
                  <a:schemeClr val="tx2"/>
                </a:solidFill>
              </a:rPr>
              <a:t>encapsulation</a:t>
            </a:r>
            <a:r>
              <a:rPr lang="en-US" altLang="en-US" dirty="0" smtClean="0"/>
              <a:t>) and </a:t>
            </a:r>
            <a:r>
              <a:rPr lang="en-US" altLang="en-US" dirty="0" smtClean="0">
                <a:solidFill>
                  <a:schemeClr val="tx2"/>
                </a:solidFill>
              </a:rPr>
              <a:t>overloading</a:t>
            </a:r>
          </a:p>
          <a:p>
            <a:pPr>
              <a:lnSpc>
                <a:spcPct val="80000"/>
              </a:lnSpc>
            </a:pPr>
            <a:r>
              <a:rPr lang="en-US" altLang="en-US" dirty="0" smtClean="0"/>
              <a:t>Even experienced programmers often get encapsulation and access control wrong</a:t>
            </a:r>
          </a:p>
        </p:txBody>
      </p:sp>
      <p:sp>
        <p:nvSpPr>
          <p:cNvPr id="301060" name="Text Box 4"/>
          <p:cNvSpPr txBox="1">
            <a:spLocks noChangeArrowheads="1"/>
          </p:cNvSpPr>
          <p:nvPr/>
        </p:nvSpPr>
        <p:spPr bwMode="auto">
          <a:xfrm>
            <a:off x="1235075" y="857832"/>
            <a:ext cx="1829347" cy="1938992"/>
          </a:xfrm>
          <a:prstGeom prst="rect">
            <a:avLst/>
          </a:prstGeom>
          <a:solidFill>
            <a:srgbClr val="3333CC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sz="2400" b="0" i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宋体" charset="-122"/>
              </a:rPr>
              <a:t>Testing Levels</a:t>
            </a:r>
            <a:endParaRPr lang="en-US" altLang="zh-CN" sz="2400" b="0" i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 MT" panose="020B0502020104020203" pitchFamily="34" charset="0"/>
              <a:ea typeface="宋体" charset="-122"/>
            </a:endParaRPr>
          </a:p>
          <a:p>
            <a:pPr>
              <a:defRPr/>
            </a:pP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charset="-122"/>
              </a:rPr>
              <a:t>intra-method</a:t>
            </a:r>
          </a:p>
          <a:p>
            <a:pPr>
              <a:defRPr/>
            </a:pP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charset="-122"/>
              </a:rPr>
              <a:t>inter-method</a:t>
            </a:r>
          </a:p>
          <a:p>
            <a:pPr>
              <a:defRPr/>
            </a:pP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charset="-122"/>
              </a:rPr>
              <a:t>intra-class</a:t>
            </a:r>
          </a:p>
          <a:p>
            <a:pPr>
              <a:defRPr/>
            </a:pP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charset="-122"/>
              </a:rPr>
              <a:t>inter-class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2752725" y="1826207"/>
            <a:ext cx="4849813" cy="741362"/>
            <a:chOff x="1734" y="1260"/>
            <a:chExt cx="3055" cy="467"/>
          </a:xfrm>
        </p:grpSpPr>
        <p:sp>
          <p:nvSpPr>
            <p:cNvPr id="25609" name="Line 5"/>
            <p:cNvSpPr>
              <a:spLocks noChangeShapeType="1"/>
            </p:cNvSpPr>
            <p:nvPr/>
          </p:nvSpPr>
          <p:spPr bwMode="auto">
            <a:xfrm>
              <a:off x="1950" y="1260"/>
              <a:ext cx="688" cy="2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  <p:sp>
          <p:nvSpPr>
            <p:cNvPr id="25610" name="Line 6"/>
            <p:cNvSpPr>
              <a:spLocks noChangeShapeType="1"/>
            </p:cNvSpPr>
            <p:nvPr/>
          </p:nvSpPr>
          <p:spPr bwMode="auto">
            <a:xfrm flipV="1">
              <a:off x="1734" y="1562"/>
              <a:ext cx="911" cy="16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  <p:sp>
          <p:nvSpPr>
            <p:cNvPr id="25611" name="Text Box 8"/>
            <p:cNvSpPr txBox="1">
              <a:spLocks noChangeArrowheads="1"/>
            </p:cNvSpPr>
            <p:nvPr/>
          </p:nvSpPr>
          <p:spPr bwMode="auto">
            <a:xfrm>
              <a:off x="2645" y="1387"/>
              <a:ext cx="2144" cy="252"/>
            </a:xfrm>
            <a:prstGeom prst="rect">
              <a:avLst/>
            </a:prstGeom>
            <a:solidFill>
              <a:srgbClr val="3333CC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b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integration mutation operators</a:t>
              </a:r>
              <a:endParaRPr lang="zh-CN" altLang="en-US" b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</p:grpSp>
      <p:sp>
        <p:nvSpPr>
          <p:cNvPr id="25608" name="Date Placeholder 1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1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01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301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301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301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301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301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1059" grpId="0" build="p"/>
      <p:bldP spid="30106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2662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47D361D9-62BA-470F-B10D-D5859181042D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13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6838"/>
            <a:ext cx="7772400" cy="1262730"/>
          </a:xfrm>
        </p:spPr>
        <p:txBody>
          <a:bodyPr/>
          <a:lstStyle/>
          <a:p>
            <a:r>
              <a:rPr lang="en-US" altLang="zh-CN" dirty="0" smtClean="0">
                <a:ea typeface="宋体" pitchFamily="2" charset="-122"/>
              </a:rPr>
              <a:t>Encapsulation, Information Hiding and Access Control</a:t>
            </a:r>
            <a:endParaRPr lang="en-US" altLang="en-US" dirty="0" smtClean="0">
              <a:ea typeface="宋体" pitchFamily="2" charset="-122"/>
            </a:endParaRPr>
          </a:p>
        </p:txBody>
      </p:sp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1227221"/>
            <a:ext cx="8867775" cy="5218029"/>
          </a:xfrm>
        </p:spPr>
        <p:txBody>
          <a:bodyPr/>
          <a:lstStyle/>
          <a:p>
            <a:r>
              <a:rPr lang="en-US" altLang="zh-CN" i="1" dirty="0" smtClean="0">
                <a:solidFill>
                  <a:srgbClr val="FAFD00"/>
                </a:solidFill>
                <a:ea typeface="宋体" pitchFamily="2" charset="-122"/>
              </a:rPr>
              <a:t>Encapsulation</a:t>
            </a:r>
            <a:r>
              <a:rPr lang="en-US" altLang="zh-CN" dirty="0" smtClean="0">
                <a:solidFill>
                  <a:srgbClr val="FAFD00"/>
                </a:solidFill>
                <a:ea typeface="宋体" pitchFamily="2" charset="-122"/>
              </a:rPr>
              <a:t> </a:t>
            </a:r>
            <a:r>
              <a:rPr lang="en-US" altLang="zh-CN" dirty="0" smtClean="0">
                <a:ea typeface="宋体" pitchFamily="2" charset="-122"/>
              </a:rPr>
              <a:t>: An abstraction mechanism to implement information hiding, which is a design technique that attempts to protect parts of the design from parts of the implementation</a:t>
            </a:r>
          </a:p>
          <a:p>
            <a:pPr lvl="1">
              <a:lnSpc>
                <a:spcPct val="80000"/>
              </a:lnSpc>
            </a:pPr>
            <a:r>
              <a:rPr lang="en-US" altLang="en-US" dirty="0" smtClean="0"/>
              <a:t>Objects can restrict access to their member variables and methods</a:t>
            </a:r>
          </a:p>
          <a:p>
            <a:r>
              <a:rPr lang="en-US" altLang="en-US" dirty="0" smtClean="0"/>
              <a:t>Java provides four </a:t>
            </a:r>
            <a:r>
              <a:rPr lang="en-US" altLang="en-US" dirty="0" smtClean="0">
                <a:solidFill>
                  <a:schemeClr val="tx2"/>
                </a:solidFill>
              </a:rPr>
              <a:t>access levels</a:t>
            </a:r>
            <a:r>
              <a:rPr lang="en-US" altLang="en-US" dirty="0" smtClean="0"/>
              <a:t> (C++ &amp; C# are similar)</a:t>
            </a:r>
          </a:p>
          <a:p>
            <a:pPr lvl="1">
              <a:lnSpc>
                <a:spcPct val="80000"/>
              </a:lnSpc>
            </a:pPr>
            <a:r>
              <a:rPr lang="en-US" altLang="zh-CN" dirty="0" smtClean="0">
                <a:ea typeface="宋体" pitchFamily="2" charset="-122"/>
              </a:rPr>
              <a:t>private</a:t>
            </a:r>
          </a:p>
          <a:p>
            <a:pPr lvl="1">
              <a:lnSpc>
                <a:spcPct val="80000"/>
              </a:lnSpc>
            </a:pPr>
            <a:r>
              <a:rPr lang="en-US" altLang="zh-CN" dirty="0" smtClean="0">
                <a:ea typeface="宋体" pitchFamily="2" charset="-122"/>
              </a:rPr>
              <a:t>protected</a:t>
            </a:r>
          </a:p>
          <a:p>
            <a:pPr lvl="1">
              <a:lnSpc>
                <a:spcPct val="80000"/>
              </a:lnSpc>
            </a:pPr>
            <a:r>
              <a:rPr lang="en-US" altLang="zh-CN" dirty="0" smtClean="0">
                <a:ea typeface="宋体" pitchFamily="2" charset="-122"/>
              </a:rPr>
              <a:t>public</a:t>
            </a:r>
          </a:p>
          <a:p>
            <a:pPr lvl="1">
              <a:lnSpc>
                <a:spcPct val="80000"/>
              </a:lnSpc>
            </a:pPr>
            <a:r>
              <a:rPr lang="en-US" altLang="zh-CN" dirty="0" smtClean="0">
                <a:ea typeface="宋体" pitchFamily="2" charset="-122"/>
              </a:rPr>
              <a:t>default (also called package)</a:t>
            </a:r>
            <a:endParaRPr lang="en-US" altLang="en-US" dirty="0" smtClean="0"/>
          </a:p>
          <a:p>
            <a:r>
              <a:rPr lang="en-US" altLang="en-US" dirty="0" smtClean="0"/>
              <a:t>Often </a:t>
            </a:r>
            <a:r>
              <a:rPr lang="en-US" altLang="en-US" dirty="0" smtClean="0">
                <a:solidFill>
                  <a:schemeClr val="tx2"/>
                </a:solidFill>
              </a:rPr>
              <a:t>not used correctly</a:t>
            </a:r>
            <a:r>
              <a:rPr lang="en-US" altLang="en-US" dirty="0" smtClean="0"/>
              <a:t> or understood, especially for programmers who are not well educated in </a:t>
            </a:r>
            <a:r>
              <a:rPr lang="en-US" altLang="en-US" dirty="0" smtClean="0">
                <a:solidFill>
                  <a:schemeClr val="tx2"/>
                </a:solidFill>
              </a:rPr>
              <a:t>design</a:t>
            </a:r>
          </a:p>
        </p:txBody>
      </p:sp>
      <p:sp>
        <p:nvSpPr>
          <p:cNvPr id="26630" name="Date Placeholder 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208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2765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AFD9E50E-CB39-450F-81C6-A7DFA7C9388C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14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Access Control in Java</a:t>
            </a:r>
          </a:p>
        </p:txBody>
      </p:sp>
      <p:graphicFrame>
        <p:nvGraphicFramePr>
          <p:cNvPr id="303217" name="Group 11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4168597"/>
              </p:ext>
            </p:extLst>
          </p:nvPr>
        </p:nvGraphicFramePr>
        <p:xfrm>
          <a:off x="703263" y="1046163"/>
          <a:ext cx="7734300" cy="2359025"/>
        </p:xfrm>
        <a:graphic>
          <a:graphicData uri="http://schemas.openxmlformats.org/drawingml/2006/table">
            <a:tbl>
              <a:tblPr/>
              <a:tblGrid>
                <a:gridCol w="1263650"/>
                <a:gridCol w="817562"/>
                <a:gridCol w="1263650"/>
                <a:gridCol w="2170113"/>
                <a:gridCol w="2219325"/>
              </a:tblGrid>
              <a:tr h="7493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  <a:ea typeface="宋体" charset="-122"/>
                        </a:rPr>
                        <a:t> Specifier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ill Sans MT" panose="020B0502020104020203" pitchFamily="34" charset="0"/>
                        <a:ea typeface="宋体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  <a:ea typeface="宋体" charset="-122"/>
                        </a:rPr>
                        <a:t>Same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  <a:ea typeface="宋体" charset="-122"/>
                        </a:rPr>
                        <a:t>class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  <a:ea typeface="宋体" charset="-122"/>
                        </a:rPr>
                        <a:t>Same package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  <a:ea typeface="宋体" charset="-122"/>
                        </a:rPr>
                        <a:t>Different package subclass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  <a:ea typeface="宋体" charset="-122"/>
                        </a:rPr>
                        <a:t>Different package non-subclass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CC"/>
                    </a:solidFill>
                  </a:tcPr>
                </a:tc>
              </a:tr>
              <a:tr h="16097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ea typeface="宋体" charset="-122"/>
                        </a:rPr>
                        <a:t>private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ea typeface="宋体" charset="-122"/>
                        </a:rPr>
                        <a:t>package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ea typeface="宋体" charset="-122"/>
                        </a:rPr>
                        <a:t>protected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ea typeface="宋体" charset="-122"/>
                        </a:rPr>
                        <a:t>public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ea typeface="宋体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ea typeface="宋体" charset="-122"/>
                        </a:rPr>
                        <a:t>Y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ea typeface="宋体" charset="-122"/>
                        </a:rPr>
                        <a:t>Y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ea typeface="宋体" charset="-122"/>
                        </a:rPr>
                        <a:t>Y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ea typeface="宋体" charset="-122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ea typeface="宋体" charset="-122"/>
                        </a:rPr>
                        <a:t>n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ea typeface="宋体" charset="-122"/>
                        </a:rPr>
                        <a:t>Y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ea typeface="宋体" charset="-122"/>
                        </a:rPr>
                        <a:t>Y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ea typeface="宋体" charset="-122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ea typeface="宋体" charset="-122"/>
                        </a:rPr>
                        <a:t>n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ea typeface="宋体" charset="-122"/>
                        </a:rPr>
                        <a:t>n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ea typeface="宋体" charset="-122"/>
                        </a:rPr>
                        <a:t>Y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ea typeface="宋体" charset="-122"/>
                        </a:rPr>
                        <a:t>Y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ea typeface="宋体" charset="-122"/>
                        </a:rPr>
                        <a:t>n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ea typeface="宋体" charset="-122"/>
                        </a:rPr>
                        <a:t>n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ea typeface="宋体" charset="-122"/>
                        </a:rPr>
                        <a:t>n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ea typeface="宋体" charset="-122"/>
                        </a:rPr>
                        <a:t>Y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CC"/>
                    </a:solidFill>
                  </a:tcPr>
                </a:tc>
              </a:tr>
            </a:tbl>
          </a:graphicData>
        </a:graphic>
      </p:graphicFrame>
      <p:sp>
        <p:nvSpPr>
          <p:cNvPr id="303218" name="Rectangle 114"/>
          <p:cNvSpPr>
            <a:spLocks noChangeArrowheads="1"/>
          </p:cNvSpPr>
          <p:nvPr/>
        </p:nvSpPr>
        <p:spPr bwMode="auto">
          <a:xfrm>
            <a:off x="138113" y="3840163"/>
            <a:ext cx="8867775" cy="243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285750" indent="-285750">
              <a:lnSpc>
                <a:spcPct val="90000"/>
              </a:lnSpc>
              <a:spcBef>
                <a:spcPct val="30000"/>
              </a:spcBef>
              <a:buSzPct val="85000"/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6858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Font typeface="Wingdings" pitchFamily="2" charset="2"/>
              <a:buChar char="Ø"/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b="0" dirty="0">
                <a:latin typeface="Gill Sans MT" panose="020B0502020104020203" pitchFamily="34" charset="0"/>
              </a:rPr>
              <a:t>Most class variables should be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</a:rPr>
              <a:t>private</a:t>
            </a:r>
          </a:p>
          <a:p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</a:rPr>
              <a:t>Public</a:t>
            </a:r>
            <a:r>
              <a:rPr lang="en-US" altLang="en-US" b="0" dirty="0">
                <a:latin typeface="Gill Sans MT" panose="020B0502020104020203" pitchFamily="34" charset="0"/>
              </a:rPr>
              <a:t> variables should seldom be used</a:t>
            </a:r>
          </a:p>
          <a:p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</a:rPr>
              <a:t>Protected</a:t>
            </a:r>
            <a:r>
              <a:rPr lang="en-US" altLang="en-US" b="0" dirty="0">
                <a:latin typeface="Gill Sans MT" panose="020B0502020104020203" pitchFamily="34" charset="0"/>
              </a:rPr>
              <a:t> variables are particularly </a:t>
            </a:r>
            <a:r>
              <a:rPr lang="en-US" altLang="en-US" b="0" dirty="0">
                <a:solidFill>
                  <a:srgbClr val="FF6600"/>
                </a:solidFill>
                <a:latin typeface="Gill Sans MT" panose="020B0502020104020203" pitchFamily="34" charset="0"/>
              </a:rPr>
              <a:t>dangerous</a:t>
            </a:r>
            <a:r>
              <a:rPr lang="en-US" altLang="en-US" b="0" dirty="0">
                <a:latin typeface="Gill Sans MT" panose="020B0502020104020203" pitchFamily="34" charset="0"/>
              </a:rPr>
              <a:t> – future programmers can accidentally override (by using the same name) or accidentally use (by </a:t>
            </a:r>
            <a:r>
              <a:rPr lang="en-US" altLang="en-US" b="0" dirty="0" err="1">
                <a:latin typeface="Gill Sans MT" panose="020B0502020104020203" pitchFamily="34" charset="0"/>
              </a:rPr>
              <a:t>mis</a:t>
            </a:r>
            <a:r>
              <a:rPr lang="en-US" altLang="en-US" b="0" dirty="0">
                <a:latin typeface="Gill Sans MT" panose="020B0502020104020203" pitchFamily="34" charset="0"/>
              </a:rPr>
              <a:t>-typing a similar name)</a:t>
            </a:r>
          </a:p>
          <a:p>
            <a:pPr lvl="1"/>
            <a:r>
              <a:rPr lang="en-US" altLang="en-US" b="0" dirty="0">
                <a:latin typeface="Gill Sans MT" panose="020B0502020104020203" pitchFamily="34" charset="0"/>
              </a:rPr>
              <a:t>They should be called “unprotected”</a:t>
            </a:r>
          </a:p>
        </p:txBody>
      </p:sp>
      <p:sp>
        <p:nvSpPr>
          <p:cNvPr id="27674" name="Date Placeholder 2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03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3218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286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0AF3A2C0-284E-40E9-82FD-1FB8BF8E3F8B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15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grpSp>
        <p:nvGrpSpPr>
          <p:cNvPr id="28676" name="Group 2"/>
          <p:cNvGrpSpPr>
            <a:grpSpLocks/>
          </p:cNvGrpSpPr>
          <p:nvPr/>
        </p:nvGrpSpPr>
        <p:grpSpPr bwMode="auto">
          <a:xfrm>
            <a:off x="5008563" y="5943600"/>
            <a:ext cx="2663825" cy="688975"/>
            <a:chOff x="5117" y="3793"/>
            <a:chExt cx="1678" cy="434"/>
          </a:xfrm>
        </p:grpSpPr>
        <p:sp>
          <p:nvSpPr>
            <p:cNvPr id="28731" name="Rectangle 3"/>
            <p:cNvSpPr>
              <a:spLocks noChangeArrowheads="1"/>
            </p:cNvSpPr>
            <p:nvPr/>
          </p:nvSpPr>
          <p:spPr bwMode="auto">
            <a:xfrm>
              <a:off x="5117" y="3793"/>
              <a:ext cx="1678" cy="434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8732" name="Text Box 4"/>
            <p:cNvSpPr txBox="1">
              <a:spLocks noChangeArrowheads="1"/>
            </p:cNvSpPr>
            <p:nvPr/>
          </p:nvSpPr>
          <p:spPr bwMode="auto">
            <a:xfrm>
              <a:off x="5117" y="3885"/>
              <a:ext cx="67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n-US">
                  <a:solidFill>
                    <a:schemeClr val="tx1"/>
                  </a:solidFill>
                  <a:latin typeface="Helvetica" charset="0"/>
                </a:rPr>
                <a:t>Class 4</a:t>
              </a:r>
            </a:p>
          </p:txBody>
        </p:sp>
      </p:grpSp>
      <p:sp>
        <p:nvSpPr>
          <p:cNvPr id="28677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12825"/>
          </a:xfrm>
        </p:spPr>
        <p:txBody>
          <a:bodyPr/>
          <a:lstStyle/>
          <a:p>
            <a:r>
              <a:rPr lang="en-US" altLang="en-US" dirty="0" smtClean="0"/>
              <a:t>Access Control in Java </a:t>
            </a:r>
            <a:r>
              <a:rPr lang="en-US" altLang="en-US" sz="2800" dirty="0" smtClean="0"/>
              <a:t>(2)</a:t>
            </a:r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914400" y="908050"/>
            <a:ext cx="7315200" cy="4953000"/>
          </a:xfrm>
          <a:prstGeom prst="rect">
            <a:avLst/>
          </a:prstGeom>
          <a:solidFill>
            <a:srgbClr val="0000CC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1366838" y="1373188"/>
            <a:ext cx="2743200" cy="3048000"/>
          </a:xfrm>
          <a:prstGeom prst="rect">
            <a:avLst/>
          </a:prstGeom>
          <a:solidFill>
            <a:srgbClr val="0000FF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2193925" y="1012825"/>
            <a:ext cx="1073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dirty="0">
                <a:solidFill>
                  <a:schemeClr val="tx1"/>
                </a:solidFill>
                <a:latin typeface="Helvetica" charset="0"/>
              </a:rPr>
              <a:t>Class 1</a:t>
            </a:r>
          </a:p>
        </p:txBody>
      </p:sp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2701925" y="4486275"/>
            <a:ext cx="14271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b="0">
                <a:solidFill>
                  <a:schemeClr val="tx1"/>
                </a:solidFill>
                <a:latin typeface="Helvetica" charset="0"/>
              </a:rPr>
              <a:t>inheritance</a:t>
            </a:r>
          </a:p>
        </p:txBody>
      </p:sp>
      <p:grpSp>
        <p:nvGrpSpPr>
          <p:cNvPr id="28682" name="Group 10"/>
          <p:cNvGrpSpPr>
            <a:grpSpLocks/>
          </p:cNvGrpSpPr>
          <p:nvPr/>
        </p:nvGrpSpPr>
        <p:grpSpPr bwMode="auto">
          <a:xfrm>
            <a:off x="5005388" y="2203450"/>
            <a:ext cx="2667000" cy="685800"/>
            <a:chOff x="5168" y="1287"/>
            <a:chExt cx="1680" cy="432"/>
          </a:xfrm>
        </p:grpSpPr>
        <p:sp>
          <p:nvSpPr>
            <p:cNvPr id="28729" name="Rectangle 11"/>
            <p:cNvSpPr>
              <a:spLocks noChangeArrowheads="1"/>
            </p:cNvSpPr>
            <p:nvPr/>
          </p:nvSpPr>
          <p:spPr bwMode="auto">
            <a:xfrm>
              <a:off x="5168" y="1287"/>
              <a:ext cx="1680" cy="432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8730" name="Text Box 12"/>
            <p:cNvSpPr txBox="1">
              <a:spLocks noChangeArrowheads="1"/>
            </p:cNvSpPr>
            <p:nvPr/>
          </p:nvSpPr>
          <p:spPr bwMode="auto">
            <a:xfrm>
              <a:off x="5168" y="1378"/>
              <a:ext cx="67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n-US">
                  <a:solidFill>
                    <a:schemeClr val="tx1"/>
                  </a:solidFill>
                  <a:latin typeface="Helvetica" charset="0"/>
                </a:rPr>
                <a:t>Class 3</a:t>
              </a:r>
            </a:p>
          </p:txBody>
        </p:sp>
      </p:grpSp>
      <p:grpSp>
        <p:nvGrpSpPr>
          <p:cNvPr id="28683" name="Group 13"/>
          <p:cNvGrpSpPr>
            <a:grpSpLocks/>
          </p:cNvGrpSpPr>
          <p:nvPr/>
        </p:nvGrpSpPr>
        <p:grpSpPr bwMode="auto">
          <a:xfrm>
            <a:off x="1404938" y="4948238"/>
            <a:ext cx="2667000" cy="685800"/>
            <a:chOff x="2758" y="3166"/>
            <a:chExt cx="1680" cy="432"/>
          </a:xfrm>
        </p:grpSpPr>
        <p:sp>
          <p:nvSpPr>
            <p:cNvPr id="28727" name="Rectangle 14"/>
            <p:cNvSpPr>
              <a:spLocks noChangeArrowheads="1"/>
            </p:cNvSpPr>
            <p:nvPr/>
          </p:nvSpPr>
          <p:spPr bwMode="auto">
            <a:xfrm>
              <a:off x="2758" y="3166"/>
              <a:ext cx="1680" cy="432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8728" name="Text Box 15"/>
            <p:cNvSpPr txBox="1">
              <a:spLocks noChangeArrowheads="1"/>
            </p:cNvSpPr>
            <p:nvPr/>
          </p:nvSpPr>
          <p:spPr bwMode="auto">
            <a:xfrm>
              <a:off x="2758" y="3257"/>
              <a:ext cx="67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n-US">
                  <a:solidFill>
                    <a:schemeClr val="tx1"/>
                  </a:solidFill>
                  <a:latin typeface="Helvetica" charset="0"/>
                </a:rPr>
                <a:t>Class 2</a:t>
              </a:r>
            </a:p>
          </p:txBody>
        </p:sp>
      </p:grpSp>
      <p:sp>
        <p:nvSpPr>
          <p:cNvPr id="28684" name="Text Box 16"/>
          <p:cNvSpPr txBox="1">
            <a:spLocks noChangeArrowheads="1"/>
          </p:cNvSpPr>
          <p:nvPr/>
        </p:nvSpPr>
        <p:spPr bwMode="auto">
          <a:xfrm>
            <a:off x="6400800" y="1139825"/>
            <a:ext cx="142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400" dirty="0">
                <a:solidFill>
                  <a:schemeClr val="tx1"/>
                </a:solidFill>
                <a:latin typeface="Helvetica" charset="0"/>
              </a:rPr>
              <a:t>Package</a:t>
            </a:r>
            <a:endParaRPr lang="en-US" altLang="en-US" b="0" dirty="0">
              <a:solidFill>
                <a:schemeClr val="tx1"/>
              </a:solidFill>
              <a:latin typeface="Helvetica" charset="0"/>
            </a:endParaRPr>
          </a:p>
        </p:txBody>
      </p:sp>
      <p:grpSp>
        <p:nvGrpSpPr>
          <p:cNvPr id="28685" name="Group 17"/>
          <p:cNvGrpSpPr>
            <a:grpSpLocks/>
          </p:cNvGrpSpPr>
          <p:nvPr/>
        </p:nvGrpSpPr>
        <p:grpSpPr bwMode="auto">
          <a:xfrm>
            <a:off x="1406525" y="5943600"/>
            <a:ext cx="2663825" cy="688975"/>
            <a:chOff x="2756" y="3793"/>
            <a:chExt cx="1678" cy="434"/>
          </a:xfrm>
        </p:grpSpPr>
        <p:sp>
          <p:nvSpPr>
            <p:cNvPr id="28725" name="Rectangle 18"/>
            <p:cNvSpPr>
              <a:spLocks noChangeArrowheads="1"/>
            </p:cNvSpPr>
            <p:nvPr/>
          </p:nvSpPr>
          <p:spPr bwMode="auto">
            <a:xfrm>
              <a:off x="2756" y="3793"/>
              <a:ext cx="1678" cy="434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8726" name="Text Box 19"/>
            <p:cNvSpPr txBox="1">
              <a:spLocks noChangeArrowheads="1"/>
            </p:cNvSpPr>
            <p:nvPr/>
          </p:nvSpPr>
          <p:spPr bwMode="auto">
            <a:xfrm>
              <a:off x="2756" y="3885"/>
              <a:ext cx="67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n-US" dirty="0">
                  <a:solidFill>
                    <a:schemeClr val="tx1"/>
                  </a:solidFill>
                  <a:latin typeface="Helvetica" charset="0"/>
                </a:rPr>
                <a:t>Class 5</a:t>
              </a:r>
            </a:p>
          </p:txBody>
        </p:sp>
      </p:grpSp>
      <p:sp>
        <p:nvSpPr>
          <p:cNvPr id="28686" name="Line 20"/>
          <p:cNvSpPr>
            <a:spLocks noChangeShapeType="1"/>
          </p:cNvSpPr>
          <p:nvPr/>
        </p:nvSpPr>
        <p:spPr bwMode="auto">
          <a:xfrm>
            <a:off x="2738438" y="4262438"/>
            <a:ext cx="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7" name="Line 21"/>
          <p:cNvSpPr>
            <a:spLocks noChangeShapeType="1"/>
          </p:cNvSpPr>
          <p:nvPr/>
        </p:nvSpPr>
        <p:spPr bwMode="auto">
          <a:xfrm flipV="1">
            <a:off x="2738438" y="5622925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" name="Group 22"/>
          <p:cNvGrpSpPr>
            <a:grpSpLocks/>
          </p:cNvGrpSpPr>
          <p:nvPr/>
        </p:nvGrpSpPr>
        <p:grpSpPr bwMode="auto">
          <a:xfrm>
            <a:off x="1595438" y="3713163"/>
            <a:ext cx="2286000" cy="533400"/>
            <a:chOff x="1052" y="2339"/>
            <a:chExt cx="1440" cy="336"/>
          </a:xfrm>
        </p:grpSpPr>
        <p:sp>
          <p:nvSpPr>
            <p:cNvPr id="28723" name="Rectangle 23"/>
            <p:cNvSpPr>
              <a:spLocks noChangeArrowheads="1"/>
            </p:cNvSpPr>
            <p:nvPr/>
          </p:nvSpPr>
          <p:spPr bwMode="auto">
            <a:xfrm>
              <a:off x="1052" y="2339"/>
              <a:ext cx="1440" cy="336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8724" name="Text Box 24"/>
            <p:cNvSpPr txBox="1">
              <a:spLocks noChangeArrowheads="1"/>
            </p:cNvSpPr>
            <p:nvPr/>
          </p:nvSpPr>
          <p:spPr bwMode="auto">
            <a:xfrm>
              <a:off x="1119" y="2382"/>
              <a:ext cx="130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b="0">
                  <a:solidFill>
                    <a:schemeClr val="tx1"/>
                  </a:solidFill>
                  <a:latin typeface="Helvetica" charset="0"/>
                </a:rPr>
                <a:t>private members</a:t>
              </a:r>
            </a:p>
          </p:txBody>
        </p:sp>
      </p:grpSp>
      <p:sp>
        <p:nvSpPr>
          <p:cNvPr id="328729" name="Line 25"/>
          <p:cNvSpPr>
            <a:spLocks noChangeShapeType="1"/>
          </p:cNvSpPr>
          <p:nvPr/>
        </p:nvSpPr>
        <p:spPr bwMode="auto">
          <a:xfrm flipH="1" flipV="1">
            <a:off x="1419225" y="3863975"/>
            <a:ext cx="277813" cy="1588"/>
          </a:xfrm>
          <a:prstGeom prst="line">
            <a:avLst/>
          </a:prstGeom>
          <a:noFill/>
          <a:ln w="28575" cap="rnd">
            <a:solidFill>
              <a:schemeClr val="tx2"/>
            </a:solidFill>
            <a:prstDash val="sysDot"/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26"/>
          <p:cNvGrpSpPr>
            <a:grpSpLocks/>
          </p:cNvGrpSpPr>
          <p:nvPr/>
        </p:nvGrpSpPr>
        <p:grpSpPr bwMode="auto">
          <a:xfrm>
            <a:off x="1595438" y="2979738"/>
            <a:ext cx="2286000" cy="533400"/>
            <a:chOff x="1018" y="1966"/>
            <a:chExt cx="1440" cy="336"/>
          </a:xfrm>
        </p:grpSpPr>
        <p:sp>
          <p:nvSpPr>
            <p:cNvPr id="28721" name="Rectangle 27"/>
            <p:cNvSpPr>
              <a:spLocks noChangeArrowheads="1"/>
            </p:cNvSpPr>
            <p:nvPr/>
          </p:nvSpPr>
          <p:spPr bwMode="auto">
            <a:xfrm>
              <a:off x="1018" y="1966"/>
              <a:ext cx="1440" cy="336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8722" name="Text Box 28"/>
            <p:cNvSpPr txBox="1">
              <a:spLocks noChangeArrowheads="1"/>
            </p:cNvSpPr>
            <p:nvPr/>
          </p:nvSpPr>
          <p:spPr bwMode="auto">
            <a:xfrm>
              <a:off x="1440" y="2009"/>
              <a:ext cx="59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altLang="en-US" b="0">
                  <a:solidFill>
                    <a:schemeClr val="tx1"/>
                  </a:solidFill>
                  <a:latin typeface="Helvetica" charset="0"/>
                </a:rPr>
                <a:t>default</a:t>
              </a:r>
            </a:p>
          </p:txBody>
        </p:sp>
      </p:grpSp>
      <p:grpSp>
        <p:nvGrpSpPr>
          <p:cNvPr id="8" name="Group 29"/>
          <p:cNvGrpSpPr>
            <a:grpSpLocks/>
          </p:cNvGrpSpPr>
          <p:nvPr/>
        </p:nvGrpSpPr>
        <p:grpSpPr bwMode="auto">
          <a:xfrm>
            <a:off x="1554163" y="2246313"/>
            <a:ext cx="2368550" cy="533400"/>
            <a:chOff x="977" y="1351"/>
            <a:chExt cx="1492" cy="336"/>
          </a:xfrm>
        </p:grpSpPr>
        <p:sp>
          <p:nvSpPr>
            <p:cNvPr id="28719" name="Rectangle 30"/>
            <p:cNvSpPr>
              <a:spLocks noChangeArrowheads="1"/>
            </p:cNvSpPr>
            <p:nvPr/>
          </p:nvSpPr>
          <p:spPr bwMode="auto">
            <a:xfrm>
              <a:off x="1003" y="1351"/>
              <a:ext cx="1440" cy="336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8720" name="Text Box 31"/>
            <p:cNvSpPr txBox="1">
              <a:spLocks noChangeArrowheads="1"/>
            </p:cNvSpPr>
            <p:nvPr/>
          </p:nvSpPr>
          <p:spPr bwMode="auto">
            <a:xfrm>
              <a:off x="977" y="1394"/>
              <a:ext cx="149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b="0">
                  <a:solidFill>
                    <a:schemeClr val="tx1"/>
                  </a:solidFill>
                  <a:latin typeface="Helvetica" charset="0"/>
                </a:rPr>
                <a:t>protected members</a:t>
              </a:r>
            </a:p>
          </p:txBody>
        </p:sp>
      </p:grpSp>
      <p:sp>
        <p:nvSpPr>
          <p:cNvPr id="328736" name="Line 32"/>
          <p:cNvSpPr>
            <a:spLocks noChangeShapeType="1"/>
          </p:cNvSpPr>
          <p:nvPr/>
        </p:nvSpPr>
        <p:spPr bwMode="auto">
          <a:xfrm flipH="1">
            <a:off x="992188" y="2422525"/>
            <a:ext cx="685800" cy="0"/>
          </a:xfrm>
          <a:prstGeom prst="line">
            <a:avLst/>
          </a:prstGeom>
          <a:noFill/>
          <a:ln w="28575" cap="rnd">
            <a:solidFill>
              <a:schemeClr val="tx2"/>
            </a:solidFill>
            <a:prstDash val="sysDot"/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737" name="Line 33"/>
          <p:cNvSpPr>
            <a:spLocks noChangeShapeType="1"/>
          </p:cNvSpPr>
          <p:nvPr/>
        </p:nvSpPr>
        <p:spPr bwMode="auto">
          <a:xfrm flipH="1">
            <a:off x="1400175" y="2303463"/>
            <a:ext cx="304800" cy="0"/>
          </a:xfrm>
          <a:prstGeom prst="line">
            <a:avLst/>
          </a:prstGeom>
          <a:noFill/>
          <a:ln w="28575" cap="rnd">
            <a:solidFill>
              <a:schemeClr val="tx2"/>
            </a:solidFill>
            <a:prstDash val="sysDot"/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738" name="Freeform 34"/>
          <p:cNvSpPr>
            <a:spLocks/>
          </p:cNvSpPr>
          <p:nvPr/>
        </p:nvSpPr>
        <p:spPr bwMode="auto">
          <a:xfrm>
            <a:off x="1704975" y="2703513"/>
            <a:ext cx="42863" cy="2397125"/>
          </a:xfrm>
          <a:custGeom>
            <a:avLst/>
            <a:gdLst>
              <a:gd name="T0" fmla="*/ 0 w 13"/>
              <a:gd name="T1" fmla="*/ 0 h 1166"/>
              <a:gd name="T2" fmla="*/ 2147483647 w 13"/>
              <a:gd name="T3" fmla="*/ 2147483647 h 1166"/>
              <a:gd name="T4" fmla="*/ 0 60000 65536"/>
              <a:gd name="T5" fmla="*/ 0 60000 65536"/>
              <a:gd name="T6" fmla="*/ 0 w 13"/>
              <a:gd name="T7" fmla="*/ 0 h 1166"/>
              <a:gd name="T8" fmla="*/ 13 w 13"/>
              <a:gd name="T9" fmla="*/ 1166 h 116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3" h="1166">
                <a:moveTo>
                  <a:pt x="0" y="0"/>
                </a:moveTo>
                <a:lnTo>
                  <a:pt x="13" y="1166"/>
                </a:lnTo>
              </a:path>
            </a:pathLst>
          </a:custGeom>
          <a:noFill/>
          <a:ln w="28575" cap="rnd">
            <a:solidFill>
              <a:schemeClr val="tx2"/>
            </a:solidFill>
            <a:prstDash val="sysDot"/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" name="Group 35"/>
          <p:cNvGrpSpPr>
            <a:grpSpLocks/>
          </p:cNvGrpSpPr>
          <p:nvPr/>
        </p:nvGrpSpPr>
        <p:grpSpPr bwMode="auto">
          <a:xfrm>
            <a:off x="1595438" y="1514475"/>
            <a:ext cx="2286000" cy="533400"/>
            <a:chOff x="1005" y="954"/>
            <a:chExt cx="1440" cy="336"/>
          </a:xfrm>
        </p:grpSpPr>
        <p:sp>
          <p:nvSpPr>
            <p:cNvPr id="28717" name="Rectangle 36"/>
            <p:cNvSpPr>
              <a:spLocks noChangeArrowheads="1"/>
            </p:cNvSpPr>
            <p:nvPr/>
          </p:nvSpPr>
          <p:spPr bwMode="auto">
            <a:xfrm>
              <a:off x="1005" y="954"/>
              <a:ext cx="1440" cy="336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8718" name="Text Box 37"/>
            <p:cNvSpPr txBox="1">
              <a:spLocks noChangeArrowheads="1"/>
            </p:cNvSpPr>
            <p:nvPr/>
          </p:nvSpPr>
          <p:spPr bwMode="auto">
            <a:xfrm>
              <a:off x="1102" y="997"/>
              <a:ext cx="124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b="0" dirty="0">
                  <a:solidFill>
                    <a:schemeClr val="tx1"/>
                  </a:solidFill>
                  <a:latin typeface="Helvetica" charset="0"/>
                </a:rPr>
                <a:t>public members</a:t>
              </a:r>
            </a:p>
          </p:txBody>
        </p:sp>
      </p:grpSp>
      <p:sp>
        <p:nvSpPr>
          <p:cNvPr id="328742" name="Freeform 38"/>
          <p:cNvSpPr>
            <a:spLocks/>
          </p:cNvSpPr>
          <p:nvPr/>
        </p:nvSpPr>
        <p:spPr bwMode="auto">
          <a:xfrm>
            <a:off x="3678238" y="1692275"/>
            <a:ext cx="369887" cy="3175"/>
          </a:xfrm>
          <a:custGeom>
            <a:avLst/>
            <a:gdLst>
              <a:gd name="T0" fmla="*/ 0 w 233"/>
              <a:gd name="T1" fmla="*/ 2147483647 h 2"/>
              <a:gd name="T2" fmla="*/ 2147483647 w 233"/>
              <a:gd name="T3" fmla="*/ 0 h 2"/>
              <a:gd name="T4" fmla="*/ 0 60000 65536"/>
              <a:gd name="T5" fmla="*/ 0 60000 65536"/>
              <a:gd name="T6" fmla="*/ 0 w 233"/>
              <a:gd name="T7" fmla="*/ 0 h 2"/>
              <a:gd name="T8" fmla="*/ 233 w 233"/>
              <a:gd name="T9" fmla="*/ 2 h 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33" h="2">
                <a:moveTo>
                  <a:pt x="0" y="2"/>
                </a:moveTo>
                <a:lnTo>
                  <a:pt x="233" y="0"/>
                </a:lnTo>
              </a:path>
            </a:pathLst>
          </a:custGeom>
          <a:noFill/>
          <a:ln w="28575" cap="rnd">
            <a:solidFill>
              <a:schemeClr val="tx2"/>
            </a:solidFill>
            <a:prstDash val="sysDot"/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743" name="Line 39"/>
          <p:cNvSpPr>
            <a:spLocks noChangeShapeType="1"/>
          </p:cNvSpPr>
          <p:nvPr/>
        </p:nvSpPr>
        <p:spPr bwMode="auto">
          <a:xfrm>
            <a:off x="3678238" y="1597025"/>
            <a:ext cx="1081087" cy="0"/>
          </a:xfrm>
          <a:prstGeom prst="line">
            <a:avLst/>
          </a:prstGeom>
          <a:noFill/>
          <a:ln w="28575" cap="rnd">
            <a:solidFill>
              <a:schemeClr val="tx2"/>
            </a:solidFill>
            <a:prstDash val="sysDot"/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" name="Group 40"/>
          <p:cNvGrpSpPr>
            <a:grpSpLocks/>
          </p:cNvGrpSpPr>
          <p:nvPr/>
        </p:nvGrpSpPr>
        <p:grpSpPr bwMode="auto">
          <a:xfrm>
            <a:off x="3678238" y="1774825"/>
            <a:ext cx="1597025" cy="4291013"/>
            <a:chOff x="2317" y="1118"/>
            <a:chExt cx="1006" cy="2703"/>
          </a:xfrm>
        </p:grpSpPr>
        <p:sp>
          <p:nvSpPr>
            <p:cNvPr id="28715" name="Freeform 41"/>
            <p:cNvSpPr>
              <a:spLocks/>
            </p:cNvSpPr>
            <p:nvPr/>
          </p:nvSpPr>
          <p:spPr bwMode="auto">
            <a:xfrm flipV="1">
              <a:off x="3000" y="1439"/>
              <a:ext cx="323" cy="2382"/>
            </a:xfrm>
            <a:custGeom>
              <a:avLst/>
              <a:gdLst>
                <a:gd name="T0" fmla="*/ 0 w 1933"/>
                <a:gd name="T1" fmla="*/ 2147483647 h 689"/>
                <a:gd name="T2" fmla="*/ 0 w 1933"/>
                <a:gd name="T3" fmla="*/ 0 h 689"/>
                <a:gd name="T4" fmla="*/ 0 60000 65536"/>
                <a:gd name="T5" fmla="*/ 0 60000 65536"/>
                <a:gd name="T6" fmla="*/ 0 w 1933"/>
                <a:gd name="T7" fmla="*/ 0 h 689"/>
                <a:gd name="T8" fmla="*/ 1933 w 1933"/>
                <a:gd name="T9" fmla="*/ 689 h 68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933" h="689">
                  <a:moveTo>
                    <a:pt x="0" y="689"/>
                  </a:moveTo>
                  <a:lnTo>
                    <a:pt x="1933" y="0"/>
                  </a:lnTo>
                </a:path>
              </a:pathLst>
            </a:custGeom>
            <a:noFill/>
            <a:ln w="28575" cap="rnd">
              <a:solidFill>
                <a:schemeClr val="tx2"/>
              </a:solidFill>
              <a:prstDash val="sysDot"/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6" name="Line 42"/>
            <p:cNvSpPr>
              <a:spLocks noChangeShapeType="1"/>
            </p:cNvSpPr>
            <p:nvPr/>
          </p:nvSpPr>
          <p:spPr bwMode="auto">
            <a:xfrm>
              <a:off x="2317" y="1118"/>
              <a:ext cx="672" cy="301"/>
            </a:xfrm>
            <a:prstGeom prst="line">
              <a:avLst/>
            </a:prstGeom>
            <a:noFill/>
            <a:ln w="28575" cap="rnd">
              <a:solidFill>
                <a:schemeClr val="tx2"/>
              </a:solidFill>
              <a:prstDash val="sysDot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" name="Group 43"/>
          <p:cNvGrpSpPr>
            <a:grpSpLocks/>
          </p:cNvGrpSpPr>
          <p:nvPr/>
        </p:nvGrpSpPr>
        <p:grpSpPr bwMode="auto">
          <a:xfrm>
            <a:off x="1116013" y="2582863"/>
            <a:ext cx="525462" cy="3571875"/>
            <a:chOff x="703" y="1627"/>
            <a:chExt cx="331" cy="2250"/>
          </a:xfrm>
        </p:grpSpPr>
        <p:sp>
          <p:nvSpPr>
            <p:cNvPr id="28712" name="Line 44"/>
            <p:cNvSpPr>
              <a:spLocks noChangeShapeType="1"/>
            </p:cNvSpPr>
            <p:nvPr/>
          </p:nvSpPr>
          <p:spPr bwMode="auto">
            <a:xfrm>
              <a:off x="703" y="1877"/>
              <a:ext cx="0" cy="1879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13" name="Line 45"/>
            <p:cNvSpPr>
              <a:spLocks noChangeShapeType="1"/>
            </p:cNvSpPr>
            <p:nvPr/>
          </p:nvSpPr>
          <p:spPr bwMode="auto">
            <a:xfrm>
              <a:off x="703" y="3759"/>
              <a:ext cx="278" cy="118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prstDash val="dash"/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14" name="Line 46"/>
            <p:cNvSpPr>
              <a:spLocks noChangeShapeType="1"/>
            </p:cNvSpPr>
            <p:nvPr/>
          </p:nvSpPr>
          <p:spPr bwMode="auto">
            <a:xfrm flipH="1">
              <a:off x="703" y="1627"/>
              <a:ext cx="331" cy="246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8751" name="Line 47"/>
          <p:cNvSpPr>
            <a:spLocks noChangeShapeType="1"/>
          </p:cNvSpPr>
          <p:nvPr/>
        </p:nvSpPr>
        <p:spPr bwMode="auto">
          <a:xfrm>
            <a:off x="3651250" y="3328988"/>
            <a:ext cx="0" cy="1744662"/>
          </a:xfrm>
          <a:prstGeom prst="line">
            <a:avLst/>
          </a:prstGeom>
          <a:noFill/>
          <a:ln w="28575" cap="rnd">
            <a:solidFill>
              <a:schemeClr val="tx2"/>
            </a:solidFill>
            <a:prstDash val="sysDot"/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752" name="Line 48"/>
          <p:cNvSpPr>
            <a:spLocks noChangeShapeType="1"/>
          </p:cNvSpPr>
          <p:nvPr/>
        </p:nvSpPr>
        <p:spPr bwMode="auto">
          <a:xfrm>
            <a:off x="3651250" y="3246438"/>
            <a:ext cx="395288" cy="0"/>
          </a:xfrm>
          <a:prstGeom prst="line">
            <a:avLst/>
          </a:prstGeom>
          <a:noFill/>
          <a:ln w="28575" cap="rnd">
            <a:solidFill>
              <a:schemeClr val="tx2"/>
            </a:solidFill>
            <a:prstDash val="sysDot"/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753" name="Line 49"/>
          <p:cNvSpPr>
            <a:spLocks noChangeShapeType="1"/>
          </p:cNvSpPr>
          <p:nvPr/>
        </p:nvSpPr>
        <p:spPr bwMode="auto">
          <a:xfrm flipV="1">
            <a:off x="3651250" y="2754313"/>
            <a:ext cx="1701800" cy="369887"/>
          </a:xfrm>
          <a:prstGeom prst="line">
            <a:avLst/>
          </a:prstGeom>
          <a:noFill/>
          <a:ln w="28575" cap="rnd">
            <a:solidFill>
              <a:schemeClr val="tx2"/>
            </a:solidFill>
            <a:prstDash val="sysDot"/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2" name="Group 50"/>
          <p:cNvGrpSpPr>
            <a:grpSpLocks/>
          </p:cNvGrpSpPr>
          <p:nvPr/>
        </p:nvGrpSpPr>
        <p:grpSpPr bwMode="auto">
          <a:xfrm>
            <a:off x="3676650" y="1844675"/>
            <a:ext cx="942975" cy="4398963"/>
            <a:chOff x="2316" y="1162"/>
            <a:chExt cx="594" cy="2771"/>
          </a:xfrm>
        </p:grpSpPr>
        <p:sp>
          <p:nvSpPr>
            <p:cNvPr id="28709" name="Line 51"/>
            <p:cNvSpPr>
              <a:spLocks noChangeShapeType="1"/>
            </p:cNvSpPr>
            <p:nvPr/>
          </p:nvSpPr>
          <p:spPr bwMode="auto">
            <a:xfrm>
              <a:off x="2910" y="1480"/>
              <a:ext cx="0" cy="2076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10" name="Line 52"/>
            <p:cNvSpPr>
              <a:spLocks noChangeShapeType="1"/>
            </p:cNvSpPr>
            <p:nvPr/>
          </p:nvSpPr>
          <p:spPr bwMode="auto">
            <a:xfrm flipH="1">
              <a:off x="2526" y="3556"/>
              <a:ext cx="384" cy="377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prstDash val="dash"/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11" name="Line 53"/>
            <p:cNvSpPr>
              <a:spLocks noChangeShapeType="1"/>
            </p:cNvSpPr>
            <p:nvPr/>
          </p:nvSpPr>
          <p:spPr bwMode="auto">
            <a:xfrm>
              <a:off x="2316" y="1162"/>
              <a:ext cx="594" cy="32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" name="Group 54"/>
          <p:cNvGrpSpPr>
            <a:grpSpLocks/>
          </p:cNvGrpSpPr>
          <p:nvPr/>
        </p:nvGrpSpPr>
        <p:grpSpPr bwMode="auto">
          <a:xfrm>
            <a:off x="3678238" y="1941513"/>
            <a:ext cx="700087" cy="3243262"/>
            <a:chOff x="2317" y="1223"/>
            <a:chExt cx="441" cy="2043"/>
          </a:xfrm>
        </p:grpSpPr>
        <p:sp>
          <p:nvSpPr>
            <p:cNvPr id="28706" name="Line 55"/>
            <p:cNvSpPr>
              <a:spLocks noChangeShapeType="1"/>
            </p:cNvSpPr>
            <p:nvPr/>
          </p:nvSpPr>
          <p:spPr bwMode="auto">
            <a:xfrm>
              <a:off x="2758" y="1490"/>
              <a:ext cx="0" cy="1392"/>
            </a:xfrm>
            <a:prstGeom prst="line">
              <a:avLst/>
            </a:prstGeom>
            <a:noFill/>
            <a:ln w="28575" cap="rnd">
              <a:solidFill>
                <a:schemeClr val="tx2"/>
              </a:solidFill>
              <a:prstDash val="sysDot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7" name="Line 56"/>
            <p:cNvSpPr>
              <a:spLocks noChangeShapeType="1"/>
            </p:cNvSpPr>
            <p:nvPr/>
          </p:nvSpPr>
          <p:spPr bwMode="auto">
            <a:xfrm flipH="1">
              <a:off x="2374" y="2882"/>
              <a:ext cx="384" cy="384"/>
            </a:xfrm>
            <a:prstGeom prst="line">
              <a:avLst/>
            </a:prstGeom>
            <a:noFill/>
            <a:ln w="28575" cap="rnd">
              <a:solidFill>
                <a:schemeClr val="tx2"/>
              </a:solidFill>
              <a:prstDash val="sysDot"/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8" name="Line 57"/>
            <p:cNvSpPr>
              <a:spLocks noChangeShapeType="1"/>
            </p:cNvSpPr>
            <p:nvPr/>
          </p:nvSpPr>
          <p:spPr bwMode="auto">
            <a:xfrm>
              <a:off x="2317" y="1223"/>
              <a:ext cx="441" cy="267"/>
            </a:xfrm>
            <a:prstGeom prst="line">
              <a:avLst/>
            </a:prstGeom>
            <a:noFill/>
            <a:ln w="28575" cap="rnd">
              <a:solidFill>
                <a:schemeClr val="tx2"/>
              </a:solidFill>
              <a:prstDash val="sysDot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8705" name="Date Placeholder 60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28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328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1000"/>
                                        <p:tgtEl>
                                          <p:spTgt spid="328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1000"/>
                                        <p:tgtEl>
                                          <p:spTgt spid="328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328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328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328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1000"/>
                                        <p:tgtEl>
                                          <p:spTgt spid="328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328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8729" grpId="0" animBg="1"/>
      <p:bldP spid="328736" grpId="0" animBg="1"/>
      <p:bldP spid="328737" grpId="0" animBg="1"/>
      <p:bldP spid="328738" grpId="0" animBg="1"/>
      <p:bldP spid="328742" grpId="0" animBg="1"/>
      <p:bldP spid="328743" grpId="0" animBg="1"/>
      <p:bldP spid="328751" grpId="0" animBg="1"/>
      <p:bldP spid="328752" grpId="0" animBg="1"/>
      <p:bldP spid="32875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EF2C2488-CAB0-4E48-9D01-87B5BECB3805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16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96838"/>
            <a:ext cx="9144000" cy="915987"/>
          </a:xfrm>
        </p:spPr>
        <p:txBody>
          <a:bodyPr/>
          <a:lstStyle/>
          <a:p>
            <a:r>
              <a:rPr lang="en-US" altLang="zh-CN" sz="3200" dirty="0" smtClean="0">
                <a:ea typeface="宋体" pitchFamily="2" charset="-122"/>
              </a:rPr>
              <a:t>OO Language Features (Java)</a:t>
            </a:r>
            <a:endParaRPr lang="en-US" altLang="en-US" sz="3200" dirty="0" smtClean="0"/>
          </a:p>
        </p:txBody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tx2"/>
                </a:solidFill>
                <a:ea typeface="宋体" pitchFamily="2" charset="-122"/>
              </a:rPr>
              <a:t>Method overriding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zh-CN" dirty="0" smtClean="0">
                <a:ea typeface="宋体" pitchFamily="2" charset="-122"/>
              </a:rPr>
              <a:t>   Allows a method in a subclass to have the same name,  arguments and result  type as a method in its parent</a:t>
            </a:r>
          </a:p>
          <a:p>
            <a:r>
              <a:rPr lang="en-US" altLang="zh-CN" dirty="0" smtClean="0">
                <a:solidFill>
                  <a:schemeClr val="tx2"/>
                </a:solidFill>
                <a:ea typeface="宋体" pitchFamily="2" charset="-122"/>
              </a:rPr>
              <a:t>Variable hiding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zh-CN" dirty="0" smtClean="0">
                <a:ea typeface="宋体" pitchFamily="2" charset="-122"/>
              </a:rPr>
              <a:t>   Achieved by defining a variable in a child class that has the same name and type of an inherited variable</a:t>
            </a:r>
          </a:p>
          <a:p>
            <a:r>
              <a:rPr lang="en-US" altLang="zh-CN" dirty="0" smtClean="0">
                <a:solidFill>
                  <a:schemeClr val="tx2"/>
                </a:solidFill>
                <a:ea typeface="宋体" pitchFamily="2" charset="-122"/>
              </a:rPr>
              <a:t>Class constructors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zh-CN" dirty="0" smtClean="0">
                <a:ea typeface="宋体" pitchFamily="2" charset="-122"/>
              </a:rPr>
              <a:t>Not inherited in the same way other methods are – must be explicitly called</a:t>
            </a:r>
          </a:p>
          <a:p>
            <a:r>
              <a:rPr lang="en-US" altLang="zh-CN" dirty="0" smtClean="0">
                <a:solidFill>
                  <a:schemeClr val="tx2"/>
                </a:solidFill>
                <a:ea typeface="宋体" pitchFamily="2" charset="-122"/>
              </a:rPr>
              <a:t>Each object has …</a:t>
            </a:r>
          </a:p>
          <a:p>
            <a:pPr lvl="1">
              <a:lnSpc>
                <a:spcPct val="80000"/>
              </a:lnSpc>
            </a:pPr>
            <a:r>
              <a:rPr lang="en-US" altLang="zh-CN" dirty="0" smtClean="0">
                <a:ea typeface="宋体" pitchFamily="2" charset="-122"/>
              </a:rPr>
              <a:t>A </a:t>
            </a:r>
            <a:r>
              <a:rPr lang="en-US" altLang="zh-CN" i="1" dirty="0" smtClean="0">
                <a:ea typeface="宋体" pitchFamily="2" charset="-122"/>
              </a:rPr>
              <a:t>declared</a:t>
            </a:r>
            <a:r>
              <a:rPr lang="en-US" altLang="zh-CN" dirty="0" smtClean="0">
                <a:ea typeface="宋体" pitchFamily="2" charset="-122"/>
              </a:rPr>
              <a:t> type : </a:t>
            </a:r>
            <a:r>
              <a:rPr lang="en-US" altLang="zh-CN" i="1" dirty="0" smtClean="0">
                <a:solidFill>
                  <a:schemeClr val="tx2"/>
                </a:solidFill>
                <a:ea typeface="宋体" pitchFamily="2" charset="-122"/>
              </a:rPr>
              <a:t>Parent P;</a:t>
            </a:r>
          </a:p>
          <a:p>
            <a:pPr lvl="1">
              <a:lnSpc>
                <a:spcPct val="80000"/>
              </a:lnSpc>
            </a:pPr>
            <a:r>
              <a:rPr lang="en-US" altLang="zh-CN" dirty="0" smtClean="0">
                <a:ea typeface="宋体" pitchFamily="2" charset="-122"/>
              </a:rPr>
              <a:t>An </a:t>
            </a:r>
            <a:r>
              <a:rPr lang="en-US" altLang="zh-CN" i="1" dirty="0" smtClean="0">
                <a:ea typeface="宋体" pitchFamily="2" charset="-122"/>
              </a:rPr>
              <a:t>actual</a:t>
            </a:r>
            <a:r>
              <a:rPr lang="en-US" altLang="zh-CN" dirty="0" smtClean="0">
                <a:ea typeface="宋体" pitchFamily="2" charset="-122"/>
              </a:rPr>
              <a:t> type : </a:t>
            </a:r>
            <a:r>
              <a:rPr lang="en-US" altLang="zh-CN" i="1" dirty="0" smtClean="0">
                <a:solidFill>
                  <a:schemeClr val="tx2"/>
                </a:solidFill>
                <a:ea typeface="宋体" pitchFamily="2" charset="-122"/>
              </a:rPr>
              <a:t>P = new Child ();</a:t>
            </a:r>
            <a:r>
              <a:rPr lang="en-US" altLang="zh-CN" dirty="0" smtClean="0">
                <a:ea typeface="宋体" pitchFamily="2" charset="-122"/>
              </a:rPr>
              <a:t> or assignment : </a:t>
            </a:r>
            <a:r>
              <a:rPr lang="en-US" altLang="zh-CN" i="1" dirty="0" smtClean="0">
                <a:solidFill>
                  <a:schemeClr val="tx2"/>
                </a:solidFill>
                <a:ea typeface="宋体" pitchFamily="2" charset="-122"/>
              </a:rPr>
              <a:t>P = </a:t>
            </a:r>
            <a:r>
              <a:rPr lang="en-US" altLang="zh-CN" i="1" dirty="0" err="1" smtClean="0">
                <a:solidFill>
                  <a:schemeClr val="tx2"/>
                </a:solidFill>
                <a:ea typeface="宋体" pitchFamily="2" charset="-122"/>
              </a:rPr>
              <a:t>Pold</a:t>
            </a:r>
            <a:r>
              <a:rPr lang="en-US" altLang="zh-CN" i="1" dirty="0" smtClean="0">
                <a:solidFill>
                  <a:schemeClr val="tx2"/>
                </a:solidFill>
                <a:ea typeface="宋体" pitchFamily="2" charset="-122"/>
              </a:rPr>
              <a:t>;</a:t>
            </a:r>
          </a:p>
          <a:p>
            <a:pPr lvl="1">
              <a:lnSpc>
                <a:spcPct val="80000"/>
              </a:lnSpc>
            </a:pPr>
            <a:r>
              <a:rPr lang="en-US" altLang="en-US" dirty="0" smtClean="0"/>
              <a:t>Declared and actual types allow uses of the same name to reference </a:t>
            </a:r>
            <a:r>
              <a:rPr lang="en-US" altLang="en-US" dirty="0" smtClean="0">
                <a:solidFill>
                  <a:schemeClr val="tx2"/>
                </a:solidFill>
              </a:rPr>
              <a:t>different variables</a:t>
            </a:r>
            <a:r>
              <a:rPr lang="en-US" altLang="en-US" dirty="0" smtClean="0"/>
              <a:t> with different </a:t>
            </a:r>
            <a:r>
              <a:rPr lang="en-US" altLang="en-US" dirty="0" smtClean="0">
                <a:solidFill>
                  <a:schemeClr val="tx2"/>
                </a:solidFill>
              </a:rPr>
              <a:t>types</a:t>
            </a:r>
          </a:p>
        </p:txBody>
      </p:sp>
      <p:sp>
        <p:nvSpPr>
          <p:cNvPr id="29702" name="Date Placeholder 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251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307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1893A35B-ACE6-4CC1-BAA5-9A11376B08E6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17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OO Language Feature Terms</a:t>
            </a:r>
          </a:p>
        </p:txBody>
      </p:sp>
      <p:sp>
        <p:nvSpPr>
          <p:cNvPr id="310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i="1" dirty="0" smtClean="0">
                <a:solidFill>
                  <a:schemeClr val="tx2"/>
                </a:solidFill>
                <a:ea typeface="宋体" pitchFamily="2" charset="-122"/>
              </a:rPr>
              <a:t>Polymorphic attribute</a:t>
            </a:r>
          </a:p>
          <a:p>
            <a:pPr lvl="1"/>
            <a:r>
              <a:rPr lang="en-US" altLang="zh-CN" sz="2000" dirty="0" smtClean="0">
                <a:ea typeface="宋体" pitchFamily="2" charset="-122"/>
              </a:rPr>
              <a:t>An object reference that can take on various types</a:t>
            </a:r>
          </a:p>
          <a:p>
            <a:pPr lvl="1"/>
            <a:r>
              <a:rPr lang="en-US" altLang="zh-CN" sz="2000" dirty="0" smtClean="0">
                <a:ea typeface="宋体" pitchFamily="2" charset="-122"/>
              </a:rPr>
              <a:t>Type the object reference takes on during execution can change</a:t>
            </a:r>
          </a:p>
          <a:p>
            <a:r>
              <a:rPr lang="en-US" altLang="zh-CN" i="1" dirty="0" smtClean="0">
                <a:solidFill>
                  <a:schemeClr val="tx2"/>
                </a:solidFill>
                <a:ea typeface="宋体" pitchFamily="2" charset="-122"/>
              </a:rPr>
              <a:t>Polymorphic method</a:t>
            </a:r>
          </a:p>
          <a:p>
            <a:pPr lvl="1"/>
            <a:r>
              <a:rPr lang="en-US" altLang="zh-CN" sz="2000" dirty="0" smtClean="0">
                <a:ea typeface="宋体" pitchFamily="2" charset="-122"/>
              </a:rPr>
              <a:t>Can accept parameters of different types because it has a parameter that is declared of type Object</a:t>
            </a:r>
            <a:endParaRPr lang="en-US" altLang="zh-CN" dirty="0" smtClean="0">
              <a:solidFill>
                <a:schemeClr val="tx2"/>
              </a:solidFill>
              <a:ea typeface="宋体" pitchFamily="2" charset="-122"/>
            </a:endParaRPr>
          </a:p>
          <a:p>
            <a:r>
              <a:rPr lang="en-US" altLang="zh-CN" i="1" dirty="0" smtClean="0">
                <a:solidFill>
                  <a:schemeClr val="tx2"/>
                </a:solidFill>
                <a:ea typeface="宋体" pitchFamily="2" charset="-122"/>
              </a:rPr>
              <a:t>Overloading</a:t>
            </a:r>
          </a:p>
          <a:p>
            <a:pPr lvl="1"/>
            <a:r>
              <a:rPr lang="en-US" altLang="zh-CN" sz="2000" dirty="0" smtClean="0">
                <a:ea typeface="宋体" pitchFamily="2" charset="-122"/>
              </a:rPr>
              <a:t>Using the same name for different constructors or methods in the same class</a:t>
            </a:r>
          </a:p>
          <a:p>
            <a:r>
              <a:rPr lang="en-US" altLang="zh-CN" i="1" dirty="0" smtClean="0">
                <a:solidFill>
                  <a:schemeClr val="tx2"/>
                </a:solidFill>
                <a:ea typeface="宋体" pitchFamily="2" charset="-122"/>
              </a:rPr>
              <a:t>Overriding</a:t>
            </a:r>
          </a:p>
          <a:p>
            <a:pPr lvl="1"/>
            <a:r>
              <a:rPr lang="en-US" altLang="zh-CN" sz="2000" dirty="0" smtClean="0">
                <a:ea typeface="宋体" pitchFamily="2" charset="-122"/>
              </a:rPr>
              <a:t>A child class declares an object or method with a name that is already declared in an ancestor class</a:t>
            </a:r>
          </a:p>
          <a:p>
            <a:pPr lvl="1"/>
            <a:r>
              <a:rPr lang="en-US" altLang="zh-CN" sz="2000" dirty="0" smtClean="0">
                <a:ea typeface="宋体" pitchFamily="2" charset="-122"/>
              </a:rPr>
              <a:t>Easily confused with overloading because the two mechanisms have similar names and semantics</a:t>
            </a:r>
          </a:p>
          <a:p>
            <a:pPr lvl="1"/>
            <a:r>
              <a:rPr lang="en-US" altLang="zh-CN" sz="2000" dirty="0" smtClean="0">
                <a:ea typeface="宋体" pitchFamily="2" charset="-122"/>
              </a:rPr>
              <a:t>Overloading is in the same class, overriding is between a class and a descendant</a:t>
            </a:r>
            <a:endParaRPr lang="en-US" altLang="en-US" sz="2000" dirty="0" smtClean="0"/>
          </a:p>
        </p:txBody>
      </p:sp>
      <p:sp>
        <p:nvSpPr>
          <p:cNvPr id="30726" name="Date Placeholder 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027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3174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51807529-3AE8-4AE5-A480-74C0AE41A9DA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18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More OO Language Feature Terms</a:t>
            </a:r>
          </a:p>
        </p:txBody>
      </p:sp>
      <p:sp>
        <p:nvSpPr>
          <p:cNvPr id="31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50" y="806116"/>
            <a:ext cx="9112481" cy="5701562"/>
          </a:xfrm>
        </p:spPr>
        <p:txBody>
          <a:bodyPr/>
          <a:lstStyle/>
          <a:p>
            <a:r>
              <a:rPr lang="en-US" altLang="zh-CN" dirty="0" smtClean="0">
                <a:ea typeface="宋体" pitchFamily="2" charset="-122"/>
              </a:rPr>
              <a:t>Members associated with a class are called </a:t>
            </a:r>
            <a:r>
              <a:rPr lang="en-US" altLang="zh-CN" dirty="0" smtClean="0">
                <a:solidFill>
                  <a:schemeClr val="tx2"/>
                </a:solidFill>
                <a:ea typeface="宋体" pitchFamily="2" charset="-122"/>
              </a:rPr>
              <a:t>class</a:t>
            </a:r>
            <a:r>
              <a:rPr lang="en-US" altLang="zh-CN" dirty="0" smtClean="0">
                <a:ea typeface="宋体" pitchFamily="2" charset="-122"/>
              </a:rPr>
              <a:t> or </a:t>
            </a:r>
            <a:r>
              <a:rPr lang="en-US" altLang="zh-CN" dirty="0" smtClean="0">
                <a:solidFill>
                  <a:schemeClr val="tx2"/>
                </a:solidFill>
                <a:ea typeface="宋体" pitchFamily="2" charset="-122"/>
              </a:rPr>
              <a:t>instance</a:t>
            </a:r>
            <a:r>
              <a:rPr lang="en-US" altLang="zh-CN" dirty="0" smtClean="0">
                <a:ea typeface="宋体" pitchFamily="2" charset="-122"/>
              </a:rPr>
              <a:t> variables and methods</a:t>
            </a:r>
          </a:p>
          <a:p>
            <a:pPr lvl="1"/>
            <a:r>
              <a:rPr lang="en-US" altLang="zh-CN" dirty="0" smtClean="0">
                <a:solidFill>
                  <a:schemeClr val="tx2"/>
                </a:solidFill>
                <a:ea typeface="宋体" pitchFamily="2" charset="-122"/>
              </a:rPr>
              <a:t>Static methods</a:t>
            </a:r>
            <a:r>
              <a:rPr lang="en-US" altLang="zh-CN" dirty="0" smtClean="0">
                <a:ea typeface="宋体" pitchFamily="2" charset="-122"/>
              </a:rPr>
              <a:t> can operate only on static variables; not instance variables</a:t>
            </a:r>
          </a:p>
          <a:p>
            <a:pPr lvl="1"/>
            <a:r>
              <a:rPr lang="en-US" altLang="zh-CN" dirty="0" smtClean="0">
                <a:solidFill>
                  <a:schemeClr val="tx2"/>
                </a:solidFill>
                <a:ea typeface="宋体" pitchFamily="2" charset="-122"/>
              </a:rPr>
              <a:t>Instance variables</a:t>
            </a:r>
            <a:r>
              <a:rPr lang="en-US" altLang="zh-CN" dirty="0" smtClean="0">
                <a:ea typeface="宋体" pitchFamily="2" charset="-122"/>
              </a:rPr>
              <a:t> are declared at the class level and are available to objects</a:t>
            </a:r>
          </a:p>
          <a:p>
            <a:r>
              <a:rPr lang="en-US" altLang="en-US" dirty="0" smtClean="0"/>
              <a:t>20 object-oriented mutation operators </a:t>
            </a:r>
            <a:r>
              <a:rPr lang="en-US" altLang="en-US" dirty="0" smtClean="0">
                <a:solidFill>
                  <a:schemeClr val="tx2"/>
                </a:solidFill>
              </a:rPr>
              <a:t>defined for Java</a:t>
            </a:r>
            <a:r>
              <a:rPr lang="en-US" altLang="en-US" dirty="0" smtClean="0"/>
              <a:t> – </a:t>
            </a:r>
            <a:r>
              <a:rPr lang="en-US" altLang="en-US" dirty="0" err="1" smtClean="0"/>
              <a:t>muJava</a:t>
            </a:r>
            <a:endParaRPr lang="en-US" altLang="en-US" dirty="0" smtClean="0"/>
          </a:p>
          <a:p>
            <a:r>
              <a:rPr lang="en-US" altLang="en-US" dirty="0" smtClean="0"/>
              <a:t>Broken into </a:t>
            </a:r>
            <a:r>
              <a:rPr lang="en-US" altLang="en-US" dirty="0" smtClean="0">
                <a:solidFill>
                  <a:schemeClr val="tx2"/>
                </a:solidFill>
              </a:rPr>
              <a:t>4 general categories</a:t>
            </a:r>
            <a:endParaRPr lang="en-US" altLang="en-US" dirty="0" smtClean="0"/>
          </a:p>
        </p:txBody>
      </p:sp>
      <p:sp>
        <p:nvSpPr>
          <p:cNvPr id="31750" name="Date Placeholder 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299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3277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A34B300D-1F50-4900-A68D-8FB1C9937F19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19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32772" name="Rectangle 2"/>
          <p:cNvSpPr>
            <a:spLocks noChangeArrowheads="1"/>
          </p:cNvSpPr>
          <p:nvPr/>
        </p:nvSpPr>
        <p:spPr bwMode="auto">
          <a:xfrm>
            <a:off x="1116013" y="5229225"/>
            <a:ext cx="6480175" cy="720725"/>
          </a:xfrm>
          <a:prstGeom prst="rect">
            <a:avLst/>
          </a:prstGeom>
          <a:solidFill>
            <a:srgbClr val="3333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2773" name="Rectangle 3"/>
          <p:cNvSpPr>
            <a:spLocks noChangeArrowheads="1"/>
          </p:cNvSpPr>
          <p:nvPr/>
        </p:nvSpPr>
        <p:spPr bwMode="auto">
          <a:xfrm>
            <a:off x="1116013" y="4076700"/>
            <a:ext cx="6480175" cy="720725"/>
          </a:xfrm>
          <a:prstGeom prst="rect">
            <a:avLst/>
          </a:prstGeom>
          <a:solidFill>
            <a:srgbClr val="3333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2774" name="Rectangle 4"/>
          <p:cNvSpPr>
            <a:spLocks noChangeArrowheads="1"/>
          </p:cNvSpPr>
          <p:nvPr/>
        </p:nvSpPr>
        <p:spPr bwMode="auto">
          <a:xfrm>
            <a:off x="1116013" y="2852738"/>
            <a:ext cx="6480175" cy="720725"/>
          </a:xfrm>
          <a:prstGeom prst="rect">
            <a:avLst/>
          </a:prstGeom>
          <a:solidFill>
            <a:srgbClr val="3333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2775" name="Rectangle 5"/>
          <p:cNvSpPr>
            <a:spLocks noChangeArrowheads="1"/>
          </p:cNvSpPr>
          <p:nvPr/>
        </p:nvSpPr>
        <p:spPr bwMode="auto">
          <a:xfrm>
            <a:off x="1116013" y="1700213"/>
            <a:ext cx="6480175" cy="720725"/>
          </a:xfrm>
          <a:prstGeom prst="rect">
            <a:avLst/>
          </a:prstGeom>
          <a:solidFill>
            <a:srgbClr val="3333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2776" name="Rectangle 6"/>
          <p:cNvSpPr>
            <a:spLocks noGrp="1" noChangeArrowheads="1"/>
          </p:cNvSpPr>
          <p:nvPr>
            <p:ph type="title"/>
          </p:nvPr>
        </p:nvSpPr>
        <p:spPr>
          <a:xfrm>
            <a:off x="0" y="66675"/>
            <a:ext cx="9143999" cy="871788"/>
          </a:xfrm>
        </p:spPr>
        <p:txBody>
          <a:bodyPr/>
          <a:lstStyle/>
          <a:p>
            <a:r>
              <a:rPr lang="en-US" altLang="ko-KR" dirty="0" smtClean="0">
                <a:ea typeface="Gulim" pitchFamily="34" charset="-127"/>
              </a:rPr>
              <a:t>Class Mutation Operators for Java</a:t>
            </a:r>
          </a:p>
        </p:txBody>
      </p:sp>
      <p:sp>
        <p:nvSpPr>
          <p:cNvPr id="32777" name="AutoShape 7"/>
          <p:cNvSpPr>
            <a:spLocks noChangeArrowheads="1"/>
          </p:cNvSpPr>
          <p:nvPr/>
        </p:nvSpPr>
        <p:spPr bwMode="auto">
          <a:xfrm>
            <a:off x="1333500" y="1484313"/>
            <a:ext cx="2159000" cy="433387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28575">
            <a:solidFill>
              <a:srgbClr val="990033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kumimoji="1" lang="en-US" altLang="ko-KR" sz="1600" dirty="0">
                <a:solidFill>
                  <a:srgbClr val="000066"/>
                </a:solidFill>
                <a:latin typeface="Arial" pitchFamily="34" charset="0"/>
                <a:ea typeface="Dotum" pitchFamily="34" charset="-127"/>
              </a:rPr>
              <a:t>  (1) Encapsulation</a:t>
            </a:r>
          </a:p>
        </p:txBody>
      </p:sp>
      <p:sp>
        <p:nvSpPr>
          <p:cNvPr id="32778" name="AutoShape 8"/>
          <p:cNvSpPr>
            <a:spLocks noChangeArrowheads="1"/>
          </p:cNvSpPr>
          <p:nvPr/>
        </p:nvSpPr>
        <p:spPr bwMode="auto">
          <a:xfrm>
            <a:off x="1333500" y="2635250"/>
            <a:ext cx="2159000" cy="433388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28575">
            <a:solidFill>
              <a:srgbClr val="990033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kumimoji="1" lang="en-US" altLang="ko-KR" sz="1600">
                <a:solidFill>
                  <a:srgbClr val="000066"/>
                </a:solidFill>
                <a:latin typeface="Arial" pitchFamily="34" charset="0"/>
                <a:ea typeface="Dotum" pitchFamily="34" charset="-127"/>
              </a:rPr>
              <a:t>  (2) Inheritance</a:t>
            </a:r>
          </a:p>
        </p:txBody>
      </p:sp>
      <p:sp>
        <p:nvSpPr>
          <p:cNvPr id="32779" name="AutoShape 9"/>
          <p:cNvSpPr>
            <a:spLocks noChangeArrowheads="1"/>
          </p:cNvSpPr>
          <p:nvPr/>
        </p:nvSpPr>
        <p:spPr bwMode="auto">
          <a:xfrm>
            <a:off x="1333500" y="3860800"/>
            <a:ext cx="2159000" cy="433388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28575">
            <a:solidFill>
              <a:srgbClr val="990033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kumimoji="1" lang="en-US" altLang="ko-KR" sz="1600">
                <a:solidFill>
                  <a:srgbClr val="000066"/>
                </a:solidFill>
                <a:latin typeface="Arial" pitchFamily="34" charset="0"/>
                <a:ea typeface="Dotum" pitchFamily="34" charset="-127"/>
              </a:rPr>
              <a:t>  (3) Polymorphism</a:t>
            </a:r>
          </a:p>
        </p:txBody>
      </p:sp>
      <p:sp>
        <p:nvSpPr>
          <p:cNvPr id="32780" name="AutoShape 10"/>
          <p:cNvSpPr>
            <a:spLocks noChangeArrowheads="1"/>
          </p:cNvSpPr>
          <p:nvPr/>
        </p:nvSpPr>
        <p:spPr bwMode="auto">
          <a:xfrm>
            <a:off x="1333500" y="5013325"/>
            <a:ext cx="2159000" cy="433388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28575">
            <a:solidFill>
              <a:srgbClr val="990033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kumimoji="1" lang="en-US" altLang="ko-KR" sz="1600">
                <a:solidFill>
                  <a:srgbClr val="000066"/>
                </a:solidFill>
                <a:latin typeface="Arial" pitchFamily="34" charset="0"/>
                <a:ea typeface="Dotum" pitchFamily="34" charset="-127"/>
              </a:rPr>
              <a:t>  (4) Java-Specific</a:t>
            </a:r>
          </a:p>
        </p:txBody>
      </p:sp>
      <p:sp>
        <p:nvSpPr>
          <p:cNvPr id="32781" name="Text Box 11"/>
          <p:cNvSpPr txBox="1">
            <a:spLocks noChangeArrowheads="1"/>
          </p:cNvSpPr>
          <p:nvPr/>
        </p:nvSpPr>
        <p:spPr bwMode="auto">
          <a:xfrm>
            <a:off x="1258888" y="1989138"/>
            <a:ext cx="51847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kumimoji="1" lang="en-US" altLang="ko-KR" sz="1600" dirty="0">
                <a:solidFill>
                  <a:schemeClr val="tx1"/>
                </a:solidFill>
                <a:latin typeface="Arial" pitchFamily="34" charset="0"/>
                <a:ea typeface="Dotum" pitchFamily="34" charset="-127"/>
              </a:rPr>
              <a:t>AMC</a:t>
            </a:r>
          </a:p>
        </p:txBody>
      </p:sp>
      <p:sp>
        <p:nvSpPr>
          <p:cNvPr id="32782" name="Text Box 12"/>
          <p:cNvSpPr txBox="1">
            <a:spLocks noChangeArrowheads="1"/>
          </p:cNvSpPr>
          <p:nvPr/>
        </p:nvSpPr>
        <p:spPr bwMode="auto">
          <a:xfrm>
            <a:off x="1258888" y="3141663"/>
            <a:ext cx="51847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kumimoji="1" lang="en-US" altLang="ko-KR" sz="1600" dirty="0" smtClean="0">
                <a:solidFill>
                  <a:schemeClr val="tx1"/>
                </a:solidFill>
                <a:latin typeface="Arial" pitchFamily="34" charset="0"/>
                <a:ea typeface="Dotum" pitchFamily="34" charset="-127"/>
              </a:rPr>
              <a:t>IHI, IHD, IOD, IOP, IOR, ISI, ISD, IPC</a:t>
            </a:r>
            <a:endParaRPr kumimoji="1" lang="en-US" altLang="ko-KR" sz="1600" dirty="0">
              <a:solidFill>
                <a:schemeClr val="tx1"/>
              </a:solidFill>
              <a:latin typeface="Arial" pitchFamily="34" charset="0"/>
              <a:ea typeface="Dotum" pitchFamily="34" charset="-127"/>
            </a:endParaRPr>
          </a:p>
        </p:txBody>
      </p:sp>
      <p:sp>
        <p:nvSpPr>
          <p:cNvPr id="32783" name="Text Box 13"/>
          <p:cNvSpPr txBox="1">
            <a:spLocks noChangeArrowheads="1"/>
          </p:cNvSpPr>
          <p:nvPr/>
        </p:nvSpPr>
        <p:spPr bwMode="auto">
          <a:xfrm>
            <a:off x="1258888" y="4365625"/>
            <a:ext cx="563802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kumimoji="1" lang="en-US" altLang="ko-KR" sz="1600" dirty="0" smtClean="0">
                <a:solidFill>
                  <a:schemeClr val="tx1"/>
                </a:solidFill>
                <a:latin typeface="Arial" pitchFamily="34" charset="0"/>
                <a:ea typeface="Dotum" pitchFamily="34" charset="-127"/>
              </a:rPr>
              <a:t>PNC, PMD, PPD, PCI, PCD, PCC, PRV, OMR, OMD, OAC</a:t>
            </a:r>
            <a:endParaRPr kumimoji="1" lang="en-US" altLang="ko-KR" sz="1600" dirty="0">
              <a:solidFill>
                <a:schemeClr val="tx1"/>
              </a:solidFill>
              <a:latin typeface="Arial" pitchFamily="34" charset="0"/>
              <a:ea typeface="Dotum" pitchFamily="34" charset="-127"/>
            </a:endParaRPr>
          </a:p>
        </p:txBody>
      </p:sp>
      <p:sp>
        <p:nvSpPr>
          <p:cNvPr id="32784" name="Text Box 14"/>
          <p:cNvSpPr txBox="1">
            <a:spLocks noChangeArrowheads="1"/>
          </p:cNvSpPr>
          <p:nvPr/>
        </p:nvSpPr>
        <p:spPr bwMode="auto">
          <a:xfrm>
            <a:off x="1258888" y="5516563"/>
            <a:ext cx="51847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kumimoji="1" lang="en-US" altLang="ko-KR" sz="1600" dirty="0" smtClean="0">
                <a:solidFill>
                  <a:schemeClr val="tx1"/>
                </a:solidFill>
                <a:latin typeface="Arial" pitchFamily="34" charset="0"/>
                <a:ea typeface="Dotum" pitchFamily="34" charset="-127"/>
              </a:rPr>
              <a:t>JTI, JTD, JSI, JSD, JID, JDC</a:t>
            </a:r>
            <a:endParaRPr kumimoji="1" lang="en-US" altLang="ko-KR" sz="1600" dirty="0">
              <a:solidFill>
                <a:schemeClr val="tx1"/>
              </a:solidFill>
              <a:latin typeface="Arial" pitchFamily="34" charset="0"/>
              <a:ea typeface="Dotum" pitchFamily="34" charset="-127"/>
            </a:endParaRPr>
          </a:p>
        </p:txBody>
      </p:sp>
      <p:sp>
        <p:nvSpPr>
          <p:cNvPr id="32785" name="Date Placeholder 17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1536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7517E0E6-F785-477B-83F4-1571A4A58986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2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ea typeface="宋体" pitchFamily="2" charset="-122"/>
              </a:rPr>
              <a:t>Integration and OO Testing</a:t>
            </a:r>
            <a:endParaRPr lang="en-US" altLang="en-US" dirty="0" smtClean="0">
              <a:ea typeface="宋体" pitchFamily="2" charset="-122"/>
            </a:endParaRPr>
          </a:p>
        </p:txBody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2157413"/>
            <a:ext cx="8867775" cy="4287837"/>
          </a:xfrm>
        </p:spPr>
        <p:txBody>
          <a:bodyPr/>
          <a:lstStyle/>
          <a:p>
            <a:r>
              <a:rPr lang="en-US" altLang="zh-CN" dirty="0" smtClean="0">
                <a:ea typeface="宋体" pitchFamily="2" charset="-122"/>
              </a:rPr>
              <a:t>In Java, testing the way </a:t>
            </a:r>
            <a:r>
              <a:rPr lang="en-US" altLang="zh-CN" dirty="0" smtClean="0">
                <a:solidFill>
                  <a:schemeClr val="tx2"/>
                </a:solidFill>
                <a:ea typeface="宋体" pitchFamily="2" charset="-122"/>
              </a:rPr>
              <a:t>classes</a:t>
            </a:r>
            <a:r>
              <a:rPr lang="en-US" altLang="zh-CN" dirty="0" smtClean="0">
                <a:ea typeface="宋体" pitchFamily="2" charset="-122"/>
              </a:rPr>
              <a:t>, </a:t>
            </a:r>
            <a:r>
              <a:rPr lang="en-US" altLang="zh-CN" dirty="0" smtClean="0">
                <a:solidFill>
                  <a:schemeClr val="tx2"/>
                </a:solidFill>
                <a:ea typeface="宋体" pitchFamily="2" charset="-122"/>
              </a:rPr>
              <a:t>packages</a:t>
            </a:r>
            <a:r>
              <a:rPr lang="en-US" altLang="zh-CN" dirty="0" smtClean="0">
                <a:ea typeface="宋体" pitchFamily="2" charset="-122"/>
              </a:rPr>
              <a:t> and </a:t>
            </a:r>
            <a:r>
              <a:rPr lang="en-US" altLang="zh-CN" dirty="0" smtClean="0">
                <a:solidFill>
                  <a:schemeClr val="tx2"/>
                </a:solidFill>
                <a:ea typeface="宋体" pitchFamily="2" charset="-122"/>
              </a:rPr>
              <a:t>components</a:t>
            </a:r>
            <a:r>
              <a:rPr lang="en-US" altLang="zh-CN" dirty="0" smtClean="0">
                <a:ea typeface="宋体" pitchFamily="2" charset="-122"/>
              </a:rPr>
              <a:t> are connected</a:t>
            </a:r>
          </a:p>
          <a:p>
            <a:pPr lvl="1"/>
            <a:r>
              <a:rPr lang="en-US" altLang="zh-CN" i="1" dirty="0" smtClean="0">
                <a:ea typeface="宋体" pitchFamily="2" charset="-122"/>
              </a:rPr>
              <a:t>“Component”</a:t>
            </a:r>
            <a:r>
              <a:rPr lang="en-US" altLang="zh-CN" dirty="0" smtClean="0">
                <a:ea typeface="宋体" pitchFamily="2" charset="-122"/>
              </a:rPr>
              <a:t> is used as a generic term</a:t>
            </a:r>
          </a:p>
          <a:p>
            <a:r>
              <a:rPr lang="en-US" altLang="zh-CN" dirty="0" smtClean="0">
                <a:ea typeface="宋体" pitchFamily="2" charset="-122"/>
              </a:rPr>
              <a:t>This tests </a:t>
            </a:r>
            <a:r>
              <a:rPr lang="en-US" altLang="zh-CN" dirty="0" smtClean="0">
                <a:solidFill>
                  <a:schemeClr val="tx2"/>
                </a:solidFill>
                <a:ea typeface="宋体" pitchFamily="2" charset="-122"/>
              </a:rPr>
              <a:t>features</a:t>
            </a:r>
            <a:r>
              <a:rPr lang="en-US" altLang="zh-CN" dirty="0" smtClean="0">
                <a:ea typeface="宋体" pitchFamily="2" charset="-122"/>
              </a:rPr>
              <a:t> that are unique to object-oriented programming languages </a:t>
            </a:r>
          </a:p>
          <a:p>
            <a:pPr lvl="1"/>
            <a:r>
              <a:rPr lang="en-US" altLang="zh-CN" dirty="0" smtClean="0">
                <a:ea typeface="宋体" pitchFamily="2" charset="-122"/>
              </a:rPr>
              <a:t>Inheritance, polymorphism and dynamic binding</a:t>
            </a:r>
          </a:p>
          <a:p>
            <a:r>
              <a:rPr lang="en-US" altLang="en-US" dirty="0" smtClean="0">
                <a:ea typeface="宋体" pitchFamily="2" charset="-122"/>
              </a:rPr>
              <a:t>Integration testing is often based on </a:t>
            </a:r>
            <a:r>
              <a:rPr lang="en-US" altLang="en-US" dirty="0" smtClean="0">
                <a:solidFill>
                  <a:schemeClr val="tx2"/>
                </a:solidFill>
                <a:ea typeface="宋体" pitchFamily="2" charset="-122"/>
              </a:rPr>
              <a:t>couplings</a:t>
            </a:r>
            <a:r>
              <a:rPr lang="en-US" altLang="en-US" dirty="0" smtClean="0">
                <a:ea typeface="宋体" pitchFamily="2" charset="-122"/>
              </a:rPr>
              <a:t> – the explicit and implicit relationships among software components</a:t>
            </a:r>
          </a:p>
        </p:txBody>
      </p:sp>
      <p:sp>
        <p:nvSpPr>
          <p:cNvPr id="288772" name="Text Box 4"/>
          <p:cNvSpPr txBox="1">
            <a:spLocks noChangeArrowheads="1"/>
          </p:cNvSpPr>
          <p:nvPr/>
        </p:nvSpPr>
        <p:spPr bwMode="auto">
          <a:xfrm>
            <a:off x="371475" y="1087438"/>
            <a:ext cx="8078788" cy="1040285"/>
          </a:xfrm>
          <a:prstGeom prst="rect">
            <a:avLst/>
          </a:prstGeom>
          <a:solidFill>
            <a:srgbClr val="0033CC"/>
          </a:solidFill>
          <a:ln w="1905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zh-CN" sz="2800" i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宋体" charset="-122"/>
              </a:rPr>
              <a:t>Integration Testing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  <a:buSzPct val="85000"/>
              <a:defRPr/>
            </a:pPr>
            <a:r>
              <a:rPr lang="en-US" altLang="zh-CN" sz="2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宋体" charset="-122"/>
              </a:rPr>
              <a:t>Testing connections among separate program units</a:t>
            </a:r>
            <a:endParaRPr lang="en-US" sz="2800" b="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 MT" panose="020B0502020104020203" pitchFamily="34" charset="0"/>
              <a:ea typeface="宋体" charset="-122"/>
            </a:endParaRPr>
          </a:p>
        </p:txBody>
      </p:sp>
      <p:sp>
        <p:nvSpPr>
          <p:cNvPr id="15367" name="Date Placeholder 7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88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8771" grpId="0" build="p"/>
      <p:bldP spid="28877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3379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FDB64509-04D1-4311-9066-9FF55125B6E5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20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33796" name="Rectangle 2"/>
          <p:cNvSpPr>
            <a:spLocks noGrp="1" noChangeArrowheads="1"/>
          </p:cNvSpPr>
          <p:nvPr>
            <p:ph type="title"/>
          </p:nvPr>
        </p:nvSpPr>
        <p:spPr>
          <a:xfrm>
            <a:off x="43640" y="96838"/>
            <a:ext cx="9058649" cy="1274762"/>
          </a:xfrm>
        </p:spPr>
        <p:txBody>
          <a:bodyPr/>
          <a:lstStyle/>
          <a:p>
            <a:r>
              <a:rPr lang="en-US" altLang="en-US" dirty="0" smtClean="0"/>
              <a:t>OO Mutation Operators—</a:t>
            </a:r>
            <a:r>
              <a:rPr lang="en-US" altLang="en-US" i="1" dirty="0" smtClean="0"/>
              <a:t>Encapsulation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422275" y="1501115"/>
            <a:ext cx="8297863" cy="1270000"/>
            <a:chOff x="232" y="1370"/>
            <a:chExt cx="5227" cy="800"/>
          </a:xfrm>
        </p:grpSpPr>
        <p:sp>
          <p:nvSpPr>
            <p:cNvPr id="33804" name="Text Box 5"/>
            <p:cNvSpPr txBox="1">
              <a:spLocks noChangeArrowheads="1"/>
            </p:cNvSpPr>
            <p:nvPr/>
          </p:nvSpPr>
          <p:spPr bwMode="auto">
            <a:xfrm>
              <a:off x="232" y="1518"/>
              <a:ext cx="5227" cy="652"/>
            </a:xfrm>
            <a:prstGeom prst="rect">
              <a:avLst/>
            </a:prstGeom>
            <a:solidFill>
              <a:srgbClr val="3333CC"/>
            </a:solidFill>
            <a:ln w="28575" algn="ctr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  <a:p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The access level for each instance variable and method is changed to other access </a:t>
              </a:r>
              <a:r>
                <a:rPr lang="en-US" altLang="zh-CN" b="0" dirty="0" smtClean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levels</a:t>
              </a:r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grpSp>
          <p:nvGrpSpPr>
            <p:cNvPr id="33805" name="Group 8"/>
            <p:cNvGrpSpPr>
              <a:grpSpLocks/>
            </p:cNvGrpSpPr>
            <p:nvPr/>
          </p:nvGrpSpPr>
          <p:grpSpPr bwMode="auto">
            <a:xfrm>
              <a:off x="268" y="1370"/>
              <a:ext cx="3021" cy="288"/>
              <a:chOff x="808" y="2032"/>
              <a:chExt cx="3021" cy="288"/>
            </a:xfrm>
          </p:grpSpPr>
          <p:sp>
            <p:nvSpPr>
              <p:cNvPr id="33806" name="AutoShape 7"/>
              <p:cNvSpPr>
                <a:spLocks noChangeArrowheads="1"/>
              </p:cNvSpPr>
              <p:nvPr/>
            </p:nvSpPr>
            <p:spPr bwMode="auto">
              <a:xfrm>
                <a:off x="838" y="2034"/>
                <a:ext cx="2960" cy="284"/>
              </a:xfrm>
              <a:prstGeom prst="roundRect">
                <a:avLst>
                  <a:gd name="adj" fmla="val 16667"/>
                </a:avLst>
              </a:prstGeom>
              <a:solidFill>
                <a:srgbClr val="CCECFF"/>
              </a:solidFill>
              <a:ln w="28575">
                <a:solidFill>
                  <a:schemeClr val="hlink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>
                  <a:latin typeface="Gill Sans MT" panose="020B0502020104020203" pitchFamily="34" charset="0"/>
                </a:endParaRPr>
              </a:p>
            </p:txBody>
          </p:sp>
          <p:sp>
            <p:nvSpPr>
              <p:cNvPr id="33807" name="Text Box 6"/>
              <p:cNvSpPr txBox="1">
                <a:spLocks noChangeArrowheads="1"/>
              </p:cNvSpPr>
              <p:nvPr/>
            </p:nvSpPr>
            <p:spPr bwMode="auto">
              <a:xfrm>
                <a:off x="808" y="2032"/>
                <a:ext cx="302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n-US" sz="2400" b="0" dirty="0">
                    <a:solidFill>
                      <a:srgbClr val="000000"/>
                    </a:solidFill>
                    <a:latin typeface="Gill Sans MT" panose="020B0502020104020203" pitchFamily="34" charset="0"/>
                    <a:ea typeface="宋体" pitchFamily="2" charset="-122"/>
                  </a:rPr>
                  <a:t>1. AMC </a:t>
                </a:r>
                <a:r>
                  <a:rPr lang="en-US" altLang="zh-CN" sz="2400" b="0" i="1" dirty="0">
                    <a:solidFill>
                      <a:srgbClr val="000000"/>
                    </a:solidFill>
                    <a:latin typeface="Gill Sans MT" panose="020B0502020104020203" pitchFamily="34" charset="0"/>
                    <a:ea typeface="宋体" pitchFamily="2" charset="-122"/>
                  </a:rPr>
                  <a:t>––</a:t>
                </a:r>
                <a:r>
                  <a:rPr lang="en-US" altLang="zh-CN" sz="2400" dirty="0">
                    <a:solidFill>
                      <a:srgbClr val="000000"/>
                    </a:solidFill>
                    <a:latin typeface="Gill Sans MT" panose="020B0502020104020203" pitchFamily="34" charset="0"/>
                    <a:ea typeface="宋体" pitchFamily="2" charset="-122"/>
                  </a:rPr>
                  <a:t> </a:t>
                </a:r>
                <a:r>
                  <a:rPr lang="en-US" altLang="en-US" sz="2400" b="0" i="1" dirty="0">
                    <a:solidFill>
                      <a:srgbClr val="000000"/>
                    </a:solidFill>
                    <a:latin typeface="Gill Sans MT" panose="020B0502020104020203" pitchFamily="34" charset="0"/>
                    <a:ea typeface="宋体" pitchFamily="2" charset="-122"/>
                  </a:rPr>
                  <a:t>Access Modi</a:t>
                </a:r>
                <a:r>
                  <a:rPr lang="en-US" altLang="zh-CN" sz="2400" b="0" i="1" dirty="0">
                    <a:solidFill>
                      <a:srgbClr val="000000"/>
                    </a:solidFill>
                    <a:latin typeface="Gill Sans MT" panose="020B0502020104020203" pitchFamily="34" charset="0"/>
                    <a:ea typeface="宋体" pitchFamily="2" charset="-122"/>
                  </a:rPr>
                  <a:t>fi</a:t>
                </a:r>
                <a:r>
                  <a:rPr lang="en-US" altLang="en-US" sz="2400" b="0" i="1" dirty="0">
                    <a:solidFill>
                      <a:srgbClr val="000000"/>
                    </a:solidFill>
                    <a:latin typeface="Gill Sans MT" panose="020B0502020104020203" pitchFamily="34" charset="0"/>
                    <a:ea typeface="宋体" pitchFamily="2" charset="-122"/>
                  </a:rPr>
                  <a:t>er Change</a:t>
                </a:r>
              </a:p>
            </p:txBody>
          </p:sp>
        </p:grpSp>
      </p:grpSp>
      <p:sp>
        <p:nvSpPr>
          <p:cNvPr id="33798" name="Date Placeholder 10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</a:p>
        </p:txBody>
      </p: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3211513" y="3008313"/>
            <a:ext cx="2703512" cy="2960687"/>
            <a:chOff x="3211830" y="3007995"/>
            <a:chExt cx="2703513" cy="2960991"/>
          </a:xfrm>
        </p:grpSpPr>
        <p:sp>
          <p:nvSpPr>
            <p:cNvPr id="33800" name="Text Box 4"/>
            <p:cNvSpPr txBox="1">
              <a:spLocks noChangeArrowheads="1"/>
            </p:cNvSpPr>
            <p:nvPr/>
          </p:nvSpPr>
          <p:spPr bwMode="auto">
            <a:xfrm>
              <a:off x="3941445" y="3007995"/>
              <a:ext cx="1170513" cy="4001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i="1" dirty="0">
                  <a:solidFill>
                    <a:schemeClr val="tx1"/>
                  </a:solidFill>
                  <a:latin typeface="Gill Sans MT" panose="020B0502020104020203" pitchFamily="34" charset="0"/>
                  <a:cs typeface="Arial" pitchFamily="34" charset="0"/>
                </a:rPr>
                <a:t>Example</a:t>
              </a:r>
            </a:p>
          </p:txBody>
        </p:sp>
        <p:grpSp>
          <p:nvGrpSpPr>
            <p:cNvPr id="33801" name="Group 5"/>
            <p:cNvGrpSpPr>
              <a:grpSpLocks/>
            </p:cNvGrpSpPr>
            <p:nvPr/>
          </p:nvGrpSpPr>
          <p:grpSpPr bwMode="auto">
            <a:xfrm>
              <a:off x="3211830" y="3722673"/>
              <a:ext cx="2703513" cy="2246313"/>
              <a:chOff x="1440" y="1085"/>
              <a:chExt cx="1522" cy="1415"/>
            </a:xfrm>
          </p:grpSpPr>
          <p:sp>
            <p:nvSpPr>
              <p:cNvPr id="33802" name="Text Box 6"/>
              <p:cNvSpPr txBox="1">
                <a:spLocks noChangeArrowheads="1"/>
              </p:cNvSpPr>
              <p:nvPr/>
            </p:nvSpPr>
            <p:spPr bwMode="auto">
              <a:xfrm>
                <a:off x="1440" y="1085"/>
                <a:ext cx="1522" cy="1415"/>
              </a:xfrm>
              <a:prstGeom prst="rect">
                <a:avLst/>
              </a:prstGeom>
              <a:solidFill>
                <a:srgbClr val="3366CC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>
                  <a:tabLst>
                    <a:tab pos="346075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tabLst>
                    <a:tab pos="346075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tabLst>
                    <a:tab pos="346075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tabLst>
                    <a:tab pos="346075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tabLst>
                    <a:tab pos="346075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46075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46075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46075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46075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/>
                <a:r>
                  <a:rPr lang="en-US" altLang="en-US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point</a:t>
                </a:r>
              </a:p>
              <a:p>
                <a:pPr algn="ctr" eaLnBrk="1" hangingPunct="1"/>
                <a:endParaRPr lang="en-US" altLang="en-US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endParaRPr>
              </a:p>
              <a:p>
                <a:pPr eaLnBrk="1" hangingPunct="1"/>
                <a:r>
                  <a:rPr lang="en-US" altLang="en-US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	  private int x;</a:t>
                </a:r>
              </a:p>
              <a:p>
                <a:pPr eaLnBrk="1" hangingPunct="1"/>
                <a:r>
                  <a:rPr lang="en-US" altLang="en-US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  <a:sym typeface="Symbol" pitchFamily="18" charset="2"/>
                  </a:rPr>
                  <a:t>1  </a:t>
                </a:r>
                <a:r>
                  <a:rPr lang="en-US" altLang="en-US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 public int x;</a:t>
                </a:r>
              </a:p>
              <a:p>
                <a:pPr eaLnBrk="1" hangingPunct="1"/>
                <a:r>
                  <a:rPr lang="en-US" altLang="en-US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  <a:sym typeface="Symbol" pitchFamily="18" charset="2"/>
                  </a:rPr>
                  <a:t>2  </a:t>
                </a:r>
                <a:r>
                  <a:rPr lang="en-US" altLang="en-US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 protected int x;</a:t>
                </a:r>
              </a:p>
              <a:p>
                <a:pPr eaLnBrk="1" hangingPunct="1"/>
                <a:r>
                  <a:rPr lang="en-US" altLang="en-US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  <a:sym typeface="Symbol" pitchFamily="18" charset="2"/>
                  </a:rPr>
                  <a:t>3  </a:t>
                </a:r>
                <a:r>
                  <a:rPr lang="en-US" altLang="en-US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 int x;</a:t>
                </a:r>
              </a:p>
              <a:p>
                <a:pPr algn="ctr" eaLnBrk="1" hangingPunct="1"/>
                <a:endParaRPr lang="en-US" altLang="en-US" b="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endParaRPr>
              </a:p>
            </p:txBody>
          </p:sp>
          <p:sp>
            <p:nvSpPr>
              <p:cNvPr id="33803" name="Line 7"/>
              <p:cNvSpPr>
                <a:spLocks noChangeShapeType="1"/>
              </p:cNvSpPr>
              <p:nvPr/>
            </p:nvSpPr>
            <p:spPr bwMode="auto">
              <a:xfrm flipV="1">
                <a:off x="1440" y="1392"/>
                <a:ext cx="1514" cy="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3481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9E2F8E7D-44B0-4E58-97B5-3B69DA503FE5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21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34820" name="Rectangle 2"/>
          <p:cNvSpPr>
            <a:spLocks noChangeArrowheads="1"/>
          </p:cNvSpPr>
          <p:nvPr/>
        </p:nvSpPr>
        <p:spPr bwMode="auto">
          <a:xfrm>
            <a:off x="1116013" y="5229225"/>
            <a:ext cx="6480175" cy="720725"/>
          </a:xfrm>
          <a:prstGeom prst="rect">
            <a:avLst/>
          </a:prstGeom>
          <a:solidFill>
            <a:srgbClr val="3333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4821" name="Rectangle 3"/>
          <p:cNvSpPr>
            <a:spLocks noChangeArrowheads="1"/>
          </p:cNvSpPr>
          <p:nvPr/>
        </p:nvSpPr>
        <p:spPr bwMode="auto">
          <a:xfrm>
            <a:off x="1116013" y="4076700"/>
            <a:ext cx="6480175" cy="720725"/>
          </a:xfrm>
          <a:prstGeom prst="rect">
            <a:avLst/>
          </a:prstGeom>
          <a:solidFill>
            <a:srgbClr val="3333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4822" name="Rectangle 5"/>
          <p:cNvSpPr>
            <a:spLocks noChangeArrowheads="1"/>
          </p:cNvSpPr>
          <p:nvPr/>
        </p:nvSpPr>
        <p:spPr bwMode="auto">
          <a:xfrm>
            <a:off x="1116013" y="1700213"/>
            <a:ext cx="6480175" cy="720725"/>
          </a:xfrm>
          <a:prstGeom prst="rect">
            <a:avLst/>
          </a:prstGeom>
          <a:solidFill>
            <a:srgbClr val="3333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4823" name="Rectangle 6"/>
          <p:cNvSpPr>
            <a:spLocks noGrp="1" noChangeArrowheads="1"/>
          </p:cNvSpPr>
          <p:nvPr>
            <p:ph type="title"/>
          </p:nvPr>
        </p:nvSpPr>
        <p:spPr>
          <a:xfrm>
            <a:off x="0" y="66675"/>
            <a:ext cx="9143999" cy="883820"/>
          </a:xfrm>
        </p:spPr>
        <p:txBody>
          <a:bodyPr/>
          <a:lstStyle/>
          <a:p>
            <a:r>
              <a:rPr lang="en-US" altLang="ko-KR" dirty="0" smtClean="0">
                <a:ea typeface="Gulim" pitchFamily="34" charset="-127"/>
              </a:rPr>
              <a:t>Class Mutation Operators for Java</a:t>
            </a:r>
          </a:p>
        </p:txBody>
      </p:sp>
      <p:sp>
        <p:nvSpPr>
          <p:cNvPr id="34824" name="AutoShape 7"/>
          <p:cNvSpPr>
            <a:spLocks noChangeArrowheads="1"/>
          </p:cNvSpPr>
          <p:nvPr/>
        </p:nvSpPr>
        <p:spPr bwMode="auto">
          <a:xfrm>
            <a:off x="1333500" y="1484313"/>
            <a:ext cx="2159000" cy="433387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28575">
            <a:solidFill>
              <a:srgbClr val="990033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kumimoji="1" lang="en-US" altLang="ko-KR" sz="1600">
                <a:solidFill>
                  <a:srgbClr val="000066"/>
                </a:solidFill>
                <a:latin typeface="Arial" pitchFamily="34" charset="0"/>
                <a:ea typeface="Dotum" pitchFamily="34" charset="-127"/>
              </a:rPr>
              <a:t>  (1) Encapsulation</a:t>
            </a:r>
          </a:p>
        </p:txBody>
      </p:sp>
      <p:sp>
        <p:nvSpPr>
          <p:cNvPr id="34825" name="AutoShape 9"/>
          <p:cNvSpPr>
            <a:spLocks noChangeArrowheads="1"/>
          </p:cNvSpPr>
          <p:nvPr/>
        </p:nvSpPr>
        <p:spPr bwMode="auto">
          <a:xfrm>
            <a:off x="1333500" y="3860800"/>
            <a:ext cx="2159000" cy="433388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28575">
            <a:solidFill>
              <a:srgbClr val="990033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kumimoji="1" lang="en-US" altLang="ko-KR" sz="1600">
                <a:solidFill>
                  <a:srgbClr val="000066"/>
                </a:solidFill>
                <a:latin typeface="Arial" pitchFamily="34" charset="0"/>
                <a:ea typeface="Dotum" pitchFamily="34" charset="-127"/>
              </a:rPr>
              <a:t>  (3) Polymorphism</a:t>
            </a:r>
          </a:p>
        </p:txBody>
      </p:sp>
      <p:sp>
        <p:nvSpPr>
          <p:cNvPr id="34826" name="AutoShape 10"/>
          <p:cNvSpPr>
            <a:spLocks noChangeArrowheads="1"/>
          </p:cNvSpPr>
          <p:nvPr/>
        </p:nvSpPr>
        <p:spPr bwMode="auto">
          <a:xfrm>
            <a:off x="1333500" y="5013325"/>
            <a:ext cx="2159000" cy="433388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28575">
            <a:solidFill>
              <a:srgbClr val="990033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kumimoji="1" lang="en-US" altLang="ko-KR" sz="1600">
                <a:solidFill>
                  <a:srgbClr val="000066"/>
                </a:solidFill>
                <a:latin typeface="Arial" pitchFamily="34" charset="0"/>
                <a:ea typeface="Dotum" pitchFamily="34" charset="-127"/>
              </a:rPr>
              <a:t>  (4) Java-Specific</a:t>
            </a:r>
          </a:p>
        </p:txBody>
      </p:sp>
      <p:sp>
        <p:nvSpPr>
          <p:cNvPr id="34827" name="Text Box 11"/>
          <p:cNvSpPr txBox="1">
            <a:spLocks noChangeArrowheads="1"/>
          </p:cNvSpPr>
          <p:nvPr/>
        </p:nvSpPr>
        <p:spPr bwMode="auto">
          <a:xfrm>
            <a:off x="1258888" y="1989138"/>
            <a:ext cx="51847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kumimoji="1" lang="en-US" altLang="ko-KR" sz="1600">
                <a:solidFill>
                  <a:schemeClr val="tx1"/>
                </a:solidFill>
                <a:latin typeface="Arial" pitchFamily="34" charset="0"/>
                <a:ea typeface="Dotum" pitchFamily="34" charset="-127"/>
              </a:rPr>
              <a:t>AMC</a:t>
            </a:r>
          </a:p>
        </p:txBody>
      </p:sp>
      <p:grpSp>
        <p:nvGrpSpPr>
          <p:cNvPr id="34828" name="Group 1"/>
          <p:cNvGrpSpPr>
            <a:grpSpLocks/>
          </p:cNvGrpSpPr>
          <p:nvPr/>
        </p:nvGrpSpPr>
        <p:grpSpPr bwMode="auto">
          <a:xfrm>
            <a:off x="1116013" y="2635250"/>
            <a:ext cx="6480175" cy="938213"/>
            <a:chOff x="1116013" y="2635250"/>
            <a:chExt cx="6480175" cy="938213"/>
          </a:xfrm>
        </p:grpSpPr>
        <p:sp>
          <p:nvSpPr>
            <p:cNvPr id="34836" name="Rectangle 4"/>
            <p:cNvSpPr>
              <a:spLocks noChangeArrowheads="1"/>
            </p:cNvSpPr>
            <p:nvPr/>
          </p:nvSpPr>
          <p:spPr bwMode="auto">
            <a:xfrm>
              <a:off x="1116013" y="2852738"/>
              <a:ext cx="6480175" cy="720725"/>
            </a:xfrm>
            <a:prstGeom prst="rect">
              <a:avLst/>
            </a:prstGeom>
            <a:solidFill>
              <a:srgbClr val="3333CC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37" name="AutoShape 8"/>
            <p:cNvSpPr>
              <a:spLocks noChangeArrowheads="1"/>
            </p:cNvSpPr>
            <p:nvPr/>
          </p:nvSpPr>
          <p:spPr bwMode="auto">
            <a:xfrm>
              <a:off x="1333500" y="2635250"/>
              <a:ext cx="2159000" cy="433388"/>
            </a:xfrm>
            <a:prstGeom prst="roundRect">
              <a:avLst>
                <a:gd name="adj" fmla="val 16667"/>
              </a:avLst>
            </a:prstGeom>
            <a:solidFill>
              <a:schemeClr val="tx1"/>
            </a:solidFill>
            <a:ln w="28575">
              <a:solidFill>
                <a:srgbClr val="990033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kumimoji="1" lang="en-US" altLang="ko-KR" sz="1600">
                  <a:solidFill>
                    <a:srgbClr val="000066"/>
                  </a:solidFill>
                  <a:latin typeface="Arial" pitchFamily="34" charset="0"/>
                  <a:ea typeface="Dotum" pitchFamily="34" charset="-127"/>
                </a:rPr>
                <a:t>  (2) Inheritance</a:t>
              </a:r>
            </a:p>
          </p:txBody>
        </p:sp>
        <p:sp>
          <p:nvSpPr>
            <p:cNvPr id="34838" name="Text Box 12"/>
            <p:cNvSpPr txBox="1">
              <a:spLocks noChangeArrowheads="1"/>
            </p:cNvSpPr>
            <p:nvPr/>
          </p:nvSpPr>
          <p:spPr bwMode="auto">
            <a:xfrm>
              <a:off x="1258888" y="3141663"/>
              <a:ext cx="5184775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kumimoji="1" lang="en-US" altLang="ko-KR" sz="1600" dirty="0">
                  <a:solidFill>
                    <a:schemeClr val="tx1"/>
                  </a:solidFill>
                  <a:latin typeface="Arial" pitchFamily="34" charset="0"/>
                  <a:ea typeface="Dotum" pitchFamily="34" charset="-127"/>
                </a:rPr>
                <a:t>HVD, HVI, </a:t>
              </a:r>
              <a:r>
                <a:rPr kumimoji="1" lang="en-US" altLang="ko-KR" sz="1600" dirty="0" smtClean="0">
                  <a:solidFill>
                    <a:schemeClr val="tx1"/>
                  </a:solidFill>
                  <a:latin typeface="Arial" pitchFamily="34" charset="0"/>
                  <a:ea typeface="Dotum" pitchFamily="34" charset="-127"/>
                </a:rPr>
                <a:t>IOD, </a:t>
              </a:r>
              <a:r>
                <a:rPr kumimoji="1" lang="en-US" altLang="ko-KR" sz="1600" dirty="0">
                  <a:solidFill>
                    <a:schemeClr val="tx1"/>
                  </a:solidFill>
                  <a:latin typeface="Arial" pitchFamily="34" charset="0"/>
                  <a:ea typeface="Dotum" pitchFamily="34" charset="-127"/>
                </a:rPr>
                <a:t>OMM, OMR, SKD, PCD</a:t>
              </a:r>
            </a:p>
          </p:txBody>
        </p:sp>
      </p:grpSp>
      <p:sp>
        <p:nvSpPr>
          <p:cNvPr id="34829" name="Text Box 13"/>
          <p:cNvSpPr txBox="1">
            <a:spLocks noChangeArrowheads="1"/>
          </p:cNvSpPr>
          <p:nvPr/>
        </p:nvSpPr>
        <p:spPr bwMode="auto">
          <a:xfrm>
            <a:off x="1258888" y="4365625"/>
            <a:ext cx="51847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kumimoji="1" lang="en-US" altLang="ko-KR" sz="1600" dirty="0">
                <a:solidFill>
                  <a:schemeClr val="tx1"/>
                </a:solidFill>
                <a:latin typeface="Arial" pitchFamily="34" charset="0"/>
                <a:ea typeface="Dotum" pitchFamily="34" charset="-127"/>
              </a:rPr>
              <a:t>PNC, PMD, PPD, PCI, PCD, PCC, PRV, OMR, OMD, OAC</a:t>
            </a:r>
          </a:p>
        </p:txBody>
      </p:sp>
      <p:sp>
        <p:nvSpPr>
          <p:cNvPr id="34830" name="Text Box 14"/>
          <p:cNvSpPr txBox="1">
            <a:spLocks noChangeArrowheads="1"/>
          </p:cNvSpPr>
          <p:nvPr/>
        </p:nvSpPr>
        <p:spPr bwMode="auto">
          <a:xfrm>
            <a:off x="1258888" y="5516563"/>
            <a:ext cx="51847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kumimoji="1" lang="en-US" altLang="ko-KR" sz="1600" dirty="0">
                <a:solidFill>
                  <a:schemeClr val="tx1"/>
                </a:solidFill>
                <a:latin typeface="Arial" pitchFamily="34" charset="0"/>
                <a:ea typeface="Dotum" pitchFamily="34" charset="-127"/>
              </a:rPr>
              <a:t>JTI, JTD, JSI, JSD, JID, JDC</a:t>
            </a:r>
          </a:p>
        </p:txBody>
      </p:sp>
      <p:sp>
        <p:nvSpPr>
          <p:cNvPr id="34831" name="Date Placeholder 17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</a:p>
        </p:txBody>
      </p:sp>
      <p:grpSp>
        <p:nvGrpSpPr>
          <p:cNvPr id="19" name="Group 18"/>
          <p:cNvGrpSpPr>
            <a:grpSpLocks/>
          </p:cNvGrpSpPr>
          <p:nvPr/>
        </p:nvGrpSpPr>
        <p:grpSpPr bwMode="auto">
          <a:xfrm>
            <a:off x="434886" y="1905176"/>
            <a:ext cx="8204200" cy="2376488"/>
            <a:chOff x="1116013" y="2635250"/>
            <a:chExt cx="6480175" cy="938213"/>
          </a:xfrm>
        </p:grpSpPr>
        <p:sp>
          <p:nvSpPr>
            <p:cNvPr id="34833" name="Rectangle 4"/>
            <p:cNvSpPr>
              <a:spLocks noChangeArrowheads="1"/>
            </p:cNvSpPr>
            <p:nvPr/>
          </p:nvSpPr>
          <p:spPr bwMode="auto">
            <a:xfrm>
              <a:off x="1116013" y="2852738"/>
              <a:ext cx="6480175" cy="720725"/>
            </a:xfrm>
            <a:prstGeom prst="rect">
              <a:avLst/>
            </a:prstGeom>
            <a:solidFill>
              <a:srgbClr val="3333CC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34" name="AutoShape 8"/>
            <p:cNvSpPr>
              <a:spLocks noChangeArrowheads="1"/>
            </p:cNvSpPr>
            <p:nvPr/>
          </p:nvSpPr>
          <p:spPr bwMode="auto">
            <a:xfrm>
              <a:off x="1333500" y="2635250"/>
              <a:ext cx="2159000" cy="433388"/>
            </a:xfrm>
            <a:prstGeom prst="roundRect">
              <a:avLst>
                <a:gd name="adj" fmla="val 16667"/>
              </a:avLst>
            </a:prstGeom>
            <a:solidFill>
              <a:schemeClr val="tx1"/>
            </a:solidFill>
            <a:ln w="28575">
              <a:solidFill>
                <a:srgbClr val="990033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kumimoji="1" lang="en-US" altLang="ko-KR" sz="2400" dirty="0">
                  <a:solidFill>
                    <a:srgbClr val="000066"/>
                  </a:solidFill>
                  <a:latin typeface="Arial" pitchFamily="34" charset="0"/>
                  <a:ea typeface="Dotum" pitchFamily="34" charset="-127"/>
                </a:rPr>
                <a:t>  (2) Inheritance</a:t>
              </a:r>
            </a:p>
          </p:txBody>
        </p:sp>
        <p:sp>
          <p:nvSpPr>
            <p:cNvPr id="34835" name="Text Box 12"/>
            <p:cNvSpPr txBox="1">
              <a:spLocks noChangeArrowheads="1"/>
            </p:cNvSpPr>
            <p:nvPr/>
          </p:nvSpPr>
          <p:spPr bwMode="auto">
            <a:xfrm>
              <a:off x="1258888" y="3141663"/>
              <a:ext cx="5184775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kumimoji="1" lang="en-US" altLang="ko-KR" sz="2400" dirty="0">
                  <a:solidFill>
                    <a:schemeClr val="tx1"/>
                  </a:solidFill>
                  <a:latin typeface="Arial" pitchFamily="34" charset="0"/>
                  <a:ea typeface="Dotum" pitchFamily="34" charset="-127"/>
                </a:rPr>
                <a:t>IHI, IHD, IOD, IOP, IOR, ISI, ISD, IPC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3686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DABAD647-C7FB-4BF3-A893-06BD42AF3D91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22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36868" name="Rectangle 2"/>
          <p:cNvSpPr>
            <a:spLocks noGrp="1" noChangeArrowheads="1"/>
          </p:cNvSpPr>
          <p:nvPr>
            <p:ph type="title"/>
          </p:nvPr>
        </p:nvSpPr>
        <p:spPr>
          <a:xfrm>
            <a:off x="43640" y="96838"/>
            <a:ext cx="9058649" cy="1334920"/>
          </a:xfrm>
        </p:spPr>
        <p:txBody>
          <a:bodyPr/>
          <a:lstStyle/>
          <a:p>
            <a:r>
              <a:rPr lang="en-US" altLang="en-US" dirty="0" smtClean="0"/>
              <a:t>OO Mutation Operators—</a:t>
            </a:r>
            <a:r>
              <a:rPr lang="en-US" altLang="en-US" i="1" dirty="0" smtClean="0"/>
              <a:t>Inheritance</a:t>
            </a: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406400" y="1474961"/>
            <a:ext cx="8297863" cy="1317625"/>
            <a:chOff x="256" y="670"/>
            <a:chExt cx="5227" cy="830"/>
          </a:xfrm>
        </p:grpSpPr>
        <p:sp>
          <p:nvSpPr>
            <p:cNvPr id="36877" name="Text Box 4"/>
            <p:cNvSpPr txBox="1">
              <a:spLocks noChangeArrowheads="1"/>
            </p:cNvSpPr>
            <p:nvPr/>
          </p:nvSpPr>
          <p:spPr bwMode="auto">
            <a:xfrm>
              <a:off x="256" y="848"/>
              <a:ext cx="5227" cy="652"/>
            </a:xfrm>
            <a:prstGeom prst="rect">
              <a:avLst/>
            </a:prstGeom>
            <a:solidFill>
              <a:srgbClr val="3333CC"/>
            </a:solidFill>
            <a:ln w="28575" algn="ctr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  <a:p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A declaration is added to hide the declaration of each variable declared in an </a:t>
              </a:r>
              <a:r>
                <a:rPr lang="en-US" altLang="zh-CN" b="0" dirty="0" smtClean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ancestor</a:t>
              </a:r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grpSp>
          <p:nvGrpSpPr>
            <p:cNvPr id="36878" name="Group 18"/>
            <p:cNvGrpSpPr>
              <a:grpSpLocks/>
            </p:cNvGrpSpPr>
            <p:nvPr/>
          </p:nvGrpSpPr>
          <p:grpSpPr bwMode="auto">
            <a:xfrm>
              <a:off x="319" y="670"/>
              <a:ext cx="4287" cy="288"/>
              <a:chOff x="233" y="648"/>
              <a:chExt cx="4287" cy="288"/>
            </a:xfrm>
          </p:grpSpPr>
          <p:sp>
            <p:nvSpPr>
              <p:cNvPr id="36879" name="AutoShape 6"/>
              <p:cNvSpPr>
                <a:spLocks noChangeArrowheads="1"/>
              </p:cNvSpPr>
              <p:nvPr/>
            </p:nvSpPr>
            <p:spPr bwMode="auto">
              <a:xfrm>
                <a:off x="233" y="650"/>
                <a:ext cx="4287" cy="284"/>
              </a:xfrm>
              <a:prstGeom prst="roundRect">
                <a:avLst>
                  <a:gd name="adj" fmla="val 16667"/>
                </a:avLst>
              </a:prstGeom>
              <a:solidFill>
                <a:srgbClr val="CCECFF"/>
              </a:solidFill>
              <a:ln w="28575">
                <a:solidFill>
                  <a:schemeClr val="hlink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>
                  <a:latin typeface="Gill Sans MT" panose="020B0502020104020203" pitchFamily="34" charset="0"/>
                </a:endParaRPr>
              </a:p>
            </p:txBody>
          </p:sp>
          <p:sp>
            <p:nvSpPr>
              <p:cNvPr id="36880" name="Text Box 11"/>
              <p:cNvSpPr txBox="1">
                <a:spLocks noChangeArrowheads="1"/>
              </p:cNvSpPr>
              <p:nvPr/>
            </p:nvSpPr>
            <p:spPr bwMode="auto">
              <a:xfrm>
                <a:off x="247" y="648"/>
                <a:ext cx="4259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n-US" sz="2400" b="0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2. </a:t>
                </a:r>
                <a:r>
                  <a:rPr lang="en-US" altLang="en-US" sz="2400" b="0" dirty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I</a:t>
                </a:r>
                <a:r>
                  <a:rPr lang="en-US" altLang="en-US" sz="2400" b="0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VI </a:t>
                </a:r>
                <a:r>
                  <a:rPr lang="en-US" altLang="zh-CN" b="0" i="1" dirty="0">
                    <a:solidFill>
                      <a:srgbClr val="000000"/>
                    </a:solidFill>
                    <a:latin typeface="Gill Sans MT" panose="020B0502020104020203" pitchFamily="34" charset="0"/>
                    <a:ea typeface="宋体" pitchFamily="2" charset="-122"/>
                  </a:rPr>
                  <a:t>––</a:t>
                </a:r>
                <a:r>
                  <a:rPr lang="en-US" altLang="zh-CN" b="0" dirty="0">
                    <a:solidFill>
                      <a:srgbClr val="000000"/>
                    </a:solidFill>
                    <a:latin typeface="Gill Sans MT" panose="020B0502020104020203" pitchFamily="34" charset="0"/>
                    <a:ea typeface="宋体" pitchFamily="2" charset="-122"/>
                  </a:rPr>
                  <a:t> </a:t>
                </a:r>
                <a:r>
                  <a:rPr lang="en-US" altLang="en-US" sz="2400" b="0" i="1" dirty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Hiding </a:t>
                </a:r>
                <a:r>
                  <a:rPr lang="en-US" altLang="en-US" sz="2400" b="0" i="1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 Variable </a:t>
                </a:r>
                <a:r>
                  <a:rPr lang="en-US" altLang="en-US" sz="2400" b="0" i="1" dirty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Insertion</a:t>
                </a:r>
              </a:p>
            </p:txBody>
          </p:sp>
        </p:grpSp>
      </p:grpSp>
      <p:sp>
        <p:nvSpPr>
          <p:cNvPr id="36870" name="Date Placeholder 2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</a:p>
        </p:txBody>
      </p:sp>
      <p:grpSp>
        <p:nvGrpSpPr>
          <p:cNvPr id="4" name="Group 30"/>
          <p:cNvGrpSpPr>
            <a:grpSpLocks/>
          </p:cNvGrpSpPr>
          <p:nvPr/>
        </p:nvGrpSpPr>
        <p:grpSpPr bwMode="auto">
          <a:xfrm>
            <a:off x="3517900" y="3115022"/>
            <a:ext cx="2100263" cy="3068300"/>
            <a:chOff x="3517182" y="3114414"/>
            <a:chExt cx="2101669" cy="3069216"/>
          </a:xfrm>
        </p:grpSpPr>
        <p:sp>
          <p:nvSpPr>
            <p:cNvPr id="36872" name="Text Box 8"/>
            <p:cNvSpPr txBox="1">
              <a:spLocks noChangeArrowheads="1"/>
            </p:cNvSpPr>
            <p:nvPr/>
          </p:nvSpPr>
          <p:spPr bwMode="auto">
            <a:xfrm>
              <a:off x="3982369" y="3114414"/>
              <a:ext cx="1171296" cy="400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altLang="en-US" i="1" dirty="0">
                  <a:solidFill>
                    <a:schemeClr val="tx1"/>
                  </a:solidFill>
                  <a:latin typeface="Gill Sans MT" panose="020B0502020104020203" pitchFamily="34" charset="0"/>
                  <a:cs typeface="Arial" pitchFamily="34" charset="0"/>
                </a:rPr>
                <a:t>Example</a:t>
              </a:r>
            </a:p>
          </p:txBody>
        </p:sp>
        <p:sp>
          <p:nvSpPr>
            <p:cNvPr id="36873" name="Text Box 13"/>
            <p:cNvSpPr txBox="1">
              <a:spLocks noChangeArrowheads="1"/>
            </p:cNvSpPr>
            <p:nvPr/>
          </p:nvSpPr>
          <p:spPr bwMode="auto">
            <a:xfrm>
              <a:off x="3517182" y="3709035"/>
              <a:ext cx="2101669" cy="1025525"/>
            </a:xfrm>
            <a:prstGeom prst="rect">
              <a:avLst/>
            </a:prstGeom>
            <a:solidFill>
              <a:srgbClr val="3366CC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altLang="en-US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rPr>
                <a:t>point</a:t>
              </a:r>
            </a:p>
            <a:p>
              <a:pPr algn="ctr" eaLnBrk="1" hangingPunct="1"/>
              <a:r>
                <a:rPr lang="en-US" altLang="en-US" b="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rPr>
                <a:t>int x;</a:t>
              </a:r>
            </a:p>
            <a:p>
              <a:pPr algn="ctr" eaLnBrk="1" hangingPunct="1"/>
              <a:r>
                <a:rPr lang="en-US" altLang="en-US" b="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rPr>
                <a:t>int y;</a:t>
              </a:r>
            </a:p>
          </p:txBody>
        </p:sp>
        <p:sp>
          <p:nvSpPr>
            <p:cNvPr id="36874" name="Text Box 10"/>
            <p:cNvSpPr txBox="1">
              <a:spLocks noChangeArrowheads="1"/>
            </p:cNvSpPr>
            <p:nvPr/>
          </p:nvSpPr>
          <p:spPr bwMode="auto">
            <a:xfrm>
              <a:off x="3517182" y="5158105"/>
              <a:ext cx="2101669" cy="1025525"/>
            </a:xfrm>
            <a:prstGeom prst="rect">
              <a:avLst/>
            </a:prstGeom>
            <a:solidFill>
              <a:srgbClr val="3366CC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tabLst>
                  <a:tab pos="457200" algn="l"/>
                </a:tabLs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tabLst>
                  <a:tab pos="457200" algn="l"/>
                </a:tabLs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tabLst>
                  <a:tab pos="457200" algn="l"/>
                </a:tabLs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tabLst>
                  <a:tab pos="457200" algn="l"/>
                </a:tabLs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tabLst>
                  <a:tab pos="457200" algn="l"/>
                </a:tabLs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57200" algn="l"/>
                </a:tabLs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57200" algn="l"/>
                </a:tabLs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57200" algn="l"/>
                </a:tabLs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57200" algn="l"/>
                </a:tabLs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altLang="en-US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rPr>
                <a:t>colorpoint</a:t>
              </a:r>
            </a:p>
            <a:p>
              <a:pPr eaLnBrk="1" hangingPunct="1"/>
              <a:r>
                <a:rPr lang="en-US" altLang="en-US" b="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  <a:sym typeface="Symbol" pitchFamily="18" charset="2"/>
                </a:rPr>
                <a:t>1</a:t>
              </a:r>
              <a:r>
                <a:rPr lang="en-US" altLang="en-US" b="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rPr>
                <a:t> 	int x;</a:t>
              </a:r>
            </a:p>
            <a:p>
              <a:pPr eaLnBrk="1" hangingPunct="1"/>
              <a:r>
                <a:rPr lang="en-US" altLang="en-US" b="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  <a:sym typeface="Symbol" pitchFamily="18" charset="2"/>
                </a:rPr>
                <a:t>2</a:t>
              </a:r>
              <a:r>
                <a:rPr lang="en-US" altLang="en-US" b="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rPr>
                <a:t> 	int y;</a:t>
              </a:r>
            </a:p>
          </p:txBody>
        </p:sp>
        <p:sp>
          <p:nvSpPr>
            <p:cNvPr id="36875" name="AutoShape 11"/>
            <p:cNvSpPr>
              <a:spLocks noChangeArrowheads="1"/>
            </p:cNvSpPr>
            <p:nvPr/>
          </p:nvSpPr>
          <p:spPr bwMode="auto">
            <a:xfrm>
              <a:off x="4444996" y="4727575"/>
              <a:ext cx="246041" cy="136525"/>
            </a:xfrm>
            <a:prstGeom prst="triangle">
              <a:avLst>
                <a:gd name="adj" fmla="val 50000"/>
              </a:avLst>
            </a:prstGeom>
            <a:solidFill>
              <a:srgbClr val="3366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cxnSp>
          <p:nvCxnSpPr>
            <p:cNvPr id="36876" name="AutoShape 12"/>
            <p:cNvCxnSpPr>
              <a:cxnSpLocks noChangeShapeType="1"/>
            </p:cNvCxnSpPr>
            <p:nvPr/>
          </p:nvCxnSpPr>
          <p:spPr bwMode="auto">
            <a:xfrm>
              <a:off x="4568016" y="4886960"/>
              <a:ext cx="0" cy="27305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3584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ECD35F0F-BFEC-4BD8-AB6E-F61F326ACEDF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23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>
          <a:xfrm>
            <a:off x="43640" y="96838"/>
            <a:ext cx="9058649" cy="1346951"/>
          </a:xfrm>
        </p:spPr>
        <p:txBody>
          <a:bodyPr/>
          <a:lstStyle/>
          <a:p>
            <a:r>
              <a:rPr lang="en-US" altLang="en-US" dirty="0" smtClean="0"/>
              <a:t>OO Mutation Operators—</a:t>
            </a:r>
            <a:r>
              <a:rPr lang="en-US" altLang="en-US" i="1" dirty="0" smtClean="0"/>
              <a:t>Inheritance</a:t>
            </a:r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406400" y="1518751"/>
            <a:ext cx="8297863" cy="939800"/>
            <a:chOff x="256" y="1540"/>
            <a:chExt cx="5227" cy="592"/>
          </a:xfrm>
        </p:grpSpPr>
        <p:sp>
          <p:nvSpPr>
            <p:cNvPr id="35855" name="Text Box 22"/>
            <p:cNvSpPr txBox="1">
              <a:spLocks noChangeArrowheads="1"/>
            </p:cNvSpPr>
            <p:nvPr/>
          </p:nvSpPr>
          <p:spPr bwMode="auto">
            <a:xfrm>
              <a:off x="256" y="1672"/>
              <a:ext cx="5227" cy="460"/>
            </a:xfrm>
            <a:prstGeom prst="rect">
              <a:avLst/>
            </a:prstGeom>
            <a:solidFill>
              <a:srgbClr val="3333CC"/>
            </a:solidFill>
            <a:ln w="28575" algn="ctr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  <a:p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Each declaration of an overriding or hiding variable is </a:t>
              </a:r>
              <a:r>
                <a:rPr lang="en-US" altLang="zh-CN" b="0" dirty="0" smtClean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deleted</a:t>
              </a:r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grpSp>
          <p:nvGrpSpPr>
            <p:cNvPr id="35856" name="Group 19"/>
            <p:cNvGrpSpPr>
              <a:grpSpLocks/>
            </p:cNvGrpSpPr>
            <p:nvPr/>
          </p:nvGrpSpPr>
          <p:grpSpPr bwMode="auto">
            <a:xfrm>
              <a:off x="326" y="1540"/>
              <a:ext cx="4287" cy="288"/>
              <a:chOff x="244" y="2647"/>
              <a:chExt cx="4287" cy="288"/>
            </a:xfrm>
          </p:grpSpPr>
          <p:sp>
            <p:nvSpPr>
              <p:cNvPr id="35857" name="AutoShape 15"/>
              <p:cNvSpPr>
                <a:spLocks noChangeArrowheads="1"/>
              </p:cNvSpPr>
              <p:nvPr/>
            </p:nvSpPr>
            <p:spPr bwMode="auto">
              <a:xfrm>
                <a:off x="244" y="2649"/>
                <a:ext cx="4287" cy="284"/>
              </a:xfrm>
              <a:prstGeom prst="roundRect">
                <a:avLst>
                  <a:gd name="adj" fmla="val 16667"/>
                </a:avLst>
              </a:prstGeom>
              <a:solidFill>
                <a:srgbClr val="CCECFF"/>
              </a:solidFill>
              <a:ln w="28575">
                <a:solidFill>
                  <a:schemeClr val="hlink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>
                  <a:latin typeface="Gill Sans MT" panose="020B0502020104020203" pitchFamily="34" charset="0"/>
                </a:endParaRPr>
              </a:p>
            </p:txBody>
          </p:sp>
          <p:sp>
            <p:nvSpPr>
              <p:cNvPr id="35858" name="Text Box 8"/>
              <p:cNvSpPr txBox="1">
                <a:spLocks noChangeArrowheads="1"/>
              </p:cNvSpPr>
              <p:nvPr/>
            </p:nvSpPr>
            <p:spPr bwMode="auto">
              <a:xfrm>
                <a:off x="248" y="2647"/>
                <a:ext cx="428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n-US" sz="2400" b="0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3. IVD </a:t>
                </a:r>
                <a:r>
                  <a:rPr lang="en-US" altLang="zh-CN" b="0" i="1" dirty="0">
                    <a:solidFill>
                      <a:srgbClr val="000000"/>
                    </a:solidFill>
                    <a:latin typeface="Gill Sans MT" panose="020B0502020104020203" pitchFamily="34" charset="0"/>
                    <a:ea typeface="宋体" pitchFamily="2" charset="-122"/>
                  </a:rPr>
                  <a:t>––</a:t>
                </a:r>
                <a:r>
                  <a:rPr lang="en-US" altLang="zh-CN" b="0" dirty="0">
                    <a:solidFill>
                      <a:srgbClr val="000000"/>
                    </a:solidFill>
                    <a:latin typeface="Gill Sans MT" panose="020B0502020104020203" pitchFamily="34" charset="0"/>
                    <a:ea typeface="宋体" pitchFamily="2" charset="-122"/>
                  </a:rPr>
                  <a:t> </a:t>
                </a:r>
                <a:r>
                  <a:rPr lang="en-US" altLang="en-US" sz="2400" b="0" i="1" dirty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Hiding </a:t>
                </a:r>
                <a:r>
                  <a:rPr lang="en-US" altLang="en-US" sz="2400" b="0" i="1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 Variable </a:t>
                </a:r>
                <a:r>
                  <a:rPr lang="en-US" altLang="en-US" sz="2400" b="0" i="1" dirty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Deletion</a:t>
                </a:r>
              </a:p>
            </p:txBody>
          </p:sp>
        </p:grpSp>
      </p:grpSp>
      <p:sp>
        <p:nvSpPr>
          <p:cNvPr id="35846" name="Date Placeholder 2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</a:p>
        </p:txBody>
      </p: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3527425" y="2702931"/>
            <a:ext cx="2101850" cy="3667707"/>
            <a:chOff x="5846763" y="1627884"/>
            <a:chExt cx="2101850" cy="3668016"/>
          </a:xfrm>
        </p:grpSpPr>
        <p:sp>
          <p:nvSpPr>
            <p:cNvPr id="35848" name="Text Box 17"/>
            <p:cNvSpPr txBox="1">
              <a:spLocks noChangeArrowheads="1"/>
            </p:cNvSpPr>
            <p:nvPr/>
          </p:nvSpPr>
          <p:spPr bwMode="auto">
            <a:xfrm>
              <a:off x="6296774" y="1627884"/>
              <a:ext cx="1170512" cy="400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altLang="en-US" i="1" dirty="0">
                  <a:solidFill>
                    <a:schemeClr val="tx1"/>
                  </a:solidFill>
                  <a:latin typeface="Gill Sans MT" panose="020B0502020104020203" pitchFamily="34" charset="0"/>
                  <a:cs typeface="Arial" pitchFamily="34" charset="0"/>
                </a:rPr>
                <a:t>Example</a:t>
              </a:r>
            </a:p>
          </p:txBody>
        </p:sp>
        <p:sp>
          <p:nvSpPr>
            <p:cNvPr id="35849" name="Text Box 18"/>
            <p:cNvSpPr txBox="1">
              <a:spLocks noChangeArrowheads="1"/>
            </p:cNvSpPr>
            <p:nvPr/>
          </p:nvSpPr>
          <p:spPr bwMode="auto">
            <a:xfrm>
              <a:off x="5846763" y="2200275"/>
              <a:ext cx="2101850" cy="1025525"/>
            </a:xfrm>
            <a:prstGeom prst="rect">
              <a:avLst/>
            </a:prstGeom>
            <a:solidFill>
              <a:srgbClr val="3366CC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altLang="en-US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rPr>
                <a:t>point</a:t>
              </a:r>
            </a:p>
            <a:p>
              <a:pPr algn="ctr" eaLnBrk="1" hangingPunct="1"/>
              <a:r>
                <a:rPr lang="en-US" altLang="en-US" b="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rPr>
                <a:t>int x;</a:t>
              </a:r>
            </a:p>
            <a:p>
              <a:pPr algn="ctr" eaLnBrk="1" hangingPunct="1"/>
              <a:r>
                <a:rPr lang="en-US" altLang="en-US" b="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rPr>
                <a:t>int y;</a:t>
              </a:r>
            </a:p>
          </p:txBody>
        </p:sp>
        <p:sp>
          <p:nvSpPr>
            <p:cNvPr id="35850" name="Text Box 19"/>
            <p:cNvSpPr txBox="1">
              <a:spLocks noChangeArrowheads="1"/>
            </p:cNvSpPr>
            <p:nvPr/>
          </p:nvSpPr>
          <p:spPr bwMode="auto">
            <a:xfrm>
              <a:off x="5846763" y="3660775"/>
              <a:ext cx="2101850" cy="1635125"/>
            </a:xfrm>
            <a:prstGeom prst="rect">
              <a:avLst/>
            </a:prstGeom>
            <a:solidFill>
              <a:srgbClr val="3366CC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tabLst>
                  <a:tab pos="457200" algn="l"/>
                </a:tabLs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tabLst>
                  <a:tab pos="457200" algn="l"/>
                </a:tabLs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tabLst>
                  <a:tab pos="457200" algn="l"/>
                </a:tabLs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tabLst>
                  <a:tab pos="457200" algn="l"/>
                </a:tabLs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tabLst>
                  <a:tab pos="457200" algn="l"/>
                </a:tabLs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57200" algn="l"/>
                </a:tabLs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57200" algn="l"/>
                </a:tabLs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57200" algn="l"/>
                </a:tabLs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57200" algn="l"/>
                </a:tabLs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altLang="en-US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rPr>
                <a:t>colorpoint</a:t>
              </a:r>
            </a:p>
            <a:p>
              <a:pPr eaLnBrk="1" hangingPunct="1"/>
              <a:r>
                <a:rPr lang="en-US" altLang="en-US" b="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  <a:sym typeface="Symbol" pitchFamily="18" charset="2"/>
                </a:rPr>
                <a:t>	int x;	</a:t>
              </a:r>
            </a:p>
            <a:p>
              <a:pPr eaLnBrk="1" hangingPunct="1"/>
              <a:r>
                <a:rPr lang="en-US" altLang="en-US" b="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  <a:sym typeface="Symbol" pitchFamily="18" charset="2"/>
                </a:rPr>
                <a:t>1</a:t>
              </a:r>
              <a:r>
                <a:rPr lang="en-US" altLang="en-US" b="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rPr>
                <a:t> 	// int x;</a:t>
              </a:r>
            </a:p>
            <a:p>
              <a:pPr eaLnBrk="1" hangingPunct="1"/>
              <a:r>
                <a:rPr lang="en-US" altLang="en-US" b="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rPr>
                <a:t>	int y;</a:t>
              </a:r>
            </a:p>
            <a:p>
              <a:pPr eaLnBrk="1" hangingPunct="1"/>
              <a:r>
                <a:rPr lang="en-US" altLang="en-US" b="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  <a:sym typeface="Symbol" pitchFamily="18" charset="2"/>
                </a:rPr>
                <a:t>2</a:t>
              </a:r>
              <a:r>
                <a:rPr lang="en-US" altLang="en-US" b="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rPr>
                <a:t> 	// int y;</a:t>
              </a:r>
            </a:p>
          </p:txBody>
        </p:sp>
        <p:sp>
          <p:nvSpPr>
            <p:cNvPr id="35851" name="AutoShape 20"/>
            <p:cNvSpPr>
              <a:spLocks noChangeArrowheads="1"/>
            </p:cNvSpPr>
            <p:nvPr/>
          </p:nvSpPr>
          <p:spPr bwMode="auto">
            <a:xfrm>
              <a:off x="6773863" y="3241675"/>
              <a:ext cx="246062" cy="136525"/>
            </a:xfrm>
            <a:prstGeom prst="triangle">
              <a:avLst>
                <a:gd name="adj" fmla="val 50000"/>
              </a:avLst>
            </a:prstGeom>
            <a:solidFill>
              <a:srgbClr val="3366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cxnSp>
          <p:nvCxnSpPr>
            <p:cNvPr id="35852" name="AutoShape 21"/>
            <p:cNvCxnSpPr>
              <a:cxnSpLocks noChangeShapeType="1"/>
              <a:stCxn id="35851" idx="3"/>
              <a:endCxn id="35850" idx="0"/>
            </p:cNvCxnSpPr>
            <p:nvPr/>
          </p:nvCxnSpPr>
          <p:spPr bwMode="auto">
            <a:xfrm>
              <a:off x="6897688" y="3378200"/>
              <a:ext cx="0" cy="27305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5853" name="Line 22"/>
            <p:cNvSpPr>
              <a:spLocks noChangeShapeType="1"/>
            </p:cNvSpPr>
            <p:nvPr/>
          </p:nvSpPr>
          <p:spPr bwMode="auto">
            <a:xfrm>
              <a:off x="5853113" y="2532063"/>
              <a:ext cx="208915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54" name="Line 23"/>
            <p:cNvSpPr>
              <a:spLocks noChangeShapeType="1"/>
            </p:cNvSpPr>
            <p:nvPr/>
          </p:nvSpPr>
          <p:spPr bwMode="auto">
            <a:xfrm>
              <a:off x="5853113" y="4006850"/>
              <a:ext cx="208915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3789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5247A376-9D5C-49F4-A0E0-A00EA5A7AB78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24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title"/>
          </p:nvPr>
        </p:nvSpPr>
        <p:spPr>
          <a:xfrm>
            <a:off x="43640" y="96837"/>
            <a:ext cx="9058649" cy="1358983"/>
          </a:xfrm>
        </p:spPr>
        <p:txBody>
          <a:bodyPr/>
          <a:lstStyle/>
          <a:p>
            <a:r>
              <a:rPr lang="en-US" altLang="en-US" dirty="0" smtClean="0"/>
              <a:t>OO Mutation Operators—</a:t>
            </a:r>
            <a:r>
              <a:rPr lang="en-US" altLang="en-US" i="1" dirty="0" smtClean="0"/>
              <a:t>Inheritance</a:t>
            </a: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406400" y="1582746"/>
            <a:ext cx="8297863" cy="949325"/>
            <a:chOff x="256" y="2410"/>
            <a:chExt cx="5227" cy="598"/>
          </a:xfrm>
        </p:grpSpPr>
        <p:sp>
          <p:nvSpPr>
            <p:cNvPr id="37906" name="Text Box 23"/>
            <p:cNvSpPr txBox="1">
              <a:spLocks noChangeArrowheads="1"/>
            </p:cNvSpPr>
            <p:nvPr/>
          </p:nvSpPr>
          <p:spPr bwMode="auto">
            <a:xfrm>
              <a:off x="256" y="2548"/>
              <a:ext cx="5227" cy="460"/>
            </a:xfrm>
            <a:prstGeom prst="rect">
              <a:avLst/>
            </a:prstGeom>
            <a:solidFill>
              <a:srgbClr val="3333CC"/>
            </a:solidFill>
            <a:ln w="28575" algn="ctr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  <a:p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Each entire declaration of an overriding method is </a:t>
              </a:r>
              <a:r>
                <a:rPr lang="en-US" altLang="zh-CN" b="0" dirty="0" smtClean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deleted</a:t>
              </a:r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grpSp>
          <p:nvGrpSpPr>
            <p:cNvPr id="37907" name="Group 20"/>
            <p:cNvGrpSpPr>
              <a:grpSpLocks/>
            </p:cNvGrpSpPr>
            <p:nvPr/>
          </p:nvGrpSpPr>
          <p:grpSpPr bwMode="auto">
            <a:xfrm>
              <a:off x="319" y="2410"/>
              <a:ext cx="4302" cy="288"/>
              <a:chOff x="221" y="3295"/>
              <a:chExt cx="4302" cy="288"/>
            </a:xfrm>
          </p:grpSpPr>
          <p:sp>
            <p:nvSpPr>
              <p:cNvPr id="37908" name="AutoShape 16"/>
              <p:cNvSpPr>
                <a:spLocks noChangeArrowheads="1"/>
              </p:cNvSpPr>
              <p:nvPr/>
            </p:nvSpPr>
            <p:spPr bwMode="auto">
              <a:xfrm>
                <a:off x="229" y="3297"/>
                <a:ext cx="4287" cy="284"/>
              </a:xfrm>
              <a:prstGeom prst="roundRect">
                <a:avLst>
                  <a:gd name="adj" fmla="val 16667"/>
                </a:avLst>
              </a:prstGeom>
              <a:solidFill>
                <a:srgbClr val="CCECFF"/>
              </a:solidFill>
              <a:ln w="28575">
                <a:solidFill>
                  <a:schemeClr val="hlink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>
                  <a:latin typeface="Gill Sans MT" panose="020B0502020104020203" pitchFamily="34" charset="0"/>
                </a:endParaRPr>
              </a:p>
            </p:txBody>
          </p:sp>
          <p:sp>
            <p:nvSpPr>
              <p:cNvPr id="37909" name="Text Box 12"/>
              <p:cNvSpPr txBox="1">
                <a:spLocks noChangeArrowheads="1"/>
              </p:cNvSpPr>
              <p:nvPr/>
            </p:nvSpPr>
            <p:spPr bwMode="auto">
              <a:xfrm>
                <a:off x="221" y="3295"/>
                <a:ext cx="430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n-US" sz="2400" b="0" dirty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4. </a:t>
                </a:r>
                <a:r>
                  <a:rPr lang="en-US" altLang="en-US" sz="2400" b="0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IOD </a:t>
                </a:r>
                <a:r>
                  <a:rPr lang="en-US" altLang="zh-CN" b="0" i="1" dirty="0">
                    <a:solidFill>
                      <a:srgbClr val="000000"/>
                    </a:solidFill>
                    <a:latin typeface="Gill Sans MT" panose="020B0502020104020203" pitchFamily="34" charset="0"/>
                    <a:ea typeface="宋体" pitchFamily="2" charset="-122"/>
                  </a:rPr>
                  <a:t>––</a:t>
                </a:r>
                <a:r>
                  <a:rPr lang="en-US" altLang="zh-CN" b="0" dirty="0">
                    <a:solidFill>
                      <a:srgbClr val="000000"/>
                    </a:solidFill>
                    <a:latin typeface="Gill Sans MT" panose="020B0502020104020203" pitchFamily="34" charset="0"/>
                    <a:ea typeface="宋体" pitchFamily="2" charset="-122"/>
                  </a:rPr>
                  <a:t> </a:t>
                </a:r>
                <a:r>
                  <a:rPr lang="en-US" altLang="en-US" sz="2400" b="0" i="1" dirty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Overriding Method Deletion</a:t>
                </a:r>
              </a:p>
            </p:txBody>
          </p:sp>
        </p:grpSp>
      </p:grpSp>
      <p:sp>
        <p:nvSpPr>
          <p:cNvPr id="37894" name="Date Placeholder 2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</a:p>
        </p:txBody>
      </p:sp>
      <p:grpSp>
        <p:nvGrpSpPr>
          <p:cNvPr id="4" name="Group 35"/>
          <p:cNvGrpSpPr>
            <a:grpSpLocks/>
          </p:cNvGrpSpPr>
          <p:nvPr/>
        </p:nvGrpSpPr>
        <p:grpSpPr bwMode="auto">
          <a:xfrm>
            <a:off x="2871788" y="2816563"/>
            <a:ext cx="3395662" cy="3742987"/>
            <a:chOff x="2872423" y="2817198"/>
            <a:chExt cx="3395662" cy="3742987"/>
          </a:xfrm>
        </p:grpSpPr>
        <p:sp>
          <p:nvSpPr>
            <p:cNvPr id="37896" name="Text Box 18"/>
            <p:cNvSpPr txBox="1">
              <a:spLocks noChangeArrowheads="1"/>
            </p:cNvSpPr>
            <p:nvPr/>
          </p:nvSpPr>
          <p:spPr bwMode="auto">
            <a:xfrm>
              <a:off x="3985792" y="2817198"/>
              <a:ext cx="1170512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altLang="en-US" i="1" dirty="0">
                  <a:solidFill>
                    <a:schemeClr val="tx1"/>
                  </a:solidFill>
                  <a:latin typeface="Gill Sans MT" panose="020B0502020104020203" pitchFamily="34" charset="0"/>
                  <a:cs typeface="Arial" pitchFamily="34" charset="0"/>
                </a:rPr>
                <a:t>Example</a:t>
              </a:r>
            </a:p>
          </p:txBody>
        </p:sp>
        <p:grpSp>
          <p:nvGrpSpPr>
            <p:cNvPr id="37897" name="Group 22"/>
            <p:cNvGrpSpPr>
              <a:grpSpLocks/>
            </p:cNvGrpSpPr>
            <p:nvPr/>
          </p:nvGrpSpPr>
          <p:grpSpPr bwMode="auto">
            <a:xfrm>
              <a:off x="4447223" y="4499610"/>
              <a:ext cx="246062" cy="428625"/>
              <a:chOff x="1419" y="2064"/>
              <a:chExt cx="155" cy="270"/>
            </a:xfrm>
          </p:grpSpPr>
          <p:sp>
            <p:nvSpPr>
              <p:cNvPr id="37904" name="AutoShape 23"/>
              <p:cNvSpPr>
                <a:spLocks noChangeArrowheads="1"/>
              </p:cNvSpPr>
              <p:nvPr/>
            </p:nvSpPr>
            <p:spPr bwMode="auto">
              <a:xfrm>
                <a:off x="1419" y="2064"/>
                <a:ext cx="155" cy="86"/>
              </a:xfrm>
              <a:prstGeom prst="triangle">
                <a:avLst>
                  <a:gd name="adj" fmla="val 50000"/>
                </a:avLst>
              </a:prstGeom>
              <a:solidFill>
                <a:srgbClr val="3366CC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/>
              </a:p>
            </p:txBody>
          </p:sp>
          <p:cxnSp>
            <p:nvCxnSpPr>
              <p:cNvPr id="37905" name="AutoShape 24"/>
              <p:cNvCxnSpPr>
                <a:cxnSpLocks noChangeShapeType="1"/>
                <a:stCxn id="37904" idx="3"/>
                <a:endCxn id="37900" idx="0"/>
              </p:cNvCxnSpPr>
              <p:nvPr/>
            </p:nvCxnSpPr>
            <p:spPr bwMode="auto">
              <a:xfrm>
                <a:off x="1496" y="2150"/>
                <a:ext cx="0" cy="184"/>
              </a:xfrm>
              <a:prstGeom prst="straightConnector1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37898" name="Group 38"/>
            <p:cNvGrpSpPr>
              <a:grpSpLocks/>
            </p:cNvGrpSpPr>
            <p:nvPr/>
          </p:nvGrpSpPr>
          <p:grpSpPr bwMode="auto">
            <a:xfrm>
              <a:off x="3002598" y="3464560"/>
              <a:ext cx="3135312" cy="1025525"/>
              <a:chOff x="863" y="1226"/>
              <a:chExt cx="1975" cy="646"/>
            </a:xfrm>
          </p:grpSpPr>
          <p:sp>
            <p:nvSpPr>
              <p:cNvPr id="37902" name="Text Box 25"/>
              <p:cNvSpPr txBox="1">
                <a:spLocks noChangeArrowheads="1"/>
              </p:cNvSpPr>
              <p:nvPr/>
            </p:nvSpPr>
            <p:spPr bwMode="auto">
              <a:xfrm>
                <a:off x="866" y="1226"/>
                <a:ext cx="1971" cy="646"/>
              </a:xfrm>
              <a:prstGeom prst="rect">
                <a:avLst/>
              </a:prstGeom>
              <a:solidFill>
                <a:srgbClr val="3366CC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/>
                <a:r>
                  <a:rPr lang="en-US" altLang="en-US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point</a:t>
                </a:r>
              </a:p>
              <a:p>
                <a:pPr algn="ctr" eaLnBrk="1" hangingPunct="1"/>
                <a:endParaRPr lang="en-US" altLang="en-US" b="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endParaRPr>
              </a:p>
              <a:p>
                <a:pPr eaLnBrk="1" hangingPunct="1"/>
                <a:r>
                  <a:rPr lang="en-US" altLang="en-US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void set (int x, int y)</a:t>
                </a:r>
              </a:p>
            </p:txBody>
          </p:sp>
          <p:sp>
            <p:nvSpPr>
              <p:cNvPr id="37903" name="Line 26"/>
              <p:cNvSpPr>
                <a:spLocks noChangeShapeType="1"/>
              </p:cNvSpPr>
              <p:nvPr/>
            </p:nvSpPr>
            <p:spPr bwMode="auto">
              <a:xfrm>
                <a:off x="863" y="1505"/>
                <a:ext cx="197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7899" name="Group 39"/>
            <p:cNvGrpSpPr>
              <a:grpSpLocks/>
            </p:cNvGrpSpPr>
            <p:nvPr/>
          </p:nvGrpSpPr>
          <p:grpSpPr bwMode="auto">
            <a:xfrm>
              <a:off x="2872423" y="4928235"/>
              <a:ext cx="3395662" cy="1631950"/>
              <a:chOff x="825" y="2744"/>
              <a:chExt cx="1971" cy="1028"/>
            </a:xfrm>
          </p:grpSpPr>
          <p:sp>
            <p:nvSpPr>
              <p:cNvPr id="37900" name="Text Box 21"/>
              <p:cNvSpPr txBox="1">
                <a:spLocks noChangeArrowheads="1"/>
              </p:cNvSpPr>
              <p:nvPr/>
            </p:nvSpPr>
            <p:spPr bwMode="auto">
              <a:xfrm>
                <a:off x="825" y="2744"/>
                <a:ext cx="1971" cy="1028"/>
              </a:xfrm>
              <a:prstGeom prst="rect">
                <a:avLst/>
              </a:prstGeom>
              <a:solidFill>
                <a:srgbClr val="3366CC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>
                  <a:tabLst>
                    <a:tab pos="45720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tabLst>
                    <a:tab pos="45720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tabLst>
                    <a:tab pos="45720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tabLst>
                    <a:tab pos="45720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tabLst>
                    <a:tab pos="45720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45720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45720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45720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45720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/>
                <a:r>
                  <a:rPr lang="en-US" altLang="en-US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colorpoint</a:t>
                </a:r>
              </a:p>
              <a:p>
                <a:pPr algn="ctr" eaLnBrk="1" hangingPunct="1"/>
                <a:endParaRPr lang="en-US" altLang="en-US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endParaRPr>
              </a:p>
              <a:p>
                <a:pPr eaLnBrk="1" hangingPunct="1"/>
                <a:r>
                  <a:rPr lang="en-US" altLang="en-US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void set (int x, int y)</a:t>
                </a:r>
              </a:p>
              <a:p>
                <a:pPr eaLnBrk="1" hangingPunct="1">
                  <a:buFont typeface="Symbol" pitchFamily="18" charset="2"/>
                  <a:buChar char="D"/>
                </a:pPr>
                <a:r>
                  <a:rPr lang="en-US" altLang="en-US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 // void set (int x, int y)</a:t>
                </a:r>
              </a:p>
            </p:txBody>
          </p:sp>
          <p:sp>
            <p:nvSpPr>
              <p:cNvPr id="37901" name="Line 27"/>
              <p:cNvSpPr>
                <a:spLocks noChangeShapeType="1"/>
              </p:cNvSpPr>
              <p:nvPr/>
            </p:nvSpPr>
            <p:spPr bwMode="auto">
              <a:xfrm>
                <a:off x="825" y="2966"/>
                <a:ext cx="1969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389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33B10C0B-F72F-4F13-A56B-01FE109AEAE7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25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38916" name="Rectangle 2"/>
          <p:cNvSpPr>
            <a:spLocks noGrp="1" noChangeArrowheads="1"/>
          </p:cNvSpPr>
          <p:nvPr>
            <p:ph type="title"/>
          </p:nvPr>
        </p:nvSpPr>
        <p:spPr>
          <a:xfrm>
            <a:off x="43640" y="96838"/>
            <a:ext cx="9058649" cy="1274762"/>
          </a:xfrm>
        </p:spPr>
        <p:txBody>
          <a:bodyPr/>
          <a:lstStyle/>
          <a:p>
            <a:r>
              <a:rPr lang="en-US" altLang="en-US" dirty="0" smtClean="0"/>
              <a:t>OO Mutation Operators—</a:t>
            </a:r>
            <a:r>
              <a:rPr lang="en-US" altLang="en-US" i="1" dirty="0" smtClean="0"/>
              <a:t>Inheritance</a:t>
            </a: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406400" y="1274771"/>
            <a:ext cx="8297863" cy="1263650"/>
            <a:chOff x="256" y="3280"/>
            <a:chExt cx="5227" cy="796"/>
          </a:xfrm>
        </p:grpSpPr>
        <p:sp>
          <p:nvSpPr>
            <p:cNvPr id="38929" name="Text Box 24"/>
            <p:cNvSpPr txBox="1">
              <a:spLocks noChangeArrowheads="1"/>
            </p:cNvSpPr>
            <p:nvPr/>
          </p:nvSpPr>
          <p:spPr bwMode="auto">
            <a:xfrm>
              <a:off x="256" y="3424"/>
              <a:ext cx="5227" cy="652"/>
            </a:xfrm>
            <a:prstGeom prst="rect">
              <a:avLst/>
            </a:prstGeom>
            <a:solidFill>
              <a:srgbClr val="3333CC"/>
            </a:solidFill>
            <a:ln w="28575" algn="ctr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  <a:p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Each call to an overridden method is moved to the first and last statements of the method and up and down one </a:t>
              </a:r>
              <a:r>
                <a:rPr lang="en-US" altLang="zh-CN" b="0" dirty="0" smtClean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statement</a:t>
              </a:r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grpSp>
          <p:nvGrpSpPr>
            <p:cNvPr id="38930" name="Group 21"/>
            <p:cNvGrpSpPr>
              <a:grpSpLocks/>
            </p:cNvGrpSpPr>
            <p:nvPr/>
          </p:nvGrpSpPr>
          <p:grpSpPr bwMode="auto">
            <a:xfrm>
              <a:off x="319" y="3280"/>
              <a:ext cx="4310" cy="291"/>
              <a:chOff x="233" y="3506"/>
              <a:chExt cx="4310" cy="291"/>
            </a:xfrm>
          </p:grpSpPr>
          <p:sp>
            <p:nvSpPr>
              <p:cNvPr id="38931" name="AutoShape 17"/>
              <p:cNvSpPr>
                <a:spLocks noChangeArrowheads="1"/>
              </p:cNvSpPr>
              <p:nvPr/>
            </p:nvSpPr>
            <p:spPr bwMode="auto">
              <a:xfrm>
                <a:off x="244" y="3508"/>
                <a:ext cx="4287" cy="284"/>
              </a:xfrm>
              <a:prstGeom prst="roundRect">
                <a:avLst>
                  <a:gd name="adj" fmla="val 16667"/>
                </a:avLst>
              </a:prstGeom>
              <a:solidFill>
                <a:srgbClr val="CCECFF"/>
              </a:solidFill>
              <a:ln w="28575">
                <a:solidFill>
                  <a:schemeClr val="hlink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>
                  <a:latin typeface="Gill Sans MT" panose="020B0502020104020203" pitchFamily="34" charset="0"/>
                </a:endParaRPr>
              </a:p>
            </p:txBody>
          </p:sp>
          <p:sp>
            <p:nvSpPr>
              <p:cNvPr id="38932" name="Text Box 13"/>
              <p:cNvSpPr txBox="1">
                <a:spLocks noChangeArrowheads="1"/>
              </p:cNvSpPr>
              <p:nvPr/>
            </p:nvSpPr>
            <p:spPr bwMode="auto">
              <a:xfrm>
                <a:off x="233" y="3506"/>
                <a:ext cx="4310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n-US" sz="2400" b="0" dirty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5. </a:t>
                </a:r>
                <a:r>
                  <a:rPr lang="en-US" altLang="en-US" sz="2400" b="0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IOP </a:t>
                </a:r>
                <a:r>
                  <a:rPr lang="en-US" altLang="zh-CN" b="0" i="1" dirty="0">
                    <a:solidFill>
                      <a:srgbClr val="000000"/>
                    </a:solidFill>
                    <a:latin typeface="Gill Sans MT" panose="020B0502020104020203" pitchFamily="34" charset="0"/>
                    <a:ea typeface="宋体" pitchFamily="2" charset="-122"/>
                  </a:rPr>
                  <a:t>––</a:t>
                </a:r>
                <a:r>
                  <a:rPr lang="en-US" altLang="zh-CN" b="0" dirty="0">
                    <a:solidFill>
                      <a:srgbClr val="000000"/>
                    </a:solidFill>
                    <a:latin typeface="Gill Sans MT" panose="020B0502020104020203" pitchFamily="34" charset="0"/>
                    <a:ea typeface="宋体" pitchFamily="2" charset="-122"/>
                  </a:rPr>
                  <a:t> </a:t>
                </a:r>
                <a:r>
                  <a:rPr lang="en-US" altLang="en-US" sz="2400" b="0" i="1" dirty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Overridden Method </a:t>
                </a:r>
                <a:r>
                  <a:rPr lang="en-US" altLang="en-US" sz="2400" b="0" i="1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Calling Position Change</a:t>
                </a:r>
                <a:endParaRPr lang="en-US" altLang="en-US" sz="2400" b="0" i="1" dirty="0">
                  <a:solidFill>
                    <a:srgbClr val="000000"/>
                  </a:solidFill>
                  <a:latin typeface="Gill Sans MT" panose="020B0502020104020203" pitchFamily="34" charset="0"/>
                </a:endParaRPr>
              </a:p>
            </p:txBody>
          </p:sp>
        </p:grpSp>
      </p:grpSp>
      <p:sp>
        <p:nvSpPr>
          <p:cNvPr id="38918" name="Date Placeholder 2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</a:p>
        </p:txBody>
      </p: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2549525" y="2556716"/>
            <a:ext cx="4035425" cy="3999659"/>
            <a:chOff x="2550002" y="2556742"/>
            <a:chExt cx="4035425" cy="4000268"/>
          </a:xfrm>
        </p:grpSpPr>
        <p:sp>
          <p:nvSpPr>
            <p:cNvPr id="38920" name="Text Box 19"/>
            <p:cNvSpPr txBox="1">
              <a:spLocks noChangeArrowheads="1"/>
            </p:cNvSpPr>
            <p:nvPr/>
          </p:nvSpPr>
          <p:spPr bwMode="auto">
            <a:xfrm>
              <a:off x="2550002" y="2556742"/>
              <a:ext cx="4035425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altLang="en-US" i="1" dirty="0">
                  <a:solidFill>
                    <a:schemeClr val="tx1"/>
                  </a:solidFill>
                  <a:latin typeface="Gill Sans MT" panose="020B0502020104020203" pitchFamily="34" charset="0"/>
                  <a:cs typeface="Arial" pitchFamily="34" charset="0"/>
                </a:rPr>
                <a:t>Example</a:t>
              </a:r>
            </a:p>
          </p:txBody>
        </p:sp>
        <p:sp>
          <p:nvSpPr>
            <p:cNvPr id="38921" name="Text Box 30"/>
            <p:cNvSpPr txBox="1">
              <a:spLocks noChangeArrowheads="1"/>
            </p:cNvSpPr>
            <p:nvPr/>
          </p:nvSpPr>
          <p:spPr bwMode="auto">
            <a:xfrm>
              <a:off x="2591277" y="3007360"/>
              <a:ext cx="3952875" cy="1360488"/>
            </a:xfrm>
            <a:prstGeom prst="rect">
              <a:avLst/>
            </a:prstGeom>
            <a:solidFill>
              <a:srgbClr val="3366CC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tabLst>
                  <a:tab pos="457200" algn="l"/>
                </a:tabLs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tabLst>
                  <a:tab pos="457200" algn="l"/>
                </a:tabLs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tabLst>
                  <a:tab pos="457200" algn="l"/>
                </a:tabLs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tabLst>
                  <a:tab pos="457200" algn="l"/>
                </a:tabLs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tabLst>
                  <a:tab pos="457200" algn="l"/>
                </a:tabLs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57200" algn="l"/>
                </a:tabLs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57200" algn="l"/>
                </a:tabLs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57200" algn="l"/>
                </a:tabLs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57200" algn="l"/>
                </a:tabLs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altLang="en-US" dirty="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rPr>
                <a:t>point</a:t>
              </a:r>
            </a:p>
            <a:p>
              <a:pPr algn="ctr" eaLnBrk="1" hangingPunct="1"/>
              <a:endParaRPr lang="en-US" altLang="en-US" b="0" dirty="0">
                <a:solidFill>
                  <a:schemeClr val="tx1"/>
                </a:solidFill>
                <a:latin typeface="Comic Sans MS" pitchFamily="66" charset="0"/>
                <a:cs typeface="Arial" pitchFamily="34" charset="0"/>
              </a:endParaRPr>
            </a:p>
            <a:p>
              <a:pPr eaLnBrk="1" hangingPunct="1"/>
              <a:r>
                <a:rPr lang="en-US" altLang="en-US" b="0" dirty="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rPr>
                <a:t>void set (</a:t>
              </a:r>
              <a:r>
                <a:rPr lang="en-US" altLang="en-US" b="0" dirty="0" err="1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rPr>
                <a:t>int</a:t>
              </a:r>
              <a:r>
                <a:rPr lang="en-US" altLang="en-US" b="0" dirty="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rPr>
                <a:t> x, </a:t>
              </a:r>
              <a:r>
                <a:rPr lang="en-US" altLang="en-US" b="0" dirty="0" err="1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rPr>
                <a:t>int</a:t>
              </a:r>
              <a:r>
                <a:rPr lang="en-US" altLang="en-US" b="0" dirty="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rPr>
                <a:t> y) </a:t>
              </a:r>
            </a:p>
            <a:p>
              <a:pPr eaLnBrk="1" hangingPunct="1"/>
              <a:r>
                <a:rPr lang="en-US" altLang="en-US" b="0" dirty="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rPr>
                <a:t>{ width = 5;…}</a:t>
              </a:r>
            </a:p>
          </p:txBody>
        </p:sp>
        <p:sp>
          <p:nvSpPr>
            <p:cNvPr id="38922" name="Line 31"/>
            <p:cNvSpPr>
              <a:spLocks noChangeShapeType="1"/>
            </p:cNvSpPr>
            <p:nvPr/>
          </p:nvSpPr>
          <p:spPr bwMode="auto">
            <a:xfrm>
              <a:off x="2595245" y="3335973"/>
              <a:ext cx="394493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8923" name="Group 37"/>
            <p:cNvGrpSpPr>
              <a:grpSpLocks/>
            </p:cNvGrpSpPr>
            <p:nvPr/>
          </p:nvGrpSpPr>
          <p:grpSpPr bwMode="auto">
            <a:xfrm>
              <a:off x="2561114" y="4832985"/>
              <a:ext cx="4013200" cy="1724025"/>
              <a:chOff x="3153" y="2328"/>
              <a:chExt cx="2528" cy="1086"/>
            </a:xfrm>
          </p:grpSpPr>
          <p:sp>
            <p:nvSpPr>
              <p:cNvPr id="38927" name="Text Box 29"/>
              <p:cNvSpPr txBox="1">
                <a:spLocks noChangeArrowheads="1"/>
              </p:cNvSpPr>
              <p:nvPr/>
            </p:nvSpPr>
            <p:spPr bwMode="auto">
              <a:xfrm>
                <a:off x="3153" y="2328"/>
                <a:ext cx="2528" cy="1086"/>
              </a:xfrm>
              <a:prstGeom prst="rect">
                <a:avLst/>
              </a:prstGeom>
              <a:solidFill>
                <a:srgbClr val="3366CC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tabLst>
                    <a:tab pos="223838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tabLst>
                    <a:tab pos="223838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tabLst>
                    <a:tab pos="223838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tabLst>
                    <a:tab pos="223838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tabLst>
                    <a:tab pos="223838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3838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3838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3838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3838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/>
                <a:r>
                  <a:rPr lang="en-US" altLang="en-US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colorpoint</a:t>
                </a:r>
              </a:p>
              <a:p>
                <a:pPr algn="ctr" eaLnBrk="1" hangingPunct="1"/>
                <a:endParaRPr lang="en-US" altLang="en-US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endParaRPr>
              </a:p>
              <a:p>
                <a:pPr eaLnBrk="1" hangingPunct="1"/>
                <a:r>
                  <a:rPr lang="en-US" altLang="en-US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void set (int x, int y)</a:t>
                </a:r>
              </a:p>
              <a:p>
                <a:pPr eaLnBrk="1" hangingPunct="1"/>
                <a:r>
                  <a:rPr lang="en-US" altLang="en-US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   { super.set (x, y); width = 10;}</a:t>
                </a:r>
              </a:p>
              <a:p>
                <a:pPr eaLnBrk="1" hangingPunct="1">
                  <a:buFont typeface="Symbol" pitchFamily="18" charset="2"/>
                  <a:buChar char="D"/>
                </a:pPr>
                <a:r>
                  <a:rPr lang="en-US" altLang="en-US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 { width=10; </a:t>
                </a:r>
                <a:r>
                  <a:rPr lang="en-US" altLang="en-US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  <a:sym typeface="Symbol" pitchFamily="18" charset="2"/>
                  </a:rPr>
                  <a:t>super.set (x, y); }</a:t>
                </a:r>
              </a:p>
            </p:txBody>
          </p:sp>
          <p:sp>
            <p:nvSpPr>
              <p:cNvPr id="38928" name="Line 32"/>
              <p:cNvSpPr>
                <a:spLocks noChangeShapeType="1"/>
              </p:cNvSpPr>
              <p:nvPr/>
            </p:nvSpPr>
            <p:spPr bwMode="auto">
              <a:xfrm>
                <a:off x="3155" y="2546"/>
                <a:ext cx="2511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8924" name="Group 36"/>
            <p:cNvGrpSpPr>
              <a:grpSpLocks/>
            </p:cNvGrpSpPr>
            <p:nvPr/>
          </p:nvGrpSpPr>
          <p:grpSpPr bwMode="auto">
            <a:xfrm>
              <a:off x="4444683" y="4375785"/>
              <a:ext cx="246062" cy="428625"/>
              <a:chOff x="4310" y="2064"/>
              <a:chExt cx="155" cy="270"/>
            </a:xfrm>
          </p:grpSpPr>
          <p:sp>
            <p:nvSpPr>
              <p:cNvPr id="38925" name="AutoShape 34"/>
              <p:cNvSpPr>
                <a:spLocks noChangeArrowheads="1"/>
              </p:cNvSpPr>
              <p:nvPr/>
            </p:nvSpPr>
            <p:spPr bwMode="auto">
              <a:xfrm>
                <a:off x="4310" y="2064"/>
                <a:ext cx="155" cy="86"/>
              </a:xfrm>
              <a:prstGeom prst="triangle">
                <a:avLst>
                  <a:gd name="adj" fmla="val 50000"/>
                </a:avLst>
              </a:prstGeom>
              <a:solidFill>
                <a:srgbClr val="3366CC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/>
              </a:p>
            </p:txBody>
          </p:sp>
          <p:cxnSp>
            <p:nvCxnSpPr>
              <p:cNvPr id="38926" name="AutoShape 35"/>
              <p:cNvCxnSpPr>
                <a:cxnSpLocks noChangeShapeType="1"/>
                <a:stCxn id="38925" idx="3"/>
              </p:cNvCxnSpPr>
              <p:nvPr/>
            </p:nvCxnSpPr>
            <p:spPr bwMode="auto">
              <a:xfrm>
                <a:off x="4388" y="2156"/>
                <a:ext cx="2" cy="178"/>
              </a:xfrm>
              <a:prstGeom prst="straightConnector1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2613" y="6461125"/>
            <a:ext cx="2895600" cy="2873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3993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091AED96-43CA-48D1-B0FB-1EDE410162B2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26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39940" name="Rectangle 2"/>
          <p:cNvSpPr>
            <a:spLocks noGrp="1" noChangeArrowheads="1"/>
          </p:cNvSpPr>
          <p:nvPr>
            <p:ph type="title"/>
          </p:nvPr>
        </p:nvSpPr>
        <p:spPr>
          <a:xfrm>
            <a:off x="43640" y="96838"/>
            <a:ext cx="9058649" cy="1298825"/>
          </a:xfrm>
        </p:spPr>
        <p:txBody>
          <a:bodyPr/>
          <a:lstStyle/>
          <a:p>
            <a:r>
              <a:rPr lang="en-US" altLang="en-US" dirty="0" smtClean="0"/>
              <a:t>OO Mutation Operators—</a:t>
            </a:r>
            <a:r>
              <a:rPr lang="en-US" altLang="en-US" i="1" dirty="0" smtClean="0"/>
              <a:t>Inheritance</a:t>
            </a: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422275" y="1266173"/>
            <a:ext cx="8297863" cy="1250950"/>
            <a:chOff x="266" y="660"/>
            <a:chExt cx="5227" cy="788"/>
          </a:xfrm>
        </p:grpSpPr>
        <p:sp>
          <p:nvSpPr>
            <p:cNvPr id="39953" name="Text Box 3"/>
            <p:cNvSpPr txBox="1">
              <a:spLocks noChangeArrowheads="1"/>
            </p:cNvSpPr>
            <p:nvPr/>
          </p:nvSpPr>
          <p:spPr bwMode="auto">
            <a:xfrm>
              <a:off x="266" y="796"/>
              <a:ext cx="5227" cy="652"/>
            </a:xfrm>
            <a:prstGeom prst="rect">
              <a:avLst/>
            </a:prstGeom>
            <a:solidFill>
              <a:srgbClr val="3333CC"/>
            </a:solidFill>
            <a:ln w="28575" algn="ctr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  <a:p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Renames the parent’s versions of methods that are overridden in a subclass so that the overriding does not affect the parent’s </a:t>
              </a:r>
              <a:r>
                <a:rPr lang="en-US" altLang="zh-CN" b="0" dirty="0" smtClean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method</a:t>
              </a:r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grpSp>
          <p:nvGrpSpPr>
            <p:cNvPr id="39954" name="Group 17"/>
            <p:cNvGrpSpPr>
              <a:grpSpLocks/>
            </p:cNvGrpSpPr>
            <p:nvPr/>
          </p:nvGrpSpPr>
          <p:grpSpPr bwMode="auto">
            <a:xfrm>
              <a:off x="323" y="660"/>
              <a:ext cx="4550" cy="288"/>
              <a:chOff x="323" y="660"/>
              <a:chExt cx="4550" cy="288"/>
            </a:xfrm>
          </p:grpSpPr>
          <p:sp>
            <p:nvSpPr>
              <p:cNvPr id="39955" name="AutoShape 16"/>
              <p:cNvSpPr>
                <a:spLocks noChangeArrowheads="1"/>
              </p:cNvSpPr>
              <p:nvPr/>
            </p:nvSpPr>
            <p:spPr bwMode="auto">
              <a:xfrm>
                <a:off x="324" y="662"/>
                <a:ext cx="4548" cy="284"/>
              </a:xfrm>
              <a:prstGeom prst="roundRect">
                <a:avLst>
                  <a:gd name="adj" fmla="val 16667"/>
                </a:avLst>
              </a:prstGeom>
              <a:solidFill>
                <a:srgbClr val="CCECFF"/>
              </a:solidFill>
              <a:ln w="28575">
                <a:solidFill>
                  <a:schemeClr val="hlink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>
                  <a:latin typeface="Gill Sans MT" panose="020B0502020104020203" pitchFamily="34" charset="0"/>
                </a:endParaRPr>
              </a:p>
            </p:txBody>
          </p:sp>
          <p:sp>
            <p:nvSpPr>
              <p:cNvPr id="39956" name="Text Box 6"/>
              <p:cNvSpPr txBox="1">
                <a:spLocks noChangeArrowheads="1"/>
              </p:cNvSpPr>
              <p:nvPr/>
            </p:nvSpPr>
            <p:spPr bwMode="auto">
              <a:xfrm>
                <a:off x="323" y="660"/>
                <a:ext cx="455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n-US" sz="2400" b="0" dirty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6. </a:t>
                </a:r>
                <a:r>
                  <a:rPr lang="en-US" altLang="en-US" sz="2400" b="0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IOR </a:t>
                </a:r>
                <a:r>
                  <a:rPr lang="en-US" altLang="zh-CN" b="0" i="1" dirty="0" smtClean="0">
                    <a:solidFill>
                      <a:srgbClr val="000000"/>
                    </a:solidFill>
                    <a:latin typeface="Gill Sans MT" panose="020B0502020104020203" pitchFamily="34" charset="0"/>
                    <a:ea typeface="宋体" pitchFamily="2" charset="-122"/>
                  </a:rPr>
                  <a:t>––</a:t>
                </a:r>
                <a:r>
                  <a:rPr lang="en-US" altLang="zh-CN" b="0" dirty="0" smtClean="0">
                    <a:solidFill>
                      <a:srgbClr val="000000"/>
                    </a:solidFill>
                    <a:latin typeface="Gill Sans MT" panose="020B0502020104020203" pitchFamily="34" charset="0"/>
                    <a:ea typeface="宋体" pitchFamily="2" charset="-122"/>
                  </a:rPr>
                  <a:t> </a:t>
                </a:r>
                <a:r>
                  <a:rPr lang="en-US" altLang="en-US" sz="2400" b="0" i="1" dirty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Overridden Method Rename</a:t>
                </a:r>
              </a:p>
            </p:txBody>
          </p:sp>
        </p:grpSp>
      </p:grpSp>
      <p:sp>
        <p:nvSpPr>
          <p:cNvPr id="39942" name="Date Placeholder 2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</a:p>
        </p:txBody>
      </p:sp>
      <p:grpSp>
        <p:nvGrpSpPr>
          <p:cNvPr id="4" name="Group 35"/>
          <p:cNvGrpSpPr>
            <a:grpSpLocks/>
          </p:cNvGrpSpPr>
          <p:nvPr/>
        </p:nvGrpSpPr>
        <p:grpSpPr bwMode="auto">
          <a:xfrm>
            <a:off x="1629112" y="2603005"/>
            <a:ext cx="4682787" cy="4058145"/>
            <a:chOff x="1629819" y="2602370"/>
            <a:chExt cx="4682558" cy="4058151"/>
          </a:xfrm>
        </p:grpSpPr>
        <p:sp>
          <p:nvSpPr>
            <p:cNvPr id="39945" name="Text Box 4"/>
            <p:cNvSpPr txBox="1">
              <a:spLocks noChangeArrowheads="1"/>
            </p:cNvSpPr>
            <p:nvPr/>
          </p:nvSpPr>
          <p:spPr bwMode="auto">
            <a:xfrm>
              <a:off x="1629819" y="2606716"/>
              <a:ext cx="1069472" cy="3693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altLang="en-US" sz="1800" i="1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Example</a:t>
              </a:r>
            </a:p>
          </p:txBody>
        </p:sp>
        <p:grpSp>
          <p:nvGrpSpPr>
            <p:cNvPr id="39946" name="Group 34"/>
            <p:cNvGrpSpPr>
              <a:grpSpLocks/>
            </p:cNvGrpSpPr>
            <p:nvPr/>
          </p:nvGrpSpPr>
          <p:grpSpPr bwMode="auto">
            <a:xfrm>
              <a:off x="2829402" y="2602370"/>
              <a:ext cx="3482975" cy="4058151"/>
              <a:chOff x="2829402" y="2602370"/>
              <a:chExt cx="3482975" cy="4058151"/>
            </a:xfrm>
          </p:grpSpPr>
          <p:sp>
            <p:nvSpPr>
              <p:cNvPr id="39947" name="Text Box 24"/>
              <p:cNvSpPr txBox="1">
                <a:spLocks noChangeArrowheads="1"/>
              </p:cNvSpPr>
              <p:nvPr/>
            </p:nvSpPr>
            <p:spPr bwMode="auto">
              <a:xfrm>
                <a:off x="2833370" y="2602370"/>
                <a:ext cx="3475038" cy="2862322"/>
              </a:xfrm>
              <a:prstGeom prst="rect">
                <a:avLst/>
              </a:prstGeom>
              <a:solidFill>
                <a:srgbClr val="3366CC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114300"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/>
                <a:r>
                  <a:rPr lang="en-US" altLang="en-US" sz="1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point</a:t>
                </a:r>
                <a:endParaRPr lang="en-US" altLang="en-US" sz="1800" b="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endParaRPr>
              </a:p>
              <a:p>
                <a:pPr eaLnBrk="1" hangingPunct="1"/>
                <a:r>
                  <a:rPr lang="en-US" altLang="en-US" sz="1800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…</a:t>
                </a:r>
              </a:p>
              <a:p>
                <a:pPr eaLnBrk="1" hangingPunct="1"/>
                <a:r>
                  <a:rPr lang="en-US" altLang="en-US" sz="1800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void set (int x, int y)</a:t>
                </a:r>
              </a:p>
              <a:p>
                <a:pPr eaLnBrk="1" hangingPunct="1">
                  <a:buFont typeface="Symbol" pitchFamily="18" charset="2"/>
                  <a:buChar char="D"/>
                </a:pPr>
                <a:r>
                  <a:rPr lang="en-US" altLang="en-US" sz="1800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 void setP (int x, int y)</a:t>
                </a:r>
              </a:p>
              <a:p>
                <a:pPr eaLnBrk="1" hangingPunct="1">
                  <a:buFont typeface="Symbol" pitchFamily="18" charset="2"/>
                  <a:buNone/>
                </a:pPr>
                <a:r>
                  <a:rPr lang="en-US" altLang="en-US" sz="1800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…</a:t>
                </a:r>
              </a:p>
              <a:p>
                <a:pPr eaLnBrk="1" hangingPunct="1">
                  <a:buFont typeface="Symbol" pitchFamily="18" charset="2"/>
                  <a:buNone/>
                </a:pPr>
                <a:r>
                  <a:rPr lang="en-US" altLang="en-US" sz="1800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void setDimension (int d)</a:t>
                </a:r>
              </a:p>
              <a:p>
                <a:pPr eaLnBrk="1" hangingPunct="1">
                  <a:buFont typeface="Symbol" pitchFamily="18" charset="2"/>
                  <a:buNone/>
                </a:pPr>
                <a:r>
                  <a:rPr lang="en-US" altLang="en-US" sz="1800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{  …</a:t>
                </a:r>
              </a:p>
              <a:p>
                <a:pPr eaLnBrk="1" hangingPunct="1">
                  <a:buFont typeface="Symbol" pitchFamily="18" charset="2"/>
                  <a:buNone/>
                </a:pPr>
                <a:r>
                  <a:rPr lang="en-US" altLang="en-US" sz="1800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	set (x, y);</a:t>
                </a:r>
              </a:p>
              <a:p>
                <a:pPr lvl="1" eaLnBrk="1" hangingPunct="1">
                  <a:buFont typeface="Symbol" pitchFamily="18" charset="2"/>
                  <a:buChar char="D"/>
                </a:pPr>
                <a:r>
                  <a:rPr lang="en-US" altLang="en-US" sz="1800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 setP (x, y);</a:t>
                </a:r>
              </a:p>
              <a:p>
                <a:pPr lvl="1" eaLnBrk="1" hangingPunct="1">
                  <a:buFont typeface="Symbol" pitchFamily="18" charset="2"/>
                  <a:buNone/>
                </a:pPr>
                <a:r>
                  <a:rPr lang="en-US" altLang="en-US" sz="1800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	… }</a:t>
                </a:r>
              </a:p>
            </p:txBody>
          </p:sp>
          <p:sp>
            <p:nvSpPr>
              <p:cNvPr id="39948" name="Line 25"/>
              <p:cNvSpPr>
                <a:spLocks noChangeShapeType="1"/>
              </p:cNvSpPr>
              <p:nvPr/>
            </p:nvSpPr>
            <p:spPr bwMode="auto">
              <a:xfrm>
                <a:off x="2852674" y="3011159"/>
                <a:ext cx="3454041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49" name="Text Box 27"/>
              <p:cNvSpPr txBox="1">
                <a:spLocks noChangeArrowheads="1"/>
              </p:cNvSpPr>
              <p:nvPr/>
            </p:nvSpPr>
            <p:spPr bwMode="auto">
              <a:xfrm>
                <a:off x="2829402" y="5736595"/>
                <a:ext cx="3482975" cy="923926"/>
              </a:xfrm>
              <a:prstGeom prst="rect">
                <a:avLst/>
              </a:prstGeom>
              <a:solidFill>
                <a:srgbClr val="3366CC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>
                  <a:tabLst>
                    <a:tab pos="45720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tabLst>
                    <a:tab pos="45720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tabLst>
                    <a:tab pos="45720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tabLst>
                    <a:tab pos="45720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tabLst>
                    <a:tab pos="45720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45720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45720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45720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45720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/>
                <a:r>
                  <a:rPr lang="en-US" altLang="en-US" sz="18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colorpoint</a:t>
                </a:r>
              </a:p>
              <a:p>
                <a:pPr eaLnBrk="1" hangingPunct="1"/>
                <a:r>
                  <a:rPr lang="en-US" altLang="en-US" sz="1800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…</a:t>
                </a:r>
              </a:p>
              <a:p>
                <a:pPr eaLnBrk="1" hangingPunct="1"/>
                <a:r>
                  <a:rPr lang="en-US" altLang="en-US" sz="1800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void set (int x, int y)</a:t>
                </a:r>
              </a:p>
            </p:txBody>
          </p:sp>
          <p:sp>
            <p:nvSpPr>
              <p:cNvPr id="39950" name="Line 30"/>
              <p:cNvSpPr>
                <a:spLocks noChangeShapeType="1"/>
              </p:cNvSpPr>
              <p:nvPr/>
            </p:nvSpPr>
            <p:spPr bwMode="auto">
              <a:xfrm>
                <a:off x="2837294" y="6082670"/>
                <a:ext cx="346193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cxnSp>
            <p:nvCxnSpPr>
              <p:cNvPr id="39952" name="AutoShape 34"/>
              <p:cNvCxnSpPr>
                <a:cxnSpLocks noChangeShapeType="1"/>
              </p:cNvCxnSpPr>
              <p:nvPr/>
            </p:nvCxnSpPr>
            <p:spPr bwMode="auto">
              <a:xfrm>
                <a:off x="4571683" y="5438785"/>
                <a:ext cx="3175" cy="282576"/>
              </a:xfrm>
              <a:prstGeom prst="straightConnector1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9951" name="AutoShape 33"/>
              <p:cNvSpPr>
                <a:spLocks noChangeArrowheads="1"/>
              </p:cNvSpPr>
              <p:nvPr/>
            </p:nvSpPr>
            <p:spPr bwMode="auto">
              <a:xfrm>
                <a:off x="4447858" y="5435280"/>
                <a:ext cx="246063" cy="136525"/>
              </a:xfrm>
              <a:prstGeom prst="triangle">
                <a:avLst>
                  <a:gd name="adj" fmla="val 50000"/>
                </a:avLst>
              </a:prstGeom>
              <a:solidFill>
                <a:srgbClr val="3366CC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 sz="1800"/>
              </a:p>
            </p:txBody>
          </p:sp>
        </p:grpSp>
      </p:grpSp>
      <p:sp>
        <p:nvSpPr>
          <p:cNvPr id="32" name="Text Box 35"/>
          <p:cNvSpPr txBox="1">
            <a:spLocks noChangeArrowheads="1"/>
          </p:cNvSpPr>
          <p:nvPr/>
        </p:nvSpPr>
        <p:spPr bwMode="auto">
          <a:xfrm>
            <a:off x="5997575" y="3667125"/>
            <a:ext cx="2438400" cy="1484313"/>
          </a:xfrm>
          <a:prstGeom prst="rect">
            <a:avLst/>
          </a:prstGeom>
          <a:solidFill>
            <a:srgbClr val="0066FF"/>
          </a:solidFill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1800" b="0">
                <a:solidFill>
                  <a:schemeClr val="tx2"/>
                </a:solidFill>
                <a:latin typeface="Comic Sans MS" pitchFamily="66" charset="0"/>
                <a:cs typeface="Arial" pitchFamily="34" charset="0"/>
              </a:rPr>
              <a:t>point p;</a:t>
            </a:r>
          </a:p>
          <a:p>
            <a:pPr eaLnBrk="1" hangingPunct="1"/>
            <a:r>
              <a:rPr lang="en-US" altLang="en-US" sz="1800" b="0">
                <a:solidFill>
                  <a:schemeClr val="tx2"/>
                </a:solidFill>
                <a:latin typeface="Comic Sans MS" pitchFamily="66" charset="0"/>
                <a:cs typeface="Arial" pitchFamily="34" charset="0"/>
              </a:rPr>
              <a:t>p = new colorpoint ();</a:t>
            </a:r>
          </a:p>
          <a:p>
            <a:pPr eaLnBrk="1" hangingPunct="1"/>
            <a:r>
              <a:rPr lang="en-US" altLang="en-US" sz="1800" b="0">
                <a:solidFill>
                  <a:schemeClr val="tx2"/>
                </a:solidFill>
                <a:latin typeface="Comic Sans MS" pitchFamily="66" charset="0"/>
                <a:cs typeface="Arial" pitchFamily="34" charset="0"/>
              </a:rPr>
              <a:t>      …</a:t>
            </a:r>
          </a:p>
          <a:p>
            <a:pPr eaLnBrk="1" hangingPunct="1"/>
            <a:r>
              <a:rPr lang="en-US" altLang="en-US" sz="1800" b="0">
                <a:solidFill>
                  <a:schemeClr val="tx2"/>
                </a:solidFill>
                <a:latin typeface="Comic Sans MS" pitchFamily="66" charset="0"/>
                <a:cs typeface="Arial" pitchFamily="34" charset="0"/>
              </a:rPr>
              <a:t>p.set (1, 2);</a:t>
            </a:r>
          </a:p>
          <a:p>
            <a:pPr eaLnBrk="1" hangingPunct="1"/>
            <a:r>
              <a:rPr lang="en-US" altLang="en-US" sz="1800" b="0">
                <a:solidFill>
                  <a:schemeClr val="tx2"/>
                </a:solidFill>
                <a:latin typeface="Comic Sans MS" pitchFamily="66" charset="0"/>
                <a:cs typeface="Arial" pitchFamily="34" charset="0"/>
              </a:rPr>
              <a:t>p.setDimension (3);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4096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DFE00CD3-3635-47B4-848C-7F17039BB8BB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27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40964" name="Rectangle 2"/>
          <p:cNvSpPr>
            <a:spLocks noGrp="1" noChangeArrowheads="1"/>
          </p:cNvSpPr>
          <p:nvPr>
            <p:ph type="title"/>
          </p:nvPr>
        </p:nvSpPr>
        <p:spPr>
          <a:xfrm>
            <a:off x="43640" y="96838"/>
            <a:ext cx="9058649" cy="1268412"/>
          </a:xfrm>
        </p:spPr>
        <p:txBody>
          <a:bodyPr/>
          <a:lstStyle/>
          <a:p>
            <a:r>
              <a:rPr lang="en-US" altLang="en-US" dirty="0" smtClean="0"/>
              <a:t>OO Mutation Operators—</a:t>
            </a:r>
            <a:r>
              <a:rPr lang="en-US" altLang="en-US" i="1" dirty="0" smtClean="0"/>
              <a:t>Inheritance</a:t>
            </a:r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422275" y="1518491"/>
            <a:ext cx="8297863" cy="1231900"/>
            <a:chOff x="266" y="2412"/>
            <a:chExt cx="5227" cy="776"/>
          </a:xfrm>
        </p:grpSpPr>
        <p:sp>
          <p:nvSpPr>
            <p:cNvPr id="40979" name="Text Box 22"/>
            <p:cNvSpPr txBox="1">
              <a:spLocks noChangeArrowheads="1"/>
            </p:cNvSpPr>
            <p:nvPr/>
          </p:nvSpPr>
          <p:spPr bwMode="auto">
            <a:xfrm>
              <a:off x="266" y="2548"/>
              <a:ext cx="5227" cy="640"/>
            </a:xfrm>
            <a:prstGeom prst="rect">
              <a:avLst/>
            </a:prstGeom>
            <a:solidFill>
              <a:srgbClr val="3333CC"/>
            </a:solidFill>
            <a:ln w="28575" algn="ctr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  <a:p>
              <a:r>
                <a:rPr lang="en-US" altLang="zh-CN" b="0" dirty="0" smtClean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Inserts the </a:t>
              </a:r>
              <a:r>
                <a:rPr lang="en-US" altLang="zh-CN" b="0" dirty="0" smtClean="0">
                  <a:solidFill>
                    <a:schemeClr val="tx1"/>
                  </a:solidFill>
                  <a:latin typeface="Comic Sans MS" panose="030F0702030302020204" pitchFamily="66" charset="0"/>
                  <a:ea typeface="宋体" pitchFamily="2" charset="-122"/>
                </a:rPr>
                <a:t>super</a:t>
              </a:r>
              <a:r>
                <a:rPr lang="en-US" altLang="zh-CN" b="0" dirty="0" smtClean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keyword before overriding variables or methods (if the name is also defined in an ancestor class)</a:t>
              </a:r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grpSp>
          <p:nvGrpSpPr>
            <p:cNvPr id="40980" name="Group 19"/>
            <p:cNvGrpSpPr>
              <a:grpSpLocks/>
            </p:cNvGrpSpPr>
            <p:nvPr/>
          </p:nvGrpSpPr>
          <p:grpSpPr bwMode="auto">
            <a:xfrm>
              <a:off x="323" y="2412"/>
              <a:ext cx="4550" cy="288"/>
              <a:chOff x="300" y="2544"/>
              <a:chExt cx="4550" cy="288"/>
            </a:xfrm>
          </p:grpSpPr>
          <p:sp>
            <p:nvSpPr>
              <p:cNvPr id="40981" name="AutoShape 13"/>
              <p:cNvSpPr>
                <a:spLocks noChangeArrowheads="1"/>
              </p:cNvSpPr>
              <p:nvPr/>
            </p:nvSpPr>
            <p:spPr bwMode="auto">
              <a:xfrm>
                <a:off x="301" y="2546"/>
                <a:ext cx="4548" cy="284"/>
              </a:xfrm>
              <a:prstGeom prst="roundRect">
                <a:avLst>
                  <a:gd name="adj" fmla="val 16667"/>
                </a:avLst>
              </a:prstGeom>
              <a:solidFill>
                <a:srgbClr val="CCECFF"/>
              </a:solidFill>
              <a:ln w="28575">
                <a:solidFill>
                  <a:schemeClr val="hlink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>
                  <a:latin typeface="Gill Sans MT" panose="020B0502020104020203" pitchFamily="34" charset="0"/>
                </a:endParaRPr>
              </a:p>
            </p:txBody>
          </p:sp>
          <p:sp>
            <p:nvSpPr>
              <p:cNvPr id="40982" name="Text Box 9"/>
              <p:cNvSpPr txBox="1">
                <a:spLocks noChangeArrowheads="1"/>
              </p:cNvSpPr>
              <p:nvPr/>
            </p:nvSpPr>
            <p:spPr bwMode="auto">
              <a:xfrm>
                <a:off x="300" y="2544"/>
                <a:ext cx="455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n-US" sz="2400" b="0" dirty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7. </a:t>
                </a:r>
                <a:r>
                  <a:rPr lang="en-US" altLang="en-US" sz="2400" b="0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ISI </a:t>
                </a:r>
                <a:r>
                  <a:rPr lang="en-US" altLang="zh-CN" b="0" i="1" dirty="0">
                    <a:solidFill>
                      <a:srgbClr val="000000"/>
                    </a:solidFill>
                    <a:latin typeface="Gill Sans MT" panose="020B0502020104020203" pitchFamily="34" charset="0"/>
                    <a:ea typeface="宋体" pitchFamily="2" charset="-122"/>
                  </a:rPr>
                  <a:t>––</a:t>
                </a:r>
                <a:r>
                  <a:rPr lang="en-US" altLang="zh-CN" b="0" dirty="0">
                    <a:solidFill>
                      <a:srgbClr val="000000"/>
                    </a:solidFill>
                    <a:latin typeface="Gill Sans MT" panose="020B0502020104020203" pitchFamily="34" charset="0"/>
                    <a:ea typeface="宋体" pitchFamily="2" charset="-122"/>
                  </a:rPr>
                  <a:t> </a:t>
                </a:r>
                <a:r>
                  <a:rPr lang="en-US" altLang="en-US" sz="2400" b="0" i="1" dirty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Super Keyword </a:t>
                </a:r>
                <a:r>
                  <a:rPr lang="en-US" altLang="en-US" sz="2400" b="0" i="1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Insertion</a:t>
                </a:r>
                <a:endParaRPr lang="en-US" altLang="en-US" sz="2400" b="0" i="1" dirty="0">
                  <a:solidFill>
                    <a:srgbClr val="000000"/>
                  </a:solidFill>
                  <a:latin typeface="Gill Sans MT" panose="020B0502020104020203" pitchFamily="34" charset="0"/>
                </a:endParaRPr>
              </a:p>
            </p:txBody>
          </p:sp>
        </p:grpSp>
      </p:grpSp>
      <p:sp>
        <p:nvSpPr>
          <p:cNvPr id="40966" name="Date Placeholder 2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3279088" y="2729061"/>
            <a:ext cx="2586853" cy="3615319"/>
            <a:chOff x="3279088" y="2655306"/>
            <a:chExt cx="2586853" cy="3615319"/>
          </a:xfrm>
        </p:grpSpPr>
        <p:sp>
          <p:nvSpPr>
            <p:cNvPr id="40968" name="Text Box 4"/>
            <p:cNvSpPr txBox="1">
              <a:spLocks noChangeArrowheads="1"/>
            </p:cNvSpPr>
            <p:nvPr/>
          </p:nvSpPr>
          <p:spPr bwMode="auto">
            <a:xfrm>
              <a:off x="3985526" y="2655306"/>
              <a:ext cx="1170512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altLang="en-US" i="1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Example</a:t>
              </a:r>
            </a:p>
          </p:txBody>
        </p:sp>
        <p:grpSp>
          <p:nvGrpSpPr>
            <p:cNvPr id="40969" name="Group 42"/>
            <p:cNvGrpSpPr>
              <a:grpSpLocks/>
            </p:cNvGrpSpPr>
            <p:nvPr/>
          </p:nvGrpSpPr>
          <p:grpSpPr bwMode="auto">
            <a:xfrm>
              <a:off x="3279088" y="3165475"/>
              <a:ext cx="2586853" cy="3105150"/>
              <a:chOff x="806" y="1446"/>
              <a:chExt cx="1491" cy="1956"/>
            </a:xfrm>
          </p:grpSpPr>
          <p:grpSp>
            <p:nvGrpSpPr>
              <p:cNvPr id="40970" name="Group 27"/>
              <p:cNvGrpSpPr>
                <a:grpSpLocks/>
              </p:cNvGrpSpPr>
              <p:nvPr/>
            </p:nvGrpSpPr>
            <p:grpSpPr bwMode="auto">
              <a:xfrm>
                <a:off x="1471" y="1917"/>
                <a:ext cx="155" cy="264"/>
                <a:chOff x="1329" y="1917"/>
                <a:chExt cx="155" cy="264"/>
              </a:xfrm>
            </p:grpSpPr>
            <p:sp>
              <p:nvSpPr>
                <p:cNvPr id="40977" name="AutoShape 20"/>
                <p:cNvSpPr>
                  <a:spLocks noChangeArrowheads="1"/>
                </p:cNvSpPr>
                <p:nvPr/>
              </p:nvSpPr>
              <p:spPr bwMode="auto">
                <a:xfrm>
                  <a:off x="1329" y="1917"/>
                  <a:ext cx="155" cy="86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3366CC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cxnSp>
              <p:nvCxnSpPr>
                <p:cNvPr id="40978" name="AutoShape 21"/>
                <p:cNvCxnSpPr>
                  <a:cxnSpLocks noChangeShapeType="1"/>
                  <a:stCxn id="40977" idx="3"/>
                  <a:endCxn id="40973" idx="0"/>
                </p:cNvCxnSpPr>
                <p:nvPr/>
              </p:nvCxnSpPr>
              <p:spPr bwMode="auto">
                <a:xfrm>
                  <a:off x="1407" y="2003"/>
                  <a:ext cx="3" cy="178"/>
                </a:xfrm>
                <a:prstGeom prst="straightConnector1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grpSp>
            <p:nvGrpSpPr>
              <p:cNvPr id="40971" name="Group 22"/>
              <p:cNvGrpSpPr>
                <a:grpSpLocks/>
              </p:cNvGrpSpPr>
              <p:nvPr/>
            </p:nvGrpSpPr>
            <p:grpSpPr bwMode="auto">
              <a:xfrm>
                <a:off x="886" y="1446"/>
                <a:ext cx="1324" cy="454"/>
                <a:chOff x="836" y="1296"/>
                <a:chExt cx="1324" cy="454"/>
              </a:xfrm>
            </p:grpSpPr>
            <p:sp>
              <p:nvSpPr>
                <p:cNvPr id="40975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836" y="1296"/>
                  <a:ext cx="1324" cy="454"/>
                </a:xfrm>
                <a:prstGeom prst="rect">
                  <a:avLst/>
                </a:prstGeom>
                <a:solidFill>
                  <a:srgbClr val="3366CC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/>
                  <a:r>
                    <a:rPr lang="en-US" altLang="en-US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point</a:t>
                  </a:r>
                  <a:endParaRPr lang="en-US" altLang="en-US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endParaRPr>
                </a:p>
                <a:p>
                  <a:pPr eaLnBrk="1" hangingPunct="1"/>
                  <a:r>
                    <a:rPr lang="en-US" altLang="en-US" b="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int getX()</a:t>
                  </a:r>
                </a:p>
              </p:txBody>
            </p:sp>
            <p:sp>
              <p:nvSpPr>
                <p:cNvPr id="40976" name="Line 24"/>
                <p:cNvSpPr>
                  <a:spLocks noChangeShapeType="1"/>
                </p:cNvSpPr>
                <p:nvPr/>
              </p:nvSpPr>
              <p:spPr bwMode="auto">
                <a:xfrm>
                  <a:off x="839" y="1505"/>
                  <a:ext cx="131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0972" name="Group 26"/>
              <p:cNvGrpSpPr>
                <a:grpSpLocks/>
              </p:cNvGrpSpPr>
              <p:nvPr/>
            </p:nvGrpSpPr>
            <p:grpSpPr bwMode="auto">
              <a:xfrm>
                <a:off x="806" y="2181"/>
                <a:ext cx="1491" cy="1221"/>
                <a:chOff x="666" y="2181"/>
                <a:chExt cx="1491" cy="1221"/>
              </a:xfrm>
            </p:grpSpPr>
            <p:sp>
              <p:nvSpPr>
                <p:cNvPr id="40973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666" y="2181"/>
                  <a:ext cx="1491" cy="1221"/>
                </a:xfrm>
                <a:prstGeom prst="rect">
                  <a:avLst/>
                </a:prstGeom>
                <a:solidFill>
                  <a:srgbClr val="3366CC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>
                  <a:lvl1pPr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23495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/>
                  <a:r>
                    <a:rPr lang="en-US" altLang="en-US" dirty="0" err="1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colorpoint</a:t>
                  </a:r>
                  <a:endParaRPr lang="en-US" altLang="en-US" dirty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endParaRPr>
                </a:p>
                <a:p>
                  <a:pPr eaLnBrk="1" hangingPunct="1"/>
                  <a:r>
                    <a:rPr lang="en-US" altLang="en-US" b="0" dirty="0" err="1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int</a:t>
                  </a:r>
                  <a:r>
                    <a:rPr lang="en-US" altLang="en-US" b="0" dirty="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 </a:t>
                  </a:r>
                  <a:r>
                    <a:rPr lang="en-US" altLang="en-US" b="0" dirty="0" err="1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getX</a:t>
                  </a:r>
                  <a:r>
                    <a:rPr lang="en-US" altLang="en-US" b="0" dirty="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 ()</a:t>
                  </a:r>
                </a:p>
                <a:p>
                  <a:pPr eaLnBrk="1" hangingPunct="1"/>
                  <a:r>
                    <a:rPr lang="en-US" altLang="en-US" b="0" dirty="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{</a:t>
                  </a:r>
                </a:p>
                <a:p>
                  <a:pPr eaLnBrk="1" hangingPunct="1"/>
                  <a:r>
                    <a:rPr lang="en-US" altLang="en-US" b="0" dirty="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	return </a:t>
                  </a:r>
                  <a:r>
                    <a:rPr lang="en-US" altLang="en-US" b="0" dirty="0" smtClean="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x</a:t>
                  </a:r>
                  <a:r>
                    <a:rPr lang="en-US" altLang="en-US" b="0" dirty="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;</a:t>
                  </a:r>
                </a:p>
                <a:p>
                  <a:pPr lvl="1" eaLnBrk="1" hangingPunct="1">
                    <a:buFont typeface="Symbol" pitchFamily="18" charset="2"/>
                    <a:buChar char="D"/>
                  </a:pPr>
                  <a:r>
                    <a:rPr lang="en-US" altLang="en-US" b="0" dirty="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 return </a:t>
                  </a:r>
                  <a:r>
                    <a:rPr lang="en-US" altLang="en-US" b="0" dirty="0" err="1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super.x</a:t>
                  </a:r>
                  <a:r>
                    <a:rPr lang="en-US" altLang="en-US" b="0" dirty="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;</a:t>
                  </a:r>
                </a:p>
                <a:p>
                  <a:pPr eaLnBrk="1" hangingPunct="1"/>
                  <a:r>
                    <a:rPr lang="en-US" altLang="en-US" b="0" dirty="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}</a:t>
                  </a:r>
                </a:p>
              </p:txBody>
            </p:sp>
            <p:sp>
              <p:nvSpPr>
                <p:cNvPr id="40974" name="Line 25"/>
                <p:cNvSpPr>
                  <a:spLocks noChangeShapeType="1"/>
                </p:cNvSpPr>
                <p:nvPr/>
              </p:nvSpPr>
              <p:spPr bwMode="auto">
                <a:xfrm>
                  <a:off x="749" y="2405"/>
                  <a:ext cx="131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15792623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4096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DFE00CD3-3635-47B4-848C-7F17039BB8BB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28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40964" name="Rectangle 2"/>
          <p:cNvSpPr>
            <a:spLocks noGrp="1" noChangeArrowheads="1"/>
          </p:cNvSpPr>
          <p:nvPr>
            <p:ph type="title"/>
          </p:nvPr>
        </p:nvSpPr>
        <p:spPr>
          <a:xfrm>
            <a:off x="43640" y="96838"/>
            <a:ext cx="9058649" cy="1268412"/>
          </a:xfrm>
        </p:spPr>
        <p:txBody>
          <a:bodyPr/>
          <a:lstStyle/>
          <a:p>
            <a:r>
              <a:rPr lang="en-US" altLang="en-US" dirty="0" smtClean="0"/>
              <a:t>OO Mutation Operators—</a:t>
            </a:r>
            <a:r>
              <a:rPr lang="en-US" altLang="en-US" i="1" dirty="0" smtClean="0"/>
              <a:t>Inheritance</a:t>
            </a:r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422275" y="1518491"/>
            <a:ext cx="8297863" cy="946150"/>
            <a:chOff x="266" y="2412"/>
            <a:chExt cx="5227" cy="596"/>
          </a:xfrm>
        </p:grpSpPr>
        <p:sp>
          <p:nvSpPr>
            <p:cNvPr id="40979" name="Text Box 22"/>
            <p:cNvSpPr txBox="1">
              <a:spLocks noChangeArrowheads="1"/>
            </p:cNvSpPr>
            <p:nvPr/>
          </p:nvSpPr>
          <p:spPr bwMode="auto">
            <a:xfrm>
              <a:off x="266" y="2548"/>
              <a:ext cx="5227" cy="460"/>
            </a:xfrm>
            <a:prstGeom prst="rect">
              <a:avLst/>
            </a:prstGeom>
            <a:solidFill>
              <a:srgbClr val="3333CC"/>
            </a:solidFill>
            <a:ln w="28575" algn="ctr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  <a:p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Delete each occurrence of the </a:t>
              </a:r>
              <a:r>
                <a:rPr lang="en-US" altLang="zh-CN" b="0" dirty="0">
                  <a:solidFill>
                    <a:schemeClr val="tx1"/>
                  </a:solidFill>
                  <a:latin typeface="Comic Sans MS" panose="030F0702030302020204" pitchFamily="66" charset="0"/>
                  <a:ea typeface="宋体" pitchFamily="2" charset="-122"/>
                </a:rPr>
                <a:t>super</a:t>
              </a:r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</a:t>
              </a:r>
              <a:r>
                <a:rPr lang="en-US" altLang="zh-CN" b="0" dirty="0" smtClean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keyword</a:t>
              </a:r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grpSp>
          <p:nvGrpSpPr>
            <p:cNvPr id="40980" name="Group 19"/>
            <p:cNvGrpSpPr>
              <a:grpSpLocks/>
            </p:cNvGrpSpPr>
            <p:nvPr/>
          </p:nvGrpSpPr>
          <p:grpSpPr bwMode="auto">
            <a:xfrm>
              <a:off x="323" y="2412"/>
              <a:ext cx="4550" cy="288"/>
              <a:chOff x="300" y="2544"/>
              <a:chExt cx="4550" cy="288"/>
            </a:xfrm>
          </p:grpSpPr>
          <p:sp>
            <p:nvSpPr>
              <p:cNvPr id="40981" name="AutoShape 13"/>
              <p:cNvSpPr>
                <a:spLocks noChangeArrowheads="1"/>
              </p:cNvSpPr>
              <p:nvPr/>
            </p:nvSpPr>
            <p:spPr bwMode="auto">
              <a:xfrm>
                <a:off x="301" y="2546"/>
                <a:ext cx="4548" cy="284"/>
              </a:xfrm>
              <a:prstGeom prst="roundRect">
                <a:avLst>
                  <a:gd name="adj" fmla="val 16667"/>
                </a:avLst>
              </a:prstGeom>
              <a:solidFill>
                <a:srgbClr val="CCECFF"/>
              </a:solidFill>
              <a:ln w="28575">
                <a:solidFill>
                  <a:schemeClr val="hlink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>
                  <a:latin typeface="Gill Sans MT" panose="020B0502020104020203" pitchFamily="34" charset="0"/>
                </a:endParaRPr>
              </a:p>
            </p:txBody>
          </p:sp>
          <p:sp>
            <p:nvSpPr>
              <p:cNvPr id="40982" name="Text Box 9"/>
              <p:cNvSpPr txBox="1">
                <a:spLocks noChangeArrowheads="1"/>
              </p:cNvSpPr>
              <p:nvPr/>
            </p:nvSpPr>
            <p:spPr bwMode="auto">
              <a:xfrm>
                <a:off x="300" y="2544"/>
                <a:ext cx="455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n-US" sz="2400" b="0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8. ISD </a:t>
                </a:r>
                <a:r>
                  <a:rPr lang="en-US" altLang="zh-CN" b="0" i="1" dirty="0">
                    <a:solidFill>
                      <a:srgbClr val="000000"/>
                    </a:solidFill>
                    <a:latin typeface="Gill Sans MT" panose="020B0502020104020203" pitchFamily="34" charset="0"/>
                    <a:ea typeface="宋体" pitchFamily="2" charset="-122"/>
                  </a:rPr>
                  <a:t>––</a:t>
                </a:r>
                <a:r>
                  <a:rPr lang="en-US" altLang="zh-CN" b="0" dirty="0">
                    <a:solidFill>
                      <a:srgbClr val="000000"/>
                    </a:solidFill>
                    <a:latin typeface="Gill Sans MT" panose="020B0502020104020203" pitchFamily="34" charset="0"/>
                    <a:ea typeface="宋体" pitchFamily="2" charset="-122"/>
                  </a:rPr>
                  <a:t> </a:t>
                </a:r>
                <a:r>
                  <a:rPr lang="en-US" altLang="en-US" sz="2400" b="0" i="1" dirty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Super Keyword Deletion</a:t>
                </a:r>
              </a:p>
            </p:txBody>
          </p:sp>
        </p:grpSp>
      </p:grpSp>
      <p:sp>
        <p:nvSpPr>
          <p:cNvPr id="40966" name="Date Placeholder 2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3417888" y="2607681"/>
            <a:ext cx="2297112" cy="3921707"/>
            <a:chOff x="3417888" y="2655306"/>
            <a:chExt cx="2297112" cy="3921707"/>
          </a:xfrm>
        </p:grpSpPr>
        <p:sp>
          <p:nvSpPr>
            <p:cNvPr id="40968" name="Text Box 4"/>
            <p:cNvSpPr txBox="1">
              <a:spLocks noChangeArrowheads="1"/>
            </p:cNvSpPr>
            <p:nvPr/>
          </p:nvSpPr>
          <p:spPr bwMode="auto">
            <a:xfrm>
              <a:off x="3985526" y="2655306"/>
              <a:ext cx="1170512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altLang="en-US" i="1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Example</a:t>
              </a:r>
            </a:p>
          </p:txBody>
        </p:sp>
        <p:grpSp>
          <p:nvGrpSpPr>
            <p:cNvPr id="40969" name="Group 42"/>
            <p:cNvGrpSpPr>
              <a:grpSpLocks/>
            </p:cNvGrpSpPr>
            <p:nvPr/>
          </p:nvGrpSpPr>
          <p:grpSpPr bwMode="auto">
            <a:xfrm>
              <a:off x="3417888" y="3165475"/>
              <a:ext cx="2297112" cy="3411538"/>
              <a:chOff x="886" y="1446"/>
              <a:chExt cx="1324" cy="2149"/>
            </a:xfrm>
          </p:grpSpPr>
          <p:grpSp>
            <p:nvGrpSpPr>
              <p:cNvPr id="40970" name="Group 27"/>
              <p:cNvGrpSpPr>
                <a:grpSpLocks/>
              </p:cNvGrpSpPr>
              <p:nvPr/>
            </p:nvGrpSpPr>
            <p:grpSpPr bwMode="auto">
              <a:xfrm>
                <a:off x="1471" y="1917"/>
                <a:ext cx="155" cy="258"/>
                <a:chOff x="1329" y="1917"/>
                <a:chExt cx="155" cy="258"/>
              </a:xfrm>
            </p:grpSpPr>
            <p:sp>
              <p:nvSpPr>
                <p:cNvPr id="40977" name="AutoShape 20"/>
                <p:cNvSpPr>
                  <a:spLocks noChangeArrowheads="1"/>
                </p:cNvSpPr>
                <p:nvPr/>
              </p:nvSpPr>
              <p:spPr bwMode="auto">
                <a:xfrm>
                  <a:off x="1329" y="1917"/>
                  <a:ext cx="155" cy="86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3366CC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cxnSp>
              <p:nvCxnSpPr>
                <p:cNvPr id="40978" name="AutoShape 21"/>
                <p:cNvCxnSpPr>
                  <a:cxnSpLocks noChangeShapeType="1"/>
                  <a:stCxn id="40977" idx="3"/>
                  <a:endCxn id="40973" idx="0"/>
                </p:cNvCxnSpPr>
                <p:nvPr/>
              </p:nvCxnSpPr>
              <p:spPr bwMode="auto">
                <a:xfrm>
                  <a:off x="1407" y="2009"/>
                  <a:ext cx="1" cy="166"/>
                </a:xfrm>
                <a:prstGeom prst="straightConnector1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grpSp>
            <p:nvGrpSpPr>
              <p:cNvPr id="40971" name="Group 22"/>
              <p:cNvGrpSpPr>
                <a:grpSpLocks/>
              </p:cNvGrpSpPr>
              <p:nvPr/>
            </p:nvGrpSpPr>
            <p:grpSpPr bwMode="auto">
              <a:xfrm>
                <a:off x="886" y="1446"/>
                <a:ext cx="1324" cy="454"/>
                <a:chOff x="836" y="1296"/>
                <a:chExt cx="1324" cy="454"/>
              </a:xfrm>
            </p:grpSpPr>
            <p:sp>
              <p:nvSpPr>
                <p:cNvPr id="40975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836" y="1296"/>
                  <a:ext cx="1324" cy="454"/>
                </a:xfrm>
                <a:prstGeom prst="rect">
                  <a:avLst/>
                </a:prstGeom>
                <a:solidFill>
                  <a:srgbClr val="3366CC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/>
                  <a:r>
                    <a:rPr lang="en-US" altLang="en-US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point</a:t>
                  </a:r>
                  <a:endParaRPr lang="en-US" altLang="en-US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endParaRPr>
                </a:p>
                <a:p>
                  <a:pPr eaLnBrk="1" hangingPunct="1"/>
                  <a:r>
                    <a:rPr lang="en-US" altLang="en-US" b="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int getX()</a:t>
                  </a:r>
                </a:p>
              </p:txBody>
            </p:sp>
            <p:sp>
              <p:nvSpPr>
                <p:cNvPr id="40976" name="Line 24"/>
                <p:cNvSpPr>
                  <a:spLocks noChangeShapeType="1"/>
                </p:cNvSpPr>
                <p:nvPr/>
              </p:nvSpPr>
              <p:spPr bwMode="auto">
                <a:xfrm>
                  <a:off x="839" y="1505"/>
                  <a:ext cx="131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0972" name="Group 26"/>
              <p:cNvGrpSpPr>
                <a:grpSpLocks/>
              </p:cNvGrpSpPr>
              <p:nvPr/>
            </p:nvGrpSpPr>
            <p:grpSpPr bwMode="auto">
              <a:xfrm>
                <a:off x="886" y="2181"/>
                <a:ext cx="1324" cy="1414"/>
                <a:chOff x="746" y="2181"/>
                <a:chExt cx="1324" cy="1414"/>
              </a:xfrm>
            </p:grpSpPr>
            <p:sp>
              <p:nvSpPr>
                <p:cNvPr id="40973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746" y="2181"/>
                  <a:ext cx="1324" cy="1414"/>
                </a:xfrm>
                <a:prstGeom prst="rect">
                  <a:avLst/>
                </a:prstGeom>
                <a:solidFill>
                  <a:srgbClr val="3366CC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23495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/>
                  <a:r>
                    <a:rPr lang="en-US" altLang="en-US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colorpoint</a:t>
                  </a:r>
                </a:p>
                <a:p>
                  <a:pPr eaLnBrk="1" hangingPunct="1"/>
                  <a:r>
                    <a:rPr lang="en-US" altLang="en-US" b="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int getX ()</a:t>
                  </a:r>
                </a:p>
                <a:p>
                  <a:pPr eaLnBrk="1" hangingPunct="1"/>
                  <a:r>
                    <a:rPr lang="en-US" altLang="en-US" b="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{</a:t>
                  </a:r>
                </a:p>
                <a:p>
                  <a:pPr eaLnBrk="1" hangingPunct="1"/>
                  <a:r>
                    <a:rPr lang="en-US" altLang="en-US" b="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	return super.x;</a:t>
                  </a:r>
                </a:p>
                <a:p>
                  <a:pPr lvl="1" eaLnBrk="1" hangingPunct="1">
                    <a:buFont typeface="Symbol" pitchFamily="18" charset="2"/>
                    <a:buChar char="D"/>
                  </a:pPr>
                  <a:r>
                    <a:rPr lang="en-US" altLang="en-US" b="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 return x;</a:t>
                  </a:r>
                </a:p>
                <a:p>
                  <a:pPr eaLnBrk="1" hangingPunct="1"/>
                  <a:r>
                    <a:rPr lang="en-US" altLang="en-US" b="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}</a:t>
                  </a:r>
                </a:p>
              </p:txBody>
            </p:sp>
            <p:sp>
              <p:nvSpPr>
                <p:cNvPr id="40974" name="Line 25"/>
                <p:cNvSpPr>
                  <a:spLocks noChangeShapeType="1"/>
                </p:cNvSpPr>
                <p:nvPr/>
              </p:nvSpPr>
              <p:spPr bwMode="auto">
                <a:xfrm>
                  <a:off x="749" y="2405"/>
                  <a:ext cx="131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4198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3F31D509-90CA-44F8-AD8B-A11AC61B83DB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29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41988" name="Rectangle 2"/>
          <p:cNvSpPr>
            <a:spLocks noGrp="1" noChangeArrowheads="1"/>
          </p:cNvSpPr>
          <p:nvPr>
            <p:ph type="title"/>
          </p:nvPr>
        </p:nvSpPr>
        <p:spPr>
          <a:xfrm>
            <a:off x="43640" y="96838"/>
            <a:ext cx="9058649" cy="1273175"/>
          </a:xfrm>
        </p:spPr>
        <p:txBody>
          <a:bodyPr/>
          <a:lstStyle/>
          <a:p>
            <a:r>
              <a:rPr lang="en-US" altLang="en-US" dirty="0" smtClean="0"/>
              <a:t>OO Mutation Operators—</a:t>
            </a:r>
            <a:r>
              <a:rPr lang="en-US" altLang="en-US" i="1" dirty="0" smtClean="0"/>
              <a:t>Inheritance</a:t>
            </a: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422275" y="1454237"/>
            <a:ext cx="8297863" cy="931862"/>
            <a:chOff x="266" y="3297"/>
            <a:chExt cx="5227" cy="587"/>
          </a:xfrm>
        </p:grpSpPr>
        <p:sp>
          <p:nvSpPr>
            <p:cNvPr id="42003" name="Text Box 21"/>
            <p:cNvSpPr txBox="1">
              <a:spLocks noChangeArrowheads="1"/>
            </p:cNvSpPr>
            <p:nvPr/>
          </p:nvSpPr>
          <p:spPr bwMode="auto">
            <a:xfrm>
              <a:off x="266" y="3424"/>
              <a:ext cx="5227" cy="460"/>
            </a:xfrm>
            <a:prstGeom prst="rect">
              <a:avLst/>
            </a:prstGeom>
            <a:solidFill>
              <a:srgbClr val="3333CC"/>
            </a:solidFill>
            <a:ln w="28575" algn="ctr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  <a:p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Each call to a </a:t>
              </a:r>
              <a:r>
                <a:rPr lang="en-US" altLang="zh-CN" b="0" dirty="0">
                  <a:solidFill>
                    <a:schemeClr val="tx1"/>
                  </a:solidFill>
                  <a:latin typeface="Comic Sans MS" panose="030F0702030302020204" pitchFamily="66" charset="0"/>
                  <a:ea typeface="宋体" pitchFamily="2" charset="-122"/>
                </a:rPr>
                <a:t>super</a:t>
              </a:r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constructor is </a:t>
              </a:r>
              <a:r>
                <a:rPr lang="en-US" altLang="zh-CN" b="0" dirty="0" smtClean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deleted</a:t>
              </a:r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grpSp>
          <p:nvGrpSpPr>
            <p:cNvPr id="42004" name="Group 20"/>
            <p:cNvGrpSpPr>
              <a:grpSpLocks/>
            </p:cNvGrpSpPr>
            <p:nvPr/>
          </p:nvGrpSpPr>
          <p:grpSpPr bwMode="auto">
            <a:xfrm>
              <a:off x="323" y="3297"/>
              <a:ext cx="4550" cy="288"/>
              <a:chOff x="289" y="3086"/>
              <a:chExt cx="4550" cy="288"/>
            </a:xfrm>
          </p:grpSpPr>
          <p:sp>
            <p:nvSpPr>
              <p:cNvPr id="42005" name="AutoShape 4"/>
              <p:cNvSpPr>
                <a:spLocks noChangeArrowheads="1"/>
              </p:cNvSpPr>
              <p:nvPr/>
            </p:nvSpPr>
            <p:spPr bwMode="auto">
              <a:xfrm>
                <a:off x="290" y="3088"/>
                <a:ext cx="4548" cy="284"/>
              </a:xfrm>
              <a:prstGeom prst="roundRect">
                <a:avLst>
                  <a:gd name="adj" fmla="val 16667"/>
                </a:avLst>
              </a:prstGeom>
              <a:solidFill>
                <a:srgbClr val="CCECFF"/>
              </a:solidFill>
              <a:ln w="28575">
                <a:solidFill>
                  <a:schemeClr val="hlink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>
                  <a:latin typeface="Gill Sans MT" panose="020B0502020104020203" pitchFamily="34" charset="0"/>
                </a:endParaRPr>
              </a:p>
            </p:txBody>
          </p:sp>
          <p:sp>
            <p:nvSpPr>
              <p:cNvPr id="42006" name="Text Box 11"/>
              <p:cNvSpPr txBox="1">
                <a:spLocks noChangeArrowheads="1"/>
              </p:cNvSpPr>
              <p:nvPr/>
            </p:nvSpPr>
            <p:spPr bwMode="auto">
              <a:xfrm>
                <a:off x="289" y="3086"/>
                <a:ext cx="455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n-US" sz="2400" b="0" dirty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9</a:t>
                </a:r>
                <a:r>
                  <a:rPr lang="en-US" altLang="en-US" sz="2400" b="0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. IPC </a:t>
                </a:r>
                <a:r>
                  <a:rPr lang="en-US" altLang="zh-CN" b="0" i="1" dirty="0" smtClean="0">
                    <a:solidFill>
                      <a:srgbClr val="000000"/>
                    </a:solidFill>
                    <a:latin typeface="Gill Sans MT" panose="020B0502020104020203" pitchFamily="34" charset="0"/>
                    <a:ea typeface="宋体" pitchFamily="2" charset="-122"/>
                  </a:rPr>
                  <a:t>–– Explicit </a:t>
                </a:r>
                <a:r>
                  <a:rPr lang="en-US" altLang="en-US" sz="2400" b="0" i="1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Parent </a:t>
                </a:r>
                <a:r>
                  <a:rPr lang="en-US" altLang="en-US" sz="2400" b="0" i="1" dirty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Constructor Deletion</a:t>
                </a:r>
              </a:p>
            </p:txBody>
          </p:sp>
        </p:grpSp>
      </p:grpSp>
      <p:sp>
        <p:nvSpPr>
          <p:cNvPr id="41990" name="Date Placeholder 2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</a:p>
        </p:txBody>
      </p: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2528888" y="2417598"/>
            <a:ext cx="4086225" cy="4178465"/>
            <a:chOff x="4776788" y="1720060"/>
            <a:chExt cx="4087812" cy="4179090"/>
          </a:xfrm>
        </p:grpSpPr>
        <p:sp>
          <p:nvSpPr>
            <p:cNvPr id="41992" name="Text Box 11"/>
            <p:cNvSpPr txBox="1">
              <a:spLocks noChangeArrowheads="1"/>
            </p:cNvSpPr>
            <p:nvPr/>
          </p:nvSpPr>
          <p:spPr bwMode="auto">
            <a:xfrm>
              <a:off x="4910610" y="1720060"/>
              <a:ext cx="37973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altLang="en-US" i="1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Example</a:t>
              </a:r>
            </a:p>
          </p:txBody>
        </p:sp>
        <p:grpSp>
          <p:nvGrpSpPr>
            <p:cNvPr id="41993" name="Group 41"/>
            <p:cNvGrpSpPr>
              <a:grpSpLocks/>
            </p:cNvGrpSpPr>
            <p:nvPr/>
          </p:nvGrpSpPr>
          <p:grpSpPr bwMode="auto">
            <a:xfrm>
              <a:off x="4776788" y="2184400"/>
              <a:ext cx="4087812" cy="3714750"/>
              <a:chOff x="3009" y="1376"/>
              <a:chExt cx="2575" cy="2340"/>
            </a:xfrm>
          </p:grpSpPr>
          <p:grpSp>
            <p:nvGrpSpPr>
              <p:cNvPr id="41994" name="Group 38"/>
              <p:cNvGrpSpPr>
                <a:grpSpLocks/>
              </p:cNvGrpSpPr>
              <p:nvPr/>
            </p:nvGrpSpPr>
            <p:grpSpPr bwMode="auto">
              <a:xfrm>
                <a:off x="4199" y="2038"/>
                <a:ext cx="194" cy="258"/>
                <a:chOff x="4140" y="2038"/>
                <a:chExt cx="194" cy="258"/>
              </a:xfrm>
            </p:grpSpPr>
            <p:sp>
              <p:nvSpPr>
                <p:cNvPr id="42001" name="AutoShape 30"/>
                <p:cNvSpPr>
                  <a:spLocks noChangeArrowheads="1"/>
                </p:cNvSpPr>
                <p:nvPr/>
              </p:nvSpPr>
              <p:spPr bwMode="auto">
                <a:xfrm>
                  <a:off x="4140" y="2038"/>
                  <a:ext cx="194" cy="86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3366CC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cxnSp>
              <p:nvCxnSpPr>
                <p:cNvPr id="42002" name="AutoShape 31"/>
                <p:cNvCxnSpPr>
                  <a:cxnSpLocks noChangeShapeType="1"/>
                  <a:stCxn id="42001" idx="3"/>
                  <a:endCxn id="41997" idx="0"/>
                </p:cNvCxnSpPr>
                <p:nvPr/>
              </p:nvCxnSpPr>
              <p:spPr bwMode="auto">
                <a:xfrm>
                  <a:off x="4237" y="2130"/>
                  <a:ext cx="2" cy="166"/>
                </a:xfrm>
                <a:prstGeom prst="straightConnector1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grpSp>
            <p:nvGrpSpPr>
              <p:cNvPr id="41995" name="Group 37"/>
              <p:cNvGrpSpPr>
                <a:grpSpLocks/>
              </p:cNvGrpSpPr>
              <p:nvPr/>
            </p:nvGrpSpPr>
            <p:grpSpPr bwMode="auto">
              <a:xfrm>
                <a:off x="3009" y="1376"/>
                <a:ext cx="2575" cy="646"/>
                <a:chOff x="3409" y="1261"/>
                <a:chExt cx="1660" cy="646"/>
              </a:xfrm>
            </p:grpSpPr>
            <p:sp>
              <p:nvSpPr>
                <p:cNvPr id="41999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3409" y="1261"/>
                  <a:ext cx="1660" cy="646"/>
                </a:xfrm>
                <a:prstGeom prst="rect">
                  <a:avLst/>
                </a:prstGeom>
                <a:solidFill>
                  <a:srgbClr val="3366CC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/>
                  <a:r>
                    <a:rPr lang="en-US" altLang="en-US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point</a:t>
                  </a:r>
                  <a:endParaRPr lang="en-US" altLang="en-US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endParaRPr>
                </a:p>
                <a:p>
                  <a:pPr eaLnBrk="1" hangingPunct="1"/>
                  <a:r>
                    <a:rPr lang="en-US" altLang="en-US" b="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point (int x, int y) </a:t>
                  </a:r>
                </a:p>
                <a:p>
                  <a:pPr eaLnBrk="1" hangingPunct="1"/>
                  <a:r>
                    <a:rPr lang="en-US" altLang="en-US" b="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…</a:t>
                  </a:r>
                </a:p>
              </p:txBody>
            </p:sp>
            <p:sp>
              <p:nvSpPr>
                <p:cNvPr id="42000" name="Line 34"/>
                <p:cNvSpPr>
                  <a:spLocks noChangeShapeType="1"/>
                </p:cNvSpPr>
                <p:nvPr/>
              </p:nvSpPr>
              <p:spPr bwMode="auto">
                <a:xfrm>
                  <a:off x="3413" y="1476"/>
                  <a:ext cx="165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1996" name="Group 39"/>
              <p:cNvGrpSpPr>
                <a:grpSpLocks/>
              </p:cNvGrpSpPr>
              <p:nvPr/>
            </p:nvGrpSpPr>
            <p:grpSpPr bwMode="auto">
              <a:xfrm>
                <a:off x="3009" y="2302"/>
                <a:ext cx="2575" cy="1414"/>
                <a:chOff x="3409" y="2302"/>
                <a:chExt cx="1660" cy="1414"/>
              </a:xfrm>
            </p:grpSpPr>
            <p:sp>
              <p:nvSpPr>
                <p:cNvPr id="41997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3409" y="2302"/>
                  <a:ext cx="1660" cy="1414"/>
                </a:xfrm>
                <a:prstGeom prst="rect">
                  <a:avLst/>
                </a:prstGeom>
                <a:solidFill>
                  <a:srgbClr val="3366CC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23495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/>
                  <a:r>
                    <a:rPr lang="en-US" altLang="en-US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colorpoint</a:t>
                  </a:r>
                </a:p>
                <a:p>
                  <a:pPr eaLnBrk="1" hangingPunct="1"/>
                  <a:r>
                    <a:rPr lang="en-US" altLang="en-US" b="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colorpoint (int x, int y, int color)</a:t>
                  </a:r>
                </a:p>
                <a:p>
                  <a:pPr eaLnBrk="1" hangingPunct="1"/>
                  <a:r>
                    <a:rPr lang="en-US" altLang="en-US" b="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{</a:t>
                  </a:r>
                </a:p>
                <a:p>
                  <a:pPr eaLnBrk="1" hangingPunct="1"/>
                  <a:r>
                    <a:rPr lang="en-US" altLang="en-US" b="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	super (x, y);</a:t>
                  </a:r>
                </a:p>
                <a:p>
                  <a:pPr lvl="1" eaLnBrk="1" hangingPunct="1">
                    <a:buFont typeface="Symbol" pitchFamily="18" charset="2"/>
                    <a:buChar char="D"/>
                  </a:pPr>
                  <a:r>
                    <a:rPr lang="en-US" altLang="en-US" b="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 // super (x, y);</a:t>
                  </a:r>
                </a:p>
                <a:p>
                  <a:pPr lvl="1" eaLnBrk="1" hangingPunct="1">
                    <a:buFont typeface="Symbol" pitchFamily="18" charset="2"/>
                    <a:buNone/>
                  </a:pPr>
                  <a:r>
                    <a:rPr lang="en-US" altLang="en-US" b="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…</a:t>
                  </a:r>
                </a:p>
                <a:p>
                  <a:pPr eaLnBrk="1" hangingPunct="1"/>
                  <a:r>
                    <a:rPr lang="en-US" altLang="en-US" b="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}</a:t>
                  </a:r>
                </a:p>
              </p:txBody>
            </p:sp>
            <p:sp>
              <p:nvSpPr>
                <p:cNvPr id="41998" name="Line 35"/>
                <p:cNvSpPr>
                  <a:spLocks noChangeShapeType="1"/>
                </p:cNvSpPr>
                <p:nvPr/>
              </p:nvSpPr>
              <p:spPr bwMode="auto">
                <a:xfrm>
                  <a:off x="3413" y="2514"/>
                  <a:ext cx="165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1638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113B2BBF-AF74-4647-B941-037530D0BD3F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3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>
          <a:xfrm>
            <a:off x="43640" y="96838"/>
            <a:ext cx="9058649" cy="1345178"/>
          </a:xfrm>
        </p:spPr>
        <p:txBody>
          <a:bodyPr/>
          <a:lstStyle/>
          <a:p>
            <a:r>
              <a:rPr lang="en-US" altLang="en-US" dirty="0" smtClean="0"/>
              <a:t>Instantiating Grammar-Based Testing</a:t>
            </a:r>
          </a:p>
        </p:txBody>
      </p:sp>
      <p:sp>
        <p:nvSpPr>
          <p:cNvPr id="16389" name="Text Box 3"/>
          <p:cNvSpPr txBox="1">
            <a:spLocks noChangeArrowheads="1"/>
          </p:cNvSpPr>
          <p:nvPr/>
        </p:nvSpPr>
        <p:spPr bwMode="auto">
          <a:xfrm>
            <a:off x="2533650" y="1211184"/>
            <a:ext cx="4076700" cy="461665"/>
          </a:xfrm>
          <a:prstGeom prst="rect">
            <a:avLst/>
          </a:prstGeom>
          <a:solidFill>
            <a:srgbClr val="000099"/>
          </a:solidFill>
          <a:ln w="28575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24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Grammar-Based Testing</a:t>
            </a:r>
            <a:endParaRPr lang="en-US" altLang="en-US" sz="2400" b="0">
              <a:solidFill>
                <a:schemeClr val="tx1"/>
              </a:solidFill>
              <a:latin typeface="Gill Sans MT" panose="020B0502020104020203" pitchFamily="34" charset="0"/>
              <a:ea typeface="宋体" pitchFamily="2" charset="-122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28600" y="1673227"/>
            <a:ext cx="8686800" cy="998538"/>
            <a:chOff x="144" y="1054"/>
            <a:chExt cx="5472" cy="629"/>
          </a:xfrm>
        </p:grpSpPr>
        <p:sp>
          <p:nvSpPr>
            <p:cNvPr id="16425" name="Text Box 5"/>
            <p:cNvSpPr txBox="1">
              <a:spLocks noChangeArrowheads="1"/>
            </p:cNvSpPr>
            <p:nvPr/>
          </p:nvSpPr>
          <p:spPr bwMode="auto">
            <a:xfrm>
              <a:off x="144" y="1392"/>
              <a:ext cx="1488" cy="291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zh-CN" sz="24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Program-based</a:t>
              </a:r>
              <a:endParaRPr lang="en-US" altLang="en-US" sz="24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sp>
          <p:nvSpPr>
            <p:cNvPr id="16426" name="Text Box 6"/>
            <p:cNvSpPr txBox="1">
              <a:spLocks noChangeArrowheads="1"/>
            </p:cNvSpPr>
            <p:nvPr/>
          </p:nvSpPr>
          <p:spPr bwMode="auto">
            <a:xfrm>
              <a:off x="1776" y="1392"/>
              <a:ext cx="1104" cy="291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zh-CN" sz="24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Integration</a:t>
              </a:r>
              <a:endParaRPr lang="en-US" altLang="en-US" sz="24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sp>
          <p:nvSpPr>
            <p:cNvPr id="16427" name="Text Box 7"/>
            <p:cNvSpPr txBox="1">
              <a:spLocks noChangeArrowheads="1"/>
            </p:cNvSpPr>
            <p:nvPr/>
          </p:nvSpPr>
          <p:spPr bwMode="auto">
            <a:xfrm>
              <a:off x="3024" y="1392"/>
              <a:ext cx="1248" cy="291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zh-CN" sz="24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Model-Based</a:t>
              </a:r>
              <a:endParaRPr lang="en-US" altLang="en-US" sz="24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sp>
          <p:nvSpPr>
            <p:cNvPr id="16428" name="Text Box 8"/>
            <p:cNvSpPr txBox="1">
              <a:spLocks noChangeArrowheads="1"/>
            </p:cNvSpPr>
            <p:nvPr/>
          </p:nvSpPr>
          <p:spPr bwMode="auto">
            <a:xfrm>
              <a:off x="4416" y="1392"/>
              <a:ext cx="1200" cy="291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zh-CN" sz="24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Input-Based</a:t>
              </a:r>
              <a:endParaRPr lang="en-US" altLang="en-US" sz="24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cxnSp>
          <p:nvCxnSpPr>
            <p:cNvPr id="16429" name="AutoShape 9"/>
            <p:cNvCxnSpPr>
              <a:cxnSpLocks noChangeShapeType="1"/>
              <a:stCxn id="16389" idx="2"/>
              <a:endCxn id="16425" idx="0"/>
            </p:cNvCxnSpPr>
            <p:nvPr/>
          </p:nvCxnSpPr>
          <p:spPr bwMode="auto">
            <a:xfrm rot="5400000">
              <a:off x="1715" y="227"/>
              <a:ext cx="338" cy="1992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2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430" name="AutoShape 10"/>
            <p:cNvCxnSpPr>
              <a:cxnSpLocks noChangeShapeType="1"/>
              <a:stCxn id="16389" idx="2"/>
              <a:endCxn id="16428" idx="0"/>
            </p:cNvCxnSpPr>
            <p:nvPr/>
          </p:nvCxnSpPr>
          <p:spPr bwMode="auto">
            <a:xfrm rot="16200000" flipH="1">
              <a:off x="3779" y="155"/>
              <a:ext cx="338" cy="2136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2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431" name="AutoShape 11"/>
            <p:cNvCxnSpPr>
              <a:cxnSpLocks noChangeShapeType="1"/>
              <a:stCxn id="16389" idx="2"/>
              <a:endCxn id="16427" idx="0"/>
            </p:cNvCxnSpPr>
            <p:nvPr/>
          </p:nvCxnSpPr>
          <p:spPr bwMode="auto">
            <a:xfrm rot="16200000" flipH="1">
              <a:off x="3095" y="839"/>
              <a:ext cx="338" cy="768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2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432" name="AutoShape 12"/>
            <p:cNvCxnSpPr>
              <a:cxnSpLocks noChangeShapeType="1"/>
              <a:stCxn id="16389" idx="2"/>
              <a:endCxn id="16426" idx="0"/>
            </p:cNvCxnSpPr>
            <p:nvPr/>
          </p:nvCxnSpPr>
          <p:spPr bwMode="auto">
            <a:xfrm rot="5400000">
              <a:off x="2435" y="947"/>
              <a:ext cx="338" cy="552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2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0" y="2671763"/>
            <a:ext cx="2514600" cy="2671762"/>
            <a:chOff x="0" y="1683"/>
            <a:chExt cx="1584" cy="1683"/>
          </a:xfrm>
        </p:grpSpPr>
        <p:sp>
          <p:nvSpPr>
            <p:cNvPr id="16422" name="Text Box 14"/>
            <p:cNvSpPr txBox="1">
              <a:spLocks noChangeArrowheads="1"/>
            </p:cNvSpPr>
            <p:nvPr/>
          </p:nvSpPr>
          <p:spPr bwMode="auto">
            <a:xfrm>
              <a:off x="0" y="2951"/>
              <a:ext cx="1584" cy="415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Compiler testing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Valid and invalid strings</a:t>
              </a:r>
              <a:endParaRPr lang="en-US" altLang="en-US" sz="16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cxnSp>
          <p:nvCxnSpPr>
            <p:cNvPr id="16423" name="AutoShape 15"/>
            <p:cNvCxnSpPr>
              <a:cxnSpLocks noChangeShapeType="1"/>
              <a:stCxn id="16425" idx="2"/>
              <a:endCxn id="16422" idx="0"/>
            </p:cNvCxnSpPr>
            <p:nvPr/>
          </p:nvCxnSpPr>
          <p:spPr bwMode="auto">
            <a:xfrm rot="5400000">
              <a:off x="206" y="2269"/>
              <a:ext cx="1268" cy="96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6424" name="Text Box 16"/>
            <p:cNvSpPr txBox="1">
              <a:spLocks noChangeArrowheads="1"/>
            </p:cNvSpPr>
            <p:nvPr/>
          </p:nvSpPr>
          <p:spPr bwMode="auto">
            <a:xfrm>
              <a:off x="240" y="2256"/>
              <a:ext cx="96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chemeClr val="tx2"/>
                  </a:solidFill>
                  <a:latin typeface="Gill Sans MT" panose="020B0502020104020203" pitchFamily="34" charset="0"/>
                </a:rPr>
                <a:t>Grammar</a:t>
              </a:r>
            </a:p>
          </p:txBody>
        </p:sp>
      </p:grp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1409700" y="2635251"/>
            <a:ext cx="2552700" cy="1827213"/>
            <a:chOff x="888" y="1660"/>
            <a:chExt cx="1608" cy="1151"/>
          </a:xfrm>
        </p:grpSpPr>
        <p:sp>
          <p:nvSpPr>
            <p:cNvPr id="16419" name="Text Box 18"/>
            <p:cNvSpPr txBox="1">
              <a:spLocks noChangeArrowheads="1"/>
            </p:cNvSpPr>
            <p:nvPr/>
          </p:nvSpPr>
          <p:spPr bwMode="auto">
            <a:xfrm>
              <a:off x="960" y="1660"/>
              <a:ext cx="76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chemeClr val="tx2"/>
                  </a:solidFill>
                  <a:latin typeface="Gill Sans MT" panose="020B0502020104020203" pitchFamily="34" charset="0"/>
                </a:rPr>
                <a:t>String mutation</a:t>
              </a:r>
            </a:p>
          </p:txBody>
        </p:sp>
        <p:sp>
          <p:nvSpPr>
            <p:cNvPr id="16420" name="Text Box 19"/>
            <p:cNvSpPr txBox="1">
              <a:spLocks noChangeArrowheads="1"/>
            </p:cNvSpPr>
            <p:nvPr/>
          </p:nvSpPr>
          <p:spPr bwMode="auto">
            <a:xfrm>
              <a:off x="1104" y="2039"/>
              <a:ext cx="1392" cy="772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Program mutation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Valid strings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Mutants are not tests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Must kill mutants</a:t>
              </a:r>
              <a:endParaRPr lang="en-US" altLang="en-US" sz="16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cxnSp>
          <p:nvCxnSpPr>
            <p:cNvPr id="16421" name="AutoShape 20"/>
            <p:cNvCxnSpPr>
              <a:cxnSpLocks noChangeShapeType="1"/>
              <a:stCxn id="16425" idx="2"/>
              <a:endCxn id="16420" idx="0"/>
            </p:cNvCxnSpPr>
            <p:nvPr/>
          </p:nvCxnSpPr>
          <p:spPr bwMode="auto">
            <a:xfrm rot="16200000" flipH="1">
              <a:off x="1166" y="1405"/>
              <a:ext cx="356" cy="912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" name="Group 21"/>
          <p:cNvGrpSpPr>
            <a:grpSpLocks/>
          </p:cNvGrpSpPr>
          <p:nvPr/>
        </p:nvGrpSpPr>
        <p:grpSpPr bwMode="auto">
          <a:xfrm>
            <a:off x="5562600" y="2671763"/>
            <a:ext cx="2438400" cy="3821112"/>
            <a:chOff x="3504" y="1683"/>
            <a:chExt cx="1536" cy="2407"/>
          </a:xfrm>
        </p:grpSpPr>
        <p:sp>
          <p:nvSpPr>
            <p:cNvPr id="16416" name="Text Box 22"/>
            <p:cNvSpPr txBox="1">
              <a:spLocks noChangeArrowheads="1"/>
            </p:cNvSpPr>
            <p:nvPr/>
          </p:nvSpPr>
          <p:spPr bwMode="auto">
            <a:xfrm>
              <a:off x="3504" y="3504"/>
              <a:ext cx="1536" cy="586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Input validation testing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XML and others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Valid strings</a:t>
              </a:r>
              <a:endParaRPr lang="en-US" altLang="en-US" sz="16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cxnSp>
          <p:nvCxnSpPr>
            <p:cNvPr id="16417" name="AutoShape 23"/>
            <p:cNvCxnSpPr>
              <a:cxnSpLocks noChangeShapeType="1"/>
              <a:stCxn id="16428" idx="2"/>
              <a:endCxn id="16416" idx="0"/>
            </p:cNvCxnSpPr>
            <p:nvPr/>
          </p:nvCxnSpPr>
          <p:spPr bwMode="auto">
            <a:xfrm rot="5400000">
              <a:off x="3734" y="2222"/>
              <a:ext cx="1821" cy="744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6418" name="Text Box 24"/>
            <p:cNvSpPr txBox="1">
              <a:spLocks noChangeArrowheads="1"/>
            </p:cNvSpPr>
            <p:nvPr/>
          </p:nvSpPr>
          <p:spPr bwMode="auto">
            <a:xfrm>
              <a:off x="3648" y="3129"/>
              <a:ext cx="96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chemeClr val="tx2"/>
                  </a:solidFill>
                  <a:latin typeface="Gill Sans MT" panose="020B0502020104020203" pitchFamily="34" charset="0"/>
                </a:rPr>
                <a:t>Grammar</a:t>
              </a:r>
            </a:p>
          </p:txBody>
        </p:sp>
      </p:grpSp>
      <p:grpSp>
        <p:nvGrpSpPr>
          <p:cNvPr id="6" name="Group 25"/>
          <p:cNvGrpSpPr>
            <a:grpSpLocks/>
          </p:cNvGrpSpPr>
          <p:nvPr/>
        </p:nvGrpSpPr>
        <p:grpSpPr bwMode="auto">
          <a:xfrm>
            <a:off x="2971800" y="2654300"/>
            <a:ext cx="2514600" cy="3730625"/>
            <a:chOff x="1872" y="1680"/>
            <a:chExt cx="1584" cy="2350"/>
          </a:xfrm>
        </p:grpSpPr>
        <p:sp>
          <p:nvSpPr>
            <p:cNvPr id="16413" name="Text Box 26"/>
            <p:cNvSpPr txBox="1">
              <a:spLocks noChangeArrowheads="1"/>
            </p:cNvSpPr>
            <p:nvPr/>
          </p:nvSpPr>
          <p:spPr bwMode="auto">
            <a:xfrm>
              <a:off x="1872" y="3072"/>
              <a:ext cx="1584" cy="958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Test how classes interact 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Valid strings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Mutants are not tests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Must kill mutants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Includes OO</a:t>
              </a:r>
              <a:endParaRPr lang="en-US" altLang="en-US" sz="16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cxnSp>
          <p:nvCxnSpPr>
            <p:cNvPr id="16414" name="AutoShape 27"/>
            <p:cNvCxnSpPr>
              <a:cxnSpLocks noChangeShapeType="1"/>
              <a:stCxn id="16426" idx="2"/>
              <a:endCxn id="16413" idx="0"/>
            </p:cNvCxnSpPr>
            <p:nvPr/>
          </p:nvCxnSpPr>
          <p:spPr bwMode="auto">
            <a:xfrm rot="16200000" flipH="1">
              <a:off x="1806" y="2214"/>
              <a:ext cx="1381" cy="336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6415" name="Text Box 28"/>
            <p:cNvSpPr txBox="1">
              <a:spLocks noChangeArrowheads="1"/>
            </p:cNvSpPr>
            <p:nvPr/>
          </p:nvSpPr>
          <p:spPr bwMode="auto">
            <a:xfrm>
              <a:off x="2304" y="1680"/>
              <a:ext cx="76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chemeClr val="tx2"/>
                  </a:solidFill>
                  <a:latin typeface="Gill Sans MT" panose="020B0502020104020203" pitchFamily="34" charset="0"/>
                </a:rPr>
                <a:t>String mutation</a:t>
              </a:r>
            </a:p>
          </p:txBody>
        </p:sp>
      </p:grpSp>
      <p:grpSp>
        <p:nvGrpSpPr>
          <p:cNvPr id="7" name="Group 29"/>
          <p:cNvGrpSpPr>
            <a:grpSpLocks/>
          </p:cNvGrpSpPr>
          <p:nvPr/>
        </p:nvGrpSpPr>
        <p:grpSpPr bwMode="auto">
          <a:xfrm>
            <a:off x="4572000" y="2671764"/>
            <a:ext cx="1905000" cy="1976438"/>
            <a:chOff x="2880" y="1683"/>
            <a:chExt cx="1200" cy="1245"/>
          </a:xfrm>
        </p:grpSpPr>
        <p:sp>
          <p:nvSpPr>
            <p:cNvPr id="16410" name="Text Box 30"/>
            <p:cNvSpPr txBox="1">
              <a:spLocks noChangeArrowheads="1"/>
            </p:cNvSpPr>
            <p:nvPr/>
          </p:nvSpPr>
          <p:spPr bwMode="auto">
            <a:xfrm>
              <a:off x="2880" y="2143"/>
              <a:ext cx="1200" cy="785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FSMs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Model checking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Valid strings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Traces are tests</a:t>
              </a:r>
              <a:endParaRPr lang="en-US" altLang="en-US" sz="16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cxnSp>
          <p:nvCxnSpPr>
            <p:cNvPr id="16411" name="AutoShape 31"/>
            <p:cNvCxnSpPr>
              <a:cxnSpLocks noChangeShapeType="1"/>
              <a:stCxn id="16427" idx="2"/>
              <a:endCxn id="16410" idx="0"/>
            </p:cNvCxnSpPr>
            <p:nvPr/>
          </p:nvCxnSpPr>
          <p:spPr bwMode="auto">
            <a:xfrm rot="5400000">
              <a:off x="3334" y="1829"/>
              <a:ext cx="460" cy="168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6412" name="Text Box 32"/>
            <p:cNvSpPr txBox="1">
              <a:spLocks noChangeArrowheads="1"/>
            </p:cNvSpPr>
            <p:nvPr/>
          </p:nvSpPr>
          <p:spPr bwMode="auto">
            <a:xfrm>
              <a:off x="3120" y="1728"/>
              <a:ext cx="76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chemeClr val="tx2"/>
                  </a:solidFill>
                  <a:latin typeface="Gill Sans MT" panose="020B0502020104020203" pitchFamily="34" charset="0"/>
                </a:rPr>
                <a:t>String mutation</a:t>
              </a:r>
            </a:p>
          </p:txBody>
        </p:sp>
      </p:grpSp>
      <p:grpSp>
        <p:nvGrpSpPr>
          <p:cNvPr id="8" name="Group 33"/>
          <p:cNvGrpSpPr>
            <a:grpSpLocks/>
          </p:cNvGrpSpPr>
          <p:nvPr/>
        </p:nvGrpSpPr>
        <p:grpSpPr bwMode="auto">
          <a:xfrm>
            <a:off x="7239000" y="2671763"/>
            <a:ext cx="1905000" cy="2725738"/>
            <a:chOff x="4560" y="1683"/>
            <a:chExt cx="1200" cy="1717"/>
          </a:xfrm>
        </p:grpSpPr>
        <p:sp>
          <p:nvSpPr>
            <p:cNvPr id="16407" name="Text Box 34"/>
            <p:cNvSpPr txBox="1">
              <a:spLocks noChangeArrowheads="1"/>
            </p:cNvSpPr>
            <p:nvPr/>
          </p:nvSpPr>
          <p:spPr bwMode="auto">
            <a:xfrm>
              <a:off x="4560" y="2256"/>
              <a:ext cx="1200" cy="1144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Input validation</a:t>
              </a:r>
            </a:p>
            <a:p>
              <a:pPr>
                <a:spcBef>
                  <a:spcPct val="20000"/>
                </a:spcBef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  testing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XML and others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Invalid strings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No ground strings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Mutants are tests</a:t>
              </a:r>
              <a:endParaRPr lang="en-US" altLang="en-US" sz="16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cxnSp>
          <p:nvCxnSpPr>
            <p:cNvPr id="16408" name="AutoShape 35"/>
            <p:cNvCxnSpPr>
              <a:cxnSpLocks noChangeShapeType="1"/>
              <a:stCxn id="16428" idx="2"/>
              <a:endCxn id="16407" idx="0"/>
            </p:cNvCxnSpPr>
            <p:nvPr/>
          </p:nvCxnSpPr>
          <p:spPr bwMode="auto">
            <a:xfrm rot="16200000" flipH="1">
              <a:off x="4802" y="1898"/>
              <a:ext cx="573" cy="144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6409" name="Text Box 36"/>
            <p:cNvSpPr txBox="1">
              <a:spLocks noChangeArrowheads="1"/>
            </p:cNvSpPr>
            <p:nvPr/>
          </p:nvSpPr>
          <p:spPr bwMode="auto">
            <a:xfrm>
              <a:off x="4944" y="1824"/>
              <a:ext cx="76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chemeClr val="tx2"/>
                  </a:solidFill>
                  <a:latin typeface="Gill Sans MT" panose="020B0502020104020203" pitchFamily="34" charset="0"/>
                </a:rPr>
                <a:t>String mutation</a:t>
              </a:r>
            </a:p>
          </p:txBody>
        </p:sp>
      </p:grpSp>
      <p:sp>
        <p:nvSpPr>
          <p:cNvPr id="326693" name="Rectangle 37"/>
          <p:cNvSpPr>
            <a:spLocks noChangeArrowheads="1"/>
          </p:cNvSpPr>
          <p:nvPr/>
        </p:nvSpPr>
        <p:spPr bwMode="auto">
          <a:xfrm>
            <a:off x="4756150" y="1785938"/>
            <a:ext cx="4337050" cy="1436687"/>
          </a:xfrm>
          <a:prstGeom prst="rect">
            <a:avLst/>
          </a:prstGeom>
          <a:solidFill>
            <a:srgbClr val="C0C0C0">
              <a:alpha val="4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 b="0">
              <a:latin typeface="Gill Sans MT" panose="020B0502020104020203" pitchFamily="34" charset="0"/>
            </a:endParaRPr>
          </a:p>
        </p:txBody>
      </p:sp>
      <p:sp>
        <p:nvSpPr>
          <p:cNvPr id="326694" name="Rectangle 38"/>
          <p:cNvSpPr>
            <a:spLocks noChangeArrowheads="1"/>
          </p:cNvSpPr>
          <p:nvPr/>
        </p:nvSpPr>
        <p:spPr bwMode="auto">
          <a:xfrm>
            <a:off x="5529263" y="3217863"/>
            <a:ext cx="3563937" cy="3433762"/>
          </a:xfrm>
          <a:prstGeom prst="rect">
            <a:avLst/>
          </a:prstGeom>
          <a:solidFill>
            <a:srgbClr val="C0C0C0">
              <a:alpha val="4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26695" name="Rectangle 39"/>
          <p:cNvSpPr>
            <a:spLocks noChangeArrowheads="1"/>
          </p:cNvSpPr>
          <p:nvPr/>
        </p:nvSpPr>
        <p:spPr bwMode="auto">
          <a:xfrm>
            <a:off x="7938" y="1785938"/>
            <a:ext cx="2716212" cy="3929062"/>
          </a:xfrm>
          <a:prstGeom prst="rect">
            <a:avLst/>
          </a:prstGeom>
          <a:solidFill>
            <a:srgbClr val="C0C0C0">
              <a:alpha val="4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 b="0">
              <a:latin typeface="Gill Sans MT" panose="020B0502020104020203" pitchFamily="34" charset="0"/>
            </a:endParaRPr>
          </a:p>
        </p:txBody>
      </p:sp>
      <p:sp>
        <p:nvSpPr>
          <p:cNvPr id="326696" name="Rectangle 40"/>
          <p:cNvSpPr>
            <a:spLocks noChangeArrowheads="1"/>
          </p:cNvSpPr>
          <p:nvPr/>
        </p:nvSpPr>
        <p:spPr bwMode="auto">
          <a:xfrm>
            <a:off x="4445000" y="3216275"/>
            <a:ext cx="1085850" cy="1562100"/>
          </a:xfrm>
          <a:prstGeom prst="rect">
            <a:avLst/>
          </a:prstGeom>
          <a:solidFill>
            <a:srgbClr val="C0C0C0">
              <a:alpha val="4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 b="0">
              <a:latin typeface="Gill Sans MT" panose="020B0502020104020203" pitchFamily="34" charset="0"/>
            </a:endParaRPr>
          </a:p>
        </p:txBody>
      </p:sp>
      <p:grpSp>
        <p:nvGrpSpPr>
          <p:cNvPr id="9" name="Group 41"/>
          <p:cNvGrpSpPr>
            <a:grpSpLocks/>
          </p:cNvGrpSpPr>
          <p:nvPr/>
        </p:nvGrpSpPr>
        <p:grpSpPr bwMode="auto">
          <a:xfrm>
            <a:off x="3779838" y="1649413"/>
            <a:ext cx="604837" cy="515937"/>
            <a:chOff x="511" y="3486"/>
            <a:chExt cx="381" cy="325"/>
          </a:xfrm>
        </p:grpSpPr>
        <p:sp>
          <p:nvSpPr>
            <p:cNvPr id="16405" name="Oval 42"/>
            <p:cNvSpPr>
              <a:spLocks noChangeArrowheads="1"/>
            </p:cNvSpPr>
            <p:nvPr/>
          </p:nvSpPr>
          <p:spPr bwMode="auto">
            <a:xfrm>
              <a:off x="511" y="3486"/>
              <a:ext cx="381" cy="325"/>
            </a:xfrm>
            <a:prstGeom prst="ellipse">
              <a:avLst/>
            </a:prstGeom>
            <a:solidFill>
              <a:schemeClr val="accent2"/>
            </a:solidFill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b="0">
                <a:solidFill>
                  <a:schemeClr val="hlink"/>
                </a:solidFill>
                <a:latin typeface="Gill Sans MT" panose="020B0502020104020203" pitchFamily="34" charset="0"/>
              </a:endParaRPr>
            </a:p>
          </p:txBody>
        </p:sp>
        <p:sp>
          <p:nvSpPr>
            <p:cNvPr id="16406" name="Text Box 43"/>
            <p:cNvSpPr txBox="1">
              <a:spLocks noChangeArrowheads="1"/>
            </p:cNvSpPr>
            <p:nvPr/>
          </p:nvSpPr>
          <p:spPr bwMode="auto">
            <a:xfrm>
              <a:off x="543" y="3523"/>
              <a:ext cx="313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n-US" b="0" dirty="0" smtClean="0">
                  <a:latin typeface="Gill Sans MT" panose="020B0502020104020203" pitchFamily="34" charset="0"/>
                </a:rPr>
                <a:t>9.3</a:t>
              </a:r>
              <a:endParaRPr lang="en-US" altLang="en-US" b="0" dirty="0">
                <a:latin typeface="Gill Sans MT" panose="020B0502020104020203" pitchFamily="34" charset="0"/>
              </a:endParaRPr>
            </a:p>
          </p:txBody>
        </p:sp>
      </p:grpSp>
      <p:sp>
        <p:nvSpPr>
          <p:cNvPr id="326700" name="Rectangle 44"/>
          <p:cNvSpPr>
            <a:spLocks noChangeArrowheads="1"/>
          </p:cNvSpPr>
          <p:nvPr/>
        </p:nvSpPr>
        <p:spPr bwMode="auto">
          <a:xfrm>
            <a:off x="2722563" y="3230563"/>
            <a:ext cx="1354137" cy="1358900"/>
          </a:xfrm>
          <a:prstGeom prst="rect">
            <a:avLst/>
          </a:prstGeom>
          <a:solidFill>
            <a:srgbClr val="C0C0C0">
              <a:alpha val="4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 b="0">
              <a:latin typeface="Gill Sans MT" panose="020B0502020104020203" pitchFamily="34" charset="0"/>
            </a:endParaRPr>
          </a:p>
        </p:txBody>
      </p:sp>
      <p:sp>
        <p:nvSpPr>
          <p:cNvPr id="326701" name="Rectangle 45"/>
          <p:cNvSpPr>
            <a:spLocks noChangeArrowheads="1"/>
          </p:cNvSpPr>
          <p:nvPr/>
        </p:nvSpPr>
        <p:spPr bwMode="auto">
          <a:xfrm>
            <a:off x="2720975" y="2820988"/>
            <a:ext cx="725488" cy="409575"/>
          </a:xfrm>
          <a:prstGeom prst="rect">
            <a:avLst/>
          </a:prstGeom>
          <a:solidFill>
            <a:srgbClr val="C0C0C0">
              <a:alpha val="4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 b="0">
              <a:latin typeface="Gill Sans MT" panose="020B0502020104020203" pitchFamily="34" charset="0"/>
            </a:endParaRPr>
          </a:p>
        </p:txBody>
      </p:sp>
      <p:sp>
        <p:nvSpPr>
          <p:cNvPr id="16404" name="Date Placeholder 48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withGroup">
                            <p:stCondLst>
                              <p:cond delay="30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1000"/>
                                        <p:tgtEl>
                                          <p:spTgt spid="326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26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26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26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26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26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6693" grpId="0" animBg="1"/>
      <p:bldP spid="326694" grpId="0" animBg="1"/>
      <p:bldP spid="326695" grpId="0" animBg="1"/>
      <p:bldP spid="326696" grpId="0" animBg="1"/>
      <p:bldP spid="326700" grpId="0" animBg="1"/>
      <p:bldP spid="326701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4301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EA00C502-F855-4D9D-BD15-2BFEAE451E34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30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43012" name="Rectangle 2"/>
          <p:cNvSpPr>
            <a:spLocks noChangeArrowheads="1"/>
          </p:cNvSpPr>
          <p:nvPr/>
        </p:nvSpPr>
        <p:spPr bwMode="auto">
          <a:xfrm>
            <a:off x="1116013" y="5229225"/>
            <a:ext cx="6480175" cy="720725"/>
          </a:xfrm>
          <a:prstGeom prst="rect">
            <a:avLst/>
          </a:prstGeom>
          <a:solidFill>
            <a:srgbClr val="3333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3013" name="Rectangle 3"/>
          <p:cNvSpPr>
            <a:spLocks noChangeArrowheads="1"/>
          </p:cNvSpPr>
          <p:nvPr/>
        </p:nvSpPr>
        <p:spPr bwMode="auto">
          <a:xfrm>
            <a:off x="1116013" y="4076700"/>
            <a:ext cx="6480175" cy="720725"/>
          </a:xfrm>
          <a:prstGeom prst="rect">
            <a:avLst/>
          </a:prstGeom>
          <a:solidFill>
            <a:srgbClr val="3333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3014" name="Rectangle 5"/>
          <p:cNvSpPr>
            <a:spLocks noChangeArrowheads="1"/>
          </p:cNvSpPr>
          <p:nvPr/>
        </p:nvSpPr>
        <p:spPr bwMode="auto">
          <a:xfrm>
            <a:off x="1116013" y="1700213"/>
            <a:ext cx="6480175" cy="720725"/>
          </a:xfrm>
          <a:prstGeom prst="rect">
            <a:avLst/>
          </a:prstGeom>
          <a:solidFill>
            <a:srgbClr val="3333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3015" name="Rectangle 6"/>
          <p:cNvSpPr>
            <a:spLocks noGrp="1" noChangeArrowheads="1"/>
          </p:cNvSpPr>
          <p:nvPr>
            <p:ph type="title"/>
          </p:nvPr>
        </p:nvSpPr>
        <p:spPr>
          <a:xfrm>
            <a:off x="0" y="66675"/>
            <a:ext cx="9143999" cy="883820"/>
          </a:xfrm>
        </p:spPr>
        <p:txBody>
          <a:bodyPr/>
          <a:lstStyle/>
          <a:p>
            <a:r>
              <a:rPr lang="en-US" altLang="ko-KR" dirty="0" smtClean="0">
                <a:ea typeface="Gulim" pitchFamily="34" charset="-127"/>
              </a:rPr>
              <a:t>Class Mutation Operators for Java</a:t>
            </a:r>
          </a:p>
        </p:txBody>
      </p:sp>
      <p:sp>
        <p:nvSpPr>
          <p:cNvPr id="43016" name="AutoShape 7"/>
          <p:cNvSpPr>
            <a:spLocks noChangeArrowheads="1"/>
          </p:cNvSpPr>
          <p:nvPr/>
        </p:nvSpPr>
        <p:spPr bwMode="auto">
          <a:xfrm>
            <a:off x="1333500" y="1484313"/>
            <a:ext cx="2159000" cy="433387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28575">
            <a:solidFill>
              <a:srgbClr val="990033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kumimoji="1" lang="en-US" altLang="ko-KR" sz="1600">
                <a:solidFill>
                  <a:srgbClr val="000066"/>
                </a:solidFill>
                <a:latin typeface="Arial" pitchFamily="34" charset="0"/>
                <a:ea typeface="Dotum" pitchFamily="34" charset="-127"/>
              </a:rPr>
              <a:t>  (1) Encapsulation</a:t>
            </a:r>
          </a:p>
        </p:txBody>
      </p:sp>
      <p:sp>
        <p:nvSpPr>
          <p:cNvPr id="43017" name="AutoShape 9"/>
          <p:cNvSpPr>
            <a:spLocks noChangeArrowheads="1"/>
          </p:cNvSpPr>
          <p:nvPr/>
        </p:nvSpPr>
        <p:spPr bwMode="auto">
          <a:xfrm>
            <a:off x="1333500" y="3860800"/>
            <a:ext cx="2159000" cy="433388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28575">
            <a:solidFill>
              <a:srgbClr val="990033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kumimoji="1" lang="en-US" altLang="ko-KR" sz="1600">
                <a:solidFill>
                  <a:srgbClr val="000066"/>
                </a:solidFill>
                <a:latin typeface="Arial" pitchFamily="34" charset="0"/>
                <a:ea typeface="Dotum" pitchFamily="34" charset="-127"/>
              </a:rPr>
              <a:t>  (3) Polymorphism</a:t>
            </a:r>
          </a:p>
        </p:txBody>
      </p:sp>
      <p:sp>
        <p:nvSpPr>
          <p:cNvPr id="43018" name="AutoShape 10"/>
          <p:cNvSpPr>
            <a:spLocks noChangeArrowheads="1"/>
          </p:cNvSpPr>
          <p:nvPr/>
        </p:nvSpPr>
        <p:spPr bwMode="auto">
          <a:xfrm>
            <a:off x="1333500" y="5013325"/>
            <a:ext cx="2159000" cy="433388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28575">
            <a:solidFill>
              <a:srgbClr val="990033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kumimoji="1" lang="en-US" altLang="ko-KR" sz="1600">
                <a:solidFill>
                  <a:srgbClr val="000066"/>
                </a:solidFill>
                <a:latin typeface="Arial" pitchFamily="34" charset="0"/>
                <a:ea typeface="Dotum" pitchFamily="34" charset="-127"/>
              </a:rPr>
              <a:t>  (4) Java-Specific</a:t>
            </a:r>
          </a:p>
        </p:txBody>
      </p:sp>
      <p:sp>
        <p:nvSpPr>
          <p:cNvPr id="43019" name="Text Box 11"/>
          <p:cNvSpPr txBox="1">
            <a:spLocks noChangeArrowheads="1"/>
          </p:cNvSpPr>
          <p:nvPr/>
        </p:nvSpPr>
        <p:spPr bwMode="auto">
          <a:xfrm>
            <a:off x="1258888" y="1989138"/>
            <a:ext cx="51847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kumimoji="1" lang="en-US" altLang="ko-KR" sz="1600">
                <a:solidFill>
                  <a:schemeClr val="tx1"/>
                </a:solidFill>
                <a:latin typeface="Arial" pitchFamily="34" charset="0"/>
                <a:ea typeface="Dotum" pitchFamily="34" charset="-127"/>
              </a:rPr>
              <a:t>AMC</a:t>
            </a:r>
          </a:p>
        </p:txBody>
      </p:sp>
      <p:grpSp>
        <p:nvGrpSpPr>
          <p:cNvPr id="43020" name="Group 1"/>
          <p:cNvGrpSpPr>
            <a:grpSpLocks/>
          </p:cNvGrpSpPr>
          <p:nvPr/>
        </p:nvGrpSpPr>
        <p:grpSpPr bwMode="auto">
          <a:xfrm>
            <a:off x="1116013" y="2635250"/>
            <a:ext cx="6480175" cy="938213"/>
            <a:chOff x="1116013" y="2635250"/>
            <a:chExt cx="6480175" cy="938213"/>
          </a:xfrm>
        </p:grpSpPr>
        <p:sp>
          <p:nvSpPr>
            <p:cNvPr id="43028" name="Rectangle 4"/>
            <p:cNvSpPr>
              <a:spLocks noChangeArrowheads="1"/>
            </p:cNvSpPr>
            <p:nvPr/>
          </p:nvSpPr>
          <p:spPr bwMode="auto">
            <a:xfrm>
              <a:off x="1116013" y="2852738"/>
              <a:ext cx="6480175" cy="720725"/>
            </a:xfrm>
            <a:prstGeom prst="rect">
              <a:avLst/>
            </a:prstGeom>
            <a:solidFill>
              <a:srgbClr val="3333CC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43029" name="AutoShape 8"/>
            <p:cNvSpPr>
              <a:spLocks noChangeArrowheads="1"/>
            </p:cNvSpPr>
            <p:nvPr/>
          </p:nvSpPr>
          <p:spPr bwMode="auto">
            <a:xfrm>
              <a:off x="1333500" y="2635250"/>
              <a:ext cx="2159000" cy="433388"/>
            </a:xfrm>
            <a:prstGeom prst="roundRect">
              <a:avLst>
                <a:gd name="adj" fmla="val 16667"/>
              </a:avLst>
            </a:prstGeom>
            <a:solidFill>
              <a:schemeClr val="tx1"/>
            </a:solidFill>
            <a:ln w="28575">
              <a:solidFill>
                <a:srgbClr val="990033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kumimoji="1" lang="en-US" altLang="ko-KR" sz="1600">
                  <a:solidFill>
                    <a:srgbClr val="000066"/>
                  </a:solidFill>
                  <a:latin typeface="Arial" pitchFamily="34" charset="0"/>
                  <a:ea typeface="Dotum" pitchFamily="34" charset="-127"/>
                </a:rPr>
                <a:t>  (2) Inheritance</a:t>
              </a:r>
            </a:p>
          </p:txBody>
        </p:sp>
        <p:sp>
          <p:nvSpPr>
            <p:cNvPr id="43030" name="Text Box 12"/>
            <p:cNvSpPr txBox="1">
              <a:spLocks noChangeArrowheads="1"/>
            </p:cNvSpPr>
            <p:nvPr/>
          </p:nvSpPr>
          <p:spPr bwMode="auto">
            <a:xfrm>
              <a:off x="1258888" y="3141663"/>
              <a:ext cx="5184775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kumimoji="1" lang="en-US" altLang="ko-KR" sz="1600" dirty="0">
                  <a:solidFill>
                    <a:schemeClr val="tx1"/>
                  </a:solidFill>
                  <a:latin typeface="Arial" pitchFamily="34" charset="0"/>
                  <a:ea typeface="Dotum" pitchFamily="34" charset="-127"/>
                </a:rPr>
                <a:t>IHI, IHD, IOD, IOP, IOR, ISI, ISD, IPC</a:t>
              </a:r>
            </a:p>
          </p:txBody>
        </p:sp>
      </p:grpSp>
      <p:sp>
        <p:nvSpPr>
          <p:cNvPr id="43021" name="Text Box 13"/>
          <p:cNvSpPr txBox="1">
            <a:spLocks noChangeArrowheads="1"/>
          </p:cNvSpPr>
          <p:nvPr/>
        </p:nvSpPr>
        <p:spPr bwMode="auto">
          <a:xfrm>
            <a:off x="1258888" y="4365625"/>
            <a:ext cx="51847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kumimoji="1" lang="en-US" altLang="ko-KR" sz="1600" dirty="0">
                <a:solidFill>
                  <a:schemeClr val="tx1"/>
                </a:solidFill>
                <a:latin typeface="Arial" pitchFamily="34" charset="0"/>
                <a:ea typeface="Dotum" pitchFamily="34" charset="-127"/>
              </a:rPr>
              <a:t>ATC, DTC, PTC, RTC, OMC, OMD, AOC, ANC</a:t>
            </a:r>
          </a:p>
        </p:txBody>
      </p:sp>
      <p:sp>
        <p:nvSpPr>
          <p:cNvPr id="43022" name="Text Box 14"/>
          <p:cNvSpPr txBox="1">
            <a:spLocks noChangeArrowheads="1"/>
          </p:cNvSpPr>
          <p:nvPr/>
        </p:nvSpPr>
        <p:spPr bwMode="auto">
          <a:xfrm>
            <a:off x="1258888" y="5516563"/>
            <a:ext cx="51847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kumimoji="1" lang="en-US" altLang="ko-KR" sz="1600" dirty="0">
                <a:solidFill>
                  <a:schemeClr val="tx1"/>
                </a:solidFill>
                <a:latin typeface="Arial" pitchFamily="34" charset="0"/>
                <a:ea typeface="Dotum" pitchFamily="34" charset="-127"/>
              </a:rPr>
              <a:t>JTI, JTD, JSI, JSD, JID, JDC</a:t>
            </a:r>
          </a:p>
        </p:txBody>
      </p:sp>
      <p:sp>
        <p:nvSpPr>
          <p:cNvPr id="43023" name="Date Placeholder 17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</a:p>
        </p:txBody>
      </p:sp>
      <p:grpSp>
        <p:nvGrpSpPr>
          <p:cNvPr id="19" name="Group 18"/>
          <p:cNvGrpSpPr>
            <a:grpSpLocks/>
          </p:cNvGrpSpPr>
          <p:nvPr/>
        </p:nvGrpSpPr>
        <p:grpSpPr bwMode="auto">
          <a:xfrm>
            <a:off x="385763" y="2952750"/>
            <a:ext cx="8204200" cy="2376488"/>
            <a:chOff x="1116013" y="2635250"/>
            <a:chExt cx="6480175" cy="938213"/>
          </a:xfrm>
        </p:grpSpPr>
        <p:sp>
          <p:nvSpPr>
            <p:cNvPr id="43025" name="Rectangle 4"/>
            <p:cNvSpPr>
              <a:spLocks noChangeArrowheads="1"/>
            </p:cNvSpPr>
            <p:nvPr/>
          </p:nvSpPr>
          <p:spPr bwMode="auto">
            <a:xfrm>
              <a:off x="1116013" y="2852738"/>
              <a:ext cx="6480175" cy="720725"/>
            </a:xfrm>
            <a:prstGeom prst="rect">
              <a:avLst/>
            </a:prstGeom>
            <a:solidFill>
              <a:srgbClr val="3333CC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43026" name="AutoShape 8"/>
            <p:cNvSpPr>
              <a:spLocks noChangeArrowheads="1"/>
            </p:cNvSpPr>
            <p:nvPr/>
          </p:nvSpPr>
          <p:spPr bwMode="auto">
            <a:xfrm>
              <a:off x="1333500" y="2635250"/>
              <a:ext cx="2236597" cy="433388"/>
            </a:xfrm>
            <a:prstGeom prst="roundRect">
              <a:avLst>
                <a:gd name="adj" fmla="val 16667"/>
              </a:avLst>
            </a:prstGeom>
            <a:solidFill>
              <a:schemeClr val="tx1"/>
            </a:solidFill>
            <a:ln w="28575">
              <a:solidFill>
                <a:srgbClr val="990033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kumimoji="1" lang="en-US" altLang="ko-KR" sz="2400">
                  <a:solidFill>
                    <a:srgbClr val="000066"/>
                  </a:solidFill>
                  <a:latin typeface="Arial" pitchFamily="34" charset="0"/>
                  <a:ea typeface="Dotum" pitchFamily="34" charset="-127"/>
                </a:rPr>
                <a:t> (3) Polymorphism</a:t>
              </a:r>
            </a:p>
          </p:txBody>
        </p:sp>
        <p:sp>
          <p:nvSpPr>
            <p:cNvPr id="43027" name="Text Box 12"/>
            <p:cNvSpPr txBox="1">
              <a:spLocks noChangeArrowheads="1"/>
            </p:cNvSpPr>
            <p:nvPr/>
          </p:nvSpPr>
          <p:spPr bwMode="auto">
            <a:xfrm>
              <a:off x="1205101" y="3141663"/>
              <a:ext cx="5184775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kumimoji="1" lang="en-US" altLang="ko-KR" sz="2400" dirty="0">
                  <a:solidFill>
                    <a:schemeClr val="tx1"/>
                  </a:solidFill>
                  <a:latin typeface="Arial" pitchFamily="34" charset="0"/>
                  <a:ea typeface="Dotum" pitchFamily="34" charset="-127"/>
                </a:rPr>
                <a:t>PNC, PMD, PPD, PCI, PCD, PCC, PRV, OMR, OMD, OAC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4403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FC9B0D79-9732-4D2E-8C0C-57B412C1046D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31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44036" name="Rectangle 2"/>
          <p:cNvSpPr>
            <a:spLocks noGrp="1" noChangeArrowheads="1"/>
          </p:cNvSpPr>
          <p:nvPr>
            <p:ph type="title"/>
          </p:nvPr>
        </p:nvSpPr>
        <p:spPr>
          <a:xfrm>
            <a:off x="506413" y="96839"/>
            <a:ext cx="8131175" cy="1358982"/>
          </a:xfrm>
        </p:spPr>
        <p:txBody>
          <a:bodyPr/>
          <a:lstStyle/>
          <a:p>
            <a:r>
              <a:rPr lang="en-US" altLang="en-US" sz="3200" dirty="0" smtClean="0"/>
              <a:t>OO Mutation Operators—</a:t>
            </a:r>
            <a:r>
              <a:rPr lang="en-US" altLang="en-US" sz="3200" i="1" dirty="0" smtClean="0"/>
              <a:t>Polymorphism</a:t>
            </a: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422275" y="1532362"/>
            <a:ext cx="8297863" cy="939800"/>
            <a:chOff x="266" y="650"/>
            <a:chExt cx="5227" cy="592"/>
          </a:xfrm>
        </p:grpSpPr>
        <p:sp>
          <p:nvSpPr>
            <p:cNvPr id="44052" name="Text Box 3"/>
            <p:cNvSpPr txBox="1">
              <a:spLocks noChangeArrowheads="1"/>
            </p:cNvSpPr>
            <p:nvPr/>
          </p:nvSpPr>
          <p:spPr bwMode="auto">
            <a:xfrm>
              <a:off x="266" y="796"/>
              <a:ext cx="5227" cy="446"/>
            </a:xfrm>
            <a:prstGeom prst="rect">
              <a:avLst/>
            </a:prstGeom>
            <a:solidFill>
              <a:srgbClr val="3333CC"/>
            </a:solidFill>
            <a:ln w="28575" algn="ctr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  <a:p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The actual type of a new object is changed in the </a:t>
              </a:r>
              <a:r>
                <a:rPr lang="en-US" altLang="zh-CN" b="0" dirty="0">
                  <a:solidFill>
                    <a:schemeClr val="tx1"/>
                  </a:solidFill>
                  <a:latin typeface="Comic Sans MS" panose="030F0702030302020204" pitchFamily="66" charset="0"/>
                  <a:ea typeface="宋体" pitchFamily="2" charset="-122"/>
                </a:rPr>
                <a:t>new() </a:t>
              </a:r>
              <a:r>
                <a:rPr lang="en-US" altLang="zh-CN" b="0" dirty="0" smtClean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statement</a:t>
              </a:r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grpSp>
          <p:nvGrpSpPr>
            <p:cNvPr id="44053" name="Group 20"/>
            <p:cNvGrpSpPr>
              <a:grpSpLocks/>
            </p:cNvGrpSpPr>
            <p:nvPr/>
          </p:nvGrpSpPr>
          <p:grpSpPr bwMode="auto">
            <a:xfrm>
              <a:off x="315" y="650"/>
              <a:ext cx="4485" cy="308"/>
              <a:chOff x="328" y="650"/>
              <a:chExt cx="4485" cy="308"/>
            </a:xfrm>
          </p:grpSpPr>
          <p:sp>
            <p:nvSpPr>
              <p:cNvPr id="44054" name="AutoShape 19"/>
              <p:cNvSpPr>
                <a:spLocks noChangeArrowheads="1"/>
              </p:cNvSpPr>
              <p:nvPr/>
            </p:nvSpPr>
            <p:spPr bwMode="auto">
              <a:xfrm>
                <a:off x="350" y="650"/>
                <a:ext cx="4441" cy="284"/>
              </a:xfrm>
              <a:prstGeom prst="roundRect">
                <a:avLst>
                  <a:gd name="adj" fmla="val 16667"/>
                </a:avLst>
              </a:prstGeom>
              <a:solidFill>
                <a:srgbClr val="CCECFF"/>
              </a:solidFill>
              <a:ln w="28575">
                <a:solidFill>
                  <a:schemeClr val="hlink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>
                  <a:latin typeface="Gill Sans MT" panose="020B0502020104020203" pitchFamily="34" charset="0"/>
                </a:endParaRPr>
              </a:p>
            </p:txBody>
          </p:sp>
          <p:sp>
            <p:nvSpPr>
              <p:cNvPr id="44055" name="Text Box 6"/>
              <p:cNvSpPr txBox="1">
                <a:spLocks noChangeArrowheads="1"/>
              </p:cNvSpPr>
              <p:nvPr/>
            </p:nvSpPr>
            <p:spPr bwMode="auto">
              <a:xfrm>
                <a:off x="328" y="667"/>
                <a:ext cx="4485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n-US" sz="2400" b="0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10. PNC </a:t>
                </a:r>
                <a:r>
                  <a:rPr lang="en-US" altLang="zh-CN" sz="2400" b="0" i="1" dirty="0" smtClean="0">
                    <a:solidFill>
                      <a:srgbClr val="000000"/>
                    </a:solidFill>
                    <a:latin typeface="Gill Sans MT" panose="020B0502020104020203" pitchFamily="34" charset="0"/>
                    <a:ea typeface="宋体" pitchFamily="2" charset="-122"/>
                  </a:rPr>
                  <a:t>— </a:t>
                </a:r>
                <a:r>
                  <a:rPr lang="en-US" altLang="en-US" sz="2400" b="0" i="1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new Method Call With Child Class Type</a:t>
                </a:r>
                <a:endParaRPr lang="en-US" altLang="en-US" sz="2400" b="0" i="1" dirty="0">
                  <a:solidFill>
                    <a:srgbClr val="000000"/>
                  </a:solidFill>
                  <a:latin typeface="Gill Sans MT" panose="020B0502020104020203" pitchFamily="34" charset="0"/>
                </a:endParaRPr>
              </a:p>
            </p:txBody>
          </p:sp>
        </p:grpSp>
      </p:grpSp>
      <p:sp>
        <p:nvSpPr>
          <p:cNvPr id="44038" name="Date Placeholder 2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</a:p>
        </p:txBody>
      </p:sp>
      <p:sp>
        <p:nvSpPr>
          <p:cNvPr id="32" name="Text Box 15"/>
          <p:cNvSpPr txBox="1">
            <a:spLocks noChangeArrowheads="1"/>
          </p:cNvSpPr>
          <p:nvPr/>
        </p:nvSpPr>
        <p:spPr bwMode="auto">
          <a:xfrm>
            <a:off x="5865813" y="4406900"/>
            <a:ext cx="2681287" cy="935038"/>
          </a:xfrm>
          <a:prstGeom prst="rect">
            <a:avLst/>
          </a:prstGeom>
          <a:solidFill>
            <a:srgbClr val="0066FF"/>
          </a:solidFill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1800" b="0">
                <a:solidFill>
                  <a:schemeClr val="tx2"/>
                </a:solidFill>
                <a:latin typeface="Comic Sans MS" pitchFamily="66" charset="0"/>
                <a:cs typeface="Arial" pitchFamily="34" charset="0"/>
              </a:rPr>
              <a:t>   point p;</a:t>
            </a:r>
          </a:p>
          <a:p>
            <a:pPr eaLnBrk="1" hangingPunct="1"/>
            <a:r>
              <a:rPr lang="en-US" altLang="en-US" sz="1800" b="0">
                <a:solidFill>
                  <a:schemeClr val="tx2"/>
                </a:solidFill>
                <a:latin typeface="Comic Sans MS" pitchFamily="66" charset="0"/>
                <a:cs typeface="Arial" pitchFamily="34" charset="0"/>
              </a:rPr>
              <a:t>   p = new point ();</a:t>
            </a:r>
          </a:p>
          <a:p>
            <a:pPr eaLnBrk="1" hangingPunct="1"/>
            <a:r>
              <a:rPr lang="en-US" altLang="en-US" sz="1800" b="0">
                <a:solidFill>
                  <a:schemeClr val="tx2"/>
                </a:solidFill>
                <a:latin typeface="Comic Sans MS" pitchFamily="66" charset="0"/>
                <a:sym typeface="Symbol" pitchFamily="18" charset="2"/>
              </a:rPr>
              <a:t> 	p = new colorpoint ();</a:t>
            </a:r>
          </a:p>
        </p:txBody>
      </p:sp>
      <p:grpSp>
        <p:nvGrpSpPr>
          <p:cNvPr id="4" name="Group 43"/>
          <p:cNvGrpSpPr>
            <a:grpSpLocks/>
          </p:cNvGrpSpPr>
          <p:nvPr/>
        </p:nvGrpSpPr>
        <p:grpSpPr bwMode="auto">
          <a:xfrm>
            <a:off x="2520950" y="2790825"/>
            <a:ext cx="4089400" cy="3368675"/>
            <a:chOff x="2521585" y="2790825"/>
            <a:chExt cx="4089400" cy="3368040"/>
          </a:xfrm>
        </p:grpSpPr>
        <p:sp>
          <p:nvSpPr>
            <p:cNvPr id="44041" name="Text Box 4"/>
            <p:cNvSpPr txBox="1">
              <a:spLocks noChangeArrowheads="1"/>
            </p:cNvSpPr>
            <p:nvPr/>
          </p:nvSpPr>
          <p:spPr bwMode="auto">
            <a:xfrm>
              <a:off x="2521585" y="2790825"/>
              <a:ext cx="40894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i="1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Example</a:t>
              </a:r>
            </a:p>
          </p:txBody>
        </p:sp>
        <p:grpSp>
          <p:nvGrpSpPr>
            <p:cNvPr id="44042" name="Group 42"/>
            <p:cNvGrpSpPr>
              <a:grpSpLocks/>
            </p:cNvGrpSpPr>
            <p:nvPr/>
          </p:nvGrpSpPr>
          <p:grpSpPr bwMode="auto">
            <a:xfrm>
              <a:off x="3516080" y="3658870"/>
              <a:ext cx="2101998" cy="2499995"/>
              <a:chOff x="3516080" y="3658870"/>
              <a:chExt cx="2101998" cy="2499995"/>
            </a:xfrm>
          </p:grpSpPr>
          <p:grpSp>
            <p:nvGrpSpPr>
              <p:cNvPr id="44043" name="Group 41"/>
              <p:cNvGrpSpPr>
                <a:grpSpLocks/>
              </p:cNvGrpSpPr>
              <p:nvPr/>
            </p:nvGrpSpPr>
            <p:grpSpPr bwMode="auto">
              <a:xfrm>
                <a:off x="4444039" y="4705033"/>
                <a:ext cx="246080" cy="409575"/>
                <a:chOff x="4443245" y="3847783"/>
                <a:chExt cx="246080" cy="409575"/>
              </a:xfrm>
            </p:grpSpPr>
            <p:cxnSp>
              <p:nvCxnSpPr>
                <p:cNvPr id="44050" name="AutoShape 17"/>
                <p:cNvCxnSpPr>
                  <a:cxnSpLocks noChangeShapeType="1"/>
                  <a:stCxn id="44051" idx="3"/>
                </p:cNvCxnSpPr>
                <p:nvPr/>
              </p:nvCxnSpPr>
              <p:spPr bwMode="auto">
                <a:xfrm flipH="1">
                  <a:off x="4565491" y="3993833"/>
                  <a:ext cx="1588" cy="263525"/>
                </a:xfrm>
                <a:prstGeom prst="straightConnector1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44051" name="AutoShape 21"/>
                <p:cNvSpPr>
                  <a:spLocks noChangeArrowheads="1"/>
                </p:cNvSpPr>
                <p:nvPr/>
              </p:nvSpPr>
              <p:spPr bwMode="auto">
                <a:xfrm>
                  <a:off x="4443245" y="3847783"/>
                  <a:ext cx="246080" cy="136525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0066CC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44044" name="Group 40"/>
              <p:cNvGrpSpPr>
                <a:grpSpLocks/>
              </p:cNvGrpSpPr>
              <p:nvPr/>
            </p:nvGrpSpPr>
            <p:grpSpPr bwMode="auto">
              <a:xfrm>
                <a:off x="3516080" y="3658870"/>
                <a:ext cx="2101998" cy="1025525"/>
                <a:chOff x="3516080" y="2801620"/>
                <a:chExt cx="2101998" cy="1025525"/>
              </a:xfrm>
            </p:grpSpPr>
            <p:sp>
              <p:nvSpPr>
                <p:cNvPr id="44048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3516080" y="2801620"/>
                  <a:ext cx="2101998" cy="1025525"/>
                </a:xfrm>
                <a:prstGeom prst="rect">
                  <a:avLst/>
                </a:prstGeom>
                <a:solidFill>
                  <a:srgbClr val="3366CC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/>
                  <a:r>
                    <a:rPr lang="en-US" altLang="en-US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point</a:t>
                  </a:r>
                </a:p>
                <a:p>
                  <a:pPr algn="ctr" eaLnBrk="1" hangingPunct="1"/>
                  <a:endParaRPr lang="en-US" altLang="en-US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endParaRPr>
                </a:p>
                <a:p>
                  <a:pPr algn="ctr" eaLnBrk="1" hangingPunct="1"/>
                  <a:endParaRPr lang="en-US" altLang="en-US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endParaRPr>
                </a:p>
              </p:txBody>
            </p:sp>
            <p:sp>
              <p:nvSpPr>
                <p:cNvPr id="44049" name="Line 33"/>
                <p:cNvSpPr>
                  <a:spLocks noChangeShapeType="1"/>
                </p:cNvSpPr>
                <p:nvPr/>
              </p:nvSpPr>
              <p:spPr bwMode="auto">
                <a:xfrm>
                  <a:off x="3520843" y="3201988"/>
                  <a:ext cx="2089297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4045" name="Group 39"/>
              <p:cNvGrpSpPr>
                <a:grpSpLocks/>
              </p:cNvGrpSpPr>
              <p:nvPr/>
            </p:nvGrpSpPr>
            <p:grpSpPr bwMode="auto">
              <a:xfrm>
                <a:off x="3516080" y="5133340"/>
                <a:ext cx="2101998" cy="1025525"/>
                <a:chOff x="3516080" y="4378960"/>
                <a:chExt cx="2101998" cy="1025525"/>
              </a:xfrm>
            </p:grpSpPr>
            <p:sp>
              <p:nvSpPr>
                <p:cNvPr id="44046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3516080" y="4378960"/>
                  <a:ext cx="2101998" cy="1025525"/>
                </a:xfrm>
                <a:prstGeom prst="rect">
                  <a:avLst/>
                </a:prstGeom>
                <a:solidFill>
                  <a:srgbClr val="3366CC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/>
                  <a:r>
                    <a:rPr lang="en-US" altLang="en-US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colorpoint</a:t>
                  </a:r>
                </a:p>
                <a:p>
                  <a:pPr algn="ctr" eaLnBrk="1" hangingPunct="1"/>
                  <a:endParaRPr lang="en-US" altLang="en-US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endParaRPr>
                </a:p>
                <a:p>
                  <a:pPr algn="ctr" eaLnBrk="1" hangingPunct="1"/>
                  <a:endParaRPr lang="en-US" altLang="en-US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endParaRPr>
                </a:p>
              </p:txBody>
            </p:sp>
            <p:sp>
              <p:nvSpPr>
                <p:cNvPr id="44047" name="Line 34"/>
                <p:cNvSpPr>
                  <a:spLocks noChangeShapeType="1"/>
                </p:cNvSpPr>
                <p:nvPr/>
              </p:nvSpPr>
              <p:spPr bwMode="auto">
                <a:xfrm>
                  <a:off x="3520843" y="4782185"/>
                  <a:ext cx="2089297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4505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60920417-646A-42B7-9366-694398DB4453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32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45060" name="Rectangle 2"/>
          <p:cNvSpPr>
            <a:spLocks noGrp="1" noChangeArrowheads="1"/>
          </p:cNvSpPr>
          <p:nvPr>
            <p:ph type="title"/>
          </p:nvPr>
        </p:nvSpPr>
        <p:spPr>
          <a:xfrm>
            <a:off x="506413" y="96838"/>
            <a:ext cx="8131175" cy="1346951"/>
          </a:xfrm>
        </p:spPr>
        <p:txBody>
          <a:bodyPr/>
          <a:lstStyle/>
          <a:p>
            <a:r>
              <a:rPr lang="en-US" altLang="en-US" sz="3200" dirty="0" smtClean="0"/>
              <a:t>OO Mutation Operators—</a:t>
            </a:r>
            <a:r>
              <a:rPr lang="en-US" altLang="en-US" sz="3200" i="1" dirty="0" smtClean="0"/>
              <a:t>Polymorphism</a:t>
            </a:r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422275" y="1590267"/>
            <a:ext cx="8297863" cy="946150"/>
            <a:chOff x="266" y="1532"/>
            <a:chExt cx="5227" cy="596"/>
          </a:xfrm>
        </p:grpSpPr>
        <p:sp>
          <p:nvSpPr>
            <p:cNvPr id="45075" name="Text Box 24"/>
            <p:cNvSpPr txBox="1">
              <a:spLocks noChangeArrowheads="1"/>
            </p:cNvSpPr>
            <p:nvPr/>
          </p:nvSpPr>
          <p:spPr bwMode="auto">
            <a:xfrm>
              <a:off x="266" y="1682"/>
              <a:ext cx="5227" cy="446"/>
            </a:xfrm>
            <a:prstGeom prst="rect">
              <a:avLst/>
            </a:prstGeom>
            <a:solidFill>
              <a:srgbClr val="3333CC"/>
            </a:solidFill>
            <a:ln w="28575" algn="ctr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  <a:p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The declared type of each new object is changed in the </a:t>
              </a:r>
              <a:r>
                <a:rPr lang="en-US" altLang="zh-CN" b="0" dirty="0" smtClean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declaration</a:t>
              </a:r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grpSp>
          <p:nvGrpSpPr>
            <p:cNvPr id="45076" name="Group 21"/>
            <p:cNvGrpSpPr>
              <a:grpSpLocks/>
            </p:cNvGrpSpPr>
            <p:nvPr/>
          </p:nvGrpSpPr>
          <p:grpSpPr bwMode="auto">
            <a:xfrm>
              <a:off x="315" y="1532"/>
              <a:ext cx="4905" cy="308"/>
              <a:chOff x="314" y="1561"/>
              <a:chExt cx="4905" cy="308"/>
            </a:xfrm>
          </p:grpSpPr>
          <p:sp>
            <p:nvSpPr>
              <p:cNvPr id="45077" name="AutoShape 13"/>
              <p:cNvSpPr>
                <a:spLocks noChangeArrowheads="1"/>
              </p:cNvSpPr>
              <p:nvPr/>
            </p:nvSpPr>
            <p:spPr bwMode="auto">
              <a:xfrm>
                <a:off x="336" y="1561"/>
                <a:ext cx="4801" cy="284"/>
              </a:xfrm>
              <a:prstGeom prst="roundRect">
                <a:avLst>
                  <a:gd name="adj" fmla="val 16667"/>
                </a:avLst>
              </a:prstGeom>
              <a:solidFill>
                <a:srgbClr val="CCECFF"/>
              </a:solidFill>
              <a:ln w="28575">
                <a:solidFill>
                  <a:schemeClr val="hlink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>
                  <a:latin typeface="Gill Sans MT" panose="020B0502020104020203" pitchFamily="34" charset="0"/>
                </a:endParaRPr>
              </a:p>
            </p:txBody>
          </p:sp>
          <p:sp>
            <p:nvSpPr>
              <p:cNvPr id="45078" name="Text Box 10"/>
              <p:cNvSpPr txBox="1">
                <a:spLocks noChangeArrowheads="1"/>
              </p:cNvSpPr>
              <p:nvPr/>
            </p:nvSpPr>
            <p:spPr bwMode="auto">
              <a:xfrm>
                <a:off x="314" y="1578"/>
                <a:ext cx="4905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n-US" sz="2400" b="0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11.</a:t>
                </a:r>
                <a:r>
                  <a:rPr lang="en-US" altLang="en-US" sz="2400" dirty="0" smtClean="0">
                    <a:latin typeface="Gill Sans MT" panose="020B0502020104020203" pitchFamily="34" charset="0"/>
                  </a:rPr>
                  <a:t> </a:t>
                </a:r>
                <a:r>
                  <a:rPr lang="en-US" altLang="en-US" sz="2400" b="0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PMD </a:t>
                </a:r>
                <a:r>
                  <a:rPr lang="en-US" altLang="zh-CN" sz="2400" b="0" i="1" dirty="0" smtClean="0">
                    <a:solidFill>
                      <a:srgbClr val="000000"/>
                    </a:solidFill>
                    <a:latin typeface="Gill Sans MT" panose="020B0502020104020203" pitchFamily="34" charset="0"/>
                    <a:ea typeface="宋体" pitchFamily="2" charset="-122"/>
                  </a:rPr>
                  <a:t>–– </a:t>
                </a:r>
                <a:r>
                  <a:rPr lang="en-US" altLang="en-US" sz="2400" b="0" i="1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Member Variable Declaration with Parent Class Type</a:t>
                </a:r>
                <a:endParaRPr lang="en-US" altLang="en-US" sz="2400" b="0" i="1" dirty="0">
                  <a:solidFill>
                    <a:srgbClr val="000000"/>
                  </a:solidFill>
                  <a:latin typeface="Gill Sans MT" panose="020B0502020104020203" pitchFamily="34" charset="0"/>
                </a:endParaRPr>
              </a:p>
            </p:txBody>
          </p:sp>
        </p:grpSp>
      </p:grpSp>
      <p:sp>
        <p:nvSpPr>
          <p:cNvPr id="45062" name="Date Placeholder 2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</a:p>
        </p:txBody>
      </p:sp>
      <p:grpSp>
        <p:nvGrpSpPr>
          <p:cNvPr id="4" name="Group 38"/>
          <p:cNvGrpSpPr>
            <a:grpSpLocks/>
          </p:cNvGrpSpPr>
          <p:nvPr/>
        </p:nvGrpSpPr>
        <p:grpSpPr bwMode="auto">
          <a:xfrm>
            <a:off x="2352675" y="2951163"/>
            <a:ext cx="4418013" cy="3217862"/>
            <a:chOff x="2352993" y="2950845"/>
            <a:chExt cx="4418012" cy="3217546"/>
          </a:xfrm>
        </p:grpSpPr>
        <p:sp>
          <p:nvSpPr>
            <p:cNvPr id="45065" name="Text Box 16"/>
            <p:cNvSpPr txBox="1">
              <a:spLocks noChangeArrowheads="1"/>
            </p:cNvSpPr>
            <p:nvPr/>
          </p:nvSpPr>
          <p:spPr bwMode="auto">
            <a:xfrm>
              <a:off x="2352993" y="2950845"/>
              <a:ext cx="4418012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i="1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Example</a:t>
              </a:r>
            </a:p>
          </p:txBody>
        </p:sp>
        <p:grpSp>
          <p:nvGrpSpPr>
            <p:cNvPr id="45066" name="Group 50"/>
            <p:cNvGrpSpPr>
              <a:grpSpLocks/>
            </p:cNvGrpSpPr>
            <p:nvPr/>
          </p:nvGrpSpPr>
          <p:grpSpPr bwMode="auto">
            <a:xfrm>
              <a:off x="4450398" y="4723766"/>
              <a:ext cx="246063" cy="419100"/>
              <a:chOff x="4167" y="1946"/>
              <a:chExt cx="155" cy="264"/>
            </a:xfrm>
          </p:grpSpPr>
          <p:sp>
            <p:nvSpPr>
              <p:cNvPr id="45073" name="AutoShape 43"/>
              <p:cNvSpPr>
                <a:spLocks noChangeArrowheads="1"/>
              </p:cNvSpPr>
              <p:nvPr/>
            </p:nvSpPr>
            <p:spPr bwMode="auto">
              <a:xfrm>
                <a:off x="4167" y="1946"/>
                <a:ext cx="155" cy="86"/>
              </a:xfrm>
              <a:prstGeom prst="triangle">
                <a:avLst>
                  <a:gd name="adj" fmla="val 50000"/>
                </a:avLst>
              </a:prstGeom>
              <a:solidFill>
                <a:srgbClr val="3366CC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/>
              </a:p>
            </p:txBody>
          </p:sp>
          <p:cxnSp>
            <p:nvCxnSpPr>
              <p:cNvPr id="45074" name="AutoShape 44"/>
              <p:cNvCxnSpPr>
                <a:cxnSpLocks noChangeShapeType="1"/>
                <a:stCxn id="45073" idx="3"/>
                <a:endCxn id="45069" idx="0"/>
              </p:cNvCxnSpPr>
              <p:nvPr/>
            </p:nvCxnSpPr>
            <p:spPr bwMode="auto">
              <a:xfrm>
                <a:off x="4245" y="2032"/>
                <a:ext cx="0" cy="178"/>
              </a:xfrm>
              <a:prstGeom prst="straightConnector1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45067" name="Group 49"/>
            <p:cNvGrpSpPr>
              <a:grpSpLocks/>
            </p:cNvGrpSpPr>
            <p:nvPr/>
          </p:nvGrpSpPr>
          <p:grpSpPr bwMode="auto">
            <a:xfrm>
              <a:off x="3523298" y="3664903"/>
              <a:ext cx="2101850" cy="1025525"/>
              <a:chOff x="3584" y="1420"/>
              <a:chExt cx="1324" cy="646"/>
            </a:xfrm>
          </p:grpSpPr>
          <p:sp>
            <p:nvSpPr>
              <p:cNvPr id="45071" name="Text Box 46"/>
              <p:cNvSpPr txBox="1">
                <a:spLocks noChangeArrowheads="1"/>
              </p:cNvSpPr>
              <p:nvPr/>
            </p:nvSpPr>
            <p:spPr bwMode="auto">
              <a:xfrm>
                <a:off x="3584" y="1420"/>
                <a:ext cx="1324" cy="646"/>
              </a:xfrm>
              <a:prstGeom prst="rect">
                <a:avLst/>
              </a:prstGeom>
              <a:solidFill>
                <a:srgbClr val="3366CC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/>
                <a:r>
                  <a:rPr lang="en-US" altLang="en-US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point</a:t>
                </a:r>
              </a:p>
              <a:p>
                <a:pPr algn="ctr" eaLnBrk="1" hangingPunct="1"/>
                <a:endParaRPr lang="en-US" altLang="en-US" b="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endParaRPr>
              </a:p>
              <a:p>
                <a:pPr algn="ctr" eaLnBrk="1" hangingPunct="1"/>
                <a:endParaRPr lang="en-US" altLang="en-US" b="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endParaRPr>
              </a:p>
            </p:txBody>
          </p:sp>
          <p:sp>
            <p:nvSpPr>
              <p:cNvPr id="45072" name="Line 47"/>
              <p:cNvSpPr>
                <a:spLocks noChangeShapeType="1"/>
              </p:cNvSpPr>
              <p:nvPr/>
            </p:nvSpPr>
            <p:spPr bwMode="auto">
              <a:xfrm>
                <a:off x="3587" y="1629"/>
                <a:ext cx="131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5068" name="Group 51"/>
            <p:cNvGrpSpPr>
              <a:grpSpLocks/>
            </p:cNvGrpSpPr>
            <p:nvPr/>
          </p:nvGrpSpPr>
          <p:grpSpPr bwMode="auto">
            <a:xfrm>
              <a:off x="3523298" y="5142866"/>
              <a:ext cx="2101850" cy="1025525"/>
              <a:chOff x="3584" y="2210"/>
              <a:chExt cx="1324" cy="646"/>
            </a:xfrm>
          </p:grpSpPr>
          <p:sp>
            <p:nvSpPr>
              <p:cNvPr id="45069" name="Text Box 42"/>
              <p:cNvSpPr txBox="1">
                <a:spLocks noChangeArrowheads="1"/>
              </p:cNvSpPr>
              <p:nvPr/>
            </p:nvSpPr>
            <p:spPr bwMode="auto">
              <a:xfrm>
                <a:off x="3584" y="2210"/>
                <a:ext cx="1324" cy="646"/>
              </a:xfrm>
              <a:prstGeom prst="rect">
                <a:avLst/>
              </a:prstGeom>
              <a:solidFill>
                <a:srgbClr val="3366CC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/>
                <a:r>
                  <a:rPr lang="en-US" altLang="en-US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colorpoint</a:t>
                </a:r>
              </a:p>
              <a:p>
                <a:pPr algn="ctr" eaLnBrk="1" hangingPunct="1"/>
                <a:endParaRPr lang="en-US" altLang="en-US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endParaRPr>
              </a:p>
              <a:p>
                <a:pPr algn="ctr" eaLnBrk="1" hangingPunct="1"/>
                <a:endParaRPr lang="en-US" altLang="en-US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endParaRPr>
              </a:p>
            </p:txBody>
          </p:sp>
          <p:sp>
            <p:nvSpPr>
              <p:cNvPr id="45070" name="Line 48"/>
              <p:cNvSpPr>
                <a:spLocks noChangeShapeType="1"/>
              </p:cNvSpPr>
              <p:nvPr/>
            </p:nvSpPr>
            <p:spPr bwMode="auto">
              <a:xfrm>
                <a:off x="3587" y="2422"/>
                <a:ext cx="131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32" name="Text Box 63"/>
          <p:cNvSpPr txBox="1">
            <a:spLocks noChangeArrowheads="1"/>
          </p:cNvSpPr>
          <p:nvPr/>
        </p:nvSpPr>
        <p:spPr bwMode="auto">
          <a:xfrm>
            <a:off x="5942013" y="4402138"/>
            <a:ext cx="2681287" cy="923925"/>
          </a:xfrm>
          <a:prstGeom prst="rect">
            <a:avLst/>
          </a:prstGeom>
          <a:solidFill>
            <a:srgbClr val="0066FF"/>
          </a:solidFill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1800" b="0">
                <a:solidFill>
                  <a:schemeClr val="tx2"/>
                </a:solidFill>
                <a:latin typeface="Comic Sans MS" pitchFamily="66" charset="0"/>
                <a:cs typeface="Arial" pitchFamily="34" charset="0"/>
              </a:rPr>
              <a:t>   point p;</a:t>
            </a:r>
          </a:p>
          <a:p>
            <a:pPr eaLnBrk="1" hangingPunct="1"/>
            <a:r>
              <a:rPr lang="en-US" altLang="en-US" sz="1800" b="0">
                <a:solidFill>
                  <a:schemeClr val="tx2"/>
                </a:solidFill>
                <a:latin typeface="Comic Sans MS" pitchFamily="66" charset="0"/>
                <a:sym typeface="Symbol" pitchFamily="18" charset="2"/>
              </a:rPr>
              <a:t></a:t>
            </a:r>
            <a:r>
              <a:rPr lang="en-US" altLang="en-US" sz="1800" b="0">
                <a:solidFill>
                  <a:schemeClr val="tx2"/>
                </a:solidFill>
                <a:latin typeface="Comic Sans MS" pitchFamily="66" charset="0"/>
                <a:cs typeface="Arial" pitchFamily="34" charset="0"/>
              </a:rPr>
              <a:t> colorpoint p;</a:t>
            </a:r>
          </a:p>
          <a:p>
            <a:pPr eaLnBrk="1" hangingPunct="1"/>
            <a:r>
              <a:rPr lang="en-US" altLang="en-US" sz="1800" b="0">
                <a:solidFill>
                  <a:schemeClr val="tx2"/>
                </a:solidFill>
                <a:latin typeface="Comic Sans MS" pitchFamily="66" charset="0"/>
                <a:sym typeface="Symbol" pitchFamily="18" charset="2"/>
              </a:rPr>
              <a:t>	p = new colorpoint ();</a:t>
            </a:r>
            <a:endParaRPr lang="en-US" altLang="en-US" sz="1800" b="0">
              <a:solidFill>
                <a:schemeClr val="tx2"/>
              </a:solidFill>
              <a:latin typeface="Comic Sans MS" pitchFamily="66" charset="0"/>
              <a:cs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4608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77B85552-2A6A-4F57-B0F1-A3AE78736FB8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33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46100" name="Text Box 25"/>
          <p:cNvSpPr txBox="1">
            <a:spLocks noChangeArrowheads="1"/>
          </p:cNvSpPr>
          <p:nvPr/>
        </p:nvSpPr>
        <p:spPr bwMode="auto">
          <a:xfrm>
            <a:off x="422275" y="1589088"/>
            <a:ext cx="8297863" cy="708025"/>
          </a:xfrm>
          <a:prstGeom prst="rect">
            <a:avLst/>
          </a:prstGeom>
          <a:solidFill>
            <a:srgbClr val="3333CC"/>
          </a:solidFill>
          <a:ln w="28575" algn="ctr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zh-CN" b="0" dirty="0">
              <a:solidFill>
                <a:schemeClr val="tx1"/>
              </a:solidFill>
              <a:latin typeface="Gill Sans MT" panose="020B0502020104020203" pitchFamily="34" charset="0"/>
              <a:ea typeface="宋体" pitchFamily="2" charset="-122"/>
            </a:endParaRPr>
          </a:p>
          <a:p>
            <a:r>
              <a: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The declared type of each parameter object is changed in the </a:t>
            </a:r>
            <a:r>
              <a:rPr lang="en-US" altLang="zh-CN" b="0" dirty="0" smtClean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declaration</a:t>
            </a:r>
            <a:endParaRPr lang="en-US" altLang="zh-CN" b="0" dirty="0">
              <a:solidFill>
                <a:schemeClr val="tx1"/>
              </a:solidFill>
              <a:latin typeface="Gill Sans MT" panose="020B0502020104020203" pitchFamily="34" charset="0"/>
              <a:ea typeface="宋体" pitchFamily="2" charset="-122"/>
            </a:endParaRPr>
          </a:p>
        </p:txBody>
      </p:sp>
      <p:grpSp>
        <p:nvGrpSpPr>
          <p:cNvPr id="46101" name="Group 22"/>
          <p:cNvGrpSpPr>
            <a:grpSpLocks/>
          </p:cNvGrpSpPr>
          <p:nvPr/>
        </p:nvGrpSpPr>
        <p:grpSpPr bwMode="auto">
          <a:xfrm>
            <a:off x="500063" y="1398588"/>
            <a:ext cx="8304212" cy="488950"/>
            <a:chOff x="307" y="2477"/>
            <a:chExt cx="4879" cy="308"/>
          </a:xfrm>
        </p:grpSpPr>
        <p:sp>
          <p:nvSpPr>
            <p:cNvPr id="46102" name="AutoShape 17"/>
            <p:cNvSpPr>
              <a:spLocks noChangeArrowheads="1"/>
            </p:cNvSpPr>
            <p:nvPr/>
          </p:nvSpPr>
          <p:spPr bwMode="auto">
            <a:xfrm>
              <a:off x="329" y="2477"/>
              <a:ext cx="4441" cy="284"/>
            </a:xfrm>
            <a:prstGeom prst="roundRect">
              <a:avLst>
                <a:gd name="adj" fmla="val 16667"/>
              </a:avLst>
            </a:prstGeom>
            <a:solidFill>
              <a:srgbClr val="CCECFF"/>
            </a:solidFill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>
                <a:latin typeface="Gill Sans MT" panose="020B0502020104020203" pitchFamily="34" charset="0"/>
              </a:endParaRPr>
            </a:p>
          </p:txBody>
        </p:sp>
        <p:sp>
          <p:nvSpPr>
            <p:cNvPr id="46103" name="Text Box 7"/>
            <p:cNvSpPr txBox="1">
              <a:spLocks noChangeArrowheads="1"/>
            </p:cNvSpPr>
            <p:nvPr/>
          </p:nvSpPr>
          <p:spPr bwMode="auto">
            <a:xfrm>
              <a:off x="307" y="2494"/>
              <a:ext cx="4879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n-US" sz="2400" b="0" dirty="0" smtClean="0">
                  <a:solidFill>
                    <a:srgbClr val="000000"/>
                  </a:solidFill>
                  <a:latin typeface="Gill Sans MT" panose="020B0502020104020203" pitchFamily="34" charset="0"/>
                </a:rPr>
                <a:t>12.</a:t>
              </a:r>
              <a:r>
                <a:rPr lang="en-US" altLang="en-US" sz="2400" dirty="0" smtClean="0">
                  <a:latin typeface="Gill Sans MT" panose="020B0502020104020203" pitchFamily="34" charset="0"/>
                </a:rPr>
                <a:t> </a:t>
              </a:r>
              <a:r>
                <a:rPr lang="en-US" altLang="en-US" sz="2400" b="0" dirty="0" smtClean="0">
                  <a:solidFill>
                    <a:srgbClr val="000000"/>
                  </a:solidFill>
                  <a:latin typeface="Gill Sans MT" panose="020B0502020104020203" pitchFamily="34" charset="0"/>
                </a:rPr>
                <a:t>PPD </a:t>
              </a:r>
              <a:r>
                <a:rPr lang="en-US" altLang="zh-CN" sz="2400" b="0" i="1" dirty="0">
                  <a:solidFill>
                    <a:srgbClr val="000000"/>
                  </a:solidFill>
                  <a:latin typeface="Gill Sans MT" panose="020B0502020104020203" pitchFamily="34" charset="0"/>
                  <a:ea typeface="宋体" pitchFamily="2" charset="-122"/>
                </a:rPr>
                <a:t>––</a:t>
              </a:r>
              <a:r>
                <a:rPr lang="en-US" altLang="zh-CN" sz="2400" dirty="0">
                  <a:latin typeface="Gill Sans MT" panose="020B0502020104020203" pitchFamily="34" charset="0"/>
                  <a:ea typeface="宋体" pitchFamily="2" charset="-122"/>
                </a:rPr>
                <a:t> </a:t>
              </a:r>
              <a:r>
                <a:rPr lang="en-US" altLang="en-US" sz="2400" b="0" i="1" dirty="0">
                  <a:solidFill>
                    <a:srgbClr val="000000"/>
                  </a:solidFill>
                  <a:latin typeface="Gill Sans MT" panose="020B0502020104020203" pitchFamily="34" charset="0"/>
                </a:rPr>
                <a:t>Parameter </a:t>
              </a:r>
              <a:r>
                <a:rPr lang="en-US" altLang="en-US" sz="2400" b="0" i="1" dirty="0" smtClean="0">
                  <a:solidFill>
                    <a:srgbClr val="000000"/>
                  </a:solidFill>
                  <a:latin typeface="Gill Sans MT" panose="020B0502020104020203" pitchFamily="34" charset="0"/>
                </a:rPr>
                <a:t>Variable Declaration with Child Class Type</a:t>
              </a:r>
              <a:endParaRPr lang="en-US" altLang="en-US" sz="2400" b="0" i="1" dirty="0">
                <a:solidFill>
                  <a:srgbClr val="000000"/>
                </a:solidFill>
                <a:latin typeface="Gill Sans MT" panose="020B0502020104020203" pitchFamily="34" charset="0"/>
              </a:endParaRPr>
            </a:p>
          </p:txBody>
        </p:sp>
      </p:grpSp>
      <p:sp>
        <p:nvSpPr>
          <p:cNvPr id="46085" name="Rectangle 2"/>
          <p:cNvSpPr>
            <a:spLocks noGrp="1" noChangeArrowheads="1"/>
          </p:cNvSpPr>
          <p:nvPr>
            <p:ph type="title"/>
          </p:nvPr>
        </p:nvSpPr>
        <p:spPr>
          <a:xfrm>
            <a:off x="506413" y="96838"/>
            <a:ext cx="8131175" cy="1328738"/>
          </a:xfrm>
        </p:spPr>
        <p:txBody>
          <a:bodyPr/>
          <a:lstStyle/>
          <a:p>
            <a:r>
              <a:rPr lang="en-US" altLang="en-US" sz="3200" dirty="0" smtClean="0"/>
              <a:t>OO Mutation Operators—</a:t>
            </a:r>
            <a:r>
              <a:rPr lang="en-US" altLang="en-US" sz="3200" i="1" dirty="0" smtClean="0"/>
              <a:t>Polymorphism</a:t>
            </a:r>
          </a:p>
        </p:txBody>
      </p:sp>
      <p:sp>
        <p:nvSpPr>
          <p:cNvPr id="46086" name="Date Placeholder 2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</a:p>
        </p:txBody>
      </p:sp>
      <p:sp>
        <p:nvSpPr>
          <p:cNvPr id="31" name="Text Box 14"/>
          <p:cNvSpPr txBox="1">
            <a:spLocks noChangeArrowheads="1"/>
          </p:cNvSpPr>
          <p:nvPr/>
        </p:nvSpPr>
        <p:spPr bwMode="auto">
          <a:xfrm>
            <a:off x="5372100" y="4141788"/>
            <a:ext cx="3432175" cy="1209675"/>
          </a:xfrm>
          <a:prstGeom prst="rect">
            <a:avLst/>
          </a:prstGeom>
          <a:solidFill>
            <a:srgbClr val="0066FF"/>
          </a:solidFill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1800" b="0">
                <a:solidFill>
                  <a:schemeClr val="tx2"/>
                </a:solidFill>
                <a:latin typeface="Comic Sans MS" pitchFamily="66" charset="0"/>
                <a:cs typeface="Arial" pitchFamily="34" charset="0"/>
              </a:rPr>
              <a:t>   boolean equals (point p)</a:t>
            </a:r>
          </a:p>
          <a:p>
            <a:pPr eaLnBrk="1" hangingPunct="1"/>
            <a:r>
              <a:rPr lang="en-US" altLang="en-US" sz="1800" b="0">
                <a:solidFill>
                  <a:schemeClr val="tx2"/>
                </a:solidFill>
                <a:latin typeface="Comic Sans MS" pitchFamily="66" charset="0"/>
                <a:cs typeface="Arial" pitchFamily="34" charset="0"/>
              </a:rPr>
              <a:t>   { . . . }</a:t>
            </a:r>
          </a:p>
          <a:p>
            <a:pPr eaLnBrk="1" hangingPunct="1">
              <a:buFont typeface="Symbol" pitchFamily="18" charset="2"/>
              <a:buChar char="D"/>
            </a:pPr>
            <a:r>
              <a:rPr lang="en-US" altLang="en-US" sz="1800" b="0">
                <a:solidFill>
                  <a:schemeClr val="tx2"/>
                </a:solidFill>
                <a:latin typeface="Comic Sans MS" pitchFamily="66" charset="0"/>
                <a:sym typeface="Symbol" pitchFamily="18" charset="2"/>
              </a:rPr>
              <a:t> boolean equals (colorpoint p)</a:t>
            </a:r>
          </a:p>
          <a:p>
            <a:pPr eaLnBrk="1" hangingPunct="1">
              <a:buFont typeface="Symbol" pitchFamily="18" charset="2"/>
              <a:buNone/>
            </a:pPr>
            <a:r>
              <a:rPr lang="en-US" altLang="en-US" sz="1800" b="0">
                <a:solidFill>
                  <a:schemeClr val="tx2"/>
                </a:solidFill>
                <a:latin typeface="Comic Sans MS" pitchFamily="66" charset="0"/>
                <a:sym typeface="Symbol" pitchFamily="18" charset="2"/>
              </a:rPr>
              <a:t>   { . . .}</a:t>
            </a:r>
          </a:p>
        </p:txBody>
      </p:sp>
      <p:grpSp>
        <p:nvGrpSpPr>
          <p:cNvPr id="4" name="Group 39"/>
          <p:cNvGrpSpPr>
            <a:grpSpLocks/>
          </p:cNvGrpSpPr>
          <p:nvPr/>
        </p:nvGrpSpPr>
        <p:grpSpPr bwMode="auto">
          <a:xfrm>
            <a:off x="1497013" y="2862263"/>
            <a:ext cx="4278312" cy="3203575"/>
            <a:chOff x="1623060" y="2862898"/>
            <a:chExt cx="4278313" cy="3203389"/>
          </a:xfrm>
        </p:grpSpPr>
        <p:sp>
          <p:nvSpPr>
            <p:cNvPr id="46089" name="Text Box 4"/>
            <p:cNvSpPr txBox="1">
              <a:spLocks noChangeArrowheads="1"/>
            </p:cNvSpPr>
            <p:nvPr/>
          </p:nvSpPr>
          <p:spPr bwMode="auto">
            <a:xfrm>
              <a:off x="1623060" y="2862898"/>
              <a:ext cx="4278313" cy="4000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i="1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Example</a:t>
              </a:r>
            </a:p>
          </p:txBody>
        </p:sp>
        <p:grpSp>
          <p:nvGrpSpPr>
            <p:cNvPr id="46090" name="Group 38"/>
            <p:cNvGrpSpPr>
              <a:grpSpLocks/>
            </p:cNvGrpSpPr>
            <p:nvPr/>
          </p:nvGrpSpPr>
          <p:grpSpPr bwMode="auto">
            <a:xfrm>
              <a:off x="2711291" y="3555065"/>
              <a:ext cx="2101851" cy="2511222"/>
              <a:chOff x="1202532" y="2114885"/>
              <a:chExt cx="2101851" cy="2511222"/>
            </a:xfrm>
          </p:grpSpPr>
          <p:grpSp>
            <p:nvGrpSpPr>
              <p:cNvPr id="46091" name="Group 7"/>
              <p:cNvGrpSpPr>
                <a:grpSpLocks/>
              </p:cNvGrpSpPr>
              <p:nvPr/>
            </p:nvGrpSpPr>
            <p:grpSpPr bwMode="auto">
              <a:xfrm>
                <a:off x="2131219" y="3160963"/>
                <a:ext cx="246063" cy="409542"/>
                <a:chOff x="4289" y="1792"/>
                <a:chExt cx="155" cy="258"/>
              </a:xfrm>
            </p:grpSpPr>
            <p:cxnSp>
              <p:nvCxnSpPr>
                <p:cNvPr id="46098" name="AutoShape 8"/>
                <p:cNvCxnSpPr>
                  <a:cxnSpLocks noChangeShapeType="1"/>
                  <a:stCxn id="46099" idx="3"/>
                </p:cNvCxnSpPr>
                <p:nvPr/>
              </p:nvCxnSpPr>
              <p:spPr bwMode="auto">
                <a:xfrm flipH="1">
                  <a:off x="4366" y="1884"/>
                  <a:ext cx="1" cy="166"/>
                </a:xfrm>
                <a:prstGeom prst="straightConnector1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46099" name="AutoShape 9"/>
                <p:cNvSpPr>
                  <a:spLocks noChangeArrowheads="1"/>
                </p:cNvSpPr>
                <p:nvPr/>
              </p:nvSpPr>
              <p:spPr bwMode="auto">
                <a:xfrm>
                  <a:off x="4289" y="1792"/>
                  <a:ext cx="155" cy="86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0066CC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46092" name="Group 10"/>
              <p:cNvGrpSpPr>
                <a:grpSpLocks/>
              </p:cNvGrpSpPr>
              <p:nvPr/>
            </p:nvGrpSpPr>
            <p:grpSpPr bwMode="auto">
              <a:xfrm>
                <a:off x="1202532" y="2114885"/>
                <a:ext cx="2101851" cy="1025442"/>
                <a:chOff x="836" y="1420"/>
                <a:chExt cx="1324" cy="646"/>
              </a:xfrm>
            </p:grpSpPr>
            <p:sp>
              <p:nvSpPr>
                <p:cNvPr id="46096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836" y="1420"/>
                  <a:ext cx="1324" cy="646"/>
                </a:xfrm>
                <a:prstGeom prst="rect">
                  <a:avLst/>
                </a:prstGeom>
                <a:solidFill>
                  <a:srgbClr val="3366CC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/>
                  <a:r>
                    <a:rPr lang="en-US" altLang="en-US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point</a:t>
                  </a:r>
                </a:p>
                <a:p>
                  <a:pPr algn="ctr" eaLnBrk="1" hangingPunct="1"/>
                  <a:endParaRPr lang="en-US" altLang="en-US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endParaRPr>
                </a:p>
                <a:p>
                  <a:pPr algn="ctr" eaLnBrk="1" hangingPunct="1"/>
                  <a:endParaRPr lang="en-US" altLang="en-US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endParaRPr>
                </a:p>
              </p:txBody>
            </p:sp>
            <p:sp>
              <p:nvSpPr>
                <p:cNvPr id="46097" name="Line 12"/>
                <p:cNvSpPr>
                  <a:spLocks noChangeShapeType="1"/>
                </p:cNvSpPr>
                <p:nvPr/>
              </p:nvSpPr>
              <p:spPr bwMode="auto">
                <a:xfrm>
                  <a:off x="839" y="1629"/>
                  <a:ext cx="131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6093" name="Group 15"/>
              <p:cNvGrpSpPr>
                <a:grpSpLocks/>
              </p:cNvGrpSpPr>
              <p:nvPr/>
            </p:nvGrpSpPr>
            <p:grpSpPr bwMode="auto">
              <a:xfrm>
                <a:off x="1202532" y="3600665"/>
                <a:ext cx="2101851" cy="1025442"/>
                <a:chOff x="836" y="2210"/>
                <a:chExt cx="1324" cy="646"/>
              </a:xfrm>
            </p:grpSpPr>
            <p:sp>
              <p:nvSpPr>
                <p:cNvPr id="46094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836" y="2210"/>
                  <a:ext cx="1324" cy="646"/>
                </a:xfrm>
                <a:prstGeom prst="rect">
                  <a:avLst/>
                </a:prstGeom>
                <a:solidFill>
                  <a:srgbClr val="3366CC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/>
                  <a:r>
                    <a:rPr lang="en-US" altLang="en-US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colorpoint</a:t>
                  </a:r>
                </a:p>
                <a:p>
                  <a:pPr algn="ctr" eaLnBrk="1" hangingPunct="1"/>
                  <a:endParaRPr lang="en-US" altLang="en-US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endParaRPr>
                </a:p>
                <a:p>
                  <a:pPr algn="ctr" eaLnBrk="1" hangingPunct="1"/>
                  <a:endParaRPr lang="en-US" altLang="en-US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endParaRPr>
                </a:p>
              </p:txBody>
            </p:sp>
            <p:sp>
              <p:nvSpPr>
                <p:cNvPr id="46095" name="Line 17"/>
                <p:cNvSpPr>
                  <a:spLocks noChangeShapeType="1"/>
                </p:cNvSpPr>
                <p:nvPr/>
              </p:nvSpPr>
              <p:spPr bwMode="auto">
                <a:xfrm>
                  <a:off x="839" y="2428"/>
                  <a:ext cx="131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4608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77B85552-2A6A-4F57-B0F1-A3AE78736FB8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34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422275" y="1398588"/>
            <a:ext cx="8297863" cy="1206500"/>
            <a:chOff x="266" y="2448"/>
            <a:chExt cx="5227" cy="760"/>
          </a:xfrm>
        </p:grpSpPr>
        <p:sp>
          <p:nvSpPr>
            <p:cNvPr id="46100" name="Text Box 25"/>
            <p:cNvSpPr txBox="1">
              <a:spLocks noChangeArrowheads="1"/>
            </p:cNvSpPr>
            <p:nvPr/>
          </p:nvSpPr>
          <p:spPr bwMode="auto">
            <a:xfrm>
              <a:off x="266" y="2568"/>
              <a:ext cx="5227" cy="640"/>
            </a:xfrm>
            <a:prstGeom prst="rect">
              <a:avLst/>
            </a:prstGeom>
            <a:solidFill>
              <a:srgbClr val="3333CC"/>
            </a:solidFill>
            <a:ln w="28575" algn="ctr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  <a:p>
              <a:r>
                <a:rPr lang="en-US" altLang="zh-CN" b="0" dirty="0" smtClean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The actual type of an object reference is changed to the parent or to the child of the original declared type</a:t>
              </a:r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grpSp>
          <p:nvGrpSpPr>
            <p:cNvPr id="46101" name="Group 22"/>
            <p:cNvGrpSpPr>
              <a:grpSpLocks/>
            </p:cNvGrpSpPr>
            <p:nvPr/>
          </p:nvGrpSpPr>
          <p:grpSpPr bwMode="auto">
            <a:xfrm>
              <a:off x="315" y="2448"/>
              <a:ext cx="4485" cy="308"/>
              <a:chOff x="307" y="2477"/>
              <a:chExt cx="4485" cy="308"/>
            </a:xfrm>
          </p:grpSpPr>
          <p:sp>
            <p:nvSpPr>
              <p:cNvPr id="46102" name="AutoShape 17"/>
              <p:cNvSpPr>
                <a:spLocks noChangeArrowheads="1"/>
              </p:cNvSpPr>
              <p:nvPr/>
            </p:nvSpPr>
            <p:spPr bwMode="auto">
              <a:xfrm>
                <a:off x="329" y="2477"/>
                <a:ext cx="4441" cy="284"/>
              </a:xfrm>
              <a:prstGeom prst="roundRect">
                <a:avLst>
                  <a:gd name="adj" fmla="val 16667"/>
                </a:avLst>
              </a:prstGeom>
              <a:solidFill>
                <a:srgbClr val="CCECFF"/>
              </a:solidFill>
              <a:ln w="28575">
                <a:solidFill>
                  <a:schemeClr val="hlink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>
                  <a:latin typeface="Gill Sans MT" panose="020B0502020104020203" pitchFamily="34" charset="0"/>
                </a:endParaRPr>
              </a:p>
            </p:txBody>
          </p:sp>
          <p:sp>
            <p:nvSpPr>
              <p:cNvPr id="46103" name="Text Box 7"/>
              <p:cNvSpPr txBox="1">
                <a:spLocks noChangeArrowheads="1"/>
              </p:cNvSpPr>
              <p:nvPr/>
            </p:nvSpPr>
            <p:spPr bwMode="auto">
              <a:xfrm>
                <a:off x="307" y="2494"/>
                <a:ext cx="4485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n-US" sz="2400" b="0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13.</a:t>
                </a:r>
                <a:r>
                  <a:rPr lang="en-US" altLang="en-US" sz="2400" dirty="0" smtClean="0">
                    <a:latin typeface="Gill Sans MT" panose="020B0502020104020203" pitchFamily="34" charset="0"/>
                  </a:rPr>
                  <a:t> </a:t>
                </a:r>
                <a:r>
                  <a:rPr lang="en-US" altLang="en-US" sz="2400" b="0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PCI </a:t>
                </a:r>
                <a:r>
                  <a:rPr lang="en-US" altLang="zh-CN" sz="2400" b="0" i="1" dirty="0">
                    <a:solidFill>
                      <a:srgbClr val="000000"/>
                    </a:solidFill>
                    <a:latin typeface="Gill Sans MT" panose="020B0502020104020203" pitchFamily="34" charset="0"/>
                    <a:ea typeface="宋体" pitchFamily="2" charset="-122"/>
                  </a:rPr>
                  <a:t>––</a:t>
                </a:r>
                <a:r>
                  <a:rPr lang="en-US" altLang="zh-CN" sz="2400" dirty="0">
                    <a:latin typeface="Gill Sans MT" panose="020B0502020104020203" pitchFamily="34" charset="0"/>
                    <a:ea typeface="宋体" pitchFamily="2" charset="-122"/>
                  </a:rPr>
                  <a:t> </a:t>
                </a:r>
                <a:r>
                  <a:rPr lang="en-US" altLang="en-US" sz="2400" b="0" i="1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Type Cast Operator </a:t>
                </a:r>
                <a:r>
                  <a:rPr lang="en-US" altLang="en-US" sz="2400" b="0" i="1" dirty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I</a:t>
                </a:r>
                <a:r>
                  <a:rPr lang="en-US" altLang="en-US" sz="2400" b="0" i="1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nsertion</a:t>
                </a:r>
                <a:endParaRPr lang="en-US" altLang="en-US" sz="2400" b="0" i="1" dirty="0">
                  <a:solidFill>
                    <a:srgbClr val="000000"/>
                  </a:solidFill>
                  <a:latin typeface="Gill Sans MT" panose="020B0502020104020203" pitchFamily="34" charset="0"/>
                </a:endParaRPr>
              </a:p>
            </p:txBody>
          </p:sp>
        </p:grpSp>
      </p:grpSp>
      <p:sp>
        <p:nvSpPr>
          <p:cNvPr id="46085" name="Rectangle 2"/>
          <p:cNvSpPr>
            <a:spLocks noGrp="1" noChangeArrowheads="1"/>
          </p:cNvSpPr>
          <p:nvPr>
            <p:ph type="title"/>
          </p:nvPr>
        </p:nvSpPr>
        <p:spPr>
          <a:xfrm>
            <a:off x="506413" y="96838"/>
            <a:ext cx="8131175" cy="1328738"/>
          </a:xfrm>
        </p:spPr>
        <p:txBody>
          <a:bodyPr/>
          <a:lstStyle/>
          <a:p>
            <a:r>
              <a:rPr lang="en-US" altLang="en-US" sz="3200" dirty="0" smtClean="0"/>
              <a:t>OO Mutation Operators—</a:t>
            </a:r>
            <a:r>
              <a:rPr lang="en-US" altLang="en-US" sz="3200" i="1" dirty="0" smtClean="0"/>
              <a:t>Polymorphism</a:t>
            </a:r>
          </a:p>
        </p:txBody>
      </p:sp>
      <p:sp>
        <p:nvSpPr>
          <p:cNvPr id="46086" name="Date Placeholder 2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</a:p>
        </p:txBody>
      </p:sp>
      <p:grpSp>
        <p:nvGrpSpPr>
          <p:cNvPr id="4" name="Group 39"/>
          <p:cNvGrpSpPr>
            <a:grpSpLocks/>
          </p:cNvGrpSpPr>
          <p:nvPr/>
        </p:nvGrpSpPr>
        <p:grpSpPr bwMode="auto">
          <a:xfrm>
            <a:off x="1497013" y="2862263"/>
            <a:ext cx="4278312" cy="3203575"/>
            <a:chOff x="1623060" y="2862898"/>
            <a:chExt cx="4278313" cy="3203389"/>
          </a:xfrm>
        </p:grpSpPr>
        <p:sp>
          <p:nvSpPr>
            <p:cNvPr id="46089" name="Text Box 4"/>
            <p:cNvSpPr txBox="1">
              <a:spLocks noChangeArrowheads="1"/>
            </p:cNvSpPr>
            <p:nvPr/>
          </p:nvSpPr>
          <p:spPr bwMode="auto">
            <a:xfrm>
              <a:off x="1623060" y="2862898"/>
              <a:ext cx="4278313" cy="4000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i="1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Example</a:t>
              </a:r>
            </a:p>
          </p:txBody>
        </p:sp>
        <p:grpSp>
          <p:nvGrpSpPr>
            <p:cNvPr id="46090" name="Group 38"/>
            <p:cNvGrpSpPr>
              <a:grpSpLocks/>
            </p:cNvGrpSpPr>
            <p:nvPr/>
          </p:nvGrpSpPr>
          <p:grpSpPr bwMode="auto">
            <a:xfrm>
              <a:off x="2711291" y="3555065"/>
              <a:ext cx="2101851" cy="2511222"/>
              <a:chOff x="1202532" y="2114885"/>
              <a:chExt cx="2101851" cy="2511222"/>
            </a:xfrm>
          </p:grpSpPr>
          <p:grpSp>
            <p:nvGrpSpPr>
              <p:cNvPr id="46091" name="Group 7"/>
              <p:cNvGrpSpPr>
                <a:grpSpLocks/>
              </p:cNvGrpSpPr>
              <p:nvPr/>
            </p:nvGrpSpPr>
            <p:grpSpPr bwMode="auto">
              <a:xfrm>
                <a:off x="2131219" y="3160963"/>
                <a:ext cx="246063" cy="409542"/>
                <a:chOff x="4289" y="1792"/>
                <a:chExt cx="155" cy="258"/>
              </a:xfrm>
            </p:grpSpPr>
            <p:cxnSp>
              <p:nvCxnSpPr>
                <p:cNvPr id="46098" name="AutoShape 8"/>
                <p:cNvCxnSpPr>
                  <a:cxnSpLocks noChangeShapeType="1"/>
                  <a:stCxn id="46099" idx="3"/>
                </p:cNvCxnSpPr>
                <p:nvPr/>
              </p:nvCxnSpPr>
              <p:spPr bwMode="auto">
                <a:xfrm flipH="1">
                  <a:off x="4366" y="1884"/>
                  <a:ext cx="1" cy="166"/>
                </a:xfrm>
                <a:prstGeom prst="straightConnector1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46099" name="AutoShape 9"/>
                <p:cNvSpPr>
                  <a:spLocks noChangeArrowheads="1"/>
                </p:cNvSpPr>
                <p:nvPr/>
              </p:nvSpPr>
              <p:spPr bwMode="auto">
                <a:xfrm>
                  <a:off x="4289" y="1792"/>
                  <a:ext cx="155" cy="86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0066CC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46092" name="Group 10"/>
              <p:cNvGrpSpPr>
                <a:grpSpLocks/>
              </p:cNvGrpSpPr>
              <p:nvPr/>
            </p:nvGrpSpPr>
            <p:grpSpPr bwMode="auto">
              <a:xfrm>
                <a:off x="1202532" y="2114885"/>
                <a:ext cx="2101851" cy="1025442"/>
                <a:chOff x="836" y="1420"/>
                <a:chExt cx="1324" cy="646"/>
              </a:xfrm>
            </p:grpSpPr>
            <p:sp>
              <p:nvSpPr>
                <p:cNvPr id="46096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836" y="1420"/>
                  <a:ext cx="1324" cy="646"/>
                </a:xfrm>
                <a:prstGeom prst="rect">
                  <a:avLst/>
                </a:prstGeom>
                <a:solidFill>
                  <a:srgbClr val="3366CC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/>
                  <a:r>
                    <a:rPr lang="en-US" altLang="en-US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point</a:t>
                  </a:r>
                </a:p>
                <a:p>
                  <a:pPr algn="ctr" eaLnBrk="1" hangingPunct="1"/>
                  <a:endParaRPr lang="en-US" altLang="en-US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endParaRPr>
                </a:p>
                <a:p>
                  <a:pPr algn="ctr" eaLnBrk="1" hangingPunct="1"/>
                  <a:endParaRPr lang="en-US" altLang="en-US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endParaRPr>
                </a:p>
              </p:txBody>
            </p:sp>
            <p:sp>
              <p:nvSpPr>
                <p:cNvPr id="46097" name="Line 12"/>
                <p:cNvSpPr>
                  <a:spLocks noChangeShapeType="1"/>
                </p:cNvSpPr>
                <p:nvPr/>
              </p:nvSpPr>
              <p:spPr bwMode="auto">
                <a:xfrm>
                  <a:off x="839" y="1629"/>
                  <a:ext cx="131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6093" name="Group 15"/>
              <p:cNvGrpSpPr>
                <a:grpSpLocks/>
              </p:cNvGrpSpPr>
              <p:nvPr/>
            </p:nvGrpSpPr>
            <p:grpSpPr bwMode="auto">
              <a:xfrm>
                <a:off x="1202532" y="3600665"/>
                <a:ext cx="2101851" cy="1025442"/>
                <a:chOff x="836" y="2210"/>
                <a:chExt cx="1324" cy="646"/>
              </a:xfrm>
            </p:grpSpPr>
            <p:sp>
              <p:nvSpPr>
                <p:cNvPr id="46094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836" y="2210"/>
                  <a:ext cx="1324" cy="646"/>
                </a:xfrm>
                <a:prstGeom prst="rect">
                  <a:avLst/>
                </a:prstGeom>
                <a:solidFill>
                  <a:srgbClr val="3366CC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/>
                  <a:r>
                    <a:rPr lang="en-US" altLang="en-US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colorpoint</a:t>
                  </a:r>
                </a:p>
                <a:p>
                  <a:pPr algn="ctr" eaLnBrk="1" hangingPunct="1"/>
                  <a:endParaRPr lang="en-US" altLang="en-US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endParaRPr>
                </a:p>
                <a:p>
                  <a:pPr algn="ctr" eaLnBrk="1" hangingPunct="1"/>
                  <a:endParaRPr lang="en-US" altLang="en-US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endParaRPr>
                </a:p>
              </p:txBody>
            </p:sp>
            <p:sp>
              <p:nvSpPr>
                <p:cNvPr id="46095" name="Line 17"/>
                <p:cNvSpPr>
                  <a:spLocks noChangeShapeType="1"/>
                </p:cNvSpPr>
                <p:nvPr/>
              </p:nvSpPr>
              <p:spPr bwMode="auto">
                <a:xfrm>
                  <a:off x="839" y="2428"/>
                  <a:ext cx="131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24" name="Text Box 63"/>
          <p:cNvSpPr txBox="1">
            <a:spLocks noChangeArrowheads="1"/>
          </p:cNvSpPr>
          <p:nvPr/>
        </p:nvSpPr>
        <p:spPr bwMode="auto">
          <a:xfrm>
            <a:off x="5181361" y="3847078"/>
            <a:ext cx="3096791" cy="1200329"/>
          </a:xfrm>
          <a:prstGeom prst="rect">
            <a:avLst/>
          </a:prstGeom>
          <a:solidFill>
            <a:srgbClr val="0066FF"/>
          </a:solidFill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1800" b="0" dirty="0">
                <a:solidFill>
                  <a:schemeClr val="tx2"/>
                </a:solidFill>
                <a:latin typeface="Comic Sans MS" pitchFamily="66" charset="0"/>
                <a:cs typeface="Arial" pitchFamily="34" charset="0"/>
              </a:rPr>
              <a:t>   point p;</a:t>
            </a:r>
          </a:p>
          <a:p>
            <a:pPr eaLnBrk="1" hangingPunct="1"/>
            <a:r>
              <a:rPr lang="en-US" altLang="en-US" sz="1800" b="0" dirty="0" smtClean="0">
                <a:solidFill>
                  <a:schemeClr val="tx2"/>
                </a:solidFill>
                <a:latin typeface="Comic Sans MS" pitchFamily="66" charset="0"/>
                <a:sym typeface="Symbol" pitchFamily="18" charset="2"/>
              </a:rPr>
              <a:t>   p </a:t>
            </a:r>
            <a:r>
              <a:rPr lang="en-US" altLang="en-US" sz="1800" b="0" dirty="0">
                <a:solidFill>
                  <a:schemeClr val="tx2"/>
                </a:solidFill>
                <a:latin typeface="Comic Sans MS" pitchFamily="66" charset="0"/>
                <a:sym typeface="Symbol" pitchFamily="18" charset="2"/>
              </a:rPr>
              <a:t>= new </a:t>
            </a:r>
            <a:r>
              <a:rPr lang="en-US" altLang="en-US" sz="1800" b="0" dirty="0" err="1">
                <a:solidFill>
                  <a:schemeClr val="tx2"/>
                </a:solidFill>
                <a:latin typeface="Comic Sans MS" pitchFamily="66" charset="0"/>
                <a:sym typeface="Symbol" pitchFamily="18" charset="2"/>
              </a:rPr>
              <a:t>colorpoint</a:t>
            </a:r>
            <a:r>
              <a:rPr lang="en-US" altLang="en-US" sz="1800" b="0" dirty="0">
                <a:solidFill>
                  <a:schemeClr val="tx2"/>
                </a:solidFill>
                <a:latin typeface="Comic Sans MS" pitchFamily="66" charset="0"/>
                <a:sym typeface="Symbol" pitchFamily="18" charset="2"/>
              </a:rPr>
              <a:t> </a:t>
            </a:r>
            <a:r>
              <a:rPr lang="en-US" altLang="en-US" sz="1800" b="0" dirty="0" smtClean="0">
                <a:solidFill>
                  <a:schemeClr val="tx2"/>
                </a:solidFill>
                <a:latin typeface="Comic Sans MS" pitchFamily="66" charset="0"/>
                <a:sym typeface="Symbol" pitchFamily="18" charset="2"/>
              </a:rPr>
              <a:t>();</a:t>
            </a:r>
          </a:p>
          <a:p>
            <a:pPr eaLnBrk="1" hangingPunct="1"/>
            <a:r>
              <a:rPr lang="en-US" altLang="en-US" sz="1800" b="0" dirty="0">
                <a:solidFill>
                  <a:schemeClr val="tx2"/>
                </a:solidFill>
                <a:latin typeface="Comic Sans MS" pitchFamily="66" charset="0"/>
                <a:cs typeface="Arial" pitchFamily="34" charset="0"/>
                <a:sym typeface="Symbol" pitchFamily="18" charset="2"/>
              </a:rPr>
              <a:t> </a:t>
            </a:r>
            <a:r>
              <a:rPr lang="en-US" altLang="en-US" sz="1800" b="0" dirty="0" smtClean="0">
                <a:solidFill>
                  <a:schemeClr val="tx2"/>
                </a:solidFill>
                <a:latin typeface="Comic Sans MS" pitchFamily="66" charset="0"/>
                <a:cs typeface="Arial" pitchFamily="34" charset="0"/>
                <a:sym typeface="Symbol" pitchFamily="18" charset="2"/>
              </a:rPr>
              <a:t>  </a:t>
            </a:r>
            <a:r>
              <a:rPr lang="en-US" altLang="en-US" sz="1800" b="0" dirty="0" err="1" smtClean="0">
                <a:solidFill>
                  <a:schemeClr val="tx2"/>
                </a:solidFill>
                <a:latin typeface="Comic Sans MS" pitchFamily="66" charset="0"/>
                <a:cs typeface="Arial" pitchFamily="34" charset="0"/>
                <a:sym typeface="Symbol" pitchFamily="18" charset="2"/>
              </a:rPr>
              <a:t>int</a:t>
            </a:r>
            <a:r>
              <a:rPr lang="en-US" altLang="en-US" sz="1800" b="0" dirty="0" smtClean="0">
                <a:solidFill>
                  <a:schemeClr val="tx2"/>
                </a:solidFill>
                <a:latin typeface="Comic Sans MS" pitchFamily="66" charset="0"/>
                <a:cs typeface="Arial" pitchFamily="34" charset="0"/>
                <a:sym typeface="Symbol" pitchFamily="18" charset="2"/>
              </a:rPr>
              <a:t> x = </a:t>
            </a:r>
            <a:r>
              <a:rPr lang="en-US" altLang="en-US" sz="1800" b="0" dirty="0" err="1" smtClean="0">
                <a:solidFill>
                  <a:schemeClr val="tx2"/>
                </a:solidFill>
                <a:latin typeface="Comic Sans MS" pitchFamily="66" charset="0"/>
                <a:cs typeface="Arial" pitchFamily="34" charset="0"/>
                <a:sym typeface="Symbol" pitchFamily="18" charset="2"/>
              </a:rPr>
              <a:t>p.getX</a:t>
            </a:r>
            <a:r>
              <a:rPr lang="en-US" altLang="en-US" sz="1800" b="0" dirty="0" smtClean="0">
                <a:solidFill>
                  <a:schemeClr val="tx2"/>
                </a:solidFill>
                <a:latin typeface="Comic Sans MS" pitchFamily="66" charset="0"/>
                <a:cs typeface="Arial" pitchFamily="34" charset="0"/>
                <a:sym typeface="Symbol" pitchFamily="18" charset="2"/>
              </a:rPr>
              <a:t> ();</a:t>
            </a:r>
            <a:endParaRPr lang="en-US" altLang="en-US" sz="1800" b="0" dirty="0">
              <a:solidFill>
                <a:schemeClr val="tx2"/>
              </a:solidFill>
              <a:latin typeface="Comic Sans MS" pitchFamily="66" charset="0"/>
              <a:cs typeface="Arial" pitchFamily="34" charset="0"/>
            </a:endParaRPr>
          </a:p>
          <a:p>
            <a:pPr eaLnBrk="1" hangingPunct="1"/>
            <a:r>
              <a:rPr lang="en-US" altLang="en-US" sz="1800" b="0" dirty="0" smtClean="0">
                <a:solidFill>
                  <a:schemeClr val="tx2"/>
                </a:solidFill>
                <a:latin typeface="Comic Sans MS" pitchFamily="66" charset="0"/>
                <a:sym typeface="Symbol" pitchFamily="18" charset="2"/>
              </a:rPr>
              <a:t></a:t>
            </a:r>
            <a:r>
              <a:rPr lang="en-US" altLang="en-US" sz="1800" b="0" dirty="0">
                <a:solidFill>
                  <a:schemeClr val="tx2"/>
                </a:solidFill>
                <a:latin typeface="Comic Sans MS" pitchFamily="66" charset="0"/>
                <a:sym typeface="Symbol" pitchFamily="18" charset="2"/>
              </a:rPr>
              <a:t>	</a:t>
            </a:r>
            <a:r>
              <a:rPr lang="en-US" altLang="en-US" sz="1800" b="0" dirty="0" err="1" smtClean="0">
                <a:solidFill>
                  <a:schemeClr val="tx2"/>
                </a:solidFill>
                <a:latin typeface="Comic Sans MS" pitchFamily="66" charset="0"/>
                <a:sym typeface="Symbol" pitchFamily="18" charset="2"/>
              </a:rPr>
              <a:t>int</a:t>
            </a:r>
            <a:r>
              <a:rPr lang="en-US" altLang="en-US" sz="1800" b="0" dirty="0" smtClean="0">
                <a:solidFill>
                  <a:schemeClr val="tx2"/>
                </a:solidFill>
                <a:latin typeface="Comic Sans MS" pitchFamily="66" charset="0"/>
                <a:sym typeface="Symbol" pitchFamily="18" charset="2"/>
              </a:rPr>
              <a:t> x = (point) </a:t>
            </a:r>
            <a:r>
              <a:rPr lang="en-US" altLang="en-US" sz="1800" b="0" dirty="0" err="1" smtClean="0">
                <a:solidFill>
                  <a:schemeClr val="tx2"/>
                </a:solidFill>
                <a:latin typeface="Comic Sans MS" pitchFamily="66" charset="0"/>
                <a:sym typeface="Symbol" pitchFamily="18" charset="2"/>
              </a:rPr>
              <a:t>p.getX</a:t>
            </a:r>
            <a:r>
              <a:rPr lang="en-US" altLang="en-US" sz="1800" b="0" dirty="0" smtClean="0">
                <a:solidFill>
                  <a:schemeClr val="tx2"/>
                </a:solidFill>
                <a:latin typeface="Comic Sans MS" pitchFamily="66" charset="0"/>
                <a:sym typeface="Symbol" pitchFamily="18" charset="2"/>
              </a:rPr>
              <a:t> </a:t>
            </a:r>
            <a:r>
              <a:rPr lang="en-US" altLang="en-US" sz="1800" b="0" dirty="0">
                <a:solidFill>
                  <a:schemeClr val="tx2"/>
                </a:solidFill>
                <a:latin typeface="Comic Sans MS" pitchFamily="66" charset="0"/>
                <a:sym typeface="Symbol" pitchFamily="18" charset="2"/>
              </a:rPr>
              <a:t>();</a:t>
            </a:r>
            <a:endParaRPr lang="en-US" altLang="en-US" sz="1800" b="0" dirty="0">
              <a:solidFill>
                <a:schemeClr val="tx2"/>
              </a:solidFill>
              <a:latin typeface="Comic Sans MS" pitchFamily="66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805160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4608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77B85552-2A6A-4F57-B0F1-A3AE78736FB8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35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422275" y="1398588"/>
            <a:ext cx="8297863" cy="898525"/>
            <a:chOff x="266" y="2448"/>
            <a:chExt cx="5227" cy="566"/>
          </a:xfrm>
        </p:grpSpPr>
        <p:sp>
          <p:nvSpPr>
            <p:cNvPr id="46100" name="Text Box 25"/>
            <p:cNvSpPr txBox="1">
              <a:spLocks noChangeArrowheads="1"/>
            </p:cNvSpPr>
            <p:nvPr/>
          </p:nvSpPr>
          <p:spPr bwMode="auto">
            <a:xfrm>
              <a:off x="266" y="2568"/>
              <a:ext cx="5227" cy="446"/>
            </a:xfrm>
            <a:prstGeom prst="rect">
              <a:avLst/>
            </a:prstGeom>
            <a:solidFill>
              <a:srgbClr val="3333CC"/>
            </a:solidFill>
            <a:ln w="28575" algn="ctr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  <a:p>
              <a:r>
                <a:rPr lang="en-US" altLang="zh-CN" b="0" dirty="0" smtClean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Type casting operators are </a:t>
              </a:r>
              <a:r>
                <a:rPr lang="en-US" altLang="zh-CN" b="0" dirty="0" smtClean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deleted</a:t>
              </a:r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grpSp>
          <p:nvGrpSpPr>
            <p:cNvPr id="46101" name="Group 22"/>
            <p:cNvGrpSpPr>
              <a:grpSpLocks/>
            </p:cNvGrpSpPr>
            <p:nvPr/>
          </p:nvGrpSpPr>
          <p:grpSpPr bwMode="auto">
            <a:xfrm>
              <a:off x="315" y="2448"/>
              <a:ext cx="4485" cy="308"/>
              <a:chOff x="307" y="2477"/>
              <a:chExt cx="4485" cy="308"/>
            </a:xfrm>
          </p:grpSpPr>
          <p:sp>
            <p:nvSpPr>
              <p:cNvPr id="46102" name="AutoShape 17"/>
              <p:cNvSpPr>
                <a:spLocks noChangeArrowheads="1"/>
              </p:cNvSpPr>
              <p:nvPr/>
            </p:nvSpPr>
            <p:spPr bwMode="auto">
              <a:xfrm>
                <a:off x="329" y="2477"/>
                <a:ext cx="4441" cy="284"/>
              </a:xfrm>
              <a:prstGeom prst="roundRect">
                <a:avLst>
                  <a:gd name="adj" fmla="val 16667"/>
                </a:avLst>
              </a:prstGeom>
              <a:solidFill>
                <a:srgbClr val="CCECFF"/>
              </a:solidFill>
              <a:ln w="28575">
                <a:solidFill>
                  <a:schemeClr val="hlink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>
                  <a:latin typeface="Gill Sans MT" panose="020B0502020104020203" pitchFamily="34" charset="0"/>
                </a:endParaRPr>
              </a:p>
            </p:txBody>
          </p:sp>
          <p:sp>
            <p:nvSpPr>
              <p:cNvPr id="46103" name="Text Box 7"/>
              <p:cNvSpPr txBox="1">
                <a:spLocks noChangeArrowheads="1"/>
              </p:cNvSpPr>
              <p:nvPr/>
            </p:nvSpPr>
            <p:spPr bwMode="auto">
              <a:xfrm>
                <a:off x="307" y="2494"/>
                <a:ext cx="4485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n-US" sz="2400" b="0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14.</a:t>
                </a:r>
                <a:r>
                  <a:rPr lang="en-US" altLang="en-US" sz="2400" dirty="0" smtClean="0">
                    <a:latin typeface="Gill Sans MT" panose="020B0502020104020203" pitchFamily="34" charset="0"/>
                  </a:rPr>
                  <a:t> </a:t>
                </a:r>
                <a:r>
                  <a:rPr lang="en-US" altLang="en-US" sz="2400" b="0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PCD </a:t>
                </a:r>
                <a:r>
                  <a:rPr lang="en-US" altLang="zh-CN" sz="2400" b="0" i="1" dirty="0">
                    <a:solidFill>
                      <a:srgbClr val="000000"/>
                    </a:solidFill>
                    <a:latin typeface="Gill Sans MT" panose="020B0502020104020203" pitchFamily="34" charset="0"/>
                    <a:ea typeface="宋体" pitchFamily="2" charset="-122"/>
                  </a:rPr>
                  <a:t>––</a:t>
                </a:r>
                <a:r>
                  <a:rPr lang="en-US" altLang="zh-CN" sz="2400" dirty="0">
                    <a:latin typeface="Gill Sans MT" panose="020B0502020104020203" pitchFamily="34" charset="0"/>
                    <a:ea typeface="宋体" pitchFamily="2" charset="-122"/>
                  </a:rPr>
                  <a:t> </a:t>
                </a:r>
                <a:r>
                  <a:rPr lang="en-US" altLang="en-US" sz="2400" b="0" i="1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Type Cast Operator Deletion</a:t>
                </a:r>
                <a:endParaRPr lang="en-US" altLang="en-US" sz="2400" b="0" i="1" dirty="0">
                  <a:solidFill>
                    <a:srgbClr val="000000"/>
                  </a:solidFill>
                  <a:latin typeface="Gill Sans MT" panose="020B0502020104020203" pitchFamily="34" charset="0"/>
                </a:endParaRPr>
              </a:p>
            </p:txBody>
          </p:sp>
        </p:grpSp>
      </p:grpSp>
      <p:sp>
        <p:nvSpPr>
          <p:cNvPr id="46085" name="Rectangle 2"/>
          <p:cNvSpPr>
            <a:spLocks noGrp="1" noChangeArrowheads="1"/>
          </p:cNvSpPr>
          <p:nvPr>
            <p:ph type="title"/>
          </p:nvPr>
        </p:nvSpPr>
        <p:spPr>
          <a:xfrm>
            <a:off x="506413" y="96838"/>
            <a:ext cx="8131175" cy="1328738"/>
          </a:xfrm>
        </p:spPr>
        <p:txBody>
          <a:bodyPr/>
          <a:lstStyle/>
          <a:p>
            <a:r>
              <a:rPr lang="en-US" altLang="en-US" sz="3200" dirty="0" smtClean="0"/>
              <a:t>OO Mutation Operators—</a:t>
            </a:r>
            <a:r>
              <a:rPr lang="en-US" altLang="en-US" sz="3200" i="1" dirty="0" smtClean="0"/>
              <a:t>Polymorphism</a:t>
            </a:r>
          </a:p>
        </p:txBody>
      </p:sp>
      <p:sp>
        <p:nvSpPr>
          <p:cNvPr id="46086" name="Date Placeholder 2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</a:p>
        </p:txBody>
      </p:sp>
      <p:grpSp>
        <p:nvGrpSpPr>
          <p:cNvPr id="4" name="Group 39"/>
          <p:cNvGrpSpPr>
            <a:grpSpLocks/>
          </p:cNvGrpSpPr>
          <p:nvPr/>
        </p:nvGrpSpPr>
        <p:grpSpPr bwMode="auto">
          <a:xfrm>
            <a:off x="1497013" y="2862263"/>
            <a:ext cx="4278312" cy="3203575"/>
            <a:chOff x="1623060" y="2862898"/>
            <a:chExt cx="4278313" cy="3203389"/>
          </a:xfrm>
        </p:grpSpPr>
        <p:sp>
          <p:nvSpPr>
            <p:cNvPr id="46089" name="Text Box 4"/>
            <p:cNvSpPr txBox="1">
              <a:spLocks noChangeArrowheads="1"/>
            </p:cNvSpPr>
            <p:nvPr/>
          </p:nvSpPr>
          <p:spPr bwMode="auto">
            <a:xfrm>
              <a:off x="1623060" y="2862898"/>
              <a:ext cx="4278313" cy="4000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i="1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Example</a:t>
              </a:r>
            </a:p>
          </p:txBody>
        </p:sp>
        <p:grpSp>
          <p:nvGrpSpPr>
            <p:cNvPr id="46090" name="Group 38"/>
            <p:cNvGrpSpPr>
              <a:grpSpLocks/>
            </p:cNvGrpSpPr>
            <p:nvPr/>
          </p:nvGrpSpPr>
          <p:grpSpPr bwMode="auto">
            <a:xfrm>
              <a:off x="2711291" y="3555065"/>
              <a:ext cx="2101851" cy="2511222"/>
              <a:chOff x="1202532" y="2114885"/>
              <a:chExt cx="2101851" cy="2511222"/>
            </a:xfrm>
          </p:grpSpPr>
          <p:grpSp>
            <p:nvGrpSpPr>
              <p:cNvPr id="46091" name="Group 7"/>
              <p:cNvGrpSpPr>
                <a:grpSpLocks/>
              </p:cNvGrpSpPr>
              <p:nvPr/>
            </p:nvGrpSpPr>
            <p:grpSpPr bwMode="auto">
              <a:xfrm>
                <a:off x="2131219" y="3160963"/>
                <a:ext cx="246063" cy="409542"/>
                <a:chOff x="4289" y="1792"/>
                <a:chExt cx="155" cy="258"/>
              </a:xfrm>
            </p:grpSpPr>
            <p:cxnSp>
              <p:nvCxnSpPr>
                <p:cNvPr id="46098" name="AutoShape 8"/>
                <p:cNvCxnSpPr>
                  <a:cxnSpLocks noChangeShapeType="1"/>
                  <a:stCxn id="46099" idx="3"/>
                </p:cNvCxnSpPr>
                <p:nvPr/>
              </p:nvCxnSpPr>
              <p:spPr bwMode="auto">
                <a:xfrm flipH="1">
                  <a:off x="4366" y="1884"/>
                  <a:ext cx="1" cy="166"/>
                </a:xfrm>
                <a:prstGeom prst="straightConnector1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46099" name="AutoShape 9"/>
                <p:cNvSpPr>
                  <a:spLocks noChangeArrowheads="1"/>
                </p:cNvSpPr>
                <p:nvPr/>
              </p:nvSpPr>
              <p:spPr bwMode="auto">
                <a:xfrm>
                  <a:off x="4289" y="1792"/>
                  <a:ext cx="155" cy="86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0066CC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46092" name="Group 10"/>
              <p:cNvGrpSpPr>
                <a:grpSpLocks/>
              </p:cNvGrpSpPr>
              <p:nvPr/>
            </p:nvGrpSpPr>
            <p:grpSpPr bwMode="auto">
              <a:xfrm>
                <a:off x="1202532" y="2114885"/>
                <a:ext cx="2101851" cy="1025442"/>
                <a:chOff x="836" y="1420"/>
                <a:chExt cx="1324" cy="646"/>
              </a:xfrm>
            </p:grpSpPr>
            <p:sp>
              <p:nvSpPr>
                <p:cNvPr id="46096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836" y="1420"/>
                  <a:ext cx="1324" cy="646"/>
                </a:xfrm>
                <a:prstGeom prst="rect">
                  <a:avLst/>
                </a:prstGeom>
                <a:solidFill>
                  <a:srgbClr val="3366CC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/>
                  <a:r>
                    <a:rPr lang="en-US" altLang="en-US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point</a:t>
                  </a:r>
                </a:p>
                <a:p>
                  <a:pPr algn="ctr" eaLnBrk="1" hangingPunct="1"/>
                  <a:endParaRPr lang="en-US" altLang="en-US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endParaRPr>
                </a:p>
                <a:p>
                  <a:pPr algn="ctr" eaLnBrk="1" hangingPunct="1"/>
                  <a:endParaRPr lang="en-US" altLang="en-US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endParaRPr>
                </a:p>
              </p:txBody>
            </p:sp>
            <p:sp>
              <p:nvSpPr>
                <p:cNvPr id="46097" name="Line 12"/>
                <p:cNvSpPr>
                  <a:spLocks noChangeShapeType="1"/>
                </p:cNvSpPr>
                <p:nvPr/>
              </p:nvSpPr>
              <p:spPr bwMode="auto">
                <a:xfrm>
                  <a:off x="839" y="1629"/>
                  <a:ext cx="131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6093" name="Group 15"/>
              <p:cNvGrpSpPr>
                <a:grpSpLocks/>
              </p:cNvGrpSpPr>
              <p:nvPr/>
            </p:nvGrpSpPr>
            <p:grpSpPr bwMode="auto">
              <a:xfrm>
                <a:off x="1202532" y="3600665"/>
                <a:ext cx="2101851" cy="1025442"/>
                <a:chOff x="836" y="2210"/>
                <a:chExt cx="1324" cy="646"/>
              </a:xfrm>
            </p:grpSpPr>
            <p:sp>
              <p:nvSpPr>
                <p:cNvPr id="46094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836" y="2210"/>
                  <a:ext cx="1324" cy="646"/>
                </a:xfrm>
                <a:prstGeom prst="rect">
                  <a:avLst/>
                </a:prstGeom>
                <a:solidFill>
                  <a:srgbClr val="3366CC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/>
                  <a:r>
                    <a:rPr lang="en-US" altLang="en-US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colorpoint</a:t>
                  </a:r>
                </a:p>
                <a:p>
                  <a:pPr algn="ctr" eaLnBrk="1" hangingPunct="1"/>
                  <a:endParaRPr lang="en-US" altLang="en-US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endParaRPr>
                </a:p>
                <a:p>
                  <a:pPr algn="ctr" eaLnBrk="1" hangingPunct="1"/>
                  <a:endParaRPr lang="en-US" altLang="en-US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endParaRPr>
                </a:p>
              </p:txBody>
            </p:sp>
            <p:sp>
              <p:nvSpPr>
                <p:cNvPr id="46095" name="Line 17"/>
                <p:cNvSpPr>
                  <a:spLocks noChangeShapeType="1"/>
                </p:cNvSpPr>
                <p:nvPr/>
              </p:nvSpPr>
              <p:spPr bwMode="auto">
                <a:xfrm>
                  <a:off x="839" y="2428"/>
                  <a:ext cx="131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24" name="Text Box 63"/>
          <p:cNvSpPr txBox="1">
            <a:spLocks noChangeArrowheads="1"/>
          </p:cNvSpPr>
          <p:nvPr/>
        </p:nvSpPr>
        <p:spPr bwMode="auto">
          <a:xfrm>
            <a:off x="5181361" y="3847078"/>
            <a:ext cx="3096791" cy="1200329"/>
          </a:xfrm>
          <a:prstGeom prst="rect">
            <a:avLst/>
          </a:prstGeom>
          <a:solidFill>
            <a:srgbClr val="0066FF"/>
          </a:solidFill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1800" b="0" dirty="0">
                <a:solidFill>
                  <a:schemeClr val="tx2"/>
                </a:solidFill>
                <a:latin typeface="Comic Sans MS" pitchFamily="66" charset="0"/>
                <a:cs typeface="Arial" pitchFamily="34" charset="0"/>
              </a:rPr>
              <a:t>   point p;</a:t>
            </a:r>
          </a:p>
          <a:p>
            <a:pPr eaLnBrk="1" hangingPunct="1"/>
            <a:r>
              <a:rPr lang="en-US" altLang="en-US" sz="1800" b="0" dirty="0" smtClean="0">
                <a:solidFill>
                  <a:schemeClr val="tx2"/>
                </a:solidFill>
                <a:latin typeface="Comic Sans MS" pitchFamily="66" charset="0"/>
                <a:sym typeface="Symbol" pitchFamily="18" charset="2"/>
              </a:rPr>
              <a:t>   p </a:t>
            </a:r>
            <a:r>
              <a:rPr lang="en-US" altLang="en-US" sz="1800" b="0" dirty="0">
                <a:solidFill>
                  <a:schemeClr val="tx2"/>
                </a:solidFill>
                <a:latin typeface="Comic Sans MS" pitchFamily="66" charset="0"/>
                <a:sym typeface="Symbol" pitchFamily="18" charset="2"/>
              </a:rPr>
              <a:t>= new </a:t>
            </a:r>
            <a:r>
              <a:rPr lang="en-US" altLang="en-US" sz="1800" b="0" dirty="0" err="1">
                <a:solidFill>
                  <a:schemeClr val="tx2"/>
                </a:solidFill>
                <a:latin typeface="Comic Sans MS" pitchFamily="66" charset="0"/>
                <a:sym typeface="Symbol" pitchFamily="18" charset="2"/>
              </a:rPr>
              <a:t>colorpoint</a:t>
            </a:r>
            <a:r>
              <a:rPr lang="en-US" altLang="en-US" sz="1800" b="0" dirty="0">
                <a:solidFill>
                  <a:schemeClr val="tx2"/>
                </a:solidFill>
                <a:latin typeface="Comic Sans MS" pitchFamily="66" charset="0"/>
                <a:sym typeface="Symbol" pitchFamily="18" charset="2"/>
              </a:rPr>
              <a:t> </a:t>
            </a:r>
            <a:r>
              <a:rPr lang="en-US" altLang="en-US" sz="1800" b="0" dirty="0" smtClean="0">
                <a:solidFill>
                  <a:schemeClr val="tx2"/>
                </a:solidFill>
                <a:latin typeface="Comic Sans MS" pitchFamily="66" charset="0"/>
                <a:sym typeface="Symbol" pitchFamily="18" charset="2"/>
              </a:rPr>
              <a:t>();</a:t>
            </a:r>
          </a:p>
          <a:p>
            <a:pPr eaLnBrk="1" hangingPunct="1"/>
            <a:r>
              <a:rPr lang="en-US" altLang="en-US" sz="1800" b="0" dirty="0">
                <a:solidFill>
                  <a:schemeClr val="tx2"/>
                </a:solidFill>
                <a:latin typeface="Comic Sans MS" pitchFamily="66" charset="0"/>
                <a:cs typeface="Arial" pitchFamily="34" charset="0"/>
                <a:sym typeface="Symbol" pitchFamily="18" charset="2"/>
              </a:rPr>
              <a:t> </a:t>
            </a:r>
            <a:r>
              <a:rPr lang="en-US" altLang="en-US" sz="1800" b="0" dirty="0" smtClean="0">
                <a:solidFill>
                  <a:schemeClr val="tx2"/>
                </a:solidFill>
                <a:latin typeface="Comic Sans MS" pitchFamily="66" charset="0"/>
                <a:cs typeface="Arial" pitchFamily="34" charset="0"/>
                <a:sym typeface="Symbol" pitchFamily="18" charset="2"/>
              </a:rPr>
              <a:t>  </a:t>
            </a:r>
            <a:r>
              <a:rPr lang="en-US" altLang="en-US" sz="1800" b="0" dirty="0" err="1" smtClean="0">
                <a:solidFill>
                  <a:schemeClr val="tx2"/>
                </a:solidFill>
                <a:latin typeface="Comic Sans MS" pitchFamily="66" charset="0"/>
                <a:cs typeface="Arial" pitchFamily="34" charset="0"/>
                <a:sym typeface="Symbol" pitchFamily="18" charset="2"/>
              </a:rPr>
              <a:t>int</a:t>
            </a:r>
            <a:r>
              <a:rPr lang="en-US" altLang="en-US" sz="1800" b="0" dirty="0" smtClean="0">
                <a:solidFill>
                  <a:schemeClr val="tx2"/>
                </a:solidFill>
                <a:latin typeface="Comic Sans MS" pitchFamily="66" charset="0"/>
                <a:cs typeface="Arial" pitchFamily="34" charset="0"/>
                <a:sym typeface="Symbol" pitchFamily="18" charset="2"/>
              </a:rPr>
              <a:t> x = </a:t>
            </a:r>
            <a:r>
              <a:rPr lang="en-US" altLang="en-US" sz="1800" b="0" dirty="0">
                <a:solidFill>
                  <a:schemeClr val="tx2"/>
                </a:solidFill>
                <a:latin typeface="Comic Sans MS" pitchFamily="66" charset="0"/>
                <a:sym typeface="Symbol" pitchFamily="18" charset="2"/>
              </a:rPr>
              <a:t>(point) </a:t>
            </a:r>
            <a:r>
              <a:rPr lang="en-US" altLang="en-US" sz="1800" b="0" dirty="0" err="1" smtClean="0">
                <a:solidFill>
                  <a:schemeClr val="tx2"/>
                </a:solidFill>
                <a:latin typeface="Comic Sans MS" pitchFamily="66" charset="0"/>
                <a:cs typeface="Arial" pitchFamily="34" charset="0"/>
                <a:sym typeface="Symbol" pitchFamily="18" charset="2"/>
              </a:rPr>
              <a:t>p.getX</a:t>
            </a:r>
            <a:r>
              <a:rPr lang="en-US" altLang="en-US" sz="1800" b="0" dirty="0" smtClean="0">
                <a:solidFill>
                  <a:schemeClr val="tx2"/>
                </a:solidFill>
                <a:latin typeface="Comic Sans MS" pitchFamily="66" charset="0"/>
                <a:cs typeface="Arial" pitchFamily="34" charset="0"/>
                <a:sym typeface="Symbol" pitchFamily="18" charset="2"/>
              </a:rPr>
              <a:t> ();</a:t>
            </a:r>
            <a:endParaRPr lang="en-US" altLang="en-US" sz="1800" b="0" dirty="0">
              <a:solidFill>
                <a:schemeClr val="tx2"/>
              </a:solidFill>
              <a:latin typeface="Comic Sans MS" pitchFamily="66" charset="0"/>
              <a:cs typeface="Arial" pitchFamily="34" charset="0"/>
            </a:endParaRPr>
          </a:p>
          <a:p>
            <a:pPr eaLnBrk="1" hangingPunct="1"/>
            <a:r>
              <a:rPr lang="en-US" altLang="en-US" sz="1800" b="0" dirty="0" smtClean="0">
                <a:solidFill>
                  <a:schemeClr val="tx2"/>
                </a:solidFill>
                <a:latin typeface="Comic Sans MS" pitchFamily="66" charset="0"/>
                <a:sym typeface="Symbol" pitchFamily="18" charset="2"/>
              </a:rPr>
              <a:t></a:t>
            </a:r>
            <a:r>
              <a:rPr lang="en-US" altLang="en-US" sz="1800" b="0" dirty="0">
                <a:solidFill>
                  <a:schemeClr val="tx2"/>
                </a:solidFill>
                <a:latin typeface="Comic Sans MS" pitchFamily="66" charset="0"/>
                <a:sym typeface="Symbol" pitchFamily="18" charset="2"/>
              </a:rPr>
              <a:t>	</a:t>
            </a:r>
            <a:r>
              <a:rPr lang="en-US" altLang="en-US" sz="1800" b="0" dirty="0" err="1" smtClean="0">
                <a:solidFill>
                  <a:schemeClr val="tx2"/>
                </a:solidFill>
                <a:latin typeface="Comic Sans MS" pitchFamily="66" charset="0"/>
                <a:sym typeface="Symbol" pitchFamily="18" charset="2"/>
              </a:rPr>
              <a:t>int</a:t>
            </a:r>
            <a:r>
              <a:rPr lang="en-US" altLang="en-US" sz="1800" b="0" dirty="0" smtClean="0">
                <a:solidFill>
                  <a:schemeClr val="tx2"/>
                </a:solidFill>
                <a:latin typeface="Comic Sans MS" pitchFamily="66" charset="0"/>
                <a:sym typeface="Symbol" pitchFamily="18" charset="2"/>
              </a:rPr>
              <a:t> x = </a:t>
            </a:r>
            <a:r>
              <a:rPr lang="en-US" altLang="en-US" sz="1800" b="0" dirty="0" err="1" smtClean="0">
                <a:solidFill>
                  <a:schemeClr val="tx2"/>
                </a:solidFill>
                <a:latin typeface="Comic Sans MS" pitchFamily="66" charset="0"/>
                <a:sym typeface="Symbol" pitchFamily="18" charset="2"/>
              </a:rPr>
              <a:t>p.getX</a:t>
            </a:r>
            <a:r>
              <a:rPr lang="en-US" altLang="en-US" sz="1800" b="0" dirty="0" smtClean="0">
                <a:solidFill>
                  <a:schemeClr val="tx2"/>
                </a:solidFill>
                <a:latin typeface="Comic Sans MS" pitchFamily="66" charset="0"/>
                <a:sym typeface="Symbol" pitchFamily="18" charset="2"/>
              </a:rPr>
              <a:t> </a:t>
            </a:r>
            <a:r>
              <a:rPr lang="en-US" altLang="en-US" sz="1800" b="0" dirty="0">
                <a:solidFill>
                  <a:schemeClr val="tx2"/>
                </a:solidFill>
                <a:latin typeface="Comic Sans MS" pitchFamily="66" charset="0"/>
                <a:sym typeface="Symbol" pitchFamily="18" charset="2"/>
              </a:rPr>
              <a:t>();</a:t>
            </a:r>
            <a:endParaRPr lang="en-US" altLang="en-US" sz="1800" b="0" dirty="0">
              <a:solidFill>
                <a:schemeClr val="tx2"/>
              </a:solidFill>
              <a:latin typeface="Comic Sans MS" pitchFamily="66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122402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4608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77B85552-2A6A-4F57-B0F1-A3AE78736FB8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36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422275" y="1398588"/>
            <a:ext cx="8297863" cy="898525"/>
            <a:chOff x="266" y="2448"/>
            <a:chExt cx="5227" cy="566"/>
          </a:xfrm>
        </p:grpSpPr>
        <p:sp>
          <p:nvSpPr>
            <p:cNvPr id="46100" name="Text Box 25"/>
            <p:cNvSpPr txBox="1">
              <a:spLocks noChangeArrowheads="1"/>
            </p:cNvSpPr>
            <p:nvPr/>
          </p:nvSpPr>
          <p:spPr bwMode="auto">
            <a:xfrm>
              <a:off x="266" y="2568"/>
              <a:ext cx="5227" cy="446"/>
            </a:xfrm>
            <a:prstGeom prst="rect">
              <a:avLst/>
            </a:prstGeom>
            <a:solidFill>
              <a:srgbClr val="3333CC"/>
            </a:solidFill>
            <a:ln w="28575" algn="ctr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  <a:p>
              <a:r>
                <a:rPr lang="en-US" altLang="zh-CN" b="0" dirty="0" smtClean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Changes the type to which an object reference is being </a:t>
              </a:r>
              <a:r>
                <a:rPr lang="en-US" altLang="zh-CN" b="0" dirty="0" smtClean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cast</a:t>
              </a:r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grpSp>
          <p:nvGrpSpPr>
            <p:cNvPr id="46101" name="Group 22"/>
            <p:cNvGrpSpPr>
              <a:grpSpLocks/>
            </p:cNvGrpSpPr>
            <p:nvPr/>
          </p:nvGrpSpPr>
          <p:grpSpPr bwMode="auto">
            <a:xfrm>
              <a:off x="315" y="2448"/>
              <a:ext cx="4485" cy="308"/>
              <a:chOff x="307" y="2477"/>
              <a:chExt cx="4485" cy="308"/>
            </a:xfrm>
          </p:grpSpPr>
          <p:sp>
            <p:nvSpPr>
              <p:cNvPr id="46102" name="AutoShape 17"/>
              <p:cNvSpPr>
                <a:spLocks noChangeArrowheads="1"/>
              </p:cNvSpPr>
              <p:nvPr/>
            </p:nvSpPr>
            <p:spPr bwMode="auto">
              <a:xfrm>
                <a:off x="329" y="2477"/>
                <a:ext cx="4441" cy="284"/>
              </a:xfrm>
              <a:prstGeom prst="roundRect">
                <a:avLst>
                  <a:gd name="adj" fmla="val 16667"/>
                </a:avLst>
              </a:prstGeom>
              <a:solidFill>
                <a:srgbClr val="CCECFF"/>
              </a:solidFill>
              <a:ln w="28575">
                <a:solidFill>
                  <a:schemeClr val="hlink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>
                  <a:latin typeface="Gill Sans MT" panose="020B0502020104020203" pitchFamily="34" charset="0"/>
                </a:endParaRPr>
              </a:p>
            </p:txBody>
          </p:sp>
          <p:sp>
            <p:nvSpPr>
              <p:cNvPr id="46103" name="Text Box 7"/>
              <p:cNvSpPr txBox="1">
                <a:spLocks noChangeArrowheads="1"/>
              </p:cNvSpPr>
              <p:nvPr/>
            </p:nvSpPr>
            <p:spPr bwMode="auto">
              <a:xfrm>
                <a:off x="307" y="2494"/>
                <a:ext cx="4485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n-US" sz="2400" b="0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15.</a:t>
                </a:r>
                <a:r>
                  <a:rPr lang="en-US" altLang="en-US" sz="2400" dirty="0" smtClean="0">
                    <a:latin typeface="Gill Sans MT" panose="020B0502020104020203" pitchFamily="34" charset="0"/>
                  </a:rPr>
                  <a:t> </a:t>
                </a:r>
                <a:r>
                  <a:rPr lang="en-US" altLang="en-US" sz="2400" b="0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PPC </a:t>
                </a:r>
                <a:r>
                  <a:rPr lang="en-US" altLang="zh-CN" sz="2400" b="0" i="1" dirty="0">
                    <a:solidFill>
                      <a:srgbClr val="000000"/>
                    </a:solidFill>
                    <a:latin typeface="Gill Sans MT" panose="020B0502020104020203" pitchFamily="34" charset="0"/>
                    <a:ea typeface="宋体" pitchFamily="2" charset="-122"/>
                  </a:rPr>
                  <a:t>––</a:t>
                </a:r>
                <a:r>
                  <a:rPr lang="en-US" altLang="zh-CN" sz="2400" dirty="0">
                    <a:latin typeface="Gill Sans MT" panose="020B0502020104020203" pitchFamily="34" charset="0"/>
                    <a:ea typeface="宋体" pitchFamily="2" charset="-122"/>
                  </a:rPr>
                  <a:t> </a:t>
                </a:r>
                <a:r>
                  <a:rPr lang="en-US" altLang="zh-CN" sz="2400" b="0" i="1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Cast T</a:t>
                </a:r>
                <a:r>
                  <a:rPr lang="en-US" altLang="en-US" sz="2400" b="0" i="1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ype Change</a:t>
                </a:r>
                <a:endParaRPr lang="en-US" altLang="en-US" sz="2400" b="0" i="1" dirty="0">
                  <a:solidFill>
                    <a:srgbClr val="000000"/>
                  </a:solidFill>
                  <a:latin typeface="Gill Sans MT" panose="020B0502020104020203" pitchFamily="34" charset="0"/>
                </a:endParaRPr>
              </a:p>
            </p:txBody>
          </p:sp>
        </p:grpSp>
      </p:grpSp>
      <p:sp>
        <p:nvSpPr>
          <p:cNvPr id="46085" name="Rectangle 2"/>
          <p:cNvSpPr>
            <a:spLocks noGrp="1" noChangeArrowheads="1"/>
          </p:cNvSpPr>
          <p:nvPr>
            <p:ph type="title"/>
          </p:nvPr>
        </p:nvSpPr>
        <p:spPr>
          <a:xfrm>
            <a:off x="506413" y="96838"/>
            <a:ext cx="8131175" cy="1328738"/>
          </a:xfrm>
        </p:spPr>
        <p:txBody>
          <a:bodyPr/>
          <a:lstStyle/>
          <a:p>
            <a:r>
              <a:rPr lang="en-US" altLang="en-US" sz="3200" dirty="0" smtClean="0"/>
              <a:t>OO Mutation Operators—</a:t>
            </a:r>
            <a:r>
              <a:rPr lang="en-US" altLang="en-US" sz="3200" i="1" dirty="0" smtClean="0"/>
              <a:t>Polymorphism</a:t>
            </a:r>
          </a:p>
        </p:txBody>
      </p:sp>
      <p:sp>
        <p:nvSpPr>
          <p:cNvPr id="46086" name="Date Placeholder 2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</a:p>
        </p:txBody>
      </p:sp>
      <p:sp>
        <p:nvSpPr>
          <p:cNvPr id="24" name="Text Box 44"/>
          <p:cNvSpPr txBox="1">
            <a:spLocks noChangeArrowheads="1"/>
          </p:cNvSpPr>
          <p:nvPr/>
        </p:nvSpPr>
        <p:spPr bwMode="auto">
          <a:xfrm>
            <a:off x="4652963" y="4072262"/>
            <a:ext cx="4327525" cy="923330"/>
          </a:xfrm>
          <a:prstGeom prst="rect">
            <a:avLst/>
          </a:prstGeom>
          <a:solidFill>
            <a:srgbClr val="0066FF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1800" b="0" dirty="0">
                <a:solidFill>
                  <a:schemeClr val="tx2"/>
                </a:solidFill>
                <a:latin typeface="Comic Sans MS" pitchFamily="66" charset="0"/>
                <a:cs typeface="Arial" pitchFamily="34" charset="0"/>
              </a:rPr>
              <a:t>   point </a:t>
            </a:r>
            <a:r>
              <a:rPr lang="en-US" altLang="en-US" sz="1800" b="0" dirty="0" smtClean="0">
                <a:solidFill>
                  <a:schemeClr val="tx2"/>
                </a:solidFill>
                <a:latin typeface="Comic Sans MS" pitchFamily="66" charset="0"/>
                <a:cs typeface="Arial" pitchFamily="34" charset="0"/>
              </a:rPr>
              <a:t>p = new point (0, 0);</a:t>
            </a:r>
          </a:p>
          <a:p>
            <a:pPr eaLnBrk="1" hangingPunct="1"/>
            <a:r>
              <a:rPr lang="en-US" altLang="en-US" sz="1800" b="0" dirty="0" smtClean="0">
                <a:solidFill>
                  <a:schemeClr val="tx2"/>
                </a:solidFill>
                <a:latin typeface="Comic Sans MS" pitchFamily="66" charset="0"/>
                <a:cs typeface="Arial" pitchFamily="34" charset="0"/>
                <a:sym typeface="Symbol" pitchFamily="18" charset="2"/>
              </a:rPr>
              <a:t>   </a:t>
            </a:r>
            <a:r>
              <a:rPr lang="en-US" altLang="en-US" sz="1800" b="0" dirty="0" err="1">
                <a:solidFill>
                  <a:schemeClr val="tx2"/>
                </a:solidFill>
                <a:latin typeface="Comic Sans MS" pitchFamily="66" charset="0"/>
                <a:cs typeface="Arial" pitchFamily="34" charset="0"/>
                <a:sym typeface="Symbol" pitchFamily="18" charset="2"/>
              </a:rPr>
              <a:t>int</a:t>
            </a:r>
            <a:r>
              <a:rPr lang="en-US" altLang="en-US" sz="1800" b="0" dirty="0">
                <a:solidFill>
                  <a:schemeClr val="tx2"/>
                </a:solidFill>
                <a:latin typeface="Comic Sans MS" pitchFamily="66" charset="0"/>
                <a:cs typeface="Arial" pitchFamily="34" charset="0"/>
                <a:sym typeface="Symbol" pitchFamily="18" charset="2"/>
              </a:rPr>
              <a:t> x = </a:t>
            </a:r>
            <a:r>
              <a:rPr lang="en-US" altLang="en-US" sz="1800" b="0" dirty="0" smtClean="0">
                <a:solidFill>
                  <a:schemeClr val="tx2"/>
                </a:solidFill>
                <a:latin typeface="Comic Sans MS" pitchFamily="66" charset="0"/>
                <a:sym typeface="Symbol" pitchFamily="18" charset="2"/>
              </a:rPr>
              <a:t>(</a:t>
            </a:r>
            <a:r>
              <a:rPr lang="en-US" altLang="en-US" sz="1800" b="0" dirty="0" err="1" smtClean="0">
                <a:solidFill>
                  <a:schemeClr val="tx2"/>
                </a:solidFill>
                <a:latin typeface="Comic Sans MS" pitchFamily="66" charset="0"/>
                <a:sym typeface="Symbol" pitchFamily="18" charset="2"/>
              </a:rPr>
              <a:t>colorpoint</a:t>
            </a:r>
            <a:r>
              <a:rPr lang="en-US" altLang="en-US" sz="1800" b="0" dirty="0">
                <a:solidFill>
                  <a:schemeClr val="tx2"/>
                </a:solidFill>
                <a:latin typeface="Comic Sans MS" pitchFamily="66" charset="0"/>
                <a:sym typeface="Symbol" pitchFamily="18" charset="2"/>
              </a:rPr>
              <a:t>) </a:t>
            </a:r>
            <a:r>
              <a:rPr lang="en-US" altLang="en-US" sz="1800" b="0" dirty="0" err="1">
                <a:solidFill>
                  <a:schemeClr val="tx2"/>
                </a:solidFill>
                <a:latin typeface="Comic Sans MS" pitchFamily="66" charset="0"/>
                <a:cs typeface="Arial" pitchFamily="34" charset="0"/>
                <a:sym typeface="Symbol" pitchFamily="18" charset="2"/>
              </a:rPr>
              <a:t>p.getX</a:t>
            </a:r>
            <a:r>
              <a:rPr lang="en-US" altLang="en-US" sz="1800" b="0" dirty="0">
                <a:solidFill>
                  <a:schemeClr val="tx2"/>
                </a:solidFill>
                <a:latin typeface="Comic Sans MS" pitchFamily="66" charset="0"/>
                <a:cs typeface="Arial" pitchFamily="34" charset="0"/>
                <a:sym typeface="Symbol" pitchFamily="18" charset="2"/>
              </a:rPr>
              <a:t> ();</a:t>
            </a:r>
            <a:endParaRPr lang="en-US" altLang="en-US" sz="1800" b="0" dirty="0">
              <a:solidFill>
                <a:schemeClr val="tx2"/>
              </a:solidFill>
              <a:latin typeface="Comic Sans MS" pitchFamily="66" charset="0"/>
              <a:cs typeface="Arial" pitchFamily="34" charset="0"/>
            </a:endParaRPr>
          </a:p>
          <a:p>
            <a:pPr eaLnBrk="1" hangingPunct="1"/>
            <a:r>
              <a:rPr lang="en-US" altLang="en-US" sz="1800" b="0" dirty="0" smtClean="0">
                <a:solidFill>
                  <a:schemeClr val="tx2"/>
                </a:solidFill>
                <a:latin typeface="Comic Sans MS" pitchFamily="66" charset="0"/>
                <a:cs typeface="Arial" pitchFamily="34" charset="0"/>
                <a:sym typeface="Symbol" pitchFamily="18" charset="2"/>
              </a:rPr>
              <a:t></a:t>
            </a:r>
            <a:r>
              <a:rPr lang="en-US" altLang="en-US" sz="1800" b="0" dirty="0">
                <a:solidFill>
                  <a:schemeClr val="tx2"/>
                </a:solidFill>
                <a:latin typeface="Comic Sans MS" pitchFamily="66" charset="0"/>
                <a:cs typeface="Arial" pitchFamily="34" charset="0"/>
                <a:sym typeface="Symbol" pitchFamily="18" charset="2"/>
              </a:rPr>
              <a:t>	</a:t>
            </a:r>
            <a:r>
              <a:rPr lang="en-US" altLang="en-US" sz="1800" b="0" dirty="0" err="1" smtClean="0">
                <a:solidFill>
                  <a:schemeClr val="tx2"/>
                </a:solidFill>
                <a:latin typeface="Comic Sans MS" pitchFamily="66" charset="0"/>
                <a:cs typeface="Arial" pitchFamily="34" charset="0"/>
                <a:sym typeface="Symbol" pitchFamily="18" charset="2"/>
              </a:rPr>
              <a:t>int</a:t>
            </a:r>
            <a:r>
              <a:rPr lang="en-US" altLang="en-US" sz="1800" b="0" dirty="0" smtClean="0">
                <a:solidFill>
                  <a:schemeClr val="tx2"/>
                </a:solidFill>
                <a:latin typeface="Comic Sans MS" pitchFamily="66" charset="0"/>
                <a:cs typeface="Arial" pitchFamily="34" charset="0"/>
                <a:sym typeface="Symbol" pitchFamily="18" charset="2"/>
              </a:rPr>
              <a:t> </a:t>
            </a:r>
            <a:r>
              <a:rPr lang="en-US" altLang="en-US" sz="1800" b="0" dirty="0">
                <a:solidFill>
                  <a:schemeClr val="tx2"/>
                </a:solidFill>
                <a:latin typeface="Comic Sans MS" pitchFamily="66" charset="0"/>
                <a:cs typeface="Arial" pitchFamily="34" charset="0"/>
                <a:sym typeface="Symbol" pitchFamily="18" charset="2"/>
              </a:rPr>
              <a:t>x = </a:t>
            </a:r>
            <a:r>
              <a:rPr lang="en-US" altLang="en-US" sz="1800" b="0" dirty="0" smtClean="0">
                <a:solidFill>
                  <a:schemeClr val="tx2"/>
                </a:solidFill>
                <a:latin typeface="Comic Sans MS" pitchFamily="66" charset="0"/>
                <a:sym typeface="Symbol" pitchFamily="18" charset="2"/>
              </a:rPr>
              <a:t>(point3D) </a:t>
            </a:r>
            <a:r>
              <a:rPr lang="en-US" altLang="en-US" sz="1800" b="0" dirty="0" err="1">
                <a:solidFill>
                  <a:schemeClr val="tx2"/>
                </a:solidFill>
                <a:latin typeface="Comic Sans MS" pitchFamily="66" charset="0"/>
                <a:cs typeface="Arial" pitchFamily="34" charset="0"/>
                <a:sym typeface="Symbol" pitchFamily="18" charset="2"/>
              </a:rPr>
              <a:t>p.getX</a:t>
            </a:r>
            <a:r>
              <a:rPr lang="en-US" altLang="en-US" sz="1800" b="0" dirty="0">
                <a:solidFill>
                  <a:schemeClr val="tx2"/>
                </a:solidFill>
                <a:latin typeface="Comic Sans MS" pitchFamily="66" charset="0"/>
                <a:cs typeface="Arial" pitchFamily="34" charset="0"/>
                <a:sym typeface="Symbol" pitchFamily="18" charset="2"/>
              </a:rPr>
              <a:t> ();</a:t>
            </a:r>
            <a:endParaRPr lang="en-US" altLang="en-US" sz="1800" b="0" dirty="0">
              <a:solidFill>
                <a:schemeClr val="tx2"/>
              </a:solidFill>
              <a:latin typeface="Comic Sans MS" pitchFamily="66" charset="0"/>
              <a:cs typeface="Arial" pitchFamily="34" charset="0"/>
            </a:endParaRPr>
          </a:p>
        </p:txBody>
      </p:sp>
      <p:grpSp>
        <p:nvGrpSpPr>
          <p:cNvPr id="25" name="Group 45"/>
          <p:cNvGrpSpPr>
            <a:grpSpLocks/>
          </p:cNvGrpSpPr>
          <p:nvPr/>
        </p:nvGrpSpPr>
        <p:grpSpPr bwMode="auto">
          <a:xfrm>
            <a:off x="465138" y="2787975"/>
            <a:ext cx="4552950" cy="2641600"/>
            <a:chOff x="464820" y="3537268"/>
            <a:chExt cx="4552950" cy="2642401"/>
          </a:xfrm>
        </p:grpSpPr>
        <p:sp>
          <p:nvSpPr>
            <p:cNvPr id="26" name="Text Box 5"/>
            <p:cNvSpPr txBox="1">
              <a:spLocks noChangeArrowheads="1"/>
            </p:cNvSpPr>
            <p:nvPr/>
          </p:nvSpPr>
          <p:spPr bwMode="auto">
            <a:xfrm>
              <a:off x="464820" y="3537268"/>
              <a:ext cx="4552950" cy="4000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i="1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Example</a:t>
              </a:r>
            </a:p>
          </p:txBody>
        </p:sp>
        <p:grpSp>
          <p:nvGrpSpPr>
            <p:cNvPr id="27" name="Group 63"/>
            <p:cNvGrpSpPr>
              <a:grpSpLocks/>
            </p:cNvGrpSpPr>
            <p:nvPr/>
          </p:nvGrpSpPr>
          <p:grpSpPr bwMode="auto">
            <a:xfrm>
              <a:off x="1061167" y="4285954"/>
              <a:ext cx="3360256" cy="1893715"/>
              <a:chOff x="381" y="1146"/>
              <a:chExt cx="2116" cy="1193"/>
            </a:xfrm>
          </p:grpSpPr>
          <p:grpSp>
            <p:nvGrpSpPr>
              <p:cNvPr id="28" name="Group 45"/>
              <p:cNvGrpSpPr>
                <a:grpSpLocks/>
              </p:cNvGrpSpPr>
              <p:nvPr/>
            </p:nvGrpSpPr>
            <p:grpSpPr bwMode="auto">
              <a:xfrm>
                <a:off x="777" y="1146"/>
                <a:ext cx="1324" cy="454"/>
                <a:chOff x="749" y="1389"/>
                <a:chExt cx="1324" cy="454"/>
              </a:xfrm>
            </p:grpSpPr>
            <p:sp>
              <p:nvSpPr>
                <p:cNvPr id="42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749" y="1389"/>
                  <a:ext cx="1324" cy="454"/>
                </a:xfrm>
                <a:prstGeom prst="rect">
                  <a:avLst/>
                </a:prstGeom>
                <a:solidFill>
                  <a:srgbClr val="3366CC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/>
                  <a:r>
                    <a:rPr lang="en-US" altLang="en-US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point</a:t>
                  </a:r>
                </a:p>
                <a:p>
                  <a:pPr algn="ctr" eaLnBrk="1" hangingPunct="1"/>
                  <a:endParaRPr lang="en-US" altLang="en-US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endParaRPr>
                </a:p>
              </p:txBody>
            </p:sp>
            <p:sp>
              <p:nvSpPr>
                <p:cNvPr id="43" name="Line 34"/>
                <p:cNvSpPr>
                  <a:spLocks noChangeShapeType="1"/>
                </p:cNvSpPr>
                <p:nvPr/>
              </p:nvSpPr>
              <p:spPr bwMode="auto">
                <a:xfrm>
                  <a:off x="752" y="1604"/>
                  <a:ext cx="131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9" name="Group 50"/>
              <p:cNvGrpSpPr>
                <a:grpSpLocks/>
              </p:cNvGrpSpPr>
              <p:nvPr/>
            </p:nvGrpSpPr>
            <p:grpSpPr bwMode="auto">
              <a:xfrm>
                <a:off x="381" y="1885"/>
                <a:ext cx="940" cy="454"/>
                <a:chOff x="381" y="2179"/>
                <a:chExt cx="940" cy="454"/>
              </a:xfrm>
            </p:grpSpPr>
            <p:sp>
              <p:nvSpPr>
                <p:cNvPr id="40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381" y="2179"/>
                  <a:ext cx="940" cy="454"/>
                </a:xfrm>
                <a:prstGeom prst="rect">
                  <a:avLst/>
                </a:prstGeom>
                <a:solidFill>
                  <a:srgbClr val="3366CC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/>
                  <a:r>
                    <a:rPr lang="en-US" altLang="en-US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colorpoint</a:t>
                  </a:r>
                </a:p>
                <a:p>
                  <a:pPr algn="ctr" eaLnBrk="1" hangingPunct="1"/>
                  <a:endParaRPr lang="en-US" altLang="en-US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endParaRPr>
                </a:p>
              </p:txBody>
            </p:sp>
            <p:sp>
              <p:nvSpPr>
                <p:cNvPr id="41" name="Line 37"/>
                <p:cNvSpPr>
                  <a:spLocks noChangeShapeType="1"/>
                </p:cNvSpPr>
                <p:nvPr/>
              </p:nvSpPr>
              <p:spPr bwMode="auto">
                <a:xfrm>
                  <a:off x="383" y="2397"/>
                  <a:ext cx="93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0" name="Group 49"/>
              <p:cNvGrpSpPr>
                <a:grpSpLocks/>
              </p:cNvGrpSpPr>
              <p:nvPr/>
            </p:nvGrpSpPr>
            <p:grpSpPr bwMode="auto">
              <a:xfrm>
                <a:off x="1557" y="1885"/>
                <a:ext cx="940" cy="454"/>
                <a:chOff x="1557" y="2179"/>
                <a:chExt cx="940" cy="454"/>
              </a:xfrm>
            </p:grpSpPr>
            <p:sp>
              <p:nvSpPr>
                <p:cNvPr id="38" name="Text Box 42"/>
                <p:cNvSpPr txBox="1">
                  <a:spLocks noChangeArrowheads="1"/>
                </p:cNvSpPr>
                <p:nvPr/>
              </p:nvSpPr>
              <p:spPr bwMode="auto">
                <a:xfrm>
                  <a:off x="1557" y="2179"/>
                  <a:ext cx="940" cy="454"/>
                </a:xfrm>
                <a:prstGeom prst="rect">
                  <a:avLst/>
                </a:prstGeom>
                <a:solidFill>
                  <a:srgbClr val="3366CC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/>
                  <a:r>
                    <a:rPr lang="en-US" altLang="en-US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point3D</a:t>
                  </a:r>
                </a:p>
                <a:p>
                  <a:pPr algn="ctr" eaLnBrk="1" hangingPunct="1"/>
                  <a:endParaRPr lang="en-US" altLang="en-US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endParaRPr>
                </a:p>
              </p:txBody>
            </p:sp>
            <p:sp>
              <p:nvSpPr>
                <p:cNvPr id="39" name="Line 43"/>
                <p:cNvSpPr>
                  <a:spLocks noChangeShapeType="1"/>
                </p:cNvSpPr>
                <p:nvPr/>
              </p:nvSpPr>
              <p:spPr bwMode="auto">
                <a:xfrm>
                  <a:off x="1559" y="2397"/>
                  <a:ext cx="93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2" name="Group 46"/>
              <p:cNvGrpSpPr>
                <a:grpSpLocks/>
              </p:cNvGrpSpPr>
              <p:nvPr/>
            </p:nvGrpSpPr>
            <p:grpSpPr bwMode="auto">
              <a:xfrm>
                <a:off x="773" y="1621"/>
                <a:ext cx="155" cy="258"/>
                <a:chOff x="4167" y="1946"/>
                <a:chExt cx="155" cy="258"/>
              </a:xfrm>
            </p:grpSpPr>
            <p:sp>
              <p:nvSpPr>
                <p:cNvPr id="36" name="AutoShape 47"/>
                <p:cNvSpPr>
                  <a:spLocks noChangeArrowheads="1"/>
                </p:cNvSpPr>
                <p:nvPr/>
              </p:nvSpPr>
              <p:spPr bwMode="auto">
                <a:xfrm>
                  <a:off x="4167" y="1946"/>
                  <a:ext cx="155" cy="86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3366CC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cxnSp>
              <p:nvCxnSpPr>
                <p:cNvPr id="37" name="AutoShape 48"/>
                <p:cNvCxnSpPr>
                  <a:cxnSpLocks noChangeShapeType="1"/>
                  <a:stCxn id="36" idx="3"/>
                </p:cNvCxnSpPr>
                <p:nvPr/>
              </p:nvCxnSpPr>
              <p:spPr bwMode="auto">
                <a:xfrm>
                  <a:off x="4245" y="2038"/>
                  <a:ext cx="1" cy="166"/>
                </a:xfrm>
                <a:prstGeom prst="straightConnector1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grpSp>
            <p:nvGrpSpPr>
              <p:cNvPr id="33" name="Group 52"/>
              <p:cNvGrpSpPr>
                <a:grpSpLocks/>
              </p:cNvGrpSpPr>
              <p:nvPr/>
            </p:nvGrpSpPr>
            <p:grpSpPr bwMode="auto">
              <a:xfrm>
                <a:off x="1950" y="1614"/>
                <a:ext cx="155" cy="258"/>
                <a:chOff x="4167" y="1946"/>
                <a:chExt cx="155" cy="258"/>
              </a:xfrm>
            </p:grpSpPr>
            <p:sp>
              <p:nvSpPr>
                <p:cNvPr id="34" name="AutoShape 53"/>
                <p:cNvSpPr>
                  <a:spLocks noChangeArrowheads="1"/>
                </p:cNvSpPr>
                <p:nvPr/>
              </p:nvSpPr>
              <p:spPr bwMode="auto">
                <a:xfrm>
                  <a:off x="4167" y="1946"/>
                  <a:ext cx="155" cy="86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3366CC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cxnSp>
              <p:nvCxnSpPr>
                <p:cNvPr id="35" name="AutoShape 54"/>
                <p:cNvCxnSpPr>
                  <a:cxnSpLocks noChangeShapeType="1"/>
                  <a:stCxn id="34" idx="3"/>
                </p:cNvCxnSpPr>
                <p:nvPr/>
              </p:nvCxnSpPr>
              <p:spPr bwMode="auto">
                <a:xfrm>
                  <a:off x="4245" y="2038"/>
                  <a:ext cx="1" cy="166"/>
                </a:xfrm>
                <a:prstGeom prst="straightConnector1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</p:grpSp>
      </p:grpSp>
    </p:spTree>
    <p:extLst>
      <p:ext uri="{BB962C8B-B14F-4D97-AF65-F5344CB8AC3E}">
        <p14:creationId xmlns:p14="http://schemas.microsoft.com/office/powerpoint/2010/main" val="140497715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4710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245177D6-6FE2-46B8-BA21-869E73173224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37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4710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96838"/>
            <a:ext cx="9143999" cy="1308100"/>
          </a:xfrm>
        </p:spPr>
        <p:txBody>
          <a:bodyPr/>
          <a:lstStyle/>
          <a:p>
            <a:r>
              <a:rPr lang="en-US" altLang="en-US" sz="3200" dirty="0" smtClean="0"/>
              <a:t>OO Mutation Operators—</a:t>
            </a:r>
            <a:r>
              <a:rPr lang="en-US" altLang="en-US" sz="3200" i="1" dirty="0" smtClean="0"/>
              <a:t>Polymorphism</a:t>
            </a: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422275" y="1384134"/>
            <a:ext cx="8297863" cy="1223963"/>
            <a:chOff x="266" y="3323"/>
            <a:chExt cx="5227" cy="771"/>
          </a:xfrm>
        </p:grpSpPr>
        <p:sp>
          <p:nvSpPr>
            <p:cNvPr id="47130" name="Text Box 26"/>
            <p:cNvSpPr txBox="1">
              <a:spLocks noChangeArrowheads="1"/>
            </p:cNvSpPr>
            <p:nvPr/>
          </p:nvSpPr>
          <p:spPr bwMode="auto">
            <a:xfrm>
              <a:off x="266" y="3454"/>
              <a:ext cx="5227" cy="640"/>
            </a:xfrm>
            <a:prstGeom prst="rect">
              <a:avLst/>
            </a:prstGeom>
            <a:solidFill>
              <a:srgbClr val="3333CC"/>
            </a:solidFill>
            <a:ln w="28575" algn="ctr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kumimoji="1" lang="en-US" altLang="ko-KR" b="0" dirty="0">
                <a:solidFill>
                  <a:schemeClr val="tx1"/>
                </a:solidFill>
                <a:latin typeface="Gill Sans MT" panose="020B0502020104020203" pitchFamily="34" charset="0"/>
                <a:ea typeface="Gulim" pitchFamily="34" charset="-127"/>
              </a:endParaRPr>
            </a:p>
            <a:p>
              <a:r>
                <a:rPr kumimoji="1" lang="en-US" altLang="ko-KR" b="0" dirty="0">
                  <a:solidFill>
                    <a:schemeClr val="tx1"/>
                  </a:solidFill>
                  <a:latin typeface="Gill Sans MT" panose="020B0502020104020203" pitchFamily="34" charset="0"/>
                  <a:ea typeface="Gulim" pitchFamily="34" charset="-127"/>
                </a:rPr>
                <a:t>The right side objects of assignment statements are changed to refer to objects of a compatible </a:t>
              </a:r>
              <a:r>
                <a:rPr kumimoji="1" lang="en-US" altLang="ko-KR" b="0" dirty="0" smtClean="0">
                  <a:solidFill>
                    <a:schemeClr val="tx1"/>
                  </a:solidFill>
                  <a:latin typeface="Gill Sans MT" panose="020B0502020104020203" pitchFamily="34" charset="0"/>
                  <a:ea typeface="Gulim" pitchFamily="34" charset="-127"/>
                </a:rPr>
                <a:t>type</a:t>
              </a:r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grpSp>
          <p:nvGrpSpPr>
            <p:cNvPr id="47131" name="Group 23"/>
            <p:cNvGrpSpPr>
              <a:grpSpLocks/>
            </p:cNvGrpSpPr>
            <p:nvPr/>
          </p:nvGrpSpPr>
          <p:grpSpPr bwMode="auto">
            <a:xfrm>
              <a:off x="315" y="3323"/>
              <a:ext cx="4879" cy="308"/>
              <a:chOff x="315" y="3381"/>
              <a:chExt cx="4879" cy="308"/>
            </a:xfrm>
          </p:grpSpPr>
          <p:sp>
            <p:nvSpPr>
              <p:cNvPr id="47132" name="AutoShape 18"/>
              <p:cNvSpPr>
                <a:spLocks noChangeArrowheads="1"/>
              </p:cNvSpPr>
              <p:nvPr/>
            </p:nvSpPr>
            <p:spPr bwMode="auto">
              <a:xfrm>
                <a:off x="337" y="3381"/>
                <a:ext cx="4760" cy="284"/>
              </a:xfrm>
              <a:prstGeom prst="roundRect">
                <a:avLst>
                  <a:gd name="adj" fmla="val 16667"/>
                </a:avLst>
              </a:prstGeom>
              <a:solidFill>
                <a:srgbClr val="CCECFF"/>
              </a:solidFill>
              <a:ln w="28575">
                <a:solidFill>
                  <a:schemeClr val="hlink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>
                  <a:latin typeface="Gill Sans MT" panose="020B0502020104020203" pitchFamily="34" charset="0"/>
                </a:endParaRPr>
              </a:p>
            </p:txBody>
          </p:sp>
          <p:sp>
            <p:nvSpPr>
              <p:cNvPr id="47133" name="Text Box 8"/>
              <p:cNvSpPr txBox="1">
                <a:spLocks noChangeArrowheads="1"/>
              </p:cNvSpPr>
              <p:nvPr/>
            </p:nvSpPr>
            <p:spPr bwMode="auto">
              <a:xfrm>
                <a:off x="315" y="3398"/>
                <a:ext cx="4879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n-US" sz="2400" b="0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16.</a:t>
                </a:r>
                <a:r>
                  <a:rPr lang="en-US" altLang="en-US" sz="2400" dirty="0" smtClean="0">
                    <a:latin typeface="Gill Sans MT" panose="020B0502020104020203" pitchFamily="34" charset="0"/>
                  </a:rPr>
                  <a:t> </a:t>
                </a:r>
                <a:r>
                  <a:rPr lang="en-US" altLang="en-US" sz="2400" b="0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PRV </a:t>
                </a:r>
                <a:r>
                  <a:rPr lang="en-US" altLang="zh-CN" sz="2400" b="0" i="1" dirty="0">
                    <a:solidFill>
                      <a:srgbClr val="000000"/>
                    </a:solidFill>
                    <a:latin typeface="Gill Sans MT" panose="020B0502020104020203" pitchFamily="34" charset="0"/>
                    <a:ea typeface="宋体" pitchFamily="2" charset="-122"/>
                  </a:rPr>
                  <a:t>––</a:t>
                </a:r>
                <a:r>
                  <a:rPr lang="en-US" altLang="zh-CN" sz="2400" dirty="0">
                    <a:latin typeface="Gill Sans MT" panose="020B0502020104020203" pitchFamily="34" charset="0"/>
                    <a:ea typeface="宋体" pitchFamily="2" charset="-122"/>
                  </a:rPr>
                  <a:t> </a:t>
                </a:r>
                <a:r>
                  <a:rPr lang="en-US" altLang="zh-CN" sz="2400" b="0" i="1" dirty="0">
                    <a:solidFill>
                      <a:srgbClr val="000000"/>
                    </a:solidFill>
                    <a:latin typeface="Gill Sans MT" panose="020B0502020104020203" pitchFamily="34" charset="0"/>
                    <a:ea typeface="宋体" pitchFamily="2" charset="-122"/>
                  </a:rPr>
                  <a:t>Reference </a:t>
                </a:r>
                <a:r>
                  <a:rPr lang="en-US" altLang="zh-CN" sz="2400" b="0" i="1" dirty="0" smtClean="0">
                    <a:solidFill>
                      <a:srgbClr val="000000"/>
                    </a:solidFill>
                    <a:latin typeface="Gill Sans MT" panose="020B0502020104020203" pitchFamily="34" charset="0"/>
                    <a:ea typeface="宋体" pitchFamily="2" charset="-122"/>
                  </a:rPr>
                  <a:t>Assignment with Other Compatible T</a:t>
                </a:r>
                <a:r>
                  <a:rPr lang="en-US" altLang="en-US" sz="2400" b="0" i="1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ype</a:t>
                </a:r>
                <a:endParaRPr lang="en-US" altLang="en-US" sz="2400" b="0" i="1" dirty="0">
                  <a:solidFill>
                    <a:srgbClr val="000000"/>
                  </a:solidFill>
                  <a:latin typeface="Gill Sans MT" panose="020B0502020104020203" pitchFamily="34" charset="0"/>
                </a:endParaRPr>
              </a:p>
            </p:txBody>
          </p:sp>
        </p:grpSp>
      </p:grpSp>
      <p:sp>
        <p:nvSpPr>
          <p:cNvPr id="47110" name="Date Placeholder 2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</a:p>
        </p:txBody>
      </p:sp>
      <p:sp>
        <p:nvSpPr>
          <p:cNvPr id="29" name="Text Box 44"/>
          <p:cNvSpPr txBox="1">
            <a:spLocks noChangeArrowheads="1"/>
          </p:cNvSpPr>
          <p:nvPr/>
        </p:nvSpPr>
        <p:spPr bwMode="auto">
          <a:xfrm>
            <a:off x="4652963" y="4177458"/>
            <a:ext cx="4327525" cy="1477963"/>
          </a:xfrm>
          <a:prstGeom prst="rect">
            <a:avLst/>
          </a:prstGeom>
          <a:solidFill>
            <a:srgbClr val="0066FF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1800" b="0">
                <a:solidFill>
                  <a:schemeClr val="tx2"/>
                </a:solidFill>
                <a:latin typeface="Comic Sans MS" pitchFamily="66" charset="0"/>
                <a:cs typeface="Arial" pitchFamily="34" charset="0"/>
              </a:rPr>
              <a:t>   point p; </a:t>
            </a:r>
          </a:p>
          <a:p>
            <a:pPr eaLnBrk="1" hangingPunct="1"/>
            <a:r>
              <a:rPr lang="en-US" altLang="en-US" sz="1800" b="0">
                <a:solidFill>
                  <a:schemeClr val="tx2"/>
                </a:solidFill>
                <a:latin typeface="Comic Sans MS" pitchFamily="66" charset="0"/>
                <a:cs typeface="Arial" pitchFamily="34" charset="0"/>
              </a:rPr>
              <a:t>	colorpoint cp = new colorpoint (0, 0);</a:t>
            </a:r>
          </a:p>
          <a:p>
            <a:pPr eaLnBrk="1" hangingPunct="1"/>
            <a:r>
              <a:rPr lang="en-US" altLang="en-US" sz="1800" b="0">
                <a:solidFill>
                  <a:schemeClr val="tx2"/>
                </a:solidFill>
                <a:latin typeface="Comic Sans MS" pitchFamily="66" charset="0"/>
                <a:cs typeface="Arial" pitchFamily="34" charset="0"/>
              </a:rPr>
              <a:t>	point3D p3d = new point3D (0, 0, 0);</a:t>
            </a:r>
          </a:p>
          <a:p>
            <a:pPr eaLnBrk="1" hangingPunct="1"/>
            <a:r>
              <a:rPr lang="en-US" altLang="en-US" sz="1800" b="0">
                <a:solidFill>
                  <a:schemeClr val="tx2"/>
                </a:solidFill>
                <a:latin typeface="Comic Sans MS" pitchFamily="66" charset="0"/>
                <a:cs typeface="Arial" pitchFamily="34" charset="0"/>
                <a:sym typeface="Symbol" pitchFamily="18" charset="2"/>
              </a:rPr>
              <a:t>	p = cp;</a:t>
            </a:r>
          </a:p>
          <a:p>
            <a:pPr eaLnBrk="1" hangingPunct="1"/>
            <a:r>
              <a:rPr lang="en-US" altLang="en-US" sz="1800" b="0">
                <a:solidFill>
                  <a:schemeClr val="tx2"/>
                </a:solidFill>
                <a:latin typeface="Comic Sans MS" pitchFamily="66" charset="0"/>
                <a:cs typeface="Arial" pitchFamily="34" charset="0"/>
                <a:sym typeface="Symbol" pitchFamily="18" charset="2"/>
              </a:rPr>
              <a:t>	p = p3d;</a:t>
            </a:r>
            <a:endParaRPr lang="en-US" altLang="en-US" sz="1800" b="0">
              <a:solidFill>
                <a:schemeClr val="tx2"/>
              </a:solidFill>
              <a:latin typeface="Comic Sans MS" pitchFamily="66" charset="0"/>
              <a:cs typeface="Arial" pitchFamily="34" charset="0"/>
            </a:endParaRPr>
          </a:p>
        </p:txBody>
      </p:sp>
      <p:grpSp>
        <p:nvGrpSpPr>
          <p:cNvPr id="4" name="Group 45"/>
          <p:cNvGrpSpPr>
            <a:grpSpLocks/>
          </p:cNvGrpSpPr>
          <p:nvPr/>
        </p:nvGrpSpPr>
        <p:grpSpPr bwMode="auto">
          <a:xfrm>
            <a:off x="465138" y="2893171"/>
            <a:ext cx="4552950" cy="2641600"/>
            <a:chOff x="464820" y="3537268"/>
            <a:chExt cx="4552950" cy="2642401"/>
          </a:xfrm>
        </p:grpSpPr>
        <p:sp>
          <p:nvSpPr>
            <p:cNvPr id="47113" name="Text Box 5"/>
            <p:cNvSpPr txBox="1">
              <a:spLocks noChangeArrowheads="1"/>
            </p:cNvSpPr>
            <p:nvPr/>
          </p:nvSpPr>
          <p:spPr bwMode="auto">
            <a:xfrm>
              <a:off x="464820" y="3537268"/>
              <a:ext cx="4552950" cy="4000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i="1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Example</a:t>
              </a:r>
            </a:p>
          </p:txBody>
        </p:sp>
        <p:grpSp>
          <p:nvGrpSpPr>
            <p:cNvPr id="47114" name="Group 63"/>
            <p:cNvGrpSpPr>
              <a:grpSpLocks/>
            </p:cNvGrpSpPr>
            <p:nvPr/>
          </p:nvGrpSpPr>
          <p:grpSpPr bwMode="auto">
            <a:xfrm>
              <a:off x="1061167" y="4285954"/>
              <a:ext cx="3360256" cy="1893715"/>
              <a:chOff x="381" y="1146"/>
              <a:chExt cx="2116" cy="1193"/>
            </a:xfrm>
          </p:grpSpPr>
          <p:grpSp>
            <p:nvGrpSpPr>
              <p:cNvPr id="47115" name="Group 45"/>
              <p:cNvGrpSpPr>
                <a:grpSpLocks/>
              </p:cNvGrpSpPr>
              <p:nvPr/>
            </p:nvGrpSpPr>
            <p:grpSpPr bwMode="auto">
              <a:xfrm>
                <a:off x="777" y="1146"/>
                <a:ext cx="1324" cy="454"/>
                <a:chOff x="749" y="1389"/>
                <a:chExt cx="1324" cy="454"/>
              </a:xfrm>
            </p:grpSpPr>
            <p:sp>
              <p:nvSpPr>
                <p:cNvPr id="47128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749" y="1389"/>
                  <a:ext cx="1324" cy="454"/>
                </a:xfrm>
                <a:prstGeom prst="rect">
                  <a:avLst/>
                </a:prstGeom>
                <a:solidFill>
                  <a:srgbClr val="3366CC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/>
                  <a:r>
                    <a:rPr lang="en-US" altLang="en-US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point</a:t>
                  </a:r>
                </a:p>
                <a:p>
                  <a:pPr algn="ctr" eaLnBrk="1" hangingPunct="1"/>
                  <a:endParaRPr lang="en-US" altLang="en-US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endParaRPr>
                </a:p>
              </p:txBody>
            </p:sp>
            <p:sp>
              <p:nvSpPr>
                <p:cNvPr id="47129" name="Line 34"/>
                <p:cNvSpPr>
                  <a:spLocks noChangeShapeType="1"/>
                </p:cNvSpPr>
                <p:nvPr/>
              </p:nvSpPr>
              <p:spPr bwMode="auto">
                <a:xfrm>
                  <a:off x="752" y="1604"/>
                  <a:ext cx="131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7116" name="Group 50"/>
              <p:cNvGrpSpPr>
                <a:grpSpLocks/>
              </p:cNvGrpSpPr>
              <p:nvPr/>
            </p:nvGrpSpPr>
            <p:grpSpPr bwMode="auto">
              <a:xfrm>
                <a:off x="381" y="1885"/>
                <a:ext cx="940" cy="454"/>
                <a:chOff x="381" y="2179"/>
                <a:chExt cx="940" cy="454"/>
              </a:xfrm>
            </p:grpSpPr>
            <p:sp>
              <p:nvSpPr>
                <p:cNvPr id="47126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381" y="2179"/>
                  <a:ext cx="940" cy="454"/>
                </a:xfrm>
                <a:prstGeom prst="rect">
                  <a:avLst/>
                </a:prstGeom>
                <a:solidFill>
                  <a:srgbClr val="3366CC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/>
                  <a:r>
                    <a:rPr lang="en-US" altLang="en-US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colorpoint</a:t>
                  </a:r>
                </a:p>
                <a:p>
                  <a:pPr algn="ctr" eaLnBrk="1" hangingPunct="1"/>
                  <a:endParaRPr lang="en-US" altLang="en-US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endParaRPr>
                </a:p>
              </p:txBody>
            </p:sp>
            <p:sp>
              <p:nvSpPr>
                <p:cNvPr id="47127" name="Line 37"/>
                <p:cNvSpPr>
                  <a:spLocks noChangeShapeType="1"/>
                </p:cNvSpPr>
                <p:nvPr/>
              </p:nvSpPr>
              <p:spPr bwMode="auto">
                <a:xfrm>
                  <a:off x="383" y="2397"/>
                  <a:ext cx="93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7117" name="Group 49"/>
              <p:cNvGrpSpPr>
                <a:grpSpLocks/>
              </p:cNvGrpSpPr>
              <p:nvPr/>
            </p:nvGrpSpPr>
            <p:grpSpPr bwMode="auto">
              <a:xfrm>
                <a:off x="1557" y="1885"/>
                <a:ext cx="940" cy="454"/>
                <a:chOff x="1557" y="2179"/>
                <a:chExt cx="940" cy="454"/>
              </a:xfrm>
            </p:grpSpPr>
            <p:sp>
              <p:nvSpPr>
                <p:cNvPr id="47124" name="Text Box 42"/>
                <p:cNvSpPr txBox="1">
                  <a:spLocks noChangeArrowheads="1"/>
                </p:cNvSpPr>
                <p:nvPr/>
              </p:nvSpPr>
              <p:spPr bwMode="auto">
                <a:xfrm>
                  <a:off x="1557" y="2179"/>
                  <a:ext cx="940" cy="454"/>
                </a:xfrm>
                <a:prstGeom prst="rect">
                  <a:avLst/>
                </a:prstGeom>
                <a:solidFill>
                  <a:srgbClr val="3366CC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/>
                  <a:r>
                    <a:rPr lang="en-US" altLang="en-US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point3D</a:t>
                  </a:r>
                </a:p>
                <a:p>
                  <a:pPr algn="ctr" eaLnBrk="1" hangingPunct="1"/>
                  <a:endParaRPr lang="en-US" altLang="en-US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endParaRPr>
                </a:p>
              </p:txBody>
            </p:sp>
            <p:sp>
              <p:nvSpPr>
                <p:cNvPr id="47125" name="Line 43"/>
                <p:cNvSpPr>
                  <a:spLocks noChangeShapeType="1"/>
                </p:cNvSpPr>
                <p:nvPr/>
              </p:nvSpPr>
              <p:spPr bwMode="auto">
                <a:xfrm>
                  <a:off x="1559" y="2397"/>
                  <a:ext cx="93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7118" name="Group 46"/>
              <p:cNvGrpSpPr>
                <a:grpSpLocks/>
              </p:cNvGrpSpPr>
              <p:nvPr/>
            </p:nvGrpSpPr>
            <p:grpSpPr bwMode="auto">
              <a:xfrm>
                <a:off x="773" y="1621"/>
                <a:ext cx="155" cy="258"/>
                <a:chOff x="4167" y="1946"/>
                <a:chExt cx="155" cy="258"/>
              </a:xfrm>
            </p:grpSpPr>
            <p:sp>
              <p:nvSpPr>
                <p:cNvPr id="47122" name="AutoShape 47"/>
                <p:cNvSpPr>
                  <a:spLocks noChangeArrowheads="1"/>
                </p:cNvSpPr>
                <p:nvPr/>
              </p:nvSpPr>
              <p:spPr bwMode="auto">
                <a:xfrm>
                  <a:off x="4167" y="1946"/>
                  <a:ext cx="155" cy="86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3366CC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cxnSp>
              <p:nvCxnSpPr>
                <p:cNvPr id="47123" name="AutoShape 48"/>
                <p:cNvCxnSpPr>
                  <a:cxnSpLocks noChangeShapeType="1"/>
                  <a:stCxn id="47122" idx="3"/>
                </p:cNvCxnSpPr>
                <p:nvPr/>
              </p:nvCxnSpPr>
              <p:spPr bwMode="auto">
                <a:xfrm>
                  <a:off x="4245" y="2038"/>
                  <a:ext cx="1" cy="166"/>
                </a:xfrm>
                <a:prstGeom prst="straightConnector1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grpSp>
            <p:nvGrpSpPr>
              <p:cNvPr id="47119" name="Group 52"/>
              <p:cNvGrpSpPr>
                <a:grpSpLocks/>
              </p:cNvGrpSpPr>
              <p:nvPr/>
            </p:nvGrpSpPr>
            <p:grpSpPr bwMode="auto">
              <a:xfrm>
                <a:off x="1950" y="1614"/>
                <a:ext cx="155" cy="258"/>
                <a:chOff x="4167" y="1946"/>
                <a:chExt cx="155" cy="258"/>
              </a:xfrm>
            </p:grpSpPr>
            <p:sp>
              <p:nvSpPr>
                <p:cNvPr id="47120" name="AutoShape 53"/>
                <p:cNvSpPr>
                  <a:spLocks noChangeArrowheads="1"/>
                </p:cNvSpPr>
                <p:nvPr/>
              </p:nvSpPr>
              <p:spPr bwMode="auto">
                <a:xfrm>
                  <a:off x="4167" y="1946"/>
                  <a:ext cx="155" cy="86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3366CC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cxnSp>
              <p:nvCxnSpPr>
                <p:cNvPr id="47121" name="AutoShape 54"/>
                <p:cNvCxnSpPr>
                  <a:cxnSpLocks noChangeShapeType="1"/>
                  <a:stCxn id="47120" idx="3"/>
                </p:cNvCxnSpPr>
                <p:nvPr/>
              </p:nvCxnSpPr>
              <p:spPr bwMode="auto">
                <a:xfrm>
                  <a:off x="4245" y="2038"/>
                  <a:ext cx="1" cy="166"/>
                </a:xfrm>
                <a:prstGeom prst="straightConnector1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</p:grp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4813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3E796A79-CCD3-42C1-AC3E-0C1D92B94822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38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4813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96838"/>
            <a:ext cx="9143999" cy="1295400"/>
          </a:xfrm>
        </p:spPr>
        <p:txBody>
          <a:bodyPr/>
          <a:lstStyle/>
          <a:p>
            <a:r>
              <a:rPr lang="en-US" altLang="en-US" sz="3200" dirty="0" smtClean="0"/>
              <a:t>OO Mutation Operators—</a:t>
            </a:r>
            <a:r>
              <a:rPr lang="en-US" altLang="en-US" sz="3200" i="1" dirty="0" smtClean="0"/>
              <a:t>Polymorphism</a:t>
            </a:r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423863" y="1509634"/>
            <a:ext cx="8380412" cy="923925"/>
            <a:chOff x="266" y="3289"/>
            <a:chExt cx="5279" cy="582"/>
          </a:xfrm>
        </p:grpSpPr>
        <p:sp>
          <p:nvSpPr>
            <p:cNvPr id="48147" name="Text Box 19"/>
            <p:cNvSpPr txBox="1">
              <a:spLocks noChangeArrowheads="1"/>
            </p:cNvSpPr>
            <p:nvPr/>
          </p:nvSpPr>
          <p:spPr bwMode="auto">
            <a:xfrm>
              <a:off x="266" y="3425"/>
              <a:ext cx="5279" cy="446"/>
            </a:xfrm>
            <a:prstGeom prst="rect">
              <a:avLst/>
            </a:prstGeom>
            <a:solidFill>
              <a:srgbClr val="3333CC"/>
            </a:solidFill>
            <a:ln w="28575" algn="ctr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zh-CN" b="0" dirty="0">
                <a:solidFill>
                  <a:schemeClr val="tx1"/>
                </a:solidFill>
                <a:ea typeface="宋体" pitchFamily="2" charset="-122"/>
              </a:endParaRPr>
            </a:p>
            <a:p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For each pair of methods that have the same name, the bodies are </a:t>
              </a:r>
              <a:r>
                <a:rPr lang="en-US" altLang="zh-CN" b="0" dirty="0" smtClean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interchanged</a:t>
              </a:r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grpSp>
          <p:nvGrpSpPr>
            <p:cNvPr id="48148" name="Group 16"/>
            <p:cNvGrpSpPr>
              <a:grpSpLocks/>
            </p:cNvGrpSpPr>
            <p:nvPr/>
          </p:nvGrpSpPr>
          <p:grpSpPr bwMode="auto">
            <a:xfrm>
              <a:off x="336" y="3289"/>
              <a:ext cx="4521" cy="308"/>
              <a:chOff x="288" y="3290"/>
              <a:chExt cx="4521" cy="308"/>
            </a:xfrm>
          </p:grpSpPr>
          <p:sp>
            <p:nvSpPr>
              <p:cNvPr id="48149" name="AutoShape 10"/>
              <p:cNvSpPr>
                <a:spLocks noChangeArrowheads="1"/>
              </p:cNvSpPr>
              <p:nvPr/>
            </p:nvSpPr>
            <p:spPr bwMode="auto">
              <a:xfrm>
                <a:off x="310" y="3290"/>
                <a:ext cx="4478" cy="284"/>
              </a:xfrm>
              <a:prstGeom prst="roundRect">
                <a:avLst>
                  <a:gd name="adj" fmla="val 16667"/>
                </a:avLst>
              </a:prstGeom>
              <a:solidFill>
                <a:srgbClr val="CCECFF"/>
              </a:solidFill>
              <a:ln w="28575">
                <a:solidFill>
                  <a:schemeClr val="hlink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48150" name="Text Box 9"/>
              <p:cNvSpPr txBox="1">
                <a:spLocks noChangeArrowheads="1"/>
              </p:cNvSpPr>
              <p:nvPr/>
            </p:nvSpPr>
            <p:spPr bwMode="auto">
              <a:xfrm>
                <a:off x="288" y="3307"/>
                <a:ext cx="4521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n-US" sz="2400" b="0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17.</a:t>
                </a:r>
                <a:r>
                  <a:rPr lang="en-US" altLang="en-US" sz="2400" dirty="0" smtClean="0">
                    <a:latin typeface="Gill Sans MT" panose="020B0502020104020203" pitchFamily="34" charset="0"/>
                  </a:rPr>
                  <a:t> </a:t>
                </a:r>
                <a:r>
                  <a:rPr lang="en-US" altLang="en-US" sz="2400" b="0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OMR </a:t>
                </a:r>
                <a:r>
                  <a:rPr lang="en-US" altLang="zh-CN" sz="2400" b="0" i="1" dirty="0">
                    <a:solidFill>
                      <a:srgbClr val="000000"/>
                    </a:solidFill>
                    <a:latin typeface="Gill Sans MT" panose="020B0502020104020203" pitchFamily="34" charset="0"/>
                    <a:ea typeface="宋体" pitchFamily="2" charset="-122"/>
                  </a:rPr>
                  <a:t>––</a:t>
                </a:r>
                <a:r>
                  <a:rPr lang="en-US" altLang="zh-CN" sz="2400" dirty="0">
                    <a:latin typeface="Gill Sans MT" panose="020B0502020104020203" pitchFamily="34" charset="0"/>
                    <a:ea typeface="宋体" pitchFamily="2" charset="-122"/>
                  </a:rPr>
                  <a:t> </a:t>
                </a:r>
                <a:r>
                  <a:rPr lang="en-US" altLang="en-US" sz="2400" b="0" i="1" dirty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Overloading Method </a:t>
                </a:r>
                <a:r>
                  <a:rPr lang="en-US" altLang="en-US" sz="2400" b="0" i="1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Contents Replace</a:t>
                </a:r>
                <a:endParaRPr lang="en-US" altLang="en-US" sz="2400" b="0" i="1" dirty="0">
                  <a:solidFill>
                    <a:srgbClr val="000000"/>
                  </a:solidFill>
                  <a:latin typeface="Gill Sans MT" panose="020B0502020104020203" pitchFamily="34" charset="0"/>
                </a:endParaRPr>
              </a:p>
            </p:txBody>
          </p:sp>
        </p:grpSp>
      </p:grpSp>
      <p:sp>
        <p:nvSpPr>
          <p:cNvPr id="48134" name="Date Placeholder 2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</a:p>
        </p:txBody>
      </p: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2466975" y="2852727"/>
            <a:ext cx="4189413" cy="3500429"/>
            <a:chOff x="298450" y="1949448"/>
            <a:chExt cx="4189413" cy="3499983"/>
          </a:xfrm>
        </p:grpSpPr>
        <p:sp>
          <p:nvSpPr>
            <p:cNvPr id="48136" name="Text Box 4"/>
            <p:cNvSpPr txBox="1">
              <a:spLocks noChangeArrowheads="1"/>
            </p:cNvSpPr>
            <p:nvPr/>
          </p:nvSpPr>
          <p:spPr bwMode="auto">
            <a:xfrm>
              <a:off x="700881" y="1949448"/>
              <a:ext cx="3384550" cy="400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i="1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Example</a:t>
              </a:r>
            </a:p>
          </p:txBody>
        </p:sp>
        <p:grpSp>
          <p:nvGrpSpPr>
            <p:cNvPr id="48137" name="Group 66"/>
            <p:cNvGrpSpPr>
              <a:grpSpLocks/>
            </p:cNvGrpSpPr>
            <p:nvPr/>
          </p:nvGrpSpPr>
          <p:grpSpPr bwMode="auto">
            <a:xfrm>
              <a:off x="298450" y="2506206"/>
              <a:ext cx="4189413" cy="2943225"/>
              <a:chOff x="3300" y="1414"/>
              <a:chExt cx="2354" cy="1854"/>
            </a:xfrm>
          </p:grpSpPr>
          <p:grpSp>
            <p:nvGrpSpPr>
              <p:cNvPr id="48138" name="Group 17"/>
              <p:cNvGrpSpPr>
                <a:grpSpLocks/>
              </p:cNvGrpSpPr>
              <p:nvPr/>
            </p:nvGrpSpPr>
            <p:grpSpPr bwMode="auto">
              <a:xfrm>
                <a:off x="4399" y="1882"/>
                <a:ext cx="155" cy="258"/>
                <a:chOff x="4167" y="1946"/>
                <a:chExt cx="155" cy="258"/>
              </a:xfrm>
            </p:grpSpPr>
            <p:sp>
              <p:nvSpPr>
                <p:cNvPr id="48145" name="AutoShape 18"/>
                <p:cNvSpPr>
                  <a:spLocks noChangeArrowheads="1"/>
                </p:cNvSpPr>
                <p:nvPr/>
              </p:nvSpPr>
              <p:spPr bwMode="auto">
                <a:xfrm>
                  <a:off x="4167" y="1946"/>
                  <a:ext cx="155" cy="86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3366CC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cxnSp>
              <p:nvCxnSpPr>
                <p:cNvPr id="48146" name="AutoShape 19"/>
                <p:cNvCxnSpPr>
                  <a:cxnSpLocks noChangeShapeType="1"/>
                  <a:stCxn id="48145" idx="3"/>
                </p:cNvCxnSpPr>
                <p:nvPr/>
              </p:nvCxnSpPr>
              <p:spPr bwMode="auto">
                <a:xfrm>
                  <a:off x="4245" y="2038"/>
                  <a:ext cx="1" cy="166"/>
                </a:xfrm>
                <a:prstGeom prst="straightConnector1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grpSp>
            <p:nvGrpSpPr>
              <p:cNvPr id="48139" name="Group 65"/>
              <p:cNvGrpSpPr>
                <a:grpSpLocks/>
              </p:cNvGrpSpPr>
              <p:nvPr/>
            </p:nvGrpSpPr>
            <p:grpSpPr bwMode="auto">
              <a:xfrm>
                <a:off x="3695" y="1414"/>
                <a:ext cx="1564" cy="454"/>
                <a:chOff x="3552" y="1414"/>
                <a:chExt cx="1564" cy="454"/>
              </a:xfrm>
            </p:grpSpPr>
            <p:sp>
              <p:nvSpPr>
                <p:cNvPr id="48143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3552" y="1414"/>
                  <a:ext cx="1564" cy="454"/>
                </a:xfrm>
                <a:prstGeom prst="rect">
                  <a:avLst/>
                </a:prstGeom>
                <a:solidFill>
                  <a:srgbClr val="3366CC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/>
                  <a:r>
                    <a:rPr lang="en-US" altLang="en-US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point</a:t>
                  </a:r>
                  <a:endParaRPr lang="en-US" altLang="en-US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endParaRPr>
                </a:p>
                <a:p>
                  <a:pPr algn="ctr" eaLnBrk="1" hangingPunct="1"/>
                  <a:endParaRPr lang="en-US" altLang="en-US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endParaRPr>
                </a:p>
              </p:txBody>
            </p:sp>
            <p:sp>
              <p:nvSpPr>
                <p:cNvPr id="48144" name="Line 61"/>
                <p:cNvSpPr>
                  <a:spLocks noChangeShapeType="1"/>
                </p:cNvSpPr>
                <p:nvPr/>
              </p:nvSpPr>
              <p:spPr bwMode="auto">
                <a:xfrm>
                  <a:off x="3557" y="1623"/>
                  <a:ext cx="155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8140" name="Group 64"/>
              <p:cNvGrpSpPr>
                <a:grpSpLocks/>
              </p:cNvGrpSpPr>
              <p:nvPr/>
            </p:nvGrpSpPr>
            <p:grpSpPr bwMode="auto">
              <a:xfrm>
                <a:off x="3300" y="2144"/>
                <a:ext cx="2354" cy="1124"/>
                <a:chOff x="3300" y="2144"/>
                <a:chExt cx="2354" cy="1124"/>
              </a:xfrm>
            </p:grpSpPr>
            <p:sp>
              <p:nvSpPr>
                <p:cNvPr id="48141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3302" y="2144"/>
                  <a:ext cx="2352" cy="1124"/>
                </a:xfrm>
                <a:prstGeom prst="rect">
                  <a:avLst/>
                </a:prstGeom>
                <a:solidFill>
                  <a:srgbClr val="3366CC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/>
                  <a:r>
                    <a:rPr lang="en-US" altLang="en-US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point3D</a:t>
                  </a:r>
                </a:p>
                <a:p>
                  <a:pPr eaLnBrk="1" hangingPunct="1"/>
                  <a:endParaRPr lang="en-US" altLang="en-US" sz="1800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endParaRPr>
                </a:p>
                <a:p>
                  <a:pPr eaLnBrk="1" hangingPunct="1"/>
                  <a:r>
                    <a:rPr lang="en-US" altLang="en-US" sz="1800" b="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   void set (int x, int y) { S1 }</a:t>
                  </a:r>
                </a:p>
                <a:p>
                  <a:pPr eaLnBrk="1" hangingPunct="1"/>
                  <a:endParaRPr lang="en-US" altLang="en-US" sz="1800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endParaRPr>
                </a:p>
                <a:p>
                  <a:pPr eaLnBrk="1" hangingPunct="1"/>
                  <a:r>
                    <a:rPr lang="en-US" altLang="en-US" sz="1800" b="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    void set (int x, int y, int z) { S2 }</a:t>
                  </a:r>
                </a:p>
                <a:p>
                  <a:pPr eaLnBrk="1" hangingPunct="1"/>
                  <a:r>
                    <a:rPr lang="en-US" altLang="en-US" sz="1800" b="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  <a:sym typeface="Symbol" pitchFamily="18" charset="2"/>
                    </a:rPr>
                    <a:t>  </a:t>
                  </a:r>
                  <a:r>
                    <a:rPr lang="en-US" altLang="en-US" sz="1800" b="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void set (int x, int y, int z) { </a:t>
                  </a:r>
                  <a:r>
                    <a:rPr lang="en-US" altLang="en-US" sz="1800" b="0">
                      <a:solidFill>
                        <a:schemeClr val="tx2"/>
                      </a:solidFill>
                      <a:latin typeface="Comic Sans MS" pitchFamily="66" charset="0"/>
                      <a:cs typeface="Arial" pitchFamily="34" charset="0"/>
                    </a:rPr>
                    <a:t>S1</a:t>
                  </a:r>
                  <a:r>
                    <a:rPr lang="en-US" altLang="en-US" sz="1800" b="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 }</a:t>
                  </a:r>
                </a:p>
              </p:txBody>
            </p:sp>
            <p:sp>
              <p:nvSpPr>
                <p:cNvPr id="48142" name="Line 62"/>
                <p:cNvSpPr>
                  <a:spLocks noChangeShapeType="1"/>
                </p:cNvSpPr>
                <p:nvPr/>
              </p:nvSpPr>
              <p:spPr bwMode="auto">
                <a:xfrm>
                  <a:off x="3300" y="2415"/>
                  <a:ext cx="2347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4915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CA849D8C-6433-46C7-B7A0-C0916F8DBC6C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39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4915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96838"/>
            <a:ext cx="9143999" cy="1289050"/>
          </a:xfrm>
        </p:spPr>
        <p:txBody>
          <a:bodyPr/>
          <a:lstStyle/>
          <a:p>
            <a:r>
              <a:rPr lang="en-US" altLang="en-US" sz="3200" dirty="0" smtClean="0"/>
              <a:t>OO Mutation Operators—</a:t>
            </a:r>
            <a:r>
              <a:rPr lang="en-US" altLang="en-US" sz="3200" i="1" dirty="0" smtClean="0"/>
              <a:t>Polymorphism</a:t>
            </a:r>
          </a:p>
        </p:txBody>
      </p:sp>
      <p:sp>
        <p:nvSpPr>
          <p:cNvPr id="49157" name="Date Placeholder 2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423863" y="1539380"/>
            <a:ext cx="8297862" cy="944563"/>
            <a:chOff x="266" y="870"/>
            <a:chExt cx="5227" cy="595"/>
          </a:xfrm>
        </p:grpSpPr>
        <p:sp>
          <p:nvSpPr>
            <p:cNvPr id="49171" name="Text Box 3"/>
            <p:cNvSpPr txBox="1">
              <a:spLocks noChangeArrowheads="1"/>
            </p:cNvSpPr>
            <p:nvPr/>
          </p:nvSpPr>
          <p:spPr bwMode="auto">
            <a:xfrm>
              <a:off x="266" y="1005"/>
              <a:ext cx="5227" cy="460"/>
            </a:xfrm>
            <a:prstGeom prst="rect">
              <a:avLst/>
            </a:prstGeom>
            <a:solidFill>
              <a:srgbClr val="3333CC"/>
            </a:solidFill>
            <a:ln w="28575" algn="ctr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  <a:p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Each overloaded method declaration is deleted, one at a </a:t>
              </a:r>
              <a:r>
                <a:rPr lang="en-US" altLang="zh-CN" b="0" dirty="0" smtClean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time</a:t>
              </a:r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grpSp>
          <p:nvGrpSpPr>
            <p:cNvPr id="49172" name="Group 9"/>
            <p:cNvGrpSpPr>
              <a:grpSpLocks/>
            </p:cNvGrpSpPr>
            <p:nvPr/>
          </p:nvGrpSpPr>
          <p:grpSpPr bwMode="auto">
            <a:xfrm>
              <a:off x="339" y="870"/>
              <a:ext cx="4069" cy="308"/>
              <a:chOff x="353" y="1665"/>
              <a:chExt cx="4069" cy="308"/>
            </a:xfrm>
          </p:grpSpPr>
          <p:sp>
            <p:nvSpPr>
              <p:cNvPr id="49173" name="AutoShape 8"/>
              <p:cNvSpPr>
                <a:spLocks noChangeArrowheads="1"/>
              </p:cNvSpPr>
              <p:nvPr/>
            </p:nvSpPr>
            <p:spPr bwMode="auto">
              <a:xfrm>
                <a:off x="353" y="1665"/>
                <a:ext cx="4068" cy="284"/>
              </a:xfrm>
              <a:prstGeom prst="roundRect">
                <a:avLst>
                  <a:gd name="adj" fmla="val 16667"/>
                </a:avLst>
              </a:prstGeom>
              <a:solidFill>
                <a:srgbClr val="CCECFF"/>
              </a:solidFill>
              <a:ln w="28575">
                <a:solidFill>
                  <a:schemeClr val="hlink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>
                  <a:latin typeface="Gill Sans MT" panose="020B0502020104020203" pitchFamily="34" charset="0"/>
                </a:endParaRPr>
              </a:p>
            </p:txBody>
          </p:sp>
          <p:sp>
            <p:nvSpPr>
              <p:cNvPr id="49174" name="Text Box 6"/>
              <p:cNvSpPr txBox="1">
                <a:spLocks noChangeArrowheads="1"/>
              </p:cNvSpPr>
              <p:nvPr/>
            </p:nvSpPr>
            <p:spPr bwMode="auto">
              <a:xfrm>
                <a:off x="353" y="1682"/>
                <a:ext cx="4069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n-US" sz="2400" b="0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18.</a:t>
                </a:r>
                <a:r>
                  <a:rPr lang="en-US" altLang="en-US" sz="2400" dirty="0" smtClean="0">
                    <a:latin typeface="Gill Sans MT" panose="020B0502020104020203" pitchFamily="34" charset="0"/>
                  </a:rPr>
                  <a:t> </a:t>
                </a:r>
                <a:r>
                  <a:rPr lang="en-US" altLang="en-US" sz="2400" b="0" dirty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OMD </a:t>
                </a:r>
                <a:r>
                  <a:rPr lang="en-US" altLang="zh-CN" sz="2400" b="0" i="1" dirty="0">
                    <a:solidFill>
                      <a:srgbClr val="000000"/>
                    </a:solidFill>
                    <a:latin typeface="Gill Sans MT" panose="020B0502020104020203" pitchFamily="34" charset="0"/>
                    <a:ea typeface="宋体" pitchFamily="2" charset="-122"/>
                  </a:rPr>
                  <a:t>––</a:t>
                </a:r>
                <a:r>
                  <a:rPr lang="en-US" altLang="zh-CN" sz="2400" dirty="0">
                    <a:latin typeface="Gill Sans MT" panose="020B0502020104020203" pitchFamily="34" charset="0"/>
                    <a:ea typeface="宋体" pitchFamily="2" charset="-122"/>
                  </a:rPr>
                  <a:t> </a:t>
                </a:r>
                <a:r>
                  <a:rPr lang="en-US" altLang="en-US" sz="2400" b="0" i="1" dirty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Overloading Method Deletion</a:t>
                </a:r>
              </a:p>
            </p:txBody>
          </p:sp>
        </p:grpSp>
      </p:grp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2573338" y="2882980"/>
            <a:ext cx="4002087" cy="3676563"/>
            <a:chOff x="4879975" y="1946716"/>
            <a:chExt cx="4002088" cy="3675752"/>
          </a:xfrm>
        </p:grpSpPr>
        <p:sp>
          <p:nvSpPr>
            <p:cNvPr id="49160" name="Text Box 27"/>
            <p:cNvSpPr txBox="1">
              <a:spLocks noChangeArrowheads="1"/>
            </p:cNvSpPr>
            <p:nvPr/>
          </p:nvSpPr>
          <p:spPr bwMode="auto">
            <a:xfrm>
              <a:off x="5376863" y="1946716"/>
              <a:ext cx="3008312" cy="4000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i="1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Example</a:t>
              </a:r>
            </a:p>
          </p:txBody>
        </p:sp>
        <p:grpSp>
          <p:nvGrpSpPr>
            <p:cNvPr id="49161" name="Group 39"/>
            <p:cNvGrpSpPr>
              <a:grpSpLocks/>
            </p:cNvGrpSpPr>
            <p:nvPr/>
          </p:nvGrpSpPr>
          <p:grpSpPr bwMode="auto">
            <a:xfrm>
              <a:off x="4879975" y="2506206"/>
              <a:ext cx="4002088" cy="3116262"/>
              <a:chOff x="180" y="1330"/>
              <a:chExt cx="2447" cy="1963"/>
            </a:xfrm>
          </p:grpSpPr>
          <p:grpSp>
            <p:nvGrpSpPr>
              <p:cNvPr id="49162" name="Group 38"/>
              <p:cNvGrpSpPr>
                <a:grpSpLocks/>
              </p:cNvGrpSpPr>
              <p:nvPr/>
            </p:nvGrpSpPr>
            <p:grpSpPr bwMode="auto">
              <a:xfrm>
                <a:off x="1312" y="1808"/>
                <a:ext cx="183" cy="265"/>
                <a:chOff x="1272" y="1856"/>
                <a:chExt cx="183" cy="265"/>
              </a:xfrm>
            </p:grpSpPr>
            <p:sp>
              <p:nvSpPr>
                <p:cNvPr id="49169" name="AutoShape 30"/>
                <p:cNvSpPr>
                  <a:spLocks noChangeArrowheads="1"/>
                </p:cNvSpPr>
                <p:nvPr/>
              </p:nvSpPr>
              <p:spPr bwMode="auto">
                <a:xfrm>
                  <a:off x="1272" y="1856"/>
                  <a:ext cx="183" cy="86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3366CC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cxnSp>
              <p:nvCxnSpPr>
                <p:cNvPr id="49170" name="AutoShape 31"/>
                <p:cNvCxnSpPr>
                  <a:cxnSpLocks noChangeShapeType="1"/>
                  <a:stCxn id="49169" idx="3"/>
                  <a:endCxn id="49165" idx="0"/>
                </p:cNvCxnSpPr>
                <p:nvPr/>
              </p:nvCxnSpPr>
              <p:spPr bwMode="auto">
                <a:xfrm rot="5400000">
                  <a:off x="1275" y="2031"/>
                  <a:ext cx="178" cy="1"/>
                </a:xfrm>
                <a:prstGeom prst="straightConnector1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grpSp>
            <p:nvGrpSpPr>
              <p:cNvPr id="49163" name="Group 37"/>
              <p:cNvGrpSpPr>
                <a:grpSpLocks/>
              </p:cNvGrpSpPr>
              <p:nvPr/>
            </p:nvGrpSpPr>
            <p:grpSpPr bwMode="auto">
              <a:xfrm>
                <a:off x="180" y="1330"/>
                <a:ext cx="2447" cy="454"/>
                <a:chOff x="583" y="1330"/>
                <a:chExt cx="1564" cy="454"/>
              </a:xfrm>
            </p:grpSpPr>
            <p:sp>
              <p:nvSpPr>
                <p:cNvPr id="49167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583" y="1330"/>
                  <a:ext cx="1564" cy="454"/>
                </a:xfrm>
                <a:prstGeom prst="rect">
                  <a:avLst/>
                </a:prstGeom>
                <a:solidFill>
                  <a:srgbClr val="3366CC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/>
                  <a:r>
                    <a:rPr lang="en-US" altLang="en-US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point</a:t>
                  </a:r>
                  <a:endParaRPr lang="en-US" altLang="en-US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endParaRPr>
                </a:p>
                <a:p>
                  <a:pPr algn="ctr" eaLnBrk="1" hangingPunct="1"/>
                  <a:endParaRPr lang="en-US" altLang="en-US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endParaRPr>
                </a:p>
              </p:txBody>
            </p:sp>
            <p:sp>
              <p:nvSpPr>
                <p:cNvPr id="49168" name="Line 34"/>
                <p:cNvSpPr>
                  <a:spLocks noChangeShapeType="1"/>
                </p:cNvSpPr>
                <p:nvPr/>
              </p:nvSpPr>
              <p:spPr bwMode="auto">
                <a:xfrm>
                  <a:off x="587" y="1551"/>
                  <a:ext cx="155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9164" name="Group 36"/>
              <p:cNvGrpSpPr>
                <a:grpSpLocks/>
              </p:cNvGrpSpPr>
              <p:nvPr/>
            </p:nvGrpSpPr>
            <p:grpSpPr bwMode="auto">
              <a:xfrm>
                <a:off x="180" y="2072"/>
                <a:ext cx="2447" cy="1221"/>
                <a:chOff x="583" y="2120"/>
                <a:chExt cx="1564" cy="1221"/>
              </a:xfrm>
            </p:grpSpPr>
            <p:sp>
              <p:nvSpPr>
                <p:cNvPr id="49165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583" y="2120"/>
                  <a:ext cx="1564" cy="1221"/>
                </a:xfrm>
                <a:prstGeom prst="rect">
                  <a:avLst/>
                </a:prstGeom>
                <a:solidFill>
                  <a:srgbClr val="3366CC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/>
                  <a:r>
                    <a:rPr lang="en-US" altLang="en-US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point3D</a:t>
                  </a:r>
                </a:p>
                <a:p>
                  <a:pPr eaLnBrk="1" hangingPunct="1"/>
                  <a:endParaRPr lang="en-US" altLang="en-US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endParaRPr>
                </a:p>
                <a:p>
                  <a:pPr eaLnBrk="1" hangingPunct="1"/>
                  <a:r>
                    <a:rPr lang="en-US" altLang="en-US" b="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    void set (int x, int y) { …}</a:t>
                  </a:r>
                </a:p>
                <a:p>
                  <a:pPr eaLnBrk="1" hangingPunct="1"/>
                  <a:r>
                    <a:rPr lang="en-US" altLang="en-US" b="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  <a:sym typeface="Symbol" pitchFamily="18" charset="2"/>
                    </a:rPr>
                    <a:t> // </a:t>
                  </a:r>
                  <a:r>
                    <a:rPr lang="en-US" altLang="en-US" b="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void set (int x, int y) { …}</a:t>
                  </a:r>
                </a:p>
                <a:p>
                  <a:pPr eaLnBrk="1" hangingPunct="1"/>
                  <a:endParaRPr lang="en-US" altLang="en-US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endParaRPr>
                </a:p>
                <a:p>
                  <a:pPr eaLnBrk="1" hangingPunct="1"/>
                  <a:r>
                    <a:rPr lang="en-US" altLang="en-US" b="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void set (int x, int y, int z) { … }</a:t>
                  </a:r>
                </a:p>
              </p:txBody>
            </p:sp>
            <p:sp>
              <p:nvSpPr>
                <p:cNvPr id="49166" name="Line 35"/>
                <p:cNvSpPr>
                  <a:spLocks noChangeShapeType="1"/>
                </p:cNvSpPr>
                <p:nvPr/>
              </p:nvSpPr>
              <p:spPr bwMode="auto">
                <a:xfrm>
                  <a:off x="587" y="2338"/>
                  <a:ext cx="155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1741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390910A7-F8FF-4840-ABEA-31E8F5F911B0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4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BNF </a:t>
            </a:r>
            <a:r>
              <a:rPr lang="en-US" altLang="zh-CN" dirty="0" smtClean="0">
                <a:ea typeface="宋体" pitchFamily="2" charset="-122"/>
              </a:rPr>
              <a:t>Integration Testing</a:t>
            </a:r>
            <a:r>
              <a:rPr lang="en-US" altLang="zh-CN" sz="2400" dirty="0" smtClean="0">
                <a:ea typeface="宋体" pitchFamily="2" charset="-122"/>
              </a:rPr>
              <a:t> (9.3.1)</a:t>
            </a:r>
            <a:endParaRPr lang="en-US" altLang="en-US" sz="2400" dirty="0" smtClean="0"/>
          </a:p>
        </p:txBody>
      </p:sp>
      <p:sp>
        <p:nvSpPr>
          <p:cNvPr id="289796" name="Text Box 4"/>
          <p:cNvSpPr txBox="1">
            <a:spLocks noChangeArrowheads="1"/>
          </p:cNvSpPr>
          <p:nvPr/>
        </p:nvSpPr>
        <p:spPr bwMode="auto">
          <a:xfrm>
            <a:off x="531813" y="2436813"/>
            <a:ext cx="8078787" cy="965200"/>
          </a:xfrm>
          <a:prstGeom prst="rect">
            <a:avLst/>
          </a:prstGeom>
          <a:solidFill>
            <a:srgbClr val="0033CC"/>
          </a:solidFill>
          <a:ln w="1905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zh-CN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宋体" charset="-122"/>
              </a:rPr>
              <a:t>There is no known use of </a:t>
            </a:r>
            <a:r>
              <a:rPr lang="en-US" sz="2800" dirty="0">
                <a:solidFill>
                  <a:schemeClr val="tx2"/>
                </a:solidFill>
                <a:latin typeface="Gill Sans MT" panose="020B0502020104020203" pitchFamily="34" charset="0"/>
              </a:rPr>
              <a:t>grammar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altLang="zh-CN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宋体" charset="-122"/>
              </a:rPr>
              <a:t>testing at the integration level</a:t>
            </a:r>
            <a:endParaRPr lang="en-US" sz="28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 MT" panose="020B0502020104020203" pitchFamily="34" charset="0"/>
              <a:ea typeface="宋体" charset="-122"/>
            </a:endParaRPr>
          </a:p>
        </p:txBody>
      </p:sp>
      <p:sp>
        <p:nvSpPr>
          <p:cNvPr id="17414" name="Date Placeholder 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89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9796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4915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CA849D8C-6433-46C7-B7A0-C0916F8DBC6C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40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4915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96838"/>
            <a:ext cx="9143999" cy="1289050"/>
          </a:xfrm>
        </p:spPr>
        <p:txBody>
          <a:bodyPr/>
          <a:lstStyle/>
          <a:p>
            <a:r>
              <a:rPr lang="en-US" altLang="en-US" sz="3200" dirty="0" smtClean="0"/>
              <a:t>OO Mutation Operators—</a:t>
            </a:r>
            <a:r>
              <a:rPr lang="en-US" altLang="en-US" sz="3200" i="1" dirty="0" smtClean="0"/>
              <a:t>Polymorphism</a:t>
            </a:r>
          </a:p>
        </p:txBody>
      </p:sp>
      <p:sp>
        <p:nvSpPr>
          <p:cNvPr id="49157" name="Date Placeholder 2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423863" y="1539380"/>
            <a:ext cx="8297862" cy="1230313"/>
            <a:chOff x="266" y="870"/>
            <a:chExt cx="5227" cy="775"/>
          </a:xfrm>
        </p:grpSpPr>
        <p:sp>
          <p:nvSpPr>
            <p:cNvPr id="49171" name="Text Box 3"/>
            <p:cNvSpPr txBox="1">
              <a:spLocks noChangeArrowheads="1"/>
            </p:cNvSpPr>
            <p:nvPr/>
          </p:nvSpPr>
          <p:spPr bwMode="auto">
            <a:xfrm>
              <a:off x="266" y="1005"/>
              <a:ext cx="5227" cy="640"/>
            </a:xfrm>
            <a:prstGeom prst="rect">
              <a:avLst/>
            </a:prstGeom>
            <a:solidFill>
              <a:srgbClr val="3333CC"/>
            </a:solidFill>
            <a:ln w="28575" algn="ctr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  <a:p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The order of the arguments in method invocations is </a:t>
              </a:r>
              <a:r>
                <a:rPr lang="en-US" altLang="zh-CN" b="0" dirty="0" smtClean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changed to </a:t>
              </a:r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be the same as that of another overloading </a:t>
              </a:r>
              <a:r>
                <a:rPr lang="en-US" altLang="zh-CN" b="0" dirty="0" smtClean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method, if </a:t>
              </a:r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one </a:t>
              </a:r>
              <a:r>
                <a:rPr lang="en-US" altLang="zh-CN" b="0" dirty="0" smtClean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exists</a:t>
              </a:r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grpSp>
          <p:nvGrpSpPr>
            <p:cNvPr id="49172" name="Group 9"/>
            <p:cNvGrpSpPr>
              <a:grpSpLocks/>
            </p:cNvGrpSpPr>
            <p:nvPr/>
          </p:nvGrpSpPr>
          <p:grpSpPr bwMode="auto">
            <a:xfrm>
              <a:off x="339" y="870"/>
              <a:ext cx="4564" cy="308"/>
              <a:chOff x="353" y="1665"/>
              <a:chExt cx="4564" cy="308"/>
            </a:xfrm>
          </p:grpSpPr>
          <p:sp>
            <p:nvSpPr>
              <p:cNvPr id="49173" name="AutoShape 8"/>
              <p:cNvSpPr>
                <a:spLocks noChangeArrowheads="1"/>
              </p:cNvSpPr>
              <p:nvPr/>
            </p:nvSpPr>
            <p:spPr bwMode="auto">
              <a:xfrm>
                <a:off x="353" y="1665"/>
                <a:ext cx="4564" cy="284"/>
              </a:xfrm>
              <a:prstGeom prst="roundRect">
                <a:avLst>
                  <a:gd name="adj" fmla="val 16667"/>
                </a:avLst>
              </a:prstGeom>
              <a:solidFill>
                <a:srgbClr val="CCECFF"/>
              </a:solidFill>
              <a:ln w="28575">
                <a:solidFill>
                  <a:schemeClr val="hlink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>
                  <a:latin typeface="Gill Sans MT" panose="020B0502020104020203" pitchFamily="34" charset="0"/>
                </a:endParaRPr>
              </a:p>
            </p:txBody>
          </p:sp>
          <p:sp>
            <p:nvSpPr>
              <p:cNvPr id="49174" name="Text Box 6"/>
              <p:cNvSpPr txBox="1">
                <a:spLocks noChangeArrowheads="1"/>
              </p:cNvSpPr>
              <p:nvPr/>
            </p:nvSpPr>
            <p:spPr bwMode="auto">
              <a:xfrm>
                <a:off x="353" y="1682"/>
                <a:ext cx="4564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n-US" sz="2400" b="0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19.</a:t>
                </a:r>
                <a:r>
                  <a:rPr lang="en-US" altLang="en-US" sz="2400" dirty="0" smtClean="0">
                    <a:latin typeface="Gill Sans MT" panose="020B0502020104020203" pitchFamily="34" charset="0"/>
                  </a:rPr>
                  <a:t> </a:t>
                </a:r>
                <a:r>
                  <a:rPr lang="en-US" altLang="en-US" sz="2400" b="0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OAC </a:t>
                </a:r>
                <a:r>
                  <a:rPr lang="en-US" altLang="zh-CN" sz="2400" b="0" i="1" dirty="0">
                    <a:solidFill>
                      <a:srgbClr val="000000"/>
                    </a:solidFill>
                    <a:latin typeface="Gill Sans MT" panose="020B0502020104020203" pitchFamily="34" charset="0"/>
                    <a:ea typeface="宋体" pitchFamily="2" charset="-122"/>
                  </a:rPr>
                  <a:t>––</a:t>
                </a:r>
                <a:r>
                  <a:rPr lang="en-US" altLang="zh-CN" sz="2400" dirty="0">
                    <a:latin typeface="Gill Sans MT" panose="020B0502020104020203" pitchFamily="34" charset="0"/>
                    <a:ea typeface="宋体" pitchFamily="2" charset="-122"/>
                  </a:rPr>
                  <a:t> </a:t>
                </a:r>
                <a:r>
                  <a:rPr lang="en-US" altLang="en-US" sz="2400" b="0" i="1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Arguments of Overloading </a:t>
                </a:r>
                <a:r>
                  <a:rPr lang="en-US" altLang="en-US" sz="2400" b="0" i="1" dirty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Method </a:t>
                </a:r>
                <a:r>
                  <a:rPr lang="en-US" altLang="en-US" sz="2400" b="0" i="1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Call Change</a:t>
                </a:r>
                <a:endParaRPr lang="en-US" altLang="en-US" sz="2400" b="0" i="1" dirty="0">
                  <a:solidFill>
                    <a:srgbClr val="000000"/>
                  </a:solidFill>
                  <a:latin typeface="Gill Sans MT" panose="020B0502020104020203" pitchFamily="34" charset="0"/>
                </a:endParaRPr>
              </a:p>
            </p:txBody>
          </p:sp>
        </p:grpSp>
      </p:grpSp>
      <p:grpSp>
        <p:nvGrpSpPr>
          <p:cNvPr id="23" name="Group 27"/>
          <p:cNvGrpSpPr>
            <a:grpSpLocks/>
          </p:cNvGrpSpPr>
          <p:nvPr/>
        </p:nvGrpSpPr>
        <p:grpSpPr bwMode="auto">
          <a:xfrm>
            <a:off x="1602298" y="2882980"/>
            <a:ext cx="3892197" cy="3060477"/>
            <a:chOff x="4879975" y="1946716"/>
            <a:chExt cx="4002088" cy="3059802"/>
          </a:xfrm>
        </p:grpSpPr>
        <p:sp>
          <p:nvSpPr>
            <p:cNvPr id="24" name="Text Box 27"/>
            <p:cNvSpPr txBox="1">
              <a:spLocks noChangeArrowheads="1"/>
            </p:cNvSpPr>
            <p:nvPr/>
          </p:nvSpPr>
          <p:spPr bwMode="auto">
            <a:xfrm>
              <a:off x="5376863" y="1946716"/>
              <a:ext cx="3008312" cy="4000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i="1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Example</a:t>
              </a:r>
            </a:p>
          </p:txBody>
        </p:sp>
        <p:grpSp>
          <p:nvGrpSpPr>
            <p:cNvPr id="25" name="Group 39"/>
            <p:cNvGrpSpPr>
              <a:grpSpLocks/>
            </p:cNvGrpSpPr>
            <p:nvPr/>
          </p:nvGrpSpPr>
          <p:grpSpPr bwMode="auto">
            <a:xfrm>
              <a:off x="4879975" y="2506206"/>
              <a:ext cx="4002088" cy="2500312"/>
              <a:chOff x="180" y="1330"/>
              <a:chExt cx="2447" cy="1575"/>
            </a:xfrm>
          </p:grpSpPr>
          <p:grpSp>
            <p:nvGrpSpPr>
              <p:cNvPr id="26" name="Group 38"/>
              <p:cNvGrpSpPr>
                <a:grpSpLocks/>
              </p:cNvGrpSpPr>
              <p:nvPr/>
            </p:nvGrpSpPr>
            <p:grpSpPr bwMode="auto">
              <a:xfrm>
                <a:off x="1312" y="1808"/>
                <a:ext cx="183" cy="264"/>
                <a:chOff x="1272" y="1856"/>
                <a:chExt cx="183" cy="264"/>
              </a:xfrm>
            </p:grpSpPr>
            <p:sp>
              <p:nvSpPr>
                <p:cNvPr id="33" name="AutoShape 30"/>
                <p:cNvSpPr>
                  <a:spLocks noChangeArrowheads="1"/>
                </p:cNvSpPr>
                <p:nvPr/>
              </p:nvSpPr>
              <p:spPr bwMode="auto">
                <a:xfrm>
                  <a:off x="1272" y="1856"/>
                  <a:ext cx="183" cy="86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3366CC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cxnSp>
              <p:nvCxnSpPr>
                <p:cNvPr id="34" name="AutoShape 31"/>
                <p:cNvCxnSpPr>
                  <a:cxnSpLocks noChangeShapeType="1"/>
                  <a:stCxn id="33" idx="3"/>
                  <a:endCxn id="29" idx="0"/>
                </p:cNvCxnSpPr>
                <p:nvPr/>
              </p:nvCxnSpPr>
              <p:spPr bwMode="auto">
                <a:xfrm>
                  <a:off x="1363" y="1942"/>
                  <a:ext cx="0" cy="178"/>
                </a:xfrm>
                <a:prstGeom prst="straightConnector1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grpSp>
            <p:nvGrpSpPr>
              <p:cNvPr id="27" name="Group 37"/>
              <p:cNvGrpSpPr>
                <a:grpSpLocks/>
              </p:cNvGrpSpPr>
              <p:nvPr/>
            </p:nvGrpSpPr>
            <p:grpSpPr bwMode="auto">
              <a:xfrm>
                <a:off x="180" y="1330"/>
                <a:ext cx="2447" cy="454"/>
                <a:chOff x="583" y="1330"/>
                <a:chExt cx="1564" cy="454"/>
              </a:xfrm>
            </p:grpSpPr>
            <p:sp>
              <p:nvSpPr>
                <p:cNvPr id="31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583" y="1330"/>
                  <a:ext cx="1564" cy="454"/>
                </a:xfrm>
                <a:prstGeom prst="rect">
                  <a:avLst/>
                </a:prstGeom>
                <a:solidFill>
                  <a:srgbClr val="3366CC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/>
                  <a:r>
                    <a:rPr lang="en-US" altLang="en-US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point</a:t>
                  </a:r>
                  <a:endParaRPr lang="en-US" altLang="en-US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endParaRPr>
                </a:p>
                <a:p>
                  <a:pPr algn="ctr" eaLnBrk="1" hangingPunct="1"/>
                  <a:endParaRPr lang="en-US" altLang="en-US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endParaRPr>
                </a:p>
              </p:txBody>
            </p:sp>
            <p:sp>
              <p:nvSpPr>
                <p:cNvPr id="32" name="Line 34"/>
                <p:cNvSpPr>
                  <a:spLocks noChangeShapeType="1"/>
                </p:cNvSpPr>
                <p:nvPr/>
              </p:nvSpPr>
              <p:spPr bwMode="auto">
                <a:xfrm>
                  <a:off x="587" y="1551"/>
                  <a:ext cx="155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8" name="Group 36"/>
              <p:cNvGrpSpPr>
                <a:grpSpLocks/>
              </p:cNvGrpSpPr>
              <p:nvPr/>
            </p:nvGrpSpPr>
            <p:grpSpPr bwMode="auto">
              <a:xfrm>
                <a:off x="180" y="2072"/>
                <a:ext cx="2447" cy="833"/>
                <a:chOff x="583" y="2120"/>
                <a:chExt cx="1564" cy="833"/>
              </a:xfrm>
            </p:grpSpPr>
            <p:sp>
              <p:nvSpPr>
                <p:cNvPr id="29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583" y="2120"/>
                  <a:ext cx="1564" cy="833"/>
                </a:xfrm>
                <a:prstGeom prst="rect">
                  <a:avLst/>
                </a:prstGeom>
                <a:solidFill>
                  <a:srgbClr val="3366CC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34950" algn="l"/>
                    </a:tabLs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/>
                  <a:r>
                    <a:rPr lang="en-US" altLang="en-US" dirty="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point3D</a:t>
                  </a:r>
                </a:p>
                <a:p>
                  <a:pPr eaLnBrk="1" hangingPunct="1"/>
                  <a:endParaRPr lang="en-US" altLang="en-US" b="0" dirty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endParaRPr>
                </a:p>
                <a:p>
                  <a:pPr eaLnBrk="1" hangingPunct="1"/>
                  <a:r>
                    <a:rPr lang="en-US" altLang="en-US" b="0" dirty="0" smtClean="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void </a:t>
                  </a:r>
                  <a:r>
                    <a:rPr lang="en-US" altLang="en-US" b="0" dirty="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set (</a:t>
                  </a:r>
                  <a:r>
                    <a:rPr lang="en-US" altLang="en-US" b="0" dirty="0" err="1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int</a:t>
                  </a:r>
                  <a:r>
                    <a:rPr lang="en-US" altLang="en-US" b="0" dirty="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 x, </a:t>
                  </a:r>
                  <a:r>
                    <a:rPr lang="en-US" altLang="en-US" b="0" dirty="0" err="1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int</a:t>
                  </a:r>
                  <a:r>
                    <a:rPr lang="en-US" altLang="en-US" b="0" dirty="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 y) { …}</a:t>
                  </a:r>
                </a:p>
                <a:p>
                  <a:pPr eaLnBrk="1" hangingPunct="1"/>
                  <a:r>
                    <a:rPr lang="en-US" altLang="en-US" b="0" dirty="0" smtClean="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void </a:t>
                  </a:r>
                  <a:r>
                    <a:rPr lang="en-US" altLang="en-US" b="0" dirty="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set (</a:t>
                  </a:r>
                  <a:r>
                    <a:rPr lang="en-US" altLang="en-US" b="0" dirty="0" err="1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int</a:t>
                  </a:r>
                  <a:r>
                    <a:rPr lang="en-US" altLang="en-US" b="0" dirty="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 x, </a:t>
                  </a:r>
                  <a:r>
                    <a:rPr lang="en-US" altLang="en-US" b="0" dirty="0" err="1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int</a:t>
                  </a:r>
                  <a:r>
                    <a:rPr lang="en-US" altLang="en-US" b="0" dirty="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 y, </a:t>
                  </a:r>
                  <a:r>
                    <a:rPr lang="en-US" altLang="en-US" b="0" dirty="0" err="1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int</a:t>
                  </a:r>
                  <a:r>
                    <a:rPr lang="en-US" altLang="en-US" b="0" dirty="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rPr>
                    <a:t> z) { … }</a:t>
                  </a:r>
                </a:p>
              </p:txBody>
            </p:sp>
            <p:sp>
              <p:nvSpPr>
                <p:cNvPr id="30" name="Line 35"/>
                <p:cNvSpPr>
                  <a:spLocks noChangeShapeType="1"/>
                </p:cNvSpPr>
                <p:nvPr/>
              </p:nvSpPr>
              <p:spPr bwMode="auto">
                <a:xfrm>
                  <a:off x="587" y="2338"/>
                  <a:ext cx="155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35" name="Text Box 44"/>
          <p:cNvSpPr txBox="1">
            <a:spLocks noChangeArrowheads="1"/>
          </p:cNvSpPr>
          <p:nvPr/>
        </p:nvSpPr>
        <p:spPr bwMode="auto">
          <a:xfrm>
            <a:off x="5771042" y="4112197"/>
            <a:ext cx="2999236" cy="923330"/>
          </a:xfrm>
          <a:prstGeom prst="rect">
            <a:avLst/>
          </a:prstGeom>
          <a:solidFill>
            <a:srgbClr val="0066FF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34950" algn="l"/>
              </a:tabLs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1800" b="0" dirty="0">
                <a:solidFill>
                  <a:schemeClr val="tx2"/>
                </a:solidFill>
                <a:latin typeface="Comic Sans MS" pitchFamily="66" charset="0"/>
                <a:cs typeface="Arial" pitchFamily="34" charset="0"/>
              </a:rPr>
              <a:t>   point </a:t>
            </a:r>
            <a:r>
              <a:rPr lang="en-US" altLang="en-US" sz="1800" b="0" dirty="0" smtClean="0">
                <a:solidFill>
                  <a:schemeClr val="tx2"/>
                </a:solidFill>
                <a:latin typeface="Comic Sans MS" pitchFamily="66" charset="0"/>
                <a:cs typeface="Arial" pitchFamily="34" charset="0"/>
              </a:rPr>
              <a:t>p = </a:t>
            </a:r>
            <a:r>
              <a:rPr lang="en-US" altLang="en-US" sz="1800" b="0" dirty="0">
                <a:solidFill>
                  <a:schemeClr val="tx2"/>
                </a:solidFill>
                <a:latin typeface="Comic Sans MS" pitchFamily="66" charset="0"/>
                <a:cs typeface="Arial" pitchFamily="34" charset="0"/>
              </a:rPr>
              <a:t>new point3D </a:t>
            </a:r>
            <a:r>
              <a:rPr lang="en-US" altLang="en-US" sz="1800" b="0" dirty="0" smtClean="0">
                <a:solidFill>
                  <a:schemeClr val="tx2"/>
                </a:solidFill>
                <a:latin typeface="Comic Sans MS" pitchFamily="66" charset="0"/>
                <a:cs typeface="Arial" pitchFamily="34" charset="0"/>
              </a:rPr>
              <a:t>();</a:t>
            </a:r>
            <a:endParaRPr lang="en-US" altLang="en-US" sz="1800" b="0" dirty="0">
              <a:solidFill>
                <a:schemeClr val="tx2"/>
              </a:solidFill>
              <a:latin typeface="Comic Sans MS" pitchFamily="66" charset="0"/>
              <a:cs typeface="Arial" pitchFamily="34" charset="0"/>
            </a:endParaRPr>
          </a:p>
          <a:p>
            <a:pPr eaLnBrk="1" hangingPunct="1"/>
            <a:r>
              <a:rPr lang="en-US" altLang="en-US" sz="1800" b="0" dirty="0">
                <a:solidFill>
                  <a:schemeClr val="tx2"/>
                </a:solidFill>
                <a:latin typeface="Comic Sans MS" pitchFamily="66" charset="0"/>
                <a:cs typeface="Arial" pitchFamily="34" charset="0"/>
                <a:sym typeface="Symbol" pitchFamily="18" charset="2"/>
              </a:rPr>
              <a:t>	</a:t>
            </a:r>
            <a:r>
              <a:rPr lang="en-US" altLang="en-US" sz="1800" b="0" dirty="0" err="1" smtClean="0">
                <a:solidFill>
                  <a:schemeClr val="tx2"/>
                </a:solidFill>
                <a:latin typeface="Comic Sans MS" pitchFamily="66" charset="0"/>
                <a:cs typeface="Arial" pitchFamily="34" charset="0"/>
                <a:sym typeface="Symbol" pitchFamily="18" charset="2"/>
              </a:rPr>
              <a:t>p.set</a:t>
            </a:r>
            <a:r>
              <a:rPr lang="en-US" altLang="en-US" sz="1800" b="0" dirty="0" smtClean="0">
                <a:solidFill>
                  <a:schemeClr val="tx2"/>
                </a:solidFill>
                <a:latin typeface="Comic Sans MS" pitchFamily="66" charset="0"/>
                <a:cs typeface="Arial" pitchFamily="34" charset="0"/>
                <a:sym typeface="Symbol" pitchFamily="18" charset="2"/>
              </a:rPr>
              <a:t> (5, 7, 9);</a:t>
            </a:r>
            <a:endParaRPr lang="en-US" altLang="en-US" sz="1800" b="0" dirty="0">
              <a:solidFill>
                <a:schemeClr val="tx2"/>
              </a:solidFill>
              <a:latin typeface="Comic Sans MS" pitchFamily="66" charset="0"/>
              <a:cs typeface="Arial" pitchFamily="34" charset="0"/>
              <a:sym typeface="Symbol" pitchFamily="18" charset="2"/>
            </a:endParaRPr>
          </a:p>
          <a:p>
            <a:pPr eaLnBrk="1" hangingPunct="1"/>
            <a:r>
              <a:rPr lang="en-US" altLang="en-US" sz="1800" b="0" dirty="0">
                <a:solidFill>
                  <a:schemeClr val="tx2"/>
                </a:solidFill>
                <a:latin typeface="Comic Sans MS" pitchFamily="66" charset="0"/>
                <a:cs typeface="Arial" pitchFamily="34" charset="0"/>
                <a:sym typeface="Symbol" pitchFamily="18" charset="2"/>
              </a:rPr>
              <a:t>	</a:t>
            </a:r>
            <a:r>
              <a:rPr lang="en-US" altLang="en-US" sz="1800" b="0" dirty="0" err="1">
                <a:solidFill>
                  <a:schemeClr val="tx2"/>
                </a:solidFill>
                <a:latin typeface="Comic Sans MS" pitchFamily="66" charset="0"/>
                <a:cs typeface="Arial" pitchFamily="34" charset="0"/>
                <a:sym typeface="Symbol" pitchFamily="18" charset="2"/>
              </a:rPr>
              <a:t>p.set</a:t>
            </a:r>
            <a:r>
              <a:rPr lang="en-US" altLang="en-US" sz="1800" b="0" dirty="0">
                <a:solidFill>
                  <a:schemeClr val="tx2"/>
                </a:solidFill>
                <a:latin typeface="Comic Sans MS" pitchFamily="66" charset="0"/>
                <a:cs typeface="Arial" pitchFamily="34" charset="0"/>
                <a:sym typeface="Symbol" pitchFamily="18" charset="2"/>
              </a:rPr>
              <a:t> (5, </a:t>
            </a:r>
            <a:r>
              <a:rPr lang="en-US" altLang="en-US" sz="1800" b="0" dirty="0" smtClean="0">
                <a:solidFill>
                  <a:schemeClr val="tx2"/>
                </a:solidFill>
                <a:latin typeface="Comic Sans MS" pitchFamily="66" charset="0"/>
                <a:cs typeface="Arial" pitchFamily="34" charset="0"/>
                <a:sym typeface="Symbol" pitchFamily="18" charset="2"/>
              </a:rPr>
              <a:t>7);</a:t>
            </a:r>
            <a:endParaRPr lang="en-US" altLang="en-US" sz="1800" b="0" dirty="0">
              <a:solidFill>
                <a:schemeClr val="tx2"/>
              </a:solidFill>
              <a:latin typeface="Comic Sans MS" pitchFamily="66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23011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5017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6D1F5450-16AF-41B1-ADDD-35756578B9CF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41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50180" name="Rectangle 2"/>
          <p:cNvSpPr>
            <a:spLocks noChangeArrowheads="1"/>
          </p:cNvSpPr>
          <p:nvPr/>
        </p:nvSpPr>
        <p:spPr bwMode="auto">
          <a:xfrm>
            <a:off x="1116013" y="5229225"/>
            <a:ext cx="6480175" cy="720725"/>
          </a:xfrm>
          <a:prstGeom prst="rect">
            <a:avLst/>
          </a:prstGeom>
          <a:solidFill>
            <a:srgbClr val="3333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0181" name="Rectangle 3"/>
          <p:cNvSpPr>
            <a:spLocks noChangeArrowheads="1"/>
          </p:cNvSpPr>
          <p:nvPr/>
        </p:nvSpPr>
        <p:spPr bwMode="auto">
          <a:xfrm>
            <a:off x="1116013" y="4076700"/>
            <a:ext cx="6480175" cy="720725"/>
          </a:xfrm>
          <a:prstGeom prst="rect">
            <a:avLst/>
          </a:prstGeom>
          <a:solidFill>
            <a:srgbClr val="3333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0182" name="Rectangle 5"/>
          <p:cNvSpPr>
            <a:spLocks noChangeArrowheads="1"/>
          </p:cNvSpPr>
          <p:nvPr/>
        </p:nvSpPr>
        <p:spPr bwMode="auto">
          <a:xfrm>
            <a:off x="1116013" y="1700213"/>
            <a:ext cx="6480175" cy="720725"/>
          </a:xfrm>
          <a:prstGeom prst="rect">
            <a:avLst/>
          </a:prstGeom>
          <a:solidFill>
            <a:srgbClr val="3333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0183" name="Rectangle 6"/>
          <p:cNvSpPr>
            <a:spLocks noGrp="1" noChangeArrowheads="1"/>
          </p:cNvSpPr>
          <p:nvPr>
            <p:ph type="title"/>
          </p:nvPr>
        </p:nvSpPr>
        <p:spPr>
          <a:xfrm>
            <a:off x="0" y="66675"/>
            <a:ext cx="9143999" cy="883820"/>
          </a:xfrm>
        </p:spPr>
        <p:txBody>
          <a:bodyPr/>
          <a:lstStyle/>
          <a:p>
            <a:r>
              <a:rPr lang="en-US" altLang="ko-KR" dirty="0" smtClean="0">
                <a:ea typeface="Gulim" pitchFamily="34" charset="-127"/>
              </a:rPr>
              <a:t>Class Mutation Operators for Java</a:t>
            </a:r>
          </a:p>
        </p:txBody>
      </p:sp>
      <p:sp>
        <p:nvSpPr>
          <p:cNvPr id="50184" name="AutoShape 7"/>
          <p:cNvSpPr>
            <a:spLocks noChangeArrowheads="1"/>
          </p:cNvSpPr>
          <p:nvPr/>
        </p:nvSpPr>
        <p:spPr bwMode="auto">
          <a:xfrm>
            <a:off x="1333500" y="1484313"/>
            <a:ext cx="2159000" cy="433387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28575">
            <a:solidFill>
              <a:srgbClr val="990033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kumimoji="1" lang="en-US" altLang="ko-KR" sz="1600">
                <a:solidFill>
                  <a:srgbClr val="000066"/>
                </a:solidFill>
                <a:latin typeface="Arial" pitchFamily="34" charset="0"/>
                <a:ea typeface="Dotum" pitchFamily="34" charset="-127"/>
              </a:rPr>
              <a:t>  (1) Encapsulation</a:t>
            </a:r>
          </a:p>
        </p:txBody>
      </p:sp>
      <p:sp>
        <p:nvSpPr>
          <p:cNvPr id="50185" name="AutoShape 9"/>
          <p:cNvSpPr>
            <a:spLocks noChangeArrowheads="1"/>
          </p:cNvSpPr>
          <p:nvPr/>
        </p:nvSpPr>
        <p:spPr bwMode="auto">
          <a:xfrm>
            <a:off x="1333500" y="3860800"/>
            <a:ext cx="2159000" cy="433388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28575">
            <a:solidFill>
              <a:srgbClr val="990033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kumimoji="1" lang="en-US" altLang="ko-KR" sz="1600">
                <a:solidFill>
                  <a:srgbClr val="000066"/>
                </a:solidFill>
                <a:latin typeface="Arial" pitchFamily="34" charset="0"/>
                <a:ea typeface="Dotum" pitchFamily="34" charset="-127"/>
              </a:rPr>
              <a:t>  (3) Polymorphism</a:t>
            </a:r>
          </a:p>
        </p:txBody>
      </p:sp>
      <p:sp>
        <p:nvSpPr>
          <p:cNvPr id="50186" name="AutoShape 10"/>
          <p:cNvSpPr>
            <a:spLocks noChangeArrowheads="1"/>
          </p:cNvSpPr>
          <p:nvPr/>
        </p:nvSpPr>
        <p:spPr bwMode="auto">
          <a:xfrm>
            <a:off x="1333500" y="5013325"/>
            <a:ext cx="2159000" cy="433388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28575">
            <a:solidFill>
              <a:srgbClr val="990033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kumimoji="1" lang="en-US" altLang="ko-KR" sz="1600">
                <a:solidFill>
                  <a:srgbClr val="000066"/>
                </a:solidFill>
                <a:latin typeface="Arial" pitchFamily="34" charset="0"/>
                <a:ea typeface="Dotum" pitchFamily="34" charset="-127"/>
              </a:rPr>
              <a:t>  (4) Java-Specific</a:t>
            </a:r>
          </a:p>
        </p:txBody>
      </p:sp>
      <p:sp>
        <p:nvSpPr>
          <p:cNvPr id="50187" name="Text Box 11"/>
          <p:cNvSpPr txBox="1">
            <a:spLocks noChangeArrowheads="1"/>
          </p:cNvSpPr>
          <p:nvPr/>
        </p:nvSpPr>
        <p:spPr bwMode="auto">
          <a:xfrm>
            <a:off x="1258888" y="1989138"/>
            <a:ext cx="51847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kumimoji="1" lang="en-US" altLang="ko-KR" sz="1600">
                <a:solidFill>
                  <a:schemeClr val="tx1"/>
                </a:solidFill>
                <a:latin typeface="Arial" pitchFamily="34" charset="0"/>
                <a:ea typeface="Dotum" pitchFamily="34" charset="-127"/>
              </a:rPr>
              <a:t>AMC</a:t>
            </a:r>
          </a:p>
        </p:txBody>
      </p:sp>
      <p:grpSp>
        <p:nvGrpSpPr>
          <p:cNvPr id="50188" name="Group 1"/>
          <p:cNvGrpSpPr>
            <a:grpSpLocks/>
          </p:cNvGrpSpPr>
          <p:nvPr/>
        </p:nvGrpSpPr>
        <p:grpSpPr bwMode="auto">
          <a:xfrm>
            <a:off x="1116013" y="2635250"/>
            <a:ext cx="6480175" cy="938213"/>
            <a:chOff x="1116013" y="2635250"/>
            <a:chExt cx="6480175" cy="938213"/>
          </a:xfrm>
        </p:grpSpPr>
        <p:sp>
          <p:nvSpPr>
            <p:cNvPr id="50196" name="Rectangle 4"/>
            <p:cNvSpPr>
              <a:spLocks noChangeArrowheads="1"/>
            </p:cNvSpPr>
            <p:nvPr/>
          </p:nvSpPr>
          <p:spPr bwMode="auto">
            <a:xfrm>
              <a:off x="1116013" y="2852738"/>
              <a:ext cx="6480175" cy="720725"/>
            </a:xfrm>
            <a:prstGeom prst="rect">
              <a:avLst/>
            </a:prstGeom>
            <a:solidFill>
              <a:srgbClr val="3333CC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50197" name="AutoShape 8"/>
            <p:cNvSpPr>
              <a:spLocks noChangeArrowheads="1"/>
            </p:cNvSpPr>
            <p:nvPr/>
          </p:nvSpPr>
          <p:spPr bwMode="auto">
            <a:xfrm>
              <a:off x="1333500" y="2635250"/>
              <a:ext cx="2159000" cy="433388"/>
            </a:xfrm>
            <a:prstGeom prst="roundRect">
              <a:avLst>
                <a:gd name="adj" fmla="val 16667"/>
              </a:avLst>
            </a:prstGeom>
            <a:solidFill>
              <a:schemeClr val="tx1"/>
            </a:solidFill>
            <a:ln w="28575">
              <a:solidFill>
                <a:srgbClr val="990033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kumimoji="1" lang="en-US" altLang="ko-KR" sz="1600">
                  <a:solidFill>
                    <a:srgbClr val="000066"/>
                  </a:solidFill>
                  <a:latin typeface="Arial" pitchFamily="34" charset="0"/>
                  <a:ea typeface="Dotum" pitchFamily="34" charset="-127"/>
                </a:rPr>
                <a:t>  (2) Inheritance</a:t>
              </a:r>
            </a:p>
          </p:txBody>
        </p:sp>
        <p:sp>
          <p:nvSpPr>
            <p:cNvPr id="50198" name="Text Box 12"/>
            <p:cNvSpPr txBox="1">
              <a:spLocks noChangeArrowheads="1"/>
            </p:cNvSpPr>
            <p:nvPr/>
          </p:nvSpPr>
          <p:spPr bwMode="auto">
            <a:xfrm>
              <a:off x="1258888" y="3141663"/>
              <a:ext cx="5184775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kumimoji="1" lang="en-US" altLang="ko-KR" sz="1600" dirty="0">
                  <a:solidFill>
                    <a:schemeClr val="tx1"/>
                  </a:solidFill>
                  <a:latin typeface="Arial" pitchFamily="34" charset="0"/>
                  <a:ea typeface="Dotum" pitchFamily="34" charset="-127"/>
                </a:rPr>
                <a:t>IHI, IHD, IOD, IOP, IOR, ISI, ISD, IPC</a:t>
              </a:r>
            </a:p>
          </p:txBody>
        </p:sp>
      </p:grpSp>
      <p:sp>
        <p:nvSpPr>
          <p:cNvPr id="50189" name="Text Box 13"/>
          <p:cNvSpPr txBox="1">
            <a:spLocks noChangeArrowheads="1"/>
          </p:cNvSpPr>
          <p:nvPr/>
        </p:nvSpPr>
        <p:spPr bwMode="auto">
          <a:xfrm>
            <a:off x="1258888" y="4365625"/>
            <a:ext cx="51847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kumimoji="1" lang="en-US" altLang="ko-KR" sz="1600" dirty="0">
                <a:solidFill>
                  <a:schemeClr val="tx1"/>
                </a:solidFill>
                <a:latin typeface="Arial" pitchFamily="34" charset="0"/>
                <a:ea typeface="Dotum" pitchFamily="34" charset="-127"/>
              </a:rPr>
              <a:t>PNC, PMD, PPD, PCI, PCD, PCC, PRV, OMR, OMD, OAC</a:t>
            </a:r>
          </a:p>
        </p:txBody>
      </p:sp>
      <p:sp>
        <p:nvSpPr>
          <p:cNvPr id="50190" name="Text Box 14"/>
          <p:cNvSpPr txBox="1">
            <a:spLocks noChangeArrowheads="1"/>
          </p:cNvSpPr>
          <p:nvPr/>
        </p:nvSpPr>
        <p:spPr bwMode="auto">
          <a:xfrm>
            <a:off x="1258888" y="5516563"/>
            <a:ext cx="51847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kumimoji="1" lang="en-US" altLang="ko-KR" sz="1600">
                <a:solidFill>
                  <a:schemeClr val="tx1"/>
                </a:solidFill>
                <a:latin typeface="Arial" pitchFamily="34" charset="0"/>
                <a:ea typeface="Dotum" pitchFamily="34" charset="-127"/>
              </a:rPr>
              <a:t>TKD, SMC, VID, DCD</a:t>
            </a:r>
          </a:p>
        </p:txBody>
      </p:sp>
      <p:sp>
        <p:nvSpPr>
          <p:cNvPr id="50191" name="Date Placeholder 17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</a:p>
        </p:txBody>
      </p:sp>
      <p:grpSp>
        <p:nvGrpSpPr>
          <p:cNvPr id="19" name="Group 18"/>
          <p:cNvGrpSpPr>
            <a:grpSpLocks/>
          </p:cNvGrpSpPr>
          <p:nvPr/>
        </p:nvGrpSpPr>
        <p:grpSpPr bwMode="auto">
          <a:xfrm>
            <a:off x="385763" y="4040188"/>
            <a:ext cx="8204200" cy="2376487"/>
            <a:chOff x="1116013" y="2635250"/>
            <a:chExt cx="6480175" cy="938213"/>
          </a:xfrm>
        </p:grpSpPr>
        <p:sp>
          <p:nvSpPr>
            <p:cNvPr id="50193" name="Rectangle 4"/>
            <p:cNvSpPr>
              <a:spLocks noChangeArrowheads="1"/>
            </p:cNvSpPr>
            <p:nvPr/>
          </p:nvSpPr>
          <p:spPr bwMode="auto">
            <a:xfrm>
              <a:off x="1116013" y="2852738"/>
              <a:ext cx="6480175" cy="720725"/>
            </a:xfrm>
            <a:prstGeom prst="rect">
              <a:avLst/>
            </a:prstGeom>
            <a:solidFill>
              <a:srgbClr val="3333CC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50194" name="AutoShape 8"/>
            <p:cNvSpPr>
              <a:spLocks noChangeArrowheads="1"/>
            </p:cNvSpPr>
            <p:nvPr/>
          </p:nvSpPr>
          <p:spPr bwMode="auto">
            <a:xfrm>
              <a:off x="1333500" y="2635250"/>
              <a:ext cx="2159000" cy="433388"/>
            </a:xfrm>
            <a:prstGeom prst="roundRect">
              <a:avLst>
                <a:gd name="adj" fmla="val 16667"/>
              </a:avLst>
            </a:prstGeom>
            <a:solidFill>
              <a:schemeClr val="tx1"/>
            </a:solidFill>
            <a:ln w="28575">
              <a:solidFill>
                <a:srgbClr val="990033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kumimoji="1" lang="en-US" altLang="ko-KR" sz="2400">
                  <a:solidFill>
                    <a:srgbClr val="000066"/>
                  </a:solidFill>
                  <a:latin typeface="Arial" pitchFamily="34" charset="0"/>
                  <a:ea typeface="Dotum" pitchFamily="34" charset="-127"/>
                </a:rPr>
                <a:t> (4) Java-Specific</a:t>
              </a:r>
            </a:p>
          </p:txBody>
        </p:sp>
        <p:sp>
          <p:nvSpPr>
            <p:cNvPr id="50195" name="Text Box 12"/>
            <p:cNvSpPr txBox="1">
              <a:spLocks noChangeArrowheads="1"/>
            </p:cNvSpPr>
            <p:nvPr/>
          </p:nvSpPr>
          <p:spPr bwMode="auto">
            <a:xfrm>
              <a:off x="1258888" y="3141663"/>
              <a:ext cx="5184775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kumimoji="1" lang="en-US" altLang="ko-KR" sz="2400" dirty="0">
                  <a:solidFill>
                    <a:schemeClr val="tx1"/>
                  </a:solidFill>
                  <a:latin typeface="Arial" pitchFamily="34" charset="0"/>
                  <a:ea typeface="Dotum" pitchFamily="34" charset="-127"/>
                </a:rPr>
                <a:t>JTI, JTD, JSI, JSD, JID, JDC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5120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4E019660-2996-432E-92E4-07B7FE615C1C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42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5120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96838"/>
            <a:ext cx="9144000" cy="1304925"/>
          </a:xfrm>
        </p:spPr>
        <p:txBody>
          <a:bodyPr/>
          <a:lstStyle/>
          <a:p>
            <a:r>
              <a:rPr lang="en-US" altLang="en-US" sz="3200" dirty="0" smtClean="0"/>
              <a:t>OO Mutation Operators—</a:t>
            </a:r>
            <a:r>
              <a:rPr lang="en-US" altLang="en-US" sz="3200" i="1" dirty="0" smtClean="0"/>
              <a:t>Language Specific</a:t>
            </a:r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508000" y="1606307"/>
            <a:ext cx="8297863" cy="933450"/>
            <a:chOff x="320" y="1546"/>
            <a:chExt cx="5227" cy="588"/>
          </a:xfrm>
        </p:grpSpPr>
        <p:sp>
          <p:nvSpPr>
            <p:cNvPr id="51212" name="Text Box 17"/>
            <p:cNvSpPr txBox="1">
              <a:spLocks noChangeArrowheads="1"/>
            </p:cNvSpPr>
            <p:nvPr/>
          </p:nvSpPr>
          <p:spPr bwMode="auto">
            <a:xfrm>
              <a:off x="320" y="1674"/>
              <a:ext cx="5227" cy="460"/>
            </a:xfrm>
            <a:prstGeom prst="rect">
              <a:avLst/>
            </a:prstGeom>
            <a:solidFill>
              <a:srgbClr val="3333CC"/>
            </a:solidFill>
            <a:ln w="28575" algn="ctr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  <a:p>
              <a:r>
                <a:rPr lang="en-US" altLang="zh-CN" b="0" dirty="0" smtClean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The </a:t>
              </a:r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keyword </a:t>
              </a:r>
              <a:r>
                <a:rPr lang="en-US" altLang="zh-CN" b="0" dirty="0">
                  <a:solidFill>
                    <a:schemeClr val="tx1"/>
                  </a:solidFill>
                  <a:latin typeface="Comic Sans MS" panose="030F0702030302020204" pitchFamily="66" charset="0"/>
                  <a:ea typeface="宋体" pitchFamily="2" charset="-122"/>
                </a:rPr>
                <a:t>this</a:t>
              </a:r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is </a:t>
              </a:r>
              <a:r>
                <a:rPr lang="en-US" altLang="zh-CN" b="0" dirty="0" smtClean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inserted whenever </a:t>
              </a:r>
              <a:r>
                <a:rPr lang="en-US" altLang="zh-CN" b="0" dirty="0" smtClean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possible</a:t>
              </a:r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grpSp>
          <p:nvGrpSpPr>
            <p:cNvPr id="51213" name="Group 14"/>
            <p:cNvGrpSpPr>
              <a:grpSpLocks/>
            </p:cNvGrpSpPr>
            <p:nvPr/>
          </p:nvGrpSpPr>
          <p:grpSpPr bwMode="auto">
            <a:xfrm>
              <a:off x="349" y="1546"/>
              <a:ext cx="2898" cy="308"/>
              <a:chOff x="304" y="2086"/>
              <a:chExt cx="2898" cy="308"/>
            </a:xfrm>
          </p:grpSpPr>
          <p:sp>
            <p:nvSpPr>
              <p:cNvPr id="51214" name="AutoShape 10"/>
              <p:cNvSpPr>
                <a:spLocks noChangeArrowheads="1"/>
              </p:cNvSpPr>
              <p:nvPr/>
            </p:nvSpPr>
            <p:spPr bwMode="auto">
              <a:xfrm>
                <a:off x="333" y="2086"/>
                <a:ext cx="2813" cy="284"/>
              </a:xfrm>
              <a:prstGeom prst="roundRect">
                <a:avLst>
                  <a:gd name="adj" fmla="val 16667"/>
                </a:avLst>
              </a:prstGeom>
              <a:solidFill>
                <a:srgbClr val="CCECFF"/>
              </a:solidFill>
              <a:ln w="28575">
                <a:solidFill>
                  <a:schemeClr val="hlink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>
                  <a:latin typeface="Gill Sans MT" panose="020B0502020104020203" pitchFamily="34" charset="0"/>
                </a:endParaRPr>
              </a:p>
            </p:txBody>
          </p:sp>
          <p:sp>
            <p:nvSpPr>
              <p:cNvPr id="51215" name="Rectangle 7"/>
              <p:cNvSpPr>
                <a:spLocks noChangeArrowheads="1"/>
              </p:cNvSpPr>
              <p:nvPr/>
            </p:nvSpPr>
            <p:spPr bwMode="auto">
              <a:xfrm>
                <a:off x="304" y="2103"/>
                <a:ext cx="2898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n-US" sz="2400" b="0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20.</a:t>
                </a:r>
                <a:r>
                  <a:rPr lang="en-US" altLang="en-US" sz="2400" dirty="0" smtClean="0">
                    <a:latin typeface="Gill Sans MT" panose="020B0502020104020203" pitchFamily="34" charset="0"/>
                  </a:rPr>
                  <a:t> </a:t>
                </a:r>
                <a:r>
                  <a:rPr lang="en-US" altLang="en-US" sz="2400" b="0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JTI </a:t>
                </a:r>
                <a:r>
                  <a:rPr lang="en-US" altLang="zh-CN" sz="2400" b="0" i="1" dirty="0">
                    <a:solidFill>
                      <a:srgbClr val="000000"/>
                    </a:solidFill>
                    <a:latin typeface="Gill Sans MT" panose="020B0502020104020203" pitchFamily="34" charset="0"/>
                    <a:ea typeface="宋体" pitchFamily="2" charset="-122"/>
                  </a:rPr>
                  <a:t>––</a:t>
                </a:r>
                <a:r>
                  <a:rPr lang="en-US" altLang="zh-CN" sz="2400" dirty="0">
                    <a:latin typeface="Gill Sans MT" panose="020B0502020104020203" pitchFamily="34" charset="0"/>
                    <a:ea typeface="宋体" pitchFamily="2" charset="-122"/>
                  </a:rPr>
                  <a:t> </a:t>
                </a:r>
                <a:r>
                  <a:rPr lang="en-US" altLang="en-US" sz="2400" b="0" i="1" dirty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this Keyword </a:t>
                </a:r>
                <a:r>
                  <a:rPr lang="en-US" altLang="en-US" sz="2400" b="0" i="1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Insertion</a:t>
                </a:r>
                <a:endParaRPr lang="en-US" altLang="en-US" sz="2400" b="0" i="1" dirty="0">
                  <a:solidFill>
                    <a:srgbClr val="000000"/>
                  </a:solidFill>
                  <a:latin typeface="Gill Sans MT" panose="020B0502020104020203" pitchFamily="34" charset="0"/>
                </a:endParaRPr>
              </a:p>
            </p:txBody>
          </p:sp>
        </p:grpSp>
      </p:grpSp>
      <p:sp>
        <p:nvSpPr>
          <p:cNvPr id="51206" name="Date Placeholder 2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2465388" y="2859167"/>
            <a:ext cx="4187825" cy="3716251"/>
            <a:chOff x="319695" y="1351748"/>
            <a:chExt cx="4187825" cy="3715463"/>
          </a:xfrm>
        </p:grpSpPr>
        <p:sp>
          <p:nvSpPr>
            <p:cNvPr id="51208" name="Text Box 4"/>
            <p:cNvSpPr txBox="1">
              <a:spLocks noChangeArrowheads="1"/>
            </p:cNvSpPr>
            <p:nvPr/>
          </p:nvSpPr>
          <p:spPr bwMode="auto">
            <a:xfrm>
              <a:off x="319695" y="1351748"/>
              <a:ext cx="418782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altLang="en-US" i="1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Example</a:t>
              </a:r>
            </a:p>
          </p:txBody>
        </p:sp>
        <p:grpSp>
          <p:nvGrpSpPr>
            <p:cNvPr id="51209" name="Group 30"/>
            <p:cNvGrpSpPr>
              <a:grpSpLocks/>
            </p:cNvGrpSpPr>
            <p:nvPr/>
          </p:nvGrpSpPr>
          <p:grpSpPr bwMode="auto">
            <a:xfrm>
              <a:off x="1072963" y="1908086"/>
              <a:ext cx="2681288" cy="3159125"/>
              <a:chOff x="836" y="1296"/>
              <a:chExt cx="1324" cy="1990"/>
            </a:xfrm>
          </p:grpSpPr>
          <p:sp>
            <p:nvSpPr>
              <p:cNvPr id="51210" name="Text Box 31"/>
              <p:cNvSpPr txBox="1">
                <a:spLocks noChangeArrowheads="1"/>
              </p:cNvSpPr>
              <p:nvPr/>
            </p:nvSpPr>
            <p:spPr bwMode="auto">
              <a:xfrm>
                <a:off x="836" y="1296"/>
                <a:ext cx="1324" cy="1990"/>
              </a:xfrm>
              <a:prstGeom prst="rect">
                <a:avLst/>
              </a:prstGeom>
              <a:solidFill>
                <a:srgbClr val="3366CC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/>
                <a:r>
                  <a:rPr lang="en-US" altLang="en-US" dirty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point</a:t>
                </a:r>
                <a:endParaRPr lang="en-US" altLang="en-US" b="0" dirty="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endParaRPr>
              </a:p>
              <a:p>
                <a:pPr eaLnBrk="1" hangingPunct="1"/>
                <a:r>
                  <a:rPr lang="en-US" altLang="en-US" b="0" dirty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…</a:t>
                </a:r>
              </a:p>
              <a:p>
                <a:pPr eaLnBrk="1" hangingPunct="1"/>
                <a:r>
                  <a:rPr lang="en-US" altLang="en-US" b="0" dirty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void set (</a:t>
                </a:r>
                <a:r>
                  <a:rPr lang="en-US" altLang="en-US" b="0" dirty="0" err="1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int</a:t>
                </a:r>
                <a:r>
                  <a:rPr lang="en-US" altLang="en-US" b="0" dirty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 x, </a:t>
                </a:r>
                <a:r>
                  <a:rPr lang="en-US" altLang="en-US" b="0" dirty="0" err="1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int</a:t>
                </a:r>
                <a:r>
                  <a:rPr lang="en-US" altLang="en-US" b="0" dirty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 y)</a:t>
                </a:r>
              </a:p>
              <a:p>
                <a:pPr eaLnBrk="1" hangingPunct="1"/>
                <a:r>
                  <a:rPr lang="en-US" altLang="en-US" b="0" dirty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{</a:t>
                </a:r>
              </a:p>
              <a:p>
                <a:pPr eaLnBrk="1" hangingPunct="1"/>
                <a:r>
                  <a:rPr lang="en-US" altLang="en-US" b="0" dirty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	 </a:t>
                </a:r>
                <a:r>
                  <a:rPr lang="en-US" altLang="en-US" b="0" dirty="0" smtClean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 x </a:t>
                </a:r>
                <a:r>
                  <a:rPr lang="en-US" altLang="en-US" b="0" dirty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= x;</a:t>
                </a:r>
              </a:p>
              <a:p>
                <a:pPr eaLnBrk="1" hangingPunct="1"/>
                <a:r>
                  <a:rPr lang="en-US" altLang="en-US" b="0" dirty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  <a:sym typeface="Symbol" pitchFamily="18" charset="2"/>
                  </a:rPr>
                  <a:t>1 </a:t>
                </a:r>
                <a:r>
                  <a:rPr lang="en-US" altLang="en-US" b="0" dirty="0" err="1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this.</a:t>
                </a:r>
                <a:r>
                  <a:rPr lang="en-US" altLang="en-US" b="0" dirty="0" err="1" smtClean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en-US" altLang="en-US" b="0" dirty="0" smtClean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altLang="en-US" b="0" dirty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  <a:sym typeface="Symbol" pitchFamily="18" charset="2"/>
                  </a:rPr>
                  <a:t>= x;	</a:t>
                </a:r>
              </a:p>
              <a:p>
                <a:pPr eaLnBrk="1" hangingPunct="1"/>
                <a:r>
                  <a:rPr lang="en-US" altLang="en-US" b="0" dirty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	 </a:t>
                </a:r>
                <a:r>
                  <a:rPr lang="en-US" altLang="en-US" b="0" dirty="0" smtClean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 y </a:t>
                </a:r>
                <a:r>
                  <a:rPr lang="en-US" altLang="en-US" b="0" dirty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= y;</a:t>
                </a:r>
              </a:p>
              <a:p>
                <a:pPr eaLnBrk="1" hangingPunct="1"/>
                <a:r>
                  <a:rPr lang="en-US" altLang="en-US" b="0" dirty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  <a:sym typeface="Symbol" pitchFamily="18" charset="2"/>
                  </a:rPr>
                  <a:t>2 </a:t>
                </a:r>
                <a:r>
                  <a:rPr lang="en-US" altLang="en-US" b="0" dirty="0" err="1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this.</a:t>
                </a:r>
                <a:r>
                  <a:rPr lang="en-US" altLang="en-US" b="0" dirty="0" err="1" smtClean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  <a:sym typeface="Symbol" pitchFamily="18" charset="2"/>
                  </a:rPr>
                  <a:t>y</a:t>
                </a:r>
                <a:r>
                  <a:rPr lang="en-US" altLang="en-US" b="0" dirty="0" smtClean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altLang="en-US" b="0" dirty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  <a:sym typeface="Symbol" pitchFamily="18" charset="2"/>
                  </a:rPr>
                  <a:t>= y;	</a:t>
                </a:r>
              </a:p>
              <a:p>
                <a:pPr eaLnBrk="1" hangingPunct="1"/>
                <a:r>
                  <a:rPr lang="en-US" altLang="en-US" b="0" dirty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}</a:t>
                </a:r>
              </a:p>
              <a:p>
                <a:pPr eaLnBrk="1" hangingPunct="1"/>
                <a:r>
                  <a:rPr lang="en-US" altLang="en-US" b="0" dirty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…</a:t>
                </a:r>
              </a:p>
            </p:txBody>
          </p:sp>
          <p:sp>
            <p:nvSpPr>
              <p:cNvPr id="51211" name="Line 32"/>
              <p:cNvSpPr>
                <a:spLocks noChangeShapeType="1"/>
              </p:cNvSpPr>
              <p:nvPr/>
            </p:nvSpPr>
            <p:spPr bwMode="auto">
              <a:xfrm>
                <a:off x="839" y="1505"/>
                <a:ext cx="131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5120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4E019660-2996-432E-92E4-07B7FE615C1C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43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5120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96838"/>
            <a:ext cx="9144000" cy="1304925"/>
          </a:xfrm>
        </p:spPr>
        <p:txBody>
          <a:bodyPr/>
          <a:lstStyle/>
          <a:p>
            <a:r>
              <a:rPr lang="en-US" altLang="en-US" sz="3200" dirty="0" smtClean="0"/>
              <a:t>OO Mutation Operators—</a:t>
            </a:r>
            <a:r>
              <a:rPr lang="en-US" altLang="en-US" sz="3200" i="1" dirty="0" smtClean="0"/>
              <a:t>Language Specific</a:t>
            </a:r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508000" y="1606307"/>
            <a:ext cx="8297863" cy="933450"/>
            <a:chOff x="320" y="1546"/>
            <a:chExt cx="5227" cy="588"/>
          </a:xfrm>
        </p:grpSpPr>
        <p:sp>
          <p:nvSpPr>
            <p:cNvPr id="51212" name="Text Box 17"/>
            <p:cNvSpPr txBox="1">
              <a:spLocks noChangeArrowheads="1"/>
            </p:cNvSpPr>
            <p:nvPr/>
          </p:nvSpPr>
          <p:spPr bwMode="auto">
            <a:xfrm>
              <a:off x="320" y="1674"/>
              <a:ext cx="5227" cy="460"/>
            </a:xfrm>
            <a:prstGeom prst="rect">
              <a:avLst/>
            </a:prstGeom>
            <a:solidFill>
              <a:srgbClr val="3333CC"/>
            </a:solidFill>
            <a:ln w="28575" algn="ctr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  <a:p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The keyword </a:t>
              </a:r>
              <a:r>
                <a:rPr lang="en-US" altLang="zh-CN" b="0" dirty="0">
                  <a:solidFill>
                    <a:schemeClr val="tx1"/>
                  </a:solidFill>
                  <a:latin typeface="Comic Sans MS" panose="030F0702030302020204" pitchFamily="66" charset="0"/>
                  <a:ea typeface="宋体" pitchFamily="2" charset="-122"/>
                </a:rPr>
                <a:t>this</a:t>
              </a:r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is </a:t>
              </a:r>
              <a:r>
                <a:rPr lang="en-US" altLang="zh-CN" b="0" dirty="0" smtClean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deleted whenever </a:t>
              </a:r>
              <a:r>
                <a:rPr lang="en-US" altLang="zh-CN" b="0" dirty="0" smtClean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possible</a:t>
              </a:r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grpSp>
          <p:nvGrpSpPr>
            <p:cNvPr id="51213" name="Group 14"/>
            <p:cNvGrpSpPr>
              <a:grpSpLocks/>
            </p:cNvGrpSpPr>
            <p:nvPr/>
          </p:nvGrpSpPr>
          <p:grpSpPr bwMode="auto">
            <a:xfrm>
              <a:off x="349" y="1546"/>
              <a:ext cx="2704" cy="308"/>
              <a:chOff x="304" y="2086"/>
              <a:chExt cx="2704" cy="308"/>
            </a:xfrm>
          </p:grpSpPr>
          <p:sp>
            <p:nvSpPr>
              <p:cNvPr id="51214" name="AutoShape 10"/>
              <p:cNvSpPr>
                <a:spLocks noChangeArrowheads="1"/>
              </p:cNvSpPr>
              <p:nvPr/>
            </p:nvSpPr>
            <p:spPr bwMode="auto">
              <a:xfrm>
                <a:off x="333" y="2086"/>
                <a:ext cx="2675" cy="284"/>
              </a:xfrm>
              <a:prstGeom prst="roundRect">
                <a:avLst>
                  <a:gd name="adj" fmla="val 16667"/>
                </a:avLst>
              </a:prstGeom>
              <a:solidFill>
                <a:srgbClr val="CCECFF"/>
              </a:solidFill>
              <a:ln w="28575">
                <a:solidFill>
                  <a:schemeClr val="hlink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>
                  <a:latin typeface="Gill Sans MT" panose="020B0502020104020203" pitchFamily="34" charset="0"/>
                </a:endParaRPr>
              </a:p>
            </p:txBody>
          </p:sp>
          <p:sp>
            <p:nvSpPr>
              <p:cNvPr id="51215" name="Rectangle 7"/>
              <p:cNvSpPr>
                <a:spLocks noChangeArrowheads="1"/>
              </p:cNvSpPr>
              <p:nvPr/>
            </p:nvSpPr>
            <p:spPr bwMode="auto">
              <a:xfrm>
                <a:off x="304" y="2103"/>
                <a:ext cx="2704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n-US" sz="2400" b="0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21.</a:t>
                </a:r>
                <a:r>
                  <a:rPr lang="en-US" altLang="en-US" sz="2400" dirty="0" smtClean="0">
                    <a:latin typeface="Gill Sans MT" panose="020B0502020104020203" pitchFamily="34" charset="0"/>
                  </a:rPr>
                  <a:t> </a:t>
                </a:r>
                <a:r>
                  <a:rPr lang="en-US" altLang="en-US" sz="2400" b="0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JTD </a:t>
                </a:r>
                <a:r>
                  <a:rPr lang="en-US" altLang="zh-CN" sz="2400" b="0" i="1" dirty="0">
                    <a:solidFill>
                      <a:srgbClr val="000000"/>
                    </a:solidFill>
                    <a:latin typeface="Gill Sans MT" panose="020B0502020104020203" pitchFamily="34" charset="0"/>
                    <a:ea typeface="宋体" pitchFamily="2" charset="-122"/>
                  </a:rPr>
                  <a:t>––</a:t>
                </a:r>
                <a:r>
                  <a:rPr lang="en-US" altLang="zh-CN" sz="2400" dirty="0">
                    <a:latin typeface="Gill Sans MT" panose="020B0502020104020203" pitchFamily="34" charset="0"/>
                    <a:ea typeface="宋体" pitchFamily="2" charset="-122"/>
                  </a:rPr>
                  <a:t> </a:t>
                </a:r>
                <a:r>
                  <a:rPr lang="en-US" altLang="en-US" sz="2400" b="0" i="1" dirty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this Keyword Deletion</a:t>
                </a:r>
              </a:p>
            </p:txBody>
          </p:sp>
        </p:grpSp>
      </p:grpSp>
      <p:sp>
        <p:nvSpPr>
          <p:cNvPr id="51206" name="Date Placeholder 2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2465388" y="2859167"/>
            <a:ext cx="4187825" cy="3716251"/>
            <a:chOff x="319695" y="1351748"/>
            <a:chExt cx="4187825" cy="3715463"/>
          </a:xfrm>
        </p:grpSpPr>
        <p:sp>
          <p:nvSpPr>
            <p:cNvPr id="51208" name="Text Box 4"/>
            <p:cNvSpPr txBox="1">
              <a:spLocks noChangeArrowheads="1"/>
            </p:cNvSpPr>
            <p:nvPr/>
          </p:nvSpPr>
          <p:spPr bwMode="auto">
            <a:xfrm>
              <a:off x="319695" y="1351748"/>
              <a:ext cx="418782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altLang="en-US" i="1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Example</a:t>
              </a:r>
            </a:p>
          </p:txBody>
        </p:sp>
        <p:grpSp>
          <p:nvGrpSpPr>
            <p:cNvPr id="51209" name="Group 30"/>
            <p:cNvGrpSpPr>
              <a:grpSpLocks/>
            </p:cNvGrpSpPr>
            <p:nvPr/>
          </p:nvGrpSpPr>
          <p:grpSpPr bwMode="auto">
            <a:xfrm>
              <a:off x="1072963" y="1908086"/>
              <a:ext cx="2681288" cy="3159125"/>
              <a:chOff x="836" y="1296"/>
              <a:chExt cx="1324" cy="1990"/>
            </a:xfrm>
          </p:grpSpPr>
          <p:sp>
            <p:nvSpPr>
              <p:cNvPr id="51210" name="Text Box 31"/>
              <p:cNvSpPr txBox="1">
                <a:spLocks noChangeArrowheads="1"/>
              </p:cNvSpPr>
              <p:nvPr/>
            </p:nvSpPr>
            <p:spPr bwMode="auto">
              <a:xfrm>
                <a:off x="836" y="1296"/>
                <a:ext cx="1324" cy="1990"/>
              </a:xfrm>
              <a:prstGeom prst="rect">
                <a:avLst/>
              </a:prstGeom>
              <a:solidFill>
                <a:srgbClr val="3366CC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/>
                <a:r>
                  <a:rPr lang="en-US" altLang="en-US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point</a:t>
                </a:r>
                <a:endParaRPr lang="en-US" altLang="en-US" b="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endParaRPr>
              </a:p>
              <a:p>
                <a:pPr eaLnBrk="1" hangingPunct="1"/>
                <a:r>
                  <a:rPr lang="en-US" altLang="en-US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…</a:t>
                </a:r>
              </a:p>
              <a:p>
                <a:pPr eaLnBrk="1" hangingPunct="1"/>
                <a:r>
                  <a:rPr lang="en-US" altLang="en-US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void set (int x, int y)</a:t>
                </a:r>
              </a:p>
              <a:p>
                <a:pPr eaLnBrk="1" hangingPunct="1"/>
                <a:r>
                  <a:rPr lang="en-US" altLang="en-US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{</a:t>
                </a:r>
              </a:p>
              <a:p>
                <a:pPr eaLnBrk="1" hangingPunct="1"/>
                <a:r>
                  <a:rPr lang="en-US" altLang="en-US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	 this.x = x;</a:t>
                </a:r>
              </a:p>
              <a:p>
                <a:pPr eaLnBrk="1" hangingPunct="1"/>
                <a:r>
                  <a:rPr lang="en-US" altLang="en-US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  <a:sym typeface="Symbol" pitchFamily="18" charset="2"/>
                  </a:rPr>
                  <a:t>1 x = x;	</a:t>
                </a:r>
              </a:p>
              <a:p>
                <a:pPr eaLnBrk="1" hangingPunct="1"/>
                <a:r>
                  <a:rPr lang="en-US" altLang="en-US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	 this.y = y;</a:t>
                </a:r>
              </a:p>
              <a:p>
                <a:pPr eaLnBrk="1" hangingPunct="1"/>
                <a:r>
                  <a:rPr lang="en-US" altLang="en-US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  <a:sym typeface="Symbol" pitchFamily="18" charset="2"/>
                  </a:rPr>
                  <a:t>2 y = y;	</a:t>
                </a:r>
              </a:p>
              <a:p>
                <a:pPr eaLnBrk="1" hangingPunct="1"/>
                <a:r>
                  <a:rPr lang="en-US" altLang="en-US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}</a:t>
                </a:r>
              </a:p>
              <a:p>
                <a:pPr eaLnBrk="1" hangingPunct="1"/>
                <a:r>
                  <a:rPr lang="en-US" altLang="en-US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…</a:t>
                </a:r>
              </a:p>
            </p:txBody>
          </p:sp>
          <p:sp>
            <p:nvSpPr>
              <p:cNvPr id="51211" name="Line 32"/>
              <p:cNvSpPr>
                <a:spLocks noChangeShapeType="1"/>
              </p:cNvSpPr>
              <p:nvPr/>
            </p:nvSpPr>
            <p:spPr bwMode="auto">
              <a:xfrm>
                <a:off x="839" y="1505"/>
                <a:ext cx="131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9394041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5222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1312DE36-3FE9-4C65-9931-5C72496F6C8A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44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5222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96838"/>
            <a:ext cx="9144000" cy="1277938"/>
          </a:xfrm>
        </p:spPr>
        <p:txBody>
          <a:bodyPr/>
          <a:lstStyle/>
          <a:p>
            <a:r>
              <a:rPr lang="en-US" altLang="en-US" sz="3200" dirty="0" smtClean="0"/>
              <a:t>OO Mutation Operators—</a:t>
            </a:r>
            <a:r>
              <a:rPr lang="en-US" altLang="en-US" sz="3200" i="1" dirty="0" smtClean="0"/>
              <a:t>Language Specific</a:t>
            </a:r>
          </a:p>
        </p:txBody>
      </p:sp>
      <p:grpSp>
        <p:nvGrpSpPr>
          <p:cNvPr id="2" name="Group 33"/>
          <p:cNvGrpSpPr>
            <a:grpSpLocks/>
          </p:cNvGrpSpPr>
          <p:nvPr/>
        </p:nvGrpSpPr>
        <p:grpSpPr bwMode="auto">
          <a:xfrm>
            <a:off x="508000" y="1516236"/>
            <a:ext cx="8297863" cy="933450"/>
            <a:chOff x="320" y="2411"/>
            <a:chExt cx="5227" cy="588"/>
          </a:xfrm>
        </p:grpSpPr>
        <p:sp>
          <p:nvSpPr>
            <p:cNvPr id="52236" name="Text Box 18"/>
            <p:cNvSpPr txBox="1">
              <a:spLocks noChangeArrowheads="1"/>
            </p:cNvSpPr>
            <p:nvPr/>
          </p:nvSpPr>
          <p:spPr bwMode="auto">
            <a:xfrm>
              <a:off x="320" y="2553"/>
              <a:ext cx="5227" cy="446"/>
            </a:xfrm>
            <a:prstGeom prst="rect">
              <a:avLst/>
            </a:prstGeom>
            <a:solidFill>
              <a:srgbClr val="3333CC"/>
            </a:solidFill>
            <a:ln w="28575" algn="ctr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  <a:p>
              <a:r>
                <a:rPr lang="en-US" altLang="zh-CN" b="0" dirty="0" smtClean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The </a:t>
              </a:r>
              <a:r>
                <a:rPr lang="en-US" altLang="zh-CN" b="0" dirty="0">
                  <a:solidFill>
                    <a:schemeClr val="tx1"/>
                  </a:solidFill>
                  <a:latin typeface="Comic Sans MS" panose="030F0702030302020204" pitchFamily="66" charset="0"/>
                  <a:ea typeface="宋体" pitchFamily="2" charset="-122"/>
                </a:rPr>
                <a:t>static</a:t>
              </a:r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modifier is </a:t>
              </a:r>
              <a:r>
                <a:rPr lang="en-US" altLang="zh-CN" b="0" dirty="0" smtClean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added </a:t>
              </a:r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to instance </a:t>
              </a:r>
              <a:r>
                <a:rPr lang="en-US" altLang="zh-CN" b="0" dirty="0" smtClean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variables</a:t>
              </a:r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grpSp>
          <p:nvGrpSpPr>
            <p:cNvPr id="52237" name="Group 15"/>
            <p:cNvGrpSpPr>
              <a:grpSpLocks/>
            </p:cNvGrpSpPr>
            <p:nvPr/>
          </p:nvGrpSpPr>
          <p:grpSpPr bwMode="auto">
            <a:xfrm>
              <a:off x="349" y="2411"/>
              <a:ext cx="2786" cy="308"/>
              <a:chOff x="304" y="2469"/>
              <a:chExt cx="2786" cy="308"/>
            </a:xfrm>
          </p:grpSpPr>
          <p:sp>
            <p:nvSpPr>
              <p:cNvPr id="52238" name="AutoShape 11"/>
              <p:cNvSpPr>
                <a:spLocks noChangeArrowheads="1"/>
              </p:cNvSpPr>
              <p:nvPr/>
            </p:nvSpPr>
            <p:spPr bwMode="auto">
              <a:xfrm>
                <a:off x="333" y="2469"/>
                <a:ext cx="2711" cy="284"/>
              </a:xfrm>
              <a:prstGeom prst="roundRect">
                <a:avLst>
                  <a:gd name="adj" fmla="val 16667"/>
                </a:avLst>
              </a:prstGeom>
              <a:solidFill>
                <a:srgbClr val="CCECFF"/>
              </a:solidFill>
              <a:ln w="28575">
                <a:solidFill>
                  <a:schemeClr val="hlink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>
                  <a:latin typeface="Gill Sans MT" panose="020B0502020104020203" pitchFamily="34" charset="0"/>
                </a:endParaRPr>
              </a:p>
            </p:txBody>
          </p:sp>
          <p:sp>
            <p:nvSpPr>
              <p:cNvPr id="52239" name="Rectangle 8"/>
              <p:cNvSpPr>
                <a:spLocks noChangeArrowheads="1"/>
              </p:cNvSpPr>
              <p:nvPr/>
            </p:nvSpPr>
            <p:spPr bwMode="auto">
              <a:xfrm>
                <a:off x="304" y="2486"/>
                <a:ext cx="2786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n-US" sz="2400" b="0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22.</a:t>
                </a:r>
                <a:r>
                  <a:rPr lang="en-US" altLang="en-US" sz="2400" dirty="0" smtClean="0">
                    <a:latin typeface="Gill Sans MT" panose="020B0502020104020203" pitchFamily="34" charset="0"/>
                  </a:rPr>
                  <a:t> </a:t>
                </a:r>
                <a:r>
                  <a:rPr lang="en-US" altLang="en-US" sz="2400" b="0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JSI </a:t>
                </a:r>
                <a:r>
                  <a:rPr lang="en-US" altLang="zh-CN" sz="2400" b="0" i="1" dirty="0">
                    <a:solidFill>
                      <a:srgbClr val="000000"/>
                    </a:solidFill>
                    <a:latin typeface="Gill Sans MT" panose="020B0502020104020203" pitchFamily="34" charset="0"/>
                    <a:ea typeface="宋体" pitchFamily="2" charset="-122"/>
                  </a:rPr>
                  <a:t>––</a:t>
                </a:r>
                <a:r>
                  <a:rPr lang="en-US" altLang="zh-CN" sz="2400" dirty="0">
                    <a:latin typeface="Gill Sans MT" panose="020B0502020104020203" pitchFamily="34" charset="0"/>
                    <a:ea typeface="宋体" pitchFamily="2" charset="-122"/>
                  </a:rPr>
                  <a:t> </a:t>
                </a:r>
                <a:r>
                  <a:rPr lang="en-US" altLang="en-US" sz="2400" b="0" i="1" dirty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Static Modifier </a:t>
                </a:r>
                <a:r>
                  <a:rPr lang="en-US" altLang="en-US" sz="2400" b="0" i="1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Insertion</a:t>
                </a:r>
                <a:endParaRPr lang="en-US" altLang="en-US" sz="2400" b="0" i="1" dirty="0">
                  <a:solidFill>
                    <a:srgbClr val="000000"/>
                  </a:solidFill>
                  <a:latin typeface="Gill Sans MT" panose="020B0502020104020203" pitchFamily="34" charset="0"/>
                </a:endParaRPr>
              </a:p>
            </p:txBody>
          </p:sp>
        </p:grpSp>
      </p:grpSp>
      <p:sp>
        <p:nvSpPr>
          <p:cNvPr id="52230" name="Date Placeholder 2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</a:p>
        </p:txBody>
      </p: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2386013" y="2918560"/>
            <a:ext cx="4349750" cy="3443453"/>
            <a:chOff x="4605338" y="1327689"/>
            <a:chExt cx="4349750" cy="3442660"/>
          </a:xfrm>
        </p:grpSpPr>
        <p:sp>
          <p:nvSpPr>
            <p:cNvPr id="52232" name="Text Box 4"/>
            <p:cNvSpPr txBox="1">
              <a:spLocks noChangeArrowheads="1"/>
            </p:cNvSpPr>
            <p:nvPr/>
          </p:nvSpPr>
          <p:spPr bwMode="auto">
            <a:xfrm>
              <a:off x="4605338" y="1327689"/>
              <a:ext cx="434975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altLang="en-US" i="1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Example</a:t>
              </a:r>
            </a:p>
          </p:txBody>
        </p:sp>
        <p:grpSp>
          <p:nvGrpSpPr>
            <p:cNvPr id="52233" name="Group 15"/>
            <p:cNvGrpSpPr>
              <a:grpSpLocks/>
            </p:cNvGrpSpPr>
            <p:nvPr/>
          </p:nvGrpSpPr>
          <p:grpSpPr bwMode="auto">
            <a:xfrm>
              <a:off x="5142707" y="1908086"/>
              <a:ext cx="3275013" cy="2862263"/>
              <a:chOff x="836" y="1296"/>
              <a:chExt cx="1324" cy="1803"/>
            </a:xfrm>
          </p:grpSpPr>
          <p:sp>
            <p:nvSpPr>
              <p:cNvPr id="52234" name="Text Box 16"/>
              <p:cNvSpPr txBox="1">
                <a:spLocks noChangeArrowheads="1"/>
              </p:cNvSpPr>
              <p:nvPr/>
            </p:nvSpPr>
            <p:spPr bwMode="auto">
              <a:xfrm>
                <a:off x="836" y="1296"/>
                <a:ext cx="1324" cy="1803"/>
              </a:xfrm>
              <a:prstGeom prst="rect">
                <a:avLst/>
              </a:prstGeom>
              <a:solidFill>
                <a:srgbClr val="3366CC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/>
                <a:r>
                  <a:rPr lang="en-US" altLang="en-US" dirty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point</a:t>
                </a:r>
              </a:p>
              <a:p>
                <a:pPr algn="ctr" eaLnBrk="1" hangingPunct="1"/>
                <a:endParaRPr lang="en-US" altLang="en-US" b="0" dirty="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endParaRPr>
              </a:p>
              <a:p>
                <a:pPr eaLnBrk="1" hangingPunct="1"/>
                <a:r>
                  <a:rPr lang="en-US" altLang="en-US" b="0" dirty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	 public </a:t>
                </a:r>
                <a:r>
                  <a:rPr lang="en-US" altLang="en-US" b="0" dirty="0" err="1" smtClean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int</a:t>
                </a:r>
                <a:r>
                  <a:rPr lang="en-US" altLang="en-US" b="0" dirty="0" smtClean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 </a:t>
                </a:r>
                <a:r>
                  <a:rPr lang="en-US" altLang="en-US" b="0" dirty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x = 0; </a:t>
                </a:r>
              </a:p>
              <a:p>
                <a:pPr eaLnBrk="1" hangingPunct="1">
                  <a:buFont typeface="Symbol" pitchFamily="18" charset="2"/>
                  <a:buChar char="D"/>
                </a:pPr>
                <a:r>
                  <a:rPr lang="en-US" altLang="en-US" b="0" dirty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  <a:sym typeface="Symbol" pitchFamily="18" charset="2"/>
                  </a:rPr>
                  <a:t>1 public </a:t>
                </a:r>
                <a:r>
                  <a:rPr lang="en-US" altLang="en-US" b="0" dirty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static </a:t>
                </a:r>
                <a:r>
                  <a:rPr lang="en-US" altLang="en-US" b="0" dirty="0" err="1" smtClean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  <a:sym typeface="Symbol" pitchFamily="18" charset="2"/>
                  </a:rPr>
                  <a:t>int</a:t>
                </a:r>
                <a:r>
                  <a:rPr lang="en-US" altLang="en-US" b="0" dirty="0" smtClean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altLang="en-US" b="0" dirty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  <a:sym typeface="Symbol" pitchFamily="18" charset="2"/>
                  </a:rPr>
                  <a:t>x = 0;</a:t>
                </a:r>
              </a:p>
              <a:p>
                <a:pPr eaLnBrk="1" hangingPunct="1"/>
                <a:r>
                  <a:rPr lang="en-US" altLang="en-US" b="0" dirty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     public </a:t>
                </a:r>
                <a:r>
                  <a:rPr lang="en-US" altLang="en-US" b="0" dirty="0" err="1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int</a:t>
                </a:r>
                <a:r>
                  <a:rPr lang="en-US" altLang="en-US" b="0" dirty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 Y = 0; </a:t>
                </a:r>
              </a:p>
              <a:p>
                <a:pPr eaLnBrk="1" hangingPunct="1"/>
                <a:r>
                  <a:rPr lang="en-US" altLang="en-US" b="0" dirty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  <a:sym typeface="Symbol" pitchFamily="18" charset="2"/>
                  </a:rPr>
                  <a:t>2 public static </a:t>
                </a:r>
                <a:r>
                  <a:rPr lang="en-US" altLang="en-US" b="0" dirty="0" err="1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  <a:sym typeface="Symbol" pitchFamily="18" charset="2"/>
                  </a:rPr>
                  <a:t>int</a:t>
                </a:r>
                <a:r>
                  <a:rPr lang="en-US" altLang="en-US" b="0" dirty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  <a:sym typeface="Symbol" pitchFamily="18" charset="2"/>
                  </a:rPr>
                  <a:t> y = 0;</a:t>
                </a:r>
              </a:p>
              <a:p>
                <a:pPr eaLnBrk="1" hangingPunct="1"/>
                <a:endParaRPr lang="en-US" altLang="en-US" b="0" dirty="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  <a:sym typeface="Symbol" pitchFamily="18" charset="2"/>
                </a:endParaRPr>
              </a:p>
              <a:p>
                <a:pPr eaLnBrk="1" hangingPunct="1">
                  <a:buFont typeface="Symbol" pitchFamily="18" charset="2"/>
                  <a:buNone/>
                </a:pPr>
                <a:r>
                  <a:rPr lang="en-US" altLang="en-US" b="0" dirty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	…</a:t>
                </a:r>
              </a:p>
              <a:p>
                <a:pPr eaLnBrk="1" hangingPunct="1">
                  <a:buFont typeface="Symbol" pitchFamily="18" charset="2"/>
                  <a:buNone/>
                </a:pPr>
                <a:endParaRPr lang="en-US" altLang="en-US" b="0" dirty="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endParaRPr>
              </a:p>
            </p:txBody>
          </p:sp>
          <p:sp>
            <p:nvSpPr>
              <p:cNvPr id="52235" name="Line 17"/>
              <p:cNvSpPr>
                <a:spLocks noChangeShapeType="1"/>
              </p:cNvSpPr>
              <p:nvPr/>
            </p:nvSpPr>
            <p:spPr bwMode="auto">
              <a:xfrm>
                <a:off x="839" y="1505"/>
                <a:ext cx="131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5222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1312DE36-3FE9-4C65-9931-5C72496F6C8A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45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5222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96838"/>
            <a:ext cx="9144000" cy="1277938"/>
          </a:xfrm>
        </p:spPr>
        <p:txBody>
          <a:bodyPr/>
          <a:lstStyle/>
          <a:p>
            <a:r>
              <a:rPr lang="en-US" altLang="en-US" sz="3200" dirty="0" smtClean="0"/>
              <a:t>OO Mutation Operators—</a:t>
            </a:r>
            <a:r>
              <a:rPr lang="en-US" altLang="en-US" sz="3200" i="1" dirty="0" smtClean="0"/>
              <a:t>Language Specific</a:t>
            </a:r>
          </a:p>
        </p:txBody>
      </p:sp>
      <p:grpSp>
        <p:nvGrpSpPr>
          <p:cNvPr id="2" name="Group 33"/>
          <p:cNvGrpSpPr>
            <a:grpSpLocks/>
          </p:cNvGrpSpPr>
          <p:nvPr/>
        </p:nvGrpSpPr>
        <p:grpSpPr bwMode="auto">
          <a:xfrm>
            <a:off x="508000" y="1516236"/>
            <a:ext cx="8297863" cy="933450"/>
            <a:chOff x="320" y="2411"/>
            <a:chExt cx="5227" cy="588"/>
          </a:xfrm>
        </p:grpSpPr>
        <p:sp>
          <p:nvSpPr>
            <p:cNvPr id="52236" name="Text Box 18"/>
            <p:cNvSpPr txBox="1">
              <a:spLocks noChangeArrowheads="1"/>
            </p:cNvSpPr>
            <p:nvPr/>
          </p:nvSpPr>
          <p:spPr bwMode="auto">
            <a:xfrm>
              <a:off x="320" y="2553"/>
              <a:ext cx="5227" cy="446"/>
            </a:xfrm>
            <a:prstGeom prst="rect">
              <a:avLst/>
            </a:prstGeom>
            <a:solidFill>
              <a:srgbClr val="3333CC"/>
            </a:solidFill>
            <a:ln w="28575" algn="ctr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  <a:p>
              <a:r>
                <a:rPr lang="en-US" altLang="zh-CN" b="0" dirty="0" smtClean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Each instance of the </a:t>
              </a:r>
              <a:r>
                <a:rPr lang="en-US" altLang="zh-CN" b="0" dirty="0">
                  <a:solidFill>
                    <a:schemeClr val="tx1"/>
                  </a:solidFill>
                  <a:latin typeface="Comic Sans MS" panose="030F0702030302020204" pitchFamily="66" charset="0"/>
                  <a:ea typeface="宋体" pitchFamily="2" charset="-122"/>
                </a:rPr>
                <a:t>static</a:t>
              </a:r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modifier is </a:t>
              </a:r>
              <a:r>
                <a:rPr lang="en-US" altLang="zh-CN" b="0" dirty="0" smtClean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removed</a:t>
              </a:r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grpSp>
          <p:nvGrpSpPr>
            <p:cNvPr id="52237" name="Group 15"/>
            <p:cNvGrpSpPr>
              <a:grpSpLocks/>
            </p:cNvGrpSpPr>
            <p:nvPr/>
          </p:nvGrpSpPr>
          <p:grpSpPr bwMode="auto">
            <a:xfrm>
              <a:off x="349" y="2411"/>
              <a:ext cx="2689" cy="308"/>
              <a:chOff x="304" y="2469"/>
              <a:chExt cx="2689" cy="308"/>
            </a:xfrm>
          </p:grpSpPr>
          <p:sp>
            <p:nvSpPr>
              <p:cNvPr id="52238" name="AutoShape 11"/>
              <p:cNvSpPr>
                <a:spLocks noChangeArrowheads="1"/>
              </p:cNvSpPr>
              <p:nvPr/>
            </p:nvSpPr>
            <p:spPr bwMode="auto">
              <a:xfrm>
                <a:off x="333" y="2469"/>
                <a:ext cx="2660" cy="284"/>
              </a:xfrm>
              <a:prstGeom prst="roundRect">
                <a:avLst>
                  <a:gd name="adj" fmla="val 16667"/>
                </a:avLst>
              </a:prstGeom>
              <a:solidFill>
                <a:srgbClr val="CCECFF"/>
              </a:solidFill>
              <a:ln w="28575">
                <a:solidFill>
                  <a:schemeClr val="hlink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>
                  <a:latin typeface="Gill Sans MT" panose="020B0502020104020203" pitchFamily="34" charset="0"/>
                </a:endParaRPr>
              </a:p>
            </p:txBody>
          </p:sp>
          <p:sp>
            <p:nvSpPr>
              <p:cNvPr id="52239" name="Rectangle 8"/>
              <p:cNvSpPr>
                <a:spLocks noChangeArrowheads="1"/>
              </p:cNvSpPr>
              <p:nvPr/>
            </p:nvSpPr>
            <p:spPr bwMode="auto">
              <a:xfrm>
                <a:off x="304" y="2486"/>
                <a:ext cx="2689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n-US" sz="2400" b="0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23.</a:t>
                </a:r>
                <a:r>
                  <a:rPr lang="en-US" altLang="en-US" sz="2400" dirty="0" smtClean="0">
                    <a:latin typeface="Gill Sans MT" panose="020B0502020104020203" pitchFamily="34" charset="0"/>
                  </a:rPr>
                  <a:t> </a:t>
                </a:r>
                <a:r>
                  <a:rPr lang="en-US" altLang="en-US" sz="2400" b="0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JSD </a:t>
                </a:r>
                <a:r>
                  <a:rPr lang="en-US" altLang="zh-CN" sz="2400" b="0" i="1" dirty="0">
                    <a:solidFill>
                      <a:srgbClr val="000000"/>
                    </a:solidFill>
                    <a:latin typeface="Gill Sans MT" panose="020B0502020104020203" pitchFamily="34" charset="0"/>
                    <a:ea typeface="宋体" pitchFamily="2" charset="-122"/>
                  </a:rPr>
                  <a:t>––</a:t>
                </a:r>
                <a:r>
                  <a:rPr lang="en-US" altLang="zh-CN" sz="2400" dirty="0">
                    <a:latin typeface="Gill Sans MT" panose="020B0502020104020203" pitchFamily="34" charset="0"/>
                    <a:ea typeface="宋体" pitchFamily="2" charset="-122"/>
                  </a:rPr>
                  <a:t> </a:t>
                </a:r>
                <a:r>
                  <a:rPr lang="en-US" altLang="en-US" sz="2400" b="0" i="1" dirty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Static Modifier </a:t>
                </a:r>
                <a:r>
                  <a:rPr lang="en-US" altLang="en-US" sz="2400" b="0" i="1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Deletion</a:t>
                </a:r>
                <a:endParaRPr lang="en-US" altLang="en-US" sz="2400" b="0" i="1" dirty="0">
                  <a:solidFill>
                    <a:srgbClr val="000000"/>
                  </a:solidFill>
                  <a:latin typeface="Gill Sans MT" panose="020B0502020104020203" pitchFamily="34" charset="0"/>
                </a:endParaRPr>
              </a:p>
            </p:txBody>
          </p:sp>
        </p:grpSp>
      </p:grpSp>
      <p:sp>
        <p:nvSpPr>
          <p:cNvPr id="52230" name="Date Placeholder 2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</a:p>
        </p:txBody>
      </p: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2386013" y="2918560"/>
            <a:ext cx="4349750" cy="3443453"/>
            <a:chOff x="4605338" y="1327689"/>
            <a:chExt cx="4349750" cy="3442660"/>
          </a:xfrm>
        </p:grpSpPr>
        <p:sp>
          <p:nvSpPr>
            <p:cNvPr id="52232" name="Text Box 4"/>
            <p:cNvSpPr txBox="1">
              <a:spLocks noChangeArrowheads="1"/>
            </p:cNvSpPr>
            <p:nvPr/>
          </p:nvSpPr>
          <p:spPr bwMode="auto">
            <a:xfrm>
              <a:off x="4605338" y="1327689"/>
              <a:ext cx="434975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altLang="en-US" i="1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Example</a:t>
              </a:r>
            </a:p>
          </p:txBody>
        </p:sp>
        <p:grpSp>
          <p:nvGrpSpPr>
            <p:cNvPr id="52233" name="Group 15"/>
            <p:cNvGrpSpPr>
              <a:grpSpLocks/>
            </p:cNvGrpSpPr>
            <p:nvPr/>
          </p:nvGrpSpPr>
          <p:grpSpPr bwMode="auto">
            <a:xfrm>
              <a:off x="5142707" y="1908086"/>
              <a:ext cx="3275013" cy="2862263"/>
              <a:chOff x="836" y="1296"/>
              <a:chExt cx="1324" cy="1803"/>
            </a:xfrm>
          </p:grpSpPr>
          <p:sp>
            <p:nvSpPr>
              <p:cNvPr id="52234" name="Text Box 16"/>
              <p:cNvSpPr txBox="1">
                <a:spLocks noChangeArrowheads="1"/>
              </p:cNvSpPr>
              <p:nvPr/>
            </p:nvSpPr>
            <p:spPr bwMode="auto">
              <a:xfrm>
                <a:off x="836" y="1296"/>
                <a:ext cx="1324" cy="1803"/>
              </a:xfrm>
              <a:prstGeom prst="rect">
                <a:avLst/>
              </a:prstGeom>
              <a:solidFill>
                <a:srgbClr val="3366CC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/>
                <a:r>
                  <a:rPr lang="en-US" altLang="en-US" dirty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point</a:t>
                </a:r>
              </a:p>
              <a:p>
                <a:pPr algn="ctr" eaLnBrk="1" hangingPunct="1"/>
                <a:endParaRPr lang="en-US" altLang="en-US" b="0" dirty="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endParaRPr>
              </a:p>
              <a:p>
                <a:pPr eaLnBrk="1" hangingPunct="1"/>
                <a:r>
                  <a:rPr lang="en-US" altLang="en-US" b="0" dirty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	 public static </a:t>
                </a:r>
                <a:r>
                  <a:rPr lang="en-US" altLang="en-US" b="0" dirty="0" err="1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int</a:t>
                </a:r>
                <a:r>
                  <a:rPr lang="en-US" altLang="en-US" b="0" dirty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 x = 0; </a:t>
                </a:r>
              </a:p>
              <a:p>
                <a:pPr eaLnBrk="1" hangingPunct="1">
                  <a:buFont typeface="Symbol" pitchFamily="18" charset="2"/>
                  <a:buChar char="D"/>
                </a:pPr>
                <a:r>
                  <a:rPr lang="en-US" altLang="en-US" b="0" dirty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  <a:sym typeface="Symbol" pitchFamily="18" charset="2"/>
                  </a:rPr>
                  <a:t>1 public </a:t>
                </a:r>
                <a:r>
                  <a:rPr lang="en-US" altLang="en-US" b="0" dirty="0" err="1" smtClean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  <a:sym typeface="Symbol" pitchFamily="18" charset="2"/>
                  </a:rPr>
                  <a:t>int</a:t>
                </a:r>
                <a:r>
                  <a:rPr lang="en-US" altLang="en-US" b="0" dirty="0" smtClean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altLang="en-US" b="0" dirty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  <a:sym typeface="Symbol" pitchFamily="18" charset="2"/>
                  </a:rPr>
                  <a:t>x = 0;</a:t>
                </a:r>
              </a:p>
              <a:p>
                <a:pPr eaLnBrk="1" hangingPunct="1"/>
                <a:r>
                  <a:rPr lang="en-US" altLang="en-US" b="0" dirty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     public </a:t>
                </a:r>
                <a:r>
                  <a:rPr lang="en-US" altLang="en-US" b="0" dirty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  <a:sym typeface="Symbol" pitchFamily="18" charset="2"/>
                  </a:rPr>
                  <a:t>static </a:t>
                </a:r>
                <a:r>
                  <a:rPr lang="en-US" altLang="en-US" b="0" dirty="0" err="1" smtClean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int</a:t>
                </a:r>
                <a:r>
                  <a:rPr lang="en-US" altLang="en-US" b="0" dirty="0" smtClean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 </a:t>
                </a:r>
                <a:r>
                  <a:rPr lang="en-US" altLang="en-US" b="0" dirty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Y = 0; </a:t>
                </a:r>
              </a:p>
              <a:p>
                <a:pPr eaLnBrk="1" hangingPunct="1"/>
                <a:r>
                  <a:rPr lang="en-US" altLang="en-US" b="0" dirty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  <a:sym typeface="Symbol" pitchFamily="18" charset="2"/>
                  </a:rPr>
                  <a:t>2 public </a:t>
                </a:r>
                <a:r>
                  <a:rPr lang="en-US" altLang="en-US" b="0" dirty="0" err="1" smtClean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  <a:sym typeface="Symbol" pitchFamily="18" charset="2"/>
                  </a:rPr>
                  <a:t>int</a:t>
                </a:r>
                <a:r>
                  <a:rPr lang="en-US" altLang="en-US" b="0" dirty="0" smtClean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altLang="en-US" b="0" dirty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  <a:sym typeface="Symbol" pitchFamily="18" charset="2"/>
                  </a:rPr>
                  <a:t>y = 0;</a:t>
                </a:r>
              </a:p>
              <a:p>
                <a:pPr eaLnBrk="1" hangingPunct="1"/>
                <a:endParaRPr lang="en-US" altLang="en-US" b="0" dirty="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  <a:sym typeface="Symbol" pitchFamily="18" charset="2"/>
                </a:endParaRPr>
              </a:p>
              <a:p>
                <a:pPr eaLnBrk="1" hangingPunct="1">
                  <a:buFont typeface="Symbol" pitchFamily="18" charset="2"/>
                  <a:buNone/>
                </a:pPr>
                <a:r>
                  <a:rPr lang="en-US" altLang="en-US" b="0" dirty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	…</a:t>
                </a:r>
              </a:p>
              <a:p>
                <a:pPr eaLnBrk="1" hangingPunct="1">
                  <a:buFont typeface="Symbol" pitchFamily="18" charset="2"/>
                  <a:buNone/>
                </a:pPr>
                <a:endParaRPr lang="en-US" altLang="en-US" b="0" dirty="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endParaRPr>
              </a:p>
            </p:txBody>
          </p:sp>
          <p:sp>
            <p:nvSpPr>
              <p:cNvPr id="52235" name="Line 17"/>
              <p:cNvSpPr>
                <a:spLocks noChangeShapeType="1"/>
              </p:cNvSpPr>
              <p:nvPr/>
            </p:nvSpPr>
            <p:spPr bwMode="auto">
              <a:xfrm>
                <a:off x="839" y="1505"/>
                <a:ext cx="131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33404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5325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E1028054-3538-493C-877E-88A6C62F8BA0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46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53252" name="Rectangle 2"/>
          <p:cNvSpPr>
            <a:spLocks noGrp="1" noChangeArrowheads="1"/>
          </p:cNvSpPr>
          <p:nvPr>
            <p:ph type="title"/>
          </p:nvPr>
        </p:nvSpPr>
        <p:spPr>
          <a:xfrm>
            <a:off x="234950" y="96838"/>
            <a:ext cx="8674100" cy="1282700"/>
          </a:xfrm>
        </p:spPr>
        <p:txBody>
          <a:bodyPr/>
          <a:lstStyle/>
          <a:p>
            <a:r>
              <a:rPr lang="en-US" altLang="en-US" sz="3200" dirty="0" smtClean="0"/>
              <a:t>OO Mutation Operators—</a:t>
            </a:r>
            <a:r>
              <a:rPr lang="en-US" altLang="en-US" sz="3200" i="1" dirty="0" smtClean="0"/>
              <a:t>Language Specific</a:t>
            </a:r>
          </a:p>
        </p:txBody>
      </p:sp>
      <p:sp>
        <p:nvSpPr>
          <p:cNvPr id="53253" name="Date Placeholder 2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423863" y="1653350"/>
            <a:ext cx="8297862" cy="947738"/>
            <a:chOff x="267" y="659"/>
            <a:chExt cx="5227" cy="597"/>
          </a:xfrm>
        </p:grpSpPr>
        <p:sp>
          <p:nvSpPr>
            <p:cNvPr id="53260" name="Text Box 3"/>
            <p:cNvSpPr txBox="1">
              <a:spLocks noChangeArrowheads="1"/>
            </p:cNvSpPr>
            <p:nvPr/>
          </p:nvSpPr>
          <p:spPr bwMode="auto">
            <a:xfrm>
              <a:off x="267" y="796"/>
              <a:ext cx="5227" cy="460"/>
            </a:xfrm>
            <a:prstGeom prst="rect">
              <a:avLst/>
            </a:prstGeom>
            <a:solidFill>
              <a:srgbClr val="3333CC"/>
            </a:solidFill>
            <a:ln w="28575" algn="ctr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  <a:p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Remove initialization of each member </a:t>
              </a:r>
              <a:r>
                <a:rPr lang="en-US" altLang="zh-CN" b="0" dirty="0" smtClean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variable</a:t>
              </a:r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grpSp>
          <p:nvGrpSpPr>
            <p:cNvPr id="53261" name="Group 12"/>
            <p:cNvGrpSpPr>
              <a:grpSpLocks/>
            </p:cNvGrpSpPr>
            <p:nvPr/>
          </p:nvGrpSpPr>
          <p:grpSpPr bwMode="auto">
            <a:xfrm>
              <a:off x="367" y="659"/>
              <a:ext cx="3828" cy="308"/>
              <a:chOff x="317" y="1507"/>
              <a:chExt cx="3828" cy="308"/>
            </a:xfrm>
          </p:grpSpPr>
          <p:sp>
            <p:nvSpPr>
              <p:cNvPr id="53262" name="AutoShape 11"/>
              <p:cNvSpPr>
                <a:spLocks noChangeArrowheads="1"/>
              </p:cNvSpPr>
              <p:nvPr/>
            </p:nvSpPr>
            <p:spPr bwMode="auto">
              <a:xfrm>
                <a:off x="317" y="1507"/>
                <a:ext cx="3757" cy="284"/>
              </a:xfrm>
              <a:prstGeom prst="roundRect">
                <a:avLst>
                  <a:gd name="adj" fmla="val 16667"/>
                </a:avLst>
              </a:prstGeom>
              <a:solidFill>
                <a:srgbClr val="CCECFF"/>
              </a:solidFill>
              <a:ln w="28575">
                <a:solidFill>
                  <a:schemeClr val="hlink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>
                  <a:latin typeface="Gill Sans MT" panose="020B0502020104020203" pitchFamily="34" charset="0"/>
                </a:endParaRPr>
              </a:p>
            </p:txBody>
          </p:sp>
          <p:sp>
            <p:nvSpPr>
              <p:cNvPr id="53263" name="Rectangle 5"/>
              <p:cNvSpPr>
                <a:spLocks noChangeArrowheads="1"/>
              </p:cNvSpPr>
              <p:nvPr/>
            </p:nvSpPr>
            <p:spPr bwMode="auto">
              <a:xfrm>
                <a:off x="335" y="1524"/>
                <a:ext cx="3810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n-US" sz="2400" b="0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24.</a:t>
                </a:r>
                <a:r>
                  <a:rPr lang="en-US" altLang="en-US" sz="2400" dirty="0" smtClean="0">
                    <a:latin typeface="Gill Sans MT" panose="020B0502020104020203" pitchFamily="34" charset="0"/>
                  </a:rPr>
                  <a:t> </a:t>
                </a:r>
                <a:r>
                  <a:rPr lang="en-US" altLang="en-US" sz="2400" b="0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JID </a:t>
                </a:r>
                <a:r>
                  <a:rPr lang="en-US" altLang="zh-CN" sz="2400" b="0" i="1" dirty="0" smtClean="0">
                    <a:solidFill>
                      <a:srgbClr val="000000"/>
                    </a:solidFill>
                    <a:latin typeface="Gill Sans MT" panose="020B0502020104020203" pitchFamily="34" charset="0"/>
                    <a:ea typeface="宋体" pitchFamily="2" charset="-122"/>
                  </a:rPr>
                  <a:t>–– Member </a:t>
                </a:r>
                <a:r>
                  <a:rPr lang="en-US" altLang="en-US" sz="2400" b="0" i="1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Variable </a:t>
                </a:r>
                <a:r>
                  <a:rPr lang="en-US" altLang="en-US" sz="2400" b="0" i="1" dirty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Initialization Deletion</a:t>
                </a:r>
              </a:p>
            </p:txBody>
          </p:sp>
        </p:grpSp>
      </p:grp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2922588" y="3471863"/>
            <a:ext cx="3322637" cy="2901950"/>
            <a:chOff x="700405" y="1293495"/>
            <a:chExt cx="3322638" cy="2900680"/>
          </a:xfrm>
        </p:grpSpPr>
        <p:sp>
          <p:nvSpPr>
            <p:cNvPr id="53256" name="Text Box 5"/>
            <p:cNvSpPr txBox="1">
              <a:spLocks noChangeArrowheads="1"/>
            </p:cNvSpPr>
            <p:nvPr/>
          </p:nvSpPr>
          <p:spPr bwMode="auto">
            <a:xfrm>
              <a:off x="700405" y="1293495"/>
              <a:ext cx="332263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i="1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Example</a:t>
              </a:r>
            </a:p>
          </p:txBody>
        </p:sp>
        <p:grpSp>
          <p:nvGrpSpPr>
            <p:cNvPr id="53257" name="Group 12"/>
            <p:cNvGrpSpPr>
              <a:grpSpLocks/>
            </p:cNvGrpSpPr>
            <p:nvPr/>
          </p:nvGrpSpPr>
          <p:grpSpPr bwMode="auto">
            <a:xfrm>
              <a:off x="1261269" y="2254250"/>
              <a:ext cx="2178050" cy="1939925"/>
              <a:chOff x="836" y="1296"/>
              <a:chExt cx="1324" cy="1222"/>
            </a:xfrm>
          </p:grpSpPr>
          <p:sp>
            <p:nvSpPr>
              <p:cNvPr id="53258" name="Text Box 13"/>
              <p:cNvSpPr txBox="1">
                <a:spLocks noChangeArrowheads="1"/>
              </p:cNvSpPr>
              <p:nvPr/>
            </p:nvSpPr>
            <p:spPr bwMode="auto">
              <a:xfrm>
                <a:off x="836" y="1296"/>
                <a:ext cx="1324" cy="1222"/>
              </a:xfrm>
              <a:prstGeom prst="rect">
                <a:avLst/>
              </a:prstGeom>
              <a:solidFill>
                <a:srgbClr val="3366CC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/>
                <a:r>
                  <a:rPr lang="en-US" altLang="en-US" dirty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point</a:t>
                </a:r>
              </a:p>
              <a:p>
                <a:pPr algn="ctr" eaLnBrk="1" hangingPunct="1"/>
                <a:endParaRPr lang="en-US" altLang="en-US" b="0" dirty="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endParaRPr>
              </a:p>
              <a:p>
                <a:pPr eaLnBrk="1" hangingPunct="1"/>
                <a:r>
                  <a:rPr lang="en-US" altLang="en-US" b="0" dirty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	</a:t>
                </a:r>
                <a:r>
                  <a:rPr lang="en-US" altLang="en-US" b="0" dirty="0" err="1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int</a:t>
                </a:r>
                <a:r>
                  <a:rPr lang="en-US" altLang="en-US" b="0" dirty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 x = 5; </a:t>
                </a:r>
              </a:p>
              <a:p>
                <a:pPr eaLnBrk="1" hangingPunct="1"/>
                <a:r>
                  <a:rPr lang="en-US" altLang="en-US" b="0" dirty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  <a:sym typeface="Symbol" pitchFamily="18" charset="2"/>
                  </a:rPr>
                  <a:t>	</a:t>
                </a:r>
                <a:r>
                  <a:rPr lang="en-US" altLang="en-US" b="0" dirty="0" err="1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  <a:sym typeface="Symbol" pitchFamily="18" charset="2"/>
                  </a:rPr>
                  <a:t>int</a:t>
                </a:r>
                <a:r>
                  <a:rPr lang="en-US" altLang="en-US" b="0" dirty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  <a:sym typeface="Symbol" pitchFamily="18" charset="2"/>
                  </a:rPr>
                  <a:t> x;</a:t>
                </a:r>
              </a:p>
              <a:p>
                <a:pPr eaLnBrk="1" hangingPunct="1">
                  <a:buFont typeface="Symbol" pitchFamily="18" charset="2"/>
                  <a:buNone/>
                </a:pPr>
                <a:r>
                  <a:rPr lang="en-US" altLang="en-US" b="0" dirty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	…</a:t>
                </a:r>
              </a:p>
              <a:p>
                <a:pPr eaLnBrk="1" hangingPunct="1">
                  <a:buFont typeface="Symbol" pitchFamily="18" charset="2"/>
                  <a:buNone/>
                </a:pPr>
                <a:endParaRPr lang="en-US" altLang="en-US" b="0" dirty="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endParaRPr>
              </a:p>
            </p:txBody>
          </p:sp>
          <p:sp>
            <p:nvSpPr>
              <p:cNvPr id="53259" name="Line 14"/>
              <p:cNvSpPr>
                <a:spLocks noChangeShapeType="1"/>
              </p:cNvSpPr>
              <p:nvPr/>
            </p:nvSpPr>
            <p:spPr bwMode="auto">
              <a:xfrm>
                <a:off x="839" y="1505"/>
                <a:ext cx="131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542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0AED4042-45B6-4993-8E7D-8F02CDCA447A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47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54276" name="Rectangle 2"/>
          <p:cNvSpPr>
            <a:spLocks noGrp="1" noChangeArrowheads="1"/>
          </p:cNvSpPr>
          <p:nvPr>
            <p:ph type="title"/>
          </p:nvPr>
        </p:nvSpPr>
        <p:spPr>
          <a:xfrm>
            <a:off x="234950" y="96838"/>
            <a:ext cx="8674100" cy="1292225"/>
          </a:xfrm>
        </p:spPr>
        <p:txBody>
          <a:bodyPr/>
          <a:lstStyle/>
          <a:p>
            <a:r>
              <a:rPr lang="en-US" altLang="en-US" sz="3200" dirty="0" smtClean="0"/>
              <a:t>OO Mutation Operators—</a:t>
            </a:r>
            <a:r>
              <a:rPr lang="en-US" altLang="en-US" sz="3200" i="1" dirty="0" smtClean="0"/>
              <a:t>Language Specific</a:t>
            </a:r>
          </a:p>
        </p:txBody>
      </p:sp>
      <p:sp>
        <p:nvSpPr>
          <p:cNvPr id="54277" name="Date Placeholder 2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423863" y="1721448"/>
            <a:ext cx="8297862" cy="917575"/>
            <a:chOff x="267" y="1545"/>
            <a:chExt cx="5227" cy="578"/>
          </a:xfrm>
        </p:grpSpPr>
        <p:sp>
          <p:nvSpPr>
            <p:cNvPr id="54284" name="Text Box 16"/>
            <p:cNvSpPr txBox="1">
              <a:spLocks noChangeArrowheads="1"/>
            </p:cNvSpPr>
            <p:nvPr/>
          </p:nvSpPr>
          <p:spPr bwMode="auto">
            <a:xfrm>
              <a:off x="267" y="1677"/>
              <a:ext cx="5227" cy="446"/>
            </a:xfrm>
            <a:prstGeom prst="rect">
              <a:avLst/>
            </a:prstGeom>
            <a:solidFill>
              <a:srgbClr val="3333CC"/>
            </a:solidFill>
            <a:ln w="28575" algn="ctr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  <a:p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Delete each declaration of default constructor (with no </a:t>
              </a:r>
              <a:r>
                <a:rPr lang="en-US" altLang="zh-CN" b="0" dirty="0" smtClean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parameters)</a:t>
              </a:r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grpSp>
          <p:nvGrpSpPr>
            <p:cNvPr id="54285" name="Group 13"/>
            <p:cNvGrpSpPr>
              <a:grpSpLocks/>
            </p:cNvGrpSpPr>
            <p:nvPr/>
          </p:nvGrpSpPr>
          <p:grpSpPr bwMode="auto">
            <a:xfrm>
              <a:off x="383" y="1545"/>
              <a:ext cx="4388" cy="309"/>
              <a:chOff x="318" y="2056"/>
              <a:chExt cx="4388" cy="309"/>
            </a:xfrm>
          </p:grpSpPr>
          <p:sp>
            <p:nvSpPr>
              <p:cNvPr id="54286" name="AutoShape 10"/>
              <p:cNvSpPr>
                <a:spLocks noChangeArrowheads="1"/>
              </p:cNvSpPr>
              <p:nvPr/>
            </p:nvSpPr>
            <p:spPr bwMode="auto">
              <a:xfrm>
                <a:off x="318" y="2056"/>
                <a:ext cx="4276" cy="284"/>
              </a:xfrm>
              <a:prstGeom prst="roundRect">
                <a:avLst>
                  <a:gd name="adj" fmla="val 16667"/>
                </a:avLst>
              </a:prstGeom>
              <a:solidFill>
                <a:srgbClr val="CCECFF"/>
              </a:solidFill>
              <a:ln w="28575">
                <a:solidFill>
                  <a:schemeClr val="hlink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>
                  <a:latin typeface="Gill Sans MT" panose="020B0502020104020203" pitchFamily="34" charset="0"/>
                </a:endParaRPr>
              </a:p>
            </p:txBody>
          </p:sp>
          <p:sp>
            <p:nvSpPr>
              <p:cNvPr id="54287" name="Rectangle 6"/>
              <p:cNvSpPr>
                <a:spLocks noChangeArrowheads="1"/>
              </p:cNvSpPr>
              <p:nvPr/>
            </p:nvSpPr>
            <p:spPr bwMode="auto">
              <a:xfrm>
                <a:off x="335" y="2074"/>
                <a:ext cx="4371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n-US" sz="2400" b="0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25.</a:t>
                </a:r>
                <a:r>
                  <a:rPr lang="en-US" altLang="en-US" sz="2400" dirty="0" smtClean="0">
                    <a:latin typeface="Gill Sans MT" panose="020B0502020104020203" pitchFamily="34" charset="0"/>
                  </a:rPr>
                  <a:t> </a:t>
                </a:r>
                <a:r>
                  <a:rPr lang="en-US" altLang="en-US" sz="2400" b="0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JDC </a:t>
                </a:r>
                <a:r>
                  <a:rPr lang="en-US" altLang="zh-CN" sz="2400" b="0" i="1" dirty="0" smtClean="0">
                    <a:solidFill>
                      <a:srgbClr val="000000"/>
                    </a:solidFill>
                    <a:latin typeface="Gill Sans MT" panose="020B0502020104020203" pitchFamily="34" charset="0"/>
                    <a:ea typeface="宋体" pitchFamily="2" charset="-122"/>
                  </a:rPr>
                  <a:t>–– Java-supported </a:t>
                </a:r>
                <a:r>
                  <a:rPr lang="en-US" altLang="en-US" sz="2400" b="0" i="1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Default </a:t>
                </a:r>
                <a:r>
                  <a:rPr lang="en-US" altLang="en-US" sz="2400" b="0" i="1" dirty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Constructor </a:t>
                </a:r>
                <a:r>
                  <a:rPr lang="en-US" altLang="en-US" sz="2400" b="0" i="1" dirty="0" smtClean="0">
                    <a:solidFill>
                      <a:srgbClr val="000000"/>
                    </a:solidFill>
                    <a:latin typeface="Gill Sans MT" panose="020B0502020104020203" pitchFamily="34" charset="0"/>
                  </a:rPr>
                  <a:t>Deletion</a:t>
                </a:r>
                <a:endParaRPr lang="en-US" altLang="en-US" sz="2400" b="0" i="1" dirty="0">
                  <a:solidFill>
                    <a:srgbClr val="000000"/>
                  </a:solidFill>
                  <a:latin typeface="Gill Sans MT" panose="020B0502020104020203" pitchFamily="34" charset="0"/>
                </a:endParaRPr>
              </a:p>
            </p:txBody>
          </p:sp>
        </p:grpSp>
      </p:grp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2847975" y="3450557"/>
            <a:ext cx="3430588" cy="2752969"/>
            <a:chOff x="5085708" y="1440906"/>
            <a:chExt cx="3431568" cy="2753269"/>
          </a:xfrm>
        </p:grpSpPr>
        <p:sp>
          <p:nvSpPr>
            <p:cNvPr id="54280" name="Text Box 4"/>
            <p:cNvSpPr txBox="1">
              <a:spLocks noChangeArrowheads="1"/>
            </p:cNvSpPr>
            <p:nvPr/>
          </p:nvSpPr>
          <p:spPr bwMode="auto">
            <a:xfrm>
              <a:off x="5085708" y="1440906"/>
              <a:ext cx="343156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i="1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Example</a:t>
              </a:r>
            </a:p>
          </p:txBody>
        </p:sp>
        <p:grpSp>
          <p:nvGrpSpPr>
            <p:cNvPr id="54281" name="Group 15"/>
            <p:cNvGrpSpPr>
              <a:grpSpLocks/>
            </p:cNvGrpSpPr>
            <p:nvPr/>
          </p:nvGrpSpPr>
          <p:grpSpPr bwMode="auto">
            <a:xfrm>
              <a:off x="5712467" y="2254250"/>
              <a:ext cx="2178050" cy="1939925"/>
              <a:chOff x="836" y="1296"/>
              <a:chExt cx="1324" cy="1222"/>
            </a:xfrm>
          </p:grpSpPr>
          <p:sp>
            <p:nvSpPr>
              <p:cNvPr id="54282" name="Text Box 16"/>
              <p:cNvSpPr txBox="1">
                <a:spLocks noChangeArrowheads="1"/>
              </p:cNvSpPr>
              <p:nvPr/>
            </p:nvSpPr>
            <p:spPr bwMode="auto">
              <a:xfrm>
                <a:off x="836" y="1296"/>
                <a:ext cx="1324" cy="1222"/>
              </a:xfrm>
              <a:prstGeom prst="rect">
                <a:avLst/>
              </a:prstGeom>
              <a:solidFill>
                <a:srgbClr val="3366CC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34950" algn="l"/>
                  </a:tabLs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/>
                <a:r>
                  <a:rPr lang="en-US" altLang="en-US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point</a:t>
                </a:r>
              </a:p>
              <a:p>
                <a:pPr algn="ctr" eaLnBrk="1" hangingPunct="1"/>
                <a:endParaRPr lang="en-US" altLang="en-US" b="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endParaRPr>
              </a:p>
              <a:p>
                <a:pPr eaLnBrk="1" hangingPunct="1"/>
                <a:r>
                  <a:rPr lang="en-US" altLang="en-US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	point() { … }</a:t>
                </a:r>
              </a:p>
              <a:p>
                <a:pPr eaLnBrk="1" hangingPunct="1"/>
                <a:r>
                  <a:rPr lang="en-US" altLang="en-US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  <a:sym typeface="Symbol" pitchFamily="18" charset="2"/>
                  </a:rPr>
                  <a:t>	// point() { … }</a:t>
                </a:r>
              </a:p>
              <a:p>
                <a:pPr eaLnBrk="1" hangingPunct="1">
                  <a:buFont typeface="Symbol" pitchFamily="18" charset="2"/>
                  <a:buNone/>
                </a:pPr>
                <a:r>
                  <a:rPr lang="en-US" altLang="en-US" b="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rPr>
                  <a:t>	…</a:t>
                </a:r>
              </a:p>
              <a:p>
                <a:pPr eaLnBrk="1" hangingPunct="1">
                  <a:buFont typeface="Symbol" pitchFamily="18" charset="2"/>
                  <a:buNone/>
                </a:pPr>
                <a:endParaRPr lang="en-US" altLang="en-US" b="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endParaRPr>
              </a:p>
            </p:txBody>
          </p:sp>
          <p:sp>
            <p:nvSpPr>
              <p:cNvPr id="54283" name="Line 17"/>
              <p:cNvSpPr>
                <a:spLocks noChangeShapeType="1"/>
              </p:cNvSpPr>
              <p:nvPr/>
            </p:nvSpPr>
            <p:spPr bwMode="auto">
              <a:xfrm>
                <a:off x="839" y="1505"/>
                <a:ext cx="131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552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DA156BE7-706E-4D3F-B9E1-AB14C790D9A7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48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55300" name="Rectangle 2"/>
          <p:cNvSpPr>
            <a:spLocks noChangeArrowheads="1"/>
          </p:cNvSpPr>
          <p:nvPr/>
        </p:nvSpPr>
        <p:spPr bwMode="auto">
          <a:xfrm>
            <a:off x="1116013" y="5229225"/>
            <a:ext cx="6480175" cy="720725"/>
          </a:xfrm>
          <a:prstGeom prst="rect">
            <a:avLst/>
          </a:prstGeom>
          <a:solidFill>
            <a:srgbClr val="3333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5301" name="Rectangle 3"/>
          <p:cNvSpPr>
            <a:spLocks noChangeArrowheads="1"/>
          </p:cNvSpPr>
          <p:nvPr/>
        </p:nvSpPr>
        <p:spPr bwMode="auto">
          <a:xfrm>
            <a:off x="1116013" y="4076700"/>
            <a:ext cx="6480175" cy="720725"/>
          </a:xfrm>
          <a:prstGeom prst="rect">
            <a:avLst/>
          </a:prstGeom>
          <a:solidFill>
            <a:srgbClr val="3333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5302" name="Rectangle 4"/>
          <p:cNvSpPr>
            <a:spLocks noChangeArrowheads="1"/>
          </p:cNvSpPr>
          <p:nvPr/>
        </p:nvSpPr>
        <p:spPr bwMode="auto">
          <a:xfrm>
            <a:off x="1116013" y="2852738"/>
            <a:ext cx="6480175" cy="720725"/>
          </a:xfrm>
          <a:prstGeom prst="rect">
            <a:avLst/>
          </a:prstGeom>
          <a:solidFill>
            <a:srgbClr val="3333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5303" name="Rectangle 5"/>
          <p:cNvSpPr>
            <a:spLocks noChangeArrowheads="1"/>
          </p:cNvSpPr>
          <p:nvPr/>
        </p:nvSpPr>
        <p:spPr bwMode="auto">
          <a:xfrm>
            <a:off x="1116013" y="1700213"/>
            <a:ext cx="6480175" cy="720725"/>
          </a:xfrm>
          <a:prstGeom prst="rect">
            <a:avLst/>
          </a:prstGeom>
          <a:solidFill>
            <a:srgbClr val="3333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5304" name="Rectangle 6"/>
          <p:cNvSpPr>
            <a:spLocks noGrp="1" noChangeArrowheads="1"/>
          </p:cNvSpPr>
          <p:nvPr>
            <p:ph type="title"/>
          </p:nvPr>
        </p:nvSpPr>
        <p:spPr>
          <a:xfrm>
            <a:off x="0" y="66675"/>
            <a:ext cx="9143999" cy="907883"/>
          </a:xfrm>
        </p:spPr>
        <p:txBody>
          <a:bodyPr/>
          <a:lstStyle/>
          <a:p>
            <a:r>
              <a:rPr lang="en-US" altLang="ko-KR" dirty="0" smtClean="0">
                <a:ea typeface="Gulim" pitchFamily="34" charset="-127"/>
              </a:rPr>
              <a:t>Class Mutation Operators for Java</a:t>
            </a:r>
          </a:p>
        </p:txBody>
      </p:sp>
      <p:sp>
        <p:nvSpPr>
          <p:cNvPr id="55305" name="AutoShape 7"/>
          <p:cNvSpPr>
            <a:spLocks noChangeArrowheads="1"/>
          </p:cNvSpPr>
          <p:nvPr/>
        </p:nvSpPr>
        <p:spPr bwMode="auto">
          <a:xfrm>
            <a:off x="1333500" y="1484313"/>
            <a:ext cx="2159000" cy="433387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28575">
            <a:solidFill>
              <a:srgbClr val="990033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kumimoji="1" lang="en-US" altLang="ko-KR" sz="1600">
                <a:solidFill>
                  <a:srgbClr val="000066"/>
                </a:solidFill>
                <a:latin typeface="Arial" pitchFamily="34" charset="0"/>
                <a:ea typeface="Dotum" pitchFamily="34" charset="-127"/>
              </a:rPr>
              <a:t>  (1) Encapsulation</a:t>
            </a:r>
          </a:p>
        </p:txBody>
      </p:sp>
      <p:sp>
        <p:nvSpPr>
          <p:cNvPr id="55306" name="AutoShape 8"/>
          <p:cNvSpPr>
            <a:spLocks noChangeArrowheads="1"/>
          </p:cNvSpPr>
          <p:nvPr/>
        </p:nvSpPr>
        <p:spPr bwMode="auto">
          <a:xfrm>
            <a:off x="1333500" y="2635250"/>
            <a:ext cx="2159000" cy="433388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28575">
            <a:solidFill>
              <a:srgbClr val="990033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kumimoji="1" lang="en-US" altLang="ko-KR" sz="1600">
                <a:solidFill>
                  <a:srgbClr val="000066"/>
                </a:solidFill>
                <a:latin typeface="Arial" pitchFamily="34" charset="0"/>
                <a:ea typeface="Dotum" pitchFamily="34" charset="-127"/>
              </a:rPr>
              <a:t>  (2) Inheritance</a:t>
            </a:r>
          </a:p>
        </p:txBody>
      </p:sp>
      <p:sp>
        <p:nvSpPr>
          <p:cNvPr id="55307" name="AutoShape 9"/>
          <p:cNvSpPr>
            <a:spLocks noChangeArrowheads="1"/>
          </p:cNvSpPr>
          <p:nvPr/>
        </p:nvSpPr>
        <p:spPr bwMode="auto">
          <a:xfrm>
            <a:off x="1333500" y="3860800"/>
            <a:ext cx="2159000" cy="433388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28575">
            <a:solidFill>
              <a:srgbClr val="990033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kumimoji="1" lang="en-US" altLang="ko-KR" sz="1600">
                <a:solidFill>
                  <a:srgbClr val="000066"/>
                </a:solidFill>
                <a:latin typeface="Arial" pitchFamily="34" charset="0"/>
                <a:ea typeface="Dotum" pitchFamily="34" charset="-127"/>
              </a:rPr>
              <a:t>  (3) Polymorphism</a:t>
            </a:r>
          </a:p>
        </p:txBody>
      </p:sp>
      <p:sp>
        <p:nvSpPr>
          <p:cNvPr id="55308" name="AutoShape 10"/>
          <p:cNvSpPr>
            <a:spLocks noChangeArrowheads="1"/>
          </p:cNvSpPr>
          <p:nvPr/>
        </p:nvSpPr>
        <p:spPr bwMode="auto">
          <a:xfrm>
            <a:off x="1333500" y="5013325"/>
            <a:ext cx="2159000" cy="433388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28575">
            <a:solidFill>
              <a:srgbClr val="990033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kumimoji="1" lang="en-US" altLang="ko-KR" sz="1600">
                <a:solidFill>
                  <a:srgbClr val="000066"/>
                </a:solidFill>
                <a:latin typeface="Arial" pitchFamily="34" charset="0"/>
                <a:ea typeface="Dotum" pitchFamily="34" charset="-127"/>
              </a:rPr>
              <a:t>  (4) Java-Specific</a:t>
            </a:r>
          </a:p>
        </p:txBody>
      </p:sp>
      <p:sp>
        <p:nvSpPr>
          <p:cNvPr id="55309" name="Text Box 11"/>
          <p:cNvSpPr txBox="1">
            <a:spLocks noChangeArrowheads="1"/>
          </p:cNvSpPr>
          <p:nvPr/>
        </p:nvSpPr>
        <p:spPr bwMode="auto">
          <a:xfrm>
            <a:off x="1258888" y="1989138"/>
            <a:ext cx="51847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kumimoji="1" lang="en-US" altLang="ko-KR" sz="1600">
                <a:solidFill>
                  <a:schemeClr val="tx1"/>
                </a:solidFill>
                <a:latin typeface="Arial" pitchFamily="34" charset="0"/>
                <a:ea typeface="Dotum" pitchFamily="34" charset="-127"/>
              </a:rPr>
              <a:t>AMC</a:t>
            </a:r>
          </a:p>
        </p:txBody>
      </p:sp>
      <p:sp>
        <p:nvSpPr>
          <p:cNvPr id="55310" name="Text Box 12"/>
          <p:cNvSpPr txBox="1">
            <a:spLocks noChangeArrowheads="1"/>
          </p:cNvSpPr>
          <p:nvPr/>
        </p:nvSpPr>
        <p:spPr bwMode="auto">
          <a:xfrm>
            <a:off x="1258888" y="3141663"/>
            <a:ext cx="51847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kumimoji="1" lang="en-US" altLang="ko-KR" sz="1600" dirty="0">
                <a:solidFill>
                  <a:schemeClr val="tx1"/>
                </a:solidFill>
                <a:latin typeface="Arial" pitchFamily="34" charset="0"/>
                <a:ea typeface="Dotum" pitchFamily="34" charset="-127"/>
              </a:rPr>
              <a:t>HVD, HVI, </a:t>
            </a:r>
            <a:r>
              <a:rPr kumimoji="1" lang="en-US" altLang="ko-KR" sz="1600" dirty="0" smtClean="0">
                <a:solidFill>
                  <a:schemeClr val="tx1"/>
                </a:solidFill>
                <a:latin typeface="Arial" pitchFamily="34" charset="0"/>
                <a:ea typeface="Dotum" pitchFamily="34" charset="-127"/>
              </a:rPr>
              <a:t>IOD, </a:t>
            </a:r>
            <a:r>
              <a:rPr kumimoji="1" lang="en-US" altLang="ko-KR" sz="1600" dirty="0">
                <a:solidFill>
                  <a:schemeClr val="tx1"/>
                </a:solidFill>
                <a:latin typeface="Arial" pitchFamily="34" charset="0"/>
                <a:ea typeface="Dotum" pitchFamily="34" charset="-127"/>
              </a:rPr>
              <a:t>OMM, OMR, SKD, PCD</a:t>
            </a:r>
          </a:p>
        </p:txBody>
      </p:sp>
      <p:sp>
        <p:nvSpPr>
          <p:cNvPr id="55311" name="Text Box 13"/>
          <p:cNvSpPr txBox="1">
            <a:spLocks noChangeArrowheads="1"/>
          </p:cNvSpPr>
          <p:nvPr/>
        </p:nvSpPr>
        <p:spPr bwMode="auto">
          <a:xfrm>
            <a:off x="1258888" y="4365625"/>
            <a:ext cx="51847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kumimoji="1" lang="en-US" altLang="ko-KR" sz="1600" dirty="0">
                <a:solidFill>
                  <a:schemeClr val="tx1"/>
                </a:solidFill>
                <a:latin typeface="Arial" pitchFamily="34" charset="0"/>
                <a:ea typeface="Dotum" pitchFamily="34" charset="-127"/>
              </a:rPr>
              <a:t>PNC, PMD, PPD, PCI, PCD, PCC, PRV, OMR, OMD, OAC</a:t>
            </a:r>
          </a:p>
        </p:txBody>
      </p:sp>
      <p:sp>
        <p:nvSpPr>
          <p:cNvPr id="55312" name="Text Box 14"/>
          <p:cNvSpPr txBox="1">
            <a:spLocks noChangeArrowheads="1"/>
          </p:cNvSpPr>
          <p:nvPr/>
        </p:nvSpPr>
        <p:spPr bwMode="auto">
          <a:xfrm>
            <a:off x="1258888" y="5516563"/>
            <a:ext cx="51847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kumimoji="1" lang="en-US" altLang="ko-KR" sz="1600" dirty="0" smtClean="0">
                <a:solidFill>
                  <a:schemeClr val="tx1"/>
                </a:solidFill>
                <a:latin typeface="Arial" pitchFamily="34" charset="0"/>
                <a:ea typeface="Dotum" pitchFamily="34" charset="-127"/>
              </a:rPr>
              <a:t>TKD, SMC, VID, DCD</a:t>
            </a:r>
            <a:endParaRPr kumimoji="1" lang="en-US" altLang="ko-KR" sz="1600" dirty="0">
              <a:solidFill>
                <a:schemeClr val="tx1"/>
              </a:solidFill>
              <a:latin typeface="Arial" pitchFamily="34" charset="0"/>
              <a:ea typeface="Dotum" pitchFamily="34" charset="-127"/>
            </a:endParaRPr>
          </a:p>
        </p:txBody>
      </p:sp>
      <p:sp>
        <p:nvSpPr>
          <p:cNvPr id="55313" name="Date Placeholder 17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563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B76E60BF-B2EC-4243-85CD-2F10BD4A8401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49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563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Integration Mutation Summary</a:t>
            </a:r>
          </a:p>
        </p:txBody>
      </p:sp>
      <p:sp>
        <p:nvSpPr>
          <p:cNvPr id="563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50" y="1034716"/>
            <a:ext cx="9112481" cy="5472962"/>
          </a:xfrm>
        </p:spPr>
        <p:txBody>
          <a:bodyPr/>
          <a:lstStyle/>
          <a:p>
            <a:r>
              <a:rPr lang="en-US" altLang="en-US" dirty="0" smtClean="0"/>
              <a:t>Integration testing often looks at </a:t>
            </a:r>
            <a:r>
              <a:rPr lang="en-US" altLang="en-US" dirty="0" smtClean="0">
                <a:solidFill>
                  <a:schemeClr val="tx2"/>
                </a:solidFill>
              </a:rPr>
              <a:t>couplings</a:t>
            </a:r>
          </a:p>
          <a:p>
            <a:r>
              <a:rPr lang="en-US" altLang="en-US" dirty="0" smtClean="0"/>
              <a:t>We have not used </a:t>
            </a:r>
            <a:r>
              <a:rPr lang="en-US" altLang="en-US" dirty="0" smtClean="0">
                <a:solidFill>
                  <a:schemeClr val="tx2"/>
                </a:solidFill>
              </a:rPr>
              <a:t>grammar testing</a:t>
            </a:r>
            <a:r>
              <a:rPr lang="en-US" altLang="en-US" dirty="0" smtClean="0"/>
              <a:t> at the integration level</a:t>
            </a:r>
          </a:p>
          <a:p>
            <a:r>
              <a:rPr lang="en-US" altLang="en-US" dirty="0" smtClean="0"/>
              <a:t>Mutation testing modifies </a:t>
            </a:r>
            <a:r>
              <a:rPr lang="en-US" altLang="en-US" dirty="0" smtClean="0">
                <a:solidFill>
                  <a:schemeClr val="tx2"/>
                </a:solidFill>
              </a:rPr>
              <a:t>callers</a:t>
            </a:r>
            <a:r>
              <a:rPr lang="en-US" altLang="en-US" dirty="0" smtClean="0"/>
              <a:t> and </a:t>
            </a:r>
            <a:r>
              <a:rPr lang="en-US" altLang="en-US" dirty="0" err="1" smtClean="0">
                <a:solidFill>
                  <a:schemeClr val="tx2"/>
                </a:solidFill>
              </a:rPr>
              <a:t>callees</a:t>
            </a:r>
            <a:endParaRPr lang="en-US" altLang="en-US" dirty="0" smtClean="0">
              <a:solidFill>
                <a:schemeClr val="tx2"/>
              </a:solidFill>
            </a:endParaRPr>
          </a:p>
          <a:p>
            <a:r>
              <a:rPr lang="en-US" altLang="en-US" dirty="0" smtClean="0">
                <a:solidFill>
                  <a:schemeClr val="tx2"/>
                </a:solidFill>
              </a:rPr>
              <a:t>OO mutation</a:t>
            </a:r>
            <a:r>
              <a:rPr lang="en-US" altLang="en-US" dirty="0" smtClean="0"/>
              <a:t> focuses on inheritance, polymorphism, dynamic binding, information hiding and overloading</a:t>
            </a:r>
          </a:p>
          <a:p>
            <a:pPr lvl="1"/>
            <a:r>
              <a:rPr lang="en-US" altLang="en-US" dirty="0" smtClean="0"/>
              <a:t>The access levels make it easy to make mistakes in OO software</a:t>
            </a:r>
          </a:p>
          <a:p>
            <a:r>
              <a:rPr lang="en-US" altLang="en-US" dirty="0" err="1" smtClean="0">
                <a:solidFill>
                  <a:schemeClr val="tx2"/>
                </a:solidFill>
              </a:rPr>
              <a:t>muJava</a:t>
            </a:r>
            <a:r>
              <a:rPr lang="en-US" altLang="en-US" dirty="0" smtClean="0"/>
              <a:t> is an </a:t>
            </a:r>
            <a:r>
              <a:rPr lang="en-US" altLang="en-US" smtClean="0"/>
              <a:t>educational &amp; </a:t>
            </a:r>
            <a:r>
              <a:rPr lang="en-US" altLang="en-US" dirty="0" smtClean="0"/>
              <a:t>research tool for mutation testing of Java programs</a:t>
            </a:r>
          </a:p>
          <a:p>
            <a:pPr lvl="1"/>
            <a:r>
              <a:rPr lang="en-US" altLang="en-US" dirty="0" smtClean="0">
                <a:solidFill>
                  <a:srgbClr val="FF6600"/>
                </a:solidFill>
                <a:hlinkClick r:id="rId3"/>
              </a:rPr>
              <a:t>http://cs.gmu.edu/~offutt/mujava/</a:t>
            </a:r>
            <a:endParaRPr lang="en-US" altLang="en-US" dirty="0" smtClean="0">
              <a:solidFill>
                <a:srgbClr val="FF6600"/>
              </a:solidFill>
            </a:endParaRPr>
          </a:p>
          <a:p>
            <a:pPr lvl="1"/>
            <a:endParaRPr lang="en-US" altLang="en-US" dirty="0" smtClean="0"/>
          </a:p>
        </p:txBody>
      </p:sp>
      <p:sp>
        <p:nvSpPr>
          <p:cNvPr id="56326" name="Date Placeholder 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1843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EF350581-56C7-4F75-8C4D-9FB6A3F7713D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5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ea typeface="宋体" pitchFamily="2" charset="-122"/>
              </a:rPr>
              <a:t>Integration Mutation</a:t>
            </a:r>
            <a:r>
              <a:rPr lang="en-US" altLang="zh-CN" sz="2400" dirty="0" smtClean="0">
                <a:ea typeface="宋体" pitchFamily="2" charset="-122"/>
              </a:rPr>
              <a:t>  (9.3.2)</a:t>
            </a:r>
            <a:endParaRPr lang="en-US" altLang="en-US" dirty="0" smtClean="0"/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1220788"/>
            <a:ext cx="8867775" cy="5224462"/>
          </a:xfrm>
        </p:spPr>
        <p:txBody>
          <a:bodyPr/>
          <a:lstStyle/>
          <a:p>
            <a:r>
              <a:rPr lang="en-US" altLang="zh-CN" smtClean="0">
                <a:ea typeface="宋体" pitchFamily="2" charset="-122"/>
              </a:rPr>
              <a:t>Faults related to component integration often depend on a </a:t>
            </a:r>
            <a:r>
              <a:rPr lang="en-US" altLang="zh-CN" smtClean="0">
                <a:solidFill>
                  <a:schemeClr val="tx2"/>
                </a:solidFill>
                <a:ea typeface="宋体" pitchFamily="2" charset="-122"/>
              </a:rPr>
              <a:t>mismatch of assumptions</a:t>
            </a:r>
          </a:p>
          <a:p>
            <a:pPr lvl="1"/>
            <a:r>
              <a:rPr lang="en-US" altLang="zh-CN" smtClean="0">
                <a:ea typeface="宋体" pitchFamily="2" charset="-122"/>
              </a:rPr>
              <a:t>Callee thought a list was sorted, caller did not</a:t>
            </a:r>
          </a:p>
          <a:p>
            <a:pPr lvl="1"/>
            <a:r>
              <a:rPr lang="en-US" altLang="zh-CN" smtClean="0">
                <a:ea typeface="宋体" pitchFamily="2" charset="-122"/>
              </a:rPr>
              <a:t>Callee thought all fields were initialized, caller only initialized some of the fields</a:t>
            </a:r>
          </a:p>
          <a:p>
            <a:pPr lvl="1"/>
            <a:r>
              <a:rPr lang="en-US" altLang="zh-CN" smtClean="0">
                <a:ea typeface="宋体" pitchFamily="2" charset="-122"/>
              </a:rPr>
              <a:t>Caller sent values in kilometers, callee thought they were miles</a:t>
            </a:r>
          </a:p>
          <a:p>
            <a:pPr lvl="1"/>
            <a:endParaRPr lang="en-US" altLang="zh-CN" smtClean="0">
              <a:ea typeface="宋体" pitchFamily="2" charset="-122"/>
            </a:endParaRPr>
          </a:p>
          <a:p>
            <a:r>
              <a:rPr lang="en-US" altLang="zh-CN" smtClean="0">
                <a:ea typeface="宋体" pitchFamily="2" charset="-122"/>
              </a:rPr>
              <a:t>Integration mutation focuses on </a:t>
            </a:r>
            <a:r>
              <a:rPr lang="en-US" altLang="zh-CN" smtClean="0">
                <a:solidFill>
                  <a:schemeClr val="tx2"/>
                </a:solidFill>
                <a:ea typeface="宋体" pitchFamily="2" charset="-122"/>
              </a:rPr>
              <a:t>mutating the connections</a:t>
            </a:r>
            <a:r>
              <a:rPr lang="en-US" altLang="zh-CN" smtClean="0">
                <a:ea typeface="宋体" pitchFamily="2" charset="-122"/>
              </a:rPr>
              <a:t> between components</a:t>
            </a:r>
          </a:p>
          <a:p>
            <a:pPr lvl="1"/>
            <a:r>
              <a:rPr lang="en-US" altLang="zh-CN" smtClean="0">
                <a:ea typeface="宋体" pitchFamily="2" charset="-122"/>
              </a:rPr>
              <a:t>Sometimes called “</a:t>
            </a:r>
            <a:r>
              <a:rPr lang="en-US" altLang="zh-CN" i="1" smtClean="0">
                <a:solidFill>
                  <a:schemeClr val="tx2"/>
                </a:solidFill>
                <a:ea typeface="宋体" pitchFamily="2" charset="-122"/>
              </a:rPr>
              <a:t>interface mutation</a:t>
            </a:r>
            <a:r>
              <a:rPr lang="en-US" altLang="zh-CN" smtClean="0">
                <a:ea typeface="宋体" pitchFamily="2" charset="-122"/>
              </a:rPr>
              <a:t>”</a:t>
            </a:r>
          </a:p>
          <a:p>
            <a:pPr lvl="1"/>
            <a:r>
              <a:rPr lang="en-US" altLang="zh-CN" smtClean="0">
                <a:ea typeface="宋体" pitchFamily="2" charset="-122"/>
              </a:rPr>
              <a:t>Both caller and callee methods are considered</a:t>
            </a:r>
          </a:p>
          <a:p>
            <a:endParaRPr lang="en-US" altLang="en-US" smtClean="0"/>
          </a:p>
        </p:txBody>
      </p:sp>
      <p:sp>
        <p:nvSpPr>
          <p:cNvPr id="18438" name="Date Placeholder 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1945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44EF5754-5F67-49E9-B40D-934BEAF19B05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6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Four Types of Mutation Operators</a:t>
            </a:r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1089025"/>
            <a:ext cx="8867775" cy="5356225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altLang="zh-CN" dirty="0" smtClean="0">
                <a:ea typeface="宋体" pitchFamily="2" charset="-122"/>
              </a:rPr>
              <a:t>Change a </a:t>
            </a:r>
            <a:r>
              <a:rPr lang="en-US" altLang="zh-CN" dirty="0" smtClean="0">
                <a:solidFill>
                  <a:schemeClr val="tx2"/>
                </a:solidFill>
                <a:ea typeface="宋体" pitchFamily="2" charset="-122"/>
              </a:rPr>
              <a:t>calling</a:t>
            </a:r>
            <a:r>
              <a:rPr lang="en-US" altLang="zh-CN" dirty="0" smtClean="0">
                <a:ea typeface="宋体" pitchFamily="2" charset="-122"/>
              </a:rPr>
              <a:t> method by </a:t>
            </a:r>
            <a:r>
              <a:rPr lang="en-US" altLang="zh-CN" dirty="0" smtClean="0">
                <a:solidFill>
                  <a:schemeClr val="tx2"/>
                </a:solidFill>
                <a:ea typeface="宋体" pitchFamily="2" charset="-122"/>
              </a:rPr>
              <a:t>modifying values that are sent</a:t>
            </a:r>
            <a:r>
              <a:rPr lang="en-US" altLang="zh-CN" dirty="0" smtClean="0">
                <a:ea typeface="宋体" pitchFamily="2" charset="-122"/>
              </a:rPr>
              <a:t>  to a called method</a:t>
            </a:r>
          </a:p>
          <a:p>
            <a:pPr>
              <a:lnSpc>
                <a:spcPct val="120000"/>
              </a:lnSpc>
            </a:pPr>
            <a:r>
              <a:rPr lang="en-US" altLang="zh-CN" dirty="0" smtClean="0">
                <a:ea typeface="宋体" pitchFamily="2" charset="-122"/>
              </a:rPr>
              <a:t>Change a </a:t>
            </a:r>
            <a:r>
              <a:rPr lang="en-US" altLang="zh-CN" dirty="0" smtClean="0">
                <a:solidFill>
                  <a:schemeClr val="tx2"/>
                </a:solidFill>
                <a:ea typeface="宋体" pitchFamily="2" charset="-122"/>
              </a:rPr>
              <a:t>calling</a:t>
            </a:r>
            <a:r>
              <a:rPr lang="en-US" altLang="zh-CN" dirty="0" smtClean="0">
                <a:ea typeface="宋体" pitchFamily="2" charset="-122"/>
              </a:rPr>
              <a:t> method by </a:t>
            </a:r>
            <a:r>
              <a:rPr lang="en-US" altLang="zh-CN" dirty="0" smtClean="0">
                <a:solidFill>
                  <a:schemeClr val="tx2"/>
                </a:solidFill>
                <a:ea typeface="宋体" pitchFamily="2" charset="-122"/>
              </a:rPr>
              <a:t>modifying the call</a:t>
            </a:r>
            <a:endParaRPr lang="en-US" altLang="zh-CN" dirty="0" smtClean="0">
              <a:ea typeface="宋体" pitchFamily="2" charset="-122"/>
            </a:endParaRPr>
          </a:p>
          <a:p>
            <a:pPr>
              <a:lnSpc>
                <a:spcPct val="120000"/>
              </a:lnSpc>
            </a:pPr>
            <a:r>
              <a:rPr lang="en-US" altLang="zh-CN" dirty="0" smtClean="0">
                <a:ea typeface="宋体" pitchFamily="2" charset="-122"/>
              </a:rPr>
              <a:t>Change a </a:t>
            </a:r>
            <a:r>
              <a:rPr lang="en-US" altLang="zh-CN" dirty="0" smtClean="0">
                <a:solidFill>
                  <a:schemeClr val="tx2"/>
                </a:solidFill>
                <a:ea typeface="宋体" pitchFamily="2" charset="-122"/>
              </a:rPr>
              <a:t>called</a:t>
            </a:r>
            <a:r>
              <a:rPr lang="en-US" altLang="zh-CN" dirty="0" smtClean="0">
                <a:ea typeface="宋体" pitchFamily="2" charset="-122"/>
              </a:rPr>
              <a:t> method by </a:t>
            </a:r>
            <a:r>
              <a:rPr lang="en-US" altLang="zh-CN" dirty="0" smtClean="0">
                <a:solidFill>
                  <a:schemeClr val="tx2"/>
                </a:solidFill>
                <a:ea typeface="宋体" pitchFamily="2" charset="-122"/>
              </a:rPr>
              <a:t>modifying values that enter and leave</a:t>
            </a:r>
            <a:r>
              <a:rPr lang="en-US" altLang="zh-CN" dirty="0" smtClean="0">
                <a:ea typeface="宋体" pitchFamily="2" charset="-122"/>
              </a:rPr>
              <a:t> a method</a:t>
            </a:r>
          </a:p>
          <a:p>
            <a:pPr lvl="1">
              <a:lnSpc>
                <a:spcPct val="120000"/>
              </a:lnSpc>
            </a:pPr>
            <a:r>
              <a:rPr lang="en-US" altLang="zh-CN" dirty="0" smtClean="0">
                <a:ea typeface="宋体" pitchFamily="2" charset="-122"/>
              </a:rPr>
              <a:t>Includes parameters as well as variables from higher scopes (class level, package, public, etc.)</a:t>
            </a:r>
          </a:p>
          <a:p>
            <a:pPr>
              <a:lnSpc>
                <a:spcPct val="120000"/>
              </a:lnSpc>
            </a:pPr>
            <a:r>
              <a:rPr lang="en-US" altLang="zh-CN" dirty="0" smtClean="0">
                <a:ea typeface="宋体" pitchFamily="2" charset="-122"/>
              </a:rPr>
              <a:t>Change a </a:t>
            </a:r>
            <a:r>
              <a:rPr lang="en-US" altLang="zh-CN" dirty="0" smtClean="0">
                <a:solidFill>
                  <a:schemeClr val="tx2"/>
                </a:solidFill>
                <a:ea typeface="宋体" pitchFamily="2" charset="-122"/>
              </a:rPr>
              <a:t>called</a:t>
            </a:r>
            <a:r>
              <a:rPr lang="en-US" altLang="zh-CN" dirty="0" smtClean="0">
                <a:ea typeface="宋体" pitchFamily="2" charset="-122"/>
              </a:rPr>
              <a:t> method by </a:t>
            </a:r>
            <a:r>
              <a:rPr lang="en-US" altLang="zh-CN" dirty="0" smtClean="0">
                <a:solidFill>
                  <a:schemeClr val="tx2"/>
                </a:solidFill>
                <a:ea typeface="宋体" pitchFamily="2" charset="-122"/>
              </a:rPr>
              <a:t>modifying return statements</a:t>
            </a:r>
            <a:r>
              <a:rPr lang="en-US" altLang="zh-CN" dirty="0" smtClean="0">
                <a:ea typeface="宋体" pitchFamily="2" charset="-122"/>
              </a:rPr>
              <a:t> from the method</a:t>
            </a:r>
            <a:endParaRPr lang="en-US" altLang="en-US" dirty="0" smtClean="0"/>
          </a:p>
        </p:txBody>
      </p:sp>
      <p:sp>
        <p:nvSpPr>
          <p:cNvPr id="19462" name="Date Placeholder 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2048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C86C876D-A6E9-4E18-A936-347E38BC82C1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7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>
          <a:xfrm>
            <a:off x="43640" y="96838"/>
            <a:ext cx="9058649" cy="1261072"/>
          </a:xfrm>
        </p:spPr>
        <p:txBody>
          <a:bodyPr/>
          <a:lstStyle/>
          <a:p>
            <a:r>
              <a:rPr lang="en-US" altLang="en-US" dirty="0" smtClean="0"/>
              <a:t>Five Integration Mutation Operators</a:t>
            </a: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400050" y="1357910"/>
            <a:ext cx="8337550" cy="1749425"/>
            <a:chOff x="266" y="614"/>
            <a:chExt cx="5252" cy="1102"/>
          </a:xfrm>
        </p:grpSpPr>
        <p:sp>
          <p:nvSpPr>
            <p:cNvPr id="20490" name="Text Box 4"/>
            <p:cNvSpPr txBox="1">
              <a:spLocks noChangeArrowheads="1"/>
            </p:cNvSpPr>
            <p:nvPr/>
          </p:nvSpPr>
          <p:spPr bwMode="auto">
            <a:xfrm>
              <a:off x="266" y="965"/>
              <a:ext cx="5205" cy="454"/>
            </a:xfrm>
            <a:prstGeom prst="rect">
              <a:avLst/>
            </a:prstGeom>
            <a:solidFill>
              <a:srgbClr val="3333CC"/>
            </a:solidFill>
            <a:ln w="19050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Each parameter in a method call is replaced by each other variable in the scope of the method call that is of compatible </a:t>
              </a:r>
              <a:r>
                <a:rPr lang="en-US" altLang="zh-CN" b="0" dirty="0" smtClean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type</a:t>
              </a:r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sp>
          <p:nvSpPr>
            <p:cNvPr id="20491" name="Text Box 5"/>
            <p:cNvSpPr txBox="1">
              <a:spLocks noChangeArrowheads="1"/>
            </p:cNvSpPr>
            <p:nvPr/>
          </p:nvSpPr>
          <p:spPr bwMode="auto">
            <a:xfrm>
              <a:off x="266" y="614"/>
              <a:ext cx="525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1. </a:t>
              </a:r>
              <a:r>
                <a:rPr lang="en-US" altLang="en-US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IPVR</a:t>
              </a:r>
              <a:r>
                <a:rPr lang="en-US" altLang="zh-CN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 –– </a:t>
              </a:r>
              <a:r>
                <a:rPr lang="en-US" altLang="en-US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Integration Parameter Variable Replacement</a:t>
              </a:r>
              <a:endParaRPr lang="zh-CN" altLang="en-US" sz="2400" b="0" i="1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sp>
          <p:nvSpPr>
            <p:cNvPr id="20492" name="Text Box 6"/>
            <p:cNvSpPr txBox="1">
              <a:spLocks noChangeArrowheads="1"/>
            </p:cNvSpPr>
            <p:nvPr/>
          </p:nvSpPr>
          <p:spPr bwMode="auto">
            <a:xfrm>
              <a:off x="266" y="1483"/>
              <a:ext cx="4994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30000"/>
                </a:spcBef>
                <a:buSzPct val="85000"/>
                <a:buFontTx/>
                <a:buChar char="•"/>
              </a:pPr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This operator replaces primitive type variables as well as </a:t>
              </a:r>
              <a:r>
                <a:rPr lang="en-US" altLang="zh-CN" b="0" dirty="0" smtClean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object.</a:t>
              </a:r>
              <a:endParaRPr lang="zh-CN" altLang="en-US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</p:grpSp>
      <p:sp>
        <p:nvSpPr>
          <p:cNvPr id="20486" name="Date Placeholder 17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2538413" y="3424238"/>
            <a:ext cx="4078287" cy="2066925"/>
            <a:chOff x="319407" y="2544137"/>
            <a:chExt cx="4079090" cy="2066925"/>
          </a:xfrm>
        </p:grpSpPr>
        <p:sp>
          <p:nvSpPr>
            <p:cNvPr id="20488" name="Text Box 17"/>
            <p:cNvSpPr txBox="1">
              <a:spLocks noChangeArrowheads="1"/>
            </p:cNvSpPr>
            <p:nvPr/>
          </p:nvSpPr>
          <p:spPr bwMode="auto">
            <a:xfrm>
              <a:off x="319407" y="2544137"/>
              <a:ext cx="407909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altLang="en-US" i="1" dirty="0">
                  <a:solidFill>
                    <a:schemeClr val="tx1"/>
                  </a:solidFill>
                  <a:latin typeface="Gill Sans MT" panose="020B0502020104020203" pitchFamily="34" charset="0"/>
                  <a:cs typeface="Arial" pitchFamily="34" charset="0"/>
                </a:rPr>
                <a:t>Example</a:t>
              </a:r>
            </a:p>
          </p:txBody>
        </p:sp>
        <p:sp>
          <p:nvSpPr>
            <p:cNvPr id="20489" name="Text Box 18"/>
            <p:cNvSpPr txBox="1">
              <a:spLocks noChangeArrowheads="1"/>
            </p:cNvSpPr>
            <p:nvPr/>
          </p:nvSpPr>
          <p:spPr bwMode="auto">
            <a:xfrm>
              <a:off x="1047839" y="3287623"/>
              <a:ext cx="2599362" cy="1323439"/>
            </a:xfrm>
            <a:prstGeom prst="rect">
              <a:avLst/>
            </a:prstGeom>
            <a:solidFill>
              <a:srgbClr val="3366CC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dirty="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rPr>
                <a:t>  </a:t>
              </a:r>
              <a:r>
                <a:rPr lang="en-US" altLang="en-US" dirty="0" err="1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rPr>
                <a:t>MyObject</a:t>
              </a:r>
              <a:r>
                <a:rPr lang="en-US" altLang="en-US" dirty="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rPr>
                <a:t> a, b;</a:t>
              </a:r>
            </a:p>
            <a:p>
              <a:pPr eaLnBrk="1" hangingPunct="1"/>
              <a:r>
                <a:rPr lang="en-US" altLang="en-US" dirty="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rPr>
                <a:t>       . . . </a:t>
              </a:r>
            </a:p>
            <a:p>
              <a:pPr eaLnBrk="1" hangingPunct="1"/>
              <a:r>
                <a:rPr lang="en-US" altLang="en-US" dirty="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rPr>
                <a:t>  </a:t>
              </a:r>
              <a:r>
                <a:rPr lang="en-US" altLang="en-US" dirty="0" err="1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rPr>
                <a:t>callMethod</a:t>
              </a:r>
              <a:r>
                <a:rPr lang="en-US" altLang="en-US" dirty="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rPr>
                <a:t> (a);</a:t>
              </a:r>
            </a:p>
            <a:p>
              <a:pPr eaLnBrk="1" hangingPunct="1"/>
              <a:r>
                <a:rPr lang="en-US" altLang="en-US" b="0" dirty="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  <a:sym typeface="Symbol" pitchFamily="18" charset="2"/>
                </a:rPr>
                <a:t> </a:t>
              </a:r>
              <a:r>
                <a:rPr lang="en-US" altLang="en-US" dirty="0" err="1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rPr>
                <a:t>callMethod</a:t>
              </a:r>
              <a:r>
                <a:rPr lang="en-US" altLang="en-US" dirty="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rPr>
                <a:t> (b);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2150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8383352D-0C83-496F-8A61-0C8591B0F289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8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>
          <a:xfrm>
            <a:off x="43640" y="96838"/>
            <a:ext cx="9058649" cy="1226636"/>
          </a:xfrm>
        </p:spPr>
        <p:txBody>
          <a:bodyPr/>
          <a:lstStyle/>
          <a:p>
            <a:r>
              <a:rPr lang="en-US" altLang="en-US" dirty="0" smtClean="0"/>
              <a:t>Five Integration Mutation Operators (2)</a:t>
            </a: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399131" y="1409700"/>
            <a:ext cx="8337550" cy="1724025"/>
            <a:chOff x="267" y="1788"/>
            <a:chExt cx="5252" cy="1086"/>
          </a:xfrm>
        </p:grpSpPr>
        <p:sp>
          <p:nvSpPr>
            <p:cNvPr id="21514" name="Text Box 7"/>
            <p:cNvSpPr txBox="1">
              <a:spLocks noChangeArrowheads="1"/>
            </p:cNvSpPr>
            <p:nvPr/>
          </p:nvSpPr>
          <p:spPr bwMode="auto">
            <a:xfrm>
              <a:off x="267" y="2132"/>
              <a:ext cx="5205" cy="454"/>
            </a:xfrm>
            <a:prstGeom prst="rect">
              <a:avLst/>
            </a:prstGeom>
            <a:solidFill>
              <a:srgbClr val="3333CC"/>
            </a:solidFill>
            <a:ln w="19050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Each expression in a method call is modified by inserting all possible unary operators in front and behind </a:t>
              </a:r>
              <a:r>
                <a:rPr lang="en-US" altLang="zh-CN" b="0" dirty="0" smtClean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it</a:t>
              </a:r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sp>
          <p:nvSpPr>
            <p:cNvPr id="21515" name="Text Box 8"/>
            <p:cNvSpPr txBox="1">
              <a:spLocks noChangeArrowheads="1"/>
            </p:cNvSpPr>
            <p:nvPr/>
          </p:nvSpPr>
          <p:spPr bwMode="auto">
            <a:xfrm>
              <a:off x="267" y="1788"/>
              <a:ext cx="525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n-US" sz="2400" b="0" i="1">
                  <a:solidFill>
                    <a:schemeClr val="tx2"/>
                  </a:solidFill>
                  <a:latin typeface="Gill Sans MT" panose="020B0502020104020203" pitchFamily="34" charset="0"/>
                </a:rPr>
                <a:t>2. IUOI</a:t>
              </a:r>
              <a:r>
                <a:rPr lang="en-US" altLang="zh-CN" sz="2400" b="0" i="1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 ––</a:t>
              </a:r>
              <a:r>
                <a:rPr lang="en-US" altLang="zh-CN" sz="2400">
                  <a:latin typeface="Gill Sans MT" panose="020B0502020104020203" pitchFamily="34" charset="0"/>
                  <a:ea typeface="宋体" pitchFamily="2" charset="-122"/>
                </a:rPr>
                <a:t>  </a:t>
              </a:r>
              <a:r>
                <a:rPr lang="en-US" altLang="en-US" sz="2400" b="0" i="1">
                  <a:solidFill>
                    <a:schemeClr val="tx2"/>
                  </a:solidFill>
                  <a:latin typeface="Gill Sans MT" panose="020B0502020104020203" pitchFamily="34" charset="0"/>
                </a:rPr>
                <a:t>Integration Unary Operator Insertion</a:t>
              </a:r>
              <a:endParaRPr lang="zh-CN" altLang="en-US" sz="2400" b="0" i="1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sp>
          <p:nvSpPr>
            <p:cNvPr id="21516" name="Text Box 9"/>
            <p:cNvSpPr txBox="1">
              <a:spLocks noChangeArrowheads="1"/>
            </p:cNvSpPr>
            <p:nvPr/>
          </p:nvSpPr>
          <p:spPr bwMode="auto">
            <a:xfrm>
              <a:off x="267" y="2643"/>
              <a:ext cx="499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30000"/>
                </a:spcBef>
                <a:buSzPct val="85000"/>
                <a:buFontTx/>
                <a:buChar char="•"/>
              </a:pPr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The unary operators vary by language and type</a:t>
              </a:r>
              <a:endParaRPr lang="zh-CN" altLang="en-US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</p:grpSp>
      <p:sp>
        <p:nvSpPr>
          <p:cNvPr id="21510" name="Date Placeholder 17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</a:p>
        </p:txBody>
      </p: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2582863" y="3424238"/>
            <a:ext cx="3965575" cy="2386012"/>
            <a:chOff x="4560888" y="2235602"/>
            <a:chExt cx="3966663" cy="2385073"/>
          </a:xfrm>
        </p:grpSpPr>
        <p:sp>
          <p:nvSpPr>
            <p:cNvPr id="21512" name="Text Box 8"/>
            <p:cNvSpPr txBox="1">
              <a:spLocks noChangeArrowheads="1"/>
            </p:cNvSpPr>
            <p:nvPr/>
          </p:nvSpPr>
          <p:spPr bwMode="auto">
            <a:xfrm>
              <a:off x="4560888" y="2235602"/>
              <a:ext cx="3966663" cy="4001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altLang="en-US" i="1" dirty="0">
                  <a:solidFill>
                    <a:schemeClr val="tx1"/>
                  </a:solidFill>
                  <a:latin typeface="Gill Sans MT" panose="020B0502020104020203" pitchFamily="34" charset="0"/>
                  <a:cs typeface="Arial" pitchFamily="34" charset="0"/>
                </a:rPr>
                <a:t>Example</a:t>
              </a:r>
            </a:p>
          </p:txBody>
        </p:sp>
        <p:sp>
          <p:nvSpPr>
            <p:cNvPr id="21513" name="Text Box 18"/>
            <p:cNvSpPr txBox="1">
              <a:spLocks noChangeArrowheads="1"/>
            </p:cNvSpPr>
            <p:nvPr/>
          </p:nvSpPr>
          <p:spPr bwMode="auto">
            <a:xfrm>
              <a:off x="5175939" y="2990390"/>
              <a:ext cx="2758041" cy="1630285"/>
            </a:xfrm>
            <a:prstGeom prst="rect">
              <a:avLst/>
            </a:prstGeom>
            <a:solidFill>
              <a:srgbClr val="3366CC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rPr>
                <a:t>  callMethod (a);</a:t>
              </a:r>
            </a:p>
            <a:p>
              <a:pPr eaLnBrk="1" hangingPunct="1">
                <a:buFont typeface="Symbol" pitchFamily="18" charset="2"/>
                <a:buChar char="D"/>
              </a:pPr>
              <a:r>
                <a:rPr lang="en-US" altLang="en-US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rPr>
                <a:t> callMethod (a++);</a:t>
              </a:r>
            </a:p>
            <a:p>
              <a:pPr eaLnBrk="1" hangingPunct="1">
                <a:buFont typeface="Symbol" pitchFamily="18" charset="2"/>
                <a:buChar char="D"/>
              </a:pPr>
              <a:r>
                <a:rPr lang="en-US" altLang="en-US" b="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altLang="en-US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rPr>
                <a:t>callMethod (++a);</a:t>
              </a:r>
            </a:p>
            <a:p>
              <a:pPr eaLnBrk="1" hangingPunct="1">
                <a:buFont typeface="Symbol" pitchFamily="18" charset="2"/>
                <a:buChar char="D"/>
              </a:pPr>
              <a:r>
                <a:rPr lang="en-US" altLang="en-US" b="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altLang="en-US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rPr>
                <a:t>callMethod (a--);</a:t>
              </a:r>
            </a:p>
            <a:p>
              <a:pPr eaLnBrk="1" hangingPunct="1">
                <a:buFont typeface="Symbol" pitchFamily="18" charset="2"/>
                <a:buChar char="D"/>
              </a:pPr>
              <a:r>
                <a:rPr lang="en-US" altLang="en-US" b="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altLang="en-US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rPr>
                <a:t>callMethod (--a);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2253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2263AE97-A9BF-46C4-B31C-068C4D8CDC69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9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>
          <a:xfrm>
            <a:off x="43640" y="96838"/>
            <a:ext cx="9058649" cy="1362075"/>
          </a:xfrm>
        </p:spPr>
        <p:txBody>
          <a:bodyPr/>
          <a:lstStyle/>
          <a:p>
            <a:r>
              <a:rPr lang="en-US" altLang="en-US" dirty="0" smtClean="0"/>
              <a:t>Five Integration Mutation Operators (3)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411163" y="1627355"/>
            <a:ext cx="8337550" cy="1746250"/>
            <a:chOff x="194" y="3000"/>
            <a:chExt cx="5252" cy="1100"/>
          </a:xfrm>
        </p:grpSpPr>
        <p:sp>
          <p:nvSpPr>
            <p:cNvPr id="22538" name="Text Box 10"/>
            <p:cNvSpPr txBox="1">
              <a:spLocks noChangeArrowheads="1"/>
            </p:cNvSpPr>
            <p:nvPr/>
          </p:nvSpPr>
          <p:spPr bwMode="auto">
            <a:xfrm>
              <a:off x="194" y="3351"/>
              <a:ext cx="5205" cy="454"/>
            </a:xfrm>
            <a:prstGeom prst="rect">
              <a:avLst/>
            </a:prstGeom>
            <a:solidFill>
              <a:srgbClr val="3333CC"/>
            </a:solidFill>
            <a:ln w="19050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Each parameter in a method call is exchanged with each parameter of compatible types in that method </a:t>
              </a:r>
              <a:r>
                <a:rPr lang="en-US" altLang="zh-CN" b="0" dirty="0" smtClean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call</a:t>
              </a:r>
              <a:endPara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sp>
          <p:nvSpPr>
            <p:cNvPr id="22539" name="Text Box 11"/>
            <p:cNvSpPr txBox="1">
              <a:spLocks noChangeArrowheads="1"/>
            </p:cNvSpPr>
            <p:nvPr/>
          </p:nvSpPr>
          <p:spPr bwMode="auto">
            <a:xfrm>
              <a:off x="194" y="3000"/>
              <a:ext cx="525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2400" b="0" i="1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3. </a:t>
              </a:r>
              <a:r>
                <a:rPr lang="en-US" altLang="en-US" sz="2400" b="0" i="1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IPEX</a:t>
              </a:r>
              <a:r>
                <a:rPr lang="en-US" altLang="zh-CN" sz="2400" b="0" i="1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 –– </a:t>
              </a:r>
              <a:r>
                <a:rPr lang="en-US" altLang="en-US" sz="2400" b="0" i="1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Integration Parameter Exchange</a:t>
              </a:r>
              <a:endParaRPr lang="zh-CN" altLang="en-US" sz="2400" b="0" i="1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sp>
          <p:nvSpPr>
            <p:cNvPr id="22540" name="Text Box 12"/>
            <p:cNvSpPr txBox="1">
              <a:spLocks noChangeArrowheads="1"/>
            </p:cNvSpPr>
            <p:nvPr/>
          </p:nvSpPr>
          <p:spPr bwMode="auto">
            <a:xfrm>
              <a:off x="194" y="3869"/>
              <a:ext cx="499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30000"/>
                </a:spcBef>
                <a:buSzPct val="85000"/>
                <a:buFontTx/>
                <a:buChar char="•"/>
              </a:pPr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max (a, b) is mutated to max (b, a)</a:t>
              </a:r>
              <a:endParaRPr lang="zh-CN" altLang="en-US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</p:grpSp>
      <p:sp>
        <p:nvSpPr>
          <p:cNvPr id="22534" name="Date Placeholder 17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</a:p>
        </p:txBody>
      </p: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2549525" y="3541383"/>
            <a:ext cx="4078288" cy="1457325"/>
            <a:chOff x="2549843" y="3420428"/>
            <a:chExt cx="4078287" cy="1457325"/>
          </a:xfrm>
        </p:grpSpPr>
        <p:sp>
          <p:nvSpPr>
            <p:cNvPr id="22536" name="Text Box 17"/>
            <p:cNvSpPr txBox="1">
              <a:spLocks noChangeArrowheads="1"/>
            </p:cNvSpPr>
            <p:nvPr/>
          </p:nvSpPr>
          <p:spPr bwMode="auto">
            <a:xfrm>
              <a:off x="2549843" y="3420428"/>
              <a:ext cx="4078287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altLang="en-US" i="1" dirty="0">
                  <a:solidFill>
                    <a:schemeClr val="tx1"/>
                  </a:solidFill>
                  <a:latin typeface="Gill Sans MT" panose="020B0502020104020203" pitchFamily="34" charset="0"/>
                  <a:cs typeface="Arial" pitchFamily="34" charset="0"/>
                </a:rPr>
                <a:t>Example</a:t>
              </a:r>
            </a:p>
          </p:txBody>
        </p:sp>
        <p:sp>
          <p:nvSpPr>
            <p:cNvPr id="22537" name="Text Box 18"/>
            <p:cNvSpPr txBox="1">
              <a:spLocks noChangeArrowheads="1"/>
            </p:cNvSpPr>
            <p:nvPr/>
          </p:nvSpPr>
          <p:spPr bwMode="auto">
            <a:xfrm>
              <a:off x="3527425" y="4169728"/>
              <a:ext cx="2100263" cy="708025"/>
            </a:xfrm>
            <a:prstGeom prst="rect">
              <a:avLst/>
            </a:prstGeom>
            <a:solidFill>
              <a:srgbClr val="3366CC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rPr>
                <a:t>  Max (a, b);</a:t>
              </a:r>
            </a:p>
            <a:p>
              <a:pPr eaLnBrk="1" hangingPunct="1"/>
              <a:r>
                <a:rPr lang="en-US" altLang="en-US" b="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  <a:sym typeface="Symbol" pitchFamily="18" charset="2"/>
                </a:rPr>
                <a:t> </a:t>
              </a:r>
              <a:r>
                <a:rPr lang="en-US" altLang="en-US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rPr>
                <a:t>Max (b, a);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intro">
  <a:themeElements>
    <a:clrScheme name="Custom 16">
      <a:dk1>
        <a:srgbClr val="5F5F5F"/>
      </a:dk1>
      <a:lt1>
        <a:srgbClr val="FFFFFF"/>
      </a:lt1>
      <a:dk2>
        <a:srgbClr val="000099"/>
      </a:dk2>
      <a:lt2>
        <a:srgbClr val="FFFF00"/>
      </a:lt2>
      <a:accent1>
        <a:srgbClr val="FF9900"/>
      </a:accent1>
      <a:accent2>
        <a:srgbClr val="66CCFF"/>
      </a:accent2>
      <a:accent3>
        <a:srgbClr val="AAAACA"/>
      </a:accent3>
      <a:accent4>
        <a:srgbClr val="DADADA"/>
      </a:accent4>
      <a:accent5>
        <a:srgbClr val="FFCAAA"/>
      </a:accent5>
      <a:accent6>
        <a:srgbClr val="5CB9E7"/>
      </a:accent6>
      <a:hlink>
        <a:srgbClr val="FFFF00"/>
      </a:hlink>
      <a:folHlink>
        <a:srgbClr val="FFC000"/>
      </a:folHlink>
    </a:clrScheme>
    <a:fontScheme name="int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rgbClr val="FAFD00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rgbClr val="FAFD00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intro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ro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a:\intro.ppt</Template>
  <TotalTime>828</TotalTime>
  <Pages>49</Pages>
  <Words>3716</Words>
  <Application>Microsoft Office PowerPoint</Application>
  <PresentationFormat>On-screen Show (4:3)</PresentationFormat>
  <Paragraphs>752</Paragraphs>
  <Slides>49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0" baseType="lpstr">
      <vt:lpstr>intro</vt:lpstr>
      <vt:lpstr>Introduction to Software Testing  Chapter 9.3 Integration and Object-Oriented Testing</vt:lpstr>
      <vt:lpstr>Integration and OO Testing</vt:lpstr>
      <vt:lpstr>Instantiating Grammar-Based Testing</vt:lpstr>
      <vt:lpstr>BNF Integration Testing (9.3.1)</vt:lpstr>
      <vt:lpstr>Integration Mutation  (9.3.2)</vt:lpstr>
      <vt:lpstr>Four Types of Mutation Operators</vt:lpstr>
      <vt:lpstr>Five Integration Mutation Operators</vt:lpstr>
      <vt:lpstr>Five Integration Mutation Operators (2)</vt:lpstr>
      <vt:lpstr>Five Integration Mutation Operators (3)</vt:lpstr>
      <vt:lpstr>Five Integration Mutation Operators (4)</vt:lpstr>
      <vt:lpstr>Five Integration Mutation Operators (5)</vt:lpstr>
      <vt:lpstr>Object-Oriented Mutation</vt:lpstr>
      <vt:lpstr>Encapsulation, Information Hiding and Access Control</vt:lpstr>
      <vt:lpstr>Access Control in Java</vt:lpstr>
      <vt:lpstr>Access Control in Java (2)</vt:lpstr>
      <vt:lpstr>OO Language Features (Java)</vt:lpstr>
      <vt:lpstr>OO Language Feature Terms</vt:lpstr>
      <vt:lpstr>More OO Language Feature Terms</vt:lpstr>
      <vt:lpstr>Class Mutation Operators for Java</vt:lpstr>
      <vt:lpstr>OO Mutation Operators—Encapsulation</vt:lpstr>
      <vt:lpstr>Class Mutation Operators for Java</vt:lpstr>
      <vt:lpstr>OO Mutation Operators—Inheritance</vt:lpstr>
      <vt:lpstr>OO Mutation Operators—Inheritance</vt:lpstr>
      <vt:lpstr>OO Mutation Operators—Inheritance</vt:lpstr>
      <vt:lpstr>OO Mutation Operators—Inheritance</vt:lpstr>
      <vt:lpstr>OO Mutation Operators—Inheritance</vt:lpstr>
      <vt:lpstr>OO Mutation Operators—Inheritance</vt:lpstr>
      <vt:lpstr>OO Mutation Operators—Inheritance</vt:lpstr>
      <vt:lpstr>OO Mutation Operators—Inheritance</vt:lpstr>
      <vt:lpstr>Class Mutation Operators for Java</vt:lpstr>
      <vt:lpstr>OO Mutation Operators—Polymorphism</vt:lpstr>
      <vt:lpstr>OO Mutation Operators—Polymorphism</vt:lpstr>
      <vt:lpstr>OO Mutation Operators—Polymorphism</vt:lpstr>
      <vt:lpstr>OO Mutation Operators—Polymorphism</vt:lpstr>
      <vt:lpstr>OO Mutation Operators—Polymorphism</vt:lpstr>
      <vt:lpstr>OO Mutation Operators—Polymorphism</vt:lpstr>
      <vt:lpstr>OO Mutation Operators—Polymorphism</vt:lpstr>
      <vt:lpstr>OO Mutation Operators—Polymorphism</vt:lpstr>
      <vt:lpstr>OO Mutation Operators—Polymorphism</vt:lpstr>
      <vt:lpstr>OO Mutation Operators—Polymorphism</vt:lpstr>
      <vt:lpstr>Class Mutation Operators for Java</vt:lpstr>
      <vt:lpstr>OO Mutation Operators—Language Specific</vt:lpstr>
      <vt:lpstr>OO Mutation Operators—Language Specific</vt:lpstr>
      <vt:lpstr>OO Mutation Operators—Language Specific</vt:lpstr>
      <vt:lpstr>OO Mutation Operators—Language Specific</vt:lpstr>
      <vt:lpstr>OO Mutation Operators—Language Specific</vt:lpstr>
      <vt:lpstr>OO Mutation Operators—Language Specific</vt:lpstr>
      <vt:lpstr>Class Mutation Operators for Java</vt:lpstr>
      <vt:lpstr>Integration Mutation Summary</vt:lpstr>
    </vt:vector>
  </TitlesOfParts>
  <Company>George Mason Unviersity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SWE 637: Logic Coverage</dc:title>
  <dc:creator>Jeff Offutt</dc:creator>
  <cp:lastModifiedBy>Jeff Offutt</cp:lastModifiedBy>
  <cp:revision>424</cp:revision>
  <cp:lastPrinted>1996-04-04T10:27:56Z</cp:lastPrinted>
  <dcterms:created xsi:type="dcterms:W3CDTF">1996-06-15T03:21:08Z</dcterms:created>
  <dcterms:modified xsi:type="dcterms:W3CDTF">2015-11-30T16:52:25Z</dcterms:modified>
</cp:coreProperties>
</file>