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336" r:id="rId2"/>
    <p:sldId id="443" r:id="rId3"/>
    <p:sldId id="411" r:id="rId4"/>
    <p:sldId id="425" r:id="rId5"/>
    <p:sldId id="427" r:id="rId6"/>
    <p:sldId id="428" r:id="rId7"/>
    <p:sldId id="429" r:id="rId8"/>
    <p:sldId id="440" r:id="rId9"/>
    <p:sldId id="431" r:id="rId10"/>
    <p:sldId id="432" r:id="rId11"/>
    <p:sldId id="433" r:id="rId12"/>
    <p:sldId id="439" r:id="rId13"/>
    <p:sldId id="423" r:id="rId14"/>
    <p:sldId id="434" r:id="rId15"/>
    <p:sldId id="435" r:id="rId16"/>
    <p:sldId id="436" r:id="rId17"/>
    <p:sldId id="424" r:id="rId18"/>
    <p:sldId id="437" r:id="rId19"/>
    <p:sldId id="442" r:id="rId20"/>
    <p:sldId id="416" r:id="rId21"/>
    <p:sldId id="441" r:id="rId22"/>
    <p:sldId id="417" r:id="rId23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280">
          <p15:clr>
            <a:srgbClr val="A4A3A4"/>
          </p15:clr>
        </p15:guide>
        <p15:guide id="2" pos="277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CC00"/>
    <a:srgbClr val="00145A"/>
    <a:srgbClr val="001E5A"/>
    <a:srgbClr val="5F5F5F"/>
    <a:srgbClr val="000000"/>
    <a:srgbClr val="0033CC"/>
    <a:srgbClr val="0000FF"/>
    <a:srgbClr val="003399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 autoAdjust="0"/>
    <p:restoredTop sz="94550" autoAdjust="0"/>
  </p:normalViewPr>
  <p:slideViewPr>
    <p:cSldViewPr snapToGrid="0">
      <p:cViewPr varScale="1">
        <p:scale>
          <a:sx n="118" d="100"/>
          <a:sy n="118" d="100"/>
        </p:scale>
        <p:origin x="-1584" y="-108"/>
      </p:cViewPr>
      <p:guideLst>
        <p:guide orient="horz" pos="2280"/>
        <p:guide pos="277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0" d="100"/>
        <a:sy n="11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34" tIns="0" rIns="20134" bIns="0" numCol="1" anchor="t" anchorCtr="0" compatLnSpc="1">
            <a:prstTxWarp prst="textNoShape">
              <a:avLst/>
            </a:prstTxWarp>
          </a:bodyPr>
          <a:lstStyle>
            <a:lvl1pPr defTabSz="966646">
              <a:defRPr sz="1100" b="0" i="1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34" tIns="0" rIns="20134" bIns="0" numCol="1" anchor="t" anchorCtr="0" compatLnSpc="1">
            <a:prstTxWarp prst="textNoShape">
              <a:avLst/>
            </a:prstTxWarp>
          </a:bodyPr>
          <a:lstStyle>
            <a:lvl1pPr algn="r" defTabSz="966646">
              <a:defRPr sz="1100" b="0" i="1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34" tIns="0" rIns="20134" bIns="0" numCol="1" anchor="b" anchorCtr="0" compatLnSpc="1">
            <a:prstTxWarp prst="textNoShape">
              <a:avLst/>
            </a:prstTxWarp>
          </a:bodyPr>
          <a:lstStyle>
            <a:lvl1pPr defTabSz="966646">
              <a:defRPr sz="1100" b="0" i="1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34" tIns="0" rIns="20134" bIns="0" numCol="1" anchor="b" anchorCtr="0" compatLnSpc="1">
            <a:prstTxWarp prst="textNoShape">
              <a:avLst/>
            </a:prstTxWarp>
          </a:bodyPr>
          <a:lstStyle>
            <a:lvl1pPr algn="r" defTabSz="966646">
              <a:defRPr sz="1100" b="0" i="1"/>
            </a:lvl1pPr>
          </a:lstStyle>
          <a:p>
            <a:pPr>
              <a:defRPr/>
            </a:pPr>
            <a:fld id="{C73C4303-2D60-4DE8-8971-56F303A9CAC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996256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34" tIns="0" rIns="20134" bIns="0" numCol="1" anchor="t" anchorCtr="0" compatLnSpc="1">
            <a:prstTxWarp prst="textNoShape">
              <a:avLst/>
            </a:prstTxWarp>
          </a:bodyPr>
          <a:lstStyle>
            <a:lvl1pPr defTabSz="966646">
              <a:defRPr sz="1100" b="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34" tIns="0" rIns="20134" bIns="0" numCol="1" anchor="t" anchorCtr="0" compatLnSpc="1">
            <a:prstTxWarp prst="textNoShape">
              <a:avLst/>
            </a:prstTxWarp>
          </a:bodyPr>
          <a:lstStyle>
            <a:lvl1pPr algn="r" defTabSz="966646">
              <a:defRPr sz="1100" b="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34" tIns="0" rIns="20134" bIns="0" numCol="1" anchor="b" anchorCtr="0" compatLnSpc="1">
            <a:prstTxWarp prst="textNoShape">
              <a:avLst/>
            </a:prstTxWarp>
          </a:bodyPr>
          <a:lstStyle>
            <a:lvl1pPr defTabSz="966646">
              <a:defRPr sz="1100" b="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34" tIns="0" rIns="20134" bIns="0" numCol="1" anchor="b" anchorCtr="0" compatLnSpc="1">
            <a:prstTxWarp prst="textNoShape">
              <a:avLst/>
            </a:prstTxWarp>
          </a:bodyPr>
          <a:lstStyle>
            <a:lvl1pPr algn="r" defTabSz="966646">
              <a:defRPr sz="1100" b="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86650710-2B61-4F23-9ECD-28F1DFC6FA5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1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311" tIns="48657" rIns="97311" bIns="4865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 smtClean="0"/>
              <a:t>Click to edit Master text styles</a:t>
            </a:r>
          </a:p>
          <a:p>
            <a:pPr lvl="1"/>
            <a:r>
              <a:rPr lang="en-US" altLang="zh-CN" noProof="0" smtClean="0"/>
              <a:t>Second level</a:t>
            </a:r>
          </a:p>
          <a:p>
            <a:pPr lvl="2"/>
            <a:r>
              <a:rPr lang="en-US" altLang="zh-CN" noProof="0" smtClean="0"/>
              <a:t>Third level</a:t>
            </a:r>
          </a:p>
          <a:p>
            <a:pPr lvl="3"/>
            <a:r>
              <a:rPr lang="en-US" altLang="zh-CN" noProof="0" smtClean="0"/>
              <a:t>Fourth level</a:t>
            </a:r>
          </a:p>
          <a:p>
            <a:pPr lvl="4"/>
            <a:r>
              <a:rPr lang="en-US" altLang="zh-CN" noProof="0" smtClean="0"/>
              <a:t>Fifth level</a:t>
            </a:r>
          </a:p>
        </p:txBody>
      </p:sp>
      <p:sp>
        <p:nvSpPr>
          <p:cNvPr id="36871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60475" y="720725"/>
            <a:ext cx="4794250" cy="35956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3270250" y="9144000"/>
            <a:ext cx="773113" cy="27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279" tIns="46978" rIns="92279" bIns="46978">
            <a:spAutoFit/>
          </a:bodyPr>
          <a:lstStyle/>
          <a:p>
            <a:pPr algn="ctr" defTabSz="917441">
              <a:lnSpc>
                <a:spcPct val="90000"/>
              </a:lnSpc>
              <a:defRPr/>
            </a:pPr>
            <a:r>
              <a:rPr lang="en-US" altLang="zh-CN" sz="1300" b="0" dirty="0">
                <a:solidFill>
                  <a:schemeClr val="tx1"/>
                </a:solidFill>
              </a:rPr>
              <a:t>Page </a:t>
            </a:r>
            <a:fld id="{5B5FB086-C417-4A07-9659-3FEE2435AFC9}" type="slidenum">
              <a:rPr lang="en-US" altLang="zh-CN" sz="1300" b="0">
                <a:solidFill>
                  <a:schemeClr val="tx1"/>
                </a:solidFill>
              </a:rPr>
              <a:pPr algn="ctr" defTabSz="917441">
                <a:lnSpc>
                  <a:spcPct val="90000"/>
                </a:lnSpc>
                <a:defRPr/>
              </a:pPr>
              <a:t>‹#›</a:t>
            </a:fld>
            <a:endParaRPr lang="en-US" altLang="zh-CN" sz="1300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08208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CC93B7E2-D4CC-417C-859E-B974E0EA8C46}" type="slidenum">
              <a:rPr lang="zh-CN" altLang="en-US" sz="1100" b="0" smtClean="0">
                <a:solidFill>
                  <a:schemeClr val="tx1"/>
                </a:solidFill>
              </a:rPr>
              <a:pPr/>
              <a:t>1</a:t>
            </a:fld>
            <a:endParaRPr lang="en-US" altLang="zh-CN" sz="1100" b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5774A085-E00B-49D8-8697-273B41035649}" type="slidenum">
              <a:rPr lang="zh-CN" altLang="en-US" sz="1100" b="0" smtClean="0">
                <a:solidFill>
                  <a:schemeClr val="tx1"/>
                </a:solidFill>
              </a:rPr>
              <a:pPr/>
              <a:t>15</a:t>
            </a:fld>
            <a:endParaRPr lang="en-US" altLang="zh-CN" sz="1100" b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336AD37E-25AA-401C-A323-7EC02BB11ACE}" type="slidenum">
              <a:rPr lang="zh-CN" altLang="en-US" sz="1100" b="0" smtClean="0">
                <a:solidFill>
                  <a:schemeClr val="tx1"/>
                </a:solidFill>
              </a:rPr>
              <a:pPr/>
              <a:t>16</a:t>
            </a:fld>
            <a:endParaRPr lang="en-US" altLang="zh-CN" sz="1100" b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4F225C59-21EC-45DE-A75A-8B3E33613300}" type="slidenum">
              <a:rPr lang="zh-CN" altLang="en-US" sz="1100" b="0" smtClean="0">
                <a:solidFill>
                  <a:schemeClr val="tx1"/>
                </a:solidFill>
              </a:rPr>
              <a:pPr/>
              <a:t>17</a:t>
            </a:fld>
            <a:endParaRPr lang="en-US" altLang="zh-CN" sz="1100" b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491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828A6CED-1FF5-4F90-B29B-01905152F013}" type="slidenum">
              <a:rPr lang="zh-CN" altLang="en-US" sz="1100" b="0" smtClean="0">
                <a:solidFill>
                  <a:schemeClr val="tx1"/>
                </a:solidFill>
              </a:rPr>
              <a:pPr/>
              <a:t>18</a:t>
            </a:fld>
            <a:endParaRPr lang="en-US" altLang="zh-CN" sz="1100" b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35B1D491-80F1-4C57-85D1-6E71B267135F}" type="slidenum">
              <a:rPr lang="zh-CN" altLang="en-US" sz="1100" b="0" smtClean="0">
                <a:solidFill>
                  <a:schemeClr val="tx1"/>
                </a:solidFill>
              </a:rPr>
              <a:pPr/>
              <a:t>20</a:t>
            </a:fld>
            <a:endParaRPr lang="en-US" altLang="zh-CN" sz="1100" b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 smtClean="0"/>
              <a:t>I don’t talk about this. It</a:t>
            </a:r>
            <a:r>
              <a:rPr lang="en-US" altLang="en-US" baseline="0" dirty="0" smtClean="0"/>
              <a:t> can be a useful reference though.</a:t>
            </a:r>
            <a:endParaRPr lang="en-US" altLang="en-US" dirty="0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3B5970FB-F09A-4CED-AC4E-6B4D1899857B}" type="slidenum">
              <a:rPr lang="zh-CN" altLang="en-US" sz="1100" b="0" smtClean="0">
                <a:solidFill>
                  <a:schemeClr val="tx1"/>
                </a:solidFill>
              </a:rPr>
              <a:pPr/>
              <a:t>22</a:t>
            </a:fld>
            <a:endParaRPr lang="en-US" altLang="zh-CN" sz="1100" b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0D21DC16-DCBD-4C1C-95BF-4EA5AE304944}" type="slidenum">
              <a:rPr lang="zh-CN" altLang="en-US" sz="1100" b="0" smtClean="0">
                <a:solidFill>
                  <a:schemeClr val="tx1"/>
                </a:solidFill>
              </a:rPr>
              <a:pPr/>
              <a:t>3</a:t>
            </a:fld>
            <a:endParaRPr lang="en-US" altLang="zh-CN" sz="1100" b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Some students haven’t seen this. Some (graduate students) saw it years ago in a theory class they promptly forgot. It’s a good idea to ask the students how much they know or remember about grammars and BNF.</a:t>
            </a:r>
            <a:r>
              <a:rPr lang="en-US" baseline="0" dirty="0" smtClean="0"/>
              <a:t> Some know Java’s </a:t>
            </a:r>
            <a:r>
              <a:rPr lang="en-US" baseline="0" dirty="0" err="1" smtClean="0"/>
              <a:t>regexp</a:t>
            </a:r>
            <a:r>
              <a:rPr lang="en-US" baseline="0" dirty="0" smtClean="0"/>
              <a:t> and XML, but don’t see the connection to their theory class.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6650710-2B61-4F23-9ECD-28F1DFC6FA50}" type="slidenum">
              <a:rPr lang="zh-CN" altLang="en-US" smtClean="0"/>
              <a:pPr>
                <a:defRPr/>
              </a:pPr>
              <a:t>6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427379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F2634218-F33B-4262-A1F6-BFBE7F08F4E3}" type="slidenum">
              <a:rPr lang="zh-CN" altLang="en-US" sz="1100" b="0" smtClean="0">
                <a:solidFill>
                  <a:schemeClr val="tx1"/>
                </a:solidFill>
              </a:rPr>
              <a:pPr/>
              <a:t>7</a:t>
            </a:fld>
            <a:endParaRPr lang="en-US" altLang="zh-CN" sz="1100" b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2ADC1558-3A10-466B-A68B-497D33D99C20}" type="slidenum">
              <a:rPr lang="zh-CN" altLang="en-US" sz="1100" b="0" smtClean="0">
                <a:solidFill>
                  <a:schemeClr val="tx1"/>
                </a:solidFill>
              </a:rPr>
              <a:pPr/>
              <a:t>9</a:t>
            </a:fld>
            <a:endParaRPr lang="en-US" altLang="zh-CN" sz="1100" b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 smtClean="0"/>
              <a:t>Many of our students are not familiar with grammars or BNF. Some have never seen it, some saw it years ago and forgot, and some are quite familiar. I often give an assignment on this section with a simple BNF and ask straightforward questions: How</a:t>
            </a:r>
            <a:r>
              <a:rPr lang="en-US" altLang="en-US" baseline="0" dirty="0" smtClean="0"/>
              <a:t> many </a:t>
            </a:r>
            <a:r>
              <a:rPr lang="en-US" altLang="en-US" baseline="0" dirty="0" err="1" smtClean="0"/>
              <a:t>nonterminals</a:t>
            </a:r>
            <a:r>
              <a:rPr lang="en-US" altLang="en-US" baseline="0" dirty="0" smtClean="0"/>
              <a:t>, how many terminals, write two strings from the grammar. I usually stop here and do those questions as an in-class exercise.</a:t>
            </a:r>
            <a:endParaRPr lang="en-US" altLang="en-US" dirty="0" smtClean="0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9DBCA522-7850-47AE-BAF9-D641F04D3B32}" type="slidenum">
              <a:rPr lang="zh-CN" altLang="en-US" sz="1100" b="0" smtClean="0">
                <a:solidFill>
                  <a:schemeClr val="tx1"/>
                </a:solidFill>
              </a:rPr>
              <a:pPr/>
              <a:t>10</a:t>
            </a:fld>
            <a:endParaRPr lang="en-US" altLang="zh-CN" sz="1100" b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EB2DF148-D3F2-49C9-BF52-F4F52F7BD30C}" type="slidenum">
              <a:rPr lang="zh-CN" altLang="en-US" sz="1100" b="0" smtClean="0">
                <a:solidFill>
                  <a:schemeClr val="tx1"/>
                </a:solidFill>
              </a:rPr>
              <a:pPr/>
              <a:t>11</a:t>
            </a:fld>
            <a:endParaRPr lang="en-US" altLang="zh-CN" sz="1100" b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B4E822C4-6245-4C54-95E9-AADE304FBC24}" type="slidenum">
              <a:rPr lang="zh-CN" altLang="en-US" sz="1100" b="0" smtClean="0">
                <a:solidFill>
                  <a:schemeClr val="tx1"/>
                </a:solidFill>
              </a:rPr>
              <a:pPr/>
              <a:t>13</a:t>
            </a:fld>
            <a:endParaRPr lang="en-US" altLang="zh-CN" sz="1100" b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 smtClean="0"/>
              <a:t>If</a:t>
            </a:r>
            <a:r>
              <a:rPr lang="en-US" altLang="en-US" baseline="0" dirty="0" smtClean="0"/>
              <a:t> I do the assignment as discussed on slide 10, I usually stop here and let them create their mutants.</a:t>
            </a:r>
            <a:endParaRPr lang="en-US" altLang="en-US" dirty="0" smtClean="0"/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D9BBFC59-E932-4A79-809A-790F5B1B5A59}" type="slidenum">
              <a:rPr lang="zh-CN" altLang="en-US" sz="1100" b="0" smtClean="0">
                <a:solidFill>
                  <a:schemeClr val="tx1"/>
                </a:solidFill>
              </a:rPr>
              <a:pPr/>
              <a:t>14</a:t>
            </a:fld>
            <a:endParaRPr lang="en-US" altLang="zh-CN" sz="1100" b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Introduction to Software Testing, edition 2  (Ch 9)</a:t>
            </a:r>
            <a:endParaRPr lang="zh-CN" alt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© Ammann &amp; Offutt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66EA4D-0E76-4E4D-9A84-EB72233B414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9334101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Introduction to Software Testing, edition 2  (Ch 9)</a:t>
            </a:r>
            <a:endParaRPr lang="zh-CN" alt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© Ammann &amp; Offutt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9DEB63-8356-48E9-ABB7-FCA2575C870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0757957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9738" y="96838"/>
            <a:ext cx="2216150" cy="64389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8113" y="96838"/>
            <a:ext cx="6499225" cy="64389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Introduction to Software Testing, edition 2  (Ch 9)</a:t>
            </a:r>
            <a:endParaRPr lang="zh-CN" alt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© Ammann &amp; Offutt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09AA5E-3E87-4BAA-B225-5C240C0AA17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99363699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96838"/>
            <a:ext cx="8831263" cy="7715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38113" y="969963"/>
            <a:ext cx="8867775" cy="5565775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4450" y="6575425"/>
            <a:ext cx="3886200" cy="252413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altLang="zh-CN" smtClean="0"/>
              <a:t>Introduction to Software Testing, edition 2  (Ch 9)</a:t>
            </a:r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94175" y="6567488"/>
            <a:ext cx="2895600" cy="260350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altLang="zh-CN"/>
              <a:t>© Ammann &amp; Offutt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CCAA6E0A-E62C-4D7D-86BE-D47A1DC03345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860507083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Introduction to Software Testing, edition 2  (Ch 9)</a:t>
            </a:r>
            <a:endParaRPr lang="zh-CN" alt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© Ammann &amp; Offutt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CBDD6F-8B6C-4A1D-8FFB-4712A03F9B8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70216775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Introduction to Software Testing, edition 2  (Ch 9)</a:t>
            </a:r>
            <a:endParaRPr lang="zh-CN" alt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© Ammann &amp; Offutt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9EA4E2-F0DD-4E21-9DBE-4EE10C2D452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39816333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8113" y="969963"/>
            <a:ext cx="4357687" cy="55657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69963"/>
            <a:ext cx="4357688" cy="55657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Introduction to Software Testing, edition 2  (Ch 9)</a:t>
            </a:r>
            <a:endParaRPr lang="zh-CN" alt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© Ammann &amp; Offutt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AA7462-23A5-4B77-BB2C-91B0819ECF4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74733151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Introduction to Software Testing, edition 2  (Ch 9)</a:t>
            </a:r>
            <a:endParaRPr lang="zh-CN" alt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© Ammann &amp; Offutt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C566CD-A1CE-4836-AE84-C9150FC2E6C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12948365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Introduction to Software Testing, edition 2  (Ch 9)</a:t>
            </a:r>
            <a:endParaRPr lang="zh-CN" alt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© Ammann &amp; Offutt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DFCC65-23EF-490F-9129-2235C86F120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8578555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Introduction to Software Testing, edition 2  (Ch 9)</a:t>
            </a:r>
            <a:endParaRPr lang="zh-CN" alt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© Ammann &amp; Offutt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7A7B9B-4FD3-4D50-81BC-079C3B5DA42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80102875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Introduction to Software Testing, edition 2  (Ch 9)</a:t>
            </a:r>
            <a:endParaRPr lang="zh-CN" alt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© Ammann &amp; Offutt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9FDF75-D710-4B0A-BCC6-5E70495E7ED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44205964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Introduction to Software Testing, edition 2  (Ch 9)</a:t>
            </a:r>
            <a:endParaRPr lang="zh-CN" alt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© Ammann &amp; Offutt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A9E2CB-65D6-40D9-A81B-2C14AC38A29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5984071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00004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4450" y="6575425"/>
            <a:ext cx="3975100" cy="252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b" anchorCtr="0" compatLnSpc="1">
            <a:prstTxWarp prst="textNoShape">
              <a:avLst/>
            </a:prstTxWarp>
          </a:bodyPr>
          <a:lstStyle>
            <a:lvl1pPr>
              <a:defRPr sz="900" b="0">
                <a:solidFill>
                  <a:schemeClr val="tx1"/>
                </a:solidFill>
                <a:latin typeface="+mn-lt"/>
                <a:ea typeface="SimSun" pitchFamily="2" charset="-122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altLang="zh-CN" smtClean="0"/>
              <a:t>Introduction to Software Testing, edition 2  (Ch 9)</a:t>
            </a:r>
            <a:endParaRPr lang="zh-CN" altLang="en-US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208463" y="6567488"/>
            <a:ext cx="2895600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ctr">
              <a:defRPr sz="900" b="0">
                <a:solidFill>
                  <a:schemeClr val="tx1"/>
                </a:solidFill>
                <a:latin typeface="+mn-lt"/>
                <a:ea typeface="SimSun" pitchFamily="2" charset="-122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altLang="zh-CN" dirty="0" smtClean="0"/>
              <a:t>© </a:t>
            </a:r>
            <a:r>
              <a:rPr lang="en-US" altLang="zh-CN" dirty="0" err="1" smtClean="0"/>
              <a:t>Ammann</a:t>
            </a:r>
            <a:r>
              <a:rPr lang="en-US" altLang="zh-CN" dirty="0" smtClean="0"/>
              <a:t> &amp; Offutt</a:t>
            </a:r>
            <a:endParaRPr lang="en-US" altLang="zh-CN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05663" y="6559550"/>
            <a:ext cx="1905000" cy="26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r">
              <a:defRPr sz="900" b="0">
                <a:solidFill>
                  <a:schemeClr val="tx1"/>
                </a:solidFill>
                <a:latin typeface="+mj-lt"/>
                <a:ea typeface="SimSun" pitchFamily="2" charset="-122"/>
                <a:cs typeface="Arial" pitchFamily="34" charset="0"/>
              </a:defRPr>
            </a:lvl1pPr>
          </a:lstStyle>
          <a:p>
            <a:pPr>
              <a:defRPr/>
            </a:pPr>
            <a:fld id="{70E26694-1B49-4E46-B97E-D8F9F649B66C}" type="slidenum">
              <a:rPr lang="zh-CN" altLang="en-US" smtClean="0"/>
              <a:pPr>
                <a:defRPr/>
              </a:pPr>
              <a:t>‹#›</a:t>
            </a:fld>
            <a:endParaRPr lang="en-US" altLang="zh-CN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350" y="96838"/>
            <a:ext cx="9089792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dirty="0" smtClean="0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-8541" y="786063"/>
            <a:ext cx="9127373" cy="579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dirty="0" smtClean="0"/>
              <a:t>Click to edit Master text styles</a:t>
            </a:r>
          </a:p>
          <a:p>
            <a:pPr lvl="1"/>
            <a:r>
              <a:rPr lang="en-US" altLang="zh-CN" dirty="0" smtClean="0"/>
              <a:t>Second level </a:t>
            </a:r>
          </a:p>
          <a:p>
            <a:pPr lvl="2"/>
            <a:r>
              <a:rPr lang="en-US" altLang="zh-CN" dirty="0" smtClean="0"/>
              <a:t>Third level</a:t>
            </a:r>
          </a:p>
          <a:p>
            <a:pPr lvl="3"/>
            <a:r>
              <a:rPr lang="en-US" altLang="zh-CN" dirty="0" smtClean="0"/>
              <a:t>Fourth level </a:t>
            </a:r>
          </a:p>
          <a:p>
            <a:pPr lvl="4"/>
            <a:r>
              <a:rPr lang="en-US" altLang="zh-CN" dirty="0" smtClean="0"/>
              <a:t>Fifth level </a:t>
            </a: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6350" y="6350"/>
            <a:ext cx="9118600" cy="6832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" name="Line 10"/>
          <p:cNvSpPr>
            <a:spLocks noChangeShapeType="1"/>
          </p:cNvSpPr>
          <p:nvPr userDrawn="1"/>
        </p:nvSpPr>
        <p:spPr bwMode="auto">
          <a:xfrm>
            <a:off x="-1" y="729143"/>
            <a:ext cx="9118833" cy="0"/>
          </a:xfrm>
          <a:prstGeom prst="line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71" r:id="rId1"/>
    <p:sldLayoutId id="2147483872" r:id="rId2"/>
    <p:sldLayoutId id="2147483873" r:id="rId3"/>
    <p:sldLayoutId id="2147483874" r:id="rId4"/>
    <p:sldLayoutId id="2147483875" r:id="rId5"/>
    <p:sldLayoutId id="2147483876" r:id="rId6"/>
    <p:sldLayoutId id="2147483877" r:id="rId7"/>
    <p:sldLayoutId id="2147483878" r:id="rId8"/>
    <p:sldLayoutId id="2147483879" r:id="rId9"/>
    <p:sldLayoutId id="2147483880" r:id="rId10"/>
    <p:sldLayoutId id="2147483881" r:id="rId11"/>
    <p:sldLayoutId id="2147483882" r:id="rId12"/>
  </p:sldLayoutIdLst>
  <p:transition spd="med"/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85000"/>
        <a:buChar char="•"/>
        <a:defRPr sz="2800" b="0">
          <a:solidFill>
            <a:schemeClr val="tx1"/>
          </a:solidFill>
          <a:latin typeface="Gill Sans MT" panose="020B0502020104020203" pitchFamily="34" charset="0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400" b="0">
          <a:solidFill>
            <a:schemeClr val="tx1"/>
          </a:solidFill>
          <a:latin typeface="Gill Sans MT" panose="020B0502020104020203" pitchFamily="34" charset="0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000" b="0">
          <a:solidFill>
            <a:schemeClr val="tx1"/>
          </a:solidFill>
          <a:latin typeface="Gill Sans MT" panose="020B0502020104020203" pitchFamily="34" charset="0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 b="0">
          <a:solidFill>
            <a:schemeClr val="tx1"/>
          </a:solidFill>
          <a:latin typeface="Gill Sans MT" panose="020B0502020104020203" pitchFamily="34" charset="0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Font typeface="Wingdings" pitchFamily="2" charset="2"/>
        <a:buChar char="Ø"/>
        <a:defRPr sz="2000" b="0">
          <a:solidFill>
            <a:schemeClr val="tx1"/>
          </a:solidFill>
          <a:latin typeface="Gill Sans MT" panose="020B0502020104020203" pitchFamily="34" charset="0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Font typeface="Wingdings" pitchFamily="2" charset="2"/>
        <a:buChar char="Ø"/>
        <a:defRPr b="1">
          <a:solidFill>
            <a:schemeClr val="tx1"/>
          </a:solidFill>
          <a:latin typeface="+mn-lt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Font typeface="Wingdings" pitchFamily="2" charset="2"/>
        <a:buChar char="Ø"/>
        <a:defRPr b="1">
          <a:solidFill>
            <a:schemeClr val="tx1"/>
          </a:solidFill>
          <a:latin typeface="+mn-lt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Font typeface="Wingdings" pitchFamily="2" charset="2"/>
        <a:buChar char="Ø"/>
        <a:defRPr b="1">
          <a:solidFill>
            <a:schemeClr val="tx1"/>
          </a:solidFill>
          <a:latin typeface="+mn-lt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Font typeface="Wingdings" pitchFamily="2" charset="2"/>
        <a:buChar char="Ø"/>
        <a:defRPr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gmu.edu/~offutt/softwaretest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0"/>
            <a:ext cx="7772400" cy="2514601"/>
          </a:xfrm>
        </p:spPr>
        <p:txBody>
          <a:bodyPr/>
          <a:lstStyle/>
          <a:p>
            <a:r>
              <a:rPr lang="en-US" altLang="en-US" dirty="0" smtClean="0"/>
              <a:t>Introduction to Software Testing</a:t>
            </a:r>
            <a:br>
              <a:rPr lang="en-US" altLang="en-US" dirty="0" smtClean="0"/>
            </a:br>
            <a:r>
              <a:rPr lang="en-US" altLang="zh-CN" dirty="0" smtClean="0">
                <a:ea typeface="宋体" pitchFamily="2" charset="-122"/>
              </a:rPr>
              <a:t>Chapter 9.1</a:t>
            </a:r>
            <a:r>
              <a:rPr lang="en-US" altLang="en-US" dirty="0" smtClean="0"/>
              <a:t/>
            </a:r>
            <a:br>
              <a:rPr lang="en-US" altLang="en-US" dirty="0" smtClean="0"/>
            </a:br>
            <a:r>
              <a:rPr lang="en-US" altLang="zh-CN" dirty="0" smtClean="0">
                <a:ea typeface="宋体" pitchFamily="2" charset="-122"/>
              </a:rPr>
              <a:t>Syntax-based Testing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00825" y="3413125"/>
            <a:ext cx="7137175" cy="2301875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ct val="0"/>
              </a:spcBef>
              <a:buSzTx/>
            </a:pPr>
            <a:r>
              <a:rPr lang="en-US" altLang="en-US" sz="3200" dirty="0" smtClean="0"/>
              <a:t>Paul </a:t>
            </a:r>
            <a:r>
              <a:rPr lang="en-US" altLang="en-US" sz="3200" dirty="0" err="1" smtClean="0"/>
              <a:t>Ammann</a:t>
            </a:r>
            <a:r>
              <a:rPr lang="en-US" altLang="en-US" sz="3200" dirty="0" smtClean="0"/>
              <a:t> &amp; Jeff Offutt</a:t>
            </a:r>
          </a:p>
          <a:p>
            <a:pPr>
              <a:lnSpc>
                <a:spcPct val="100000"/>
              </a:lnSpc>
              <a:spcBef>
                <a:spcPct val="0"/>
              </a:spcBef>
              <a:buSzTx/>
            </a:pPr>
            <a:endParaRPr lang="en-US" altLang="en-US" sz="2800" dirty="0" smtClean="0"/>
          </a:p>
          <a:p>
            <a:r>
              <a:rPr lang="en-US" altLang="en-US" b="0" dirty="0" smtClean="0">
                <a:hlinkClick r:id="rId3"/>
              </a:rPr>
              <a:t>http://www.cs.gmu.edu/~offutt/softwaretest/</a:t>
            </a:r>
            <a:endParaRPr lang="en-US" altLang="en-US" b="0" dirty="0" smtClean="0"/>
          </a:p>
          <a:p>
            <a:endParaRPr lang="en-US" altLang="en-US" b="0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Introduction to Software Testing, edition 2  (Ch 9)</a:t>
            </a:r>
            <a:endParaRPr lang="zh-CN" altLang="en-US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2355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© Ammann &amp; Offutt</a:t>
            </a:r>
          </a:p>
        </p:txBody>
      </p:sp>
      <p:sp>
        <p:nvSpPr>
          <p:cNvPr id="2355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12D6A4EE-047B-489E-9F2F-A5B313905070}" type="slidenum">
              <a:rPr lang="zh-CN" altLang="en-US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pPr/>
              <a:t>10</a:t>
            </a:fld>
            <a:endParaRPr lang="en-US" altLang="zh-CN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235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200" dirty="0" smtClean="0">
                <a:ea typeface="宋体" pitchFamily="2" charset="-122"/>
              </a:rPr>
              <a:t>Grammar-based Coverage Criteria</a:t>
            </a:r>
            <a:endParaRPr lang="en-US" altLang="en-US" sz="3200" dirty="0" smtClean="0">
              <a:ea typeface="宋体" pitchFamily="2" charset="-122"/>
            </a:endParaRPr>
          </a:p>
        </p:txBody>
      </p:sp>
      <p:sp>
        <p:nvSpPr>
          <p:cNvPr id="235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8113" y="969963"/>
            <a:ext cx="8867775" cy="1004887"/>
          </a:xfrm>
        </p:spPr>
        <p:txBody>
          <a:bodyPr/>
          <a:lstStyle/>
          <a:p>
            <a:r>
              <a:rPr lang="en-US" altLang="en-US" smtClean="0"/>
              <a:t>A related criterion is the impractical one of deriving all possible strings</a:t>
            </a:r>
          </a:p>
        </p:txBody>
      </p:sp>
      <p:sp>
        <p:nvSpPr>
          <p:cNvPr id="272388" name="Text Box 4"/>
          <p:cNvSpPr txBox="1">
            <a:spLocks noChangeArrowheads="1"/>
          </p:cNvSpPr>
          <p:nvPr/>
        </p:nvSpPr>
        <p:spPr bwMode="auto">
          <a:xfrm>
            <a:off x="439738" y="1895475"/>
            <a:ext cx="8114715" cy="830997"/>
          </a:xfrm>
          <a:prstGeom prst="rect">
            <a:avLst/>
          </a:prstGeom>
          <a:gradFill rotWithShape="1">
            <a:gsLst>
              <a:gs pos="0">
                <a:srgbClr val="3399FF"/>
              </a:gs>
              <a:gs pos="100000">
                <a:srgbClr val="0033CC"/>
              </a:gs>
            </a:gsLst>
            <a:path path="shape">
              <a:fillToRect l="50000" t="50000" r="50000" b="50000"/>
            </a:path>
          </a:gradFill>
          <a:ln w="19050" algn="ctr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CN" sz="2400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Derivation Coverage (DC)</a:t>
            </a:r>
            <a:r>
              <a:rPr lang="en-US" altLang="zh-CN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 : TR contains every possible </a:t>
            </a:r>
            <a:r>
              <a:rPr lang="en-US" altLang="zh-CN" sz="24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string that </a:t>
            </a:r>
            <a:r>
              <a:rPr lang="en-US" altLang="zh-CN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can be derived from the grammar </a:t>
            </a:r>
            <a:r>
              <a:rPr lang="en-US" altLang="zh-CN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G</a:t>
            </a:r>
            <a:r>
              <a:rPr lang="en-US" altLang="zh-CN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.</a:t>
            </a:r>
          </a:p>
        </p:txBody>
      </p:sp>
      <p:sp>
        <p:nvSpPr>
          <p:cNvPr id="272389" name="Rectangle 5"/>
          <p:cNvSpPr>
            <a:spLocks noChangeArrowheads="1"/>
          </p:cNvSpPr>
          <p:nvPr/>
        </p:nvSpPr>
        <p:spPr bwMode="auto">
          <a:xfrm>
            <a:off x="60325" y="2851150"/>
            <a:ext cx="9005888" cy="352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285750" indent="-285750">
              <a:lnSpc>
                <a:spcPct val="90000"/>
              </a:lnSpc>
              <a:spcBef>
                <a:spcPct val="30000"/>
              </a:spcBef>
              <a:buSzPct val="85000"/>
              <a:buFontTx/>
              <a:buChar char="•"/>
              <a:defRPr/>
            </a:pPr>
            <a:r>
              <a:rPr lang="en-US" sz="2400" b="0" dirty="0">
                <a:solidFill>
                  <a:schemeClr val="tx1"/>
                </a:solidFill>
                <a:latin typeface="Gill Sans MT" panose="020B0502020104020203" pitchFamily="34" charset="0"/>
              </a:rPr>
              <a:t>The number of </a:t>
            </a:r>
            <a:r>
              <a:rPr lang="en-US" sz="2400" b="0" dirty="0">
                <a:solidFill>
                  <a:schemeClr val="tx2"/>
                </a:solidFill>
                <a:latin typeface="Gill Sans MT" panose="020B0502020104020203" pitchFamily="34" charset="0"/>
              </a:rPr>
              <a:t>TSC tests</a:t>
            </a:r>
            <a:r>
              <a:rPr lang="en-US" sz="2400" b="0" dirty="0">
                <a:solidFill>
                  <a:schemeClr val="tx1"/>
                </a:solidFill>
                <a:latin typeface="Gill Sans MT" panose="020B0502020104020203" pitchFamily="34" charset="0"/>
              </a:rPr>
              <a:t> is bound by the number of </a:t>
            </a:r>
            <a:r>
              <a:rPr lang="en-US" sz="2400" b="0" dirty="0">
                <a:solidFill>
                  <a:schemeClr val="tx2"/>
                </a:solidFill>
                <a:latin typeface="Gill Sans MT" panose="020B0502020104020203" pitchFamily="34" charset="0"/>
              </a:rPr>
              <a:t>terminal symbols</a:t>
            </a:r>
          </a:p>
          <a:p>
            <a:pPr marL="685800" lvl="1" indent="-228600">
              <a:lnSpc>
                <a:spcPct val="90000"/>
              </a:lnSpc>
              <a:spcBef>
                <a:spcPct val="30000"/>
              </a:spcBef>
              <a:buSzPct val="100000"/>
              <a:buFontTx/>
              <a:buChar char="–"/>
              <a:defRPr/>
            </a:pPr>
            <a:r>
              <a:rPr lang="en-US" b="0" dirty="0">
                <a:solidFill>
                  <a:schemeClr val="tx1"/>
                </a:solidFill>
                <a:latin typeface="Gill Sans MT" panose="020B0502020104020203" pitchFamily="34" charset="0"/>
              </a:rPr>
              <a:t>13 in the stream grammar</a:t>
            </a:r>
          </a:p>
          <a:p>
            <a:pPr marL="285750" indent="-285750">
              <a:lnSpc>
                <a:spcPct val="90000"/>
              </a:lnSpc>
              <a:spcBef>
                <a:spcPct val="30000"/>
              </a:spcBef>
              <a:buSzPct val="85000"/>
              <a:buFontTx/>
              <a:buChar char="•"/>
              <a:defRPr/>
            </a:pPr>
            <a:r>
              <a:rPr lang="en-US" sz="2400" b="0" dirty="0">
                <a:solidFill>
                  <a:schemeClr val="tx1"/>
                </a:solidFill>
                <a:latin typeface="Gill Sans MT" panose="020B0502020104020203" pitchFamily="34" charset="0"/>
              </a:rPr>
              <a:t>The number of </a:t>
            </a:r>
            <a:r>
              <a:rPr lang="en-US" sz="2400" b="0" dirty="0">
                <a:solidFill>
                  <a:schemeClr val="tx2"/>
                </a:solidFill>
                <a:latin typeface="Gill Sans MT" panose="020B0502020104020203" pitchFamily="34" charset="0"/>
              </a:rPr>
              <a:t>PDC tests</a:t>
            </a:r>
            <a:r>
              <a:rPr lang="en-US" sz="2400" b="0" dirty="0">
                <a:solidFill>
                  <a:schemeClr val="tx1"/>
                </a:solidFill>
                <a:latin typeface="Gill Sans MT" panose="020B0502020104020203" pitchFamily="34" charset="0"/>
              </a:rPr>
              <a:t> is bound by the number of </a:t>
            </a:r>
            <a:r>
              <a:rPr lang="en-US" sz="2400" b="0" dirty="0">
                <a:solidFill>
                  <a:schemeClr val="tx2"/>
                </a:solidFill>
                <a:latin typeface="Gill Sans MT" panose="020B0502020104020203" pitchFamily="34" charset="0"/>
              </a:rPr>
              <a:t>productions</a:t>
            </a:r>
          </a:p>
          <a:p>
            <a:pPr marL="685800" lvl="1" indent="-228600">
              <a:lnSpc>
                <a:spcPct val="90000"/>
              </a:lnSpc>
              <a:spcBef>
                <a:spcPct val="30000"/>
              </a:spcBef>
              <a:buSzPct val="100000"/>
              <a:buFontTx/>
              <a:buChar char="–"/>
              <a:defRPr/>
            </a:pPr>
            <a:r>
              <a:rPr lang="en-US" b="0" dirty="0">
                <a:solidFill>
                  <a:schemeClr val="tx1"/>
                </a:solidFill>
                <a:latin typeface="Gill Sans MT" panose="020B0502020104020203" pitchFamily="34" charset="0"/>
              </a:rPr>
              <a:t>18 in the stream grammar</a:t>
            </a:r>
          </a:p>
          <a:p>
            <a:pPr marL="285750" indent="-285750">
              <a:lnSpc>
                <a:spcPct val="90000"/>
              </a:lnSpc>
              <a:spcBef>
                <a:spcPct val="30000"/>
              </a:spcBef>
              <a:buSzPct val="85000"/>
              <a:buFontTx/>
              <a:buChar char="•"/>
              <a:defRPr/>
            </a:pPr>
            <a:r>
              <a:rPr lang="en-US" sz="2400" b="0" dirty="0">
                <a:solidFill>
                  <a:schemeClr val="tx1"/>
                </a:solidFill>
                <a:latin typeface="Gill Sans MT" panose="020B0502020104020203" pitchFamily="34" charset="0"/>
              </a:rPr>
              <a:t>The number of </a:t>
            </a:r>
            <a:r>
              <a:rPr lang="en-US" sz="2400" b="0" dirty="0">
                <a:solidFill>
                  <a:schemeClr val="tx2"/>
                </a:solidFill>
                <a:latin typeface="Gill Sans MT" panose="020B0502020104020203" pitchFamily="34" charset="0"/>
              </a:rPr>
              <a:t>DC tests</a:t>
            </a:r>
            <a:r>
              <a:rPr lang="en-US" sz="2400" b="0" dirty="0">
                <a:solidFill>
                  <a:schemeClr val="tx1"/>
                </a:solidFill>
                <a:latin typeface="Gill Sans MT" panose="020B0502020104020203" pitchFamily="34" charset="0"/>
              </a:rPr>
              <a:t> depends on the </a:t>
            </a:r>
            <a:r>
              <a:rPr lang="en-US" sz="2400" b="0" dirty="0">
                <a:solidFill>
                  <a:schemeClr val="tx2"/>
                </a:solidFill>
                <a:latin typeface="Gill Sans MT" panose="020B0502020104020203" pitchFamily="34" charset="0"/>
              </a:rPr>
              <a:t>details</a:t>
            </a:r>
            <a:r>
              <a:rPr lang="en-US" sz="2400" b="0" dirty="0">
                <a:solidFill>
                  <a:schemeClr val="tx1"/>
                </a:solidFill>
                <a:latin typeface="Gill Sans MT" panose="020B0502020104020203" pitchFamily="34" charset="0"/>
              </a:rPr>
              <a:t> of the grammar</a:t>
            </a:r>
          </a:p>
          <a:p>
            <a:pPr marL="685800" lvl="1" indent="-228600">
              <a:lnSpc>
                <a:spcPct val="90000"/>
              </a:lnSpc>
              <a:spcBef>
                <a:spcPct val="30000"/>
              </a:spcBef>
              <a:buSzPct val="100000"/>
              <a:buFontTx/>
              <a:buChar char="–"/>
              <a:defRPr/>
            </a:pPr>
            <a:r>
              <a:rPr lang="en-US" b="0" dirty="0">
                <a:solidFill>
                  <a:schemeClr val="tx2"/>
                </a:solidFill>
                <a:latin typeface="Gill Sans MT" panose="020B0502020104020203" pitchFamily="34" charset="0"/>
              </a:rPr>
              <a:t>2,000,000,000</a:t>
            </a:r>
            <a:r>
              <a:rPr lang="en-US" b="0" dirty="0">
                <a:solidFill>
                  <a:schemeClr val="tx1"/>
                </a:solidFill>
                <a:latin typeface="Gill Sans MT" panose="020B0502020104020203" pitchFamily="34" charset="0"/>
              </a:rPr>
              <a:t> in the stream grammar !</a:t>
            </a:r>
          </a:p>
          <a:p>
            <a:pPr marL="285750" indent="-285750">
              <a:lnSpc>
                <a:spcPct val="90000"/>
              </a:lnSpc>
              <a:spcBef>
                <a:spcPct val="30000"/>
              </a:spcBef>
              <a:buSzPct val="85000"/>
              <a:buFontTx/>
              <a:buChar char="•"/>
              <a:defRPr/>
            </a:pPr>
            <a:r>
              <a:rPr lang="en-US" sz="2400" b="0" dirty="0">
                <a:solidFill>
                  <a:schemeClr val="tx1"/>
                </a:solidFill>
                <a:latin typeface="Gill Sans MT" panose="020B0502020104020203" pitchFamily="34" charset="0"/>
              </a:rPr>
              <a:t>All TSC, PDC and DC tests are </a:t>
            </a:r>
            <a:r>
              <a:rPr lang="en-US" sz="2400" b="0" dirty="0">
                <a:solidFill>
                  <a:schemeClr val="tx2"/>
                </a:solidFill>
                <a:latin typeface="Gill Sans MT" panose="020B0502020104020203" pitchFamily="34" charset="0"/>
              </a:rPr>
              <a:t>in the grammar</a:t>
            </a:r>
            <a:r>
              <a:rPr lang="en-US" sz="2400" b="0" dirty="0">
                <a:solidFill>
                  <a:schemeClr val="tx1"/>
                </a:solidFill>
                <a:latin typeface="Gill Sans MT" panose="020B0502020104020203" pitchFamily="34" charset="0"/>
              </a:rPr>
              <a:t> … how about tests that are </a:t>
            </a:r>
            <a:r>
              <a:rPr lang="en-US" sz="2800" b="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</a:rPr>
              <a:t>NOT in the grammar</a:t>
            </a:r>
            <a:r>
              <a:rPr lang="en-US" sz="2400" b="0" dirty="0">
                <a:solidFill>
                  <a:schemeClr val="tx1"/>
                </a:solidFill>
                <a:latin typeface="Gill Sans MT" panose="020B0502020104020203" pitchFamily="34" charset="0"/>
              </a:rPr>
              <a:t> ?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72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3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3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3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3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38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38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2388" grpId="0" animBg="1" autoUpdateAnimBg="0"/>
      <p:bldP spid="272389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Introduction to Software Testing, edition 2  (Ch 9)</a:t>
            </a:r>
            <a:endParaRPr lang="zh-CN" altLang="en-US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2457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© Ammann &amp; Offutt</a:t>
            </a:r>
          </a:p>
        </p:txBody>
      </p:sp>
      <p:sp>
        <p:nvSpPr>
          <p:cNvPr id="2458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9760B271-0ECD-4BCF-A3A3-255C0B763BC2}" type="slidenum">
              <a:rPr lang="zh-CN" altLang="en-US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pPr/>
              <a:t>11</a:t>
            </a:fld>
            <a:endParaRPr lang="en-US" altLang="zh-CN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245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>
                <a:ea typeface="宋体" pitchFamily="2" charset="-122"/>
              </a:rPr>
              <a:t>Mutation Testing</a:t>
            </a:r>
            <a:endParaRPr lang="en-US" altLang="en-US" smtClean="0">
              <a:ea typeface="宋体" pitchFamily="2" charset="-122"/>
            </a:endParaRPr>
          </a:p>
        </p:txBody>
      </p:sp>
      <p:sp>
        <p:nvSpPr>
          <p:cNvPr id="245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8113" y="1271588"/>
            <a:ext cx="8867775" cy="5264150"/>
          </a:xfrm>
        </p:spPr>
        <p:txBody>
          <a:bodyPr/>
          <a:lstStyle/>
          <a:p>
            <a:r>
              <a:rPr lang="en-US" altLang="en-US" dirty="0" smtClean="0"/>
              <a:t>Grammars describe both </a:t>
            </a:r>
            <a:r>
              <a:rPr lang="en-US" altLang="en-US" dirty="0" smtClean="0">
                <a:solidFill>
                  <a:schemeClr val="tx2"/>
                </a:solidFill>
              </a:rPr>
              <a:t>valid</a:t>
            </a:r>
            <a:r>
              <a:rPr lang="en-US" altLang="en-US" dirty="0" smtClean="0"/>
              <a:t> and </a:t>
            </a:r>
            <a:r>
              <a:rPr lang="en-US" altLang="en-US" dirty="0" smtClean="0">
                <a:solidFill>
                  <a:schemeClr val="tx2"/>
                </a:solidFill>
              </a:rPr>
              <a:t>invalid</a:t>
            </a:r>
            <a:r>
              <a:rPr lang="en-US" altLang="en-US" dirty="0" smtClean="0"/>
              <a:t> strings</a:t>
            </a:r>
          </a:p>
          <a:p>
            <a:pPr lvl="1"/>
            <a:endParaRPr lang="en-US" altLang="en-US" dirty="0" smtClean="0"/>
          </a:p>
          <a:p>
            <a:r>
              <a:rPr lang="en-US" altLang="en-US" dirty="0" smtClean="0"/>
              <a:t>Both types can be produced as </a:t>
            </a:r>
            <a:r>
              <a:rPr lang="en-US" altLang="en-US" dirty="0" smtClean="0">
                <a:solidFill>
                  <a:schemeClr val="tx2"/>
                </a:solidFill>
              </a:rPr>
              <a:t>mutants</a:t>
            </a:r>
          </a:p>
          <a:p>
            <a:pPr lvl="1"/>
            <a:endParaRPr lang="en-US" altLang="en-US" dirty="0" smtClean="0"/>
          </a:p>
          <a:p>
            <a:r>
              <a:rPr lang="en-US" altLang="en-US" dirty="0" smtClean="0"/>
              <a:t>A mutant is a </a:t>
            </a:r>
            <a:r>
              <a:rPr lang="en-US" altLang="en-US" dirty="0" smtClean="0">
                <a:solidFill>
                  <a:schemeClr val="tx2"/>
                </a:solidFill>
              </a:rPr>
              <a:t>variation</a:t>
            </a:r>
            <a:r>
              <a:rPr lang="en-US" altLang="en-US" dirty="0" smtClean="0"/>
              <a:t> of a valid string</a:t>
            </a:r>
          </a:p>
          <a:p>
            <a:pPr lvl="1"/>
            <a:r>
              <a:rPr lang="en-US" altLang="en-US" dirty="0" smtClean="0"/>
              <a:t>Mutants may be valid or invalid strings</a:t>
            </a:r>
          </a:p>
          <a:p>
            <a:pPr lvl="1"/>
            <a:endParaRPr lang="en-US" altLang="en-US" dirty="0" smtClean="0"/>
          </a:p>
          <a:p>
            <a:r>
              <a:rPr lang="en-US" altLang="en-US" dirty="0" smtClean="0"/>
              <a:t>Mutation is based on “</a:t>
            </a:r>
            <a:r>
              <a:rPr lang="en-US" altLang="en-US" dirty="0" smtClean="0">
                <a:solidFill>
                  <a:schemeClr val="tx2"/>
                </a:solidFill>
              </a:rPr>
              <a:t>mutation operators</a:t>
            </a:r>
            <a:r>
              <a:rPr lang="en-US" altLang="en-US" dirty="0" smtClean="0"/>
              <a:t>” and “</a:t>
            </a:r>
            <a:r>
              <a:rPr lang="en-US" altLang="en-US" dirty="0" smtClean="0">
                <a:solidFill>
                  <a:schemeClr val="tx2"/>
                </a:solidFill>
              </a:rPr>
              <a:t>ground strings</a:t>
            </a:r>
            <a:r>
              <a:rPr lang="en-US" altLang="en-US" dirty="0" smtClean="0"/>
              <a:t>”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832548" y="721880"/>
            <a:ext cx="12747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400" b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(9.1.2)</a:t>
            </a:r>
            <a:endParaRPr lang="en-US" sz="2400" b="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Introduction to Software Testing, edition 2  (Ch 9)</a:t>
            </a:r>
            <a:endParaRPr lang="zh-CN" altLang="en-US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2560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© Ammann &amp; Offutt</a:t>
            </a:r>
          </a:p>
        </p:txBody>
      </p:sp>
      <p:sp>
        <p:nvSpPr>
          <p:cNvPr id="2560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950D0680-5A55-4D07-858F-833831AF2437}" type="slidenum">
              <a:rPr lang="zh-CN" altLang="en-US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pPr/>
              <a:t>12</a:t>
            </a:fld>
            <a:endParaRPr lang="en-US" altLang="zh-CN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256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What is Mutation ?</a:t>
            </a:r>
          </a:p>
        </p:txBody>
      </p:sp>
      <p:sp>
        <p:nvSpPr>
          <p:cNvPr id="281606" name="Text Box 6"/>
          <p:cNvSpPr txBox="1">
            <a:spLocks noChangeArrowheads="1"/>
          </p:cNvSpPr>
          <p:nvPr/>
        </p:nvSpPr>
        <p:spPr bwMode="auto">
          <a:xfrm>
            <a:off x="342900" y="1909763"/>
            <a:ext cx="8458200" cy="3111500"/>
          </a:xfrm>
          <a:prstGeom prst="rect">
            <a:avLst/>
          </a:prstGeom>
          <a:gradFill rotWithShape="1">
            <a:gsLst>
              <a:gs pos="0">
                <a:srgbClr val="3333FF">
                  <a:gamma/>
                  <a:shade val="46275"/>
                  <a:invGamma/>
                </a:srgbClr>
              </a:gs>
              <a:gs pos="50000">
                <a:srgbClr val="3333FF"/>
              </a:gs>
              <a:gs pos="100000">
                <a:srgbClr val="3333FF">
                  <a:gamma/>
                  <a:shade val="46275"/>
                  <a:invGamma/>
                </a:srgbClr>
              </a:gs>
            </a:gsLst>
            <a:lin ang="5400000" scaled="1"/>
          </a:gradFill>
          <a:ln w="28575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  <a:defRPr/>
            </a:pPr>
            <a:r>
              <a:rPr lang="en-US" altLang="zh-CN" sz="2800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General View</a:t>
            </a:r>
            <a:endParaRPr lang="en-US" altLang="zh-CN" sz="280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 MT" panose="020B0502020104020203" pitchFamily="34" charset="0"/>
              <a:ea typeface="SimSun" pitchFamily="2" charset="-122"/>
            </a:endParaRPr>
          </a:p>
          <a:p>
            <a:pPr algn="ctr">
              <a:spcBef>
                <a:spcPct val="20000"/>
              </a:spcBef>
              <a:defRPr/>
            </a:pPr>
            <a:endParaRPr lang="en-US" altLang="zh-CN" sz="280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 MT" panose="020B0502020104020203" pitchFamily="34" charset="0"/>
              <a:ea typeface="SimSun" pitchFamily="2" charset="-122"/>
            </a:endParaRPr>
          </a:p>
          <a:p>
            <a:pPr algn="ctr">
              <a:spcBef>
                <a:spcPct val="20000"/>
              </a:spcBef>
              <a:defRPr/>
            </a:pPr>
            <a:endParaRPr lang="en-US" altLang="zh-CN" sz="280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 MT" panose="020B0502020104020203" pitchFamily="34" charset="0"/>
              <a:ea typeface="SimSun" pitchFamily="2" charset="-122"/>
            </a:endParaRPr>
          </a:p>
          <a:p>
            <a:pPr algn="ctr">
              <a:spcBef>
                <a:spcPct val="20000"/>
              </a:spcBef>
              <a:defRPr/>
            </a:pPr>
            <a:endParaRPr lang="en-US" altLang="zh-CN" sz="280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 MT" panose="020B0502020104020203" pitchFamily="34" charset="0"/>
              <a:ea typeface="SimSun" pitchFamily="2" charset="-122"/>
            </a:endParaRPr>
          </a:p>
          <a:p>
            <a:pPr algn="ctr">
              <a:spcBef>
                <a:spcPct val="20000"/>
              </a:spcBef>
              <a:defRPr/>
            </a:pPr>
            <a:endParaRPr lang="en-US" altLang="zh-CN" sz="280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 MT" panose="020B0502020104020203" pitchFamily="34" charset="0"/>
              <a:ea typeface="SimSun" pitchFamily="2" charset="-122"/>
            </a:endParaRPr>
          </a:p>
          <a:p>
            <a:pPr algn="ctr">
              <a:spcBef>
                <a:spcPct val="20000"/>
              </a:spcBef>
              <a:defRPr/>
            </a:pPr>
            <a:endParaRPr lang="en-US" sz="280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 MT" panose="020B0502020104020203" pitchFamily="34" charset="0"/>
              <a:ea typeface="SimSun" pitchFamily="2" charset="-122"/>
            </a:endParaRPr>
          </a:p>
        </p:txBody>
      </p:sp>
      <p:sp>
        <p:nvSpPr>
          <p:cNvPr id="281607" name="Text Box 7"/>
          <p:cNvSpPr txBox="1">
            <a:spLocks noChangeArrowheads="1"/>
          </p:cNvSpPr>
          <p:nvPr/>
        </p:nvSpPr>
        <p:spPr bwMode="auto">
          <a:xfrm>
            <a:off x="342900" y="1936750"/>
            <a:ext cx="8458200" cy="3108543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  <a:defRPr/>
            </a:pPr>
            <a:endParaRPr lang="en-US" altLang="zh-CN" sz="280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 MT" panose="020B0502020104020203" pitchFamily="34" charset="0"/>
              <a:ea typeface="SimSun" pitchFamily="2" charset="-122"/>
            </a:endParaRPr>
          </a:p>
          <a:p>
            <a:pPr algn="ctr">
              <a:spcBef>
                <a:spcPct val="20000"/>
              </a:spcBef>
              <a:defRPr/>
            </a:pPr>
            <a:r>
              <a:rPr lang="en-US" altLang="zh-CN" sz="2800" b="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We are performing mutation analysis whenever we</a:t>
            </a:r>
          </a:p>
          <a:p>
            <a:pPr>
              <a:spcBef>
                <a:spcPct val="20000"/>
              </a:spcBef>
              <a:buFontTx/>
              <a:buChar char="•"/>
              <a:defRPr/>
            </a:pPr>
            <a:r>
              <a:rPr lang="en-US" altLang="zh-CN" sz="2800" b="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 use well defined </a:t>
            </a:r>
            <a:r>
              <a:rPr lang="en-US" altLang="zh-CN" sz="2800" b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rules</a:t>
            </a:r>
          </a:p>
          <a:p>
            <a:pPr>
              <a:spcBef>
                <a:spcPct val="20000"/>
              </a:spcBef>
              <a:buFontTx/>
              <a:buChar char="•"/>
              <a:defRPr/>
            </a:pPr>
            <a:r>
              <a:rPr lang="en-US" altLang="zh-CN" sz="2800" b="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 defined on </a:t>
            </a:r>
            <a:r>
              <a:rPr lang="en-US" altLang="zh-CN" sz="2800" b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syntactic descriptions</a:t>
            </a:r>
          </a:p>
          <a:p>
            <a:pPr>
              <a:spcBef>
                <a:spcPct val="20000"/>
              </a:spcBef>
              <a:buFontTx/>
              <a:buChar char="•"/>
              <a:defRPr/>
            </a:pPr>
            <a:r>
              <a:rPr lang="en-US" altLang="zh-CN" sz="2800" b="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 to make </a:t>
            </a:r>
            <a:r>
              <a:rPr lang="en-US" altLang="zh-CN" sz="2800" b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systematic changes</a:t>
            </a:r>
          </a:p>
          <a:p>
            <a:pPr>
              <a:spcBef>
                <a:spcPct val="20000"/>
              </a:spcBef>
              <a:buFontTx/>
              <a:buChar char="•"/>
              <a:defRPr/>
            </a:pPr>
            <a:r>
              <a:rPr lang="en-US" altLang="zh-CN" sz="2800" b="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 to the </a:t>
            </a:r>
            <a:r>
              <a:rPr lang="en-US" altLang="zh-CN" sz="2800" b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syntax</a:t>
            </a:r>
            <a:r>
              <a:rPr lang="en-US" altLang="zh-CN" sz="2800" b="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 or to </a:t>
            </a:r>
            <a:r>
              <a:rPr lang="en-US" altLang="zh-CN" sz="2800" b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objects</a:t>
            </a:r>
            <a:r>
              <a:rPr lang="en-US" altLang="zh-CN" sz="2800" b="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 developed from the syntax</a:t>
            </a:r>
            <a:endParaRPr lang="en-US" sz="2800" b="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 MT" panose="020B0502020104020203" pitchFamily="34" charset="0"/>
              <a:ea typeface="SimSun" pitchFamily="2" charset="-122"/>
            </a:endParaRP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2971800" y="1757363"/>
            <a:ext cx="4572000" cy="1752600"/>
            <a:chOff x="1872" y="1680"/>
            <a:chExt cx="2880" cy="1104"/>
          </a:xfrm>
        </p:grpSpPr>
        <p:sp>
          <p:nvSpPr>
            <p:cNvPr id="25625" name="Oval 9"/>
            <p:cNvSpPr>
              <a:spLocks noChangeArrowheads="1"/>
            </p:cNvSpPr>
            <p:nvPr/>
          </p:nvSpPr>
          <p:spPr bwMode="auto">
            <a:xfrm>
              <a:off x="1872" y="2400"/>
              <a:ext cx="672" cy="384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lang="en-US" altLang="en-US">
                <a:solidFill>
                  <a:srgbClr val="FFCC00"/>
                </a:solidFill>
              </a:endParaRPr>
            </a:p>
          </p:txBody>
        </p:sp>
        <p:sp>
          <p:nvSpPr>
            <p:cNvPr id="25626" name="Text Box 10"/>
            <p:cNvSpPr txBox="1">
              <a:spLocks noChangeArrowheads="1"/>
            </p:cNvSpPr>
            <p:nvPr/>
          </p:nvSpPr>
          <p:spPr bwMode="auto">
            <a:xfrm>
              <a:off x="3744" y="1680"/>
              <a:ext cx="1008" cy="524"/>
            </a:xfrm>
            <a:prstGeom prst="rect">
              <a:avLst/>
            </a:prstGeom>
            <a:solidFill>
              <a:srgbClr val="0000CC"/>
            </a:solidFill>
            <a:ln w="38100">
              <a:solidFill>
                <a:srgbClr val="FF00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2400" dirty="0">
                  <a:solidFill>
                    <a:srgbClr val="FFCC00"/>
                  </a:solidFill>
                  <a:latin typeface="Gill Sans MT" panose="020B0502020104020203" pitchFamily="34" charset="0"/>
                </a:rPr>
                <a:t>mutation operators</a:t>
              </a:r>
            </a:p>
          </p:txBody>
        </p:sp>
        <p:sp>
          <p:nvSpPr>
            <p:cNvPr id="25627" name="Line 11"/>
            <p:cNvSpPr>
              <a:spLocks noChangeShapeType="1"/>
            </p:cNvSpPr>
            <p:nvPr/>
          </p:nvSpPr>
          <p:spPr bwMode="auto">
            <a:xfrm flipV="1">
              <a:off x="2544" y="2016"/>
              <a:ext cx="1200" cy="576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FFCC00"/>
                </a:solidFill>
              </a:endParaRPr>
            </a:p>
          </p:txBody>
        </p:sp>
      </p:grpSp>
      <p:grpSp>
        <p:nvGrpSpPr>
          <p:cNvPr id="3" name="Group 12"/>
          <p:cNvGrpSpPr>
            <a:grpSpLocks/>
          </p:cNvGrpSpPr>
          <p:nvPr/>
        </p:nvGrpSpPr>
        <p:grpSpPr bwMode="auto">
          <a:xfrm>
            <a:off x="2209800" y="2824163"/>
            <a:ext cx="5791200" cy="1295400"/>
            <a:chOff x="1392" y="2352"/>
            <a:chExt cx="3648" cy="816"/>
          </a:xfrm>
        </p:grpSpPr>
        <p:sp>
          <p:nvSpPr>
            <p:cNvPr id="25622" name="Oval 13"/>
            <p:cNvSpPr>
              <a:spLocks noChangeArrowheads="1"/>
            </p:cNvSpPr>
            <p:nvPr/>
          </p:nvSpPr>
          <p:spPr bwMode="auto">
            <a:xfrm>
              <a:off x="1392" y="2736"/>
              <a:ext cx="2304" cy="432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lang="en-US" altLang="en-US">
                <a:solidFill>
                  <a:srgbClr val="FFCC00"/>
                </a:solidFill>
              </a:endParaRPr>
            </a:p>
          </p:txBody>
        </p:sp>
        <p:sp>
          <p:nvSpPr>
            <p:cNvPr id="25623" name="Text Box 14"/>
            <p:cNvSpPr txBox="1">
              <a:spLocks noChangeArrowheads="1"/>
            </p:cNvSpPr>
            <p:nvPr/>
          </p:nvSpPr>
          <p:spPr bwMode="auto">
            <a:xfrm>
              <a:off x="3888" y="2352"/>
              <a:ext cx="1152" cy="294"/>
            </a:xfrm>
            <a:prstGeom prst="rect">
              <a:avLst/>
            </a:prstGeom>
            <a:solidFill>
              <a:srgbClr val="0000CC"/>
            </a:solidFill>
            <a:ln w="38100">
              <a:solidFill>
                <a:srgbClr val="FF00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2400" dirty="0">
                  <a:solidFill>
                    <a:srgbClr val="FFCC00"/>
                  </a:solidFill>
                  <a:latin typeface="Gill Sans MT" panose="020B0502020104020203" pitchFamily="34" charset="0"/>
                </a:rPr>
                <a:t>grammars</a:t>
              </a:r>
            </a:p>
          </p:txBody>
        </p:sp>
        <p:sp>
          <p:nvSpPr>
            <p:cNvPr id="25624" name="Line 15"/>
            <p:cNvSpPr>
              <a:spLocks noChangeShapeType="1"/>
            </p:cNvSpPr>
            <p:nvPr/>
          </p:nvSpPr>
          <p:spPr bwMode="auto">
            <a:xfrm flipV="1">
              <a:off x="3264" y="2592"/>
              <a:ext cx="624" cy="192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FFCC00"/>
                </a:solidFill>
              </a:endParaRPr>
            </a:p>
          </p:txBody>
        </p:sp>
      </p:grpSp>
      <p:grpSp>
        <p:nvGrpSpPr>
          <p:cNvPr id="4" name="Group 16"/>
          <p:cNvGrpSpPr>
            <a:grpSpLocks/>
          </p:cNvGrpSpPr>
          <p:nvPr/>
        </p:nvGrpSpPr>
        <p:grpSpPr bwMode="auto">
          <a:xfrm>
            <a:off x="1447800" y="4500563"/>
            <a:ext cx="2743200" cy="1219200"/>
            <a:chOff x="912" y="3408"/>
            <a:chExt cx="1728" cy="768"/>
          </a:xfrm>
        </p:grpSpPr>
        <p:sp>
          <p:nvSpPr>
            <p:cNvPr id="25619" name="Oval 17"/>
            <p:cNvSpPr>
              <a:spLocks noChangeArrowheads="1"/>
            </p:cNvSpPr>
            <p:nvPr/>
          </p:nvSpPr>
          <p:spPr bwMode="auto">
            <a:xfrm>
              <a:off x="912" y="3408"/>
              <a:ext cx="768" cy="384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lang="en-US" altLang="en-US">
                <a:solidFill>
                  <a:srgbClr val="FFCC00"/>
                </a:solidFill>
              </a:endParaRPr>
            </a:p>
          </p:txBody>
        </p:sp>
        <p:sp>
          <p:nvSpPr>
            <p:cNvPr id="25620" name="Text Box 18"/>
            <p:cNvSpPr txBox="1">
              <a:spLocks noChangeArrowheads="1"/>
            </p:cNvSpPr>
            <p:nvPr/>
          </p:nvSpPr>
          <p:spPr bwMode="auto">
            <a:xfrm>
              <a:off x="1488" y="3882"/>
              <a:ext cx="1152" cy="294"/>
            </a:xfrm>
            <a:prstGeom prst="rect">
              <a:avLst/>
            </a:prstGeom>
            <a:solidFill>
              <a:srgbClr val="0000CC"/>
            </a:solidFill>
            <a:ln w="38100">
              <a:solidFill>
                <a:srgbClr val="FF00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2400" dirty="0">
                  <a:solidFill>
                    <a:srgbClr val="FFCC00"/>
                  </a:solidFill>
                  <a:latin typeface="Gill Sans MT" panose="020B0502020104020203" pitchFamily="34" charset="0"/>
                </a:rPr>
                <a:t>grammar</a:t>
              </a:r>
            </a:p>
          </p:txBody>
        </p:sp>
        <p:sp>
          <p:nvSpPr>
            <p:cNvPr id="25621" name="Line 19"/>
            <p:cNvSpPr>
              <a:spLocks noChangeShapeType="1"/>
            </p:cNvSpPr>
            <p:nvPr/>
          </p:nvSpPr>
          <p:spPr bwMode="auto">
            <a:xfrm>
              <a:off x="1248" y="3792"/>
              <a:ext cx="240" cy="192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FFCC00"/>
                </a:solidFill>
              </a:endParaRPr>
            </a:p>
          </p:txBody>
        </p:sp>
      </p:grpSp>
      <p:grpSp>
        <p:nvGrpSpPr>
          <p:cNvPr id="5" name="Group 20"/>
          <p:cNvGrpSpPr>
            <a:grpSpLocks/>
          </p:cNvGrpSpPr>
          <p:nvPr/>
        </p:nvGrpSpPr>
        <p:grpSpPr bwMode="auto">
          <a:xfrm>
            <a:off x="3352800" y="4500567"/>
            <a:ext cx="5516563" cy="1625601"/>
            <a:chOff x="2112" y="3360"/>
            <a:chExt cx="3475" cy="1024"/>
          </a:xfrm>
        </p:grpSpPr>
        <p:sp>
          <p:nvSpPr>
            <p:cNvPr id="25616" name="Oval 21"/>
            <p:cNvSpPr>
              <a:spLocks noChangeArrowheads="1"/>
            </p:cNvSpPr>
            <p:nvPr/>
          </p:nvSpPr>
          <p:spPr bwMode="auto">
            <a:xfrm>
              <a:off x="2112" y="3360"/>
              <a:ext cx="816" cy="384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lang="en-US" altLang="en-US">
                <a:solidFill>
                  <a:srgbClr val="FFCC00"/>
                </a:solidFill>
              </a:endParaRPr>
            </a:p>
          </p:txBody>
        </p:sp>
        <p:sp>
          <p:nvSpPr>
            <p:cNvPr id="25617" name="Text Box 22"/>
            <p:cNvSpPr txBox="1">
              <a:spLocks noChangeArrowheads="1"/>
            </p:cNvSpPr>
            <p:nvPr/>
          </p:nvSpPr>
          <p:spPr bwMode="auto">
            <a:xfrm>
              <a:off x="3696" y="3744"/>
              <a:ext cx="1891" cy="640"/>
            </a:xfrm>
            <a:prstGeom prst="rect">
              <a:avLst/>
            </a:prstGeom>
            <a:solidFill>
              <a:srgbClr val="0000CC"/>
            </a:solidFill>
            <a:ln w="38100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2400" dirty="0">
                  <a:solidFill>
                    <a:srgbClr val="FFCC00"/>
                  </a:solidFill>
                  <a:latin typeface="Gill Sans MT" panose="020B0502020104020203" pitchFamily="34" charset="0"/>
                </a:rPr>
                <a:t>ground </a:t>
              </a:r>
              <a:r>
                <a:rPr lang="en-US" altLang="en-US" sz="2400" dirty="0" smtClean="0">
                  <a:solidFill>
                    <a:srgbClr val="FFCC00"/>
                  </a:solidFill>
                  <a:latin typeface="Gill Sans MT" panose="020B0502020104020203" pitchFamily="34" charset="0"/>
                </a:rPr>
                <a:t>strings</a:t>
              </a:r>
            </a:p>
            <a:p>
              <a:pPr algn="ctr" eaLnBrk="1" hangingPunct="1">
                <a:spcBef>
                  <a:spcPct val="50000"/>
                </a:spcBef>
              </a:pPr>
              <a:r>
                <a:rPr lang="en-US" altLang="en-US" sz="2400" dirty="0" smtClean="0">
                  <a:solidFill>
                    <a:srgbClr val="FFCC00"/>
                  </a:solidFill>
                  <a:latin typeface="Gill Sans MT" panose="020B0502020104020203" pitchFamily="34" charset="0"/>
                </a:rPr>
                <a:t>(tests or programs)</a:t>
              </a:r>
              <a:endParaRPr lang="en-US" altLang="en-US" sz="2400" dirty="0">
                <a:solidFill>
                  <a:srgbClr val="FFCC00"/>
                </a:solidFill>
                <a:latin typeface="Gill Sans MT" panose="020B0502020104020203" pitchFamily="34" charset="0"/>
              </a:endParaRPr>
            </a:p>
          </p:txBody>
        </p:sp>
        <p:sp>
          <p:nvSpPr>
            <p:cNvPr id="25618" name="Line 23"/>
            <p:cNvSpPr>
              <a:spLocks noChangeShapeType="1"/>
            </p:cNvSpPr>
            <p:nvPr/>
          </p:nvSpPr>
          <p:spPr bwMode="auto">
            <a:xfrm>
              <a:off x="2880" y="3648"/>
              <a:ext cx="816" cy="416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FFCC00"/>
                </a:solidFill>
              </a:endParaRPr>
            </a:p>
          </p:txBody>
        </p:sp>
      </p:grpSp>
      <p:grpSp>
        <p:nvGrpSpPr>
          <p:cNvPr id="6" name="Group 24"/>
          <p:cNvGrpSpPr>
            <a:grpSpLocks/>
          </p:cNvGrpSpPr>
          <p:nvPr/>
        </p:nvGrpSpPr>
        <p:grpSpPr bwMode="auto">
          <a:xfrm>
            <a:off x="1828800" y="3433763"/>
            <a:ext cx="7239000" cy="1143000"/>
            <a:chOff x="1152" y="2688"/>
            <a:chExt cx="4560" cy="720"/>
          </a:xfrm>
        </p:grpSpPr>
        <p:sp>
          <p:nvSpPr>
            <p:cNvPr id="25613" name="Oval 25"/>
            <p:cNvSpPr>
              <a:spLocks noChangeArrowheads="1"/>
            </p:cNvSpPr>
            <p:nvPr/>
          </p:nvSpPr>
          <p:spPr bwMode="auto">
            <a:xfrm>
              <a:off x="1152" y="3024"/>
              <a:ext cx="2064" cy="384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lang="en-US" altLang="en-US">
                <a:solidFill>
                  <a:srgbClr val="FFCC00"/>
                </a:solidFill>
              </a:endParaRPr>
            </a:p>
          </p:txBody>
        </p:sp>
        <p:sp>
          <p:nvSpPr>
            <p:cNvPr id="25614" name="Text Box 26"/>
            <p:cNvSpPr txBox="1">
              <a:spLocks noChangeArrowheads="1"/>
            </p:cNvSpPr>
            <p:nvPr/>
          </p:nvSpPr>
          <p:spPr bwMode="auto">
            <a:xfrm>
              <a:off x="3696" y="2688"/>
              <a:ext cx="2016" cy="640"/>
            </a:xfrm>
            <a:prstGeom prst="rect">
              <a:avLst/>
            </a:prstGeom>
            <a:solidFill>
              <a:srgbClr val="0000CC"/>
            </a:solidFill>
            <a:ln w="38100">
              <a:solidFill>
                <a:srgbClr val="FF00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dirty="0">
                  <a:solidFill>
                    <a:srgbClr val="FFCC00"/>
                  </a:solidFill>
                  <a:latin typeface="Gill Sans MT" panose="020B0502020104020203" pitchFamily="34" charset="0"/>
                </a:rPr>
                <a:t>Applied universally or according to empirically verified distributions</a:t>
              </a:r>
            </a:p>
          </p:txBody>
        </p:sp>
        <p:sp>
          <p:nvSpPr>
            <p:cNvPr id="25615" name="Line 27"/>
            <p:cNvSpPr>
              <a:spLocks noChangeShapeType="1"/>
            </p:cNvSpPr>
            <p:nvPr/>
          </p:nvSpPr>
          <p:spPr bwMode="auto">
            <a:xfrm flipV="1">
              <a:off x="3216" y="3120"/>
              <a:ext cx="480" cy="96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FFCC00"/>
                </a:solidFill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281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with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2000"/>
                                        <p:tgtEl>
                                          <p:spTgt spid="2816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withGroup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2000"/>
                                        <p:tgtEl>
                                          <p:spTgt spid="2816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withGroup">
                            <p:stCondLst>
                              <p:cond delay="50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2000"/>
                                        <p:tgtEl>
                                          <p:spTgt spid="2816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withGroup">
                            <p:stCondLst>
                              <p:cond delay="7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2000"/>
                                        <p:tgtEl>
                                          <p:spTgt spid="2816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withGroup">
                            <p:stCondLst>
                              <p:cond delay="90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2000"/>
                                        <p:tgtEl>
                                          <p:spTgt spid="2816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1606" grpId="0" animBg="1" autoUpdateAnimBg="0"/>
      <p:bldP spid="281607" grpId="0" uiExpand="1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Introduction to Software Testing, edition 2  (Ch 9)</a:t>
            </a:r>
            <a:endParaRPr lang="zh-CN" altLang="en-US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2662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© Ammann &amp; Offutt</a:t>
            </a:r>
          </a:p>
        </p:txBody>
      </p:sp>
      <p:sp>
        <p:nvSpPr>
          <p:cNvPr id="2662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94CDF83B-681C-42CE-8DC7-3A5AC128700B}" type="slidenum">
              <a:rPr lang="zh-CN" altLang="en-US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pPr/>
              <a:t>13</a:t>
            </a:fld>
            <a:endParaRPr lang="en-US" altLang="zh-CN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26629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44463"/>
            <a:ext cx="8831263" cy="655637"/>
          </a:xfrm>
        </p:spPr>
        <p:txBody>
          <a:bodyPr/>
          <a:lstStyle/>
          <a:p>
            <a:r>
              <a:rPr lang="en-US" altLang="zh-CN" smtClean="0">
                <a:ea typeface="宋体" pitchFamily="2" charset="-122"/>
              </a:rPr>
              <a:t>Mutation Testing</a:t>
            </a:r>
          </a:p>
        </p:txBody>
      </p:sp>
      <p:sp>
        <p:nvSpPr>
          <p:cNvPr id="266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8113" y="1308100"/>
            <a:ext cx="8867775" cy="5227638"/>
          </a:xfrm>
        </p:spPr>
        <p:txBody>
          <a:bodyPr/>
          <a:lstStyle/>
          <a:p>
            <a:r>
              <a:rPr lang="en-US" altLang="zh-CN" dirty="0" smtClean="0">
                <a:solidFill>
                  <a:schemeClr val="tx2"/>
                </a:solidFill>
                <a:ea typeface="宋体" pitchFamily="2" charset="-122"/>
              </a:rPr>
              <a:t>Ground string</a:t>
            </a:r>
            <a:r>
              <a:rPr lang="en-US" altLang="zh-CN" dirty="0" smtClean="0">
                <a:ea typeface="宋体" pitchFamily="2" charset="-122"/>
              </a:rPr>
              <a:t>: A </a:t>
            </a:r>
            <a:r>
              <a:rPr lang="en-US" altLang="zh-CN" dirty="0" smtClean="0">
                <a:solidFill>
                  <a:schemeClr val="tx2"/>
                </a:solidFill>
                <a:ea typeface="宋体" pitchFamily="2" charset="-122"/>
              </a:rPr>
              <a:t>string</a:t>
            </a:r>
            <a:r>
              <a:rPr lang="en-US" altLang="zh-CN" dirty="0" smtClean="0">
                <a:ea typeface="宋体" pitchFamily="2" charset="-122"/>
              </a:rPr>
              <a:t> in the grammar</a:t>
            </a:r>
          </a:p>
          <a:p>
            <a:pPr lvl="1"/>
            <a:r>
              <a:rPr lang="en-US" altLang="zh-CN" dirty="0" smtClean="0">
                <a:ea typeface="宋体" pitchFamily="2" charset="-122"/>
              </a:rPr>
              <a:t>The term “ground” is used as an analogy to algebraic ground terms</a:t>
            </a:r>
          </a:p>
          <a:p>
            <a:endParaRPr lang="en-US" altLang="zh-CN" dirty="0" smtClean="0">
              <a:ea typeface="宋体" pitchFamily="2" charset="-122"/>
            </a:endParaRPr>
          </a:p>
          <a:p>
            <a:r>
              <a:rPr lang="en-US" altLang="zh-CN" dirty="0" smtClean="0">
                <a:solidFill>
                  <a:schemeClr val="tx2"/>
                </a:solidFill>
                <a:ea typeface="宋体" pitchFamily="2" charset="-122"/>
              </a:rPr>
              <a:t>Mutation Operator</a:t>
            </a:r>
            <a:r>
              <a:rPr lang="en-US" altLang="zh-CN" dirty="0" smtClean="0">
                <a:ea typeface="宋体" pitchFamily="2" charset="-122"/>
              </a:rPr>
              <a:t> : A rule that specifies </a:t>
            </a:r>
            <a:r>
              <a:rPr lang="en-US" altLang="zh-CN" dirty="0" smtClean="0">
                <a:solidFill>
                  <a:schemeClr val="tx2"/>
                </a:solidFill>
                <a:ea typeface="宋体" pitchFamily="2" charset="-122"/>
              </a:rPr>
              <a:t>syntactic variations</a:t>
            </a:r>
            <a:r>
              <a:rPr lang="en-US" altLang="zh-CN" dirty="0" smtClean="0">
                <a:ea typeface="宋体" pitchFamily="2" charset="-122"/>
              </a:rPr>
              <a:t> of strings generated from a grammar</a:t>
            </a:r>
          </a:p>
          <a:p>
            <a:endParaRPr lang="en-US" altLang="zh-CN" dirty="0" smtClean="0">
              <a:ea typeface="宋体" pitchFamily="2" charset="-122"/>
            </a:endParaRPr>
          </a:p>
          <a:p>
            <a:r>
              <a:rPr lang="en-US" altLang="zh-CN" dirty="0" smtClean="0">
                <a:solidFill>
                  <a:schemeClr val="tx2"/>
                </a:solidFill>
                <a:ea typeface="宋体" pitchFamily="2" charset="-122"/>
              </a:rPr>
              <a:t>Mutant</a:t>
            </a:r>
            <a:r>
              <a:rPr lang="en-US" altLang="zh-CN" dirty="0" smtClean="0">
                <a:ea typeface="宋体" pitchFamily="2" charset="-122"/>
              </a:rPr>
              <a:t> : The result of </a:t>
            </a:r>
            <a:r>
              <a:rPr lang="en-US" altLang="zh-CN" dirty="0" smtClean="0">
                <a:solidFill>
                  <a:schemeClr val="tx2"/>
                </a:solidFill>
                <a:ea typeface="宋体" pitchFamily="2" charset="-122"/>
              </a:rPr>
              <a:t>one application</a:t>
            </a:r>
            <a:r>
              <a:rPr lang="en-US" altLang="zh-CN" dirty="0" smtClean="0">
                <a:ea typeface="宋体" pitchFamily="2" charset="-122"/>
              </a:rPr>
              <a:t> of a mutation operator</a:t>
            </a:r>
          </a:p>
          <a:p>
            <a:pPr lvl="1"/>
            <a:r>
              <a:rPr lang="en-US" altLang="zh-CN" dirty="0" smtClean="0">
                <a:ea typeface="宋体" pitchFamily="2" charset="-122"/>
              </a:rPr>
              <a:t>A mutant is a string either in the grammar or very close to being in the grammar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Introduction to Software Testing, edition 2  (Ch 9)</a:t>
            </a:r>
            <a:endParaRPr lang="zh-CN" altLang="en-US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2765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© Ammann &amp; Offutt</a:t>
            </a:r>
          </a:p>
        </p:txBody>
      </p:sp>
      <p:sp>
        <p:nvSpPr>
          <p:cNvPr id="2765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E20D9672-267C-46EA-9B7B-084FCE9C6F2C}" type="slidenum">
              <a:rPr lang="zh-CN" altLang="en-US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pPr/>
              <a:t>14</a:t>
            </a:fld>
            <a:endParaRPr lang="en-US" altLang="zh-CN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276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Mutants and Ground Strings</a:t>
            </a:r>
          </a:p>
        </p:txBody>
      </p:sp>
      <p:sp>
        <p:nvSpPr>
          <p:cNvPr id="2765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8113" y="969963"/>
            <a:ext cx="8867775" cy="2998787"/>
          </a:xfrm>
        </p:spPr>
        <p:txBody>
          <a:bodyPr/>
          <a:lstStyle/>
          <a:p>
            <a:r>
              <a:rPr lang="en-US" altLang="en-US" dirty="0" smtClean="0"/>
              <a:t>The key to mutation testing is the </a:t>
            </a:r>
            <a:r>
              <a:rPr lang="en-US" altLang="en-US" dirty="0" smtClean="0">
                <a:solidFill>
                  <a:schemeClr val="tx2"/>
                </a:solidFill>
              </a:rPr>
              <a:t>design</a:t>
            </a:r>
            <a:r>
              <a:rPr lang="en-US" altLang="en-US" dirty="0" smtClean="0"/>
              <a:t> of the mutation operators</a:t>
            </a:r>
          </a:p>
          <a:p>
            <a:pPr lvl="1"/>
            <a:r>
              <a:rPr lang="en-US" altLang="en-US" dirty="0" smtClean="0"/>
              <a:t>Well designed </a:t>
            </a:r>
            <a:r>
              <a:rPr lang="en-US" altLang="en-US" dirty="0" smtClean="0">
                <a:solidFill>
                  <a:schemeClr val="tx2"/>
                </a:solidFill>
              </a:rPr>
              <a:t>operators</a:t>
            </a:r>
            <a:r>
              <a:rPr lang="en-US" altLang="en-US" dirty="0" smtClean="0"/>
              <a:t> lead to powerful testing</a:t>
            </a:r>
          </a:p>
          <a:p>
            <a:r>
              <a:rPr lang="en-US" altLang="en-US" dirty="0" smtClean="0"/>
              <a:t>Sometimes </a:t>
            </a:r>
            <a:r>
              <a:rPr lang="en-US" altLang="en-US" dirty="0" smtClean="0">
                <a:solidFill>
                  <a:schemeClr val="tx2"/>
                </a:solidFill>
              </a:rPr>
              <a:t>mutant strings</a:t>
            </a:r>
            <a:r>
              <a:rPr lang="en-US" altLang="en-US" dirty="0" smtClean="0"/>
              <a:t> are based on ground strings</a:t>
            </a:r>
          </a:p>
          <a:p>
            <a:r>
              <a:rPr lang="en-US" altLang="en-US" dirty="0" smtClean="0"/>
              <a:t>Sometimes they are derived directly </a:t>
            </a:r>
            <a:r>
              <a:rPr lang="en-US" altLang="en-US" dirty="0" smtClean="0">
                <a:solidFill>
                  <a:schemeClr val="tx2"/>
                </a:solidFill>
              </a:rPr>
              <a:t>from the grammar</a:t>
            </a:r>
          </a:p>
          <a:p>
            <a:pPr lvl="1"/>
            <a:r>
              <a:rPr lang="en-US" altLang="en-US" dirty="0" smtClean="0">
                <a:solidFill>
                  <a:schemeClr val="tx2"/>
                </a:solidFill>
              </a:rPr>
              <a:t>Ground</a:t>
            </a:r>
            <a:r>
              <a:rPr lang="en-US" altLang="en-US" dirty="0" smtClean="0"/>
              <a:t> strings are used for </a:t>
            </a:r>
            <a:r>
              <a:rPr lang="en-US" altLang="en-US" dirty="0" smtClean="0">
                <a:solidFill>
                  <a:schemeClr val="tx2"/>
                </a:solidFill>
              </a:rPr>
              <a:t>valid</a:t>
            </a:r>
            <a:r>
              <a:rPr lang="en-US" altLang="en-US" dirty="0" smtClean="0"/>
              <a:t> tests</a:t>
            </a:r>
          </a:p>
          <a:p>
            <a:pPr lvl="1"/>
            <a:r>
              <a:rPr lang="en-US" altLang="en-US" dirty="0" smtClean="0">
                <a:solidFill>
                  <a:schemeClr val="tx2"/>
                </a:solidFill>
              </a:rPr>
              <a:t>Invalid</a:t>
            </a:r>
            <a:r>
              <a:rPr lang="en-US" altLang="en-US" dirty="0" smtClean="0"/>
              <a:t> tests do not need ground strings</a:t>
            </a:r>
          </a:p>
        </p:txBody>
      </p:sp>
      <p:sp>
        <p:nvSpPr>
          <p:cNvPr id="274436" name="Text Box 4"/>
          <p:cNvSpPr txBox="1">
            <a:spLocks noChangeArrowheads="1"/>
          </p:cNvSpPr>
          <p:nvPr/>
        </p:nvSpPr>
        <p:spPr bwMode="auto">
          <a:xfrm>
            <a:off x="730250" y="4473575"/>
            <a:ext cx="4578350" cy="1754326"/>
          </a:xfrm>
          <a:prstGeom prst="rect">
            <a:avLst/>
          </a:prstGeom>
          <a:solidFill>
            <a:srgbClr val="0000FF"/>
          </a:solidFill>
          <a:ln w="12700">
            <a:solidFill>
              <a:schemeClr val="tx2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75000"/>
              </a:lnSpc>
              <a:spcBef>
                <a:spcPct val="50000"/>
              </a:spcBef>
            </a:pPr>
            <a:r>
              <a:rPr lang="en-US" altLang="zh-CN" sz="2400" u="sng" dirty="0">
                <a:latin typeface="Gill Sans MT" panose="020B0502020104020203" pitchFamily="34" charset="0"/>
                <a:ea typeface="宋体" pitchFamily="2" charset="-122"/>
              </a:rPr>
              <a:t>Valid Mutants</a:t>
            </a:r>
          </a:p>
          <a:p>
            <a:pPr algn="ctr">
              <a:lnSpc>
                <a:spcPct val="75000"/>
              </a:lnSpc>
              <a:spcBef>
                <a:spcPct val="50000"/>
              </a:spcBef>
            </a:pPr>
            <a:r>
              <a:rPr lang="en-US" altLang="zh-CN" sz="2400" u="sng" dirty="0">
                <a:latin typeface="Gill Sans MT" panose="020B0502020104020203" pitchFamily="34" charset="0"/>
                <a:ea typeface="宋体" pitchFamily="2" charset="-122"/>
              </a:rPr>
              <a:t>Ground Strings</a:t>
            </a:r>
            <a:r>
              <a:rPr lang="en-US" altLang="zh-CN" sz="2400" dirty="0">
                <a:latin typeface="Gill Sans MT" panose="020B0502020104020203" pitchFamily="34" charset="0"/>
                <a:ea typeface="宋体" pitchFamily="2" charset="-122"/>
              </a:rPr>
              <a:t>         </a:t>
            </a:r>
            <a:r>
              <a:rPr lang="en-US" altLang="zh-CN" sz="2400" u="sng" dirty="0">
                <a:latin typeface="Gill Sans MT" panose="020B0502020104020203" pitchFamily="34" charset="0"/>
                <a:ea typeface="宋体" pitchFamily="2" charset="-122"/>
              </a:rPr>
              <a:t>Mutants</a:t>
            </a:r>
          </a:p>
          <a:p>
            <a:pPr>
              <a:lnSpc>
                <a:spcPct val="75000"/>
              </a:lnSpc>
              <a:spcBef>
                <a:spcPct val="50000"/>
              </a:spcBef>
            </a:pPr>
            <a:r>
              <a:rPr lang="en-US" altLang="zh-CN" sz="2400" b="0" i="1" dirty="0">
                <a:latin typeface="Gill Sans MT" panose="020B0502020104020203" pitchFamily="34" charset="0"/>
                <a:ea typeface="宋体" pitchFamily="2" charset="-122"/>
              </a:rPr>
              <a:t>    G </a:t>
            </a:r>
            <a:r>
              <a:rPr lang="en-US" altLang="zh-CN" sz="2400" b="0" i="1" dirty="0" smtClean="0">
                <a:latin typeface="Gill Sans MT" panose="020B0502020104020203" pitchFamily="34" charset="0"/>
                <a:ea typeface="宋体" pitchFamily="2" charset="-122"/>
              </a:rPr>
              <a:t>26 </a:t>
            </a:r>
            <a:r>
              <a:rPr lang="en-US" altLang="zh-CN" sz="2400" b="0" i="1" dirty="0">
                <a:latin typeface="Gill Sans MT" panose="020B0502020104020203" pitchFamily="34" charset="0"/>
                <a:ea typeface="宋体" pitchFamily="2" charset="-122"/>
              </a:rPr>
              <a:t>08.01.90     </a:t>
            </a:r>
            <a:r>
              <a:rPr lang="en-US" altLang="zh-CN" sz="2400" b="0" i="1" dirty="0">
                <a:solidFill>
                  <a:schemeClr val="hlink"/>
                </a:solidFill>
                <a:latin typeface="Gill Sans MT" panose="020B0502020104020203" pitchFamily="34" charset="0"/>
                <a:ea typeface="宋体" pitchFamily="2" charset="-122"/>
              </a:rPr>
              <a:t>B</a:t>
            </a:r>
            <a:r>
              <a:rPr lang="en-US" altLang="zh-CN" sz="2400" b="0" i="1" dirty="0">
                <a:latin typeface="Gill Sans MT" panose="020B0502020104020203" pitchFamily="34" charset="0"/>
                <a:ea typeface="宋体" pitchFamily="2" charset="-122"/>
              </a:rPr>
              <a:t>  </a:t>
            </a:r>
            <a:r>
              <a:rPr lang="en-US" altLang="zh-CN" sz="2400" b="0" i="1" dirty="0" smtClean="0">
                <a:latin typeface="Gill Sans MT" panose="020B0502020104020203" pitchFamily="34" charset="0"/>
                <a:ea typeface="宋体" pitchFamily="2" charset="-122"/>
              </a:rPr>
              <a:t>26  </a:t>
            </a:r>
            <a:r>
              <a:rPr lang="en-US" altLang="zh-CN" sz="2400" b="0" i="1" dirty="0">
                <a:latin typeface="Gill Sans MT" panose="020B0502020104020203" pitchFamily="34" charset="0"/>
                <a:ea typeface="宋体" pitchFamily="2" charset="-122"/>
              </a:rPr>
              <a:t>08.01.90</a:t>
            </a:r>
          </a:p>
          <a:p>
            <a:pPr>
              <a:lnSpc>
                <a:spcPct val="75000"/>
              </a:lnSpc>
              <a:spcBef>
                <a:spcPct val="50000"/>
              </a:spcBef>
            </a:pPr>
            <a:r>
              <a:rPr lang="en-US" altLang="zh-CN" sz="2400" b="0" i="1" dirty="0">
                <a:latin typeface="Gill Sans MT" panose="020B0502020104020203" pitchFamily="34" charset="0"/>
                <a:ea typeface="宋体" pitchFamily="2" charset="-122"/>
              </a:rPr>
              <a:t>    B </a:t>
            </a:r>
            <a:r>
              <a:rPr lang="en-US" altLang="zh-CN" sz="2400" b="0" i="1" dirty="0" smtClean="0">
                <a:latin typeface="Gill Sans MT" panose="020B0502020104020203" pitchFamily="34" charset="0"/>
                <a:ea typeface="宋体" pitchFamily="2" charset="-122"/>
              </a:rPr>
              <a:t>22 </a:t>
            </a:r>
            <a:r>
              <a:rPr lang="en-US" altLang="zh-CN" sz="2400" b="0" i="1" dirty="0">
                <a:latin typeface="Gill Sans MT" panose="020B0502020104020203" pitchFamily="34" charset="0"/>
                <a:ea typeface="宋体" pitchFamily="2" charset="-122"/>
              </a:rPr>
              <a:t>06.27.94     B  </a:t>
            </a:r>
            <a:r>
              <a:rPr lang="en-US" altLang="zh-CN" sz="2400" b="0" i="1" dirty="0">
                <a:solidFill>
                  <a:schemeClr val="hlink"/>
                </a:solidFill>
                <a:latin typeface="Gill Sans MT" panose="020B0502020104020203" pitchFamily="34" charset="0"/>
                <a:ea typeface="宋体" pitchFamily="2" charset="-122"/>
              </a:rPr>
              <a:t>45</a:t>
            </a:r>
            <a:r>
              <a:rPr lang="en-US" altLang="zh-CN" sz="2400" b="0" i="1" dirty="0">
                <a:latin typeface="Gill Sans MT" panose="020B0502020104020203" pitchFamily="34" charset="0"/>
                <a:ea typeface="宋体" pitchFamily="2" charset="-122"/>
              </a:rPr>
              <a:t>  06.27.94</a:t>
            </a:r>
          </a:p>
        </p:txBody>
      </p:sp>
      <p:sp>
        <p:nvSpPr>
          <p:cNvPr id="274437" name="Text Box 5"/>
          <p:cNvSpPr txBox="1">
            <a:spLocks noChangeArrowheads="1"/>
          </p:cNvSpPr>
          <p:nvPr/>
        </p:nvSpPr>
        <p:spPr bwMode="auto">
          <a:xfrm>
            <a:off x="6042025" y="4473575"/>
            <a:ext cx="2371725" cy="1293813"/>
          </a:xfrm>
          <a:prstGeom prst="rect">
            <a:avLst/>
          </a:prstGeom>
          <a:solidFill>
            <a:srgbClr val="0000FF"/>
          </a:solidFill>
          <a:ln w="12700">
            <a:solidFill>
              <a:schemeClr val="tx2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75000"/>
              </a:lnSpc>
              <a:spcBef>
                <a:spcPct val="50000"/>
              </a:spcBef>
            </a:pPr>
            <a:r>
              <a:rPr lang="en-US" altLang="zh-CN" sz="2400" u="sng" dirty="0">
                <a:latin typeface="Gill Sans MT" panose="020B0502020104020203" pitchFamily="34" charset="0"/>
                <a:ea typeface="宋体" pitchFamily="2" charset="-122"/>
              </a:rPr>
              <a:t>Invalid Mutants</a:t>
            </a:r>
          </a:p>
          <a:p>
            <a:pPr>
              <a:lnSpc>
                <a:spcPct val="75000"/>
              </a:lnSpc>
              <a:spcBef>
                <a:spcPct val="50000"/>
              </a:spcBef>
            </a:pPr>
            <a:r>
              <a:rPr lang="en-US" altLang="zh-CN" sz="2400" b="0" i="1" dirty="0">
                <a:solidFill>
                  <a:schemeClr val="hlink"/>
                </a:solidFill>
                <a:latin typeface="Gill Sans MT" panose="020B0502020104020203" pitchFamily="34" charset="0"/>
                <a:ea typeface="宋体" pitchFamily="2" charset="-122"/>
              </a:rPr>
              <a:t>7</a:t>
            </a:r>
            <a:r>
              <a:rPr lang="en-US" altLang="zh-CN" sz="2400" b="0" i="1" dirty="0">
                <a:latin typeface="Gill Sans MT" panose="020B0502020104020203" pitchFamily="34" charset="0"/>
                <a:ea typeface="宋体" pitchFamily="2" charset="-122"/>
              </a:rPr>
              <a:t>  </a:t>
            </a:r>
            <a:r>
              <a:rPr lang="en-US" altLang="zh-CN" sz="2400" b="0" i="1" dirty="0" smtClean="0">
                <a:latin typeface="Gill Sans MT" panose="020B0502020104020203" pitchFamily="34" charset="0"/>
                <a:ea typeface="宋体" pitchFamily="2" charset="-122"/>
              </a:rPr>
              <a:t>26  </a:t>
            </a:r>
            <a:r>
              <a:rPr lang="en-US" altLang="zh-CN" sz="2400" b="0" i="1" dirty="0">
                <a:latin typeface="Gill Sans MT" panose="020B0502020104020203" pitchFamily="34" charset="0"/>
                <a:ea typeface="宋体" pitchFamily="2" charset="-122"/>
              </a:rPr>
              <a:t>08.01.90</a:t>
            </a:r>
          </a:p>
          <a:p>
            <a:pPr>
              <a:lnSpc>
                <a:spcPct val="75000"/>
              </a:lnSpc>
              <a:spcBef>
                <a:spcPct val="50000"/>
              </a:spcBef>
            </a:pPr>
            <a:r>
              <a:rPr lang="en-US" altLang="zh-CN" sz="2400" b="0" i="1" dirty="0">
                <a:latin typeface="Gill Sans MT" panose="020B0502020104020203" pitchFamily="34" charset="0"/>
                <a:ea typeface="宋体" pitchFamily="2" charset="-122"/>
              </a:rPr>
              <a:t>B  </a:t>
            </a:r>
            <a:r>
              <a:rPr lang="en-US" altLang="zh-CN" sz="2400" b="0" i="1" dirty="0" smtClean="0">
                <a:latin typeface="Gill Sans MT" panose="020B0502020104020203" pitchFamily="34" charset="0"/>
                <a:ea typeface="宋体" pitchFamily="2" charset="-122"/>
              </a:rPr>
              <a:t>22 </a:t>
            </a:r>
            <a:r>
              <a:rPr lang="en-US" altLang="zh-CN" sz="2400" b="0" i="1" dirty="0">
                <a:solidFill>
                  <a:schemeClr val="tx2"/>
                </a:solidFill>
                <a:latin typeface="Gill Sans MT" panose="020B0502020104020203" pitchFamily="34" charset="0"/>
                <a:ea typeface="宋体" pitchFamily="2" charset="-122"/>
              </a:rPr>
              <a:t>06.27.</a:t>
            </a:r>
            <a:r>
              <a:rPr lang="en-US" altLang="zh-CN" sz="2400" b="0" i="1" dirty="0">
                <a:solidFill>
                  <a:schemeClr val="hlink"/>
                </a:solidFill>
                <a:latin typeface="Gill Sans MT" panose="020B0502020104020203" pitchFamily="34" charset="0"/>
                <a:ea typeface="宋体" pitchFamily="2" charset="-122"/>
              </a:rPr>
              <a:t>1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74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74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4436" grpId="0" animBg="1"/>
      <p:bldP spid="27443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Introduction to Software Testing, edition 2  (Ch 9)</a:t>
            </a:r>
            <a:endParaRPr lang="zh-CN" altLang="en-US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2867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© Ammann &amp; Offutt</a:t>
            </a:r>
          </a:p>
        </p:txBody>
      </p:sp>
      <p:sp>
        <p:nvSpPr>
          <p:cNvPr id="2867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A56382A4-2BE4-401E-B968-98E6833378CE}" type="slidenum">
              <a:rPr lang="zh-CN" altLang="en-US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pPr/>
              <a:t>15</a:t>
            </a:fld>
            <a:endParaRPr lang="en-US" altLang="zh-CN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286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Questions About Mutation</a:t>
            </a:r>
          </a:p>
        </p:txBody>
      </p:sp>
      <p:sp>
        <p:nvSpPr>
          <p:cNvPr id="286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8113" y="714375"/>
            <a:ext cx="8867775" cy="5926138"/>
          </a:xfrm>
        </p:spPr>
        <p:txBody>
          <a:bodyPr/>
          <a:lstStyle/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US" altLang="en-US" sz="2400" dirty="0" smtClean="0"/>
              <a:t>Should </a:t>
            </a:r>
            <a:r>
              <a:rPr lang="en-US" altLang="en-US" sz="2400" dirty="0" smtClean="0">
                <a:solidFill>
                  <a:schemeClr val="tx2"/>
                </a:solidFill>
              </a:rPr>
              <a:t>more than one operator</a:t>
            </a:r>
            <a:r>
              <a:rPr lang="en-US" altLang="en-US" sz="2400" dirty="0" smtClean="0"/>
              <a:t> be applied at the same time ?</a:t>
            </a:r>
          </a:p>
          <a:p>
            <a:pPr lvl="1">
              <a:lnSpc>
                <a:spcPct val="100000"/>
              </a:lnSpc>
            </a:pPr>
            <a:r>
              <a:rPr lang="en-US" altLang="en-US" sz="2000" dirty="0" smtClean="0"/>
              <a:t>Should a mutated string contain more than one </a:t>
            </a:r>
            <a:r>
              <a:rPr lang="en-US" altLang="en-US" sz="2000" dirty="0" err="1" smtClean="0"/>
              <a:t>one</a:t>
            </a:r>
            <a:r>
              <a:rPr lang="en-US" altLang="en-US" sz="2000" dirty="0" smtClean="0"/>
              <a:t> mutated element?</a:t>
            </a:r>
          </a:p>
          <a:p>
            <a:pPr lvl="1">
              <a:lnSpc>
                <a:spcPct val="100000"/>
              </a:lnSpc>
            </a:pPr>
            <a:r>
              <a:rPr lang="en-US" altLang="en-US" sz="2000" dirty="0" smtClean="0"/>
              <a:t>Usually not – multiple mutations can interfere with each other</a:t>
            </a:r>
          </a:p>
          <a:p>
            <a:pPr lvl="1">
              <a:lnSpc>
                <a:spcPct val="100000"/>
              </a:lnSpc>
            </a:pPr>
            <a:r>
              <a:rPr lang="en-US" altLang="en-US" sz="2000" dirty="0" smtClean="0"/>
              <a:t>Experience with program-based mutation indicates not</a:t>
            </a:r>
          </a:p>
          <a:p>
            <a:pPr lvl="1">
              <a:lnSpc>
                <a:spcPct val="100000"/>
              </a:lnSpc>
            </a:pPr>
            <a:r>
              <a:rPr lang="en-US" altLang="en-US" sz="2000" dirty="0" smtClean="0"/>
              <a:t>Recent research is finding exceptions</a:t>
            </a:r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US" altLang="en-US" sz="2400" dirty="0" smtClean="0"/>
              <a:t>Should </a:t>
            </a:r>
            <a:r>
              <a:rPr lang="en-US" altLang="en-US" sz="2400" dirty="0" smtClean="0">
                <a:solidFill>
                  <a:schemeClr val="tx2"/>
                </a:solidFill>
              </a:rPr>
              <a:t>every possible application</a:t>
            </a:r>
            <a:r>
              <a:rPr lang="en-US" altLang="en-US" sz="2400" dirty="0" smtClean="0"/>
              <a:t> of a mutation operator be considered ?</a:t>
            </a:r>
          </a:p>
          <a:p>
            <a:pPr lvl="1">
              <a:lnSpc>
                <a:spcPct val="100000"/>
              </a:lnSpc>
              <a:spcAft>
                <a:spcPts val="600"/>
              </a:spcAft>
            </a:pPr>
            <a:r>
              <a:rPr lang="en-US" altLang="en-US" sz="2000" dirty="0" smtClean="0"/>
              <a:t>Necessary with program-based mutation</a:t>
            </a:r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US" altLang="en-US" sz="2400" dirty="0" smtClean="0"/>
              <a:t>Mutation operators have been defined for many </a:t>
            </a:r>
            <a:r>
              <a:rPr lang="en-US" altLang="en-US" sz="2400" dirty="0" smtClean="0">
                <a:solidFill>
                  <a:schemeClr val="tx2"/>
                </a:solidFill>
              </a:rPr>
              <a:t>languages</a:t>
            </a:r>
          </a:p>
          <a:p>
            <a:pPr lvl="1">
              <a:lnSpc>
                <a:spcPct val="100000"/>
              </a:lnSpc>
            </a:pPr>
            <a:r>
              <a:rPr lang="en-US" altLang="en-US" sz="2000" dirty="0" smtClean="0"/>
              <a:t>Programming languages (</a:t>
            </a:r>
            <a:r>
              <a:rPr lang="en-US" altLang="en-US" sz="2000" i="1" dirty="0" smtClean="0"/>
              <a:t>Fortran, Lisp, Ada, C, C++, Java</a:t>
            </a:r>
            <a:r>
              <a:rPr lang="en-US" altLang="en-US" sz="2000" dirty="0" smtClean="0"/>
              <a:t>)</a:t>
            </a:r>
          </a:p>
          <a:p>
            <a:pPr lvl="1">
              <a:lnSpc>
                <a:spcPct val="100000"/>
              </a:lnSpc>
            </a:pPr>
            <a:r>
              <a:rPr lang="en-US" altLang="en-US" sz="2000" dirty="0" smtClean="0"/>
              <a:t>Specification languages (</a:t>
            </a:r>
            <a:r>
              <a:rPr lang="en-US" altLang="en-US" sz="2000" i="1" dirty="0" smtClean="0"/>
              <a:t>SMV, Z, Object-Z, algebraic specs</a:t>
            </a:r>
            <a:r>
              <a:rPr lang="en-US" altLang="en-US" sz="2000" dirty="0" smtClean="0"/>
              <a:t>)</a:t>
            </a:r>
          </a:p>
          <a:p>
            <a:pPr lvl="1">
              <a:lnSpc>
                <a:spcPct val="100000"/>
              </a:lnSpc>
            </a:pPr>
            <a:r>
              <a:rPr lang="en-US" altLang="en-US" sz="2000" dirty="0" smtClean="0"/>
              <a:t>Modeling languages (</a:t>
            </a:r>
            <a:r>
              <a:rPr lang="en-US" altLang="en-US" sz="2000" i="1" dirty="0" err="1" smtClean="0"/>
              <a:t>Statecharts</a:t>
            </a:r>
            <a:r>
              <a:rPr lang="en-US" altLang="en-US" sz="2000" i="1" dirty="0" smtClean="0"/>
              <a:t>, activity diagrams</a:t>
            </a:r>
            <a:r>
              <a:rPr lang="en-US" altLang="en-US" sz="2000" dirty="0" smtClean="0"/>
              <a:t>)</a:t>
            </a:r>
          </a:p>
          <a:p>
            <a:pPr lvl="1">
              <a:lnSpc>
                <a:spcPct val="100000"/>
              </a:lnSpc>
            </a:pPr>
            <a:r>
              <a:rPr lang="en-US" altLang="en-US" sz="2000" dirty="0" smtClean="0"/>
              <a:t>Input grammars (</a:t>
            </a:r>
            <a:r>
              <a:rPr lang="en-US" altLang="en-US" sz="2000" i="1" dirty="0" smtClean="0"/>
              <a:t>XML, SQL, HTML</a:t>
            </a:r>
            <a:r>
              <a:rPr lang="en-US" altLang="en-US" sz="2000" dirty="0" smtClean="0"/>
              <a:t>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Introduction to Software Testing, edition 2  (Ch 9)</a:t>
            </a:r>
            <a:endParaRPr lang="zh-CN" altLang="en-US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2969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© Ammann &amp; Offutt</a:t>
            </a:r>
          </a:p>
        </p:txBody>
      </p:sp>
      <p:sp>
        <p:nvSpPr>
          <p:cNvPr id="2970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019E6369-5AD5-4547-B9C9-83453C675569}" type="slidenum">
              <a:rPr lang="zh-CN" altLang="en-US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pPr/>
              <a:t>16</a:t>
            </a:fld>
            <a:endParaRPr lang="en-US" altLang="zh-CN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29701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44463"/>
            <a:ext cx="8831263" cy="655637"/>
          </a:xfrm>
        </p:spPr>
        <p:txBody>
          <a:bodyPr/>
          <a:lstStyle/>
          <a:p>
            <a:r>
              <a:rPr lang="en-US" altLang="zh-CN" smtClean="0">
                <a:ea typeface="宋体" pitchFamily="2" charset="-122"/>
              </a:rPr>
              <a:t>Killing Mutants</a:t>
            </a:r>
          </a:p>
        </p:txBody>
      </p:sp>
      <p:sp>
        <p:nvSpPr>
          <p:cNvPr id="276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en-US" altLang="zh-CN" smtClean="0">
                <a:ea typeface="宋体" pitchFamily="2" charset="-122"/>
              </a:rPr>
              <a:t>When ground strings are mutated to create valid strings, the hope is to exhibit </a:t>
            </a:r>
            <a:r>
              <a:rPr lang="en-US" altLang="zh-CN" smtClean="0">
                <a:solidFill>
                  <a:schemeClr val="tx2"/>
                </a:solidFill>
                <a:ea typeface="宋体" pitchFamily="2" charset="-122"/>
              </a:rPr>
              <a:t>different behavior</a:t>
            </a:r>
            <a:r>
              <a:rPr lang="en-US" altLang="zh-CN" smtClean="0">
                <a:ea typeface="宋体" pitchFamily="2" charset="-122"/>
              </a:rPr>
              <a:t> from the ground string</a:t>
            </a:r>
          </a:p>
          <a:p>
            <a:pPr>
              <a:spcAft>
                <a:spcPts val="600"/>
              </a:spcAft>
            </a:pPr>
            <a:r>
              <a:rPr lang="en-US" altLang="zh-CN" smtClean="0">
                <a:ea typeface="宋体" pitchFamily="2" charset="-122"/>
              </a:rPr>
              <a:t>This is normally used when the grammars are </a:t>
            </a:r>
            <a:r>
              <a:rPr lang="en-US" altLang="zh-CN" smtClean="0">
                <a:solidFill>
                  <a:schemeClr val="tx2"/>
                </a:solidFill>
                <a:ea typeface="宋体" pitchFamily="2" charset="-122"/>
              </a:rPr>
              <a:t>programming languages</a:t>
            </a:r>
            <a:r>
              <a:rPr lang="en-US" altLang="zh-CN" smtClean="0">
                <a:ea typeface="宋体" pitchFamily="2" charset="-122"/>
              </a:rPr>
              <a:t>, the strings are </a:t>
            </a:r>
            <a:r>
              <a:rPr lang="en-US" altLang="zh-CN" smtClean="0">
                <a:solidFill>
                  <a:schemeClr val="tx2"/>
                </a:solidFill>
                <a:ea typeface="宋体" pitchFamily="2" charset="-122"/>
              </a:rPr>
              <a:t>programs</a:t>
            </a:r>
            <a:r>
              <a:rPr lang="en-US" altLang="zh-CN" smtClean="0">
                <a:ea typeface="宋体" pitchFamily="2" charset="-122"/>
              </a:rPr>
              <a:t>, and the ground strings are </a:t>
            </a:r>
            <a:r>
              <a:rPr lang="en-US" altLang="zh-CN" smtClean="0">
                <a:solidFill>
                  <a:schemeClr val="tx2"/>
                </a:solidFill>
                <a:ea typeface="宋体" pitchFamily="2" charset="-122"/>
              </a:rPr>
              <a:t>pre-existing</a:t>
            </a:r>
            <a:r>
              <a:rPr lang="en-US" altLang="zh-CN" smtClean="0">
                <a:ea typeface="宋体" pitchFamily="2" charset="-122"/>
              </a:rPr>
              <a:t> programs</a:t>
            </a:r>
          </a:p>
          <a:p>
            <a:pPr>
              <a:spcAft>
                <a:spcPts val="600"/>
              </a:spcAft>
            </a:pPr>
            <a:r>
              <a:rPr lang="en-US" altLang="zh-CN" smtClean="0">
                <a:solidFill>
                  <a:schemeClr val="tx2"/>
                </a:solidFill>
                <a:ea typeface="宋体" pitchFamily="2" charset="-122"/>
              </a:rPr>
              <a:t>Killing Mutants</a:t>
            </a:r>
            <a:r>
              <a:rPr lang="en-US" altLang="zh-CN" smtClean="0">
                <a:ea typeface="宋体" pitchFamily="2" charset="-122"/>
              </a:rPr>
              <a:t> : Given a mutant </a:t>
            </a:r>
            <a:r>
              <a:rPr lang="en-US" altLang="zh-CN" i="1" smtClean="0">
                <a:solidFill>
                  <a:schemeClr val="tx2"/>
                </a:solidFill>
                <a:ea typeface="宋体" pitchFamily="2" charset="-122"/>
              </a:rPr>
              <a:t>m</a:t>
            </a:r>
            <a:r>
              <a:rPr lang="en-US" altLang="zh-CN" smtClean="0">
                <a:ea typeface="宋体" pitchFamily="2" charset="-122"/>
              </a:rPr>
              <a:t> </a:t>
            </a:r>
            <a:r>
              <a:rPr lang="en-US" altLang="zh-CN" sz="2800" smtClean="0">
                <a:solidFill>
                  <a:schemeClr val="tx2"/>
                </a:solidFill>
                <a:ea typeface="宋体" pitchFamily="2" charset="-122"/>
                <a:sym typeface="Symbol" pitchFamily="18" charset="2"/>
              </a:rPr>
              <a:t></a:t>
            </a:r>
            <a:r>
              <a:rPr lang="en-US" altLang="zh-CN" smtClean="0">
                <a:ea typeface="宋体" pitchFamily="2" charset="-122"/>
              </a:rPr>
              <a:t> </a:t>
            </a:r>
            <a:r>
              <a:rPr lang="en-US" altLang="zh-CN" i="1" smtClean="0">
                <a:solidFill>
                  <a:schemeClr val="tx2"/>
                </a:solidFill>
                <a:ea typeface="宋体" pitchFamily="2" charset="-122"/>
              </a:rPr>
              <a:t>M</a:t>
            </a:r>
            <a:r>
              <a:rPr lang="en-US" altLang="zh-CN" smtClean="0">
                <a:ea typeface="宋体" pitchFamily="2" charset="-122"/>
              </a:rPr>
              <a:t> for a derivation </a:t>
            </a:r>
            <a:r>
              <a:rPr lang="en-US" altLang="zh-CN" smtClean="0">
                <a:solidFill>
                  <a:schemeClr val="tx2"/>
                </a:solidFill>
                <a:ea typeface="宋体" pitchFamily="2" charset="-122"/>
              </a:rPr>
              <a:t>D</a:t>
            </a:r>
            <a:r>
              <a:rPr lang="en-US" altLang="zh-CN" smtClean="0">
                <a:ea typeface="宋体" pitchFamily="2" charset="-122"/>
              </a:rPr>
              <a:t> and a test </a:t>
            </a:r>
            <a:r>
              <a:rPr lang="en-US" altLang="zh-CN" i="1" smtClean="0">
                <a:solidFill>
                  <a:schemeClr val="tx2"/>
                </a:solidFill>
                <a:ea typeface="宋体" pitchFamily="2" charset="-122"/>
              </a:rPr>
              <a:t>t</a:t>
            </a:r>
            <a:r>
              <a:rPr lang="en-US" altLang="zh-CN" smtClean="0">
                <a:ea typeface="宋体" pitchFamily="2" charset="-122"/>
              </a:rPr>
              <a:t>, </a:t>
            </a:r>
            <a:r>
              <a:rPr lang="en-US" altLang="zh-CN" i="1" smtClean="0">
                <a:solidFill>
                  <a:schemeClr val="tx2"/>
                </a:solidFill>
                <a:ea typeface="宋体" pitchFamily="2" charset="-122"/>
              </a:rPr>
              <a:t>t</a:t>
            </a:r>
            <a:r>
              <a:rPr lang="en-US" altLang="zh-CN" smtClean="0">
                <a:ea typeface="宋体" pitchFamily="2" charset="-122"/>
              </a:rPr>
              <a:t> is said to kill </a:t>
            </a:r>
            <a:r>
              <a:rPr lang="en-US" altLang="zh-CN" i="1" smtClean="0">
                <a:solidFill>
                  <a:schemeClr val="tx2"/>
                </a:solidFill>
                <a:ea typeface="宋体" pitchFamily="2" charset="-122"/>
              </a:rPr>
              <a:t>m</a:t>
            </a:r>
            <a:r>
              <a:rPr lang="en-US" altLang="zh-CN" smtClean="0">
                <a:ea typeface="宋体" pitchFamily="2" charset="-122"/>
              </a:rPr>
              <a:t> if and only if the output of </a:t>
            </a:r>
            <a:r>
              <a:rPr lang="en-US" altLang="zh-CN" i="1" smtClean="0">
                <a:solidFill>
                  <a:schemeClr val="tx2"/>
                </a:solidFill>
                <a:ea typeface="宋体" pitchFamily="2" charset="-122"/>
              </a:rPr>
              <a:t>t</a:t>
            </a:r>
            <a:r>
              <a:rPr lang="en-US" altLang="zh-CN" smtClean="0">
                <a:ea typeface="宋体" pitchFamily="2" charset="-122"/>
              </a:rPr>
              <a:t> on </a:t>
            </a:r>
            <a:r>
              <a:rPr lang="en-US" altLang="zh-CN" i="1" smtClean="0">
                <a:solidFill>
                  <a:schemeClr val="tx2"/>
                </a:solidFill>
                <a:ea typeface="宋体" pitchFamily="2" charset="-122"/>
              </a:rPr>
              <a:t>D</a:t>
            </a:r>
            <a:r>
              <a:rPr lang="en-US" altLang="zh-CN" smtClean="0">
                <a:ea typeface="宋体" pitchFamily="2" charset="-122"/>
              </a:rPr>
              <a:t> is different from the output of </a:t>
            </a:r>
            <a:r>
              <a:rPr lang="en-US" altLang="zh-CN" i="1" smtClean="0">
                <a:solidFill>
                  <a:schemeClr val="tx2"/>
                </a:solidFill>
                <a:ea typeface="宋体" pitchFamily="2" charset="-122"/>
              </a:rPr>
              <a:t>t</a:t>
            </a:r>
            <a:r>
              <a:rPr lang="en-US" altLang="zh-CN" smtClean="0">
                <a:ea typeface="宋体" pitchFamily="2" charset="-122"/>
              </a:rPr>
              <a:t> on </a:t>
            </a:r>
            <a:r>
              <a:rPr lang="en-US" altLang="zh-CN" i="1" smtClean="0">
                <a:solidFill>
                  <a:schemeClr val="tx2"/>
                </a:solidFill>
                <a:ea typeface="宋体" pitchFamily="2" charset="-122"/>
              </a:rPr>
              <a:t>m</a:t>
            </a:r>
            <a:endParaRPr lang="en-US" altLang="zh-CN" b="0" i="1" smtClean="0">
              <a:ea typeface="宋体" pitchFamily="2" charset="-122"/>
            </a:endParaRPr>
          </a:p>
          <a:p>
            <a:pPr>
              <a:spcAft>
                <a:spcPts val="600"/>
              </a:spcAft>
            </a:pPr>
            <a:r>
              <a:rPr lang="en-US" altLang="zh-CN" smtClean="0">
                <a:ea typeface="宋体" pitchFamily="2" charset="-122"/>
              </a:rPr>
              <a:t>The derivation </a:t>
            </a:r>
            <a:r>
              <a:rPr lang="en-US" altLang="zh-CN" i="1" smtClean="0">
                <a:solidFill>
                  <a:schemeClr val="tx2"/>
                </a:solidFill>
                <a:ea typeface="宋体" pitchFamily="2" charset="-122"/>
              </a:rPr>
              <a:t>D</a:t>
            </a:r>
            <a:r>
              <a:rPr lang="en-US" altLang="zh-CN" smtClean="0">
                <a:ea typeface="宋体" pitchFamily="2" charset="-122"/>
              </a:rPr>
              <a:t> may be represented by the list of productions or by the final string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48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Introduction to Software Testing, edition 2  (Ch 9)</a:t>
            </a:r>
            <a:endParaRPr lang="zh-CN" altLang="en-US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3072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© Ammann &amp; Offutt</a:t>
            </a:r>
          </a:p>
        </p:txBody>
      </p:sp>
      <p:sp>
        <p:nvSpPr>
          <p:cNvPr id="3072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028852DD-5DDB-42C1-BCF3-73A2274ED20D}" type="slidenum">
              <a:rPr lang="zh-CN" altLang="en-US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pPr/>
              <a:t>17</a:t>
            </a:fld>
            <a:endParaRPr lang="en-US" altLang="zh-CN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30725" name="Rectangle 2"/>
          <p:cNvSpPr>
            <a:spLocks noGrp="1" noChangeArrowheads="1"/>
          </p:cNvSpPr>
          <p:nvPr>
            <p:ph type="title"/>
          </p:nvPr>
        </p:nvSpPr>
        <p:spPr>
          <a:xfrm>
            <a:off x="584200" y="36513"/>
            <a:ext cx="7772400" cy="825500"/>
          </a:xfrm>
        </p:spPr>
        <p:txBody>
          <a:bodyPr/>
          <a:lstStyle/>
          <a:p>
            <a:r>
              <a:rPr lang="en-US" altLang="zh-CN" sz="3200" smtClean="0">
                <a:ea typeface="宋体" pitchFamily="2" charset="-122"/>
              </a:rPr>
              <a:t>Syntax-based Coverage Criteria</a:t>
            </a:r>
          </a:p>
        </p:txBody>
      </p:sp>
      <p:sp>
        <p:nvSpPr>
          <p:cNvPr id="307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8113" y="866775"/>
            <a:ext cx="8867775" cy="446088"/>
          </a:xfrm>
        </p:spPr>
        <p:txBody>
          <a:bodyPr/>
          <a:lstStyle/>
          <a:p>
            <a:r>
              <a:rPr lang="en-US" altLang="zh-CN" smtClean="0">
                <a:ea typeface="宋体" pitchFamily="2" charset="-122"/>
              </a:rPr>
              <a:t>Coverage is defined in terms of killing mutants</a:t>
            </a:r>
          </a:p>
          <a:p>
            <a:endParaRPr lang="en-US" altLang="zh-CN" smtClean="0">
              <a:ea typeface="宋体" pitchFamily="2" charset="-122"/>
            </a:endParaRPr>
          </a:p>
        </p:txBody>
      </p:sp>
      <p:sp>
        <p:nvSpPr>
          <p:cNvPr id="263172" name="Text Box 4"/>
          <p:cNvSpPr txBox="1">
            <a:spLocks noChangeArrowheads="1"/>
          </p:cNvSpPr>
          <p:nvPr/>
        </p:nvSpPr>
        <p:spPr bwMode="auto">
          <a:xfrm>
            <a:off x="268288" y="1385888"/>
            <a:ext cx="8607425" cy="841375"/>
          </a:xfrm>
          <a:prstGeom prst="rect">
            <a:avLst/>
          </a:prstGeom>
          <a:gradFill rotWithShape="1">
            <a:gsLst>
              <a:gs pos="0">
                <a:srgbClr val="3399FF"/>
              </a:gs>
              <a:gs pos="100000">
                <a:srgbClr val="0033CC"/>
              </a:gs>
            </a:gsLst>
            <a:path path="shape">
              <a:fillToRect l="50000" t="50000" r="50000" b="50000"/>
            </a:path>
          </a:gradFill>
          <a:ln w="19050" algn="ctr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2400" u="sng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Mutation Coverage (MC)</a:t>
            </a:r>
            <a:r>
              <a:rPr lang="en-US" altLang="zh-CN" sz="2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 : For each </a:t>
            </a:r>
            <a:r>
              <a:rPr lang="en-US" altLang="zh-CN" sz="24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m</a:t>
            </a:r>
            <a:r>
              <a:rPr lang="en-US" altLang="zh-CN" sz="2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 </a:t>
            </a:r>
            <a:r>
              <a:rPr lang="en-US" altLang="zh-CN" sz="2400">
                <a:solidFill>
                  <a:schemeClr val="tx2"/>
                </a:solidFill>
                <a:latin typeface="Gill Sans MT" panose="020B0502020104020203" pitchFamily="34" charset="0"/>
                <a:ea typeface="SimSun" pitchFamily="2" charset="-122"/>
                <a:sym typeface="Symbol" pitchFamily="18" charset="2"/>
              </a:rPr>
              <a:t></a:t>
            </a:r>
            <a:r>
              <a:rPr lang="en-US" altLang="zh-CN" sz="2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 </a:t>
            </a:r>
            <a:r>
              <a:rPr lang="en-US" altLang="zh-CN" sz="24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M</a:t>
            </a:r>
            <a:r>
              <a:rPr lang="en-US" altLang="zh-CN" sz="2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, TR contains exactly one requirement, to kill </a:t>
            </a:r>
            <a:r>
              <a:rPr lang="en-US" altLang="zh-CN" sz="24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m</a:t>
            </a:r>
            <a:r>
              <a:rPr lang="en-US" altLang="zh-CN" sz="2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.</a:t>
            </a:r>
          </a:p>
        </p:txBody>
      </p:sp>
      <p:sp>
        <p:nvSpPr>
          <p:cNvPr id="263174" name="Rectangle 6"/>
          <p:cNvSpPr>
            <a:spLocks noChangeArrowheads="1"/>
          </p:cNvSpPr>
          <p:nvPr/>
        </p:nvSpPr>
        <p:spPr bwMode="auto">
          <a:xfrm>
            <a:off x="131763" y="2478088"/>
            <a:ext cx="8867775" cy="3341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2857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6858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90000"/>
              </a:lnSpc>
              <a:spcBef>
                <a:spcPct val="30000"/>
              </a:spcBef>
              <a:buSzPct val="85000"/>
              <a:buFontTx/>
              <a:buChar char="•"/>
            </a:pPr>
            <a:r>
              <a:rPr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Coverage in mutation equates to number of mutants killed</a:t>
            </a:r>
          </a:p>
          <a:p>
            <a:pPr lvl="1">
              <a:lnSpc>
                <a:spcPct val="90000"/>
              </a:lnSpc>
              <a:spcBef>
                <a:spcPct val="30000"/>
              </a:spcBef>
              <a:buSzPct val="100000"/>
              <a:buFontTx/>
              <a:buChar char="–"/>
            </a:pPr>
            <a:endParaRPr lang="en-US" altLang="zh-CN" b="0" dirty="0">
              <a:solidFill>
                <a:schemeClr val="tx1"/>
              </a:solidFill>
              <a:latin typeface="Gill Sans MT" panose="020B0502020104020203" pitchFamily="34" charset="0"/>
              <a:ea typeface="宋体" pitchFamily="2" charset="-122"/>
            </a:endParaRPr>
          </a:p>
          <a:p>
            <a:pPr>
              <a:lnSpc>
                <a:spcPct val="90000"/>
              </a:lnSpc>
              <a:spcBef>
                <a:spcPct val="30000"/>
              </a:spcBef>
              <a:buSzPct val="85000"/>
              <a:buFontTx/>
              <a:buChar char="•"/>
            </a:pPr>
            <a:r>
              <a:rPr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The amount of mutants killed is called the </a:t>
            </a:r>
            <a:r>
              <a:rPr lang="en-US" altLang="zh-CN" sz="2400" b="0" dirty="0">
                <a:solidFill>
                  <a:schemeClr val="tx2"/>
                </a:solidFill>
                <a:latin typeface="Gill Sans MT" panose="020B0502020104020203" pitchFamily="34" charset="0"/>
                <a:ea typeface="宋体" pitchFamily="2" charset="-122"/>
              </a:rPr>
              <a:t>mutation score</a:t>
            </a:r>
            <a:endParaRPr lang="en-US" altLang="zh-CN" sz="2400" b="0" dirty="0">
              <a:solidFill>
                <a:schemeClr val="tx1"/>
              </a:solidFill>
              <a:latin typeface="Gill Sans MT" panose="020B0502020104020203" pitchFamily="34" charset="0"/>
              <a:ea typeface="宋体" pitchFamily="2" charset="-122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63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63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631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3172" grpId="0" animBg="1" autoUpdateAnimBg="0"/>
      <p:bldP spid="263174" grpId="0" build="p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Introduction to Software Testing, edition 2  (Ch 9)</a:t>
            </a:r>
            <a:endParaRPr lang="zh-CN" altLang="en-US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3174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© Ammann &amp; Offutt</a:t>
            </a:r>
          </a:p>
        </p:txBody>
      </p:sp>
      <p:sp>
        <p:nvSpPr>
          <p:cNvPr id="317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CFAB4957-D9A5-473E-921C-EA32EACEFC61}" type="slidenum">
              <a:rPr lang="zh-CN" altLang="en-US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pPr/>
              <a:t>18</a:t>
            </a:fld>
            <a:endParaRPr lang="en-US" altLang="zh-CN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31749" name="Rectangle 2"/>
          <p:cNvSpPr>
            <a:spLocks noGrp="1" noChangeArrowheads="1"/>
          </p:cNvSpPr>
          <p:nvPr>
            <p:ph type="title"/>
          </p:nvPr>
        </p:nvSpPr>
        <p:spPr>
          <a:xfrm>
            <a:off x="584200" y="36513"/>
            <a:ext cx="7772400" cy="825500"/>
          </a:xfrm>
        </p:spPr>
        <p:txBody>
          <a:bodyPr/>
          <a:lstStyle/>
          <a:p>
            <a:r>
              <a:rPr lang="en-US" altLang="zh-CN" sz="3200" smtClean="0">
                <a:ea typeface="宋体" pitchFamily="2" charset="-122"/>
              </a:rPr>
              <a:t>Syntax-based Coverage Criteria</a:t>
            </a:r>
          </a:p>
        </p:txBody>
      </p:sp>
      <p:sp>
        <p:nvSpPr>
          <p:cNvPr id="317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8113" y="866775"/>
            <a:ext cx="8867775" cy="1704975"/>
          </a:xfrm>
        </p:spPr>
        <p:txBody>
          <a:bodyPr/>
          <a:lstStyle/>
          <a:p>
            <a:r>
              <a:rPr lang="en-US" altLang="zh-CN" dirty="0" smtClean="0">
                <a:ea typeface="宋体" pitchFamily="2" charset="-122"/>
              </a:rPr>
              <a:t>When creating invalid strings, we just apply the operators</a:t>
            </a:r>
          </a:p>
          <a:p>
            <a:r>
              <a:rPr lang="en-US" altLang="zh-CN" dirty="0" smtClean="0">
                <a:ea typeface="宋体" pitchFamily="2" charset="-122"/>
              </a:rPr>
              <a:t>This results in two simple criteria</a:t>
            </a:r>
          </a:p>
          <a:p>
            <a:r>
              <a:rPr lang="en-US" altLang="zh-CN" dirty="0" smtClean="0">
                <a:ea typeface="宋体" pitchFamily="2" charset="-122"/>
              </a:rPr>
              <a:t>It makes sense to either use every operator once or every production once</a:t>
            </a:r>
          </a:p>
        </p:txBody>
      </p:sp>
      <p:sp>
        <p:nvSpPr>
          <p:cNvPr id="277509" name="Text Box 5"/>
          <p:cNvSpPr txBox="1">
            <a:spLocks noChangeArrowheads="1"/>
          </p:cNvSpPr>
          <p:nvPr/>
        </p:nvSpPr>
        <p:spPr bwMode="auto">
          <a:xfrm>
            <a:off x="314325" y="4601086"/>
            <a:ext cx="8262938" cy="1571625"/>
          </a:xfrm>
          <a:prstGeom prst="rect">
            <a:avLst/>
          </a:prstGeom>
          <a:gradFill rotWithShape="1">
            <a:gsLst>
              <a:gs pos="0">
                <a:srgbClr val="3399FF"/>
              </a:gs>
              <a:gs pos="100000">
                <a:srgbClr val="0033CC"/>
              </a:gs>
            </a:gsLst>
            <a:path path="shape">
              <a:fillToRect l="50000" t="50000" r="50000" b="50000"/>
            </a:path>
          </a:gradFill>
          <a:ln w="19050" algn="ctr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2400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Mutation Production Coverage (MPC)</a:t>
            </a:r>
            <a:r>
              <a:rPr lang="en-US" altLang="zh-CN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 : For each mutation operator, TR contains several requirements, to create one mutated string </a:t>
            </a:r>
            <a:r>
              <a:rPr lang="en-US" altLang="zh-CN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m</a:t>
            </a:r>
            <a:r>
              <a:rPr lang="en-US" altLang="zh-CN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 that includes every production that can be mutated by that operator.</a:t>
            </a:r>
          </a:p>
        </p:txBody>
      </p:sp>
      <p:sp>
        <p:nvSpPr>
          <p:cNvPr id="277511" name="Text Box 7"/>
          <p:cNvSpPr txBox="1">
            <a:spLocks noChangeArrowheads="1"/>
          </p:cNvSpPr>
          <p:nvPr/>
        </p:nvSpPr>
        <p:spPr bwMode="auto">
          <a:xfrm>
            <a:off x="314325" y="2844800"/>
            <a:ext cx="8262938" cy="1569660"/>
          </a:xfrm>
          <a:prstGeom prst="rect">
            <a:avLst/>
          </a:prstGeom>
          <a:gradFill rotWithShape="1">
            <a:gsLst>
              <a:gs pos="0">
                <a:srgbClr val="3399FF"/>
              </a:gs>
              <a:gs pos="100000">
                <a:srgbClr val="0033CC"/>
              </a:gs>
            </a:gsLst>
            <a:path path="shape">
              <a:fillToRect l="50000" t="50000" r="50000" b="50000"/>
            </a:path>
          </a:gradFill>
          <a:ln w="19050" algn="ctr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2400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Mutation Operator Coverage (MOC)</a:t>
            </a:r>
            <a:r>
              <a:rPr lang="en-US" altLang="zh-CN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 : For each mutation operator, TR contains exactly one requirement, to create a mutated string </a:t>
            </a:r>
            <a:r>
              <a:rPr lang="en-US" altLang="zh-CN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m</a:t>
            </a:r>
            <a:r>
              <a:rPr lang="en-US" altLang="zh-CN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 that is derived using the mutation operator.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77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77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7509" grpId="0" animBg="1" autoUpdateAnimBg="0"/>
      <p:bldP spid="277511" grpId="0" animBg="1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Introduction to Software Testing, edition 2  (Ch 9)</a:t>
            </a:r>
            <a:endParaRPr lang="zh-CN" altLang="en-US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3277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© Ammann &amp; Offutt</a:t>
            </a:r>
          </a:p>
        </p:txBody>
      </p:sp>
      <p:sp>
        <p:nvSpPr>
          <p:cNvPr id="3277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C1C863D8-4347-42EF-AA06-7C2400F3AF50}" type="slidenum">
              <a:rPr lang="zh-CN" altLang="en-US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pPr/>
              <a:t>19</a:t>
            </a:fld>
            <a:endParaRPr lang="en-US" altLang="zh-CN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327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Example</a:t>
            </a:r>
          </a:p>
        </p:txBody>
      </p:sp>
      <p:sp>
        <p:nvSpPr>
          <p:cNvPr id="285702" name="Text Box 6"/>
          <p:cNvSpPr txBox="1">
            <a:spLocks noChangeArrowheads="1"/>
          </p:cNvSpPr>
          <p:nvPr/>
        </p:nvSpPr>
        <p:spPr bwMode="auto">
          <a:xfrm>
            <a:off x="1254125" y="3168650"/>
            <a:ext cx="1822450" cy="1065213"/>
          </a:xfrm>
          <a:prstGeom prst="rect">
            <a:avLst/>
          </a:prstGeom>
          <a:solidFill>
            <a:srgbClr val="0000FF"/>
          </a:solidFill>
          <a:ln w="1270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25000"/>
              </a:spcBef>
              <a:defRPr/>
            </a:pPr>
            <a:r>
              <a:rPr lang="en-US" altLang="zh-CN" sz="1800" u="sng" dirty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Ground String</a:t>
            </a:r>
          </a:p>
          <a:p>
            <a:pPr>
              <a:spcBef>
                <a:spcPct val="25000"/>
              </a:spcBef>
              <a:defRPr/>
            </a:pPr>
            <a:r>
              <a:rPr lang="en-US" altLang="zh-CN" sz="18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G  </a:t>
            </a:r>
            <a:r>
              <a:rPr lang="en-US" altLang="zh-CN" sz="1800" i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25  </a:t>
            </a:r>
            <a:r>
              <a:rPr lang="en-US" altLang="zh-CN" sz="18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08.01.90</a:t>
            </a:r>
          </a:p>
          <a:p>
            <a:pPr>
              <a:spcBef>
                <a:spcPct val="25000"/>
              </a:spcBef>
              <a:defRPr/>
            </a:pPr>
            <a:r>
              <a:rPr lang="en-US" altLang="zh-CN" sz="18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B  </a:t>
            </a:r>
            <a:r>
              <a:rPr lang="en-US" altLang="zh-CN" sz="1800" i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21  </a:t>
            </a:r>
            <a:r>
              <a:rPr lang="en-US" altLang="zh-CN" sz="18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06.27.94</a:t>
            </a:r>
          </a:p>
        </p:txBody>
      </p:sp>
      <p:sp>
        <p:nvSpPr>
          <p:cNvPr id="285703" name="Text Box 7"/>
          <p:cNvSpPr txBox="1">
            <a:spLocks noChangeArrowheads="1"/>
          </p:cNvSpPr>
          <p:nvPr/>
        </p:nvSpPr>
        <p:spPr bwMode="auto">
          <a:xfrm>
            <a:off x="4330700" y="3168650"/>
            <a:ext cx="3913188" cy="1061829"/>
          </a:xfrm>
          <a:prstGeom prst="rect">
            <a:avLst/>
          </a:prstGeom>
          <a:solidFill>
            <a:srgbClr val="0000FF"/>
          </a:solidFill>
          <a:ln w="1270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25000"/>
              </a:spcBef>
              <a:defRPr/>
            </a:pPr>
            <a:r>
              <a:rPr lang="en-US" altLang="zh-CN" sz="1800" u="sng" dirty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Mutation Operators</a:t>
            </a:r>
          </a:p>
          <a:p>
            <a:pPr>
              <a:spcBef>
                <a:spcPct val="25000"/>
              </a:spcBef>
              <a:buFontTx/>
              <a:buChar char="•"/>
              <a:defRPr/>
            </a:pPr>
            <a:r>
              <a:rPr lang="en-US" altLang="zh-CN" sz="18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 Exchange </a:t>
            </a:r>
            <a:r>
              <a:rPr lang="en-US" altLang="zh-CN" sz="1800" i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actG</a:t>
            </a:r>
            <a:r>
              <a:rPr lang="en-US" altLang="zh-CN" sz="18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 and </a:t>
            </a:r>
            <a:r>
              <a:rPr lang="en-US" altLang="zh-CN" sz="1800" i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actB</a:t>
            </a:r>
            <a:endParaRPr lang="en-US" altLang="zh-CN" sz="1800" i="1" dirty="0">
              <a:effectLst>
                <a:outerShdw blurRad="38100" dist="38100" dir="2700000" algn="tl">
                  <a:srgbClr val="000000"/>
                </a:outerShdw>
              </a:effectLst>
              <a:latin typeface="Gill Sans MT" panose="020B0502020104020203" pitchFamily="34" charset="0"/>
              <a:ea typeface="SimSun" pitchFamily="2" charset="-122"/>
            </a:endParaRPr>
          </a:p>
          <a:p>
            <a:pPr>
              <a:spcBef>
                <a:spcPct val="25000"/>
              </a:spcBef>
              <a:buFontTx/>
              <a:buChar char="•"/>
              <a:defRPr/>
            </a:pPr>
            <a:r>
              <a:rPr lang="en-US" altLang="zh-CN" sz="18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 Replace digits with all other digits</a:t>
            </a:r>
          </a:p>
        </p:txBody>
      </p:sp>
      <p:sp>
        <p:nvSpPr>
          <p:cNvPr id="285704" name="Text Box 8"/>
          <p:cNvSpPr txBox="1">
            <a:spLocks noChangeArrowheads="1"/>
          </p:cNvSpPr>
          <p:nvPr/>
        </p:nvSpPr>
        <p:spPr bwMode="auto">
          <a:xfrm>
            <a:off x="900113" y="4849813"/>
            <a:ext cx="2357437" cy="1138773"/>
          </a:xfrm>
          <a:prstGeom prst="rect">
            <a:avLst/>
          </a:prstGeom>
          <a:solidFill>
            <a:srgbClr val="0000FF"/>
          </a:solidFill>
          <a:ln w="1270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25000"/>
              </a:spcBef>
              <a:defRPr/>
            </a:pPr>
            <a:r>
              <a:rPr lang="en-US" altLang="zh-CN" sz="1800" u="sng" dirty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Mutants using MOC</a:t>
            </a:r>
          </a:p>
          <a:p>
            <a:pPr>
              <a:spcBef>
                <a:spcPct val="25000"/>
              </a:spcBef>
              <a:defRPr/>
            </a:pPr>
            <a:r>
              <a:rPr lang="en-US" altLang="zh-CN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B</a:t>
            </a:r>
            <a:r>
              <a:rPr lang="en-US" altLang="zh-CN" sz="18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  </a:t>
            </a:r>
            <a:r>
              <a:rPr lang="en-US" altLang="zh-CN" sz="1800" i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25  </a:t>
            </a:r>
            <a:r>
              <a:rPr lang="en-US" altLang="zh-CN" sz="18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08.01.90</a:t>
            </a:r>
          </a:p>
          <a:p>
            <a:pPr>
              <a:spcBef>
                <a:spcPct val="25000"/>
              </a:spcBef>
              <a:defRPr/>
            </a:pPr>
            <a:r>
              <a:rPr lang="en-US" altLang="zh-CN" sz="18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B  </a:t>
            </a:r>
            <a:r>
              <a:rPr lang="en-US" altLang="zh-CN" sz="1800" i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2</a:t>
            </a:r>
            <a:r>
              <a:rPr lang="en-US" altLang="zh-CN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3</a:t>
            </a:r>
            <a:r>
              <a:rPr lang="en-US" altLang="zh-CN" sz="1800" i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  </a:t>
            </a:r>
            <a:r>
              <a:rPr lang="en-US" altLang="zh-CN" sz="18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06.27.94</a:t>
            </a:r>
          </a:p>
        </p:txBody>
      </p:sp>
      <p:sp>
        <p:nvSpPr>
          <p:cNvPr id="285705" name="Text Box 9"/>
          <p:cNvSpPr txBox="1">
            <a:spLocks noChangeArrowheads="1"/>
          </p:cNvSpPr>
          <p:nvPr/>
        </p:nvSpPr>
        <p:spPr bwMode="auto">
          <a:xfrm>
            <a:off x="4157663" y="4335463"/>
            <a:ext cx="4086225" cy="2254463"/>
          </a:xfrm>
          <a:prstGeom prst="rect">
            <a:avLst/>
          </a:prstGeom>
          <a:solidFill>
            <a:srgbClr val="0000FF"/>
          </a:solidFill>
          <a:ln w="1270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25000"/>
              </a:spcBef>
              <a:defRPr/>
            </a:pPr>
            <a:r>
              <a:rPr lang="en-US" altLang="zh-CN" sz="1800" u="sng" dirty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Mutants using MPC</a:t>
            </a:r>
          </a:p>
          <a:p>
            <a:pPr>
              <a:spcBef>
                <a:spcPct val="25000"/>
              </a:spcBef>
              <a:defRPr/>
            </a:pPr>
            <a:r>
              <a:rPr lang="en-US" altLang="zh-CN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B</a:t>
            </a:r>
            <a:r>
              <a:rPr lang="en-US" altLang="zh-CN" sz="18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  </a:t>
            </a:r>
            <a:r>
              <a:rPr lang="en-US" altLang="zh-CN" sz="1800" i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25</a:t>
            </a:r>
            <a:r>
              <a:rPr lang="en-US" altLang="zh-CN" sz="1800" i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  </a:t>
            </a:r>
            <a:r>
              <a:rPr lang="en-US" altLang="zh-CN" sz="18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08.01.90     </a:t>
            </a:r>
            <a:r>
              <a:rPr lang="en-US" altLang="zh-CN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G</a:t>
            </a:r>
            <a:r>
              <a:rPr lang="en-US" altLang="zh-CN" sz="18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  </a:t>
            </a:r>
            <a:r>
              <a:rPr lang="en-US" altLang="zh-CN" sz="1800" i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21  </a:t>
            </a:r>
            <a:r>
              <a:rPr lang="en-US" altLang="zh-CN" sz="18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06.27.94</a:t>
            </a:r>
          </a:p>
          <a:p>
            <a:pPr>
              <a:spcBef>
                <a:spcPct val="25000"/>
              </a:spcBef>
              <a:defRPr/>
            </a:pPr>
            <a:r>
              <a:rPr lang="en-US" altLang="zh-CN" sz="18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G  </a:t>
            </a:r>
            <a:r>
              <a:rPr lang="en-US" altLang="zh-CN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1</a:t>
            </a:r>
            <a:r>
              <a:rPr lang="en-US" altLang="zh-CN" sz="1800" i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5 </a:t>
            </a:r>
            <a:r>
              <a:rPr lang="en-US" altLang="zh-CN" sz="18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08.01.90      </a:t>
            </a:r>
            <a:r>
              <a:rPr lang="en-US" altLang="zh-CN" sz="18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B</a:t>
            </a:r>
            <a:r>
              <a:rPr lang="en-US" altLang="zh-CN" sz="18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  </a:t>
            </a:r>
            <a:r>
              <a:rPr lang="en-US" altLang="zh-CN" sz="1800" i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2</a:t>
            </a:r>
            <a:r>
              <a:rPr lang="en-US" altLang="zh-CN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2</a:t>
            </a:r>
            <a:r>
              <a:rPr lang="en-US" altLang="zh-CN" sz="1800" i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  </a:t>
            </a:r>
            <a:r>
              <a:rPr lang="en-US" altLang="zh-CN" sz="18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06.27.94</a:t>
            </a:r>
          </a:p>
          <a:p>
            <a:pPr>
              <a:spcBef>
                <a:spcPct val="25000"/>
              </a:spcBef>
              <a:defRPr/>
            </a:pPr>
            <a:r>
              <a:rPr lang="en-US" altLang="zh-CN" sz="18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G  </a:t>
            </a:r>
            <a:r>
              <a:rPr lang="en-US" altLang="zh-CN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3</a:t>
            </a:r>
            <a:r>
              <a:rPr lang="en-US" altLang="zh-CN" sz="18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5</a:t>
            </a:r>
            <a:r>
              <a:rPr lang="en-US" altLang="zh-CN" sz="1800" i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  </a:t>
            </a:r>
            <a:r>
              <a:rPr lang="en-US" altLang="zh-CN" sz="18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08.01.90     </a:t>
            </a:r>
            <a:r>
              <a:rPr lang="en-US" altLang="zh-CN" sz="18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B</a:t>
            </a:r>
            <a:r>
              <a:rPr lang="en-US" altLang="zh-CN" sz="18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  </a:t>
            </a:r>
            <a:r>
              <a:rPr lang="en-US" altLang="zh-CN" sz="1800" i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2</a:t>
            </a:r>
            <a:r>
              <a:rPr lang="en-US" altLang="zh-CN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3</a:t>
            </a:r>
            <a:r>
              <a:rPr lang="en-US" altLang="zh-CN" sz="1800" i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  </a:t>
            </a:r>
            <a:r>
              <a:rPr lang="en-US" altLang="zh-CN" sz="18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06.27.94</a:t>
            </a:r>
          </a:p>
          <a:p>
            <a:pPr>
              <a:spcBef>
                <a:spcPct val="25000"/>
              </a:spcBef>
              <a:defRPr/>
            </a:pPr>
            <a:r>
              <a:rPr lang="en-US" altLang="zh-CN" sz="18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G  </a:t>
            </a:r>
            <a:r>
              <a:rPr lang="en-US" altLang="zh-CN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4</a:t>
            </a:r>
            <a:r>
              <a:rPr lang="en-US" altLang="zh-CN" sz="18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5</a:t>
            </a:r>
            <a:r>
              <a:rPr lang="en-US" altLang="zh-CN" sz="1800" i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  </a:t>
            </a:r>
            <a:r>
              <a:rPr lang="en-US" altLang="zh-CN" sz="18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08.01.90     </a:t>
            </a:r>
            <a:r>
              <a:rPr lang="en-US" altLang="zh-CN" sz="18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B</a:t>
            </a:r>
            <a:r>
              <a:rPr lang="en-US" altLang="zh-CN" sz="18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  </a:t>
            </a:r>
            <a:r>
              <a:rPr lang="en-US" altLang="zh-CN" sz="1800" i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2</a:t>
            </a:r>
            <a:r>
              <a:rPr lang="en-US" altLang="zh-CN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4</a:t>
            </a:r>
            <a:r>
              <a:rPr lang="en-US" altLang="zh-CN" sz="1800" i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  </a:t>
            </a:r>
            <a:r>
              <a:rPr lang="en-US" altLang="zh-CN" sz="18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06.27.94</a:t>
            </a:r>
          </a:p>
          <a:p>
            <a:pPr>
              <a:spcBef>
                <a:spcPct val="25000"/>
              </a:spcBef>
              <a:defRPr/>
            </a:pPr>
            <a:r>
              <a:rPr lang="en-US" altLang="zh-CN" sz="1800" i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…                         </a:t>
            </a:r>
            <a:r>
              <a:rPr lang="en-US" altLang="zh-CN" sz="18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…</a:t>
            </a:r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1111250" y="828675"/>
            <a:ext cx="6921500" cy="2239963"/>
            <a:chOff x="700" y="522"/>
            <a:chExt cx="4360" cy="1411"/>
          </a:xfrm>
        </p:grpSpPr>
        <p:sp>
          <p:nvSpPr>
            <p:cNvPr id="32779" name="Text Box 5"/>
            <p:cNvSpPr txBox="1">
              <a:spLocks noChangeArrowheads="1"/>
            </p:cNvSpPr>
            <p:nvPr/>
          </p:nvSpPr>
          <p:spPr bwMode="auto">
            <a:xfrm>
              <a:off x="700" y="522"/>
              <a:ext cx="4360" cy="1411"/>
            </a:xfrm>
            <a:prstGeom prst="rect">
              <a:avLst/>
            </a:prstGeom>
            <a:solidFill>
              <a:srgbClr val="0000FF"/>
            </a:solidFill>
            <a:ln w="19050">
              <a:solidFill>
                <a:schemeClr val="tx2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>
                <a:lnSpc>
                  <a:spcPct val="75000"/>
                </a:lnSpc>
                <a:spcBef>
                  <a:spcPct val="25000"/>
                </a:spcBef>
              </a:pPr>
              <a:r>
                <a:rPr lang="en-US" altLang="zh-CN" sz="1800" dirty="0">
                  <a:latin typeface="Helvetica" charset="0"/>
                  <a:ea typeface="宋体" pitchFamily="2" charset="-122"/>
                </a:rPr>
                <a:t>Stream  ::=  action*</a:t>
              </a:r>
            </a:p>
            <a:p>
              <a:pPr>
                <a:lnSpc>
                  <a:spcPct val="75000"/>
                </a:lnSpc>
                <a:spcBef>
                  <a:spcPct val="25000"/>
                </a:spcBef>
              </a:pPr>
              <a:r>
                <a:rPr lang="en-US" altLang="zh-CN" sz="1800" dirty="0">
                  <a:latin typeface="Helvetica" charset="0"/>
                  <a:ea typeface="宋体" pitchFamily="2" charset="-122"/>
                </a:rPr>
                <a:t>action   ::=  </a:t>
              </a:r>
              <a:r>
                <a:rPr lang="en-US" altLang="zh-CN" sz="1800" dirty="0" err="1">
                  <a:latin typeface="Helvetica" charset="0"/>
                  <a:ea typeface="宋体" pitchFamily="2" charset="-122"/>
                </a:rPr>
                <a:t>actG</a:t>
              </a:r>
              <a:r>
                <a:rPr lang="en-US" altLang="zh-CN" sz="1800" dirty="0">
                  <a:latin typeface="Helvetica" charset="0"/>
                  <a:ea typeface="宋体" pitchFamily="2" charset="-122"/>
                </a:rPr>
                <a:t>  |  </a:t>
              </a:r>
              <a:r>
                <a:rPr lang="en-US" altLang="zh-CN" sz="1800" dirty="0" err="1">
                  <a:latin typeface="Helvetica" charset="0"/>
                  <a:ea typeface="宋体" pitchFamily="2" charset="-122"/>
                </a:rPr>
                <a:t>actB</a:t>
              </a:r>
              <a:endParaRPr lang="en-US" altLang="zh-CN" sz="1800" dirty="0">
                <a:latin typeface="Helvetica" charset="0"/>
                <a:ea typeface="宋体" pitchFamily="2" charset="-122"/>
              </a:endParaRPr>
            </a:p>
            <a:p>
              <a:pPr>
                <a:lnSpc>
                  <a:spcPct val="75000"/>
                </a:lnSpc>
                <a:spcBef>
                  <a:spcPct val="25000"/>
                </a:spcBef>
              </a:pPr>
              <a:r>
                <a:rPr lang="en-US" altLang="zh-CN" sz="1800" dirty="0" err="1">
                  <a:latin typeface="Helvetica" charset="0"/>
                  <a:ea typeface="宋体" pitchFamily="2" charset="-122"/>
                </a:rPr>
                <a:t>actG</a:t>
              </a:r>
              <a:r>
                <a:rPr lang="en-US" altLang="zh-CN" sz="1800" dirty="0">
                  <a:latin typeface="Helvetica" charset="0"/>
                  <a:ea typeface="宋体" pitchFamily="2" charset="-122"/>
                </a:rPr>
                <a:t>      ::=  “G” s  n</a:t>
              </a:r>
            </a:p>
            <a:p>
              <a:pPr>
                <a:lnSpc>
                  <a:spcPct val="75000"/>
                </a:lnSpc>
                <a:spcBef>
                  <a:spcPct val="25000"/>
                </a:spcBef>
              </a:pPr>
              <a:r>
                <a:rPr lang="en-US" altLang="zh-CN" sz="1800" dirty="0" err="1">
                  <a:latin typeface="Helvetica" charset="0"/>
                  <a:ea typeface="宋体" pitchFamily="2" charset="-122"/>
                </a:rPr>
                <a:t>actB</a:t>
              </a:r>
              <a:r>
                <a:rPr lang="en-US" altLang="zh-CN" sz="1800" dirty="0">
                  <a:latin typeface="Helvetica" charset="0"/>
                  <a:ea typeface="宋体" pitchFamily="2" charset="-122"/>
                </a:rPr>
                <a:t>      ::=  “B”  t  n</a:t>
              </a:r>
            </a:p>
            <a:p>
              <a:pPr>
                <a:lnSpc>
                  <a:spcPct val="75000"/>
                </a:lnSpc>
                <a:spcBef>
                  <a:spcPct val="25000"/>
                </a:spcBef>
              </a:pPr>
              <a:r>
                <a:rPr lang="en-US" altLang="zh-CN" sz="1800" dirty="0">
                  <a:latin typeface="Helvetica" charset="0"/>
                  <a:ea typeface="宋体" pitchFamily="2" charset="-122"/>
                </a:rPr>
                <a:t>s            ::=  digit</a:t>
              </a:r>
              <a:r>
                <a:rPr lang="en-US" altLang="zh-CN" sz="1800" baseline="30000" dirty="0">
                  <a:latin typeface="Helvetica" charset="0"/>
                  <a:ea typeface="宋体" pitchFamily="2" charset="-122"/>
                </a:rPr>
                <a:t>1-3</a:t>
              </a:r>
            </a:p>
            <a:p>
              <a:pPr>
                <a:lnSpc>
                  <a:spcPct val="75000"/>
                </a:lnSpc>
                <a:spcBef>
                  <a:spcPct val="25000"/>
                </a:spcBef>
              </a:pPr>
              <a:r>
                <a:rPr lang="en-US" altLang="zh-CN" sz="1800" dirty="0">
                  <a:latin typeface="Helvetica" charset="0"/>
                  <a:ea typeface="宋体" pitchFamily="2" charset="-122"/>
                </a:rPr>
                <a:t>t             ::=  digit</a:t>
              </a:r>
              <a:r>
                <a:rPr lang="en-US" altLang="zh-CN" sz="1800" baseline="30000" dirty="0">
                  <a:latin typeface="Helvetica" charset="0"/>
                  <a:ea typeface="宋体" pitchFamily="2" charset="-122"/>
                </a:rPr>
                <a:t>1-3</a:t>
              </a:r>
            </a:p>
            <a:p>
              <a:pPr>
                <a:lnSpc>
                  <a:spcPct val="75000"/>
                </a:lnSpc>
                <a:spcBef>
                  <a:spcPct val="25000"/>
                </a:spcBef>
              </a:pPr>
              <a:r>
                <a:rPr lang="en-US" altLang="zh-CN" sz="1800" dirty="0">
                  <a:latin typeface="Helvetica" charset="0"/>
                  <a:ea typeface="宋体" pitchFamily="2" charset="-122"/>
                </a:rPr>
                <a:t>n            ::=  digit</a:t>
              </a:r>
              <a:r>
                <a:rPr lang="en-US" altLang="zh-CN" sz="1800" baseline="30000" dirty="0">
                  <a:latin typeface="Helvetica" charset="0"/>
                  <a:ea typeface="宋体" pitchFamily="2" charset="-122"/>
                </a:rPr>
                <a:t>2</a:t>
              </a:r>
              <a:r>
                <a:rPr lang="en-US" altLang="zh-CN" sz="1800" dirty="0">
                  <a:latin typeface="Helvetica" charset="0"/>
                  <a:ea typeface="宋体" pitchFamily="2" charset="-122"/>
                </a:rPr>
                <a:t>  “.”  digit</a:t>
              </a:r>
              <a:r>
                <a:rPr lang="en-US" altLang="zh-CN" sz="1800" baseline="30000" dirty="0">
                  <a:latin typeface="Helvetica" charset="0"/>
                  <a:ea typeface="宋体" pitchFamily="2" charset="-122"/>
                </a:rPr>
                <a:t>2</a:t>
              </a:r>
              <a:r>
                <a:rPr lang="en-US" altLang="zh-CN" sz="1800" dirty="0">
                  <a:latin typeface="Helvetica" charset="0"/>
                  <a:ea typeface="宋体" pitchFamily="2" charset="-122"/>
                </a:rPr>
                <a:t>  “.”  digit</a:t>
              </a:r>
              <a:r>
                <a:rPr lang="en-US" altLang="zh-CN" sz="1800" baseline="30000" dirty="0">
                  <a:latin typeface="Helvetica" charset="0"/>
                  <a:ea typeface="宋体" pitchFamily="2" charset="-122"/>
                </a:rPr>
                <a:t>2</a:t>
              </a:r>
            </a:p>
            <a:p>
              <a:pPr>
                <a:lnSpc>
                  <a:spcPct val="75000"/>
                </a:lnSpc>
                <a:spcBef>
                  <a:spcPct val="25000"/>
                </a:spcBef>
              </a:pPr>
              <a:r>
                <a:rPr lang="en-US" altLang="zh-CN" sz="1800" dirty="0">
                  <a:latin typeface="Helvetica" charset="0"/>
                  <a:ea typeface="宋体" pitchFamily="2" charset="-122"/>
                </a:rPr>
                <a:t>digit       ::=  “0” | “1” | “2” | “3” | “4” | “5” | “6” |  “7” | “8” | “9”</a:t>
              </a:r>
            </a:p>
          </p:txBody>
        </p:sp>
        <p:sp>
          <p:nvSpPr>
            <p:cNvPr id="32780" name="Text Box 10"/>
            <p:cNvSpPr txBox="1">
              <a:spLocks noChangeArrowheads="1"/>
            </p:cNvSpPr>
            <p:nvPr/>
          </p:nvSpPr>
          <p:spPr bwMode="auto">
            <a:xfrm>
              <a:off x="3286" y="577"/>
              <a:ext cx="87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/>
                <a:t>Grammar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85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85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85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85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5702" grpId="0" animBg="1"/>
      <p:bldP spid="285703" grpId="0" animBg="1"/>
      <p:bldP spid="285704" grpId="0" animBg="1"/>
      <p:bldP spid="28570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Ch. 9</a:t>
            </a:r>
            <a:r>
              <a:rPr lang="en-US" altLang="en-US" dirty="0" smtClean="0"/>
              <a:t> </a:t>
            </a:r>
            <a:r>
              <a:rPr lang="en-US" altLang="en-US" dirty="0"/>
              <a:t>: </a:t>
            </a:r>
            <a:r>
              <a:rPr lang="en-US" altLang="en-US" dirty="0" smtClean="0"/>
              <a:t>Syntax Coverage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Introduction to Software Testing, Edition 2  (Ch 07)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Ammann &amp; Offutt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A1E189-A5E4-460C-B525-E80730F3D25C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14600" y="914400"/>
            <a:ext cx="4114800" cy="974725"/>
          </a:xfrm>
          <a:prstGeom prst="rect">
            <a:avLst/>
          </a:prstGeom>
          <a:gradFill rotWithShape="1">
            <a:gsLst>
              <a:gs pos="0">
                <a:srgbClr val="FAF400"/>
              </a:gs>
              <a:gs pos="100000">
                <a:srgbClr val="FAF4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28575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n-US" sz="280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Arial" pitchFamily="34" charset="0"/>
              </a:rPr>
              <a:t>Four Structures for Modeling Software</a:t>
            </a:r>
          </a:p>
        </p:txBody>
      </p:sp>
      <p:grpSp>
        <p:nvGrpSpPr>
          <p:cNvPr id="60" name="Group 59"/>
          <p:cNvGrpSpPr/>
          <p:nvPr/>
        </p:nvGrpSpPr>
        <p:grpSpPr>
          <a:xfrm>
            <a:off x="204788" y="1905000"/>
            <a:ext cx="8682037" cy="1126755"/>
            <a:chOff x="204788" y="1905000"/>
            <a:chExt cx="8682037" cy="1126755"/>
          </a:xfrm>
        </p:grpSpPr>
        <p:sp>
          <p:nvSpPr>
            <p:cNvPr id="8" name="Text Box 5"/>
            <p:cNvSpPr txBox="1">
              <a:spLocks noChangeArrowheads="1"/>
            </p:cNvSpPr>
            <p:nvPr/>
          </p:nvSpPr>
          <p:spPr bwMode="auto">
            <a:xfrm>
              <a:off x="3139017" y="2484067"/>
              <a:ext cx="1498600" cy="547688"/>
            </a:xfrm>
            <a:prstGeom prst="rect">
              <a:avLst/>
            </a:prstGeom>
            <a:gradFill rotWithShape="1">
              <a:gsLst>
                <a:gs pos="0">
                  <a:srgbClr val="FAF400"/>
                </a:gs>
                <a:gs pos="100000">
                  <a:srgbClr val="FAF4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2857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sz="280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  <a:cs typeface="Arial" pitchFamily="34" charset="0"/>
                </a:rPr>
                <a:t>Graphs</a:t>
              </a:r>
            </a:p>
          </p:txBody>
        </p:sp>
        <p:sp>
          <p:nvSpPr>
            <p:cNvPr id="9" name="Text Box 6"/>
            <p:cNvSpPr txBox="1">
              <a:spLocks noChangeArrowheads="1"/>
            </p:cNvSpPr>
            <p:nvPr/>
          </p:nvSpPr>
          <p:spPr bwMode="auto">
            <a:xfrm>
              <a:off x="5262034" y="2484067"/>
              <a:ext cx="1500187" cy="547688"/>
            </a:xfrm>
            <a:prstGeom prst="rect">
              <a:avLst/>
            </a:prstGeom>
            <a:gradFill rotWithShape="1">
              <a:gsLst>
                <a:gs pos="0">
                  <a:srgbClr val="FAF400"/>
                </a:gs>
                <a:gs pos="100000">
                  <a:srgbClr val="FAF4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2857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sz="280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  <a:cs typeface="Arial" pitchFamily="34" charset="0"/>
                </a:rPr>
                <a:t>Logic</a:t>
              </a:r>
            </a:p>
          </p:txBody>
        </p:sp>
        <p:sp>
          <p:nvSpPr>
            <p:cNvPr id="10" name="Text Box 7"/>
            <p:cNvSpPr txBox="1">
              <a:spLocks noChangeArrowheads="1"/>
            </p:cNvSpPr>
            <p:nvPr/>
          </p:nvSpPr>
          <p:spPr bwMode="auto">
            <a:xfrm>
              <a:off x="204788" y="2484067"/>
              <a:ext cx="2309812" cy="547688"/>
            </a:xfrm>
            <a:prstGeom prst="rect">
              <a:avLst/>
            </a:prstGeom>
            <a:gradFill rotWithShape="1">
              <a:gsLst>
                <a:gs pos="0">
                  <a:srgbClr val="FAF400"/>
                </a:gs>
                <a:gs pos="100000">
                  <a:srgbClr val="FAF4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2857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sz="2800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  <a:cs typeface="Arial" pitchFamily="34" charset="0"/>
                </a:rPr>
                <a:t>Input Space</a:t>
              </a:r>
            </a:p>
          </p:txBody>
        </p:sp>
        <p:sp>
          <p:nvSpPr>
            <p:cNvPr id="11" name="Text Box 8"/>
            <p:cNvSpPr txBox="1">
              <a:spLocks noChangeArrowheads="1"/>
            </p:cNvSpPr>
            <p:nvPr/>
          </p:nvSpPr>
          <p:spPr bwMode="auto">
            <a:xfrm>
              <a:off x="7386638" y="2484067"/>
              <a:ext cx="1500187" cy="547688"/>
            </a:xfrm>
            <a:prstGeom prst="rect">
              <a:avLst/>
            </a:prstGeom>
            <a:gradFill rotWithShape="1">
              <a:gsLst>
                <a:gs pos="0">
                  <a:srgbClr val="FAF400"/>
                </a:gs>
                <a:gs pos="100000">
                  <a:srgbClr val="FAF4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2857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sz="280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  <a:cs typeface="Arial" pitchFamily="34" charset="0"/>
                </a:rPr>
                <a:t>Syntax</a:t>
              </a:r>
            </a:p>
          </p:txBody>
        </p:sp>
        <p:sp>
          <p:nvSpPr>
            <p:cNvPr id="12" name="Line 9"/>
            <p:cNvSpPr>
              <a:spLocks noChangeShapeType="1"/>
            </p:cNvSpPr>
            <p:nvPr/>
          </p:nvSpPr>
          <p:spPr bwMode="auto">
            <a:xfrm flipV="1">
              <a:off x="1359694" y="2184400"/>
              <a:ext cx="6787356" cy="1111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Line 10"/>
            <p:cNvSpPr>
              <a:spLocks noChangeShapeType="1"/>
            </p:cNvSpPr>
            <p:nvPr/>
          </p:nvSpPr>
          <p:spPr bwMode="auto">
            <a:xfrm>
              <a:off x="1357535" y="2184400"/>
              <a:ext cx="0" cy="2841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Line 11"/>
            <p:cNvSpPr>
              <a:spLocks noChangeShapeType="1"/>
            </p:cNvSpPr>
            <p:nvPr/>
          </p:nvSpPr>
          <p:spPr bwMode="auto">
            <a:xfrm>
              <a:off x="6007105" y="2195514"/>
              <a:ext cx="0" cy="2841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Line 13"/>
            <p:cNvSpPr>
              <a:spLocks noChangeShapeType="1"/>
            </p:cNvSpPr>
            <p:nvPr/>
          </p:nvSpPr>
          <p:spPr bwMode="auto">
            <a:xfrm>
              <a:off x="4551363" y="1905000"/>
              <a:ext cx="0" cy="2841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Line 14"/>
            <p:cNvSpPr>
              <a:spLocks noChangeShapeType="1"/>
            </p:cNvSpPr>
            <p:nvPr/>
          </p:nvSpPr>
          <p:spPr bwMode="auto">
            <a:xfrm>
              <a:off x="8137525" y="2171700"/>
              <a:ext cx="0" cy="2841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Line 10"/>
            <p:cNvSpPr>
              <a:spLocks noChangeShapeType="1"/>
            </p:cNvSpPr>
            <p:nvPr/>
          </p:nvSpPr>
          <p:spPr bwMode="auto">
            <a:xfrm>
              <a:off x="3889110" y="2194718"/>
              <a:ext cx="0" cy="2841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5" name="Group 64"/>
          <p:cNvGrpSpPr/>
          <p:nvPr/>
        </p:nvGrpSpPr>
        <p:grpSpPr>
          <a:xfrm>
            <a:off x="5816766" y="3024701"/>
            <a:ext cx="3201988" cy="3611563"/>
            <a:chOff x="5816766" y="3024701"/>
            <a:chExt cx="3201988" cy="3611563"/>
          </a:xfrm>
        </p:grpSpPr>
        <p:sp>
          <p:nvSpPr>
            <p:cNvPr id="22" name="AutoShape 42"/>
            <p:cNvSpPr>
              <a:spLocks noChangeArrowheads="1"/>
            </p:cNvSpPr>
            <p:nvPr/>
          </p:nvSpPr>
          <p:spPr bwMode="auto">
            <a:xfrm>
              <a:off x="5816766" y="5296414"/>
              <a:ext cx="3201988" cy="1339850"/>
            </a:xfrm>
            <a:prstGeom prst="roundRect">
              <a:avLst>
                <a:gd name="adj" fmla="val 16667"/>
              </a:avLst>
            </a:prstGeom>
            <a:solidFill>
              <a:srgbClr val="333399"/>
            </a:solidFill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" name="Text Box 43"/>
            <p:cNvSpPr txBox="1">
              <a:spLocks noChangeArrowheads="1"/>
            </p:cNvSpPr>
            <p:nvPr/>
          </p:nvSpPr>
          <p:spPr bwMode="auto">
            <a:xfrm>
              <a:off x="7867816" y="6079051"/>
              <a:ext cx="1063625" cy="425450"/>
            </a:xfrm>
            <a:prstGeom prst="rect">
              <a:avLst/>
            </a:prstGeom>
            <a:gradFill rotWithShape="1">
              <a:gsLst>
                <a:gs pos="0">
                  <a:srgbClr val="FAF400"/>
                </a:gs>
                <a:gs pos="100000">
                  <a:srgbClr val="FAF4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2857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  <a:cs typeface="Arial" pitchFamily="34" charset="0"/>
                </a:rPr>
                <a:t>Input</a:t>
              </a:r>
            </a:p>
          </p:txBody>
        </p:sp>
        <p:sp>
          <p:nvSpPr>
            <p:cNvPr id="24" name="Text Box 44"/>
            <p:cNvSpPr txBox="1">
              <a:spLocks noChangeArrowheads="1"/>
            </p:cNvSpPr>
            <p:nvPr/>
          </p:nvSpPr>
          <p:spPr bwMode="auto">
            <a:xfrm>
              <a:off x="7205829" y="5428176"/>
              <a:ext cx="1063625" cy="425450"/>
            </a:xfrm>
            <a:prstGeom prst="rect">
              <a:avLst/>
            </a:prstGeom>
            <a:gradFill rotWithShape="1">
              <a:gsLst>
                <a:gs pos="0">
                  <a:srgbClr val="FAF400"/>
                </a:gs>
                <a:gs pos="100000">
                  <a:srgbClr val="FAF4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2857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  <a:cs typeface="Arial" pitchFamily="34" charset="0"/>
                </a:rPr>
                <a:t>Models</a:t>
              </a:r>
            </a:p>
          </p:txBody>
        </p:sp>
        <p:sp>
          <p:nvSpPr>
            <p:cNvPr id="25" name="Text Box 45"/>
            <p:cNvSpPr txBox="1">
              <a:spLocks noChangeArrowheads="1"/>
            </p:cNvSpPr>
            <p:nvPr/>
          </p:nvSpPr>
          <p:spPr bwMode="auto">
            <a:xfrm>
              <a:off x="6545429" y="6079051"/>
              <a:ext cx="1063625" cy="425450"/>
            </a:xfrm>
            <a:prstGeom prst="rect">
              <a:avLst/>
            </a:prstGeom>
            <a:gradFill rotWithShape="1">
              <a:gsLst>
                <a:gs pos="0">
                  <a:srgbClr val="FAF400"/>
                </a:gs>
                <a:gs pos="100000">
                  <a:srgbClr val="FAF4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2857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  <a:cs typeface="Arial" pitchFamily="34" charset="0"/>
                </a:rPr>
                <a:t>Integ</a:t>
              </a:r>
            </a:p>
          </p:txBody>
        </p:sp>
        <p:sp>
          <p:nvSpPr>
            <p:cNvPr id="26" name="Text Box 46"/>
            <p:cNvSpPr txBox="1">
              <a:spLocks noChangeArrowheads="1"/>
            </p:cNvSpPr>
            <p:nvPr/>
          </p:nvSpPr>
          <p:spPr bwMode="auto">
            <a:xfrm>
              <a:off x="5904079" y="5426589"/>
              <a:ext cx="1063625" cy="425450"/>
            </a:xfrm>
            <a:prstGeom prst="rect">
              <a:avLst/>
            </a:prstGeom>
            <a:gradFill rotWithShape="1">
              <a:gsLst>
                <a:gs pos="0">
                  <a:srgbClr val="FAF400"/>
                </a:gs>
                <a:gs pos="100000">
                  <a:srgbClr val="FAF4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2857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  <a:cs typeface="Arial" pitchFamily="34" charset="0"/>
                </a:rPr>
                <a:t>Source</a:t>
              </a:r>
            </a:p>
          </p:txBody>
        </p:sp>
        <p:sp>
          <p:nvSpPr>
            <p:cNvPr id="27" name="Line 47"/>
            <p:cNvSpPr>
              <a:spLocks noChangeShapeType="1"/>
            </p:cNvSpPr>
            <p:nvPr/>
          </p:nvSpPr>
          <p:spPr bwMode="auto">
            <a:xfrm>
              <a:off x="6421604" y="5026539"/>
              <a:ext cx="19939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Line 48"/>
            <p:cNvSpPr>
              <a:spLocks noChangeShapeType="1"/>
            </p:cNvSpPr>
            <p:nvPr/>
          </p:nvSpPr>
          <p:spPr bwMode="auto">
            <a:xfrm flipV="1">
              <a:off x="6435891" y="5026539"/>
              <a:ext cx="0" cy="39211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Line 49"/>
            <p:cNvSpPr>
              <a:spLocks noChangeShapeType="1"/>
            </p:cNvSpPr>
            <p:nvPr/>
          </p:nvSpPr>
          <p:spPr bwMode="auto">
            <a:xfrm flipV="1">
              <a:off x="7737641" y="5026539"/>
              <a:ext cx="0" cy="3984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Line 50"/>
            <p:cNvSpPr>
              <a:spLocks noChangeShapeType="1"/>
            </p:cNvSpPr>
            <p:nvPr/>
          </p:nvSpPr>
          <p:spPr bwMode="auto">
            <a:xfrm flipV="1">
              <a:off x="7077241" y="5036064"/>
              <a:ext cx="0" cy="10461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Line 51"/>
            <p:cNvSpPr>
              <a:spLocks noChangeShapeType="1"/>
            </p:cNvSpPr>
            <p:nvPr/>
          </p:nvSpPr>
          <p:spPr bwMode="auto">
            <a:xfrm flipV="1">
              <a:off x="8399629" y="5026539"/>
              <a:ext cx="0" cy="103981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Line 52"/>
            <p:cNvSpPr>
              <a:spLocks noChangeShapeType="1"/>
            </p:cNvSpPr>
            <p:nvPr/>
          </p:nvSpPr>
          <p:spPr bwMode="auto">
            <a:xfrm>
              <a:off x="8150391" y="3024701"/>
              <a:ext cx="0" cy="19907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Text Box 53"/>
            <p:cNvSpPr txBox="1">
              <a:spLocks noChangeArrowheads="1"/>
            </p:cNvSpPr>
            <p:nvPr/>
          </p:nvSpPr>
          <p:spPr bwMode="auto">
            <a:xfrm>
              <a:off x="7415379" y="3575564"/>
              <a:ext cx="1120775" cy="701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dirty="0" smtClean="0">
                  <a:latin typeface="Comic Sans MS" pitchFamily="66" charset="0"/>
                  <a:cs typeface="Arial" pitchFamily="34" charset="0"/>
                </a:rPr>
                <a:t>Applied </a:t>
              </a:r>
              <a:r>
                <a:rPr lang="en-US" dirty="0">
                  <a:latin typeface="Comic Sans MS" pitchFamily="66" charset="0"/>
                  <a:cs typeface="Arial" pitchFamily="34" charset="0"/>
                </a:rPr>
                <a:t>to</a:t>
              </a:r>
            </a:p>
          </p:txBody>
        </p:sp>
      </p:grpSp>
      <p:grpSp>
        <p:nvGrpSpPr>
          <p:cNvPr id="64" name="Group 63"/>
          <p:cNvGrpSpPr/>
          <p:nvPr/>
        </p:nvGrpSpPr>
        <p:grpSpPr>
          <a:xfrm>
            <a:off x="3605062" y="2989263"/>
            <a:ext cx="3305175" cy="1971675"/>
            <a:chOff x="3605062" y="2989263"/>
            <a:chExt cx="3305175" cy="1971675"/>
          </a:xfrm>
        </p:grpSpPr>
        <p:sp>
          <p:nvSpPr>
            <p:cNvPr id="35" name="AutoShape 29"/>
            <p:cNvSpPr>
              <a:spLocks noChangeArrowheads="1"/>
            </p:cNvSpPr>
            <p:nvPr/>
          </p:nvSpPr>
          <p:spPr bwMode="auto">
            <a:xfrm>
              <a:off x="3605062" y="3621088"/>
              <a:ext cx="3305175" cy="1339850"/>
            </a:xfrm>
            <a:prstGeom prst="roundRect">
              <a:avLst>
                <a:gd name="adj" fmla="val 16667"/>
              </a:avLst>
            </a:prstGeom>
            <a:solidFill>
              <a:srgbClr val="333399"/>
            </a:solidFill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" name="Text Box 30"/>
            <p:cNvSpPr txBox="1">
              <a:spLocks noChangeArrowheads="1"/>
            </p:cNvSpPr>
            <p:nvPr/>
          </p:nvSpPr>
          <p:spPr bwMode="auto">
            <a:xfrm>
              <a:off x="5727550" y="4383088"/>
              <a:ext cx="1087438" cy="425450"/>
            </a:xfrm>
            <a:prstGeom prst="rect">
              <a:avLst/>
            </a:prstGeom>
            <a:gradFill rotWithShape="1">
              <a:gsLst>
                <a:gs pos="0">
                  <a:srgbClr val="FAF400"/>
                </a:gs>
                <a:gs pos="100000">
                  <a:srgbClr val="FAF4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2857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  <a:cs typeface="Arial" pitchFamily="34" charset="0"/>
                </a:rPr>
                <a:t>DNF</a:t>
              </a:r>
            </a:p>
          </p:txBody>
        </p:sp>
        <p:sp>
          <p:nvSpPr>
            <p:cNvPr id="37" name="Text Box 31"/>
            <p:cNvSpPr txBox="1">
              <a:spLocks noChangeArrowheads="1"/>
            </p:cNvSpPr>
            <p:nvPr/>
          </p:nvSpPr>
          <p:spPr bwMode="auto">
            <a:xfrm>
              <a:off x="4387700" y="4402138"/>
              <a:ext cx="1087438" cy="425450"/>
            </a:xfrm>
            <a:prstGeom prst="rect">
              <a:avLst/>
            </a:prstGeom>
            <a:gradFill rotWithShape="1">
              <a:gsLst>
                <a:gs pos="0">
                  <a:srgbClr val="FAF400"/>
                </a:gs>
                <a:gs pos="100000">
                  <a:srgbClr val="FAF4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2857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  <a:cs typeface="Arial" pitchFamily="34" charset="0"/>
                </a:rPr>
                <a:t>Specs</a:t>
              </a:r>
            </a:p>
          </p:txBody>
        </p:sp>
        <p:sp>
          <p:nvSpPr>
            <p:cNvPr id="38" name="Text Box 32"/>
            <p:cNvSpPr txBox="1">
              <a:spLocks noChangeArrowheads="1"/>
            </p:cNvSpPr>
            <p:nvPr/>
          </p:nvSpPr>
          <p:spPr bwMode="auto">
            <a:xfrm>
              <a:off x="5089375" y="3706813"/>
              <a:ext cx="1087438" cy="425450"/>
            </a:xfrm>
            <a:prstGeom prst="rect">
              <a:avLst/>
            </a:prstGeom>
            <a:gradFill rotWithShape="1">
              <a:gsLst>
                <a:gs pos="0">
                  <a:srgbClr val="FAF400"/>
                </a:gs>
                <a:gs pos="100000">
                  <a:srgbClr val="FAF4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2857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  <a:cs typeface="Arial" pitchFamily="34" charset="0"/>
                </a:rPr>
                <a:t>FSMs</a:t>
              </a:r>
            </a:p>
          </p:txBody>
        </p:sp>
        <p:sp>
          <p:nvSpPr>
            <p:cNvPr id="39" name="Text Box 33"/>
            <p:cNvSpPr txBox="1">
              <a:spLocks noChangeArrowheads="1"/>
            </p:cNvSpPr>
            <p:nvPr/>
          </p:nvSpPr>
          <p:spPr bwMode="auto">
            <a:xfrm>
              <a:off x="3749525" y="3727451"/>
              <a:ext cx="1087438" cy="425450"/>
            </a:xfrm>
            <a:prstGeom prst="rect">
              <a:avLst/>
            </a:prstGeom>
            <a:gradFill rotWithShape="1">
              <a:gsLst>
                <a:gs pos="0">
                  <a:srgbClr val="FAF400"/>
                </a:gs>
                <a:gs pos="100000">
                  <a:srgbClr val="FAF4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2857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  <a:cs typeface="Arial" pitchFamily="34" charset="0"/>
                </a:rPr>
                <a:t>Source</a:t>
              </a:r>
            </a:p>
          </p:txBody>
        </p:sp>
        <p:sp>
          <p:nvSpPr>
            <p:cNvPr id="41" name="Line 35"/>
            <p:cNvSpPr>
              <a:spLocks noChangeShapeType="1"/>
            </p:cNvSpPr>
            <p:nvPr/>
          </p:nvSpPr>
          <p:spPr bwMode="auto">
            <a:xfrm>
              <a:off x="4292450" y="3336926"/>
              <a:ext cx="19939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Line 36"/>
            <p:cNvSpPr>
              <a:spLocks noChangeShapeType="1"/>
            </p:cNvSpPr>
            <p:nvPr/>
          </p:nvSpPr>
          <p:spPr bwMode="auto">
            <a:xfrm flipV="1">
              <a:off x="4294037" y="3336926"/>
              <a:ext cx="0" cy="3730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Line 37"/>
            <p:cNvSpPr>
              <a:spLocks noChangeShapeType="1"/>
            </p:cNvSpPr>
            <p:nvPr/>
          </p:nvSpPr>
          <p:spPr bwMode="auto">
            <a:xfrm flipV="1">
              <a:off x="5633887" y="3336926"/>
              <a:ext cx="0" cy="37941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Line 38"/>
            <p:cNvSpPr>
              <a:spLocks noChangeShapeType="1"/>
            </p:cNvSpPr>
            <p:nvPr/>
          </p:nvSpPr>
          <p:spPr bwMode="auto">
            <a:xfrm flipV="1">
              <a:off x="4932212" y="3346451"/>
              <a:ext cx="0" cy="10461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Line 39"/>
            <p:cNvSpPr>
              <a:spLocks noChangeShapeType="1"/>
            </p:cNvSpPr>
            <p:nvPr/>
          </p:nvSpPr>
          <p:spPr bwMode="auto">
            <a:xfrm flipV="1">
              <a:off x="6272062" y="3336926"/>
              <a:ext cx="0" cy="103981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Text Box 40"/>
            <p:cNvSpPr txBox="1">
              <a:spLocks noChangeArrowheads="1"/>
            </p:cNvSpPr>
            <p:nvPr/>
          </p:nvSpPr>
          <p:spPr bwMode="auto">
            <a:xfrm>
              <a:off x="4871887" y="2989263"/>
              <a:ext cx="1589088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dirty="0">
                  <a:latin typeface="Comic Sans MS" pitchFamily="66" charset="0"/>
                  <a:cs typeface="Arial" pitchFamily="34" charset="0"/>
                </a:rPr>
                <a:t>Applied to</a:t>
              </a:r>
            </a:p>
          </p:txBody>
        </p:sp>
        <p:sp>
          <p:nvSpPr>
            <p:cNvPr id="54" name="Line 22"/>
            <p:cNvSpPr>
              <a:spLocks noChangeShapeType="1"/>
            </p:cNvSpPr>
            <p:nvPr/>
          </p:nvSpPr>
          <p:spPr bwMode="auto">
            <a:xfrm>
              <a:off x="6008312" y="3024188"/>
              <a:ext cx="0" cy="32067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175838" y="3005138"/>
            <a:ext cx="4138612" cy="3598863"/>
            <a:chOff x="175838" y="3005138"/>
            <a:chExt cx="4138612" cy="3598863"/>
          </a:xfrm>
        </p:grpSpPr>
        <p:sp>
          <p:nvSpPr>
            <p:cNvPr id="40" name="Line 34"/>
            <p:cNvSpPr>
              <a:spLocks noChangeShapeType="1"/>
            </p:cNvSpPr>
            <p:nvPr/>
          </p:nvSpPr>
          <p:spPr bwMode="auto">
            <a:xfrm>
              <a:off x="4030512" y="3035301"/>
              <a:ext cx="0" cy="3095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" name="AutoShape 16"/>
            <p:cNvSpPr>
              <a:spLocks noChangeArrowheads="1"/>
            </p:cNvSpPr>
            <p:nvPr/>
          </p:nvSpPr>
          <p:spPr bwMode="auto">
            <a:xfrm>
              <a:off x="175838" y="5264151"/>
              <a:ext cx="4138612" cy="1339850"/>
            </a:xfrm>
            <a:prstGeom prst="roundRect">
              <a:avLst>
                <a:gd name="adj" fmla="val 16667"/>
              </a:avLst>
            </a:prstGeom>
            <a:solidFill>
              <a:srgbClr val="333399"/>
            </a:solidFill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" name="Text Box 17"/>
            <p:cNvSpPr txBox="1">
              <a:spLocks noChangeArrowheads="1"/>
            </p:cNvSpPr>
            <p:nvPr/>
          </p:nvSpPr>
          <p:spPr bwMode="auto">
            <a:xfrm>
              <a:off x="2798388" y="6054726"/>
              <a:ext cx="1441450" cy="425450"/>
            </a:xfrm>
            <a:prstGeom prst="rect">
              <a:avLst/>
            </a:prstGeom>
            <a:gradFill rotWithShape="1">
              <a:gsLst>
                <a:gs pos="0">
                  <a:srgbClr val="FAF400"/>
                </a:gs>
                <a:gs pos="100000">
                  <a:srgbClr val="FAF4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2857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  <a:cs typeface="Arial" pitchFamily="34" charset="0"/>
                </a:rPr>
                <a:t>Use cases</a:t>
              </a:r>
            </a:p>
          </p:txBody>
        </p:sp>
        <p:sp>
          <p:nvSpPr>
            <p:cNvPr id="50" name="Text Box 18"/>
            <p:cNvSpPr txBox="1">
              <a:spLocks noChangeArrowheads="1"/>
            </p:cNvSpPr>
            <p:nvPr/>
          </p:nvSpPr>
          <p:spPr bwMode="auto">
            <a:xfrm>
              <a:off x="1968125" y="5381626"/>
              <a:ext cx="1441450" cy="425450"/>
            </a:xfrm>
            <a:prstGeom prst="rect">
              <a:avLst/>
            </a:prstGeom>
            <a:gradFill rotWithShape="1">
              <a:gsLst>
                <a:gs pos="0">
                  <a:srgbClr val="FAF400"/>
                </a:gs>
                <a:gs pos="100000">
                  <a:srgbClr val="FAF4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2857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  <a:cs typeface="Arial" pitchFamily="34" charset="0"/>
                </a:rPr>
                <a:t>Specs</a:t>
              </a:r>
            </a:p>
          </p:txBody>
        </p:sp>
        <p:sp>
          <p:nvSpPr>
            <p:cNvPr id="51" name="Text Box 19"/>
            <p:cNvSpPr txBox="1">
              <a:spLocks noChangeArrowheads="1"/>
            </p:cNvSpPr>
            <p:nvPr/>
          </p:nvSpPr>
          <p:spPr bwMode="auto">
            <a:xfrm>
              <a:off x="1109288" y="6054726"/>
              <a:ext cx="1441450" cy="425450"/>
            </a:xfrm>
            <a:prstGeom prst="rect">
              <a:avLst/>
            </a:prstGeom>
            <a:gradFill rotWithShape="1">
              <a:gsLst>
                <a:gs pos="0">
                  <a:srgbClr val="FAF400"/>
                </a:gs>
                <a:gs pos="100000">
                  <a:srgbClr val="FAF4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2857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  <a:cs typeface="Arial" pitchFamily="34" charset="0"/>
                </a:rPr>
                <a:t>Design</a:t>
              </a:r>
            </a:p>
          </p:txBody>
        </p:sp>
        <p:sp>
          <p:nvSpPr>
            <p:cNvPr id="52" name="Text Box 20"/>
            <p:cNvSpPr txBox="1">
              <a:spLocks noChangeArrowheads="1"/>
            </p:cNvSpPr>
            <p:nvPr/>
          </p:nvSpPr>
          <p:spPr bwMode="auto">
            <a:xfrm>
              <a:off x="272675" y="5381626"/>
              <a:ext cx="1441450" cy="425450"/>
            </a:xfrm>
            <a:prstGeom prst="rect">
              <a:avLst/>
            </a:prstGeom>
            <a:gradFill rotWithShape="1">
              <a:gsLst>
                <a:gs pos="0">
                  <a:srgbClr val="FAF400"/>
                </a:gs>
                <a:gs pos="100000">
                  <a:srgbClr val="FAF4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2857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  <a:cs typeface="Arial" pitchFamily="34" charset="0"/>
                </a:rPr>
                <a:t>Source</a:t>
              </a:r>
            </a:p>
          </p:txBody>
        </p:sp>
        <p:sp>
          <p:nvSpPr>
            <p:cNvPr id="53" name="Line 21"/>
            <p:cNvSpPr>
              <a:spLocks noChangeShapeType="1"/>
            </p:cNvSpPr>
            <p:nvPr/>
          </p:nvSpPr>
          <p:spPr bwMode="auto">
            <a:xfrm>
              <a:off x="972763" y="3355976"/>
              <a:ext cx="306863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Line 23"/>
            <p:cNvSpPr>
              <a:spLocks noChangeShapeType="1"/>
            </p:cNvSpPr>
            <p:nvPr/>
          </p:nvSpPr>
          <p:spPr bwMode="auto">
            <a:xfrm flipV="1">
              <a:off x="988638" y="3336926"/>
              <a:ext cx="0" cy="203993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Line 24"/>
            <p:cNvSpPr>
              <a:spLocks noChangeShapeType="1"/>
            </p:cNvSpPr>
            <p:nvPr/>
          </p:nvSpPr>
          <p:spPr bwMode="auto">
            <a:xfrm flipV="1">
              <a:off x="2690438" y="3346451"/>
              <a:ext cx="0" cy="20367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Line 25"/>
            <p:cNvSpPr>
              <a:spLocks noChangeShapeType="1"/>
            </p:cNvSpPr>
            <p:nvPr/>
          </p:nvSpPr>
          <p:spPr bwMode="auto">
            <a:xfrm flipV="1">
              <a:off x="1833188" y="3346451"/>
              <a:ext cx="0" cy="269081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" name="Line 26"/>
            <p:cNvSpPr>
              <a:spLocks noChangeShapeType="1"/>
            </p:cNvSpPr>
            <p:nvPr/>
          </p:nvSpPr>
          <p:spPr bwMode="auto">
            <a:xfrm flipV="1">
              <a:off x="3522287" y="3355976"/>
              <a:ext cx="0" cy="268763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" name="Text Box 27"/>
            <p:cNvSpPr txBox="1">
              <a:spLocks noChangeArrowheads="1"/>
            </p:cNvSpPr>
            <p:nvPr/>
          </p:nvSpPr>
          <p:spPr bwMode="auto">
            <a:xfrm>
              <a:off x="2638978" y="3005138"/>
              <a:ext cx="1120775" cy="701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dirty="0">
                  <a:latin typeface="Comic Sans MS" pitchFamily="66" charset="0"/>
                  <a:cs typeface="Arial" pitchFamily="34" charset="0"/>
                </a:rPr>
                <a:t>Applied to</a:t>
              </a:r>
            </a:p>
          </p:txBody>
        </p:sp>
      </p:grpSp>
      <p:sp>
        <p:nvSpPr>
          <p:cNvPr id="62" name="Rectangle 56"/>
          <p:cNvSpPr>
            <a:spLocks noChangeArrowheads="1"/>
          </p:cNvSpPr>
          <p:nvPr/>
        </p:nvSpPr>
        <p:spPr bwMode="auto">
          <a:xfrm>
            <a:off x="92578" y="5015426"/>
            <a:ext cx="4838841" cy="1610186"/>
          </a:xfrm>
          <a:prstGeom prst="rect">
            <a:avLst/>
          </a:prstGeom>
          <a:solidFill>
            <a:srgbClr val="C0C0C0">
              <a:alpha val="4392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66" name="Rectangle 56"/>
          <p:cNvSpPr>
            <a:spLocks noChangeArrowheads="1"/>
          </p:cNvSpPr>
          <p:nvPr/>
        </p:nvSpPr>
        <p:spPr bwMode="auto">
          <a:xfrm>
            <a:off x="92577" y="2020889"/>
            <a:ext cx="6984664" cy="2994537"/>
          </a:xfrm>
          <a:prstGeom prst="rect">
            <a:avLst/>
          </a:prstGeom>
          <a:solidFill>
            <a:srgbClr val="C0C0C0">
              <a:alpha val="4392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320096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 animBg="1"/>
      <p:bldP spid="66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Introduction to Software Testing, edition 2  (Ch 9)</a:t>
            </a:r>
            <a:endParaRPr lang="zh-CN" altLang="en-US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3379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© Ammann &amp; Offutt</a:t>
            </a:r>
          </a:p>
        </p:txBody>
      </p:sp>
      <p:sp>
        <p:nvSpPr>
          <p:cNvPr id="3379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4B49EF6B-EA90-44AD-A76E-EFC67EFE99F4}" type="slidenum">
              <a:rPr lang="zh-CN" altLang="en-US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pPr/>
              <a:t>20</a:t>
            </a:fld>
            <a:endParaRPr lang="en-US" altLang="zh-CN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337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>
                <a:ea typeface="宋体" pitchFamily="2" charset="-122"/>
              </a:rPr>
              <a:t>Mutation Testing</a:t>
            </a:r>
          </a:p>
        </p:txBody>
      </p:sp>
      <p:sp>
        <p:nvSpPr>
          <p:cNvPr id="3379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en-US" altLang="zh-CN" sz="2800" dirty="0" smtClean="0">
                <a:ea typeface="宋体" pitchFamily="2" charset="-122"/>
              </a:rPr>
              <a:t>The </a:t>
            </a:r>
            <a:r>
              <a:rPr lang="en-US" altLang="zh-CN" sz="2800" dirty="0" smtClean="0">
                <a:solidFill>
                  <a:schemeClr val="tx2"/>
                </a:solidFill>
                <a:ea typeface="宋体" pitchFamily="2" charset="-122"/>
              </a:rPr>
              <a:t>number of test requirements</a:t>
            </a:r>
            <a:r>
              <a:rPr lang="en-US" altLang="zh-CN" sz="2800" dirty="0" smtClean="0">
                <a:ea typeface="宋体" pitchFamily="2" charset="-122"/>
              </a:rPr>
              <a:t> for mutation depends on two things</a:t>
            </a:r>
          </a:p>
          <a:p>
            <a:pPr lvl="1">
              <a:spcAft>
                <a:spcPts val="300"/>
              </a:spcAft>
            </a:pPr>
            <a:r>
              <a:rPr lang="en-US" altLang="zh-CN" sz="2400" dirty="0" smtClean="0">
                <a:ea typeface="宋体" pitchFamily="2" charset="-122"/>
              </a:rPr>
              <a:t>The </a:t>
            </a:r>
            <a:r>
              <a:rPr lang="en-US" altLang="zh-CN" sz="2400" dirty="0" smtClean="0">
                <a:solidFill>
                  <a:schemeClr val="tx2"/>
                </a:solidFill>
                <a:ea typeface="宋体" pitchFamily="2" charset="-122"/>
              </a:rPr>
              <a:t>syntax</a:t>
            </a:r>
            <a:r>
              <a:rPr lang="en-US" altLang="zh-CN" sz="2400" dirty="0" smtClean="0">
                <a:ea typeface="宋体" pitchFamily="2" charset="-122"/>
              </a:rPr>
              <a:t> of the artifact being mutated</a:t>
            </a:r>
          </a:p>
          <a:p>
            <a:pPr lvl="1">
              <a:spcAft>
                <a:spcPts val="600"/>
              </a:spcAft>
            </a:pPr>
            <a:r>
              <a:rPr lang="en-US" altLang="zh-CN" sz="2400" dirty="0" smtClean="0">
                <a:ea typeface="宋体" pitchFamily="2" charset="-122"/>
              </a:rPr>
              <a:t>The mutation </a:t>
            </a:r>
            <a:r>
              <a:rPr lang="en-US" altLang="zh-CN" sz="2400" dirty="0" smtClean="0">
                <a:solidFill>
                  <a:schemeClr val="tx2"/>
                </a:solidFill>
                <a:ea typeface="宋体" pitchFamily="2" charset="-122"/>
              </a:rPr>
              <a:t>operators</a:t>
            </a:r>
            <a:endParaRPr lang="en-US" altLang="zh-CN" sz="2400" dirty="0" smtClean="0">
              <a:ea typeface="宋体" pitchFamily="2" charset="-122"/>
            </a:endParaRPr>
          </a:p>
          <a:p>
            <a:pPr>
              <a:spcAft>
                <a:spcPts val="600"/>
              </a:spcAft>
            </a:pPr>
            <a:r>
              <a:rPr lang="en-US" altLang="zh-CN" sz="2800" dirty="0" smtClean="0">
                <a:ea typeface="宋体" pitchFamily="2" charset="-122"/>
              </a:rPr>
              <a:t>Mutation testing is very difficult to apply </a:t>
            </a:r>
            <a:r>
              <a:rPr lang="en-US" altLang="zh-CN" sz="2800" dirty="0" smtClean="0">
                <a:solidFill>
                  <a:schemeClr val="tx2"/>
                </a:solidFill>
                <a:ea typeface="宋体" pitchFamily="2" charset="-122"/>
              </a:rPr>
              <a:t>by hand</a:t>
            </a:r>
          </a:p>
          <a:p>
            <a:pPr>
              <a:spcAft>
                <a:spcPts val="600"/>
              </a:spcAft>
            </a:pPr>
            <a:r>
              <a:rPr lang="en-US" altLang="zh-CN" sz="2800" dirty="0" smtClean="0">
                <a:ea typeface="宋体" pitchFamily="2" charset="-122"/>
              </a:rPr>
              <a:t>Mutation testing is very effective – considered the “</a:t>
            </a:r>
            <a:r>
              <a:rPr lang="en-US" altLang="zh-CN" sz="2800" dirty="0" smtClean="0">
                <a:solidFill>
                  <a:schemeClr val="tx2"/>
                </a:solidFill>
                <a:ea typeface="宋体" pitchFamily="2" charset="-122"/>
              </a:rPr>
              <a:t>gold standard</a:t>
            </a:r>
            <a:r>
              <a:rPr lang="en-US" altLang="zh-CN" sz="2800" dirty="0" smtClean="0">
                <a:ea typeface="宋体" pitchFamily="2" charset="-122"/>
              </a:rPr>
              <a:t>” of testing</a:t>
            </a:r>
            <a:endParaRPr lang="en-US" altLang="zh-CN" dirty="0" smtClean="0">
              <a:ea typeface="宋体" pitchFamily="2" charset="-122"/>
            </a:endParaRPr>
          </a:p>
          <a:p>
            <a:pPr>
              <a:spcAft>
                <a:spcPts val="600"/>
              </a:spcAft>
            </a:pPr>
            <a:r>
              <a:rPr lang="en-US" altLang="zh-CN" sz="2800" dirty="0" smtClean="0">
                <a:ea typeface="宋体" pitchFamily="2" charset="-122"/>
              </a:rPr>
              <a:t>Mutation testing is often used to </a:t>
            </a:r>
            <a:r>
              <a:rPr lang="en-US" altLang="zh-CN" sz="2800" dirty="0" smtClean="0">
                <a:solidFill>
                  <a:schemeClr val="tx2"/>
                </a:solidFill>
                <a:ea typeface="宋体" pitchFamily="2" charset="-122"/>
              </a:rPr>
              <a:t>evaluate</a:t>
            </a:r>
            <a:r>
              <a:rPr lang="en-US" altLang="zh-CN" sz="2800" dirty="0" smtClean="0">
                <a:ea typeface="宋体" pitchFamily="2" charset="-122"/>
              </a:rPr>
              <a:t> other criteria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Introduction to Software Testing, edition 2  (Ch 9)</a:t>
            </a:r>
            <a:endParaRPr lang="zh-CN" altLang="en-US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34819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© Ammann &amp; Offutt</a:t>
            </a:r>
          </a:p>
        </p:txBody>
      </p:sp>
      <p:sp>
        <p:nvSpPr>
          <p:cNvPr id="3482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5F3C7B3A-B2E8-43A3-A384-3252DBC9D252}" type="slidenum">
              <a:rPr lang="zh-CN" altLang="en-US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pPr/>
              <a:t>21</a:t>
            </a:fld>
            <a:endParaRPr lang="en-US" altLang="zh-CN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34821" name="Rectangle 2"/>
          <p:cNvSpPr>
            <a:spLocks noGrp="1" noChangeArrowheads="1"/>
          </p:cNvSpPr>
          <p:nvPr>
            <p:ph type="title"/>
          </p:nvPr>
        </p:nvSpPr>
        <p:spPr>
          <a:xfrm>
            <a:off x="6350" y="96838"/>
            <a:ext cx="9089792" cy="1310857"/>
          </a:xfrm>
        </p:spPr>
        <p:txBody>
          <a:bodyPr/>
          <a:lstStyle/>
          <a:p>
            <a:r>
              <a:rPr lang="en-US" altLang="en-US" dirty="0" smtClean="0"/>
              <a:t>Instantiating Grammar-Based Testing</a:t>
            </a:r>
          </a:p>
        </p:txBody>
      </p:sp>
      <p:sp>
        <p:nvSpPr>
          <p:cNvPr id="34822" name="Text Box 3"/>
          <p:cNvSpPr txBox="1">
            <a:spLocks noChangeArrowheads="1"/>
          </p:cNvSpPr>
          <p:nvPr/>
        </p:nvSpPr>
        <p:spPr bwMode="auto">
          <a:xfrm>
            <a:off x="2533650" y="1259312"/>
            <a:ext cx="4076700" cy="461665"/>
          </a:xfrm>
          <a:prstGeom prst="rect">
            <a:avLst/>
          </a:prstGeom>
          <a:solidFill>
            <a:srgbClr val="000099"/>
          </a:solidFill>
          <a:ln w="28575">
            <a:solidFill>
              <a:schemeClr val="tx2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zh-CN" sz="2400" b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Grammar-Based Testing</a:t>
            </a:r>
            <a:endParaRPr lang="en-US" altLang="en-US" sz="2400" b="0">
              <a:solidFill>
                <a:schemeClr val="tx1"/>
              </a:solidFill>
              <a:latin typeface="Gill Sans MT" panose="020B0502020104020203" pitchFamily="34" charset="0"/>
              <a:ea typeface="宋体" pitchFamily="2" charset="-122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228600" y="1720853"/>
            <a:ext cx="8686800" cy="950914"/>
            <a:chOff x="144" y="1084"/>
            <a:chExt cx="5472" cy="599"/>
          </a:xfrm>
        </p:grpSpPr>
        <p:sp>
          <p:nvSpPr>
            <p:cNvPr id="34848" name="Text Box 5"/>
            <p:cNvSpPr txBox="1">
              <a:spLocks noChangeArrowheads="1"/>
            </p:cNvSpPr>
            <p:nvPr/>
          </p:nvSpPr>
          <p:spPr bwMode="auto">
            <a:xfrm>
              <a:off x="144" y="1392"/>
              <a:ext cx="1488" cy="291"/>
            </a:xfrm>
            <a:prstGeom prst="rect">
              <a:avLst/>
            </a:prstGeom>
            <a:solidFill>
              <a:srgbClr val="000099"/>
            </a:solidFill>
            <a:ln w="28575">
              <a:solidFill>
                <a:schemeClr val="tx2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zh-CN" sz="2400" b="0" dirty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Program-based</a:t>
              </a:r>
              <a:endParaRPr lang="en-US" altLang="en-US" sz="2400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endParaRPr>
            </a:p>
          </p:txBody>
        </p:sp>
        <p:sp>
          <p:nvSpPr>
            <p:cNvPr id="34849" name="Text Box 6"/>
            <p:cNvSpPr txBox="1">
              <a:spLocks noChangeArrowheads="1"/>
            </p:cNvSpPr>
            <p:nvPr/>
          </p:nvSpPr>
          <p:spPr bwMode="auto">
            <a:xfrm>
              <a:off x="1776" y="1392"/>
              <a:ext cx="1104" cy="291"/>
            </a:xfrm>
            <a:prstGeom prst="rect">
              <a:avLst/>
            </a:prstGeom>
            <a:solidFill>
              <a:srgbClr val="000099"/>
            </a:solidFill>
            <a:ln w="28575">
              <a:solidFill>
                <a:schemeClr val="tx2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zh-CN" sz="24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Integration</a:t>
              </a:r>
              <a:endParaRPr lang="en-US" altLang="en-US" sz="2400" b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endParaRPr>
            </a:p>
          </p:txBody>
        </p:sp>
        <p:sp>
          <p:nvSpPr>
            <p:cNvPr id="34850" name="Text Box 7"/>
            <p:cNvSpPr txBox="1">
              <a:spLocks noChangeArrowheads="1"/>
            </p:cNvSpPr>
            <p:nvPr/>
          </p:nvSpPr>
          <p:spPr bwMode="auto">
            <a:xfrm>
              <a:off x="3024" y="1392"/>
              <a:ext cx="1248" cy="291"/>
            </a:xfrm>
            <a:prstGeom prst="rect">
              <a:avLst/>
            </a:prstGeom>
            <a:solidFill>
              <a:srgbClr val="000099"/>
            </a:solidFill>
            <a:ln w="28575">
              <a:solidFill>
                <a:schemeClr val="tx2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zh-CN" sz="24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Model-Based</a:t>
              </a:r>
              <a:endParaRPr lang="en-US" altLang="en-US" sz="2400" b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endParaRPr>
            </a:p>
          </p:txBody>
        </p:sp>
        <p:sp>
          <p:nvSpPr>
            <p:cNvPr id="34851" name="Text Box 8"/>
            <p:cNvSpPr txBox="1">
              <a:spLocks noChangeArrowheads="1"/>
            </p:cNvSpPr>
            <p:nvPr/>
          </p:nvSpPr>
          <p:spPr bwMode="auto">
            <a:xfrm>
              <a:off x="4416" y="1392"/>
              <a:ext cx="1200" cy="291"/>
            </a:xfrm>
            <a:prstGeom prst="rect">
              <a:avLst/>
            </a:prstGeom>
            <a:solidFill>
              <a:srgbClr val="000099"/>
            </a:solidFill>
            <a:ln w="28575">
              <a:solidFill>
                <a:schemeClr val="tx2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zh-CN" sz="24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Input-Based</a:t>
              </a:r>
              <a:endParaRPr lang="en-US" altLang="en-US" sz="2400" b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endParaRPr>
            </a:p>
          </p:txBody>
        </p:sp>
        <p:cxnSp>
          <p:nvCxnSpPr>
            <p:cNvPr id="34852" name="AutoShape 9"/>
            <p:cNvCxnSpPr>
              <a:cxnSpLocks noChangeShapeType="1"/>
              <a:stCxn id="34822" idx="2"/>
              <a:endCxn id="34848" idx="0"/>
            </p:cNvCxnSpPr>
            <p:nvPr/>
          </p:nvCxnSpPr>
          <p:spPr bwMode="auto">
            <a:xfrm rot="5400000">
              <a:off x="1730" y="242"/>
              <a:ext cx="308" cy="1992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chemeClr val="tx2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4853" name="AutoShape 10"/>
            <p:cNvCxnSpPr>
              <a:cxnSpLocks noChangeShapeType="1"/>
              <a:stCxn id="34822" idx="2"/>
              <a:endCxn id="34851" idx="0"/>
            </p:cNvCxnSpPr>
            <p:nvPr/>
          </p:nvCxnSpPr>
          <p:spPr bwMode="auto">
            <a:xfrm rot="16200000" flipH="1">
              <a:off x="3794" y="170"/>
              <a:ext cx="308" cy="2136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chemeClr val="tx2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4854" name="AutoShape 11"/>
            <p:cNvCxnSpPr>
              <a:cxnSpLocks noChangeShapeType="1"/>
              <a:stCxn id="34822" idx="2"/>
              <a:endCxn id="34850" idx="0"/>
            </p:cNvCxnSpPr>
            <p:nvPr/>
          </p:nvCxnSpPr>
          <p:spPr bwMode="auto">
            <a:xfrm rot="16200000" flipH="1">
              <a:off x="3110" y="854"/>
              <a:ext cx="308" cy="768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chemeClr val="tx2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4855" name="AutoShape 12"/>
            <p:cNvCxnSpPr>
              <a:cxnSpLocks noChangeShapeType="1"/>
              <a:stCxn id="34822" idx="2"/>
              <a:endCxn id="34849" idx="0"/>
            </p:cNvCxnSpPr>
            <p:nvPr/>
          </p:nvCxnSpPr>
          <p:spPr bwMode="auto">
            <a:xfrm rot="5400000">
              <a:off x="2450" y="962"/>
              <a:ext cx="308" cy="552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chemeClr val="tx2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68263" y="2673350"/>
            <a:ext cx="2514600" cy="2670175"/>
            <a:chOff x="43" y="1684"/>
            <a:chExt cx="1584" cy="1682"/>
          </a:xfrm>
        </p:grpSpPr>
        <p:sp>
          <p:nvSpPr>
            <p:cNvPr id="34845" name="Text Box 14"/>
            <p:cNvSpPr txBox="1">
              <a:spLocks noChangeArrowheads="1"/>
            </p:cNvSpPr>
            <p:nvPr/>
          </p:nvSpPr>
          <p:spPr bwMode="auto">
            <a:xfrm>
              <a:off x="43" y="2951"/>
              <a:ext cx="1584" cy="415"/>
            </a:xfrm>
            <a:prstGeom prst="rect">
              <a:avLst/>
            </a:prstGeom>
            <a:solidFill>
              <a:srgbClr val="000099"/>
            </a:solidFill>
            <a:ln w="28575">
              <a:solidFill>
                <a:schemeClr val="tx2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Compiler testing</a:t>
              </a:r>
            </a:p>
            <a:p>
              <a:pPr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Valid and invalid strings</a:t>
              </a:r>
              <a:endParaRPr lang="en-US" altLang="en-US" sz="1600" b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endParaRPr>
            </a:p>
          </p:txBody>
        </p:sp>
        <p:cxnSp>
          <p:nvCxnSpPr>
            <p:cNvPr id="34846" name="AutoShape 15"/>
            <p:cNvCxnSpPr>
              <a:cxnSpLocks noChangeShapeType="1"/>
              <a:stCxn id="34848" idx="2"/>
              <a:endCxn id="34845" idx="0"/>
            </p:cNvCxnSpPr>
            <p:nvPr/>
          </p:nvCxnSpPr>
          <p:spPr bwMode="auto">
            <a:xfrm rot="5400000">
              <a:off x="228" y="2291"/>
              <a:ext cx="1268" cy="53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4847" name="Text Box 16"/>
            <p:cNvSpPr txBox="1">
              <a:spLocks noChangeArrowheads="1"/>
            </p:cNvSpPr>
            <p:nvPr/>
          </p:nvSpPr>
          <p:spPr bwMode="auto">
            <a:xfrm>
              <a:off x="240" y="2256"/>
              <a:ext cx="96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1800" b="0">
                  <a:solidFill>
                    <a:schemeClr val="tx2"/>
                  </a:solidFill>
                  <a:latin typeface="Gill Sans MT" panose="020B0502020104020203" pitchFamily="34" charset="0"/>
                </a:rPr>
                <a:t>Grammar</a:t>
              </a:r>
            </a:p>
          </p:txBody>
        </p:sp>
      </p:grpSp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1409700" y="2635251"/>
            <a:ext cx="2552700" cy="1827213"/>
            <a:chOff x="888" y="1660"/>
            <a:chExt cx="1608" cy="1151"/>
          </a:xfrm>
        </p:grpSpPr>
        <p:sp>
          <p:nvSpPr>
            <p:cNvPr id="34842" name="Text Box 18"/>
            <p:cNvSpPr txBox="1">
              <a:spLocks noChangeArrowheads="1"/>
            </p:cNvSpPr>
            <p:nvPr/>
          </p:nvSpPr>
          <p:spPr bwMode="auto">
            <a:xfrm>
              <a:off x="960" y="1660"/>
              <a:ext cx="76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1800" b="0">
                  <a:solidFill>
                    <a:schemeClr val="tx2"/>
                  </a:solidFill>
                  <a:latin typeface="Gill Sans MT" panose="020B0502020104020203" pitchFamily="34" charset="0"/>
                </a:rPr>
                <a:t>String mutation</a:t>
              </a:r>
            </a:p>
          </p:txBody>
        </p:sp>
        <p:sp>
          <p:nvSpPr>
            <p:cNvPr id="34843" name="Text Box 19"/>
            <p:cNvSpPr txBox="1">
              <a:spLocks noChangeArrowheads="1"/>
            </p:cNvSpPr>
            <p:nvPr/>
          </p:nvSpPr>
          <p:spPr bwMode="auto">
            <a:xfrm>
              <a:off x="1104" y="2039"/>
              <a:ext cx="1392" cy="772"/>
            </a:xfrm>
            <a:prstGeom prst="rect">
              <a:avLst/>
            </a:prstGeom>
            <a:solidFill>
              <a:srgbClr val="000099"/>
            </a:solidFill>
            <a:ln w="28575">
              <a:solidFill>
                <a:schemeClr val="tx2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20000"/>
                </a:spcBef>
                <a:buFontTx/>
                <a:buChar char="•"/>
              </a:pPr>
              <a:r>
                <a:rPr lang="en-US" altLang="zh-CN" sz="1600" b="0" dirty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Program mutation</a:t>
              </a:r>
            </a:p>
            <a:p>
              <a:pPr>
                <a:spcBef>
                  <a:spcPct val="20000"/>
                </a:spcBef>
                <a:buFontTx/>
                <a:buChar char="•"/>
              </a:pPr>
              <a:r>
                <a:rPr lang="en-US" altLang="zh-CN" sz="1600" b="0" dirty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Valid strings</a:t>
              </a:r>
            </a:p>
            <a:p>
              <a:pPr>
                <a:spcBef>
                  <a:spcPct val="20000"/>
                </a:spcBef>
                <a:buFontTx/>
                <a:buChar char="•"/>
              </a:pPr>
              <a:r>
                <a:rPr lang="en-US" altLang="zh-CN" sz="1600" b="0" dirty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Mutants are not tests</a:t>
              </a:r>
            </a:p>
            <a:p>
              <a:pPr>
                <a:spcBef>
                  <a:spcPct val="20000"/>
                </a:spcBef>
                <a:buFontTx/>
                <a:buChar char="•"/>
              </a:pPr>
              <a:r>
                <a:rPr lang="en-US" altLang="zh-CN" sz="1600" b="0" dirty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Must kill mutants</a:t>
              </a:r>
              <a:endParaRPr lang="en-US" altLang="en-US" sz="1600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endParaRPr>
            </a:p>
          </p:txBody>
        </p:sp>
        <p:cxnSp>
          <p:nvCxnSpPr>
            <p:cNvPr id="34844" name="AutoShape 20"/>
            <p:cNvCxnSpPr>
              <a:cxnSpLocks noChangeShapeType="1"/>
              <a:stCxn id="34848" idx="2"/>
              <a:endCxn id="34843" idx="0"/>
            </p:cNvCxnSpPr>
            <p:nvPr/>
          </p:nvCxnSpPr>
          <p:spPr bwMode="auto">
            <a:xfrm rot="16200000" flipH="1">
              <a:off x="1166" y="1405"/>
              <a:ext cx="356" cy="912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5" name="Group 21"/>
          <p:cNvGrpSpPr>
            <a:grpSpLocks/>
          </p:cNvGrpSpPr>
          <p:nvPr/>
        </p:nvGrpSpPr>
        <p:grpSpPr bwMode="auto">
          <a:xfrm>
            <a:off x="5562600" y="2671762"/>
            <a:ext cx="2438400" cy="3948111"/>
            <a:chOff x="3504" y="1683"/>
            <a:chExt cx="1536" cy="2487"/>
          </a:xfrm>
        </p:grpSpPr>
        <p:sp>
          <p:nvSpPr>
            <p:cNvPr id="34839" name="Text Box 22"/>
            <p:cNvSpPr txBox="1">
              <a:spLocks noChangeArrowheads="1"/>
            </p:cNvSpPr>
            <p:nvPr/>
          </p:nvSpPr>
          <p:spPr bwMode="auto">
            <a:xfrm>
              <a:off x="3504" y="3584"/>
              <a:ext cx="1536" cy="586"/>
            </a:xfrm>
            <a:prstGeom prst="rect">
              <a:avLst/>
            </a:prstGeom>
            <a:solidFill>
              <a:srgbClr val="000099"/>
            </a:solidFill>
            <a:ln w="28575">
              <a:solidFill>
                <a:schemeClr val="tx2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Input validation testing</a:t>
              </a:r>
            </a:p>
            <a:p>
              <a:pPr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XML and others</a:t>
              </a:r>
            </a:p>
            <a:p>
              <a:pPr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Valid strings</a:t>
              </a:r>
              <a:endParaRPr lang="en-US" altLang="en-US" sz="1600" b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endParaRPr>
            </a:p>
          </p:txBody>
        </p:sp>
        <p:cxnSp>
          <p:nvCxnSpPr>
            <p:cNvPr id="34840" name="AutoShape 23"/>
            <p:cNvCxnSpPr>
              <a:cxnSpLocks noChangeShapeType="1"/>
              <a:stCxn id="34851" idx="2"/>
              <a:endCxn id="34839" idx="0"/>
            </p:cNvCxnSpPr>
            <p:nvPr/>
          </p:nvCxnSpPr>
          <p:spPr bwMode="auto">
            <a:xfrm rot="5400000">
              <a:off x="3694" y="2262"/>
              <a:ext cx="1901" cy="744"/>
            </a:xfrm>
            <a:prstGeom prst="bentConnector3">
              <a:avLst>
                <a:gd name="adj1" fmla="val 20773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4841" name="Text Box 24"/>
            <p:cNvSpPr txBox="1">
              <a:spLocks noChangeArrowheads="1"/>
            </p:cNvSpPr>
            <p:nvPr/>
          </p:nvSpPr>
          <p:spPr bwMode="auto">
            <a:xfrm>
              <a:off x="3648" y="3129"/>
              <a:ext cx="96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1800" b="0">
                  <a:solidFill>
                    <a:schemeClr val="tx2"/>
                  </a:solidFill>
                  <a:latin typeface="Gill Sans MT" panose="020B0502020104020203" pitchFamily="34" charset="0"/>
                </a:rPr>
                <a:t>Grammar</a:t>
              </a:r>
            </a:p>
          </p:txBody>
        </p:sp>
      </p:grpSp>
      <p:grpSp>
        <p:nvGrpSpPr>
          <p:cNvPr id="6" name="Group 25"/>
          <p:cNvGrpSpPr>
            <a:grpSpLocks/>
          </p:cNvGrpSpPr>
          <p:nvPr/>
        </p:nvGrpSpPr>
        <p:grpSpPr bwMode="auto">
          <a:xfrm>
            <a:off x="2971800" y="2667000"/>
            <a:ext cx="2514600" cy="3730625"/>
            <a:chOff x="1872" y="1680"/>
            <a:chExt cx="1584" cy="2350"/>
          </a:xfrm>
        </p:grpSpPr>
        <p:sp>
          <p:nvSpPr>
            <p:cNvPr id="34836" name="Text Box 26"/>
            <p:cNvSpPr txBox="1">
              <a:spLocks noChangeArrowheads="1"/>
            </p:cNvSpPr>
            <p:nvPr/>
          </p:nvSpPr>
          <p:spPr bwMode="auto">
            <a:xfrm>
              <a:off x="1872" y="3072"/>
              <a:ext cx="1584" cy="958"/>
            </a:xfrm>
            <a:prstGeom prst="rect">
              <a:avLst/>
            </a:prstGeom>
            <a:solidFill>
              <a:srgbClr val="000099"/>
            </a:solidFill>
            <a:ln w="28575">
              <a:solidFill>
                <a:schemeClr val="tx2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Test how classes interact </a:t>
              </a:r>
            </a:p>
            <a:p>
              <a:pPr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Valid strings</a:t>
              </a:r>
            </a:p>
            <a:p>
              <a:pPr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Mutants are not tests</a:t>
              </a:r>
            </a:p>
            <a:p>
              <a:pPr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Must kill mutants</a:t>
              </a:r>
            </a:p>
            <a:p>
              <a:pPr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Includes OO</a:t>
              </a:r>
              <a:endParaRPr lang="en-US" altLang="en-US" sz="1600" b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endParaRPr>
            </a:p>
          </p:txBody>
        </p:sp>
        <p:cxnSp>
          <p:nvCxnSpPr>
            <p:cNvPr id="34837" name="AutoShape 27"/>
            <p:cNvCxnSpPr>
              <a:cxnSpLocks noChangeShapeType="1"/>
              <a:stCxn id="34849" idx="2"/>
              <a:endCxn id="34836" idx="0"/>
            </p:cNvCxnSpPr>
            <p:nvPr/>
          </p:nvCxnSpPr>
          <p:spPr bwMode="auto">
            <a:xfrm rot="16200000" flipH="1">
              <a:off x="1802" y="2210"/>
              <a:ext cx="1389" cy="336"/>
            </a:xfrm>
            <a:prstGeom prst="bentConnector3">
              <a:avLst>
                <a:gd name="adj1" fmla="val 15137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4838" name="Text Box 28"/>
            <p:cNvSpPr txBox="1">
              <a:spLocks noChangeArrowheads="1"/>
            </p:cNvSpPr>
            <p:nvPr/>
          </p:nvSpPr>
          <p:spPr bwMode="auto">
            <a:xfrm>
              <a:off x="2304" y="1680"/>
              <a:ext cx="76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1800" b="0" dirty="0">
                  <a:solidFill>
                    <a:schemeClr val="tx2"/>
                  </a:solidFill>
                  <a:latin typeface="Gill Sans MT" panose="020B0502020104020203" pitchFamily="34" charset="0"/>
                </a:rPr>
                <a:t>String mutation</a:t>
              </a:r>
            </a:p>
          </p:txBody>
        </p:sp>
      </p:grpSp>
      <p:grpSp>
        <p:nvGrpSpPr>
          <p:cNvPr id="7" name="Group 29"/>
          <p:cNvGrpSpPr>
            <a:grpSpLocks/>
          </p:cNvGrpSpPr>
          <p:nvPr/>
        </p:nvGrpSpPr>
        <p:grpSpPr bwMode="auto">
          <a:xfrm>
            <a:off x="4572000" y="2671764"/>
            <a:ext cx="1905000" cy="1976438"/>
            <a:chOff x="2880" y="1683"/>
            <a:chExt cx="1200" cy="1245"/>
          </a:xfrm>
        </p:grpSpPr>
        <p:sp>
          <p:nvSpPr>
            <p:cNvPr id="34833" name="Text Box 30"/>
            <p:cNvSpPr txBox="1">
              <a:spLocks noChangeArrowheads="1"/>
            </p:cNvSpPr>
            <p:nvPr/>
          </p:nvSpPr>
          <p:spPr bwMode="auto">
            <a:xfrm>
              <a:off x="2880" y="2143"/>
              <a:ext cx="1200" cy="785"/>
            </a:xfrm>
            <a:prstGeom prst="rect">
              <a:avLst/>
            </a:prstGeom>
            <a:solidFill>
              <a:srgbClr val="000099"/>
            </a:solidFill>
            <a:ln w="28575">
              <a:solidFill>
                <a:schemeClr val="tx2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20000"/>
                </a:spcBef>
                <a:buFontTx/>
                <a:buChar char="•"/>
              </a:pPr>
              <a:r>
                <a:rPr lang="en-US" altLang="zh-CN" sz="1600" b="0" dirty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FSMs</a:t>
              </a:r>
            </a:p>
            <a:p>
              <a:pPr>
                <a:spcBef>
                  <a:spcPct val="20000"/>
                </a:spcBef>
                <a:buFontTx/>
                <a:buChar char="•"/>
              </a:pPr>
              <a:r>
                <a:rPr lang="en-US" altLang="zh-CN" sz="1600" b="0" dirty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Model checking</a:t>
              </a:r>
            </a:p>
            <a:p>
              <a:pPr>
                <a:spcBef>
                  <a:spcPct val="20000"/>
                </a:spcBef>
                <a:buFontTx/>
                <a:buChar char="•"/>
              </a:pPr>
              <a:r>
                <a:rPr lang="en-US" altLang="zh-CN" sz="1600" b="0" dirty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Valid strings</a:t>
              </a:r>
            </a:p>
            <a:p>
              <a:pPr>
                <a:spcBef>
                  <a:spcPct val="20000"/>
                </a:spcBef>
                <a:buFontTx/>
                <a:buChar char="•"/>
              </a:pPr>
              <a:r>
                <a:rPr lang="en-US" altLang="zh-CN" sz="1600" b="0" dirty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Traces are tests</a:t>
              </a:r>
              <a:endParaRPr lang="en-US" altLang="en-US" sz="1600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endParaRPr>
            </a:p>
          </p:txBody>
        </p:sp>
        <p:cxnSp>
          <p:nvCxnSpPr>
            <p:cNvPr id="34834" name="AutoShape 31"/>
            <p:cNvCxnSpPr>
              <a:cxnSpLocks noChangeShapeType="1"/>
              <a:stCxn id="34850" idx="2"/>
              <a:endCxn id="34833" idx="0"/>
            </p:cNvCxnSpPr>
            <p:nvPr/>
          </p:nvCxnSpPr>
          <p:spPr bwMode="auto">
            <a:xfrm rot="5400000">
              <a:off x="3334" y="1829"/>
              <a:ext cx="460" cy="168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4835" name="Text Box 32"/>
            <p:cNvSpPr txBox="1">
              <a:spLocks noChangeArrowheads="1"/>
            </p:cNvSpPr>
            <p:nvPr/>
          </p:nvSpPr>
          <p:spPr bwMode="auto">
            <a:xfrm>
              <a:off x="3120" y="1728"/>
              <a:ext cx="76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1800" b="0">
                  <a:solidFill>
                    <a:schemeClr val="tx2"/>
                  </a:solidFill>
                  <a:latin typeface="Gill Sans MT" panose="020B0502020104020203" pitchFamily="34" charset="0"/>
                </a:rPr>
                <a:t>String mutation</a:t>
              </a:r>
            </a:p>
          </p:txBody>
        </p:sp>
      </p:grpSp>
      <p:grpSp>
        <p:nvGrpSpPr>
          <p:cNvPr id="8" name="Group 33"/>
          <p:cNvGrpSpPr>
            <a:grpSpLocks/>
          </p:cNvGrpSpPr>
          <p:nvPr/>
        </p:nvGrpSpPr>
        <p:grpSpPr bwMode="auto">
          <a:xfrm>
            <a:off x="7189788" y="2671763"/>
            <a:ext cx="1905000" cy="2725738"/>
            <a:chOff x="4529" y="1683"/>
            <a:chExt cx="1200" cy="1717"/>
          </a:xfrm>
        </p:grpSpPr>
        <p:sp>
          <p:nvSpPr>
            <p:cNvPr id="34830" name="Text Box 34"/>
            <p:cNvSpPr txBox="1">
              <a:spLocks noChangeArrowheads="1"/>
            </p:cNvSpPr>
            <p:nvPr/>
          </p:nvSpPr>
          <p:spPr bwMode="auto">
            <a:xfrm>
              <a:off x="4529" y="2256"/>
              <a:ext cx="1200" cy="1144"/>
            </a:xfrm>
            <a:prstGeom prst="rect">
              <a:avLst/>
            </a:prstGeom>
            <a:solidFill>
              <a:srgbClr val="000099"/>
            </a:solidFill>
            <a:ln w="28575">
              <a:solidFill>
                <a:schemeClr val="tx2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Input validation</a:t>
              </a:r>
            </a:p>
            <a:p>
              <a:pPr>
                <a:spcBef>
                  <a:spcPct val="20000"/>
                </a:spcBef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  testing</a:t>
              </a:r>
            </a:p>
            <a:p>
              <a:pPr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XML and others</a:t>
              </a:r>
            </a:p>
            <a:p>
              <a:pPr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Invalid strings</a:t>
              </a:r>
            </a:p>
            <a:p>
              <a:pPr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No ground strings</a:t>
              </a:r>
            </a:p>
            <a:p>
              <a:pPr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Mutants are tests</a:t>
              </a:r>
              <a:endParaRPr lang="en-US" altLang="en-US" sz="1600" b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endParaRPr>
            </a:p>
          </p:txBody>
        </p:sp>
        <p:cxnSp>
          <p:nvCxnSpPr>
            <p:cNvPr id="34831" name="AutoShape 35"/>
            <p:cNvCxnSpPr>
              <a:cxnSpLocks noChangeShapeType="1"/>
              <a:stCxn id="34851" idx="2"/>
              <a:endCxn id="34830" idx="0"/>
            </p:cNvCxnSpPr>
            <p:nvPr/>
          </p:nvCxnSpPr>
          <p:spPr bwMode="auto">
            <a:xfrm rot="16200000" flipH="1">
              <a:off x="4786" y="1913"/>
              <a:ext cx="573" cy="113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4832" name="Text Box 36"/>
            <p:cNvSpPr txBox="1">
              <a:spLocks noChangeArrowheads="1"/>
            </p:cNvSpPr>
            <p:nvPr/>
          </p:nvSpPr>
          <p:spPr bwMode="auto">
            <a:xfrm>
              <a:off x="4944" y="1824"/>
              <a:ext cx="76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1800" b="0">
                  <a:solidFill>
                    <a:schemeClr val="tx2"/>
                  </a:solidFill>
                  <a:latin typeface="Gill Sans MT" panose="020B0502020104020203" pitchFamily="34" charset="0"/>
                </a:rPr>
                <a:t>String mutation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with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withGroup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withGroup">
                            <p:stCondLst>
                              <p:cond delay="40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withGroup">
                            <p:stCondLst>
                              <p:cond delay="5000"/>
                            </p:stCondLst>
                            <p:childTnLst>
                              <p:par>
                                <p:cTn id="2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withGroup">
                            <p:stCondLst>
                              <p:cond delay="6000"/>
                            </p:stCondLst>
                            <p:childTnLst>
                              <p:par>
                                <p:cTn id="2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withGroup">
                            <p:stCondLst>
                              <p:cond delay="7000"/>
                            </p:stCondLst>
                            <p:childTnLst>
                              <p:par>
                                <p:cTn id="2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Introduction to Software Testing, edition 2  (Ch 9)</a:t>
            </a:r>
            <a:endParaRPr lang="zh-CN" altLang="en-US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3584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© Ammann &amp; Offutt</a:t>
            </a:r>
          </a:p>
        </p:txBody>
      </p:sp>
      <p:sp>
        <p:nvSpPr>
          <p:cNvPr id="3584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7FFE7DFC-FF3E-4D2B-9309-6F207221007D}" type="slidenum">
              <a:rPr lang="zh-CN" altLang="en-US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pPr/>
              <a:t>22</a:t>
            </a:fld>
            <a:endParaRPr lang="en-US" altLang="zh-CN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35845" name="Rectangle 7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Structure of Chapter</a:t>
            </a:r>
          </a:p>
        </p:txBody>
      </p:sp>
      <p:graphicFrame>
        <p:nvGraphicFramePr>
          <p:cNvPr id="255238" name="Group 26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12493364"/>
              </p:ext>
            </p:extLst>
          </p:nvPr>
        </p:nvGraphicFramePr>
        <p:xfrm>
          <a:off x="66675" y="909638"/>
          <a:ext cx="9005888" cy="5643563"/>
        </p:xfrm>
        <a:graphic>
          <a:graphicData uri="http://schemas.openxmlformats.org/drawingml/2006/table">
            <a:tbl>
              <a:tblPr/>
              <a:tblGrid>
                <a:gridCol w="115887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95103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00818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80022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087563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77846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T="45723" marB="45723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ill Sans MT" panose="020B0502020104020203" pitchFamily="34" charset="0"/>
                        </a:rPr>
                        <a:t>Program-based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ill Sans MT" panose="020B0502020104020203" pitchFamily="34" charset="0"/>
                        </a:rPr>
                        <a:t>Integration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ill Sans MT" panose="020B0502020104020203" pitchFamily="34" charset="0"/>
                        </a:rPr>
                        <a:t>Model-based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ill Sans MT" panose="020B0502020104020203" pitchFamily="34" charset="0"/>
                        </a:rPr>
                        <a:t>Input space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44507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ill Sans MT" panose="020B0502020104020203" pitchFamily="34" charset="0"/>
                        </a:rPr>
                        <a:t>Grammar</a:t>
                      </a:r>
                    </a:p>
                  </a:txBody>
                  <a:tcPr marT="45723" marB="45723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ill Sans MT" panose="020B0502020104020203" pitchFamily="34" charset="0"/>
                        </a:rPr>
                        <a:t>9.2.1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ill Sans MT" panose="020B0502020104020203" pitchFamily="34" charset="0"/>
                        </a:rPr>
                        <a:t>9.3.1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ill Sans MT" panose="020B0502020104020203" pitchFamily="34" charset="0"/>
                        </a:rPr>
                        <a:t>9.4.1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ill Sans MT" panose="020B0502020104020203" pitchFamily="34" charset="0"/>
                        </a:rPr>
                        <a:t>9.5.1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85249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Grammar</a:t>
                      </a:r>
                    </a:p>
                  </a:txBody>
                  <a:tcPr marT="45723" marB="45723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Programming languages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No known applications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Algebraic specifications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Input languages, including XML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06423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Summary</a:t>
                      </a:r>
                    </a:p>
                  </a:txBody>
                  <a:tcPr marT="45723" marB="45723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Compiler testing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Input space testing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42919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Valid?</a:t>
                      </a:r>
                    </a:p>
                  </a:txBody>
                  <a:tcPr marT="45723" marB="45723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Valid &amp; invalid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Valid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38347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ill Sans MT" panose="020B0502020104020203" pitchFamily="34" charset="0"/>
                        </a:rPr>
                        <a:t>Mutation</a:t>
                      </a:r>
                    </a:p>
                  </a:txBody>
                  <a:tcPr marT="45723" marB="45723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ill Sans MT" panose="020B0502020104020203" pitchFamily="34" charset="0"/>
                        </a:rPr>
                        <a:t>9.2.2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ill Sans MT" panose="020B0502020104020203" pitchFamily="34" charset="0"/>
                        </a:rPr>
                        <a:t>9.3.2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ill Sans MT" panose="020B0502020104020203" pitchFamily="34" charset="0"/>
                        </a:rPr>
                        <a:t>9.4.2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ill Sans MT" panose="020B0502020104020203" pitchFamily="34" charset="0"/>
                        </a:rPr>
                        <a:t>9.5.2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85249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Grammar</a:t>
                      </a:r>
                    </a:p>
                  </a:txBody>
                  <a:tcPr marT="45723" marB="45723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Programming languages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Programming languages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FSMs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Input languages, including XML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38347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Summary</a:t>
                      </a:r>
                    </a:p>
                  </a:txBody>
                  <a:tcPr marT="45723" marB="45723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Mutates programs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Tests integration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Model checking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Error checking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38347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Ground?</a:t>
                      </a:r>
                    </a:p>
                  </a:txBody>
                  <a:tcPr marT="45723" marB="45723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Yes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Yes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Yes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No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8896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Valid?</a:t>
                      </a:r>
                    </a:p>
                  </a:txBody>
                  <a:tcPr marT="45723" marB="45723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Yes, must compile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Yes, must compile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Yes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No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76259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Tests?</a:t>
                      </a:r>
                    </a:p>
                  </a:txBody>
                  <a:tcPr marT="45723" marB="45723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Mutants not tests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Mutants not tests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Traces are tests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Mutants are tests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8896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Killing</a:t>
                      </a:r>
                    </a:p>
                  </a:txBody>
                  <a:tcPr marT="45723" marB="45723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Yes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Yes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Yes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No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83215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Notes</a:t>
                      </a:r>
                    </a:p>
                  </a:txBody>
                  <a:tcPr marT="45723" marB="45723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Strong and weak. Subsumes other techniques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Includes OO testing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Sometimes the grammar is mutated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Introduction to Software Testing, edition 2  (Ch 9)</a:t>
            </a:r>
            <a:endParaRPr lang="zh-CN" altLang="en-US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1638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© Ammann &amp; Offutt</a:t>
            </a:r>
          </a:p>
        </p:txBody>
      </p:sp>
      <p:sp>
        <p:nvSpPr>
          <p:cNvPr id="1638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DE537791-483C-49A7-A57D-9325B4DCDD22}" type="slidenum">
              <a:rPr lang="zh-CN" altLang="en-US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pPr/>
              <a:t>3</a:t>
            </a:fld>
            <a:endParaRPr lang="en-US" altLang="zh-CN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16389" name="Rectangle 2"/>
          <p:cNvSpPr>
            <a:spLocks noGrp="1" noChangeArrowheads="1"/>
          </p:cNvSpPr>
          <p:nvPr>
            <p:ph type="title"/>
          </p:nvPr>
        </p:nvSpPr>
        <p:spPr>
          <a:xfrm>
            <a:off x="96252" y="96837"/>
            <a:ext cx="8963527" cy="1310858"/>
          </a:xfrm>
        </p:spPr>
        <p:txBody>
          <a:bodyPr/>
          <a:lstStyle/>
          <a:p>
            <a:r>
              <a:rPr lang="en-US" altLang="zh-CN" dirty="0" smtClean="0">
                <a:ea typeface="宋体" pitchFamily="2" charset="-122"/>
              </a:rPr>
              <a:t>Using the Syntax to Generate Tests</a:t>
            </a:r>
          </a:p>
        </p:txBody>
      </p:sp>
      <p:sp>
        <p:nvSpPr>
          <p:cNvPr id="163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8113" y="1212850"/>
            <a:ext cx="8867775" cy="5322888"/>
          </a:xfrm>
        </p:spPr>
        <p:txBody>
          <a:bodyPr/>
          <a:lstStyle/>
          <a:p>
            <a:r>
              <a:rPr lang="en-US" altLang="zh-CN" dirty="0" smtClean="0">
                <a:ea typeface="宋体" pitchFamily="2" charset="-122"/>
              </a:rPr>
              <a:t>Lots of software artifacts follow </a:t>
            </a:r>
            <a:r>
              <a:rPr lang="en-US" altLang="zh-CN" dirty="0" smtClean="0">
                <a:solidFill>
                  <a:schemeClr val="tx2"/>
                </a:solidFill>
                <a:ea typeface="宋体" pitchFamily="2" charset="-122"/>
              </a:rPr>
              <a:t>strict syntax</a:t>
            </a:r>
            <a:r>
              <a:rPr lang="en-US" altLang="zh-CN" dirty="0" smtClean="0">
                <a:ea typeface="宋体" pitchFamily="2" charset="-122"/>
              </a:rPr>
              <a:t> rules</a:t>
            </a:r>
          </a:p>
          <a:p>
            <a:r>
              <a:rPr lang="en-US" altLang="zh-CN" dirty="0" smtClean="0">
                <a:ea typeface="宋体" pitchFamily="2" charset="-122"/>
              </a:rPr>
              <a:t>The syntax is often expressed as a </a:t>
            </a:r>
            <a:r>
              <a:rPr lang="en-US" altLang="zh-CN" dirty="0" smtClean="0">
                <a:solidFill>
                  <a:schemeClr val="tx2"/>
                </a:solidFill>
                <a:ea typeface="宋体" pitchFamily="2" charset="-122"/>
              </a:rPr>
              <a:t>grammar</a:t>
            </a:r>
            <a:r>
              <a:rPr lang="en-US" altLang="zh-CN" dirty="0" smtClean="0">
                <a:ea typeface="宋体" pitchFamily="2" charset="-122"/>
              </a:rPr>
              <a:t> in a language such as BNF</a:t>
            </a:r>
          </a:p>
          <a:p>
            <a:r>
              <a:rPr lang="en-US" altLang="zh-CN" dirty="0" smtClean="0">
                <a:solidFill>
                  <a:schemeClr val="tx2"/>
                </a:solidFill>
                <a:ea typeface="宋体" pitchFamily="2" charset="-122"/>
              </a:rPr>
              <a:t>Syntactic descriptions</a:t>
            </a:r>
            <a:r>
              <a:rPr lang="en-US" altLang="zh-CN" dirty="0" smtClean="0">
                <a:ea typeface="宋体" pitchFamily="2" charset="-122"/>
              </a:rPr>
              <a:t> can come from many sources</a:t>
            </a:r>
          </a:p>
          <a:p>
            <a:pPr lvl="1"/>
            <a:r>
              <a:rPr lang="en-US" altLang="zh-CN" dirty="0" smtClean="0">
                <a:ea typeface="宋体" pitchFamily="2" charset="-122"/>
              </a:rPr>
              <a:t>Programs</a:t>
            </a:r>
          </a:p>
          <a:p>
            <a:pPr lvl="1"/>
            <a:r>
              <a:rPr lang="en-US" altLang="zh-CN" dirty="0" smtClean="0">
                <a:ea typeface="宋体" pitchFamily="2" charset="-122"/>
              </a:rPr>
              <a:t>Integration elements</a:t>
            </a:r>
          </a:p>
          <a:p>
            <a:pPr lvl="1"/>
            <a:r>
              <a:rPr lang="en-US" altLang="zh-CN" dirty="0" smtClean="0">
                <a:ea typeface="宋体" pitchFamily="2" charset="-122"/>
              </a:rPr>
              <a:t>Design documents</a:t>
            </a:r>
          </a:p>
          <a:p>
            <a:pPr lvl="1"/>
            <a:r>
              <a:rPr lang="en-US" altLang="zh-CN" dirty="0" smtClean="0">
                <a:ea typeface="宋体" pitchFamily="2" charset="-122"/>
              </a:rPr>
              <a:t>Input descriptions</a:t>
            </a:r>
          </a:p>
          <a:p>
            <a:r>
              <a:rPr lang="en-US" altLang="zh-CN" dirty="0" smtClean="0">
                <a:ea typeface="宋体" pitchFamily="2" charset="-122"/>
              </a:rPr>
              <a:t>Tests are created with </a:t>
            </a:r>
            <a:r>
              <a:rPr lang="en-US" altLang="zh-CN" dirty="0" smtClean="0">
                <a:solidFill>
                  <a:schemeClr val="tx2"/>
                </a:solidFill>
                <a:ea typeface="宋体" pitchFamily="2" charset="-122"/>
              </a:rPr>
              <a:t>two general goals</a:t>
            </a:r>
          </a:p>
          <a:p>
            <a:pPr lvl="1"/>
            <a:r>
              <a:rPr lang="en-US" altLang="zh-CN" dirty="0" smtClean="0">
                <a:solidFill>
                  <a:schemeClr val="tx2"/>
                </a:solidFill>
                <a:ea typeface="宋体" pitchFamily="2" charset="-122"/>
              </a:rPr>
              <a:t>Cover</a:t>
            </a:r>
            <a:r>
              <a:rPr lang="en-US" altLang="zh-CN" dirty="0" smtClean="0">
                <a:ea typeface="宋体" pitchFamily="2" charset="-122"/>
              </a:rPr>
              <a:t> the syntax in some way</a:t>
            </a:r>
          </a:p>
          <a:p>
            <a:pPr lvl="1"/>
            <a:r>
              <a:rPr lang="en-US" altLang="zh-CN" dirty="0" smtClean="0">
                <a:solidFill>
                  <a:schemeClr val="tx2"/>
                </a:solidFill>
                <a:ea typeface="宋体" pitchFamily="2" charset="-122"/>
              </a:rPr>
              <a:t>Violate</a:t>
            </a:r>
            <a:r>
              <a:rPr lang="en-US" altLang="zh-CN" dirty="0" smtClean="0">
                <a:ea typeface="宋体" pitchFamily="2" charset="-122"/>
              </a:rPr>
              <a:t> the syntax (invalid tests)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Introduction to Software Testing, edition 2  (Ch 9)</a:t>
            </a:r>
            <a:endParaRPr lang="zh-CN" altLang="en-US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1741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© Ammann &amp; Offutt</a:t>
            </a:r>
          </a:p>
        </p:txBody>
      </p:sp>
      <p:sp>
        <p:nvSpPr>
          <p:cNvPr id="1741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E2CC7DB6-09A5-4000-B6FD-D6087202C9C1}" type="slidenum">
              <a:rPr lang="zh-CN" altLang="en-US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pPr/>
              <a:t>4</a:t>
            </a:fld>
            <a:endParaRPr lang="en-US" altLang="zh-CN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174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Grammar Coverage Criteria</a:t>
            </a:r>
          </a:p>
        </p:txBody>
      </p:sp>
      <p:sp>
        <p:nvSpPr>
          <p:cNvPr id="174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8113" y="757989"/>
            <a:ext cx="8867775" cy="2328111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dirty="0" smtClean="0"/>
              <a:t>Software engineering makes practical use of </a:t>
            </a:r>
            <a:r>
              <a:rPr lang="en-US" altLang="en-US" dirty="0" smtClean="0">
                <a:solidFill>
                  <a:schemeClr val="tx2"/>
                </a:solidFill>
              </a:rPr>
              <a:t>automata theory</a:t>
            </a:r>
            <a:r>
              <a:rPr lang="en-US" altLang="en-US" dirty="0" smtClean="0"/>
              <a:t> in several ways</a:t>
            </a:r>
          </a:p>
          <a:p>
            <a:pPr lvl="1">
              <a:lnSpc>
                <a:spcPct val="80000"/>
              </a:lnSpc>
            </a:pPr>
            <a:r>
              <a:rPr lang="en-US" altLang="en-US" dirty="0" smtClean="0">
                <a:solidFill>
                  <a:schemeClr val="tx2"/>
                </a:solidFill>
              </a:rPr>
              <a:t>Programming languages</a:t>
            </a:r>
            <a:r>
              <a:rPr lang="en-US" altLang="en-US" dirty="0" smtClean="0"/>
              <a:t> defined in BNF</a:t>
            </a:r>
          </a:p>
          <a:p>
            <a:pPr lvl="1">
              <a:lnSpc>
                <a:spcPct val="80000"/>
              </a:lnSpc>
            </a:pPr>
            <a:r>
              <a:rPr lang="en-US" altLang="en-US" dirty="0" smtClean="0">
                <a:solidFill>
                  <a:schemeClr val="tx2"/>
                </a:solidFill>
              </a:rPr>
              <a:t>Program behavior</a:t>
            </a:r>
            <a:r>
              <a:rPr lang="en-US" altLang="en-US" dirty="0" smtClean="0"/>
              <a:t> described as finite state machines</a:t>
            </a:r>
          </a:p>
          <a:p>
            <a:pPr lvl="1">
              <a:lnSpc>
                <a:spcPct val="80000"/>
              </a:lnSpc>
            </a:pPr>
            <a:r>
              <a:rPr lang="en-US" altLang="en-US" dirty="0" smtClean="0">
                <a:solidFill>
                  <a:schemeClr val="tx2"/>
                </a:solidFill>
              </a:rPr>
              <a:t>Allowable inputs</a:t>
            </a:r>
            <a:r>
              <a:rPr lang="en-US" altLang="en-US" dirty="0" smtClean="0"/>
              <a:t> defined by grammars</a:t>
            </a:r>
          </a:p>
          <a:p>
            <a:pPr>
              <a:lnSpc>
                <a:spcPct val="80000"/>
              </a:lnSpc>
            </a:pPr>
            <a:r>
              <a:rPr lang="en-US" altLang="en-US" dirty="0" smtClean="0"/>
              <a:t>A simple </a:t>
            </a:r>
            <a:r>
              <a:rPr lang="en-US" altLang="en-US" dirty="0" smtClean="0">
                <a:solidFill>
                  <a:schemeClr val="tx2"/>
                </a:solidFill>
              </a:rPr>
              <a:t>regular expression</a:t>
            </a:r>
            <a:r>
              <a:rPr lang="en-US" altLang="en-US" dirty="0" smtClean="0"/>
              <a:t>:</a:t>
            </a:r>
          </a:p>
        </p:txBody>
      </p:sp>
      <p:sp>
        <p:nvSpPr>
          <p:cNvPr id="265220" name="Text Box 4"/>
          <p:cNvSpPr txBox="1">
            <a:spLocks noChangeArrowheads="1"/>
          </p:cNvSpPr>
          <p:nvPr/>
        </p:nvSpPr>
        <p:spPr bwMode="auto">
          <a:xfrm>
            <a:off x="628650" y="3195221"/>
            <a:ext cx="2554288" cy="531813"/>
          </a:xfrm>
          <a:prstGeom prst="rect">
            <a:avLst/>
          </a:prstGeom>
          <a:solidFill>
            <a:srgbClr val="0000FF"/>
          </a:solidFill>
          <a:ln w="12700">
            <a:solidFill>
              <a:schemeClr val="tx2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zh-CN" sz="2800" dirty="0">
                <a:latin typeface="Gill Sans MT" panose="020B0502020104020203" pitchFamily="34" charset="0"/>
                <a:ea typeface="宋体" pitchFamily="2" charset="-122"/>
              </a:rPr>
              <a:t>(</a:t>
            </a:r>
            <a:r>
              <a:rPr lang="en-US" altLang="zh-CN" sz="2800" i="1" dirty="0">
                <a:latin typeface="Gill Sans MT" panose="020B0502020104020203" pitchFamily="34" charset="0"/>
                <a:ea typeface="宋体" pitchFamily="2" charset="-122"/>
              </a:rPr>
              <a:t>G s n</a:t>
            </a:r>
            <a:r>
              <a:rPr lang="en-US" altLang="zh-CN" sz="2800" dirty="0">
                <a:latin typeface="Gill Sans MT" panose="020B0502020104020203" pitchFamily="34" charset="0"/>
                <a:ea typeface="宋体" pitchFamily="2" charset="-122"/>
              </a:rPr>
              <a:t> | </a:t>
            </a:r>
            <a:r>
              <a:rPr lang="en-US" altLang="zh-CN" sz="2800" i="1" dirty="0">
                <a:latin typeface="Gill Sans MT" panose="020B0502020104020203" pitchFamily="34" charset="0"/>
                <a:ea typeface="宋体" pitchFamily="2" charset="-122"/>
              </a:rPr>
              <a:t>B t n</a:t>
            </a:r>
            <a:r>
              <a:rPr lang="en-US" altLang="zh-CN" sz="2800" dirty="0">
                <a:latin typeface="Gill Sans MT" panose="020B0502020104020203" pitchFamily="34" charset="0"/>
                <a:ea typeface="宋体" pitchFamily="2" charset="-122"/>
              </a:rPr>
              <a:t>)</a:t>
            </a:r>
            <a:r>
              <a:rPr lang="en-US" altLang="zh-CN" sz="2800" i="1" dirty="0">
                <a:latin typeface="Gill Sans MT" panose="020B0502020104020203" pitchFamily="34" charset="0"/>
                <a:ea typeface="宋体" pitchFamily="2" charset="-122"/>
              </a:rPr>
              <a:t>*</a:t>
            </a:r>
          </a:p>
        </p:txBody>
      </p:sp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3025775" y="3053934"/>
            <a:ext cx="4999038" cy="708025"/>
            <a:chOff x="1906" y="1824"/>
            <a:chExt cx="3149" cy="446"/>
          </a:xfrm>
        </p:grpSpPr>
        <p:sp>
          <p:nvSpPr>
            <p:cNvPr id="17421" name="Line 5"/>
            <p:cNvSpPr>
              <a:spLocks noChangeShapeType="1"/>
            </p:cNvSpPr>
            <p:nvPr/>
          </p:nvSpPr>
          <p:spPr bwMode="auto">
            <a:xfrm>
              <a:off x="1906" y="2054"/>
              <a:ext cx="1039" cy="0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Gill Sans MT" panose="020B0502020104020203" pitchFamily="34" charset="0"/>
              </a:endParaRPr>
            </a:p>
          </p:txBody>
        </p:sp>
        <p:sp>
          <p:nvSpPr>
            <p:cNvPr id="17422" name="Text Box 6"/>
            <p:cNvSpPr txBox="1">
              <a:spLocks noChangeArrowheads="1"/>
            </p:cNvSpPr>
            <p:nvPr/>
          </p:nvSpPr>
          <p:spPr bwMode="auto">
            <a:xfrm>
              <a:off x="2952" y="1824"/>
              <a:ext cx="2103" cy="446"/>
            </a:xfrm>
            <a:prstGeom prst="rect">
              <a:avLst/>
            </a:prstGeom>
            <a:solidFill>
              <a:srgbClr val="0066FF"/>
            </a:solidFill>
            <a:ln w="12700">
              <a:solidFill>
                <a:schemeClr val="tx2"/>
              </a:solidFill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zh-CN" dirty="0">
                  <a:latin typeface="Gill Sans MT" panose="020B0502020104020203" pitchFamily="34" charset="0"/>
                  <a:ea typeface="宋体" pitchFamily="2" charset="-122"/>
                </a:rPr>
                <a:t>‘</a:t>
              </a:r>
              <a:r>
                <a:rPr lang="en-US" altLang="zh-CN" i="1" dirty="0">
                  <a:latin typeface="Gill Sans MT" panose="020B0502020104020203" pitchFamily="34" charset="0"/>
                  <a:ea typeface="宋体" pitchFamily="2" charset="-122"/>
                </a:rPr>
                <a:t>*</a:t>
              </a:r>
              <a:r>
                <a:rPr lang="en-US" altLang="zh-CN" dirty="0">
                  <a:latin typeface="Gill Sans MT" panose="020B0502020104020203" pitchFamily="34" charset="0"/>
                  <a:ea typeface="宋体" pitchFamily="2" charset="-122"/>
                </a:rPr>
                <a:t>’ is </a:t>
              </a:r>
              <a:r>
                <a:rPr lang="en-US" altLang="zh-CN" i="1" dirty="0">
                  <a:latin typeface="Gill Sans MT" panose="020B0502020104020203" pitchFamily="34" charset="0"/>
                  <a:ea typeface="宋体" pitchFamily="2" charset="-122"/>
                </a:rPr>
                <a:t>closure</a:t>
              </a:r>
              <a:r>
                <a:rPr lang="en-US" altLang="zh-CN" dirty="0">
                  <a:latin typeface="Gill Sans MT" panose="020B0502020104020203" pitchFamily="34" charset="0"/>
                  <a:ea typeface="宋体" pitchFamily="2" charset="-122"/>
                </a:rPr>
                <a:t> operator, zero or more occurrences</a:t>
              </a:r>
              <a:endParaRPr lang="en-US" altLang="zh-CN" i="1" dirty="0">
                <a:latin typeface="Gill Sans MT" panose="020B0502020104020203" pitchFamily="34" charset="0"/>
                <a:ea typeface="宋体" pitchFamily="2" charset="-122"/>
              </a:endParaRPr>
            </a:p>
          </p:txBody>
        </p:sp>
      </p:grp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1909763" y="3652421"/>
            <a:ext cx="4446587" cy="923925"/>
            <a:chOff x="1203" y="2201"/>
            <a:chExt cx="2801" cy="582"/>
          </a:xfrm>
        </p:grpSpPr>
        <p:sp>
          <p:nvSpPr>
            <p:cNvPr id="17419" name="Line 7"/>
            <p:cNvSpPr>
              <a:spLocks noChangeShapeType="1"/>
            </p:cNvSpPr>
            <p:nvPr/>
          </p:nvSpPr>
          <p:spPr bwMode="auto">
            <a:xfrm>
              <a:off x="1203" y="2201"/>
              <a:ext cx="1017" cy="368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Gill Sans MT" panose="020B0502020104020203" pitchFamily="34" charset="0"/>
              </a:endParaRPr>
            </a:p>
          </p:txBody>
        </p:sp>
        <p:sp>
          <p:nvSpPr>
            <p:cNvPr id="17420" name="Text Box 8"/>
            <p:cNvSpPr txBox="1">
              <a:spLocks noChangeArrowheads="1"/>
            </p:cNvSpPr>
            <p:nvPr/>
          </p:nvSpPr>
          <p:spPr bwMode="auto">
            <a:xfrm>
              <a:off x="2228" y="2337"/>
              <a:ext cx="1776" cy="446"/>
            </a:xfrm>
            <a:prstGeom prst="rect">
              <a:avLst/>
            </a:prstGeom>
            <a:solidFill>
              <a:srgbClr val="0066FF"/>
            </a:solidFill>
            <a:ln w="12700">
              <a:solidFill>
                <a:schemeClr val="tx2"/>
              </a:solidFill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zh-CN" dirty="0">
                  <a:latin typeface="Gill Sans MT" panose="020B0502020104020203" pitchFamily="34" charset="0"/>
                  <a:ea typeface="宋体" pitchFamily="2" charset="-122"/>
                </a:rPr>
                <a:t>‘</a:t>
              </a:r>
              <a:r>
                <a:rPr lang="en-US" altLang="zh-CN" i="1" dirty="0">
                  <a:latin typeface="Gill Sans MT" panose="020B0502020104020203" pitchFamily="34" charset="0"/>
                  <a:ea typeface="宋体" pitchFamily="2" charset="-122"/>
                </a:rPr>
                <a:t>|</a:t>
              </a:r>
              <a:r>
                <a:rPr lang="en-US" altLang="zh-CN" dirty="0">
                  <a:latin typeface="Gill Sans MT" panose="020B0502020104020203" pitchFamily="34" charset="0"/>
                  <a:ea typeface="宋体" pitchFamily="2" charset="-122"/>
                </a:rPr>
                <a:t>’ is </a:t>
              </a:r>
              <a:r>
                <a:rPr lang="en-US" altLang="zh-CN" i="1" dirty="0">
                  <a:latin typeface="Gill Sans MT" panose="020B0502020104020203" pitchFamily="34" charset="0"/>
                  <a:ea typeface="宋体" pitchFamily="2" charset="-122"/>
                </a:rPr>
                <a:t>choice</a:t>
              </a:r>
              <a:r>
                <a:rPr lang="en-US" altLang="zh-CN" dirty="0">
                  <a:latin typeface="Gill Sans MT" panose="020B0502020104020203" pitchFamily="34" charset="0"/>
                  <a:ea typeface="宋体" pitchFamily="2" charset="-122"/>
                </a:rPr>
                <a:t>, either one can be used</a:t>
              </a:r>
              <a:endParaRPr lang="en-US" altLang="zh-CN" i="1" dirty="0">
                <a:latin typeface="Gill Sans MT" panose="020B0502020104020203" pitchFamily="34" charset="0"/>
                <a:ea typeface="宋体" pitchFamily="2" charset="-122"/>
              </a:endParaRPr>
            </a:p>
          </p:txBody>
        </p:sp>
      </p:grpSp>
      <p:sp>
        <p:nvSpPr>
          <p:cNvPr id="265226" name="Rectangle 10"/>
          <p:cNvSpPr>
            <a:spLocks noChangeArrowheads="1"/>
          </p:cNvSpPr>
          <p:nvPr/>
        </p:nvSpPr>
        <p:spPr bwMode="auto">
          <a:xfrm>
            <a:off x="138113" y="4728581"/>
            <a:ext cx="8867775" cy="1862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2857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90000"/>
              </a:lnSpc>
              <a:spcBef>
                <a:spcPct val="30000"/>
              </a:spcBef>
              <a:buSzPct val="85000"/>
              <a:buFontTx/>
              <a:buChar char="•"/>
            </a:pPr>
            <a:r>
              <a:rPr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Any sequence of “</a:t>
            </a:r>
            <a:r>
              <a:rPr lang="en-US" altLang="zh-CN" sz="2400" b="0" i="1" dirty="0">
                <a:solidFill>
                  <a:schemeClr val="tx2"/>
                </a:solidFill>
                <a:latin typeface="Gill Sans MT" panose="020B0502020104020203" pitchFamily="34" charset="0"/>
                <a:ea typeface="宋体" pitchFamily="2" charset="-122"/>
              </a:rPr>
              <a:t>G s n</a:t>
            </a:r>
            <a:r>
              <a:rPr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” and “</a:t>
            </a:r>
            <a:r>
              <a:rPr lang="en-US" altLang="zh-CN" sz="2400" b="0" i="1" dirty="0">
                <a:solidFill>
                  <a:schemeClr val="tx2"/>
                </a:solidFill>
                <a:latin typeface="Gill Sans MT" panose="020B0502020104020203" pitchFamily="34" charset="0"/>
                <a:ea typeface="宋体" pitchFamily="2" charset="-122"/>
              </a:rPr>
              <a:t>B t n</a:t>
            </a:r>
            <a:r>
              <a:rPr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”</a:t>
            </a:r>
          </a:p>
          <a:p>
            <a:pPr>
              <a:lnSpc>
                <a:spcPct val="90000"/>
              </a:lnSpc>
              <a:spcBef>
                <a:spcPct val="30000"/>
              </a:spcBef>
              <a:buSzPct val="85000"/>
              <a:buFontTx/>
              <a:buChar char="•"/>
            </a:pPr>
            <a:r>
              <a:rPr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‘</a:t>
            </a:r>
            <a:r>
              <a:rPr lang="en-US" altLang="zh-CN" sz="2400" b="0" i="1" dirty="0">
                <a:solidFill>
                  <a:schemeClr val="tx2"/>
                </a:solidFill>
                <a:latin typeface="Gill Sans MT" panose="020B0502020104020203" pitchFamily="34" charset="0"/>
                <a:ea typeface="宋体" pitchFamily="2" charset="-122"/>
              </a:rPr>
              <a:t>G</a:t>
            </a:r>
            <a:r>
              <a:rPr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’ and ‘</a:t>
            </a:r>
            <a:r>
              <a:rPr lang="en-US" altLang="zh-CN" sz="2400" b="0" i="1" dirty="0">
                <a:solidFill>
                  <a:schemeClr val="tx2"/>
                </a:solidFill>
                <a:latin typeface="Gill Sans MT" panose="020B0502020104020203" pitchFamily="34" charset="0"/>
                <a:ea typeface="宋体" pitchFamily="2" charset="-122"/>
              </a:rPr>
              <a:t>B</a:t>
            </a:r>
            <a:r>
              <a:rPr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’ could </a:t>
            </a:r>
            <a:r>
              <a:rPr lang="en-US" altLang="zh-CN" sz="2400" b="0" dirty="0" smtClean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represent commands</a:t>
            </a:r>
            <a:r>
              <a:rPr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, methods, or events</a:t>
            </a:r>
          </a:p>
          <a:p>
            <a:pPr>
              <a:lnSpc>
                <a:spcPct val="90000"/>
              </a:lnSpc>
              <a:spcBef>
                <a:spcPct val="30000"/>
              </a:spcBef>
              <a:buSzPct val="85000"/>
              <a:buFontTx/>
              <a:buChar char="•"/>
            </a:pPr>
            <a:r>
              <a:rPr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‘</a:t>
            </a:r>
            <a:r>
              <a:rPr lang="en-US" altLang="zh-CN" sz="2400" b="0" i="1" dirty="0">
                <a:solidFill>
                  <a:schemeClr val="tx2"/>
                </a:solidFill>
                <a:latin typeface="Gill Sans MT" panose="020B0502020104020203" pitchFamily="34" charset="0"/>
                <a:ea typeface="宋体" pitchFamily="2" charset="-122"/>
              </a:rPr>
              <a:t>s</a:t>
            </a:r>
            <a:r>
              <a:rPr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’, ‘</a:t>
            </a:r>
            <a:r>
              <a:rPr lang="en-US" altLang="zh-CN" sz="2400" b="0" i="1" dirty="0">
                <a:solidFill>
                  <a:schemeClr val="tx2"/>
                </a:solidFill>
                <a:latin typeface="Gill Sans MT" panose="020B0502020104020203" pitchFamily="34" charset="0"/>
                <a:ea typeface="宋体" pitchFamily="2" charset="-122"/>
              </a:rPr>
              <a:t>t</a:t>
            </a:r>
            <a:r>
              <a:rPr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’, and ‘</a:t>
            </a:r>
            <a:r>
              <a:rPr lang="en-US" altLang="zh-CN" sz="2400" b="0" i="1" dirty="0">
                <a:solidFill>
                  <a:schemeClr val="tx2"/>
                </a:solidFill>
                <a:latin typeface="Gill Sans MT" panose="020B0502020104020203" pitchFamily="34" charset="0"/>
                <a:ea typeface="宋体" pitchFamily="2" charset="-122"/>
              </a:rPr>
              <a:t>n</a:t>
            </a:r>
            <a:r>
              <a:rPr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’ </a:t>
            </a:r>
            <a:r>
              <a:rPr lang="en-US" altLang="zh-CN" sz="2400" b="0" dirty="0" smtClean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can </a:t>
            </a:r>
            <a:r>
              <a:rPr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represent </a:t>
            </a:r>
            <a:r>
              <a:rPr lang="en-US" altLang="zh-CN" sz="2400" b="0" dirty="0" smtClean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arguments</a:t>
            </a:r>
            <a:r>
              <a:rPr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, parameters, or values</a:t>
            </a:r>
          </a:p>
          <a:p>
            <a:pPr>
              <a:lnSpc>
                <a:spcPct val="90000"/>
              </a:lnSpc>
              <a:spcBef>
                <a:spcPct val="30000"/>
              </a:spcBef>
              <a:buSzPct val="85000"/>
              <a:buFontTx/>
              <a:buChar char="•"/>
            </a:pPr>
            <a:r>
              <a:rPr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‘</a:t>
            </a:r>
            <a:r>
              <a:rPr lang="en-US" altLang="zh-CN" sz="2400" b="0" i="1" dirty="0">
                <a:solidFill>
                  <a:schemeClr val="tx2"/>
                </a:solidFill>
                <a:latin typeface="Gill Sans MT" panose="020B0502020104020203" pitchFamily="34" charset="0"/>
                <a:ea typeface="宋体" pitchFamily="2" charset="-122"/>
              </a:rPr>
              <a:t>s</a:t>
            </a:r>
            <a:r>
              <a:rPr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’, ‘</a:t>
            </a:r>
            <a:r>
              <a:rPr lang="en-US" altLang="zh-CN" sz="2400" b="0" i="1" dirty="0">
                <a:solidFill>
                  <a:schemeClr val="tx2"/>
                </a:solidFill>
                <a:latin typeface="Gill Sans MT" panose="020B0502020104020203" pitchFamily="34" charset="0"/>
                <a:ea typeface="宋体" pitchFamily="2" charset="-122"/>
              </a:rPr>
              <a:t>t</a:t>
            </a:r>
            <a:r>
              <a:rPr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’, and ‘</a:t>
            </a:r>
            <a:r>
              <a:rPr lang="en-US" altLang="zh-CN" sz="2400" b="0" i="1" dirty="0">
                <a:solidFill>
                  <a:schemeClr val="tx2"/>
                </a:solidFill>
                <a:latin typeface="Gill Sans MT" panose="020B0502020104020203" pitchFamily="34" charset="0"/>
                <a:ea typeface="宋体" pitchFamily="2" charset="-122"/>
              </a:rPr>
              <a:t>n</a:t>
            </a:r>
            <a:r>
              <a:rPr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’ could represent literals or a set of values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65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1000"/>
                                        <p:tgtEl>
                                          <p:spTgt spid="265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5220" grpId="0" animBg="1"/>
      <p:bldP spid="26522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Introduction to Software Testing, edition 2  (Ch 9)</a:t>
            </a:r>
            <a:endParaRPr lang="zh-CN" altLang="en-US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1843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© Ammann &amp; Offutt</a:t>
            </a:r>
          </a:p>
        </p:txBody>
      </p:sp>
      <p:sp>
        <p:nvSpPr>
          <p:cNvPr id="1843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4D75E0C0-B7CB-4EF7-BFD7-334921C4F601}" type="slidenum">
              <a:rPr lang="zh-CN" altLang="en-US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pPr/>
              <a:t>5</a:t>
            </a:fld>
            <a:endParaRPr lang="en-US" altLang="zh-CN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184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Test Cases from Grammar</a:t>
            </a:r>
          </a:p>
        </p:txBody>
      </p:sp>
      <p:sp>
        <p:nvSpPr>
          <p:cNvPr id="184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8113" y="969963"/>
            <a:ext cx="8867775" cy="2384425"/>
          </a:xfrm>
        </p:spPr>
        <p:txBody>
          <a:bodyPr/>
          <a:lstStyle/>
          <a:p>
            <a:r>
              <a:rPr lang="en-US" altLang="en-US" dirty="0" smtClean="0"/>
              <a:t>A string that satisfies the derivation rules is said to be “</a:t>
            </a:r>
            <a:r>
              <a:rPr lang="en-US" altLang="en-US" i="1" dirty="0" smtClean="0">
                <a:solidFill>
                  <a:schemeClr val="tx2"/>
                </a:solidFill>
              </a:rPr>
              <a:t>in the grammar</a:t>
            </a:r>
            <a:r>
              <a:rPr lang="en-US" altLang="en-US" dirty="0" smtClean="0"/>
              <a:t>”</a:t>
            </a:r>
          </a:p>
          <a:p>
            <a:r>
              <a:rPr lang="en-US" altLang="en-US" dirty="0" smtClean="0"/>
              <a:t>A test case is a </a:t>
            </a:r>
            <a:r>
              <a:rPr lang="en-US" altLang="en-US" dirty="0" smtClean="0">
                <a:solidFill>
                  <a:schemeClr val="tx2"/>
                </a:solidFill>
              </a:rPr>
              <a:t>sequence of strings</a:t>
            </a:r>
            <a:r>
              <a:rPr lang="en-US" altLang="en-US" dirty="0" smtClean="0"/>
              <a:t> that satisfy the regular expression</a:t>
            </a:r>
          </a:p>
          <a:p>
            <a:r>
              <a:rPr lang="en-US" altLang="en-US" dirty="0" smtClean="0"/>
              <a:t>Suppose ‘</a:t>
            </a:r>
            <a:r>
              <a:rPr lang="en-US" altLang="en-US" dirty="0" smtClean="0">
                <a:solidFill>
                  <a:schemeClr val="tx2"/>
                </a:solidFill>
              </a:rPr>
              <a:t>s</a:t>
            </a:r>
            <a:r>
              <a:rPr lang="en-US" altLang="en-US" dirty="0" smtClean="0"/>
              <a:t>’, ‘</a:t>
            </a:r>
            <a:r>
              <a:rPr lang="en-US" altLang="en-US" dirty="0" smtClean="0">
                <a:solidFill>
                  <a:schemeClr val="tx2"/>
                </a:solidFill>
              </a:rPr>
              <a:t>t</a:t>
            </a:r>
            <a:r>
              <a:rPr lang="en-US" altLang="en-US" dirty="0" smtClean="0"/>
              <a:t>’ and ‘</a:t>
            </a:r>
            <a:r>
              <a:rPr lang="en-US" altLang="en-US" dirty="0" smtClean="0">
                <a:solidFill>
                  <a:schemeClr val="tx2"/>
                </a:solidFill>
              </a:rPr>
              <a:t>n</a:t>
            </a:r>
            <a:r>
              <a:rPr lang="en-US" altLang="en-US" dirty="0" smtClean="0"/>
              <a:t>’ are numbers</a:t>
            </a:r>
          </a:p>
        </p:txBody>
      </p:sp>
      <p:sp>
        <p:nvSpPr>
          <p:cNvPr id="267268" name="Text Box 4"/>
          <p:cNvSpPr txBox="1">
            <a:spLocks noChangeArrowheads="1"/>
          </p:cNvSpPr>
          <p:nvPr/>
        </p:nvSpPr>
        <p:spPr bwMode="auto">
          <a:xfrm>
            <a:off x="685800" y="3533775"/>
            <a:ext cx="2747963" cy="2462213"/>
          </a:xfrm>
          <a:prstGeom prst="rect">
            <a:avLst/>
          </a:prstGeom>
          <a:solidFill>
            <a:srgbClr val="0000FF"/>
          </a:solidFill>
          <a:ln w="1270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28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G  </a:t>
            </a:r>
            <a:r>
              <a:rPr lang="en-US" altLang="zh-CN" sz="2800" i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26  </a:t>
            </a:r>
            <a:r>
              <a:rPr lang="en-US" altLang="zh-CN" sz="28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08 01 90</a:t>
            </a:r>
          </a:p>
          <a:p>
            <a:pPr>
              <a:spcBef>
                <a:spcPct val="50000"/>
              </a:spcBef>
              <a:defRPr/>
            </a:pPr>
            <a:r>
              <a:rPr lang="en-US" altLang="zh-CN" sz="28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B  </a:t>
            </a:r>
            <a:r>
              <a:rPr lang="en-US" altLang="zh-CN" sz="2800" i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22  </a:t>
            </a:r>
            <a:r>
              <a:rPr lang="en-US" altLang="zh-CN" sz="28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06 27 94</a:t>
            </a:r>
          </a:p>
          <a:p>
            <a:pPr>
              <a:spcBef>
                <a:spcPct val="50000"/>
              </a:spcBef>
              <a:defRPr/>
            </a:pPr>
            <a:r>
              <a:rPr lang="en-US" altLang="zh-CN" sz="28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G  </a:t>
            </a:r>
            <a:r>
              <a:rPr lang="en-US" altLang="zh-CN" sz="2800" i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22  </a:t>
            </a:r>
            <a:r>
              <a:rPr lang="en-US" altLang="zh-CN" sz="28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11 21 94</a:t>
            </a:r>
          </a:p>
          <a:p>
            <a:pPr>
              <a:spcBef>
                <a:spcPct val="50000"/>
              </a:spcBef>
              <a:defRPr/>
            </a:pPr>
            <a:r>
              <a:rPr lang="en-US" altLang="zh-CN" sz="28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B  </a:t>
            </a:r>
            <a:r>
              <a:rPr lang="en-US" altLang="zh-CN" sz="2800" i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13  </a:t>
            </a:r>
            <a:r>
              <a:rPr lang="en-US" altLang="zh-CN" sz="28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01 09 03</a:t>
            </a: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3429000" y="4327525"/>
            <a:ext cx="5234245" cy="708025"/>
            <a:chOff x="2160" y="2075"/>
            <a:chExt cx="3258" cy="446"/>
          </a:xfrm>
        </p:grpSpPr>
        <p:sp>
          <p:nvSpPr>
            <p:cNvPr id="18441" name="Text Box 5"/>
            <p:cNvSpPr txBox="1">
              <a:spLocks noChangeArrowheads="1"/>
            </p:cNvSpPr>
            <p:nvPr/>
          </p:nvSpPr>
          <p:spPr bwMode="auto">
            <a:xfrm>
              <a:off x="2770" y="2075"/>
              <a:ext cx="2648" cy="446"/>
            </a:xfrm>
            <a:prstGeom prst="rect">
              <a:avLst/>
            </a:prstGeom>
            <a:solidFill>
              <a:srgbClr val="0066FF"/>
            </a:solidFill>
            <a:ln w="12700">
              <a:solidFill>
                <a:schemeClr val="tx2"/>
              </a:solidFill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zh-CN" dirty="0">
                  <a:latin typeface="Gill Sans MT" panose="020B0502020104020203" pitchFamily="34" charset="0"/>
                  <a:ea typeface="宋体" pitchFamily="2" charset="-122"/>
                </a:rPr>
                <a:t>Could be one test with four </a:t>
              </a:r>
              <a:r>
                <a:rPr lang="en-US" altLang="zh-CN" dirty="0" smtClean="0">
                  <a:latin typeface="Gill Sans MT" panose="020B0502020104020203" pitchFamily="34" charset="0"/>
                  <a:ea typeface="宋体" pitchFamily="2" charset="-122"/>
                </a:rPr>
                <a:t>parts or four </a:t>
              </a:r>
              <a:r>
                <a:rPr lang="en-US" altLang="zh-CN" dirty="0">
                  <a:latin typeface="Gill Sans MT" panose="020B0502020104020203" pitchFamily="34" charset="0"/>
                  <a:ea typeface="宋体" pitchFamily="2" charset="-122"/>
                </a:rPr>
                <a:t>separate tests,  </a:t>
              </a:r>
              <a:r>
                <a:rPr lang="en-US" altLang="zh-CN" dirty="0" smtClean="0">
                  <a:latin typeface="Gill Sans MT" panose="020B0502020104020203" pitchFamily="34" charset="0"/>
                  <a:ea typeface="宋体" pitchFamily="2" charset="-122"/>
                </a:rPr>
                <a:t>etc.</a:t>
              </a:r>
              <a:endParaRPr lang="en-US" altLang="zh-CN" dirty="0">
                <a:latin typeface="Gill Sans MT" panose="020B0502020104020203" pitchFamily="34" charset="0"/>
                <a:ea typeface="宋体" pitchFamily="2" charset="-122"/>
              </a:endParaRPr>
            </a:p>
          </p:txBody>
        </p:sp>
        <p:sp>
          <p:nvSpPr>
            <p:cNvPr id="18442" name="Line 6"/>
            <p:cNvSpPr>
              <a:spLocks noChangeShapeType="1"/>
            </p:cNvSpPr>
            <p:nvPr/>
          </p:nvSpPr>
          <p:spPr bwMode="auto">
            <a:xfrm>
              <a:off x="2160" y="2348"/>
              <a:ext cx="605" cy="0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67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726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Introduction to Software Testing, edition 2  (Ch 9)</a:t>
            </a:r>
            <a:endParaRPr lang="zh-CN" altLang="en-US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1945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© Ammann &amp; Offutt</a:t>
            </a:r>
          </a:p>
        </p:txBody>
      </p:sp>
      <p:sp>
        <p:nvSpPr>
          <p:cNvPr id="1946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71066549-38E1-4DA8-A093-5494C97CF2EE}" type="slidenum">
              <a:rPr lang="zh-CN" altLang="en-US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pPr/>
              <a:t>6</a:t>
            </a:fld>
            <a:endParaRPr lang="en-US" altLang="zh-CN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194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BNF Grammars</a:t>
            </a:r>
          </a:p>
        </p:txBody>
      </p:sp>
      <p:sp>
        <p:nvSpPr>
          <p:cNvPr id="268292" name="Text Box 4"/>
          <p:cNvSpPr txBox="1">
            <a:spLocks noChangeArrowheads="1"/>
          </p:cNvSpPr>
          <p:nvPr/>
        </p:nvSpPr>
        <p:spPr bwMode="auto">
          <a:xfrm>
            <a:off x="214313" y="1558925"/>
            <a:ext cx="8715375" cy="4711700"/>
          </a:xfrm>
          <a:prstGeom prst="rect">
            <a:avLst/>
          </a:prstGeom>
          <a:solidFill>
            <a:srgbClr val="0000FF"/>
          </a:solidFill>
          <a:ln w="19050">
            <a:solidFill>
              <a:schemeClr val="tx2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75000"/>
              </a:lnSpc>
              <a:spcBef>
                <a:spcPct val="50000"/>
              </a:spcBef>
            </a:pPr>
            <a:r>
              <a:rPr lang="en-US" altLang="zh-CN" sz="2800" dirty="0">
                <a:latin typeface="Helvetica" charset="0"/>
                <a:ea typeface="宋体" pitchFamily="2" charset="-122"/>
              </a:rPr>
              <a:t>Stream  ::=  action*</a:t>
            </a:r>
          </a:p>
          <a:p>
            <a:pPr>
              <a:lnSpc>
                <a:spcPct val="75000"/>
              </a:lnSpc>
              <a:spcBef>
                <a:spcPct val="50000"/>
              </a:spcBef>
            </a:pPr>
            <a:r>
              <a:rPr lang="en-US" altLang="zh-CN" sz="2800" dirty="0">
                <a:latin typeface="Helvetica" charset="0"/>
                <a:ea typeface="宋体" pitchFamily="2" charset="-122"/>
              </a:rPr>
              <a:t>action   ::=  </a:t>
            </a:r>
            <a:r>
              <a:rPr lang="en-US" altLang="zh-CN" sz="2800" dirty="0" err="1">
                <a:latin typeface="Helvetica" charset="0"/>
                <a:ea typeface="宋体" pitchFamily="2" charset="-122"/>
              </a:rPr>
              <a:t>actG</a:t>
            </a:r>
            <a:r>
              <a:rPr lang="en-US" altLang="zh-CN" sz="2800" dirty="0">
                <a:latin typeface="Helvetica" charset="0"/>
                <a:ea typeface="宋体" pitchFamily="2" charset="-122"/>
              </a:rPr>
              <a:t>  |  </a:t>
            </a:r>
            <a:r>
              <a:rPr lang="en-US" altLang="zh-CN" sz="2800" dirty="0" err="1">
                <a:latin typeface="Helvetica" charset="0"/>
                <a:ea typeface="宋体" pitchFamily="2" charset="-122"/>
              </a:rPr>
              <a:t>actB</a:t>
            </a:r>
            <a:endParaRPr lang="en-US" altLang="zh-CN" sz="2800" dirty="0">
              <a:latin typeface="Helvetica" charset="0"/>
              <a:ea typeface="宋体" pitchFamily="2" charset="-122"/>
            </a:endParaRPr>
          </a:p>
          <a:p>
            <a:pPr>
              <a:lnSpc>
                <a:spcPct val="75000"/>
              </a:lnSpc>
              <a:spcBef>
                <a:spcPct val="50000"/>
              </a:spcBef>
            </a:pPr>
            <a:r>
              <a:rPr lang="en-US" altLang="zh-CN" sz="2800" dirty="0" err="1">
                <a:latin typeface="Helvetica" charset="0"/>
                <a:ea typeface="宋体" pitchFamily="2" charset="-122"/>
              </a:rPr>
              <a:t>actG</a:t>
            </a:r>
            <a:r>
              <a:rPr lang="en-US" altLang="zh-CN" sz="2800" dirty="0">
                <a:latin typeface="Helvetica" charset="0"/>
                <a:ea typeface="宋体" pitchFamily="2" charset="-122"/>
              </a:rPr>
              <a:t>      ::=  “G” s  n</a:t>
            </a:r>
          </a:p>
          <a:p>
            <a:pPr>
              <a:lnSpc>
                <a:spcPct val="75000"/>
              </a:lnSpc>
              <a:spcBef>
                <a:spcPct val="50000"/>
              </a:spcBef>
            </a:pPr>
            <a:r>
              <a:rPr lang="en-US" altLang="zh-CN" sz="2800" dirty="0" err="1">
                <a:latin typeface="Helvetica" charset="0"/>
                <a:ea typeface="宋体" pitchFamily="2" charset="-122"/>
              </a:rPr>
              <a:t>actB</a:t>
            </a:r>
            <a:r>
              <a:rPr lang="en-US" altLang="zh-CN" sz="2800" dirty="0">
                <a:latin typeface="Helvetica" charset="0"/>
                <a:ea typeface="宋体" pitchFamily="2" charset="-122"/>
              </a:rPr>
              <a:t>      ::=  “B”  t  n</a:t>
            </a:r>
          </a:p>
          <a:p>
            <a:pPr>
              <a:lnSpc>
                <a:spcPct val="75000"/>
              </a:lnSpc>
              <a:spcBef>
                <a:spcPct val="50000"/>
              </a:spcBef>
            </a:pPr>
            <a:r>
              <a:rPr lang="en-US" altLang="zh-CN" sz="2800" dirty="0">
                <a:latin typeface="Helvetica" charset="0"/>
                <a:ea typeface="宋体" pitchFamily="2" charset="-122"/>
              </a:rPr>
              <a:t>s            ::=  digit</a:t>
            </a:r>
            <a:r>
              <a:rPr lang="en-US" altLang="zh-CN" sz="2800" baseline="30000" dirty="0">
                <a:latin typeface="Helvetica" charset="0"/>
                <a:ea typeface="宋体" pitchFamily="2" charset="-122"/>
              </a:rPr>
              <a:t>1-3</a:t>
            </a:r>
          </a:p>
          <a:p>
            <a:pPr>
              <a:lnSpc>
                <a:spcPct val="75000"/>
              </a:lnSpc>
              <a:spcBef>
                <a:spcPct val="50000"/>
              </a:spcBef>
            </a:pPr>
            <a:r>
              <a:rPr lang="en-US" altLang="zh-CN" sz="2800" dirty="0">
                <a:latin typeface="Helvetica" charset="0"/>
                <a:ea typeface="宋体" pitchFamily="2" charset="-122"/>
              </a:rPr>
              <a:t>t             ::=  digit</a:t>
            </a:r>
            <a:r>
              <a:rPr lang="en-US" altLang="zh-CN" sz="2800" baseline="30000" dirty="0">
                <a:latin typeface="Helvetica" charset="0"/>
                <a:ea typeface="宋体" pitchFamily="2" charset="-122"/>
              </a:rPr>
              <a:t>1-3</a:t>
            </a:r>
          </a:p>
          <a:p>
            <a:pPr>
              <a:lnSpc>
                <a:spcPct val="75000"/>
              </a:lnSpc>
              <a:spcBef>
                <a:spcPct val="50000"/>
              </a:spcBef>
            </a:pPr>
            <a:r>
              <a:rPr lang="en-US" altLang="zh-CN" sz="2800" dirty="0">
                <a:latin typeface="Helvetica" charset="0"/>
                <a:ea typeface="宋体" pitchFamily="2" charset="-122"/>
              </a:rPr>
              <a:t>n            ::=  digit</a:t>
            </a:r>
            <a:r>
              <a:rPr lang="en-US" altLang="zh-CN" sz="2800" baseline="30000" dirty="0">
                <a:latin typeface="Helvetica" charset="0"/>
                <a:ea typeface="宋体" pitchFamily="2" charset="-122"/>
              </a:rPr>
              <a:t>2</a:t>
            </a:r>
            <a:r>
              <a:rPr lang="en-US" altLang="zh-CN" sz="2800" dirty="0">
                <a:latin typeface="Helvetica" charset="0"/>
                <a:ea typeface="宋体" pitchFamily="2" charset="-122"/>
              </a:rPr>
              <a:t>  “.”  digit</a:t>
            </a:r>
            <a:r>
              <a:rPr lang="en-US" altLang="zh-CN" sz="2800" baseline="30000" dirty="0">
                <a:latin typeface="Helvetica" charset="0"/>
                <a:ea typeface="宋体" pitchFamily="2" charset="-122"/>
              </a:rPr>
              <a:t>2</a:t>
            </a:r>
            <a:r>
              <a:rPr lang="en-US" altLang="zh-CN" sz="2800" dirty="0">
                <a:latin typeface="Helvetica" charset="0"/>
                <a:ea typeface="宋体" pitchFamily="2" charset="-122"/>
              </a:rPr>
              <a:t>  “.”  digit</a:t>
            </a:r>
            <a:r>
              <a:rPr lang="en-US" altLang="zh-CN" sz="2800" baseline="30000" dirty="0">
                <a:latin typeface="Helvetica" charset="0"/>
                <a:ea typeface="宋体" pitchFamily="2" charset="-122"/>
              </a:rPr>
              <a:t>2</a:t>
            </a:r>
          </a:p>
          <a:p>
            <a:pPr>
              <a:lnSpc>
                <a:spcPct val="75000"/>
              </a:lnSpc>
              <a:spcBef>
                <a:spcPct val="50000"/>
              </a:spcBef>
            </a:pPr>
            <a:r>
              <a:rPr lang="en-US" altLang="zh-CN" sz="2800" dirty="0">
                <a:latin typeface="Helvetica" charset="0"/>
                <a:ea typeface="宋体" pitchFamily="2" charset="-122"/>
              </a:rPr>
              <a:t>digit       ::=  “0” | “1” | “2” | “3” | “4” | “5” | “6” |</a:t>
            </a:r>
          </a:p>
          <a:p>
            <a:pPr>
              <a:lnSpc>
                <a:spcPct val="75000"/>
              </a:lnSpc>
              <a:spcBef>
                <a:spcPct val="50000"/>
              </a:spcBef>
            </a:pPr>
            <a:r>
              <a:rPr lang="en-US" altLang="zh-CN" sz="2800" dirty="0">
                <a:latin typeface="Helvetica" charset="0"/>
                <a:ea typeface="宋体" pitchFamily="2" charset="-122"/>
              </a:rPr>
              <a:t>                      “7” | “8” | “9”</a:t>
            </a:r>
          </a:p>
        </p:txBody>
      </p:sp>
      <p:grpSp>
        <p:nvGrpSpPr>
          <p:cNvPr id="2" name="Group 21"/>
          <p:cNvGrpSpPr>
            <a:grpSpLocks/>
          </p:cNvGrpSpPr>
          <p:nvPr/>
        </p:nvGrpSpPr>
        <p:grpSpPr bwMode="auto">
          <a:xfrm>
            <a:off x="1428750" y="2378075"/>
            <a:ext cx="5629275" cy="433388"/>
            <a:chOff x="900" y="1498"/>
            <a:chExt cx="3546" cy="273"/>
          </a:xfrm>
        </p:grpSpPr>
        <p:sp>
          <p:nvSpPr>
            <p:cNvPr id="19474" name="Text Box 8"/>
            <p:cNvSpPr txBox="1">
              <a:spLocks noChangeArrowheads="1"/>
            </p:cNvSpPr>
            <p:nvPr/>
          </p:nvSpPr>
          <p:spPr bwMode="auto">
            <a:xfrm>
              <a:off x="3211" y="1501"/>
              <a:ext cx="1235" cy="252"/>
            </a:xfrm>
            <a:prstGeom prst="rect">
              <a:avLst/>
            </a:prstGeom>
            <a:solidFill>
              <a:srgbClr val="003399"/>
            </a:solidFill>
            <a:ln w="12700">
              <a:solidFill>
                <a:schemeClr val="hlink"/>
              </a:solidFill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zh-CN" i="1">
                  <a:latin typeface="Gill Sans MT" panose="020B0502020104020203" pitchFamily="34" charset="0"/>
                  <a:ea typeface="宋体" pitchFamily="2" charset="-122"/>
                </a:rPr>
                <a:t>Non-terminals</a:t>
              </a:r>
            </a:p>
          </p:txBody>
        </p:sp>
        <p:sp>
          <p:nvSpPr>
            <p:cNvPr id="19475" name="Line 9"/>
            <p:cNvSpPr>
              <a:spLocks noChangeShapeType="1"/>
            </p:cNvSpPr>
            <p:nvPr/>
          </p:nvSpPr>
          <p:spPr bwMode="auto">
            <a:xfrm>
              <a:off x="1058" y="1620"/>
              <a:ext cx="2153" cy="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76" name="Line 10"/>
            <p:cNvSpPr>
              <a:spLocks noChangeShapeType="1"/>
            </p:cNvSpPr>
            <p:nvPr/>
          </p:nvSpPr>
          <p:spPr bwMode="auto">
            <a:xfrm flipH="1" flipV="1">
              <a:off x="922" y="1498"/>
              <a:ext cx="136" cy="115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77" name="Line 11"/>
            <p:cNvSpPr>
              <a:spLocks noChangeShapeType="1"/>
            </p:cNvSpPr>
            <p:nvPr/>
          </p:nvSpPr>
          <p:spPr bwMode="auto">
            <a:xfrm flipH="1">
              <a:off x="900" y="1620"/>
              <a:ext cx="166" cy="151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22"/>
          <p:cNvGrpSpPr>
            <a:grpSpLocks/>
          </p:cNvGrpSpPr>
          <p:nvPr/>
        </p:nvGrpSpPr>
        <p:grpSpPr bwMode="auto">
          <a:xfrm>
            <a:off x="6834188" y="4021138"/>
            <a:ext cx="1555750" cy="1133475"/>
            <a:chOff x="4305" y="2533"/>
            <a:chExt cx="980" cy="714"/>
          </a:xfrm>
        </p:grpSpPr>
        <p:sp>
          <p:nvSpPr>
            <p:cNvPr id="19472" name="Text Box 12"/>
            <p:cNvSpPr txBox="1">
              <a:spLocks noChangeArrowheads="1"/>
            </p:cNvSpPr>
            <p:nvPr/>
          </p:nvSpPr>
          <p:spPr bwMode="auto">
            <a:xfrm>
              <a:off x="4446" y="2533"/>
              <a:ext cx="839" cy="258"/>
            </a:xfrm>
            <a:prstGeom prst="rect">
              <a:avLst/>
            </a:prstGeom>
            <a:solidFill>
              <a:srgbClr val="003399"/>
            </a:solidFill>
            <a:ln w="12700">
              <a:solidFill>
                <a:schemeClr val="hlink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zh-CN" i="1" dirty="0">
                  <a:latin typeface="Gill Sans MT" panose="020B0502020104020203" pitchFamily="34" charset="0"/>
                  <a:ea typeface="宋体" pitchFamily="2" charset="-122"/>
                </a:rPr>
                <a:t>Terminals</a:t>
              </a:r>
            </a:p>
          </p:txBody>
        </p:sp>
        <p:sp>
          <p:nvSpPr>
            <p:cNvPr id="19473" name="Line 13"/>
            <p:cNvSpPr>
              <a:spLocks noChangeShapeType="1"/>
            </p:cNvSpPr>
            <p:nvPr/>
          </p:nvSpPr>
          <p:spPr bwMode="auto">
            <a:xfrm flipV="1">
              <a:off x="4305" y="2786"/>
              <a:ext cx="583" cy="461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152400" y="3046413"/>
            <a:ext cx="6596063" cy="639762"/>
            <a:chOff x="96" y="1944"/>
            <a:chExt cx="4155" cy="403"/>
          </a:xfrm>
        </p:grpSpPr>
        <p:sp>
          <p:nvSpPr>
            <p:cNvPr id="19469" name="Text Box 14"/>
            <p:cNvSpPr txBox="1">
              <a:spLocks noChangeArrowheads="1"/>
            </p:cNvSpPr>
            <p:nvPr/>
          </p:nvSpPr>
          <p:spPr bwMode="auto">
            <a:xfrm>
              <a:off x="2954" y="2016"/>
              <a:ext cx="1297" cy="252"/>
            </a:xfrm>
            <a:prstGeom prst="rect">
              <a:avLst/>
            </a:prstGeom>
            <a:solidFill>
              <a:srgbClr val="003399"/>
            </a:solidFill>
            <a:ln w="12700">
              <a:solidFill>
                <a:schemeClr val="hlink"/>
              </a:solidFill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zh-CN" i="1">
                  <a:latin typeface="Gill Sans MT" panose="020B0502020104020203" pitchFamily="34" charset="0"/>
                  <a:ea typeface="宋体" pitchFamily="2" charset="-122"/>
                </a:rPr>
                <a:t>Production rule</a:t>
              </a:r>
            </a:p>
          </p:txBody>
        </p:sp>
        <p:sp>
          <p:nvSpPr>
            <p:cNvPr id="19470" name="Oval 15"/>
            <p:cNvSpPr>
              <a:spLocks noChangeArrowheads="1"/>
            </p:cNvSpPr>
            <p:nvPr/>
          </p:nvSpPr>
          <p:spPr bwMode="auto">
            <a:xfrm>
              <a:off x="96" y="1944"/>
              <a:ext cx="2541" cy="403"/>
            </a:xfrm>
            <a:prstGeom prst="ellipse">
              <a:avLst/>
            </a:prstGeom>
            <a:noFill/>
            <a:ln w="28575">
              <a:solidFill>
                <a:schemeClr val="hlink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9471" name="Line 16"/>
            <p:cNvSpPr>
              <a:spLocks noChangeShapeType="1"/>
            </p:cNvSpPr>
            <p:nvPr/>
          </p:nvSpPr>
          <p:spPr bwMode="auto">
            <a:xfrm>
              <a:off x="2635" y="2145"/>
              <a:ext cx="317" cy="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" name="Group 20"/>
          <p:cNvGrpSpPr>
            <a:grpSpLocks/>
          </p:cNvGrpSpPr>
          <p:nvPr/>
        </p:nvGrpSpPr>
        <p:grpSpPr bwMode="auto">
          <a:xfrm>
            <a:off x="1490663" y="1808163"/>
            <a:ext cx="5257800" cy="409575"/>
            <a:chOff x="939" y="1139"/>
            <a:chExt cx="3312" cy="258"/>
          </a:xfrm>
        </p:grpSpPr>
        <p:sp>
          <p:nvSpPr>
            <p:cNvPr id="19467" name="Text Box 18"/>
            <p:cNvSpPr txBox="1">
              <a:spLocks noChangeArrowheads="1"/>
            </p:cNvSpPr>
            <p:nvPr/>
          </p:nvSpPr>
          <p:spPr bwMode="auto">
            <a:xfrm>
              <a:off x="3197" y="1139"/>
              <a:ext cx="1054" cy="258"/>
            </a:xfrm>
            <a:prstGeom prst="rect">
              <a:avLst/>
            </a:prstGeom>
            <a:solidFill>
              <a:srgbClr val="003399"/>
            </a:solidFill>
            <a:ln w="12700">
              <a:solidFill>
                <a:schemeClr val="hlink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zh-CN" i="1" dirty="0">
                  <a:solidFill>
                    <a:schemeClr val="tx2"/>
                  </a:solidFill>
                  <a:latin typeface="Gill Sans MT" panose="020B0502020104020203" pitchFamily="34" charset="0"/>
                  <a:ea typeface="宋体" pitchFamily="2" charset="-122"/>
                </a:rPr>
                <a:t>Start symbol</a:t>
              </a:r>
            </a:p>
          </p:txBody>
        </p:sp>
        <p:sp>
          <p:nvSpPr>
            <p:cNvPr id="19468" name="Line 19"/>
            <p:cNvSpPr>
              <a:spLocks noChangeShapeType="1"/>
            </p:cNvSpPr>
            <p:nvPr/>
          </p:nvSpPr>
          <p:spPr bwMode="auto">
            <a:xfrm>
              <a:off x="939" y="1151"/>
              <a:ext cx="2262" cy="116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68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829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Introduction to Software Testing, edition 2  (Ch 9)</a:t>
            </a:r>
            <a:endParaRPr lang="zh-CN" altLang="en-US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2048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© Ammann &amp; Offutt</a:t>
            </a:r>
          </a:p>
        </p:txBody>
      </p:sp>
      <p:sp>
        <p:nvSpPr>
          <p:cNvPr id="2048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9998A8A4-FE66-48E6-842D-66F2BCA84BBA}" type="slidenum">
              <a:rPr lang="zh-CN" altLang="en-US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pPr/>
              <a:t>7</a:t>
            </a:fld>
            <a:endParaRPr lang="en-US" altLang="zh-CN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204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Using Grammars</a:t>
            </a:r>
          </a:p>
        </p:txBody>
      </p:sp>
      <p:sp>
        <p:nvSpPr>
          <p:cNvPr id="269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8113" y="3899230"/>
            <a:ext cx="8867775" cy="2633333"/>
          </a:xfrm>
        </p:spPr>
        <p:txBody>
          <a:bodyPr/>
          <a:lstStyle/>
          <a:p>
            <a:r>
              <a:rPr lang="en-US" altLang="en-US" dirty="0" smtClean="0">
                <a:solidFill>
                  <a:schemeClr val="tx2"/>
                </a:solidFill>
              </a:rPr>
              <a:t>Recognizer</a:t>
            </a:r>
            <a:r>
              <a:rPr lang="en-US" altLang="en-US" dirty="0" smtClean="0"/>
              <a:t> : Is a string (or test) in the grammar ?</a:t>
            </a:r>
          </a:p>
          <a:p>
            <a:pPr lvl="1"/>
            <a:r>
              <a:rPr lang="en-US" altLang="en-US" dirty="0" smtClean="0"/>
              <a:t>This is called </a:t>
            </a:r>
            <a:r>
              <a:rPr lang="en-US" altLang="en-US" dirty="0" smtClean="0">
                <a:solidFill>
                  <a:schemeClr val="tx2"/>
                </a:solidFill>
              </a:rPr>
              <a:t>parsing</a:t>
            </a:r>
          </a:p>
          <a:p>
            <a:pPr lvl="1"/>
            <a:r>
              <a:rPr lang="en-US" altLang="en-US" dirty="0" smtClean="0"/>
              <a:t>Tools exist to support </a:t>
            </a:r>
            <a:r>
              <a:rPr lang="en-US" altLang="en-US" dirty="0" smtClean="0">
                <a:solidFill>
                  <a:schemeClr val="tx2"/>
                </a:solidFill>
              </a:rPr>
              <a:t>parsing</a:t>
            </a:r>
          </a:p>
          <a:p>
            <a:pPr lvl="1"/>
            <a:r>
              <a:rPr lang="en-US" altLang="en-US" dirty="0" smtClean="0"/>
              <a:t>Programs can use them for </a:t>
            </a:r>
            <a:r>
              <a:rPr lang="en-US" altLang="en-US" dirty="0" smtClean="0">
                <a:solidFill>
                  <a:schemeClr val="tx2"/>
                </a:solidFill>
              </a:rPr>
              <a:t>input validation</a:t>
            </a:r>
          </a:p>
          <a:p>
            <a:r>
              <a:rPr lang="en-US" altLang="en-US" dirty="0" smtClean="0">
                <a:solidFill>
                  <a:schemeClr val="tx2"/>
                </a:solidFill>
              </a:rPr>
              <a:t>Generator</a:t>
            </a:r>
            <a:r>
              <a:rPr lang="en-US" altLang="en-US" dirty="0" smtClean="0"/>
              <a:t> : Given a grammar, derive strings in the grammar</a:t>
            </a:r>
          </a:p>
        </p:txBody>
      </p:sp>
      <p:sp>
        <p:nvSpPr>
          <p:cNvPr id="269316" name="Text Box 4"/>
          <p:cNvSpPr txBox="1">
            <a:spLocks noChangeArrowheads="1"/>
          </p:cNvSpPr>
          <p:nvPr/>
        </p:nvSpPr>
        <p:spPr bwMode="auto">
          <a:xfrm>
            <a:off x="608767" y="794080"/>
            <a:ext cx="7915275" cy="3105150"/>
          </a:xfrm>
          <a:prstGeom prst="rect">
            <a:avLst/>
          </a:prstGeom>
          <a:solidFill>
            <a:srgbClr val="0000FF"/>
          </a:solidFill>
          <a:ln w="19050">
            <a:solidFill>
              <a:schemeClr val="tx2"/>
            </a:solidFill>
            <a:miter lim="800000"/>
            <a:headEnd type="none" w="sm" len="sm"/>
            <a:tailEnd type="none" w="sm" len="sm"/>
          </a:ln>
        </p:spPr>
        <p:txBody>
          <a:bodyPr anchor="ctr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zh-CN" sz="2400" dirty="0">
                <a:latin typeface="Helvetica" charset="0"/>
                <a:ea typeface="宋体" pitchFamily="2" charset="-122"/>
              </a:rPr>
              <a:t>Stream  ::= action  </a:t>
            </a:r>
            <a:r>
              <a:rPr lang="en-US" altLang="zh-CN" sz="2400" dirty="0" err="1">
                <a:latin typeface="Helvetica" charset="0"/>
                <a:ea typeface="宋体" pitchFamily="2" charset="-122"/>
              </a:rPr>
              <a:t>action</a:t>
            </a:r>
            <a:r>
              <a:rPr lang="en-US" altLang="zh-CN" sz="2400" dirty="0">
                <a:latin typeface="Helvetica" charset="0"/>
                <a:ea typeface="宋体" pitchFamily="2" charset="-122"/>
              </a:rPr>
              <a:t> *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zh-CN" sz="2400" dirty="0">
                <a:latin typeface="Helvetica" charset="0"/>
                <a:ea typeface="宋体" pitchFamily="2" charset="-122"/>
              </a:rPr>
              <a:t>              ::= </a:t>
            </a:r>
            <a:r>
              <a:rPr lang="en-US" altLang="zh-CN" sz="2400" dirty="0" err="1">
                <a:latin typeface="Helvetica" charset="0"/>
                <a:ea typeface="宋体" pitchFamily="2" charset="-122"/>
              </a:rPr>
              <a:t>actG</a:t>
            </a:r>
            <a:r>
              <a:rPr lang="en-US" altLang="zh-CN" sz="2400" dirty="0">
                <a:latin typeface="Helvetica" charset="0"/>
                <a:ea typeface="宋体" pitchFamily="2" charset="-122"/>
              </a:rPr>
              <a:t> action*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zh-CN" sz="2400" dirty="0">
                <a:latin typeface="Helvetica" charset="0"/>
                <a:ea typeface="宋体" pitchFamily="2" charset="-122"/>
              </a:rPr>
              <a:t>              ::= G s n action*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zh-CN" sz="2400" dirty="0">
                <a:latin typeface="Helvetica" charset="0"/>
                <a:ea typeface="宋体" pitchFamily="2" charset="-122"/>
              </a:rPr>
              <a:t>              ::= G digit</a:t>
            </a:r>
            <a:r>
              <a:rPr lang="en-US" altLang="zh-CN" sz="2400" baseline="30000" dirty="0">
                <a:latin typeface="Helvetica" charset="0"/>
                <a:ea typeface="宋体" pitchFamily="2" charset="-122"/>
              </a:rPr>
              <a:t>1-3</a:t>
            </a:r>
            <a:r>
              <a:rPr lang="en-US" altLang="zh-CN" sz="2400" dirty="0">
                <a:latin typeface="Helvetica" charset="0"/>
                <a:ea typeface="宋体" pitchFamily="2" charset="-122"/>
              </a:rPr>
              <a:t> digit</a:t>
            </a:r>
            <a:r>
              <a:rPr lang="en-US" altLang="zh-CN" sz="2400" baseline="30000" dirty="0">
                <a:latin typeface="Helvetica" charset="0"/>
                <a:ea typeface="宋体" pitchFamily="2" charset="-122"/>
              </a:rPr>
              <a:t>2</a:t>
            </a:r>
            <a:r>
              <a:rPr lang="en-US" altLang="zh-CN" sz="2400" dirty="0">
                <a:latin typeface="Helvetica" charset="0"/>
                <a:ea typeface="宋体" pitchFamily="2" charset="-122"/>
              </a:rPr>
              <a:t> . digit</a:t>
            </a:r>
            <a:r>
              <a:rPr lang="en-US" altLang="zh-CN" sz="2400" baseline="30000" dirty="0">
                <a:latin typeface="Helvetica" charset="0"/>
                <a:ea typeface="宋体" pitchFamily="2" charset="-122"/>
              </a:rPr>
              <a:t>2</a:t>
            </a:r>
            <a:r>
              <a:rPr lang="en-US" altLang="zh-CN" sz="2400" dirty="0">
                <a:latin typeface="Helvetica" charset="0"/>
                <a:ea typeface="宋体" pitchFamily="2" charset="-122"/>
              </a:rPr>
              <a:t> . digit</a:t>
            </a:r>
            <a:r>
              <a:rPr lang="en-US" altLang="zh-CN" sz="2400" baseline="30000" dirty="0">
                <a:latin typeface="Helvetica" charset="0"/>
                <a:ea typeface="宋体" pitchFamily="2" charset="-122"/>
              </a:rPr>
              <a:t>2</a:t>
            </a:r>
            <a:r>
              <a:rPr lang="en-US" altLang="zh-CN" sz="2400" dirty="0">
                <a:latin typeface="Helvetica" charset="0"/>
                <a:ea typeface="宋体" pitchFamily="2" charset="-122"/>
              </a:rPr>
              <a:t> action*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zh-CN" sz="2400" dirty="0">
                <a:latin typeface="Helvetica" charset="0"/>
                <a:ea typeface="宋体" pitchFamily="2" charset="-122"/>
              </a:rPr>
              <a:t>              ::= G </a:t>
            </a:r>
            <a:r>
              <a:rPr lang="en-US" altLang="zh-CN" dirty="0" err="1">
                <a:latin typeface="Helvetica" charset="0"/>
                <a:ea typeface="宋体" pitchFamily="2" charset="-122"/>
              </a:rPr>
              <a:t>digitdigit</a:t>
            </a:r>
            <a:r>
              <a:rPr lang="en-US" altLang="zh-CN" sz="2400" dirty="0">
                <a:latin typeface="Helvetica" charset="0"/>
                <a:ea typeface="宋体" pitchFamily="2" charset="-122"/>
              </a:rPr>
              <a:t> </a:t>
            </a:r>
            <a:r>
              <a:rPr lang="en-US" altLang="zh-CN" dirty="0" err="1">
                <a:latin typeface="Helvetica" charset="0"/>
                <a:ea typeface="宋体" pitchFamily="2" charset="-122"/>
              </a:rPr>
              <a:t>digitdigit.digitdigit.digitdigit</a:t>
            </a:r>
            <a:r>
              <a:rPr lang="en-US" altLang="zh-CN" sz="2400" dirty="0">
                <a:latin typeface="Helvetica" charset="0"/>
                <a:ea typeface="宋体" pitchFamily="2" charset="-122"/>
              </a:rPr>
              <a:t>  </a:t>
            </a:r>
            <a:r>
              <a:rPr lang="en-US" altLang="zh-CN" dirty="0">
                <a:latin typeface="Helvetica" charset="0"/>
                <a:ea typeface="宋体" pitchFamily="2" charset="-122"/>
              </a:rPr>
              <a:t>action*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zh-CN" sz="2400" dirty="0">
                <a:latin typeface="Helvetica" charset="0"/>
                <a:ea typeface="宋体" pitchFamily="2" charset="-122"/>
              </a:rPr>
              <a:t>              ::= G </a:t>
            </a:r>
            <a:r>
              <a:rPr lang="en-US" altLang="zh-CN" sz="2400" dirty="0" smtClean="0">
                <a:latin typeface="Helvetica" charset="0"/>
                <a:ea typeface="宋体" pitchFamily="2" charset="-122"/>
              </a:rPr>
              <a:t>25 </a:t>
            </a:r>
            <a:r>
              <a:rPr lang="en-US" altLang="zh-CN" sz="2400" dirty="0">
                <a:latin typeface="Helvetica" charset="0"/>
                <a:ea typeface="宋体" pitchFamily="2" charset="-122"/>
              </a:rPr>
              <a:t>08.01.90  action*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zh-CN" sz="2400" dirty="0">
                <a:latin typeface="Helvetica" charset="0"/>
                <a:ea typeface="宋体" pitchFamily="2" charset="-122"/>
              </a:rPr>
              <a:t>        …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69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269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269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1000"/>
                                        <p:tgtEl>
                                          <p:spTgt spid="269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1000"/>
                                        <p:tgtEl>
                                          <p:spTgt spid="269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1000"/>
                                        <p:tgtEl>
                                          <p:spTgt spid="269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9315" grpId="0" build="p"/>
      <p:bldP spid="26931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Introduction to Software Testing, edition 2  (Ch 9)</a:t>
            </a:r>
            <a:endParaRPr lang="zh-CN" altLang="en-US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2150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© Ammann &amp; Offutt</a:t>
            </a:r>
          </a:p>
        </p:txBody>
      </p:sp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6282EA7A-50DD-4812-84EB-8AA08D92EA6D}" type="slidenum">
              <a:rPr lang="zh-CN" altLang="en-US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pPr/>
              <a:t>8</a:t>
            </a:fld>
            <a:endParaRPr lang="en-US" altLang="zh-CN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21509" name="Rectangle 2"/>
          <p:cNvSpPr>
            <a:spLocks noGrp="1" noChangeArrowheads="1"/>
          </p:cNvSpPr>
          <p:nvPr>
            <p:ph type="title"/>
          </p:nvPr>
        </p:nvSpPr>
        <p:spPr>
          <a:xfrm>
            <a:off x="6350" y="96837"/>
            <a:ext cx="9089792" cy="1286795"/>
          </a:xfrm>
        </p:spPr>
        <p:txBody>
          <a:bodyPr/>
          <a:lstStyle/>
          <a:p>
            <a:r>
              <a:rPr lang="en-US" altLang="en-US" dirty="0" smtClean="0"/>
              <a:t>Mutation as Grammar-Based Testing</a:t>
            </a:r>
          </a:p>
        </p:txBody>
      </p:sp>
      <p:sp>
        <p:nvSpPr>
          <p:cNvPr id="21510" name="Text Box 3"/>
          <p:cNvSpPr txBox="1">
            <a:spLocks noChangeArrowheads="1"/>
          </p:cNvSpPr>
          <p:nvPr/>
        </p:nvSpPr>
        <p:spPr bwMode="auto">
          <a:xfrm>
            <a:off x="3181350" y="1259312"/>
            <a:ext cx="2781300" cy="974725"/>
          </a:xfrm>
          <a:prstGeom prst="rect">
            <a:avLst/>
          </a:prstGeom>
          <a:solidFill>
            <a:srgbClr val="000099"/>
          </a:solidFill>
          <a:ln w="28575">
            <a:solidFill>
              <a:schemeClr val="tx2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zh-CN" sz="2800">
                <a:solidFill>
                  <a:schemeClr val="tx1"/>
                </a:solidFill>
                <a:ea typeface="宋体" pitchFamily="2" charset="-122"/>
              </a:rPr>
              <a:t>Grammar-based Testing</a:t>
            </a:r>
            <a:endParaRPr lang="en-US" altLang="en-US" sz="2800">
              <a:solidFill>
                <a:schemeClr val="tx1"/>
              </a:solidFill>
              <a:ea typeface="宋体" pitchFamily="2" charset="-122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304800" y="2233951"/>
            <a:ext cx="8534400" cy="1693863"/>
            <a:chOff x="192" y="1339"/>
            <a:chExt cx="5376" cy="1067"/>
          </a:xfrm>
        </p:grpSpPr>
        <p:sp>
          <p:nvSpPr>
            <p:cNvPr id="21521" name="AutoShape 5"/>
            <p:cNvSpPr>
              <a:spLocks/>
            </p:cNvSpPr>
            <p:nvPr/>
          </p:nvSpPr>
          <p:spPr bwMode="auto">
            <a:xfrm rot="16200000">
              <a:off x="2686" y="238"/>
              <a:ext cx="389" cy="2592"/>
            </a:xfrm>
            <a:prstGeom prst="rightBrace">
              <a:avLst>
                <a:gd name="adj1" fmla="val 56250"/>
                <a:gd name="adj2" fmla="val 50288"/>
              </a:avLst>
            </a:prstGeom>
            <a:noFill/>
            <a:ln w="38100">
              <a:solidFill>
                <a:schemeClr val="tx2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1522" name="Text Box 6"/>
            <p:cNvSpPr txBox="1">
              <a:spLocks noChangeArrowheads="1"/>
            </p:cNvSpPr>
            <p:nvPr/>
          </p:nvSpPr>
          <p:spPr bwMode="auto">
            <a:xfrm>
              <a:off x="192" y="1752"/>
              <a:ext cx="2448" cy="654"/>
            </a:xfrm>
            <a:prstGeom prst="rect">
              <a:avLst/>
            </a:prstGeom>
            <a:solidFill>
              <a:srgbClr val="000099"/>
            </a:solidFill>
            <a:ln w="28575">
              <a:solidFill>
                <a:schemeClr val="tx2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15000"/>
                </a:spcBef>
              </a:pPr>
              <a:r>
                <a:rPr lang="en-US" altLang="zh-CN" sz="2800">
                  <a:solidFill>
                    <a:schemeClr val="tx1"/>
                  </a:solidFill>
                  <a:ea typeface="宋体" pitchFamily="2" charset="-122"/>
                </a:rPr>
                <a:t>UnMutated Derivations</a:t>
              </a:r>
            </a:p>
            <a:p>
              <a:pPr algn="ctr">
                <a:spcBef>
                  <a:spcPct val="15000"/>
                </a:spcBef>
              </a:pPr>
              <a:r>
                <a:rPr lang="en-US" altLang="zh-CN" sz="2800">
                  <a:solidFill>
                    <a:schemeClr val="tx1"/>
                  </a:solidFill>
                  <a:ea typeface="宋体" pitchFamily="2" charset="-122"/>
                </a:rPr>
                <a:t>(</a:t>
              </a:r>
              <a:r>
                <a:rPr lang="en-US" altLang="zh-CN" sz="2800" i="1">
                  <a:solidFill>
                    <a:schemeClr val="tx1"/>
                  </a:solidFill>
                  <a:ea typeface="宋体" pitchFamily="2" charset="-122"/>
                </a:rPr>
                <a:t>valid strings</a:t>
              </a:r>
              <a:r>
                <a:rPr lang="en-US" altLang="zh-CN" sz="2800">
                  <a:solidFill>
                    <a:schemeClr val="tx1"/>
                  </a:solidFill>
                  <a:ea typeface="宋体" pitchFamily="2" charset="-122"/>
                </a:rPr>
                <a:t>)</a:t>
              </a:r>
              <a:endParaRPr lang="en-US" altLang="en-US" sz="2800">
                <a:solidFill>
                  <a:schemeClr val="tx1"/>
                </a:solidFill>
                <a:ea typeface="宋体" pitchFamily="2" charset="-122"/>
              </a:endParaRPr>
            </a:p>
          </p:txBody>
        </p:sp>
        <p:sp>
          <p:nvSpPr>
            <p:cNvPr id="21523" name="Text Box 7"/>
            <p:cNvSpPr txBox="1">
              <a:spLocks noChangeArrowheads="1"/>
            </p:cNvSpPr>
            <p:nvPr/>
          </p:nvSpPr>
          <p:spPr bwMode="auto">
            <a:xfrm>
              <a:off x="3120" y="1752"/>
              <a:ext cx="2448" cy="654"/>
            </a:xfrm>
            <a:prstGeom prst="rect">
              <a:avLst/>
            </a:prstGeom>
            <a:solidFill>
              <a:srgbClr val="000099"/>
            </a:solidFill>
            <a:ln w="28575">
              <a:solidFill>
                <a:schemeClr val="tx2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15000"/>
                </a:spcBef>
              </a:pPr>
              <a:r>
                <a:rPr lang="en-US" altLang="zh-CN" sz="2800">
                  <a:solidFill>
                    <a:schemeClr val="tx1"/>
                  </a:solidFill>
                  <a:ea typeface="宋体" pitchFamily="2" charset="-122"/>
                </a:rPr>
                <a:t>Mutated Derivations</a:t>
              </a:r>
            </a:p>
            <a:p>
              <a:pPr algn="ctr">
                <a:spcBef>
                  <a:spcPct val="15000"/>
                </a:spcBef>
              </a:pPr>
              <a:r>
                <a:rPr lang="en-US" altLang="zh-CN" sz="2800">
                  <a:solidFill>
                    <a:schemeClr val="tx1"/>
                  </a:solidFill>
                  <a:ea typeface="宋体" pitchFamily="2" charset="-122"/>
                </a:rPr>
                <a:t>(</a:t>
              </a:r>
              <a:r>
                <a:rPr lang="en-US" altLang="zh-CN" sz="2800" i="1">
                  <a:solidFill>
                    <a:schemeClr val="tx1"/>
                  </a:solidFill>
                  <a:ea typeface="宋体" pitchFamily="2" charset="-122"/>
                </a:rPr>
                <a:t>invalid strings</a:t>
              </a:r>
              <a:r>
                <a:rPr lang="en-US" altLang="zh-CN" sz="2800">
                  <a:solidFill>
                    <a:schemeClr val="tx1"/>
                  </a:solidFill>
                  <a:ea typeface="宋体" pitchFamily="2" charset="-122"/>
                </a:rPr>
                <a:t>)</a:t>
              </a:r>
              <a:endParaRPr lang="en-US" altLang="en-US" sz="2800">
                <a:solidFill>
                  <a:schemeClr val="tx1"/>
                </a:solidFill>
                <a:ea typeface="宋体" pitchFamily="2" charset="-122"/>
              </a:endParaRPr>
            </a:p>
          </p:txBody>
        </p:sp>
      </p:grp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2840038" y="3926642"/>
            <a:ext cx="6248400" cy="1666875"/>
            <a:chOff x="1728" y="2428"/>
            <a:chExt cx="3936" cy="1050"/>
          </a:xfrm>
        </p:grpSpPr>
        <p:sp>
          <p:nvSpPr>
            <p:cNvPr id="21518" name="AutoShape 9"/>
            <p:cNvSpPr>
              <a:spLocks/>
            </p:cNvSpPr>
            <p:nvPr/>
          </p:nvSpPr>
          <p:spPr bwMode="auto">
            <a:xfrm rot="16200000">
              <a:off x="3990" y="1942"/>
              <a:ext cx="371" cy="1344"/>
            </a:xfrm>
            <a:prstGeom prst="rightBrace">
              <a:avLst>
                <a:gd name="adj1" fmla="val 29167"/>
                <a:gd name="adj2" fmla="val 49721"/>
              </a:avLst>
            </a:prstGeom>
            <a:noFill/>
            <a:ln w="38100">
              <a:solidFill>
                <a:schemeClr val="tx2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1519" name="Text Box 10"/>
            <p:cNvSpPr txBox="1">
              <a:spLocks noChangeArrowheads="1"/>
            </p:cNvSpPr>
            <p:nvPr/>
          </p:nvSpPr>
          <p:spPr bwMode="auto">
            <a:xfrm>
              <a:off x="1728" y="2810"/>
              <a:ext cx="2208" cy="668"/>
            </a:xfrm>
            <a:prstGeom prst="rect">
              <a:avLst/>
            </a:prstGeom>
            <a:solidFill>
              <a:srgbClr val="000099"/>
            </a:solidFill>
            <a:ln w="28575">
              <a:solidFill>
                <a:schemeClr val="tx2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20000"/>
                </a:spcBef>
              </a:pPr>
              <a:r>
                <a:rPr lang="en-US" altLang="zh-CN" sz="2800" dirty="0">
                  <a:solidFill>
                    <a:schemeClr val="tx1"/>
                  </a:solidFill>
                  <a:ea typeface="宋体" pitchFamily="2" charset="-122"/>
                </a:rPr>
                <a:t>Grammar Mutation</a:t>
              </a:r>
            </a:p>
            <a:p>
              <a:pPr algn="ctr">
                <a:spcBef>
                  <a:spcPct val="20000"/>
                </a:spcBef>
              </a:pPr>
              <a:r>
                <a:rPr lang="en-US" altLang="zh-CN" sz="2800" dirty="0">
                  <a:solidFill>
                    <a:schemeClr val="tx1"/>
                  </a:solidFill>
                  <a:ea typeface="宋体" pitchFamily="2" charset="-122"/>
                </a:rPr>
                <a:t>(</a:t>
              </a:r>
              <a:r>
                <a:rPr lang="en-US" altLang="zh-CN" sz="2800" i="1" dirty="0">
                  <a:solidFill>
                    <a:schemeClr val="tx1"/>
                  </a:solidFill>
                  <a:ea typeface="宋体" pitchFamily="2" charset="-122"/>
                </a:rPr>
                <a:t>invalid strings</a:t>
              </a:r>
              <a:r>
                <a:rPr lang="en-US" altLang="zh-CN" sz="2800" dirty="0">
                  <a:solidFill>
                    <a:schemeClr val="tx1"/>
                  </a:solidFill>
                  <a:ea typeface="宋体" pitchFamily="2" charset="-122"/>
                </a:rPr>
                <a:t>)</a:t>
              </a:r>
              <a:endParaRPr lang="en-US" altLang="en-US" sz="2800" dirty="0">
                <a:solidFill>
                  <a:schemeClr val="tx1"/>
                </a:solidFill>
                <a:ea typeface="宋体" pitchFamily="2" charset="-122"/>
              </a:endParaRPr>
            </a:p>
          </p:txBody>
        </p:sp>
        <p:sp>
          <p:nvSpPr>
            <p:cNvPr id="21520" name="Text Box 11"/>
            <p:cNvSpPr txBox="1">
              <a:spLocks noChangeArrowheads="1"/>
            </p:cNvSpPr>
            <p:nvPr/>
          </p:nvSpPr>
          <p:spPr bwMode="auto">
            <a:xfrm>
              <a:off x="4080" y="2810"/>
              <a:ext cx="1584" cy="614"/>
            </a:xfrm>
            <a:prstGeom prst="rect">
              <a:avLst/>
            </a:prstGeom>
            <a:solidFill>
              <a:srgbClr val="000099"/>
            </a:solidFill>
            <a:ln w="28575">
              <a:solidFill>
                <a:schemeClr val="tx2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zh-CN" sz="2800" dirty="0">
                  <a:solidFill>
                    <a:schemeClr val="tx1"/>
                  </a:solidFill>
                  <a:ea typeface="宋体" pitchFamily="2" charset="-122"/>
                </a:rPr>
                <a:t>Ground String Mutation</a:t>
              </a:r>
              <a:endParaRPr lang="en-US" altLang="en-US" sz="2800" dirty="0">
                <a:solidFill>
                  <a:schemeClr val="tx1"/>
                </a:solidFill>
                <a:ea typeface="宋体" pitchFamily="2" charset="-122"/>
              </a:endParaRPr>
            </a:p>
          </p:txBody>
        </p:sp>
      </p:grpSp>
      <p:grpSp>
        <p:nvGrpSpPr>
          <p:cNvPr id="4" name="Group 12"/>
          <p:cNvGrpSpPr>
            <a:grpSpLocks/>
          </p:cNvGrpSpPr>
          <p:nvPr/>
        </p:nvGrpSpPr>
        <p:grpSpPr bwMode="auto">
          <a:xfrm>
            <a:off x="3825875" y="5508001"/>
            <a:ext cx="5257800" cy="1123960"/>
            <a:chOff x="2448" y="3462"/>
            <a:chExt cx="3312" cy="708"/>
          </a:xfrm>
        </p:grpSpPr>
        <p:sp>
          <p:nvSpPr>
            <p:cNvPr id="21515" name="AutoShape 13"/>
            <p:cNvSpPr>
              <a:spLocks/>
            </p:cNvSpPr>
            <p:nvPr/>
          </p:nvSpPr>
          <p:spPr bwMode="auto">
            <a:xfrm rot="16200000">
              <a:off x="4211" y="2563"/>
              <a:ext cx="362" cy="2160"/>
            </a:xfrm>
            <a:prstGeom prst="rightBrace">
              <a:avLst>
                <a:gd name="adj1" fmla="val 46875"/>
                <a:gd name="adj2" fmla="val 58329"/>
              </a:avLst>
            </a:prstGeom>
            <a:noFill/>
            <a:ln w="38100">
              <a:solidFill>
                <a:schemeClr val="tx2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1516" name="Text Box 14"/>
            <p:cNvSpPr txBox="1">
              <a:spLocks noChangeArrowheads="1"/>
            </p:cNvSpPr>
            <p:nvPr/>
          </p:nvSpPr>
          <p:spPr bwMode="auto">
            <a:xfrm>
              <a:off x="2448" y="3825"/>
              <a:ext cx="1584" cy="345"/>
            </a:xfrm>
            <a:prstGeom prst="rect">
              <a:avLst/>
            </a:prstGeom>
            <a:solidFill>
              <a:srgbClr val="000099"/>
            </a:solidFill>
            <a:ln w="28575">
              <a:solidFill>
                <a:schemeClr val="tx2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zh-CN" sz="2800">
                  <a:solidFill>
                    <a:schemeClr val="tx1"/>
                  </a:solidFill>
                  <a:ea typeface="宋体" pitchFamily="2" charset="-122"/>
                </a:rPr>
                <a:t>Invalid Strings</a:t>
              </a:r>
              <a:endParaRPr lang="en-US" altLang="en-US" sz="2800">
                <a:solidFill>
                  <a:schemeClr val="tx1"/>
                </a:solidFill>
                <a:ea typeface="宋体" pitchFamily="2" charset="-122"/>
              </a:endParaRPr>
            </a:p>
          </p:txBody>
        </p:sp>
        <p:sp>
          <p:nvSpPr>
            <p:cNvPr id="21517" name="Text Box 15"/>
            <p:cNvSpPr txBox="1">
              <a:spLocks noChangeArrowheads="1"/>
            </p:cNvSpPr>
            <p:nvPr/>
          </p:nvSpPr>
          <p:spPr bwMode="auto">
            <a:xfrm>
              <a:off x="4128" y="3824"/>
              <a:ext cx="1632" cy="345"/>
            </a:xfrm>
            <a:prstGeom prst="rect">
              <a:avLst/>
            </a:prstGeom>
            <a:solidFill>
              <a:srgbClr val="000099"/>
            </a:solidFill>
            <a:ln w="28575">
              <a:solidFill>
                <a:schemeClr val="tx2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zh-CN" sz="2800">
                  <a:solidFill>
                    <a:schemeClr val="tx1"/>
                  </a:solidFill>
                  <a:ea typeface="宋体" pitchFamily="2" charset="-122"/>
                </a:rPr>
                <a:t>Valid Strings</a:t>
              </a:r>
              <a:endParaRPr lang="en-US" altLang="en-US" sz="2800">
                <a:solidFill>
                  <a:schemeClr val="tx1"/>
                </a:solidFill>
                <a:ea typeface="宋体" pitchFamily="2" charset="-122"/>
              </a:endParaRPr>
            </a:p>
          </p:txBody>
        </p:sp>
      </p:grpSp>
      <p:sp>
        <p:nvSpPr>
          <p:cNvPr id="283664" name="Text Box 16"/>
          <p:cNvSpPr txBox="1">
            <a:spLocks noChangeArrowheads="1"/>
          </p:cNvSpPr>
          <p:nvPr/>
        </p:nvSpPr>
        <p:spPr bwMode="auto">
          <a:xfrm>
            <a:off x="152400" y="4876800"/>
            <a:ext cx="2538413" cy="1200150"/>
          </a:xfrm>
          <a:prstGeom prst="rect">
            <a:avLst/>
          </a:prstGeom>
          <a:gradFill rotWithShape="1">
            <a:gsLst>
              <a:gs pos="0">
                <a:srgbClr val="003366">
                  <a:gamma/>
                  <a:shade val="46275"/>
                  <a:invGamma/>
                </a:srgbClr>
              </a:gs>
              <a:gs pos="50000">
                <a:srgbClr val="003366"/>
              </a:gs>
              <a:gs pos="100000">
                <a:srgbClr val="003366">
                  <a:gamma/>
                  <a:shade val="46275"/>
                  <a:invGamma/>
                </a:srgbClr>
              </a:gs>
            </a:gsLst>
            <a:lin ang="5400000" scaled="1"/>
          </a:gradFill>
          <a:ln w="28575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altLang="zh-CN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SimSun" pitchFamily="2" charset="-122"/>
              </a:rPr>
              <a:t>Now we can define generic coverage criteria</a:t>
            </a:r>
            <a:endParaRPr lang="en-US" sz="240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ea typeface="SimSun" pitchFamily="2" charset="-122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83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366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Introduction to Software Testing, edition 2  (Ch 9)</a:t>
            </a:r>
            <a:endParaRPr lang="zh-CN" altLang="en-US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2253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© Ammann &amp; Offutt</a:t>
            </a:r>
          </a:p>
        </p:txBody>
      </p:sp>
      <p:sp>
        <p:nvSpPr>
          <p:cNvPr id="2253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8A8B4B1C-99E9-4E1C-87E8-70CF2EBF6625}" type="slidenum">
              <a:rPr lang="zh-CN" altLang="en-US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pPr/>
              <a:t>9</a:t>
            </a:fld>
            <a:endParaRPr lang="en-US" altLang="zh-CN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225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200" dirty="0" smtClean="0">
                <a:ea typeface="宋体" pitchFamily="2" charset="-122"/>
              </a:rPr>
              <a:t>Grammar-based Coverage Criteria</a:t>
            </a:r>
            <a:endParaRPr lang="en-US" altLang="en-US" sz="3200" dirty="0" smtClean="0">
              <a:ea typeface="宋体" pitchFamily="2" charset="-122"/>
            </a:endParaRPr>
          </a:p>
        </p:txBody>
      </p:sp>
      <p:sp>
        <p:nvSpPr>
          <p:cNvPr id="225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8113" y="969963"/>
            <a:ext cx="8867775" cy="919162"/>
          </a:xfrm>
        </p:spPr>
        <p:txBody>
          <a:bodyPr/>
          <a:lstStyle/>
          <a:p>
            <a:r>
              <a:rPr lang="en-US" altLang="zh-CN" dirty="0" smtClean="0">
                <a:ea typeface="宋体" pitchFamily="2" charset="-122"/>
              </a:rPr>
              <a:t>The most common and </a:t>
            </a:r>
            <a:r>
              <a:rPr lang="en-US" altLang="zh-CN" smtClean="0">
                <a:ea typeface="宋体" pitchFamily="2" charset="-122"/>
              </a:rPr>
              <a:t>straightforward </a:t>
            </a:r>
            <a:r>
              <a:rPr lang="en-US" altLang="zh-CN" smtClean="0">
                <a:ea typeface="宋体" pitchFamily="2" charset="-122"/>
              </a:rPr>
              <a:t>criteria use </a:t>
            </a:r>
            <a:r>
              <a:rPr lang="en-US" altLang="zh-CN" dirty="0" smtClean="0">
                <a:ea typeface="宋体" pitchFamily="2" charset="-122"/>
              </a:rPr>
              <a:t>every terminal and every production at least once</a:t>
            </a:r>
            <a:endParaRPr lang="en-US" altLang="en-US" dirty="0" smtClean="0"/>
          </a:p>
        </p:txBody>
      </p:sp>
      <p:sp>
        <p:nvSpPr>
          <p:cNvPr id="271364" name="Text Box 4"/>
          <p:cNvSpPr txBox="1">
            <a:spLocks noChangeArrowheads="1"/>
          </p:cNvSpPr>
          <p:nvPr/>
        </p:nvSpPr>
        <p:spPr bwMode="auto">
          <a:xfrm>
            <a:off x="441325" y="2030413"/>
            <a:ext cx="8262938" cy="841375"/>
          </a:xfrm>
          <a:prstGeom prst="rect">
            <a:avLst/>
          </a:prstGeom>
          <a:gradFill rotWithShape="1">
            <a:gsLst>
              <a:gs pos="0">
                <a:srgbClr val="3399FF"/>
              </a:gs>
              <a:gs pos="100000">
                <a:srgbClr val="0033CC"/>
              </a:gs>
            </a:gsLst>
            <a:path path="shape">
              <a:fillToRect l="50000" t="50000" r="50000" b="50000"/>
            </a:path>
          </a:gradFill>
          <a:ln w="1905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2400" u="sng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Terminal Symbol Coverage (TSC)</a:t>
            </a:r>
            <a:r>
              <a:rPr lang="en-US" altLang="zh-CN" sz="2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 : TR contains each terminal  symbol </a:t>
            </a:r>
            <a:r>
              <a:rPr lang="en-US" altLang="zh-CN" sz="24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t</a:t>
            </a:r>
            <a:r>
              <a:rPr lang="en-US" altLang="zh-CN" sz="2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 in the grammar </a:t>
            </a:r>
            <a:r>
              <a:rPr lang="en-US" altLang="zh-CN" sz="24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G</a:t>
            </a:r>
            <a:r>
              <a:rPr lang="en-US" altLang="zh-CN" sz="2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.</a:t>
            </a:r>
          </a:p>
        </p:txBody>
      </p:sp>
      <p:sp>
        <p:nvSpPr>
          <p:cNvPr id="271365" name="Text Box 5"/>
          <p:cNvSpPr txBox="1">
            <a:spLocks noChangeArrowheads="1"/>
          </p:cNvSpPr>
          <p:nvPr/>
        </p:nvSpPr>
        <p:spPr bwMode="auto">
          <a:xfrm>
            <a:off x="446088" y="3224213"/>
            <a:ext cx="8262937" cy="830262"/>
          </a:xfrm>
          <a:prstGeom prst="rect">
            <a:avLst/>
          </a:prstGeom>
          <a:gradFill rotWithShape="1">
            <a:gsLst>
              <a:gs pos="0">
                <a:srgbClr val="3399FF"/>
              </a:gs>
              <a:gs pos="100000">
                <a:srgbClr val="0033CC"/>
              </a:gs>
            </a:gsLst>
            <a:path path="shape">
              <a:fillToRect l="50000" t="50000" r="50000" b="50000"/>
            </a:path>
          </a:gradFill>
          <a:ln w="19050" algn="ctr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2400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Production Coverage (PDC)</a:t>
            </a:r>
            <a:r>
              <a:rPr lang="en-US" altLang="zh-CN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 : TR contains each production </a:t>
            </a:r>
            <a:r>
              <a:rPr lang="en-US" altLang="zh-CN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p</a:t>
            </a:r>
            <a:r>
              <a:rPr lang="en-US" altLang="zh-CN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 in the grammar </a:t>
            </a:r>
            <a:r>
              <a:rPr lang="en-US" altLang="zh-CN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G</a:t>
            </a:r>
            <a:r>
              <a:rPr lang="en-US" altLang="zh-CN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.</a:t>
            </a:r>
          </a:p>
        </p:txBody>
      </p:sp>
      <p:sp>
        <p:nvSpPr>
          <p:cNvPr id="271366" name="Rectangle 6"/>
          <p:cNvSpPr>
            <a:spLocks noChangeArrowheads="1"/>
          </p:cNvSpPr>
          <p:nvPr/>
        </p:nvSpPr>
        <p:spPr bwMode="auto">
          <a:xfrm>
            <a:off x="138113" y="4162425"/>
            <a:ext cx="8867775" cy="218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285750" indent="-285750">
              <a:lnSpc>
                <a:spcPct val="90000"/>
              </a:lnSpc>
              <a:spcBef>
                <a:spcPct val="30000"/>
              </a:spcBef>
              <a:buSzPct val="85000"/>
              <a:buFontTx/>
              <a:buChar char="•"/>
              <a:defRPr/>
            </a:pPr>
            <a:r>
              <a:rPr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宋体" charset="-122"/>
              </a:rPr>
              <a:t>PDC subsumes TSC</a:t>
            </a:r>
          </a:p>
          <a:p>
            <a:pPr marL="285750" indent="-285750">
              <a:lnSpc>
                <a:spcPct val="90000"/>
              </a:lnSpc>
              <a:spcBef>
                <a:spcPct val="30000"/>
              </a:spcBef>
              <a:buSzPct val="85000"/>
              <a:buFontTx/>
              <a:buChar char="•"/>
              <a:defRPr/>
            </a:pPr>
            <a:r>
              <a:rPr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宋体" charset="-122"/>
              </a:rPr>
              <a:t>Grammars and graphs are interchangeable</a:t>
            </a:r>
          </a:p>
          <a:p>
            <a:pPr marL="742950" lvl="1" indent="-285750">
              <a:lnSpc>
                <a:spcPct val="90000"/>
              </a:lnSpc>
              <a:spcBef>
                <a:spcPct val="30000"/>
              </a:spcBef>
              <a:buSzPct val="85000"/>
              <a:buFont typeface="Times New Roman" pitchFamily="18" charset="0"/>
              <a:buChar char="–"/>
              <a:defRPr/>
            </a:pPr>
            <a:r>
              <a:rPr lang="en-US" altLang="zh-CN" b="0" dirty="0">
                <a:solidFill>
                  <a:schemeClr val="tx1"/>
                </a:solidFill>
                <a:latin typeface="Gill Sans MT" panose="020B0502020104020203" pitchFamily="34" charset="0"/>
                <a:ea typeface="宋体" charset="-122"/>
              </a:rPr>
              <a:t>PDC is equivalent to EC, TSC is equivalent to NC</a:t>
            </a:r>
          </a:p>
          <a:p>
            <a:pPr marL="285750" indent="-285750">
              <a:lnSpc>
                <a:spcPct val="90000"/>
              </a:lnSpc>
              <a:spcBef>
                <a:spcPct val="30000"/>
              </a:spcBef>
              <a:buSzPct val="85000"/>
              <a:buFontTx/>
              <a:buChar char="•"/>
              <a:defRPr/>
            </a:pPr>
            <a:r>
              <a:rPr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宋体" charset="-122"/>
              </a:rPr>
              <a:t>Other graph-based coverage criteria could be defined on grammar</a:t>
            </a:r>
          </a:p>
          <a:p>
            <a:pPr marL="685800" lvl="1" indent="-228600">
              <a:lnSpc>
                <a:spcPct val="90000"/>
              </a:lnSpc>
              <a:spcBef>
                <a:spcPct val="30000"/>
              </a:spcBef>
              <a:buSzPct val="100000"/>
              <a:buFontTx/>
              <a:buChar char="–"/>
              <a:defRPr/>
            </a:pPr>
            <a:r>
              <a:rPr lang="en-US" b="0" dirty="0">
                <a:solidFill>
                  <a:schemeClr val="tx1"/>
                </a:solidFill>
                <a:latin typeface="Gill Sans MT" panose="020B0502020104020203" pitchFamily="34" charset="0"/>
              </a:rPr>
              <a:t>But have not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832548" y="721880"/>
            <a:ext cx="12747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400" b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(9.1.1)</a:t>
            </a:r>
            <a:endParaRPr lang="en-US" sz="2400" b="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71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71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1364" grpId="0" animBg="1" autoUpdateAnimBg="0"/>
      <p:bldP spid="271365" grpId="0" animBg="1" autoUpdateAnimBg="0"/>
      <p:bldP spid="271366" grpId="0" build="p"/>
    </p:bldLst>
  </p:timing>
</p:sld>
</file>

<file path=ppt/theme/theme1.xml><?xml version="1.0" encoding="utf-8"?>
<a:theme xmlns:a="http://schemas.openxmlformats.org/drawingml/2006/main" name="intro">
  <a:themeElements>
    <a:clrScheme name="Custom 1">
      <a:dk1>
        <a:srgbClr val="5F5F5F"/>
      </a:dk1>
      <a:lt1>
        <a:srgbClr val="FFFFFF"/>
      </a:lt1>
      <a:dk2>
        <a:srgbClr val="000099"/>
      </a:dk2>
      <a:lt2>
        <a:srgbClr val="FFFF00"/>
      </a:lt2>
      <a:accent1>
        <a:srgbClr val="FF9900"/>
      </a:accent1>
      <a:accent2>
        <a:srgbClr val="66CCFF"/>
      </a:accent2>
      <a:accent3>
        <a:srgbClr val="AAAACA"/>
      </a:accent3>
      <a:accent4>
        <a:srgbClr val="DADADA"/>
      </a:accent4>
      <a:accent5>
        <a:srgbClr val="FFCAAA"/>
      </a:accent5>
      <a:accent6>
        <a:srgbClr val="5CB9E7"/>
      </a:accent6>
      <a:hlink>
        <a:srgbClr val="FFFF00"/>
      </a:hlink>
      <a:folHlink>
        <a:srgbClr val="FFC000"/>
      </a:folHlink>
    </a:clrScheme>
    <a:fontScheme name="intr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rgbClr val="FAFD00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rgbClr val="FAFD00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intro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tro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a:\intro.ppt</Template>
  <TotalTime>730</TotalTime>
  <Pages>49</Pages>
  <Words>2288</Words>
  <Application>Microsoft Office PowerPoint</Application>
  <PresentationFormat>On-screen Show (4:3)</PresentationFormat>
  <Paragraphs>406</Paragraphs>
  <Slides>22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intro</vt:lpstr>
      <vt:lpstr>Introduction to Software Testing Chapter 9.1 Syntax-based Testing</vt:lpstr>
      <vt:lpstr>Ch. 9 : Syntax Coverage</vt:lpstr>
      <vt:lpstr>Using the Syntax to Generate Tests</vt:lpstr>
      <vt:lpstr>Grammar Coverage Criteria</vt:lpstr>
      <vt:lpstr>Test Cases from Grammar</vt:lpstr>
      <vt:lpstr>BNF Grammars</vt:lpstr>
      <vt:lpstr>Using Grammars</vt:lpstr>
      <vt:lpstr>Mutation as Grammar-Based Testing</vt:lpstr>
      <vt:lpstr>Grammar-based Coverage Criteria</vt:lpstr>
      <vt:lpstr>Grammar-based Coverage Criteria</vt:lpstr>
      <vt:lpstr>Mutation Testing</vt:lpstr>
      <vt:lpstr>What is Mutation ?</vt:lpstr>
      <vt:lpstr>Mutation Testing</vt:lpstr>
      <vt:lpstr>Mutants and Ground Strings</vt:lpstr>
      <vt:lpstr>Questions About Mutation</vt:lpstr>
      <vt:lpstr>Killing Mutants</vt:lpstr>
      <vt:lpstr>Syntax-based Coverage Criteria</vt:lpstr>
      <vt:lpstr>Syntax-based Coverage Criteria</vt:lpstr>
      <vt:lpstr>Example</vt:lpstr>
      <vt:lpstr>Mutation Testing</vt:lpstr>
      <vt:lpstr>Instantiating Grammar-Based Testing</vt:lpstr>
      <vt:lpstr>Structure of Chapter</vt:lpstr>
    </vt:vector>
  </TitlesOfParts>
  <Company>George Mason Unviersity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SWE 637: Logic Coverage</dc:title>
  <dc:creator>Jeff Offutt</dc:creator>
  <cp:lastModifiedBy>Jeff Offutt</cp:lastModifiedBy>
  <cp:revision>338</cp:revision>
  <cp:lastPrinted>1996-04-04T10:27:56Z</cp:lastPrinted>
  <dcterms:created xsi:type="dcterms:W3CDTF">1996-06-15T03:21:08Z</dcterms:created>
  <dcterms:modified xsi:type="dcterms:W3CDTF">2018-04-27T13:30:06Z</dcterms:modified>
</cp:coreProperties>
</file>