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36" r:id="rId2"/>
    <p:sldId id="411" r:id="rId3"/>
    <p:sldId id="412" r:id="rId4"/>
    <p:sldId id="423" r:id="rId5"/>
    <p:sldId id="419" r:id="rId6"/>
    <p:sldId id="418" r:id="rId7"/>
  </p:sldIdLst>
  <p:sldSz cx="9144000" cy="6858000" type="screen4x3"/>
  <p:notesSz cx="6881813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80">
          <p15:clr>
            <a:srgbClr val="A4A3A4"/>
          </p15:clr>
        </p15:guide>
        <p15:guide id="2" pos="277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145A"/>
    <a:srgbClr val="001E5A"/>
    <a:srgbClr val="5F5F5F"/>
    <a:srgbClr val="000000"/>
    <a:srgbClr val="6699FF"/>
    <a:srgbClr val="3399FF"/>
    <a:srgbClr val="0000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 autoAdjust="0"/>
    <p:restoredTop sz="88235" autoAdjust="0"/>
  </p:normalViewPr>
  <p:slideViewPr>
    <p:cSldViewPr snapToGrid="0">
      <p:cViewPr varScale="1">
        <p:scale>
          <a:sx n="73" d="100"/>
          <a:sy n="73" d="100"/>
        </p:scale>
        <p:origin x="1190" y="72"/>
      </p:cViewPr>
      <p:guideLst>
        <p:guide orient="horz" pos="2280"/>
        <p:guide pos="277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40" d="100"/>
        <a:sy n="140" d="100"/>
      </p:scale>
      <p:origin x="0" y="-4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8241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7" tIns="0" rIns="19257" bIns="0" numCol="1" anchor="t" anchorCtr="0" compatLnSpc="1">
            <a:prstTxWarp prst="textNoShape">
              <a:avLst/>
            </a:prstTxWarp>
          </a:bodyPr>
          <a:lstStyle>
            <a:lvl1pPr defTabSz="924539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9396" y="1"/>
            <a:ext cx="298241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7" tIns="0" rIns="19257" bIns="0" numCol="1" anchor="t" anchorCtr="0" compatLnSpc="1">
            <a:prstTxWarp prst="textNoShape">
              <a:avLst/>
            </a:prstTxWarp>
          </a:bodyPr>
          <a:lstStyle>
            <a:lvl1pPr algn="r" defTabSz="924539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2195"/>
            <a:ext cx="298241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7" tIns="0" rIns="19257" bIns="0" numCol="1" anchor="b" anchorCtr="0" compatLnSpc="1">
            <a:prstTxWarp prst="textNoShape">
              <a:avLst/>
            </a:prstTxWarp>
          </a:bodyPr>
          <a:lstStyle>
            <a:lvl1pPr defTabSz="924539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9396" y="8832195"/>
            <a:ext cx="298241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7" tIns="0" rIns="19257" bIns="0" numCol="1" anchor="b" anchorCtr="0" compatLnSpc="1">
            <a:prstTxWarp prst="textNoShape">
              <a:avLst/>
            </a:prstTxWarp>
          </a:bodyPr>
          <a:lstStyle>
            <a:lvl1pPr algn="r" defTabSz="924539">
              <a:defRPr sz="1100" b="0" i="1"/>
            </a:lvl1pPr>
          </a:lstStyle>
          <a:p>
            <a:pPr>
              <a:defRPr/>
            </a:pPr>
            <a:fld id="{5C724F8B-CF3C-4940-A0F6-7D50BAC7A7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96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8241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7" tIns="0" rIns="19257" bIns="0" numCol="1" anchor="t" anchorCtr="0" compatLnSpc="1">
            <a:prstTxWarp prst="textNoShape">
              <a:avLst/>
            </a:prstTxWarp>
          </a:bodyPr>
          <a:lstStyle>
            <a:lvl1pPr defTabSz="924539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9396" y="1"/>
            <a:ext cx="298241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7" tIns="0" rIns="19257" bIns="0" numCol="1" anchor="t" anchorCtr="0" compatLnSpc="1">
            <a:prstTxWarp prst="textNoShape">
              <a:avLst/>
            </a:prstTxWarp>
          </a:bodyPr>
          <a:lstStyle>
            <a:lvl1pPr algn="r" defTabSz="924539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2195"/>
            <a:ext cx="298241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7" tIns="0" rIns="19257" bIns="0" numCol="1" anchor="b" anchorCtr="0" compatLnSpc="1">
            <a:prstTxWarp prst="textNoShape">
              <a:avLst/>
            </a:prstTxWarp>
          </a:bodyPr>
          <a:lstStyle>
            <a:lvl1pPr defTabSz="924539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9396" y="8832195"/>
            <a:ext cx="298241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7" tIns="0" rIns="19257" bIns="0" numCol="1" anchor="b" anchorCtr="0" compatLnSpc="1">
            <a:prstTxWarp prst="textNoShape">
              <a:avLst/>
            </a:prstTxWarp>
          </a:bodyPr>
          <a:lstStyle>
            <a:lvl1pPr algn="r" defTabSz="924539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CBAAF57-92C6-4A47-B918-EB072432AF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6978" y="4414560"/>
            <a:ext cx="5047858" cy="4182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72" tIns="46537" rIns="93072" bIns="465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9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20775" y="698500"/>
            <a:ext cx="4640263" cy="34813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3070513" y="8853714"/>
            <a:ext cx="739295" cy="270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8260" tIns="44932" rIns="88260" bIns="44932">
            <a:spAutoFit/>
          </a:bodyPr>
          <a:lstStyle>
            <a:lvl1pPr defTabSz="917575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17575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17575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17575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17575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300" b="0">
                <a:solidFill>
                  <a:schemeClr val="tx1"/>
                </a:solidFill>
              </a:rPr>
              <a:t>Page </a:t>
            </a:r>
            <a:fld id="{008BE9BF-BC08-4D4B-A8F4-FCDA4A2F1C41}" type="slidenum">
              <a:rPr lang="en-US" altLang="en-US" sz="1300" b="0">
                <a:solidFill>
                  <a:schemeClr val="tx1"/>
                </a:solidFill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3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6658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10483" indent="-273263"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093051" indent="-218610"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530271" indent="-218610"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4pPr>
            <a:lvl5pPr marL="1967492" indent="-218610"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404712" indent="-218610" defTabSz="924539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841932" indent="-218610" defTabSz="924539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279153" indent="-218610" defTabSz="924539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716373" indent="-218610" defTabSz="924539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9DB9BC07-199F-4B83-8EFF-B504F691E9EA}" type="slidenum">
              <a:rPr lang="en-US" altLang="en-US" sz="1100" b="0">
                <a:solidFill>
                  <a:schemeClr val="tx1"/>
                </a:solidFill>
              </a:rPr>
              <a:pPr/>
              <a:t>1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10483" indent="-273263"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093051" indent="-218610"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530271" indent="-218610"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4pPr>
            <a:lvl5pPr marL="1967492" indent="-218610"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404712" indent="-218610" defTabSz="924539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841932" indent="-218610" defTabSz="924539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279153" indent="-218610" defTabSz="924539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716373" indent="-218610" defTabSz="924539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CCD39582-AB69-4670-9B55-D8A6E7B64FEA}" type="slidenum">
              <a:rPr lang="en-US" altLang="en-US" sz="1100" b="0">
                <a:solidFill>
                  <a:schemeClr val="tx1"/>
                </a:solidFill>
              </a:rPr>
              <a:pPr/>
              <a:t>2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874441">
              <a:defRPr/>
            </a:pPr>
            <a:r>
              <a:rPr lang="en-US" dirty="0" smtClean="0"/>
              <a:t>I stop before the “Rewriting to …”</a:t>
            </a:r>
            <a:r>
              <a:rPr lang="en-US" baseline="0" dirty="0" smtClean="0"/>
              <a:t> box</a:t>
            </a:r>
            <a:r>
              <a:rPr lang="en-US" dirty="0" smtClean="0"/>
              <a:t> and ask the students to</a:t>
            </a:r>
            <a:r>
              <a:rPr lang="en-US" baseline="0" dirty="0" smtClean="0"/>
              <a:t> write the predicate formally.</a:t>
            </a:r>
            <a:endParaRPr lang="en-US" dirty="0" smtClean="0"/>
          </a:p>
          <a:p>
            <a:endParaRPr lang="en-US" altLang="en-US" dirty="0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10483" indent="-273263"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093051" indent="-218610"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530271" indent="-218610"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4pPr>
            <a:lvl5pPr marL="1967492" indent="-218610"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404712" indent="-218610" defTabSz="924539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841932" indent="-218610" defTabSz="924539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279153" indent="-218610" defTabSz="924539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716373" indent="-218610" defTabSz="924539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B66D8AE7-6537-4D07-B321-99BE6B54F5DD}" type="slidenum">
              <a:rPr lang="en-US" altLang="en-US" sz="1100" b="0">
                <a:solidFill>
                  <a:schemeClr val="tx1"/>
                </a:solidFill>
              </a:rPr>
              <a:pPr/>
              <a:t>3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 stop before the “ACC tests are ‘all true’ …” and ask the students to</a:t>
            </a:r>
            <a:r>
              <a:rPr lang="en-US" baseline="0" dirty="0" smtClean="0"/>
              <a:t> work out ACC for A &amp; B &amp;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BAAF57-92C6-4A47-B918-EB072432AFD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245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10483" indent="-273263"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093051" indent="-218610"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530271" indent="-218610"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4pPr>
            <a:lvl5pPr marL="1967492" indent="-218610"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404712" indent="-218610" defTabSz="924539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841932" indent="-218610" defTabSz="924539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279153" indent="-218610" defTabSz="924539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716373" indent="-218610" defTabSz="924539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2B145472-D96C-457A-B39C-C61AA697C36F}" type="slidenum">
              <a:rPr lang="en-US" altLang="en-US" sz="1100" b="0">
                <a:solidFill>
                  <a:schemeClr val="tx1"/>
                </a:solidFill>
              </a:rPr>
              <a:pPr/>
              <a:t>6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5FE19-7629-415C-98BB-4CC3FDD943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428935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0067D2-99B9-45BA-B4D3-8E2E4BC82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488906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9738" y="96838"/>
            <a:ext cx="2216150" cy="6251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8113" y="96838"/>
            <a:ext cx="6499225" cy="6251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7FFA0-9706-477F-AC58-4F2332192F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911265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6838"/>
            <a:ext cx="7772400" cy="7985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38113" y="966788"/>
            <a:ext cx="4357687" cy="5381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966788"/>
            <a:ext cx="4357688" cy="26146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33800"/>
            <a:ext cx="4357688" cy="26146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0919F0-53F1-4CD2-AA50-C640910A05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023065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6838"/>
            <a:ext cx="7772400" cy="7985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38113" y="966788"/>
            <a:ext cx="4357687" cy="5381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66788"/>
            <a:ext cx="4357688" cy="5381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B4F21-61B2-4EB7-B561-4D9324CC55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50769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E33B24-5C13-4AA2-AD77-BA06FD33D5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906844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00543F-DF5E-4757-8BCA-0BD6F7A174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096582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8113" y="966788"/>
            <a:ext cx="4357687" cy="538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66788"/>
            <a:ext cx="4357688" cy="538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DDFEEA-BE90-4A59-AC4A-712CA97690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504975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FF63F1-7C05-4A0E-B81C-415BC3C139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10641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A341F6-7202-4FE3-ABBE-104B76807B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525198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F29A6-780C-4917-BEAB-073CE206D1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315970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1FA61-CFE3-4A6A-8131-E47C1CA2A9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662791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B572E5-F945-4F0A-8A31-A55CF22680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69377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00004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4938" y="6554968"/>
            <a:ext cx="3787775" cy="239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900" b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90988" y="6555178"/>
            <a:ext cx="2895600" cy="247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900" b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46925" y="6541102"/>
            <a:ext cx="1905000" cy="254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BE111F0-E617-439B-BE58-529B005E91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53850" y="96838"/>
            <a:ext cx="9020175" cy="79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88900" y="890650"/>
            <a:ext cx="8966200" cy="5640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 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 </a:t>
            </a:r>
          </a:p>
          <a:p>
            <a:pPr lvl="4"/>
            <a:r>
              <a:rPr lang="en-US" altLang="en-US" dirty="0" smtClean="0"/>
              <a:t>Fifth level 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6350" y="6350"/>
            <a:ext cx="9118600" cy="6832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-1" y="729143"/>
            <a:ext cx="9118833" cy="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med"/>
  <p:hf hdr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85000"/>
        <a:buChar char="•"/>
        <a:defRPr sz="2800" b="0">
          <a:solidFill>
            <a:schemeClr val="tx1"/>
          </a:solidFill>
          <a:latin typeface="Gill Sans MT" panose="020B0502020104020203" pitchFamily="34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400" b="0">
          <a:solidFill>
            <a:schemeClr val="tx1"/>
          </a:solidFill>
          <a:latin typeface="Gill Sans MT" panose="020B0502020104020203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000" b="0">
          <a:solidFill>
            <a:schemeClr val="tx1"/>
          </a:solidFill>
          <a:latin typeface="Gill Sans MT" panose="020B0502020104020203" pitchFamily="34" charset="0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0">
          <a:solidFill>
            <a:schemeClr val="tx1"/>
          </a:solidFill>
          <a:latin typeface="Gill Sans MT" panose="020B0502020104020203" pitchFamily="34" charset="0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sz="2000" b="0">
          <a:solidFill>
            <a:schemeClr val="tx1"/>
          </a:solidFill>
          <a:latin typeface="Gill Sans MT" panose="020B0502020104020203" pitchFamily="34" charset="0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gmu.edu/~offutt/softwaretes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84632"/>
            <a:ext cx="7772400" cy="1997075"/>
          </a:xfrm>
        </p:spPr>
        <p:txBody>
          <a:bodyPr/>
          <a:lstStyle/>
          <a:p>
            <a:r>
              <a:rPr lang="en-US" altLang="en-US" dirty="0" smtClean="0"/>
              <a:t>Introduction to Software Testing </a:t>
            </a:r>
            <a:br>
              <a:rPr lang="en-US" altLang="en-US" dirty="0" smtClean="0"/>
            </a:br>
            <a:r>
              <a:rPr lang="en-US" altLang="en-US" dirty="0" smtClean="0"/>
              <a:t>Chapter 8.4</a:t>
            </a:r>
            <a:br>
              <a:rPr lang="en-US" altLang="en-US" dirty="0" smtClean="0"/>
            </a:br>
            <a:r>
              <a:rPr lang="en-US" altLang="en-US" dirty="0" smtClean="0"/>
              <a:t>Logic Coverage for Specifications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1" y="3395663"/>
            <a:ext cx="7303169" cy="231933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  <a:buSzTx/>
            </a:pPr>
            <a:r>
              <a:rPr lang="en-US" altLang="en-US" sz="3200" dirty="0" smtClean="0"/>
              <a:t>Paul Ammann &amp; Jeff Offutt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</a:pPr>
            <a:endParaRPr lang="en-US" altLang="en-US" sz="2800" dirty="0" smtClean="0"/>
          </a:p>
          <a:p>
            <a:r>
              <a:rPr lang="en-US" altLang="en-US" b="0" dirty="0" smtClean="0">
                <a:hlinkClick r:id="rId3"/>
              </a:rPr>
              <a:t>http://www.cs.gmu.edu/~offutt/softwaretest/</a:t>
            </a:r>
            <a:endParaRPr lang="en-US" altLang="en-US" b="0" dirty="0" smtClean="0"/>
          </a:p>
          <a:p>
            <a:endParaRPr lang="en-US" altLang="en-US" b="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t>Introduction to Software Testing, Edition 2  (Ch 8)</a:t>
            </a:r>
          </a:p>
        </p:txBody>
      </p:sp>
      <p:sp>
        <p:nvSpPr>
          <p:cNvPr id="307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t>© Ammann &amp; Offutt</a:t>
            </a:r>
          </a:p>
        </p:txBody>
      </p:sp>
      <p:sp>
        <p:nvSpPr>
          <p:cNvPr id="30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70B5E676-46E7-499F-BD90-958E4D4CD90E}" type="slidenum"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pPr/>
              <a:t>2</a:t>
            </a:fld>
            <a:endParaRPr lang="en-US" altLang="en-US" sz="900" b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Specifications in Software</a:t>
            </a:r>
          </a:p>
        </p:txBody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Specifications can be </a:t>
            </a:r>
            <a:r>
              <a:rPr lang="en-US" altLang="en-US" dirty="0" smtClean="0">
                <a:solidFill>
                  <a:schemeClr val="tx2"/>
                </a:solidFill>
              </a:rPr>
              <a:t>formal</a:t>
            </a:r>
            <a:r>
              <a:rPr lang="en-US" altLang="en-US" dirty="0" smtClean="0"/>
              <a:t> or </a:t>
            </a:r>
            <a:r>
              <a:rPr lang="en-US" altLang="en-US" dirty="0" smtClean="0">
                <a:solidFill>
                  <a:schemeClr val="tx2"/>
                </a:solidFill>
              </a:rPr>
              <a:t>informal</a:t>
            </a:r>
          </a:p>
          <a:p>
            <a:pPr lvl="1"/>
            <a:r>
              <a:rPr lang="en-US" altLang="en-US" dirty="0" smtClean="0"/>
              <a:t>Formal specs are usually expressed </a:t>
            </a:r>
            <a:r>
              <a:rPr lang="en-US" altLang="en-US" dirty="0" smtClean="0">
                <a:solidFill>
                  <a:schemeClr val="tx2"/>
                </a:solidFill>
              </a:rPr>
              <a:t>mathematically</a:t>
            </a:r>
          </a:p>
          <a:p>
            <a:pPr lvl="1"/>
            <a:r>
              <a:rPr lang="en-US" altLang="en-US" dirty="0" smtClean="0"/>
              <a:t>Informal specs are usually expressed in </a:t>
            </a:r>
            <a:r>
              <a:rPr lang="en-US" altLang="en-US" i="1" dirty="0" smtClean="0">
                <a:solidFill>
                  <a:schemeClr val="tx2"/>
                </a:solidFill>
              </a:rPr>
              <a:t>natural language</a:t>
            </a:r>
          </a:p>
          <a:p>
            <a:r>
              <a:rPr lang="en-US" altLang="en-US" dirty="0" smtClean="0"/>
              <a:t>Lots of </a:t>
            </a:r>
            <a:r>
              <a:rPr lang="en-US" altLang="en-US" dirty="0" smtClean="0">
                <a:solidFill>
                  <a:schemeClr val="tx2"/>
                </a:solidFill>
              </a:rPr>
              <a:t>formal languages</a:t>
            </a:r>
            <a:r>
              <a:rPr lang="en-US" altLang="en-US" dirty="0" smtClean="0"/>
              <a:t> and </a:t>
            </a:r>
            <a:r>
              <a:rPr lang="en-US" altLang="en-US" dirty="0" smtClean="0">
                <a:solidFill>
                  <a:schemeClr val="tx2"/>
                </a:solidFill>
              </a:rPr>
              <a:t>informal styles</a:t>
            </a:r>
            <a:r>
              <a:rPr lang="en-US" altLang="en-US" dirty="0" smtClean="0"/>
              <a:t> are available</a:t>
            </a:r>
          </a:p>
          <a:p>
            <a:r>
              <a:rPr lang="en-US" altLang="en-US" dirty="0" smtClean="0"/>
              <a:t>Most specification languages include </a:t>
            </a:r>
            <a:r>
              <a:rPr lang="en-US" altLang="en-US" dirty="0" smtClean="0">
                <a:solidFill>
                  <a:schemeClr val="tx2"/>
                </a:solidFill>
              </a:rPr>
              <a:t>explicit logical expressions</a:t>
            </a:r>
            <a:r>
              <a:rPr lang="en-US" altLang="en-US" dirty="0" smtClean="0"/>
              <a:t>, so it is very easy to apply logic coverage criteria</a:t>
            </a:r>
          </a:p>
          <a:p>
            <a:r>
              <a:rPr lang="en-US" altLang="en-US" dirty="0" smtClean="0"/>
              <a:t>Implicit logical expressions in natural-language specifications should be </a:t>
            </a:r>
            <a:r>
              <a:rPr lang="en-US" altLang="en-US" dirty="0" smtClean="0">
                <a:solidFill>
                  <a:schemeClr val="tx2"/>
                </a:solidFill>
              </a:rPr>
              <a:t>re-written</a:t>
            </a:r>
            <a:r>
              <a:rPr lang="en-US" altLang="en-US" dirty="0" smtClean="0"/>
              <a:t> as explicit logical expressions as part of test design</a:t>
            </a:r>
          </a:p>
          <a:p>
            <a:pPr lvl="1"/>
            <a:r>
              <a:rPr lang="en-US" altLang="en-US" dirty="0" smtClean="0"/>
              <a:t>You will often find mistakes</a:t>
            </a:r>
          </a:p>
          <a:p>
            <a:r>
              <a:rPr lang="en-US" altLang="en-US" dirty="0" smtClean="0"/>
              <a:t>One of the most common is </a:t>
            </a:r>
            <a:r>
              <a:rPr lang="en-US" altLang="en-US" dirty="0" smtClean="0">
                <a:solidFill>
                  <a:schemeClr val="tx2"/>
                </a:solidFill>
              </a:rPr>
              <a:t>preconditions</a:t>
            </a:r>
            <a:r>
              <a:rPr lang="en-US" altLang="en-US" dirty="0" smtClean="0"/>
              <a:t> …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t>Introduction to Software Testing, Edition 2  (Ch 8)</a:t>
            </a:r>
          </a:p>
        </p:txBody>
      </p:sp>
      <p:sp>
        <p:nvSpPr>
          <p:cNvPr id="4099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t>© Ammann &amp; Offutt</a:t>
            </a:r>
          </a:p>
        </p:txBody>
      </p:sp>
      <p:sp>
        <p:nvSpPr>
          <p:cNvPr id="4100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6755D14F-9F0A-4A21-85D3-AA95C6C3DD42}" type="slidenum"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pPr/>
              <a:t>3</a:t>
            </a:fld>
            <a:endParaRPr lang="en-US" altLang="en-US" sz="900" b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Preconditions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38113" y="757990"/>
            <a:ext cx="8861425" cy="2097924"/>
          </a:xfrm>
        </p:spPr>
        <p:txBody>
          <a:bodyPr/>
          <a:lstStyle/>
          <a:p>
            <a:r>
              <a:rPr lang="en-US" altLang="en-US" dirty="0" smtClean="0"/>
              <a:t>Programmers often include </a:t>
            </a:r>
            <a:r>
              <a:rPr lang="en-US" altLang="en-US" dirty="0" smtClean="0">
                <a:solidFill>
                  <a:schemeClr val="tx2"/>
                </a:solidFill>
              </a:rPr>
              <a:t>preconditions</a:t>
            </a:r>
            <a:r>
              <a:rPr lang="en-US" altLang="en-US" dirty="0" smtClean="0"/>
              <a:t> for their methods</a:t>
            </a:r>
          </a:p>
          <a:p>
            <a:r>
              <a:rPr lang="en-US" altLang="en-US" dirty="0" smtClean="0"/>
              <a:t>The preconditions are often expressed in </a:t>
            </a:r>
            <a:r>
              <a:rPr lang="en-US" altLang="en-US" dirty="0" smtClean="0">
                <a:solidFill>
                  <a:schemeClr val="tx2"/>
                </a:solidFill>
              </a:rPr>
              <a:t>comments</a:t>
            </a:r>
            <a:r>
              <a:rPr lang="en-US" altLang="en-US" dirty="0" smtClean="0"/>
              <a:t> in method headers</a:t>
            </a:r>
          </a:p>
          <a:p>
            <a:r>
              <a:rPr lang="en-US" altLang="en-US" dirty="0" smtClean="0"/>
              <a:t>Preconditions can be in </a:t>
            </a:r>
            <a:r>
              <a:rPr lang="en-US" altLang="en-US" dirty="0" err="1" smtClean="0">
                <a:solidFill>
                  <a:schemeClr val="tx2"/>
                </a:solidFill>
              </a:rPr>
              <a:t>javadoc</a:t>
            </a:r>
            <a:r>
              <a:rPr lang="en-US" altLang="en-US" dirty="0" smtClean="0"/>
              <a:t>, “requires”,  “pre”, …</a:t>
            </a:r>
          </a:p>
        </p:txBody>
      </p:sp>
      <p:sp>
        <p:nvSpPr>
          <p:cNvPr id="248836" name="Text Box 4"/>
          <p:cNvSpPr txBox="1">
            <a:spLocks noChangeArrowheads="1"/>
          </p:cNvSpPr>
          <p:nvPr/>
        </p:nvSpPr>
        <p:spPr bwMode="auto">
          <a:xfrm>
            <a:off x="2600325" y="3061958"/>
            <a:ext cx="3941763" cy="2100262"/>
          </a:xfrm>
          <a:prstGeom prst="rect">
            <a:avLst/>
          </a:prstGeom>
          <a:solidFill>
            <a:srgbClr val="000099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10000"/>
              </a:spcBef>
            </a:pPr>
            <a:r>
              <a:rPr lang="en-US" altLang="en-US" u="sng" dirty="0">
                <a:latin typeface="Gill Sans MT" panose="020B0502020104020203" pitchFamily="34" charset="0"/>
              </a:rPr>
              <a:t>Example – Saving addresses</a:t>
            </a:r>
          </a:p>
          <a:p>
            <a:pPr>
              <a:spcBef>
                <a:spcPct val="10000"/>
              </a:spcBef>
            </a:pP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// </a:t>
            </a:r>
            <a:r>
              <a:rPr lang="en-US" altLang="en-US" u="sng" dirty="0">
                <a:solidFill>
                  <a:schemeClr val="tx1"/>
                </a:solidFill>
                <a:latin typeface="Gill Sans MT" panose="020B0502020104020203" pitchFamily="34" charset="0"/>
              </a:rPr>
              <a:t>name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must not be empty</a:t>
            </a:r>
          </a:p>
          <a:p>
            <a:pPr>
              <a:spcBef>
                <a:spcPct val="10000"/>
              </a:spcBef>
            </a:pP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// </a:t>
            </a:r>
            <a:r>
              <a:rPr lang="en-US" altLang="en-US" u="sng" dirty="0">
                <a:solidFill>
                  <a:schemeClr val="tx1"/>
                </a:solidFill>
                <a:latin typeface="Gill Sans MT" panose="020B0502020104020203" pitchFamily="34" charset="0"/>
              </a:rPr>
              <a:t>state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must be valid</a:t>
            </a:r>
          </a:p>
          <a:p>
            <a:pPr>
              <a:spcBef>
                <a:spcPct val="10000"/>
              </a:spcBef>
            </a:pP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// </a:t>
            </a:r>
            <a:r>
              <a:rPr lang="en-US" altLang="en-US" u="sng" dirty="0">
                <a:solidFill>
                  <a:schemeClr val="tx1"/>
                </a:solidFill>
                <a:latin typeface="Gill Sans MT" panose="020B0502020104020203" pitchFamily="34" charset="0"/>
              </a:rPr>
              <a:t>zip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must be 5 numeric digits</a:t>
            </a:r>
          </a:p>
          <a:p>
            <a:pPr>
              <a:spcBef>
                <a:spcPct val="10000"/>
              </a:spcBef>
            </a:pP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// </a:t>
            </a:r>
            <a:r>
              <a:rPr lang="en-US" altLang="en-US" u="sng" dirty="0">
                <a:solidFill>
                  <a:schemeClr val="tx1"/>
                </a:solidFill>
                <a:latin typeface="Gill Sans MT" panose="020B0502020104020203" pitchFamily="34" charset="0"/>
              </a:rPr>
              <a:t>street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must not be empty</a:t>
            </a:r>
          </a:p>
          <a:p>
            <a:pPr>
              <a:spcBef>
                <a:spcPct val="10000"/>
              </a:spcBef>
            </a:pP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// </a:t>
            </a:r>
            <a:r>
              <a:rPr lang="en-US" altLang="en-US" u="sng" dirty="0">
                <a:solidFill>
                  <a:schemeClr val="tx1"/>
                </a:solidFill>
                <a:latin typeface="Gill Sans MT" panose="020B0502020104020203" pitchFamily="34" charset="0"/>
              </a:rPr>
              <a:t>city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must not be empty</a:t>
            </a:r>
          </a:p>
        </p:txBody>
      </p:sp>
      <p:sp>
        <p:nvSpPr>
          <p:cNvPr id="248837" name="Text Box 5"/>
          <p:cNvSpPr txBox="1">
            <a:spLocks noChangeArrowheads="1"/>
          </p:cNvSpPr>
          <p:nvPr/>
        </p:nvSpPr>
        <p:spPr bwMode="auto">
          <a:xfrm>
            <a:off x="697834" y="5386058"/>
            <a:ext cx="7736305" cy="1065212"/>
          </a:xfrm>
          <a:prstGeom prst="rect">
            <a:avLst/>
          </a:prstGeom>
          <a:solidFill>
            <a:srgbClr val="000099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10000"/>
              </a:spcBef>
            </a:pPr>
            <a:r>
              <a:rPr lang="en-US" altLang="en-US" u="sng" dirty="0">
                <a:latin typeface="Gill Sans MT" panose="020B0502020104020203" pitchFamily="34" charset="0"/>
              </a:rPr>
              <a:t>Rewriting to logical expression</a:t>
            </a:r>
          </a:p>
          <a:p>
            <a:pPr>
              <a:spcBef>
                <a:spcPct val="10000"/>
              </a:spcBef>
            </a:pP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name != “” </a:t>
            </a:r>
            <a:r>
              <a:rPr lang="en-US" altLang="en-US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state in </a:t>
            </a:r>
            <a:r>
              <a:rPr lang="en-US" altLang="en-US" dirty="0" err="1">
                <a:solidFill>
                  <a:schemeClr val="tx1"/>
                </a:solidFill>
                <a:latin typeface="Gill Sans MT" panose="020B0502020104020203" pitchFamily="34" charset="0"/>
              </a:rPr>
              <a:t>stateList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dirty="0">
                <a:latin typeface="Gill Sans MT" panose="020B0502020104020203" pitchFamily="34" charset="0"/>
              </a:rPr>
              <a:t> 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zip &gt;= 00000 </a:t>
            </a:r>
            <a:r>
              <a:rPr lang="en-US" altLang="en-US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dirty="0">
                <a:latin typeface="Gill Sans MT" panose="020B0502020104020203" pitchFamily="34" charset="0"/>
              </a:rPr>
              <a:t> 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zip &lt;= 99999 </a:t>
            </a:r>
            <a:r>
              <a:rPr lang="en-US" altLang="en-US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dirty="0">
                <a:latin typeface="Gill Sans MT" panose="020B0502020104020203" pitchFamily="34" charset="0"/>
              </a:rPr>
              <a:t> 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street != “” </a:t>
            </a:r>
            <a:r>
              <a:rPr lang="en-US" altLang="en-US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dirty="0">
                <a:latin typeface="Gill Sans MT" panose="020B0502020104020203" pitchFamily="34" charset="0"/>
              </a:rPr>
              <a:t> 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city != “”</a:t>
            </a: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2069432" y="5803444"/>
            <a:ext cx="344487" cy="304800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7868994" y="5803444"/>
            <a:ext cx="344488" cy="304800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6108370" y="5803444"/>
            <a:ext cx="344488" cy="304800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4324767" y="5803444"/>
            <a:ext cx="344487" cy="304800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2070225" y="6117895"/>
            <a:ext cx="342900" cy="304800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7216775" y="4298620"/>
            <a:ext cx="1650499" cy="10160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>
                <a:latin typeface="Gill Sans MT" panose="020B0502020104020203" pitchFamily="34" charset="0"/>
              </a:rPr>
              <a:t>Conjunctive Normal Form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48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48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withGroup">
                            <p:stCondLst>
                              <p:cond delay="50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36" grpId="0" animBg="1"/>
      <p:bldP spid="24883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50" y="96838"/>
            <a:ext cx="9020175" cy="1148762"/>
          </a:xfrm>
        </p:spPr>
        <p:txBody>
          <a:bodyPr/>
          <a:lstStyle/>
          <a:p>
            <a:r>
              <a:rPr lang="en-US" altLang="en-US" dirty="0"/>
              <a:t>Shortcut for Predicates in Conjunctive Normal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00" y="1108800"/>
            <a:ext cx="8966200" cy="1781545"/>
          </a:xfrm>
        </p:spPr>
        <p:txBody>
          <a:bodyPr/>
          <a:lstStyle/>
          <a:p>
            <a:r>
              <a:rPr lang="en-US" altLang="en-US" sz="2400" dirty="0"/>
              <a:t>A predicate is in </a:t>
            </a:r>
            <a:r>
              <a:rPr lang="en-US" altLang="en-US" sz="2400" dirty="0" smtClean="0"/>
              <a:t>conjunctive </a:t>
            </a:r>
            <a:r>
              <a:rPr lang="en-US" altLang="en-US" sz="2400" dirty="0"/>
              <a:t>normal form </a:t>
            </a:r>
            <a:r>
              <a:rPr lang="en-US" altLang="en-US" sz="2400" dirty="0" smtClean="0"/>
              <a:t>(CNF</a:t>
            </a:r>
            <a:r>
              <a:rPr lang="en-US" altLang="en-US" sz="2400" dirty="0"/>
              <a:t>) if it consists of clauses or conjuncts connected by the </a:t>
            </a:r>
            <a:r>
              <a:rPr lang="en-US" altLang="en-US" sz="2400" dirty="0" smtClean="0">
                <a:solidFill>
                  <a:schemeClr val="tx2"/>
                </a:solidFill>
              </a:rPr>
              <a:t>and</a:t>
            </a:r>
            <a:r>
              <a:rPr lang="en-US" altLang="en-US" sz="2400" dirty="0" smtClean="0"/>
              <a:t> </a:t>
            </a:r>
            <a:r>
              <a:rPr lang="en-US" altLang="en-US" sz="2400" dirty="0"/>
              <a:t>operator</a:t>
            </a:r>
          </a:p>
          <a:p>
            <a:pPr lvl="1">
              <a:lnSpc>
                <a:spcPct val="80000"/>
              </a:lnSpc>
              <a:spcBef>
                <a:spcPts val="1200"/>
              </a:spcBef>
            </a:pPr>
            <a:r>
              <a:rPr lang="en-US" altLang="en-US" dirty="0"/>
              <a:t>A </a:t>
            </a:r>
            <a:r>
              <a:rPr lang="en-US" altLang="en-US" sz="2800" b="1" dirty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 </a:t>
            </a:r>
            <a:r>
              <a:rPr lang="en-US" altLang="en-US" dirty="0" smtClean="0"/>
              <a:t> </a:t>
            </a:r>
            <a:r>
              <a:rPr lang="en-US" altLang="en-US" dirty="0"/>
              <a:t>B </a:t>
            </a:r>
            <a:r>
              <a:rPr lang="en-US" altLang="en-US" sz="2800" b="1" dirty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 </a:t>
            </a:r>
            <a:r>
              <a:rPr lang="en-US" altLang="en-US" dirty="0" smtClean="0"/>
              <a:t> </a:t>
            </a:r>
            <a:r>
              <a:rPr lang="en-US" altLang="en-US" dirty="0"/>
              <a:t>C </a:t>
            </a:r>
            <a:r>
              <a:rPr lang="en-US" altLang="en-US" sz="2800" b="1" dirty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 </a:t>
            </a:r>
            <a:r>
              <a:rPr lang="en-US" altLang="en-US" dirty="0" smtClean="0"/>
              <a:t> </a:t>
            </a:r>
            <a:r>
              <a:rPr lang="en-US" altLang="en-US" dirty="0"/>
              <a:t>…</a:t>
            </a:r>
          </a:p>
          <a:p>
            <a:pPr lvl="1">
              <a:lnSpc>
                <a:spcPct val="80000"/>
              </a:lnSpc>
              <a:spcBef>
                <a:spcPts val="1200"/>
              </a:spcBef>
            </a:pPr>
            <a:r>
              <a:rPr lang="en-US" altLang="en-US" dirty="0"/>
              <a:t>(A </a:t>
            </a:r>
            <a:r>
              <a:rPr lang="en-US" altLang="en-US" sz="2800" b="1" dirty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 </a:t>
            </a:r>
            <a:r>
              <a:rPr lang="en-US" altLang="en-US" dirty="0" smtClean="0"/>
              <a:t> </a:t>
            </a:r>
            <a:r>
              <a:rPr lang="en-US" altLang="en-US" dirty="0"/>
              <a:t>B) </a:t>
            </a:r>
            <a:r>
              <a:rPr lang="en-US" altLang="en-US" sz="2800" b="1" dirty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 </a:t>
            </a:r>
            <a:r>
              <a:rPr lang="en-US" altLang="en-US" dirty="0" smtClean="0"/>
              <a:t>(</a:t>
            </a:r>
            <a:r>
              <a:rPr lang="en-US" altLang="en-US" dirty="0"/>
              <a:t>C </a:t>
            </a:r>
            <a:r>
              <a:rPr lang="en-US" altLang="en-US" sz="2800" b="1" dirty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 </a:t>
            </a:r>
            <a:r>
              <a:rPr lang="en-US" altLang="en-US" dirty="0" smtClean="0"/>
              <a:t> </a:t>
            </a:r>
            <a:r>
              <a:rPr lang="en-US" altLang="en-US" dirty="0"/>
              <a:t>D</a:t>
            </a:r>
            <a:r>
              <a:rPr lang="en-US" altLang="en-US" dirty="0" smtClean="0"/>
              <a:t>)</a:t>
            </a:r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E33B24-5C13-4AA2-AD77-BA06FD33D5F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87551" y="2816772"/>
            <a:ext cx="8966200" cy="934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85000"/>
              <a:buChar char="•"/>
              <a:defRPr sz="2800" b="0">
                <a:solidFill>
                  <a:schemeClr val="tx1"/>
                </a:solidFill>
                <a:latin typeface="Gill Sans MT" panose="020B0502020104020203" pitchFamily="34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400" b="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en-US" sz="2400" dirty="0"/>
              <a:t>A major clause is made active by making all other clauses </a:t>
            </a:r>
            <a:r>
              <a:rPr lang="en-US" altLang="en-US" sz="2400" dirty="0">
                <a:solidFill>
                  <a:schemeClr val="tx2"/>
                </a:solidFill>
              </a:rPr>
              <a:t>true</a:t>
            </a:r>
          </a:p>
          <a:p>
            <a:r>
              <a:rPr lang="en-US" altLang="en-US" sz="2400" kern="0" dirty="0" smtClean="0"/>
              <a:t>ACC </a:t>
            </a:r>
            <a:r>
              <a:rPr lang="en-US" altLang="en-US" sz="2400" kern="0" dirty="0" smtClean="0"/>
              <a:t>tests are “</a:t>
            </a:r>
            <a:r>
              <a:rPr lang="en-US" altLang="en-US" sz="2400" kern="0" dirty="0" smtClean="0">
                <a:solidFill>
                  <a:schemeClr val="tx2"/>
                </a:solidFill>
              </a:rPr>
              <a:t>all true</a:t>
            </a:r>
            <a:r>
              <a:rPr lang="en-US" altLang="en-US" sz="2400" kern="0" dirty="0" smtClean="0"/>
              <a:t>” and then a “</a:t>
            </a:r>
            <a:r>
              <a:rPr lang="en-US" altLang="en-US" sz="2400" kern="0" dirty="0" smtClean="0">
                <a:solidFill>
                  <a:schemeClr val="tx2"/>
                </a:solidFill>
              </a:rPr>
              <a:t>diagonal</a:t>
            </a:r>
            <a:r>
              <a:rPr lang="en-US" altLang="en-US" sz="2400" kern="0" dirty="0" smtClean="0"/>
              <a:t>” of false values:</a:t>
            </a:r>
          </a:p>
        </p:txBody>
      </p:sp>
      <p:graphicFrame>
        <p:nvGraphicFramePr>
          <p:cNvPr id="8" name="Group 7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5205398"/>
              </p:ext>
            </p:extLst>
          </p:nvPr>
        </p:nvGraphicFramePr>
        <p:xfrm>
          <a:off x="3086100" y="3664260"/>
          <a:ext cx="2974975" cy="2912049"/>
        </p:xfrm>
        <a:graphic>
          <a:graphicData uri="http://schemas.openxmlformats.org/drawingml/2006/table">
            <a:tbl>
              <a:tblPr/>
              <a:tblGrid>
                <a:gridCol w="49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03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5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18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941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941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941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941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6444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8369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8262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141421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17475" y="96838"/>
            <a:ext cx="8909050" cy="1146175"/>
          </a:xfrm>
        </p:spPr>
        <p:txBody>
          <a:bodyPr/>
          <a:lstStyle/>
          <a:p>
            <a:r>
              <a:rPr lang="en-US" altLang="en-US" dirty="0" smtClean="0"/>
              <a:t>Shortcut for Predicates in Disjunctive Normal Form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87551" y="1062975"/>
            <a:ext cx="8966200" cy="2603656"/>
          </a:xfrm>
        </p:spPr>
        <p:txBody>
          <a:bodyPr/>
          <a:lstStyle/>
          <a:p>
            <a:r>
              <a:rPr lang="en-US" altLang="en-US" sz="2400" dirty="0" smtClean="0"/>
              <a:t>A predicate is in disjunctive normal form (DNF) if it consists of clauses or conjuncts connected by the </a:t>
            </a:r>
            <a:r>
              <a:rPr lang="en-US" altLang="en-US" sz="2400" dirty="0" smtClean="0">
                <a:solidFill>
                  <a:schemeClr val="tx2"/>
                </a:solidFill>
              </a:rPr>
              <a:t>or</a:t>
            </a:r>
            <a:r>
              <a:rPr lang="en-US" altLang="en-US" sz="2400" dirty="0" smtClean="0"/>
              <a:t> operator</a:t>
            </a:r>
          </a:p>
          <a:p>
            <a:pPr lvl="1">
              <a:lnSpc>
                <a:spcPct val="80000"/>
              </a:lnSpc>
              <a:spcBef>
                <a:spcPts val="1200"/>
              </a:spcBef>
            </a:pPr>
            <a:r>
              <a:rPr lang="en-US" altLang="en-US" dirty="0" smtClean="0"/>
              <a:t>A </a:t>
            </a:r>
            <a:r>
              <a:rPr lang="en-US" altLang="en-US" sz="2800" b="1" dirty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</a:t>
            </a:r>
            <a:r>
              <a:rPr lang="en-US" altLang="en-US" dirty="0" smtClean="0"/>
              <a:t> B </a:t>
            </a:r>
            <a:r>
              <a:rPr lang="en-US" altLang="en-US" sz="2800" b="1" dirty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</a:t>
            </a:r>
            <a:r>
              <a:rPr lang="en-US" altLang="en-US" dirty="0" smtClean="0"/>
              <a:t> C </a:t>
            </a:r>
            <a:r>
              <a:rPr lang="en-US" altLang="en-US" sz="2800" b="1" dirty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</a:t>
            </a:r>
            <a:r>
              <a:rPr lang="en-US" altLang="en-US" dirty="0" smtClean="0"/>
              <a:t> …</a:t>
            </a:r>
          </a:p>
          <a:p>
            <a:pPr lvl="1">
              <a:lnSpc>
                <a:spcPct val="80000"/>
              </a:lnSpc>
              <a:spcBef>
                <a:spcPts val="1200"/>
              </a:spcBef>
            </a:pPr>
            <a:r>
              <a:rPr lang="en-US" altLang="en-US" dirty="0" smtClean="0"/>
              <a:t>(A </a:t>
            </a:r>
            <a:r>
              <a:rPr lang="en-US" altLang="en-US" sz="2800" b="1" dirty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</a:t>
            </a:r>
            <a:r>
              <a:rPr lang="en-US" altLang="en-US" dirty="0" smtClean="0"/>
              <a:t> B) </a:t>
            </a:r>
            <a:r>
              <a:rPr lang="en-US" altLang="en-US" sz="2800" b="1" dirty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</a:t>
            </a:r>
            <a:r>
              <a:rPr lang="en-US" altLang="en-US" dirty="0" smtClean="0"/>
              <a:t> (C </a:t>
            </a:r>
            <a:r>
              <a:rPr lang="en-US" altLang="en-US" sz="2800" b="1" dirty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</a:t>
            </a:r>
            <a:r>
              <a:rPr lang="en-US" altLang="en-US" dirty="0" smtClean="0"/>
              <a:t> D)</a:t>
            </a:r>
          </a:p>
          <a:p>
            <a:r>
              <a:rPr lang="en-US" altLang="en-US" sz="2400" dirty="0" smtClean="0"/>
              <a:t>A major clause is made active by making all other clauses </a:t>
            </a:r>
            <a:r>
              <a:rPr lang="en-US" altLang="en-US" sz="2400" dirty="0" smtClean="0">
                <a:solidFill>
                  <a:schemeClr val="tx2"/>
                </a:solidFill>
              </a:rPr>
              <a:t>false</a:t>
            </a:r>
          </a:p>
        </p:txBody>
      </p:sp>
      <p:sp>
        <p:nvSpPr>
          <p:cNvPr id="512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t>Introduction to Software Testing, Edition 2  (Ch 8)</a:t>
            </a:r>
          </a:p>
        </p:txBody>
      </p:sp>
      <p:sp>
        <p:nvSpPr>
          <p:cNvPr id="512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t>© Ammann &amp; Offutt</a:t>
            </a:r>
          </a:p>
        </p:txBody>
      </p:sp>
      <p:sp>
        <p:nvSpPr>
          <p:cNvPr id="51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2858772D-B440-461C-ACB2-107E03801DEE}" type="slidenum"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pPr/>
              <a:t>5</a:t>
            </a:fld>
            <a:endParaRPr lang="en-US" altLang="en-US" sz="900" b="0" smtClean="0">
              <a:solidFill>
                <a:schemeClr val="tx1"/>
              </a:solidFill>
              <a:latin typeface="Arial" pitchFamily="34" charset="0"/>
            </a:endParaRPr>
          </a:p>
        </p:txBody>
      </p:sp>
      <p:graphicFrame>
        <p:nvGraphicFramePr>
          <p:cNvPr id="7" name="Group 7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2801468"/>
              </p:ext>
            </p:extLst>
          </p:nvPr>
        </p:nvGraphicFramePr>
        <p:xfrm>
          <a:off x="3086100" y="3643240"/>
          <a:ext cx="2974975" cy="2912049"/>
        </p:xfrm>
        <a:graphic>
          <a:graphicData uri="http://schemas.openxmlformats.org/drawingml/2006/table">
            <a:tbl>
              <a:tblPr/>
              <a:tblGrid>
                <a:gridCol w="49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03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5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18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941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941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941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941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6444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8369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8262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87551" y="3242997"/>
            <a:ext cx="8966200" cy="508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85000"/>
              <a:buChar char="•"/>
              <a:defRPr sz="2800" b="0">
                <a:solidFill>
                  <a:schemeClr val="tx1"/>
                </a:solidFill>
                <a:latin typeface="Gill Sans MT" panose="020B0502020104020203" pitchFamily="34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400" b="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en-US" sz="2400" kern="0" dirty="0" smtClean="0"/>
              <a:t>ACC tests are “</a:t>
            </a:r>
            <a:r>
              <a:rPr lang="en-US" altLang="en-US" sz="2400" kern="0" dirty="0" smtClean="0">
                <a:solidFill>
                  <a:schemeClr val="tx2"/>
                </a:solidFill>
              </a:rPr>
              <a:t>all false</a:t>
            </a:r>
            <a:r>
              <a:rPr lang="en-US" altLang="en-US" sz="2400" kern="0" dirty="0" smtClean="0"/>
              <a:t>” and then a “</a:t>
            </a:r>
            <a:r>
              <a:rPr lang="en-US" altLang="en-US" sz="2400" kern="0" dirty="0" smtClean="0">
                <a:solidFill>
                  <a:schemeClr val="tx2"/>
                </a:solidFill>
              </a:rPr>
              <a:t>diagonal</a:t>
            </a:r>
            <a:r>
              <a:rPr lang="en-US" altLang="en-US" sz="2400" kern="0" dirty="0" smtClean="0"/>
              <a:t>” of true values: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57163" y="96838"/>
            <a:ext cx="8859837" cy="1274762"/>
          </a:xfrm>
        </p:spPr>
        <p:txBody>
          <a:bodyPr/>
          <a:lstStyle/>
          <a:p>
            <a:r>
              <a:rPr lang="en-US" altLang="en-US" dirty="0" smtClean="0"/>
              <a:t>Summary : Logic Coverage for Specs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88900" y="1239252"/>
            <a:ext cx="8966200" cy="5292177"/>
          </a:xfrm>
        </p:spPr>
        <p:txBody>
          <a:bodyPr/>
          <a:lstStyle/>
          <a:p>
            <a:r>
              <a:rPr lang="en-US" altLang="en-US" dirty="0" smtClean="0"/>
              <a:t>Logical specifications can come from </a:t>
            </a:r>
            <a:r>
              <a:rPr lang="en-US" altLang="en-US" dirty="0" smtClean="0">
                <a:solidFill>
                  <a:schemeClr val="tx2"/>
                </a:solidFill>
              </a:rPr>
              <a:t>lots of places </a:t>
            </a:r>
            <a:r>
              <a:rPr lang="en-US" altLang="en-US" dirty="0" smtClean="0"/>
              <a:t>:</a:t>
            </a:r>
          </a:p>
          <a:p>
            <a:pPr lvl="1">
              <a:lnSpc>
                <a:spcPct val="80000"/>
              </a:lnSpc>
            </a:pPr>
            <a:r>
              <a:rPr lang="en-US" altLang="en-US" dirty="0" smtClean="0"/>
              <a:t>Preconditions</a:t>
            </a:r>
          </a:p>
          <a:p>
            <a:pPr lvl="1">
              <a:lnSpc>
                <a:spcPct val="80000"/>
              </a:lnSpc>
            </a:pPr>
            <a:r>
              <a:rPr lang="en-US" altLang="en-US" dirty="0" smtClean="0"/>
              <a:t>Java asserts</a:t>
            </a:r>
          </a:p>
          <a:p>
            <a:pPr lvl="1">
              <a:lnSpc>
                <a:spcPct val="80000"/>
              </a:lnSpc>
            </a:pPr>
            <a:r>
              <a:rPr lang="en-US" altLang="en-US" dirty="0" smtClean="0"/>
              <a:t>Contracts (in design-by-contract development)</a:t>
            </a:r>
          </a:p>
          <a:p>
            <a:pPr lvl="1">
              <a:lnSpc>
                <a:spcPct val="80000"/>
              </a:lnSpc>
            </a:pPr>
            <a:r>
              <a:rPr lang="en-US" altLang="en-US" dirty="0" smtClean="0"/>
              <a:t>OCL conditions</a:t>
            </a:r>
          </a:p>
          <a:p>
            <a:pPr lvl="1">
              <a:lnSpc>
                <a:spcPct val="80000"/>
              </a:lnSpc>
            </a:pPr>
            <a:r>
              <a:rPr lang="en-US" altLang="en-US" dirty="0" smtClean="0"/>
              <a:t>Formal languages</a:t>
            </a:r>
          </a:p>
          <a:p>
            <a:r>
              <a:rPr lang="en-US" altLang="en-US" dirty="0" smtClean="0"/>
              <a:t>Logic specifications can describe behavior at </a:t>
            </a:r>
            <a:r>
              <a:rPr lang="en-US" altLang="en-US" dirty="0" smtClean="0">
                <a:solidFill>
                  <a:schemeClr val="tx2"/>
                </a:solidFill>
              </a:rPr>
              <a:t>many levels </a:t>
            </a:r>
            <a:r>
              <a:rPr lang="en-US" altLang="en-US" dirty="0" smtClean="0"/>
              <a:t>:</a:t>
            </a:r>
          </a:p>
          <a:p>
            <a:pPr lvl="1">
              <a:lnSpc>
                <a:spcPct val="80000"/>
              </a:lnSpc>
            </a:pPr>
            <a:r>
              <a:rPr lang="en-US" altLang="en-US" dirty="0" smtClean="0"/>
              <a:t>Methods and classes (unit and module testing)</a:t>
            </a:r>
          </a:p>
          <a:p>
            <a:pPr lvl="1">
              <a:lnSpc>
                <a:spcPct val="80000"/>
              </a:lnSpc>
            </a:pPr>
            <a:r>
              <a:rPr lang="en-US" altLang="en-US" dirty="0" smtClean="0"/>
              <a:t>Connections among classes and components</a:t>
            </a:r>
          </a:p>
          <a:p>
            <a:pPr lvl="1">
              <a:lnSpc>
                <a:spcPct val="80000"/>
              </a:lnSpc>
            </a:pPr>
            <a:r>
              <a:rPr lang="en-US" altLang="en-US" dirty="0" smtClean="0"/>
              <a:t>System-level behavior</a:t>
            </a:r>
          </a:p>
          <a:p>
            <a:r>
              <a:rPr lang="en-US" altLang="en-US" dirty="0" smtClean="0"/>
              <a:t>Many predicates in specifications are in </a:t>
            </a:r>
            <a:r>
              <a:rPr lang="en-US" altLang="en-US" dirty="0" smtClean="0">
                <a:solidFill>
                  <a:schemeClr val="tx2"/>
                </a:solidFill>
              </a:rPr>
              <a:t>disjunctive</a:t>
            </a:r>
            <a:r>
              <a:rPr lang="en-US" altLang="en-US" dirty="0" smtClean="0"/>
              <a:t> normal or </a:t>
            </a:r>
            <a:r>
              <a:rPr lang="en-US" altLang="en-US" dirty="0" smtClean="0">
                <a:solidFill>
                  <a:schemeClr val="tx2"/>
                </a:solidFill>
              </a:rPr>
              <a:t>conjunctive</a:t>
            </a:r>
            <a:r>
              <a:rPr lang="en-US" altLang="en-US" dirty="0" smtClean="0"/>
              <a:t> normal form—simplifying the computations</a:t>
            </a:r>
          </a:p>
        </p:txBody>
      </p:sp>
      <p:sp>
        <p:nvSpPr>
          <p:cNvPr id="717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t>Introduction to Software Testing, Edition 2  (Ch 8)</a:t>
            </a:r>
          </a:p>
        </p:txBody>
      </p:sp>
      <p:sp>
        <p:nvSpPr>
          <p:cNvPr id="717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t>© Ammann &amp; Offutt</a:t>
            </a:r>
          </a:p>
        </p:txBody>
      </p:sp>
      <p:sp>
        <p:nvSpPr>
          <p:cNvPr id="71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C767F28F-C4A2-4D4A-BD58-4AE3713670D2}" type="slidenum"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pPr/>
              <a:t>6</a:t>
            </a:fld>
            <a:endParaRPr lang="en-US" altLang="en-US" sz="900" b="0" smtClean="0">
              <a:solidFill>
                <a:schemeClr val="tx1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ro">
  <a:themeElements>
    <a:clrScheme name="Custom 12">
      <a:dk1>
        <a:srgbClr val="5F5F5F"/>
      </a:dk1>
      <a:lt1>
        <a:srgbClr val="FFFFFF"/>
      </a:lt1>
      <a:dk2>
        <a:srgbClr val="000099"/>
      </a:dk2>
      <a:lt2>
        <a:srgbClr val="FFFF00"/>
      </a:lt2>
      <a:accent1>
        <a:srgbClr val="FF9900"/>
      </a:accent1>
      <a:accent2>
        <a:srgbClr val="66CCFF"/>
      </a:accent2>
      <a:accent3>
        <a:srgbClr val="AAAACA"/>
      </a:accent3>
      <a:accent4>
        <a:srgbClr val="DADADA"/>
      </a:accent4>
      <a:accent5>
        <a:srgbClr val="FFCAAA"/>
      </a:accent5>
      <a:accent6>
        <a:srgbClr val="5CB9E7"/>
      </a:accent6>
      <a:hlink>
        <a:srgbClr val="FFFF00"/>
      </a:hlink>
      <a:folHlink>
        <a:srgbClr val="FFC000"/>
      </a:folHlink>
    </a:clrScheme>
    <a:fontScheme name="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a:\intro.ppt</Template>
  <TotalTime>236</TotalTime>
  <Pages>49</Pages>
  <Words>595</Words>
  <Application>Microsoft Office PowerPoint</Application>
  <PresentationFormat>On-screen Show (4:3)</PresentationFormat>
  <Paragraphs>126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Gill Sans MT</vt:lpstr>
      <vt:lpstr>Symbol</vt:lpstr>
      <vt:lpstr>Times New Roman</vt:lpstr>
      <vt:lpstr>Verdana</vt:lpstr>
      <vt:lpstr>Wingdings</vt:lpstr>
      <vt:lpstr>intro</vt:lpstr>
      <vt:lpstr>Introduction to Software Testing  Chapter 8.4 Logic Coverage for Specifications</vt:lpstr>
      <vt:lpstr>Specifications in Software</vt:lpstr>
      <vt:lpstr>Preconditions</vt:lpstr>
      <vt:lpstr>Shortcut for Predicates in Conjunctive Normal Form</vt:lpstr>
      <vt:lpstr>Shortcut for Predicates in Disjunctive Normal Form</vt:lpstr>
      <vt:lpstr>Summary : Logic Coverage for Specs</vt:lpstr>
    </vt:vector>
  </TitlesOfParts>
  <Company>George Mason Unviersity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SWE 637: Logic Coverage</dc:title>
  <dc:creator>Jeff Offutt</dc:creator>
  <cp:lastModifiedBy>Jeff Offutt</cp:lastModifiedBy>
  <cp:revision>222</cp:revision>
  <cp:lastPrinted>2016-04-18T15:07:22Z</cp:lastPrinted>
  <dcterms:created xsi:type="dcterms:W3CDTF">1996-06-15T03:21:08Z</dcterms:created>
  <dcterms:modified xsi:type="dcterms:W3CDTF">2018-11-13T14:52:50Z</dcterms:modified>
</cp:coreProperties>
</file>