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36" r:id="rId2"/>
    <p:sldId id="411" r:id="rId3"/>
    <p:sldId id="412" r:id="rId4"/>
    <p:sldId id="424" r:id="rId5"/>
    <p:sldId id="419" r:id="rId6"/>
    <p:sldId id="418" r:id="rId7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0">
          <p15:clr>
            <a:srgbClr val="A4A3A4"/>
          </p15:clr>
        </p15:guide>
        <p15:guide id="2" pos="27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145A"/>
    <a:srgbClr val="001E5A"/>
    <a:srgbClr val="5F5F5F"/>
    <a:srgbClr val="000000"/>
    <a:srgbClr val="6699FF"/>
    <a:srgbClr val="3399FF"/>
    <a:srgbClr val="0000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5524" autoAdjust="0"/>
  </p:normalViewPr>
  <p:slideViewPr>
    <p:cSldViewPr snapToGrid="0">
      <p:cViewPr varScale="1">
        <p:scale>
          <a:sx n="101" d="100"/>
          <a:sy n="101" d="100"/>
        </p:scale>
        <p:origin x="1526" y="77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t" anchorCtr="0" compatLnSpc="1">
            <a:prstTxWarp prst="textNoShape">
              <a:avLst/>
            </a:prstTxWarp>
          </a:bodyPr>
          <a:lstStyle>
            <a:lvl1pPr defTabSz="924539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t" anchorCtr="0" compatLnSpc="1">
            <a:prstTxWarp prst="textNoShape">
              <a:avLst/>
            </a:prstTxWarp>
          </a:bodyPr>
          <a:lstStyle>
            <a:lvl1pPr algn="r" defTabSz="924539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b" anchorCtr="0" compatLnSpc="1">
            <a:prstTxWarp prst="textNoShape">
              <a:avLst/>
            </a:prstTxWarp>
          </a:bodyPr>
          <a:lstStyle>
            <a:lvl1pPr defTabSz="924539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b" anchorCtr="0" compatLnSpc="1">
            <a:prstTxWarp prst="textNoShape">
              <a:avLst/>
            </a:prstTxWarp>
          </a:bodyPr>
          <a:lstStyle>
            <a:lvl1pPr algn="r" defTabSz="924539">
              <a:defRPr sz="1100" b="0" i="1"/>
            </a:lvl1pPr>
          </a:lstStyle>
          <a:p>
            <a:pPr>
              <a:defRPr/>
            </a:pPr>
            <a:fld id="{5C724F8B-CF3C-4940-A0F6-7D50BAC7A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9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t" anchorCtr="0" compatLnSpc="1">
            <a:prstTxWarp prst="textNoShape">
              <a:avLst/>
            </a:prstTxWarp>
          </a:bodyPr>
          <a:lstStyle>
            <a:lvl1pPr defTabSz="924539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396" y="1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t" anchorCtr="0" compatLnSpc="1">
            <a:prstTxWarp prst="textNoShape">
              <a:avLst/>
            </a:prstTxWarp>
          </a:bodyPr>
          <a:lstStyle>
            <a:lvl1pPr algn="r" defTabSz="924539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5"/>
            <a:ext cx="2982418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b" anchorCtr="0" compatLnSpc="1">
            <a:prstTxWarp prst="textNoShape">
              <a:avLst/>
            </a:prstTxWarp>
          </a:bodyPr>
          <a:lstStyle>
            <a:lvl1pPr defTabSz="924539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396" y="8832195"/>
            <a:ext cx="2982417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257" tIns="0" rIns="19257" bIns="0" numCol="1" anchor="b" anchorCtr="0" compatLnSpc="1">
            <a:prstTxWarp prst="textNoShape">
              <a:avLst/>
            </a:prstTxWarp>
          </a:bodyPr>
          <a:lstStyle>
            <a:lvl1pPr algn="r" defTabSz="924539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CBAAF57-92C6-4A47-B918-EB072432AF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6978" y="4414560"/>
            <a:ext cx="5047858" cy="4182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72" tIns="46537" rIns="93072" bIns="465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9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0775" y="698500"/>
            <a:ext cx="4640263" cy="34813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070513" y="8853714"/>
            <a:ext cx="739295" cy="270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8260" tIns="44932" rIns="88260" bIns="44932">
            <a:spAutoFit/>
          </a:bodyPr>
          <a:lstStyle>
            <a:lvl1pPr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17575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300" b="0">
                <a:solidFill>
                  <a:schemeClr val="tx1"/>
                </a:solidFill>
              </a:rPr>
              <a:t>Page </a:t>
            </a:r>
            <a:fld id="{008BE9BF-BC08-4D4B-A8F4-FCDA4A2F1C41}" type="slidenum">
              <a:rPr lang="en-US" altLang="en-US" sz="1300" b="0">
                <a:solidFill>
                  <a:schemeClr val="tx1"/>
                </a:solidFill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3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6658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 smtClean="0"/>
              <a:t>The animation on slides 3 &amp; 4 allows the instructor</a:t>
            </a:r>
            <a:r>
              <a:rPr lang="en-US" baseline="0" dirty="0" smtClean="0"/>
              <a:t> start and example and the students to finish</a:t>
            </a:r>
            <a:endParaRPr lang="en-US" dirty="0" smtClean="0"/>
          </a:p>
          <a:p>
            <a:endParaRPr lang="en-US" altLang="en-US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DB9BC07-199F-4B83-8EFF-B504F691E9EA}" type="slidenum">
              <a:rPr lang="en-US" altLang="en-US" sz="1100" b="0">
                <a:solidFill>
                  <a:schemeClr val="tx1"/>
                </a:solidFill>
              </a:rPr>
              <a:pPr/>
              <a:t>1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CD39582-AB69-4670-9B55-D8A6E7B64FEA}" type="slidenum">
              <a:rPr lang="en-US" altLang="en-US" sz="1100" b="0">
                <a:solidFill>
                  <a:schemeClr val="tx1"/>
                </a:solidFill>
              </a:rPr>
              <a:pPr/>
              <a:t>2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874441">
              <a:defRPr/>
            </a:pPr>
            <a:r>
              <a:rPr lang="en-US" dirty="0" smtClean="0"/>
              <a:t>I stop before the “Rewriting to …”</a:t>
            </a:r>
            <a:r>
              <a:rPr lang="en-US" baseline="0" dirty="0" smtClean="0"/>
              <a:t> box</a:t>
            </a:r>
            <a:r>
              <a:rPr lang="en-US" dirty="0" smtClean="0"/>
              <a:t> and ask the students to</a:t>
            </a:r>
            <a:r>
              <a:rPr lang="en-US" baseline="0" dirty="0" smtClean="0"/>
              <a:t> write the predicate formally.</a:t>
            </a:r>
            <a:endParaRPr lang="en-US" dirty="0" smtClean="0"/>
          </a:p>
          <a:p>
            <a:endParaRPr lang="en-US" altLang="en-US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66D8AE7-6537-4D07-B321-99BE6B54F5DD}" type="slidenum">
              <a:rPr lang="en-US" altLang="en-US" sz="1100" b="0">
                <a:solidFill>
                  <a:schemeClr val="tx1"/>
                </a:solidFill>
              </a:rPr>
              <a:pPr/>
              <a:t>3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 stop before the “ACC tests are ‘all true’ …” and ask the students to</a:t>
            </a:r>
            <a:r>
              <a:rPr lang="en-US" baseline="0" dirty="0" smtClean="0"/>
              <a:t> work out ACC for A &amp; B &amp;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BAAF57-92C6-4A47-B918-EB072432AFD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4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10483" indent="-273263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09305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530271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4pPr>
            <a:lvl5pPr marL="1967492" indent="-218610" defTabSz="924539">
              <a:defRPr sz="19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40471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841932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27915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716373" indent="-218610" defTabSz="924539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B145472-D96C-457A-B39C-C61AA697C36F}" type="slidenum">
              <a:rPr lang="en-US" altLang="en-US" sz="1100" b="0">
                <a:solidFill>
                  <a:schemeClr val="tx1"/>
                </a:solidFill>
              </a:rPr>
              <a:pPr/>
              <a:t>6</a:t>
            </a:fld>
            <a:endParaRPr lang="en-US" altLang="en-US" sz="11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5FE19-7629-415C-98BB-4CC3FDD943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2893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067D2-99B9-45BA-B4D3-8E2E4BC82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8890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251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251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7FFA0-9706-477F-AC58-4F2332192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911265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6838"/>
            <a:ext cx="7772400" cy="7985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8113" y="966788"/>
            <a:ext cx="4357687" cy="5381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966788"/>
            <a:ext cx="4357688" cy="26146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33800"/>
            <a:ext cx="4357688" cy="26146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919F0-53F1-4CD2-AA50-C640910A05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02306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6838"/>
            <a:ext cx="7772400" cy="7985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8113" y="966788"/>
            <a:ext cx="4357687" cy="5381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66788"/>
            <a:ext cx="4357688" cy="5381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B4F21-61B2-4EB7-B561-4D9324CC5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50769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33B24-5C13-4AA2-AD77-BA06FD33D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0684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0543F-DF5E-4757-8BCA-0BD6F7A17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9658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966788"/>
            <a:ext cx="4357687" cy="538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66788"/>
            <a:ext cx="4357688" cy="538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DFEEA-BE90-4A59-AC4A-712CA97690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04975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F63F1-7C05-4A0E-B81C-415BC3C13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1064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341F6-7202-4FE3-ABBE-104B76807B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52519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F29A6-780C-4917-BEAB-073CE206D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31597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1FA61-CFE3-4A6A-8131-E47C1CA2A9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6279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572E5-F945-4F0A-8A31-A55CF2268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9377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4938" y="6554968"/>
            <a:ext cx="3787775" cy="239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90988" y="6555178"/>
            <a:ext cx="2895600" cy="247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© Ammann &amp; Offutt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46925" y="6541102"/>
            <a:ext cx="1905000" cy="254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BE111F0-E617-439B-BE58-529B005E91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53850" y="96838"/>
            <a:ext cx="9020175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900" y="890650"/>
            <a:ext cx="8966200" cy="5640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 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 </a:t>
            </a:r>
          </a:p>
          <a:p>
            <a:pPr lvl="4"/>
            <a:r>
              <a:rPr lang="en-US" alt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84632"/>
            <a:ext cx="7772400" cy="1997075"/>
          </a:xfrm>
        </p:spPr>
        <p:txBody>
          <a:bodyPr/>
          <a:lstStyle/>
          <a:p>
            <a:r>
              <a:rPr lang="en-US" altLang="en-US" dirty="0" smtClean="0"/>
              <a:t>Introduction to Software Testing </a:t>
            </a:r>
            <a:br>
              <a:rPr lang="en-US" altLang="en-US" dirty="0" smtClean="0"/>
            </a:br>
            <a:r>
              <a:rPr lang="en-US" altLang="en-US" dirty="0" smtClean="0"/>
              <a:t>Chapter 8.4</a:t>
            </a:r>
            <a:br>
              <a:rPr lang="en-US" altLang="en-US" dirty="0" smtClean="0"/>
            </a:br>
            <a:r>
              <a:rPr lang="en-US" altLang="en-US" dirty="0" smtClean="0"/>
              <a:t>Logic Coverage for Specifications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1" y="3395663"/>
            <a:ext cx="7303169" cy="231933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3200" dirty="0" smtClean="0"/>
              <a:t>Paul Ammann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altLang="en-US" sz="2800" dirty="0" smtClean="0"/>
          </a:p>
          <a:p>
            <a:r>
              <a:rPr lang="en-US" altLang="en-US" b="0" dirty="0" smtClean="0">
                <a:hlinkClick r:id="rId3"/>
              </a:rPr>
              <a:t>http://www.cs.gmu.edu/~offutt/softwaretest/</a:t>
            </a:r>
            <a:endParaRPr lang="en-US" altLang="en-US" b="0" dirty="0" smtClean="0"/>
          </a:p>
          <a:p>
            <a:endParaRPr lang="en-US" altLang="en-US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0B5E676-46E7-499F-BD90-958E4D4CD90E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2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Specifications in Software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smtClean="0"/>
              <a:t>Specifications can be </a:t>
            </a:r>
            <a:r>
              <a:rPr lang="en-US" altLang="en-US" dirty="0" smtClean="0">
                <a:solidFill>
                  <a:schemeClr val="tx2"/>
                </a:solidFill>
              </a:rPr>
              <a:t>formal</a:t>
            </a:r>
            <a:r>
              <a:rPr lang="en-US" altLang="en-US" dirty="0" smtClean="0"/>
              <a:t> or </a:t>
            </a:r>
            <a:r>
              <a:rPr lang="en-US" altLang="en-US" dirty="0" smtClean="0">
                <a:solidFill>
                  <a:schemeClr val="tx2"/>
                </a:solidFill>
              </a:rPr>
              <a:t>informal</a:t>
            </a:r>
          </a:p>
          <a:p>
            <a:pPr lvl="1"/>
            <a:r>
              <a:rPr lang="en-US" altLang="en-US" dirty="0" smtClean="0"/>
              <a:t>Formal specs are usually expressed </a:t>
            </a:r>
            <a:r>
              <a:rPr lang="en-US" altLang="en-US" dirty="0" smtClean="0">
                <a:solidFill>
                  <a:schemeClr val="tx2"/>
                </a:solidFill>
              </a:rPr>
              <a:t>mathematically</a:t>
            </a:r>
          </a:p>
          <a:p>
            <a:pPr lvl="1"/>
            <a:r>
              <a:rPr lang="en-US" altLang="en-US" dirty="0" smtClean="0"/>
              <a:t>Informal specs are usually expressed in </a:t>
            </a:r>
            <a:r>
              <a:rPr lang="en-US" altLang="en-US" i="1" dirty="0" smtClean="0">
                <a:solidFill>
                  <a:schemeClr val="tx2"/>
                </a:solidFill>
              </a:rPr>
              <a:t>natural language</a:t>
            </a:r>
          </a:p>
          <a:p>
            <a:r>
              <a:rPr lang="en-US" altLang="en-US" dirty="0" smtClean="0"/>
              <a:t>Lots of </a:t>
            </a:r>
            <a:r>
              <a:rPr lang="en-US" altLang="en-US" dirty="0" smtClean="0">
                <a:solidFill>
                  <a:schemeClr val="tx2"/>
                </a:solidFill>
              </a:rPr>
              <a:t>formal languages</a:t>
            </a:r>
            <a:r>
              <a:rPr lang="en-US" altLang="en-US" dirty="0" smtClean="0"/>
              <a:t> and </a:t>
            </a:r>
            <a:r>
              <a:rPr lang="en-US" altLang="en-US" dirty="0" smtClean="0">
                <a:solidFill>
                  <a:schemeClr val="tx2"/>
                </a:solidFill>
              </a:rPr>
              <a:t>informal styles</a:t>
            </a:r>
            <a:r>
              <a:rPr lang="en-US" altLang="en-US" dirty="0" smtClean="0"/>
              <a:t> are available</a:t>
            </a:r>
          </a:p>
          <a:p>
            <a:r>
              <a:rPr lang="en-US" altLang="en-US" dirty="0" smtClean="0"/>
              <a:t>Most specification languages include </a:t>
            </a:r>
            <a:r>
              <a:rPr lang="en-US" altLang="en-US" dirty="0" smtClean="0">
                <a:solidFill>
                  <a:schemeClr val="tx2"/>
                </a:solidFill>
              </a:rPr>
              <a:t>explicit logical expressions</a:t>
            </a:r>
            <a:r>
              <a:rPr lang="en-US" altLang="en-US" dirty="0" smtClean="0"/>
              <a:t>, so it is very easy to apply logic coverage criteria</a:t>
            </a:r>
          </a:p>
          <a:p>
            <a:r>
              <a:rPr lang="en-US" altLang="en-US" dirty="0" smtClean="0"/>
              <a:t>Implicit logical expressions in natural-language specifications should be </a:t>
            </a:r>
            <a:r>
              <a:rPr lang="en-US" altLang="en-US" dirty="0" smtClean="0">
                <a:solidFill>
                  <a:schemeClr val="tx2"/>
                </a:solidFill>
              </a:rPr>
              <a:t>re-written</a:t>
            </a:r>
            <a:r>
              <a:rPr lang="en-US" altLang="en-US" dirty="0" smtClean="0"/>
              <a:t> as explicit logical expressions as part of test design</a:t>
            </a:r>
          </a:p>
          <a:p>
            <a:pPr lvl="1"/>
            <a:r>
              <a:rPr lang="en-US" altLang="en-US" dirty="0" smtClean="0"/>
              <a:t>You will often find mistakes</a:t>
            </a:r>
          </a:p>
          <a:p>
            <a:r>
              <a:rPr lang="en-US" altLang="en-US" dirty="0" smtClean="0"/>
              <a:t>One of the most common is </a:t>
            </a:r>
            <a:r>
              <a:rPr lang="en-US" altLang="en-US" dirty="0" smtClean="0">
                <a:solidFill>
                  <a:schemeClr val="tx2"/>
                </a:solidFill>
              </a:rPr>
              <a:t>preconditions</a:t>
            </a:r>
            <a:r>
              <a:rPr lang="en-US" altLang="en-US" dirty="0" smtClean="0"/>
              <a:t>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4099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410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755D14F-9F0A-4A21-85D3-AA95C6C3DD42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3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Preconditions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38113" y="757990"/>
            <a:ext cx="8861425" cy="2097924"/>
          </a:xfrm>
        </p:spPr>
        <p:txBody>
          <a:bodyPr/>
          <a:lstStyle/>
          <a:p>
            <a:r>
              <a:rPr lang="en-US" altLang="en-US" dirty="0" smtClean="0"/>
              <a:t>Programmers often include </a:t>
            </a:r>
            <a:r>
              <a:rPr lang="en-US" altLang="en-US" dirty="0" smtClean="0">
                <a:solidFill>
                  <a:schemeClr val="tx2"/>
                </a:solidFill>
              </a:rPr>
              <a:t>preconditions</a:t>
            </a:r>
            <a:r>
              <a:rPr lang="en-US" altLang="en-US" dirty="0" smtClean="0"/>
              <a:t> for their methods</a:t>
            </a:r>
          </a:p>
          <a:p>
            <a:r>
              <a:rPr lang="en-US" altLang="en-US" dirty="0" smtClean="0"/>
              <a:t>The preconditions are often expressed in </a:t>
            </a:r>
            <a:r>
              <a:rPr lang="en-US" altLang="en-US" dirty="0" smtClean="0">
                <a:solidFill>
                  <a:schemeClr val="tx2"/>
                </a:solidFill>
              </a:rPr>
              <a:t>comments</a:t>
            </a:r>
            <a:r>
              <a:rPr lang="en-US" altLang="en-US" dirty="0" smtClean="0"/>
              <a:t> in method headers</a:t>
            </a:r>
          </a:p>
          <a:p>
            <a:r>
              <a:rPr lang="en-US" altLang="en-US" dirty="0" smtClean="0"/>
              <a:t>Preconditions can be in </a:t>
            </a:r>
            <a:r>
              <a:rPr lang="en-US" altLang="en-US" dirty="0" err="1" smtClean="0">
                <a:solidFill>
                  <a:schemeClr val="tx2"/>
                </a:solidFill>
              </a:rPr>
              <a:t>javadoc</a:t>
            </a:r>
            <a:r>
              <a:rPr lang="en-US" altLang="en-US" dirty="0" smtClean="0"/>
              <a:t>, “requires”,  “pre”, …</a:t>
            </a:r>
          </a:p>
        </p:txBody>
      </p:sp>
      <p:sp>
        <p:nvSpPr>
          <p:cNvPr id="248836" name="Text Box 4"/>
          <p:cNvSpPr txBox="1">
            <a:spLocks noChangeArrowheads="1"/>
          </p:cNvSpPr>
          <p:nvPr/>
        </p:nvSpPr>
        <p:spPr bwMode="auto">
          <a:xfrm>
            <a:off x="2600325" y="3061958"/>
            <a:ext cx="3941763" cy="2100262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u="sng" dirty="0">
                <a:latin typeface="Gill Sans MT" panose="020B0502020104020203" pitchFamily="34" charset="0"/>
              </a:rPr>
              <a:t>Example – Saving addresses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// </a:t>
            </a:r>
            <a:r>
              <a:rPr lang="en-US" alt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name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must not be empty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// </a:t>
            </a:r>
            <a:r>
              <a:rPr lang="en-US" alt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state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must be valid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// </a:t>
            </a:r>
            <a:r>
              <a:rPr lang="en-US" alt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zip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must be 5 numeric digits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// </a:t>
            </a:r>
            <a:r>
              <a:rPr lang="en-US" alt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street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must not be empty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// </a:t>
            </a:r>
            <a:r>
              <a:rPr lang="en-US" altLang="en-US" u="sng" dirty="0">
                <a:solidFill>
                  <a:schemeClr val="tx1"/>
                </a:solidFill>
                <a:latin typeface="Gill Sans MT" panose="020B0502020104020203" pitchFamily="34" charset="0"/>
              </a:rPr>
              <a:t>city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must not be empty</a:t>
            </a:r>
          </a:p>
        </p:txBody>
      </p:sp>
      <p:sp>
        <p:nvSpPr>
          <p:cNvPr id="248837" name="Text Box 5"/>
          <p:cNvSpPr txBox="1">
            <a:spLocks noChangeArrowheads="1"/>
          </p:cNvSpPr>
          <p:nvPr/>
        </p:nvSpPr>
        <p:spPr bwMode="auto">
          <a:xfrm>
            <a:off x="697834" y="5386058"/>
            <a:ext cx="7736305" cy="1065212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10000"/>
              </a:spcBef>
            </a:pPr>
            <a:r>
              <a:rPr lang="en-US" altLang="en-US" u="sng" dirty="0">
                <a:latin typeface="Gill Sans MT" panose="020B0502020104020203" pitchFamily="34" charset="0"/>
              </a:rPr>
              <a:t>Rewriting to logical expression</a:t>
            </a:r>
          </a:p>
          <a:p>
            <a:pPr>
              <a:spcBef>
                <a:spcPct val="10000"/>
              </a:spcBef>
            </a:pP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name != “”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state in </a:t>
            </a:r>
            <a:r>
              <a:rPr lang="en-US" altLang="en-US" dirty="0" err="1">
                <a:solidFill>
                  <a:schemeClr val="tx1"/>
                </a:solidFill>
                <a:latin typeface="Gill Sans MT" panose="020B0502020104020203" pitchFamily="34" charset="0"/>
              </a:rPr>
              <a:t>stateList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zip &gt;= 00000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zip &lt;= 99999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street != “” </a:t>
            </a:r>
            <a:r>
              <a:rPr lang="en-US" altLang="en-US" dirty="0">
                <a:solidFill>
                  <a:schemeClr val="tx2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dirty="0">
                <a:latin typeface="Gill Sans MT" panose="020B0502020104020203" pitchFamily="34" charset="0"/>
              </a:rPr>
              <a:t> </a:t>
            </a:r>
            <a:r>
              <a:rPr lang="en-US" altLang="en-US" dirty="0">
                <a:solidFill>
                  <a:schemeClr val="tx1"/>
                </a:solidFill>
                <a:latin typeface="Gill Sans MT" panose="020B0502020104020203" pitchFamily="34" charset="0"/>
              </a:rPr>
              <a:t>city != “”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2069432" y="5803444"/>
            <a:ext cx="344487" cy="3048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7868994" y="5803444"/>
            <a:ext cx="344488" cy="3048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6108370" y="5803444"/>
            <a:ext cx="344488" cy="3048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2" name="Oval 11"/>
          <p:cNvSpPr>
            <a:spLocks noChangeArrowheads="1"/>
          </p:cNvSpPr>
          <p:nvPr/>
        </p:nvSpPr>
        <p:spPr bwMode="auto">
          <a:xfrm>
            <a:off x="4324767" y="5803444"/>
            <a:ext cx="344487" cy="3048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2070225" y="6117895"/>
            <a:ext cx="342900" cy="304800"/>
          </a:xfrm>
          <a:prstGeom prst="ellipse">
            <a:avLst/>
          </a:prstGeom>
          <a:noFill/>
          <a:ln w="38100" algn="ctr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216775" y="4298620"/>
            <a:ext cx="1650499" cy="1016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en-US">
                <a:latin typeface="Gill Sans MT" panose="020B0502020104020203" pitchFamily="34" charset="0"/>
              </a:rPr>
              <a:t>Conjunctive Normal Form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8379" y="5117698"/>
            <a:ext cx="2947469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Write these preconditions in a logical formula to be used to design tests.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8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8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6" grpId="0" animBg="1"/>
      <p:bldP spid="24883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50" y="96838"/>
            <a:ext cx="9020175" cy="1148762"/>
          </a:xfrm>
        </p:spPr>
        <p:txBody>
          <a:bodyPr/>
          <a:lstStyle/>
          <a:p>
            <a:r>
              <a:rPr lang="en-US" altLang="en-US" dirty="0"/>
              <a:t>Shortcut for Predicates in Conjunctive Normal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108800"/>
            <a:ext cx="8966200" cy="1781545"/>
          </a:xfrm>
        </p:spPr>
        <p:txBody>
          <a:bodyPr/>
          <a:lstStyle/>
          <a:p>
            <a:r>
              <a:rPr lang="en-US" altLang="en-US" sz="2400" dirty="0"/>
              <a:t>A predicate is in </a:t>
            </a:r>
            <a:r>
              <a:rPr lang="en-US" altLang="en-US" sz="2400" dirty="0" smtClean="0"/>
              <a:t>conjunctive </a:t>
            </a:r>
            <a:r>
              <a:rPr lang="en-US" altLang="en-US" sz="2400" dirty="0"/>
              <a:t>normal form </a:t>
            </a:r>
            <a:r>
              <a:rPr lang="en-US" altLang="en-US" sz="2400" dirty="0" smtClean="0"/>
              <a:t>(CNF</a:t>
            </a:r>
            <a:r>
              <a:rPr lang="en-US" altLang="en-US" sz="2400" dirty="0"/>
              <a:t>) if it consists of clauses or conjuncts connected by the </a:t>
            </a:r>
            <a:r>
              <a:rPr lang="en-US" altLang="en-US" sz="2400" dirty="0" smtClean="0">
                <a:solidFill>
                  <a:schemeClr val="tx2"/>
                </a:solidFill>
              </a:rPr>
              <a:t>and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operator</a:t>
            </a:r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en-US" altLang="en-US" dirty="0"/>
              <a:t>A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altLang="en-US" dirty="0" smtClean="0"/>
              <a:t> </a:t>
            </a:r>
            <a:r>
              <a:rPr lang="en-US" altLang="en-US" dirty="0"/>
              <a:t>B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altLang="en-US" dirty="0" smtClean="0"/>
              <a:t> </a:t>
            </a:r>
            <a:r>
              <a:rPr lang="en-US" altLang="en-US" dirty="0"/>
              <a:t>C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altLang="en-US" dirty="0" smtClean="0"/>
              <a:t> </a:t>
            </a:r>
            <a:r>
              <a:rPr lang="en-US" altLang="en-US" dirty="0"/>
              <a:t>…</a:t>
            </a:r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en-US" altLang="en-US" dirty="0"/>
              <a:t>(A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 </a:t>
            </a:r>
            <a:r>
              <a:rPr lang="en-US" altLang="en-US" dirty="0" smtClean="0"/>
              <a:t> </a:t>
            </a:r>
            <a:r>
              <a:rPr lang="en-US" altLang="en-US" dirty="0"/>
              <a:t>B)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 </a:t>
            </a:r>
            <a:r>
              <a:rPr lang="en-US" altLang="en-US" dirty="0" smtClean="0"/>
              <a:t>(</a:t>
            </a:r>
            <a:r>
              <a:rPr lang="en-US" altLang="en-US" dirty="0"/>
              <a:t>C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 </a:t>
            </a:r>
            <a:r>
              <a:rPr lang="en-US" altLang="en-US" dirty="0" smtClean="0"/>
              <a:t> </a:t>
            </a:r>
            <a:r>
              <a:rPr lang="en-US" altLang="en-US" dirty="0"/>
              <a:t>D</a:t>
            </a:r>
            <a:r>
              <a:rPr lang="en-US" altLang="en-US" dirty="0" smtClean="0"/>
              <a:t>)</a:t>
            </a:r>
            <a:endParaRPr lang="en-US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Introduction to Software Testing, Edition 2  (Ch 8)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Ammann &amp;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33B24-5C13-4AA2-AD77-BA06FD33D5F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87551" y="2816772"/>
            <a:ext cx="8966200" cy="934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85000"/>
              <a:buChar char="•"/>
              <a:defRPr sz="2800" b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2400" dirty="0"/>
              <a:t>A major clause is made active by making all other clauses </a:t>
            </a:r>
            <a:r>
              <a:rPr lang="en-US" altLang="en-US" sz="2400" dirty="0">
                <a:solidFill>
                  <a:schemeClr val="tx2"/>
                </a:solidFill>
              </a:rPr>
              <a:t>true</a:t>
            </a:r>
          </a:p>
          <a:p>
            <a:r>
              <a:rPr lang="en-US" altLang="en-US" sz="2400" kern="0" dirty="0" smtClean="0"/>
              <a:t>ACC </a:t>
            </a:r>
            <a:r>
              <a:rPr lang="en-US" altLang="en-US" sz="2400" kern="0" dirty="0" smtClean="0"/>
              <a:t>tests are “</a:t>
            </a:r>
            <a:r>
              <a:rPr lang="en-US" altLang="en-US" sz="2400" kern="0" dirty="0" smtClean="0">
                <a:solidFill>
                  <a:schemeClr val="tx2"/>
                </a:solidFill>
              </a:rPr>
              <a:t>all true</a:t>
            </a:r>
            <a:r>
              <a:rPr lang="en-US" altLang="en-US" sz="2400" kern="0" dirty="0" smtClean="0"/>
              <a:t>” and then a “</a:t>
            </a:r>
            <a:r>
              <a:rPr lang="en-US" altLang="en-US" sz="2400" kern="0" dirty="0" smtClean="0">
                <a:solidFill>
                  <a:schemeClr val="tx2"/>
                </a:solidFill>
              </a:rPr>
              <a:t>diagonal</a:t>
            </a:r>
            <a:r>
              <a:rPr lang="en-US" altLang="en-US" sz="2400" kern="0" dirty="0" smtClean="0"/>
              <a:t>” of false values:</a:t>
            </a:r>
          </a:p>
        </p:txBody>
      </p:sp>
      <p:graphicFrame>
        <p:nvGraphicFramePr>
          <p:cNvPr id="8" name="Group 79"/>
          <p:cNvGraphicFramePr>
            <a:graphicFrameLocks/>
          </p:cNvGraphicFramePr>
          <p:nvPr>
            <p:extLst/>
          </p:nvPr>
        </p:nvGraphicFramePr>
        <p:xfrm>
          <a:off x="3086100" y="3664260"/>
          <a:ext cx="2974975" cy="2912049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5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444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36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26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34938" y="3629837"/>
            <a:ext cx="2947469" cy="1015663"/>
          </a:xfrm>
          <a:prstGeom prst="rect">
            <a:avLst/>
          </a:prstGeom>
          <a:solidFill>
            <a:schemeClr val="bg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0" i="1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For the first predicate, solve for A, B, and C to determine the value of the predicate.</a:t>
            </a:r>
            <a:endParaRPr lang="en-US" b="0" i="1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055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  <p:bldP spid="10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17475" y="96838"/>
            <a:ext cx="8909050" cy="1146175"/>
          </a:xfrm>
        </p:spPr>
        <p:txBody>
          <a:bodyPr/>
          <a:lstStyle/>
          <a:p>
            <a:r>
              <a:rPr lang="en-US" altLang="en-US" dirty="0" smtClean="0"/>
              <a:t>Shortcut for Predicates in Disjunctive Normal Form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87551" y="1062975"/>
            <a:ext cx="8966200" cy="2603656"/>
          </a:xfrm>
        </p:spPr>
        <p:txBody>
          <a:bodyPr/>
          <a:lstStyle/>
          <a:p>
            <a:r>
              <a:rPr lang="en-US" altLang="en-US" sz="2400" dirty="0" smtClean="0"/>
              <a:t>A predicate is in disjunctive normal form (DNF) if it consists of clauses or conjuncts connected by the </a:t>
            </a:r>
            <a:r>
              <a:rPr lang="en-US" altLang="en-US" sz="2400" dirty="0" smtClean="0">
                <a:solidFill>
                  <a:schemeClr val="tx2"/>
                </a:solidFill>
              </a:rPr>
              <a:t>or</a:t>
            </a:r>
            <a:r>
              <a:rPr lang="en-US" altLang="en-US" sz="2400" dirty="0" smtClean="0"/>
              <a:t> operator</a:t>
            </a:r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en-US" altLang="en-US" dirty="0" smtClean="0"/>
              <a:t>A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dirty="0" smtClean="0"/>
              <a:t> B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dirty="0" smtClean="0"/>
              <a:t> C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dirty="0" smtClean="0"/>
              <a:t> …</a:t>
            </a:r>
          </a:p>
          <a:p>
            <a:pPr lvl="1">
              <a:lnSpc>
                <a:spcPct val="80000"/>
              </a:lnSpc>
              <a:spcBef>
                <a:spcPts val="1200"/>
              </a:spcBef>
            </a:pPr>
            <a:r>
              <a:rPr lang="en-US" altLang="en-US" dirty="0" smtClean="0"/>
              <a:t>(A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dirty="0" smtClean="0"/>
              <a:t> B)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</a:t>
            </a:r>
            <a:r>
              <a:rPr lang="en-US" altLang="en-US" dirty="0" smtClean="0"/>
              <a:t> (C </a:t>
            </a:r>
            <a:r>
              <a:rPr lang="en-US" altLang="en-US" sz="2800" b="1" dirty="0">
                <a:solidFill>
                  <a:schemeClr val="tx2"/>
                </a:solidFill>
                <a:cs typeface="Times New Roman" pitchFamily="18" charset="0"/>
                <a:sym typeface="Symbol" pitchFamily="18" charset="2"/>
              </a:rPr>
              <a:t></a:t>
            </a:r>
            <a:r>
              <a:rPr lang="en-US" altLang="en-US" dirty="0" smtClean="0"/>
              <a:t> D)</a:t>
            </a:r>
          </a:p>
          <a:p>
            <a:r>
              <a:rPr lang="en-US" altLang="en-US" sz="2400" dirty="0" smtClean="0"/>
              <a:t>A major clause is made active by making all other clauses </a:t>
            </a:r>
            <a:r>
              <a:rPr lang="en-US" altLang="en-US" sz="2400" dirty="0" smtClean="0">
                <a:solidFill>
                  <a:schemeClr val="tx2"/>
                </a:solidFill>
              </a:rPr>
              <a:t>false</a:t>
            </a:r>
          </a:p>
        </p:txBody>
      </p:sp>
      <p:sp>
        <p:nvSpPr>
          <p:cNvPr id="512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51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51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858772D-B440-461C-ACB2-107E03801DEE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5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  <p:graphicFrame>
        <p:nvGraphicFramePr>
          <p:cNvPr id="7" name="Group 7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2801468"/>
              </p:ext>
            </p:extLst>
          </p:nvPr>
        </p:nvGraphicFramePr>
        <p:xfrm>
          <a:off x="3086100" y="3643240"/>
          <a:ext cx="2974975" cy="2912049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3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5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18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anose="020B0502020104020203" pitchFamily="34" charset="0"/>
                        </a:rPr>
                        <a:t>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444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8369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8262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85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87551" y="3242997"/>
            <a:ext cx="8966200" cy="508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85000"/>
              <a:buChar char="•"/>
              <a:defRPr sz="2800" b="0">
                <a:solidFill>
                  <a:schemeClr val="tx1"/>
                </a:solidFill>
                <a:latin typeface="Gill Sans MT" panose="020B0502020104020203" pitchFamily="34" charset="0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400" b="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sz="2000" b="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Font typeface="Wingdings" pitchFamily="2" charset="2"/>
              <a:buChar char="Ø"/>
              <a:defRPr b="1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altLang="en-US" sz="2400" kern="0" dirty="0" smtClean="0"/>
              <a:t>ACC tests are “</a:t>
            </a:r>
            <a:r>
              <a:rPr lang="en-US" altLang="en-US" sz="2400" kern="0" dirty="0" smtClean="0">
                <a:solidFill>
                  <a:schemeClr val="tx2"/>
                </a:solidFill>
              </a:rPr>
              <a:t>all false</a:t>
            </a:r>
            <a:r>
              <a:rPr lang="en-US" altLang="en-US" sz="2400" kern="0" dirty="0" smtClean="0"/>
              <a:t>” and then a “</a:t>
            </a:r>
            <a:r>
              <a:rPr lang="en-US" altLang="en-US" sz="2400" kern="0" dirty="0" smtClean="0">
                <a:solidFill>
                  <a:schemeClr val="tx2"/>
                </a:solidFill>
              </a:rPr>
              <a:t>diagonal</a:t>
            </a:r>
            <a:r>
              <a:rPr lang="en-US" altLang="en-US" sz="2400" kern="0" dirty="0" smtClean="0"/>
              <a:t>” of true values: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57163" y="96838"/>
            <a:ext cx="8859837" cy="1274762"/>
          </a:xfrm>
        </p:spPr>
        <p:txBody>
          <a:bodyPr/>
          <a:lstStyle/>
          <a:p>
            <a:r>
              <a:rPr lang="en-US" altLang="en-US" dirty="0" smtClean="0"/>
              <a:t>Summary : Logic Coverage for Specs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88900" y="1239252"/>
            <a:ext cx="8966200" cy="5292177"/>
          </a:xfrm>
        </p:spPr>
        <p:txBody>
          <a:bodyPr/>
          <a:lstStyle/>
          <a:p>
            <a:r>
              <a:rPr lang="en-US" altLang="en-US" dirty="0" smtClean="0"/>
              <a:t>Logical specifications can come from </a:t>
            </a:r>
            <a:r>
              <a:rPr lang="en-US" altLang="en-US" dirty="0" smtClean="0">
                <a:solidFill>
                  <a:schemeClr val="tx2"/>
                </a:solidFill>
              </a:rPr>
              <a:t>lots of places </a:t>
            </a:r>
            <a:r>
              <a:rPr lang="en-US" altLang="en-US" dirty="0" smtClean="0"/>
              <a:t>: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Preconditions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Java asserts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Contracts (in design-by-contract development)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OCL conditions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Formal languages</a:t>
            </a:r>
          </a:p>
          <a:p>
            <a:r>
              <a:rPr lang="en-US" altLang="en-US" dirty="0" smtClean="0"/>
              <a:t>Logic specifications can describe behavior at </a:t>
            </a:r>
            <a:r>
              <a:rPr lang="en-US" altLang="en-US" dirty="0" smtClean="0">
                <a:solidFill>
                  <a:schemeClr val="tx2"/>
                </a:solidFill>
              </a:rPr>
              <a:t>many levels </a:t>
            </a:r>
            <a:r>
              <a:rPr lang="en-US" altLang="en-US" dirty="0" smtClean="0"/>
              <a:t>: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Methods and classes (unit and module testing)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Connections among classes and components</a:t>
            </a:r>
          </a:p>
          <a:p>
            <a:pPr lvl="1">
              <a:lnSpc>
                <a:spcPct val="80000"/>
              </a:lnSpc>
            </a:pPr>
            <a:r>
              <a:rPr lang="en-US" altLang="en-US" dirty="0" smtClean="0"/>
              <a:t>System-level behavior</a:t>
            </a:r>
          </a:p>
          <a:p>
            <a:r>
              <a:rPr lang="en-US" altLang="en-US" dirty="0" smtClean="0"/>
              <a:t>Many predicates in specifications are in </a:t>
            </a:r>
            <a:r>
              <a:rPr lang="en-US" altLang="en-US" dirty="0" smtClean="0">
                <a:solidFill>
                  <a:schemeClr val="tx2"/>
                </a:solidFill>
              </a:rPr>
              <a:t>disjunctive</a:t>
            </a:r>
            <a:r>
              <a:rPr lang="en-US" altLang="en-US" dirty="0" smtClean="0"/>
              <a:t> normal or </a:t>
            </a:r>
            <a:r>
              <a:rPr lang="en-US" altLang="en-US" dirty="0" smtClean="0">
                <a:solidFill>
                  <a:schemeClr val="tx2"/>
                </a:solidFill>
              </a:rPr>
              <a:t>conjunctive</a:t>
            </a:r>
            <a:r>
              <a:rPr lang="en-US" altLang="en-US" dirty="0" smtClean="0"/>
              <a:t> normal form—simplifying the computations</a:t>
            </a:r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Introduction to Software Testing, Edition 2  (Ch 8)</a:t>
            </a: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t>© Ammann &amp; Offutt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767F28F-C4A2-4D4A-BD58-4AE3713670D2}" type="slidenum">
              <a:rPr lang="en-US" altLang="en-US" sz="900" b="0" smtClean="0">
                <a:solidFill>
                  <a:schemeClr val="tx1"/>
                </a:solidFill>
                <a:latin typeface="Arial" pitchFamily="34" charset="0"/>
              </a:rPr>
              <a:pPr/>
              <a:t>6</a:t>
            </a:fld>
            <a:endParaRPr lang="en-US" altLang="en-US" sz="900" b="0" smtClean="0">
              <a:solidFill>
                <a:schemeClr val="tx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o">
  <a:themeElements>
    <a:clrScheme name="Custom 12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241</TotalTime>
  <Pages>49</Pages>
  <Words>648</Words>
  <Application>Microsoft Office PowerPoint</Application>
  <PresentationFormat>On-screen Show (4:3)</PresentationFormat>
  <Paragraphs>129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Gill Sans MT</vt:lpstr>
      <vt:lpstr>Symbol</vt:lpstr>
      <vt:lpstr>Times New Roman</vt:lpstr>
      <vt:lpstr>Verdana</vt:lpstr>
      <vt:lpstr>Wingdings</vt:lpstr>
      <vt:lpstr>intro</vt:lpstr>
      <vt:lpstr>Introduction to Software Testing  Chapter 8.4 Logic Coverage for Specifications</vt:lpstr>
      <vt:lpstr>Specifications in Software</vt:lpstr>
      <vt:lpstr>Preconditions</vt:lpstr>
      <vt:lpstr>Shortcut for Predicates in Conjunctive Normal Form</vt:lpstr>
      <vt:lpstr>Shortcut for Predicates in Disjunctive Normal Form</vt:lpstr>
      <vt:lpstr>Summary : Logic Coverage for Specs</vt:lpstr>
    </vt:vector>
  </TitlesOfParts>
  <Company>George Mason Unviersity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Logic Coverage</dc:title>
  <dc:creator>Jeff Offutt</dc:creator>
  <cp:lastModifiedBy>Jeff Offutt</cp:lastModifiedBy>
  <cp:revision>223</cp:revision>
  <cp:lastPrinted>2016-04-18T15:07:22Z</cp:lastPrinted>
  <dcterms:created xsi:type="dcterms:W3CDTF">1996-06-15T03:21:08Z</dcterms:created>
  <dcterms:modified xsi:type="dcterms:W3CDTF">2018-11-13T14:52:52Z</dcterms:modified>
</cp:coreProperties>
</file>