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36" r:id="rId2"/>
    <p:sldId id="380" r:id="rId3"/>
    <p:sldId id="381" r:id="rId4"/>
    <p:sldId id="400" r:id="rId5"/>
    <p:sldId id="382" r:id="rId6"/>
    <p:sldId id="377" r:id="rId7"/>
    <p:sldId id="378" r:id="rId8"/>
    <p:sldId id="407" r:id="rId9"/>
    <p:sldId id="409" r:id="rId10"/>
    <p:sldId id="408" r:id="rId11"/>
    <p:sldId id="401" r:id="rId12"/>
    <p:sldId id="402" r:id="rId13"/>
    <p:sldId id="403" r:id="rId14"/>
    <p:sldId id="404" r:id="rId15"/>
    <p:sldId id="405" r:id="rId16"/>
    <p:sldId id="383" r:id="rId17"/>
    <p:sldId id="384" r:id="rId18"/>
    <p:sldId id="385" r:id="rId19"/>
    <p:sldId id="388" r:id="rId20"/>
    <p:sldId id="390" r:id="rId21"/>
    <p:sldId id="410" r:id="rId22"/>
    <p:sldId id="397" r:id="rId23"/>
    <p:sldId id="398" r:id="rId24"/>
    <p:sldId id="399" r:id="rId25"/>
    <p:sldId id="406" r:id="rId26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145A"/>
    <a:srgbClr val="001E5A"/>
    <a:srgbClr val="5F5F5F"/>
    <a:srgbClr val="000000"/>
    <a:srgbClr val="6699FF"/>
    <a:srgbClr val="33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1403" autoAdjust="0"/>
  </p:normalViewPr>
  <p:slideViewPr>
    <p:cSldViewPr snapToGrid="0">
      <p:cViewPr varScale="1">
        <p:scale>
          <a:sx n="75" d="100"/>
          <a:sy n="75" d="100"/>
        </p:scale>
        <p:origin x="43" y="739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defTabSz="924190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algn="r" defTabSz="924190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defTabSz="924190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algn="r" defTabSz="924190">
              <a:defRPr sz="1100" b="0" i="1"/>
            </a:lvl1pPr>
          </a:lstStyle>
          <a:p>
            <a:pPr>
              <a:defRPr/>
            </a:pPr>
            <a:fld id="{921CD299-8BA0-42FF-B988-3061C9E677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57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defTabSz="92419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algn="r" defTabSz="92419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defTabSz="92419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algn="r" defTabSz="92419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B94CA56-BEFD-4132-90FE-D136DC037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485" y="4414561"/>
            <a:ext cx="5050845" cy="4183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59" tIns="46531" rIns="93059" bIns="465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0775" y="698500"/>
            <a:ext cx="4640263" cy="34813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97413" y="8855252"/>
            <a:ext cx="742245" cy="27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247" tIns="44925" rIns="88247" bIns="44925">
            <a:spAutoFit/>
          </a:bodyPr>
          <a:lstStyle/>
          <a:p>
            <a:pPr algn="ctr" defTabSz="876876">
              <a:lnSpc>
                <a:spcPct val="90000"/>
              </a:lnSpc>
              <a:defRPr/>
            </a:pPr>
            <a:r>
              <a:rPr lang="en-US" sz="1300" b="0" dirty="0">
                <a:solidFill>
                  <a:schemeClr val="tx1"/>
                </a:solidFill>
              </a:rPr>
              <a:t>Page </a:t>
            </a:r>
            <a:fld id="{5D19D900-A183-4634-AC81-0BD69DB2F510}" type="slidenum">
              <a:rPr lang="en-US" sz="1300" b="0">
                <a:solidFill>
                  <a:schemeClr val="tx1"/>
                </a:solidFill>
              </a:rPr>
              <a:pPr algn="ctr" defTabSz="876876">
                <a:lnSpc>
                  <a:spcPct val="90000"/>
                </a:lnSpc>
                <a:defRPr/>
              </a:pPr>
              <a:t>‹#›</a:t>
            </a:fld>
            <a:endParaRPr lang="en-US" sz="13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904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The animation allows the instructor</a:t>
            </a:r>
            <a:r>
              <a:rPr lang="en-US" baseline="0" dirty="0" smtClean="0"/>
              <a:t> to show a few programming statements, then let the students try to draw the graph.</a:t>
            </a:r>
          </a:p>
          <a:p>
            <a:r>
              <a:rPr lang="en-US" baseline="0" dirty="0" smtClean="0"/>
              <a:t>The graphs in the slides are there to verify their answers.</a:t>
            </a:r>
          </a:p>
          <a:p>
            <a:r>
              <a:rPr lang="en-US" baseline="0" dirty="0" smtClean="0"/>
              <a:t>If they all read the book and got the basics, you can jump to the Stats example (slide 10).</a:t>
            </a:r>
          </a:p>
          <a:p>
            <a:r>
              <a:rPr lang="en-US" baseline="0" dirty="0" smtClean="0"/>
              <a:t>See the notes on slides 10-14.</a:t>
            </a: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B1FD1E8D-8C67-43F2-91D7-DB85874182ED}" type="slidenum">
              <a:rPr lang="en-US" smtClean="0"/>
              <a:pPr defTabSz="921503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We also pause</a:t>
            </a:r>
            <a:r>
              <a:rPr lang="en-US" baseline="0" dirty="0" smtClean="0"/>
              <a:t> to let the students finish this example. Students often have trouble remembering all the PPs around loops.</a:t>
            </a:r>
            <a:endParaRPr lang="en-US" dirty="0" smtClean="0"/>
          </a:p>
        </p:txBody>
      </p:sp>
      <p:sp>
        <p:nvSpPr>
          <p:cNvPr id="48132" name="Slide Number Placeholder 3"/>
          <p:cNvSpPr txBox="1">
            <a:spLocks noGrp="1"/>
          </p:cNvSpPr>
          <p:nvPr/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3A902093-BB8D-4415-93C9-388A934B7981}" type="slidenum">
              <a:rPr lang="en-US" sz="1100" b="0" i="1">
                <a:solidFill>
                  <a:schemeClr val="tx1"/>
                </a:solidFill>
              </a:rPr>
              <a:pPr algn="r" defTabSz="921503"/>
              <a:t>15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65E20EC5-ECB0-43EB-9FE9-DDBCB9930544}" type="slidenum">
              <a:rPr lang="en-US" smtClean="0"/>
              <a:pPr defTabSz="921503"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F9300D51-022E-4082-A15E-6D82EB83519C}" type="slidenum">
              <a:rPr lang="en-US" smtClean="0"/>
              <a:pPr defTabSz="921503"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rest of the example is easier to follow if the students can refer to this figure.</a:t>
            </a:r>
            <a:br>
              <a:rPr lang="en-US" dirty="0" smtClean="0"/>
            </a:br>
            <a:r>
              <a:rPr lang="en-US" dirty="0" smtClean="0"/>
              <a:t>We</a:t>
            </a:r>
            <a:r>
              <a:rPr lang="en-US" baseline="0" dirty="0" smtClean="0"/>
              <a:t> usually draw it on the board.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94CA56-BEFD-4132-90FE-D136DC037DA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228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1B28F96F-341D-4E09-8ECA-C38A464678F8}" type="slidenum">
              <a:rPr lang="en-US" smtClean="0"/>
              <a:pPr defTabSz="921503"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79A7B6C6-3860-4FE7-A80F-20300864EB63}" type="slidenum">
              <a:rPr lang="en-US" smtClean="0"/>
              <a:pPr defTabSz="921503"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F2554FE9-AE6C-4CE9-B2EF-34362851F122}" type="slidenum">
              <a:rPr lang="en-US" smtClean="0"/>
              <a:pPr defTabSz="921503"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BE038ED5-F90D-4BD8-B13C-3D26D7DE72A7}" type="slidenum">
              <a:rPr lang="en-US" smtClean="0"/>
              <a:pPr defTabSz="921503"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B7A647E8-52DC-437C-8016-7146B0937542}" type="slidenum">
              <a:rPr lang="en-US" smtClean="0"/>
              <a:pPr defTabSz="921503"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94CA56-BEFD-4132-90FE-D136DC037DA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04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We suggest stopping here and having the students draw the graph themselves. Then show the graph on the next slide to compare their answers.</a:t>
            </a:r>
          </a:p>
        </p:txBody>
      </p:sp>
      <p:sp>
        <p:nvSpPr>
          <p:cNvPr id="44036" name="Slide Number Placeholder 3"/>
          <p:cNvSpPr txBox="1">
            <a:spLocks noGrp="1"/>
          </p:cNvSpPr>
          <p:nvPr/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E63F27EE-13F0-479E-A2BB-E642B2B44836}" type="slidenum">
              <a:rPr lang="en-US" sz="1100" b="0" i="1">
                <a:solidFill>
                  <a:schemeClr val="tx1"/>
                </a:solidFill>
              </a:rPr>
              <a:pPr algn="r" defTabSz="921503"/>
              <a:t>11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Nodes 1 and 2 could certainly be combined. We just separated them to emphasize two points:</a:t>
            </a:r>
          </a:p>
          <a:p>
            <a:pPr marL="228600" indent="-228600">
              <a:buAutoNum type="arabicParenR"/>
            </a:pPr>
            <a:r>
              <a:rPr lang="en-US" dirty="0" smtClean="0"/>
              <a:t>Initializations</a:t>
            </a:r>
            <a:r>
              <a:rPr lang="en-US" baseline="0" dirty="0" smtClean="0"/>
              <a:t> have to be included in the graph. They are also </a:t>
            </a:r>
            <a:r>
              <a:rPr lang="en-US" baseline="0" dirty="0" err="1" smtClean="0"/>
              <a:t>defs</a:t>
            </a:r>
            <a:r>
              <a:rPr lang="en-US" baseline="0" dirty="0" smtClean="0"/>
              <a:t> in data flow.</a:t>
            </a:r>
          </a:p>
          <a:p>
            <a:pPr marL="0" indent="0">
              <a:buNone/>
            </a:pPr>
            <a:r>
              <a:rPr lang="en-US" baseline="0" dirty="0" smtClean="0"/>
              <a:t>     In Java, primitive types get default values, so even declarations have implicit definitions.</a:t>
            </a:r>
          </a:p>
          <a:p>
            <a:pPr marL="0" indent="0">
              <a:buNone/>
            </a:pPr>
            <a:r>
              <a:rPr lang="en-US" baseline="0" dirty="0" smtClean="0"/>
              <a:t>2) The for loop control variable (</a:t>
            </a:r>
            <a:r>
              <a:rPr lang="en-US" baseline="0" dirty="0" err="1" smtClean="0"/>
              <a:t>i</a:t>
            </a:r>
            <a:r>
              <a:rPr lang="en-US" baseline="0" dirty="0" smtClean="0"/>
              <a:t>) is initialized before the test.</a:t>
            </a:r>
            <a:endParaRPr lang="en-US" dirty="0" smtClean="0"/>
          </a:p>
        </p:txBody>
      </p:sp>
      <p:sp>
        <p:nvSpPr>
          <p:cNvPr id="45060" name="Slide Number Placeholder 3"/>
          <p:cNvSpPr txBox="1">
            <a:spLocks noGrp="1"/>
          </p:cNvSpPr>
          <p:nvPr/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C6016040-5F94-4103-BD11-C9807BD75E2E}" type="slidenum">
              <a:rPr lang="en-US" sz="1100" b="0" i="1">
                <a:solidFill>
                  <a:schemeClr val="tx1"/>
                </a:solidFill>
              </a:rPr>
              <a:pPr algn="r" defTabSz="921503"/>
              <a:t>12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The animation shows empty boxes. Students can fill these in,</a:t>
            </a:r>
            <a:r>
              <a:rPr lang="en-US" baseline="0" dirty="0" smtClean="0"/>
              <a:t> then show the answers.</a:t>
            </a:r>
          </a:p>
          <a:p>
            <a:r>
              <a:rPr lang="en-US" baseline="0" dirty="0" smtClean="0"/>
              <a:t>Edge coverage is very easy, of course …</a:t>
            </a:r>
            <a:endParaRPr lang="en-US" dirty="0" smtClean="0"/>
          </a:p>
        </p:txBody>
      </p:sp>
      <p:sp>
        <p:nvSpPr>
          <p:cNvPr id="46084" name="Slide Number Placeholder 3"/>
          <p:cNvSpPr txBox="1">
            <a:spLocks noGrp="1"/>
          </p:cNvSpPr>
          <p:nvPr/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E89BA419-FC40-473B-87BD-CCA30E3D55D6}" type="slidenum">
              <a:rPr lang="en-US" sz="1100" b="0" i="1">
                <a:solidFill>
                  <a:schemeClr val="tx1"/>
                </a:solidFill>
              </a:rPr>
              <a:pPr algn="r" defTabSz="921503"/>
              <a:t>13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We show the empty boxes, let the students write down the TRs and Test Paths, then</a:t>
            </a:r>
            <a:r>
              <a:rPr lang="en-US" baseline="0" dirty="0" smtClean="0"/>
              <a:t> show the solution.</a:t>
            </a:r>
          </a:p>
          <a:p>
            <a:r>
              <a:rPr lang="en-US" baseline="0" dirty="0" smtClean="0"/>
              <a:t>Emphasize that it is VERY EASY to miss one, even if you understand it well.</a:t>
            </a:r>
            <a:endParaRPr lang="en-US" dirty="0" smtClean="0"/>
          </a:p>
        </p:txBody>
      </p:sp>
      <p:sp>
        <p:nvSpPr>
          <p:cNvPr id="47108" name="Slide Number Placeholder 3"/>
          <p:cNvSpPr txBox="1">
            <a:spLocks noGrp="1"/>
          </p:cNvSpPr>
          <p:nvPr/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68EE94B3-A18B-411E-8F33-2BF36B5F14B8}" type="slidenum">
              <a:rPr lang="en-US" sz="1100" b="0" i="1">
                <a:solidFill>
                  <a:schemeClr val="tx1"/>
                </a:solidFill>
              </a:rPr>
              <a:pPr algn="r" defTabSz="921503"/>
              <a:t>14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F26FA-0AFA-4777-917E-5738FA625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7091D-5F69-4C7B-9720-81DA76239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167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167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0267A-B221-4ED1-AB3A-9E13BB1F5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6838"/>
            <a:ext cx="7772400" cy="9159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38113" y="1085850"/>
            <a:ext cx="8867775" cy="550950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651" y="6620990"/>
            <a:ext cx="3732213" cy="19161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6538" y="6614808"/>
            <a:ext cx="2895600" cy="1977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80705" y="6608627"/>
            <a:ext cx="1905000" cy="20398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E63F9-76AF-4322-8991-7F8DA6F70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85067-8029-4B11-9218-99F57D2F78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ECDB-7532-4A51-B6F5-568034DAF6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178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178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6498D-D6EC-4F69-B2C7-669AC67C0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302BB-88A0-41CA-91E6-89C23E8274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582D8-B930-4813-BC3B-8ED9374E8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F16BB-2074-4C00-97CB-AC6E7B8B3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288E2-E1A9-418A-852E-F0E5E09264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F54D8-C133-4869-A243-71A9ADADF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5250" y="6549036"/>
            <a:ext cx="3760788" cy="234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05275" y="6541476"/>
            <a:ext cx="2895600" cy="241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59625" y="6533917"/>
            <a:ext cx="1905000" cy="249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7F73DE6-17B9-4D04-9CDD-55F05D450E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9850" y="96838"/>
            <a:ext cx="9004300" cy="845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3" y="956603"/>
            <a:ext cx="9007475" cy="5570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</a:t>
            </a:r>
          </a:p>
          <a:p>
            <a:pPr lvl="4"/>
            <a:r>
              <a:rPr 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32" r:id="rId1"/>
    <p:sldLayoutId id="2147484133" r:id="rId2"/>
    <p:sldLayoutId id="2147484134" r:id="rId3"/>
    <p:sldLayoutId id="2147484135" r:id="rId4"/>
    <p:sldLayoutId id="2147484136" r:id="rId5"/>
    <p:sldLayoutId id="2147484137" r:id="rId6"/>
    <p:sldLayoutId id="2147484138" r:id="rId7"/>
    <p:sldLayoutId id="2147484139" r:id="rId8"/>
    <p:sldLayoutId id="2147484140" r:id="rId9"/>
    <p:sldLayoutId id="2147484141" r:id="rId10"/>
    <p:sldLayoutId id="2147484142" r:id="rId11"/>
    <p:sldLayoutId id="2147484143" r:id="rId12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itchFamily="34" charset="0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25428"/>
            <a:ext cx="7772400" cy="2800643"/>
          </a:xfrm>
        </p:spPr>
        <p:txBody>
          <a:bodyPr/>
          <a:lstStyle/>
          <a:p>
            <a:r>
              <a:rPr lang="en-US" dirty="0" smtClean="0"/>
              <a:t>Introduction to Software Testing</a:t>
            </a:r>
            <a:br>
              <a:rPr lang="en-US" dirty="0" smtClean="0"/>
            </a:br>
            <a:r>
              <a:rPr lang="en-US" dirty="0" smtClean="0"/>
              <a:t>Chapter 7.3</a:t>
            </a:r>
            <a:br>
              <a:rPr lang="en-US" dirty="0" smtClean="0"/>
            </a:br>
            <a:r>
              <a:rPr lang="en-US" dirty="0" smtClean="0"/>
              <a:t>Graph Coverage for Source Code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332" y="3363913"/>
            <a:ext cx="7315200" cy="235108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sz="3200" dirty="0" smtClean="0"/>
              <a:t>Paul </a:t>
            </a:r>
            <a:r>
              <a:rPr lang="en-US" sz="3200" dirty="0" err="1" smtClean="0"/>
              <a:t>Ammann</a:t>
            </a:r>
            <a:r>
              <a:rPr lang="en-US" sz="3200" dirty="0" smtClean="0"/>
              <a:t>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sz="2800" dirty="0" smtClean="0"/>
          </a:p>
          <a:p>
            <a:r>
              <a:rPr lang="en-US" b="0" dirty="0" smtClean="0">
                <a:hlinkClick r:id="rId3"/>
              </a:rPr>
              <a:t>http://www.cs.gmu.edu/~offutt/softwaretest/</a:t>
            </a:r>
            <a:endParaRPr lang="en-US" b="0" dirty="0" smtClean="0"/>
          </a:p>
          <a:p>
            <a:endParaRPr lang="en-US" b="0" dirty="0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86" y="6413881"/>
            <a:ext cx="34257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600" b="0" i="1" dirty="0" smtClean="0">
                <a:latin typeface="Comic Sans MS" pitchFamily="66" charset="0"/>
              </a:rPr>
              <a:t>Update March 2016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F6ED8A-F78B-488F-BB46-82A78C755EF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CFG : Exceptions (try-catch)</a:t>
            </a:r>
          </a:p>
        </p:txBody>
      </p:sp>
      <p:sp>
        <p:nvSpPr>
          <p:cNvPr id="76" name="Oval 11"/>
          <p:cNvSpPr>
            <a:spLocks noChangeArrowheads="1"/>
          </p:cNvSpPr>
          <p:nvPr/>
        </p:nvSpPr>
        <p:spPr bwMode="auto">
          <a:xfrm>
            <a:off x="5418094" y="1256071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Line 16"/>
          <p:cNvSpPr>
            <a:spLocks noChangeShapeType="1"/>
          </p:cNvSpPr>
          <p:nvPr/>
        </p:nvSpPr>
        <p:spPr bwMode="auto">
          <a:xfrm>
            <a:off x="5691102" y="940294"/>
            <a:ext cx="9608" cy="31577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Box 27"/>
          <p:cNvSpPr txBox="1">
            <a:spLocks noChangeArrowheads="1"/>
          </p:cNvSpPr>
          <p:nvPr/>
        </p:nvSpPr>
        <p:spPr bwMode="auto">
          <a:xfrm>
            <a:off x="5901107" y="1196364"/>
            <a:ext cx="1962041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 = </a:t>
            </a:r>
            <a:r>
              <a:rPr lang="en-US" sz="18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br.readLine</a:t>
            </a: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()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1564" name="Oval 22"/>
          <p:cNvSpPr>
            <a:spLocks noChangeArrowheads="1"/>
          </p:cNvSpPr>
          <p:nvPr/>
        </p:nvSpPr>
        <p:spPr bwMode="auto">
          <a:xfrm>
            <a:off x="6238549" y="5801899"/>
            <a:ext cx="555625" cy="469900"/>
          </a:xfrm>
          <a:prstGeom prst="ellipse">
            <a:avLst/>
          </a:prstGeom>
          <a:solidFill>
            <a:srgbClr val="0066FF"/>
          </a:soli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8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83" name="Line 14"/>
          <p:cNvSpPr>
            <a:spLocks noChangeShapeType="1"/>
          </p:cNvSpPr>
          <p:nvPr/>
        </p:nvSpPr>
        <p:spPr bwMode="auto">
          <a:xfrm>
            <a:off x="5829522" y="1713007"/>
            <a:ext cx="516516" cy="52544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6" name="Line 15"/>
          <p:cNvSpPr>
            <a:spLocks noChangeShapeType="1"/>
          </p:cNvSpPr>
          <p:nvPr/>
        </p:nvSpPr>
        <p:spPr bwMode="auto">
          <a:xfrm flipH="1">
            <a:off x="5046088" y="1653235"/>
            <a:ext cx="468727" cy="58521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" name="Line 15"/>
          <p:cNvSpPr>
            <a:spLocks noChangeShapeType="1"/>
          </p:cNvSpPr>
          <p:nvPr/>
        </p:nvSpPr>
        <p:spPr bwMode="auto">
          <a:xfrm>
            <a:off x="4888654" y="2647892"/>
            <a:ext cx="1457384" cy="315400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7" name="Freeform 96"/>
          <p:cNvSpPr>
            <a:spLocks/>
          </p:cNvSpPr>
          <p:nvPr/>
        </p:nvSpPr>
        <p:spPr bwMode="auto">
          <a:xfrm>
            <a:off x="6794174" y="3306756"/>
            <a:ext cx="1537870" cy="2879860"/>
          </a:xfrm>
          <a:custGeom>
            <a:avLst/>
            <a:gdLst>
              <a:gd name="T0" fmla="*/ 1102830 w 1653209"/>
              <a:gd name="T1" fmla="*/ 0 h 2360543"/>
              <a:gd name="T2" fmla="*/ 1520116 w 1653209"/>
              <a:gd name="T3" fmla="*/ 566547 h 2360543"/>
              <a:gd name="T4" fmla="*/ 1510181 w 1653209"/>
              <a:gd name="T5" fmla="*/ 1520733 h 2360543"/>
              <a:gd name="T6" fmla="*/ 665672 w 1653209"/>
              <a:gd name="T7" fmla="*/ 2236370 h 2360543"/>
              <a:gd name="T8" fmla="*/ 0 w 1653209"/>
              <a:gd name="T9" fmla="*/ 2266189 h 23605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53209"/>
              <a:gd name="T16" fmla="*/ 0 h 2360543"/>
              <a:gd name="T17" fmla="*/ 1653209 w 1653209"/>
              <a:gd name="T18" fmla="*/ 2360543 h 23605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53209" h="2360543">
                <a:moveTo>
                  <a:pt x="1103244" y="0"/>
                </a:moveTo>
                <a:cubicBezTo>
                  <a:pt x="1278007" y="156541"/>
                  <a:pt x="1452770" y="313082"/>
                  <a:pt x="1520687" y="566530"/>
                </a:cubicBezTo>
                <a:cubicBezTo>
                  <a:pt x="1588604" y="819978"/>
                  <a:pt x="1653209" y="1242392"/>
                  <a:pt x="1510748" y="1520687"/>
                </a:cubicBezTo>
                <a:cubicBezTo>
                  <a:pt x="1368287" y="1798982"/>
                  <a:pt x="917713" y="2112065"/>
                  <a:pt x="665922" y="2236304"/>
                </a:cubicBezTo>
                <a:cubicBezTo>
                  <a:pt x="414131" y="2360543"/>
                  <a:pt x="207065" y="2313332"/>
                  <a:pt x="0" y="2266122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7" name="Text Box 4"/>
          <p:cNvSpPr txBox="1">
            <a:spLocks noChangeArrowheads="1"/>
          </p:cNvSpPr>
          <p:nvPr/>
        </p:nvSpPr>
        <p:spPr bwMode="auto">
          <a:xfrm>
            <a:off x="350423" y="830262"/>
            <a:ext cx="3422507" cy="4708981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try</a:t>
            </a:r>
            <a:endParaRPr lang="en-US" dirty="0">
              <a:solidFill>
                <a:schemeClr val="tx1"/>
              </a:solidFill>
              <a:latin typeface="Helvetica" charset="0"/>
            </a:endParaRP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s = </a:t>
            </a:r>
            <a:r>
              <a:rPr lang="en-US" dirty="0" err="1">
                <a:solidFill>
                  <a:schemeClr val="tx1"/>
                </a:solidFill>
                <a:latin typeface="Helvetica" charset="0"/>
              </a:rPr>
              <a:t>br.readLine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();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if (</a:t>
            </a:r>
            <a:r>
              <a:rPr lang="en-US" dirty="0" err="1">
                <a:solidFill>
                  <a:schemeClr val="tx1"/>
                </a:solidFill>
                <a:latin typeface="Helvetica" charset="0"/>
              </a:rPr>
              <a:t>s.length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() &gt; 96)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throw new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Exception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        (“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too long”);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if (</a:t>
            </a:r>
            <a:r>
              <a:rPr lang="en-US" dirty="0" err="1">
                <a:solidFill>
                  <a:schemeClr val="tx1"/>
                </a:solidFill>
                <a:latin typeface="Helvetica" charset="0"/>
              </a:rPr>
              <a:t>s.length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() == 0)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throw new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Exception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        (“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too short”);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 (catch </a:t>
            </a:r>
            <a:r>
              <a:rPr lang="en-US" dirty="0" err="1">
                <a:solidFill>
                  <a:schemeClr val="tx1"/>
                </a:solidFill>
                <a:latin typeface="Helvetica" charset="0"/>
              </a:rPr>
              <a:t>IOException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 e) 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Helvetica" charset="0"/>
              </a:rPr>
              <a:t>e.printStackTrace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();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 (catch Exception e) 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Helvetica" charset="0"/>
              </a:rPr>
              <a:t>e.getMessage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();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return (s);</a:t>
            </a:r>
          </a:p>
        </p:txBody>
      </p:sp>
      <p:sp>
        <p:nvSpPr>
          <p:cNvPr id="65" name="Oval 11"/>
          <p:cNvSpPr>
            <a:spLocks noChangeArrowheads="1"/>
          </p:cNvSpPr>
          <p:nvPr/>
        </p:nvSpPr>
        <p:spPr bwMode="auto">
          <a:xfrm>
            <a:off x="4610842" y="2177993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2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6" name="Oval 11"/>
          <p:cNvSpPr>
            <a:spLocks noChangeArrowheads="1"/>
          </p:cNvSpPr>
          <p:nvPr/>
        </p:nvSpPr>
        <p:spPr bwMode="auto">
          <a:xfrm>
            <a:off x="6238549" y="2177993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3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7" name="Oval 11"/>
          <p:cNvSpPr>
            <a:spLocks noChangeArrowheads="1"/>
          </p:cNvSpPr>
          <p:nvPr/>
        </p:nvSpPr>
        <p:spPr bwMode="auto">
          <a:xfrm>
            <a:off x="6238549" y="3071806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4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8" name="Oval 11"/>
          <p:cNvSpPr>
            <a:spLocks noChangeArrowheads="1"/>
          </p:cNvSpPr>
          <p:nvPr/>
        </p:nvSpPr>
        <p:spPr bwMode="auto">
          <a:xfrm>
            <a:off x="7392203" y="3071806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5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9" name="Oval 11"/>
          <p:cNvSpPr>
            <a:spLocks noChangeArrowheads="1"/>
          </p:cNvSpPr>
          <p:nvPr/>
        </p:nvSpPr>
        <p:spPr bwMode="auto">
          <a:xfrm>
            <a:off x="6238549" y="4892735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6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70" name="Oval 11"/>
          <p:cNvSpPr>
            <a:spLocks noChangeArrowheads="1"/>
          </p:cNvSpPr>
          <p:nvPr/>
        </p:nvSpPr>
        <p:spPr bwMode="auto">
          <a:xfrm>
            <a:off x="7392203" y="3983569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7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71" name="Line 14"/>
          <p:cNvSpPr>
            <a:spLocks noChangeShapeType="1"/>
          </p:cNvSpPr>
          <p:nvPr/>
        </p:nvSpPr>
        <p:spPr bwMode="auto">
          <a:xfrm>
            <a:off x="6683590" y="2596974"/>
            <a:ext cx="837556" cy="48682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4" name="Line 15"/>
          <p:cNvSpPr>
            <a:spLocks noChangeShapeType="1"/>
          </p:cNvSpPr>
          <p:nvPr/>
        </p:nvSpPr>
        <p:spPr bwMode="auto">
          <a:xfrm flipH="1">
            <a:off x="6516361" y="2647893"/>
            <a:ext cx="0" cy="423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" name="Line 15"/>
          <p:cNvSpPr>
            <a:spLocks noChangeShapeType="1"/>
          </p:cNvSpPr>
          <p:nvPr/>
        </p:nvSpPr>
        <p:spPr bwMode="auto">
          <a:xfrm flipH="1">
            <a:off x="7670015" y="3559656"/>
            <a:ext cx="0" cy="423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" name="Line 15"/>
          <p:cNvSpPr>
            <a:spLocks noChangeShapeType="1"/>
          </p:cNvSpPr>
          <p:nvPr/>
        </p:nvSpPr>
        <p:spPr bwMode="auto">
          <a:xfrm flipH="1">
            <a:off x="6516361" y="3559656"/>
            <a:ext cx="0" cy="133307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" name="Line 15"/>
          <p:cNvSpPr>
            <a:spLocks noChangeShapeType="1"/>
          </p:cNvSpPr>
          <p:nvPr/>
        </p:nvSpPr>
        <p:spPr bwMode="auto">
          <a:xfrm flipH="1">
            <a:off x="6516361" y="5362635"/>
            <a:ext cx="0" cy="423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8" name="Line 15"/>
          <p:cNvSpPr>
            <a:spLocks noChangeShapeType="1"/>
          </p:cNvSpPr>
          <p:nvPr/>
        </p:nvSpPr>
        <p:spPr bwMode="auto">
          <a:xfrm flipH="1">
            <a:off x="6683588" y="4424833"/>
            <a:ext cx="837557" cy="53293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9" name="Text Box 27"/>
          <p:cNvSpPr txBox="1">
            <a:spLocks noChangeArrowheads="1"/>
          </p:cNvSpPr>
          <p:nvPr/>
        </p:nvSpPr>
        <p:spPr bwMode="auto">
          <a:xfrm>
            <a:off x="4150364" y="1695273"/>
            <a:ext cx="15503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IOException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92" name="Text Box 27"/>
          <p:cNvSpPr txBox="1">
            <a:spLocks noChangeArrowheads="1"/>
          </p:cNvSpPr>
          <p:nvPr/>
        </p:nvSpPr>
        <p:spPr bwMode="auto">
          <a:xfrm>
            <a:off x="3691638" y="2600887"/>
            <a:ext cx="2266841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e.printStackTrace</a:t>
            </a: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()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94" name="Text Box 27"/>
          <p:cNvSpPr txBox="1">
            <a:spLocks noChangeArrowheads="1"/>
          </p:cNvSpPr>
          <p:nvPr/>
        </p:nvSpPr>
        <p:spPr bwMode="auto">
          <a:xfrm>
            <a:off x="5879303" y="2723252"/>
            <a:ext cx="1368089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length &gt; 96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3" name="Text Box 27"/>
          <p:cNvSpPr txBox="1">
            <a:spLocks noChangeArrowheads="1"/>
          </p:cNvSpPr>
          <p:nvPr/>
        </p:nvSpPr>
        <p:spPr bwMode="auto">
          <a:xfrm>
            <a:off x="6755847" y="2412200"/>
            <a:ext cx="1962041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length &lt;= 96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4" name="Text Box 27"/>
          <p:cNvSpPr txBox="1">
            <a:spLocks noChangeArrowheads="1"/>
          </p:cNvSpPr>
          <p:nvPr/>
        </p:nvSpPr>
        <p:spPr bwMode="auto">
          <a:xfrm>
            <a:off x="5125172" y="6001950"/>
            <a:ext cx="123067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return (s)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5473286" y="3163280"/>
            <a:ext cx="910889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throw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6" name="Text Box 27"/>
          <p:cNvSpPr txBox="1">
            <a:spLocks noChangeArrowheads="1"/>
          </p:cNvSpPr>
          <p:nvPr/>
        </p:nvSpPr>
        <p:spPr bwMode="auto">
          <a:xfrm>
            <a:off x="6704376" y="3584896"/>
            <a:ext cx="144325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length == 0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7" name="Text Box 27"/>
          <p:cNvSpPr txBox="1">
            <a:spLocks noChangeArrowheads="1"/>
          </p:cNvSpPr>
          <p:nvPr/>
        </p:nvSpPr>
        <p:spPr bwMode="auto">
          <a:xfrm>
            <a:off x="7810214" y="3327035"/>
            <a:ext cx="131556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length != 0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8" name="Text Box 27"/>
          <p:cNvSpPr txBox="1">
            <a:spLocks noChangeArrowheads="1"/>
          </p:cNvSpPr>
          <p:nvPr/>
        </p:nvSpPr>
        <p:spPr bwMode="auto">
          <a:xfrm>
            <a:off x="7714618" y="4295361"/>
            <a:ext cx="83365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throw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9" name="Text Box 27"/>
          <p:cNvSpPr txBox="1">
            <a:spLocks noChangeArrowheads="1"/>
          </p:cNvSpPr>
          <p:nvPr/>
        </p:nvSpPr>
        <p:spPr bwMode="auto">
          <a:xfrm>
            <a:off x="6492970" y="5180923"/>
            <a:ext cx="179846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e.getMessage</a:t>
            </a: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()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8775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8" grpId="0" animBg="1"/>
      <p:bldP spid="79" grpId="0"/>
      <p:bldP spid="21564" grpId="0" animBg="1"/>
      <p:bldP spid="83" grpId="0" animBg="1"/>
      <p:bldP spid="86" grpId="0" animBg="1"/>
      <p:bldP spid="96" grpId="0" animBg="1"/>
      <p:bldP spid="97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4" grpId="0" animBg="1"/>
      <p:bldP spid="75" grpId="0" animBg="1"/>
      <p:bldP spid="80" grpId="0" animBg="1"/>
      <p:bldP spid="81" grpId="0" animBg="1"/>
      <p:bldP spid="88" grpId="0" animBg="1"/>
      <p:bldP spid="89" grpId="0"/>
      <p:bldP spid="92" grpId="0"/>
      <p:bldP spid="94" grpId="0"/>
      <p:bldP spid="103" grpId="0"/>
      <p:bldP spid="104" grpId="0"/>
      <p:bldP spid="105" grpId="0"/>
      <p:bldP spid="106" grpId="0"/>
      <p:bldP spid="107" grpId="0"/>
      <p:bldP spid="108" grpId="0"/>
      <p:bldP spid="10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Footer Placeholder 4"/>
          <p:cNvSpPr txBox="1">
            <a:spLocks noGrp="1"/>
          </p:cNvSpPr>
          <p:nvPr/>
        </p:nvSpPr>
        <p:spPr bwMode="auto">
          <a:xfrm>
            <a:off x="4105275" y="6427788"/>
            <a:ext cx="2895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sz="900" b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Example Control Flow – Stats</a:t>
            </a: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017588" y="1520825"/>
            <a:ext cx="63658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1092200" y="836613"/>
            <a:ext cx="6959600" cy="59531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public static void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computeStats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[ ] numbers)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length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numbers.length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double med,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,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, mean, sum,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sum = 0;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for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&lt; length;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     sum += numbers [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];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} 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med   = numbers [ length / 2];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mean = sum / (double) length;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= 0;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for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&lt; length;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+ ((numbers [ </a:t>
            </a:r>
            <a:r>
              <a:rPr lang="en-US" sz="1600" b="0" dirty="0" err="1" smtClean="0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 smtClean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] - mean) * (numbers [ </a:t>
            </a:r>
            <a:r>
              <a:rPr lang="en-US" sz="1600" b="0" dirty="0" err="1" smtClean="0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 smtClean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] - mean));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}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/ ( length - 1.0 );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Math.sqrt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);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("length:                   " + length);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("mean:                    " + mean);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("median:                 " + med);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("variance:                " +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("standard deviation: " +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}</a:t>
            </a:r>
          </a:p>
        </p:txBody>
      </p:sp>
      <p:sp>
        <p:nvSpPr>
          <p:cNvPr id="23560" name="Date Placeholder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  <a:endParaRPr lang="en-US" dirty="0" smtClean="0"/>
          </a:p>
        </p:txBody>
      </p:sp>
      <p:sp>
        <p:nvSpPr>
          <p:cNvPr id="23561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257CDE-6FBD-41FA-A52E-F2E9C339BCBA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3562" name="Footer Placeholder 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Footer Placeholder 4"/>
          <p:cNvSpPr txBox="1">
            <a:spLocks noGrp="1"/>
          </p:cNvSpPr>
          <p:nvPr/>
        </p:nvSpPr>
        <p:spPr bwMode="auto">
          <a:xfrm>
            <a:off x="4105275" y="6427788"/>
            <a:ext cx="2895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sz="900" b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Control Flow Graph for Stats</a:t>
            </a:r>
          </a:p>
        </p:txBody>
      </p:sp>
      <p:sp>
        <p:nvSpPr>
          <p:cNvPr id="24582" name="Text Box 4"/>
          <p:cNvSpPr txBox="1">
            <a:spLocks noChangeArrowheads="1"/>
          </p:cNvSpPr>
          <p:nvPr/>
        </p:nvSpPr>
        <p:spPr bwMode="auto">
          <a:xfrm>
            <a:off x="1017588" y="1520825"/>
            <a:ext cx="63658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3495" name="Text Box 6"/>
          <p:cNvSpPr txBox="1">
            <a:spLocks noChangeArrowheads="1"/>
          </p:cNvSpPr>
          <p:nvPr/>
        </p:nvSpPr>
        <p:spPr bwMode="auto">
          <a:xfrm>
            <a:off x="1092200" y="836613"/>
            <a:ext cx="6959600" cy="59531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public static void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computeStats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[ ] numbers)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length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numbers.length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double med,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,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, mean, sum,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sum = 0;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for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&lt; length;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     sum += numbers [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];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} 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med   = numbers [ length / 2];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mean = sum / (double) length;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= 0;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for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&lt; length;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+ ((numbers [ I ] - mean) * (numbers [ I ] - mean));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}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/ ( length - 1.0 );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Math.sqrt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);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("length:                   " + length);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("mean:                    " + mean);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("median:                 " + med);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("variance:                " +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("standard deviation: " +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}</a:t>
            </a:r>
          </a:p>
        </p:txBody>
      </p:sp>
      <p:sp>
        <p:nvSpPr>
          <p:cNvPr id="202811" name="Text Box 59"/>
          <p:cNvSpPr txBox="1">
            <a:spLocks noChangeArrowheads="1"/>
          </p:cNvSpPr>
          <p:nvPr/>
        </p:nvSpPr>
        <p:spPr bwMode="auto">
          <a:xfrm>
            <a:off x="7650163" y="2198688"/>
            <a:ext cx="735012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i = 0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6831013" y="3044825"/>
            <a:ext cx="2312987" cy="819150"/>
            <a:chOff x="4303" y="1918"/>
            <a:chExt cx="1457" cy="516"/>
          </a:xfrm>
        </p:grpSpPr>
        <p:sp>
          <p:nvSpPr>
            <p:cNvPr id="24658" name="Text Box 62"/>
            <p:cNvSpPr txBox="1">
              <a:spLocks noChangeArrowheads="1"/>
            </p:cNvSpPr>
            <p:nvPr/>
          </p:nvSpPr>
          <p:spPr bwMode="auto">
            <a:xfrm>
              <a:off x="4912" y="1918"/>
              <a:ext cx="848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i &gt;= length</a:t>
              </a:r>
            </a:p>
          </p:txBody>
        </p:sp>
        <p:sp>
          <p:nvSpPr>
            <p:cNvPr id="24659" name="Text Box 63"/>
            <p:cNvSpPr txBox="1">
              <a:spLocks noChangeArrowheads="1"/>
            </p:cNvSpPr>
            <p:nvPr/>
          </p:nvSpPr>
          <p:spPr bwMode="auto">
            <a:xfrm>
              <a:off x="4303" y="2280"/>
              <a:ext cx="821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i &lt; length</a:t>
              </a:r>
            </a:p>
          </p:txBody>
        </p:sp>
      </p:grpSp>
      <p:sp>
        <p:nvSpPr>
          <p:cNvPr id="202816" name="Text Box 64"/>
          <p:cNvSpPr txBox="1">
            <a:spLocks noChangeArrowheads="1"/>
          </p:cNvSpPr>
          <p:nvPr/>
        </p:nvSpPr>
        <p:spPr bwMode="auto">
          <a:xfrm>
            <a:off x="5722938" y="3971925"/>
            <a:ext cx="547687" cy="230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>
                <a:solidFill>
                  <a:srgbClr val="FF3300"/>
                </a:solidFill>
              </a:rPr>
              <a:t>i++</a:t>
            </a:r>
          </a:p>
        </p:txBody>
      </p: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7081838" y="5432425"/>
            <a:ext cx="2062162" cy="487363"/>
            <a:chOff x="4461" y="3422"/>
            <a:chExt cx="1299" cy="307"/>
          </a:xfrm>
        </p:grpSpPr>
        <p:sp>
          <p:nvSpPr>
            <p:cNvPr id="24656" name="Text Box 66"/>
            <p:cNvSpPr txBox="1">
              <a:spLocks noChangeArrowheads="1"/>
            </p:cNvSpPr>
            <p:nvPr/>
          </p:nvSpPr>
          <p:spPr bwMode="auto">
            <a:xfrm>
              <a:off x="4882" y="3575"/>
              <a:ext cx="878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i &gt;= length</a:t>
              </a:r>
            </a:p>
          </p:txBody>
        </p:sp>
        <p:sp>
          <p:nvSpPr>
            <p:cNvPr id="24657" name="Text Box 67"/>
            <p:cNvSpPr txBox="1">
              <a:spLocks noChangeArrowheads="1"/>
            </p:cNvSpPr>
            <p:nvPr/>
          </p:nvSpPr>
          <p:spPr bwMode="auto">
            <a:xfrm>
              <a:off x="4461" y="3422"/>
              <a:ext cx="812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i &lt; length</a:t>
              </a:r>
            </a:p>
          </p:txBody>
        </p:sp>
      </p:grpSp>
      <p:sp>
        <p:nvSpPr>
          <p:cNvPr id="2" name="Text Box 59"/>
          <p:cNvSpPr txBox="1">
            <a:spLocks noChangeArrowheads="1"/>
          </p:cNvSpPr>
          <p:nvPr/>
        </p:nvSpPr>
        <p:spPr bwMode="auto">
          <a:xfrm>
            <a:off x="8204200" y="4471110"/>
            <a:ext cx="714375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dirty="0" err="1">
                <a:solidFill>
                  <a:srgbClr val="FF3300"/>
                </a:solidFill>
              </a:rPr>
              <a:t>i</a:t>
            </a:r>
            <a:r>
              <a:rPr lang="en-US" dirty="0">
                <a:solidFill>
                  <a:srgbClr val="FF3300"/>
                </a:solidFill>
              </a:rPr>
              <a:t> = 0</a:t>
            </a:r>
          </a:p>
        </p:txBody>
      </p:sp>
      <p:sp>
        <p:nvSpPr>
          <p:cNvPr id="3" name="Text Box 64"/>
          <p:cNvSpPr txBox="1">
            <a:spLocks noChangeArrowheads="1"/>
          </p:cNvSpPr>
          <p:nvPr/>
        </p:nvSpPr>
        <p:spPr bwMode="auto">
          <a:xfrm>
            <a:off x="7121525" y="6362700"/>
            <a:ext cx="547688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i++</a:t>
            </a:r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5400" y="1143000"/>
            <a:ext cx="6991350" cy="1011238"/>
            <a:chOff x="16" y="720"/>
            <a:chExt cx="4404" cy="637"/>
          </a:xfrm>
        </p:grpSpPr>
        <p:sp>
          <p:nvSpPr>
            <p:cNvPr id="24654" name="Oval 19"/>
            <p:cNvSpPr>
              <a:spLocks noChangeArrowheads="1"/>
            </p:cNvSpPr>
            <p:nvPr/>
          </p:nvSpPr>
          <p:spPr bwMode="auto">
            <a:xfrm>
              <a:off x="16" y="720"/>
              <a:ext cx="2479" cy="63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5" name="Line 20"/>
            <p:cNvSpPr>
              <a:spLocks noChangeShapeType="1"/>
            </p:cNvSpPr>
            <p:nvPr/>
          </p:nvSpPr>
          <p:spPr bwMode="auto">
            <a:xfrm flipV="1">
              <a:off x="2500" y="855"/>
              <a:ext cx="1920" cy="179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615950" y="2079625"/>
            <a:ext cx="6359525" cy="319088"/>
            <a:chOff x="388" y="1310"/>
            <a:chExt cx="4006" cy="201"/>
          </a:xfrm>
        </p:grpSpPr>
        <p:sp>
          <p:nvSpPr>
            <p:cNvPr id="24652" name="Oval 22"/>
            <p:cNvSpPr>
              <a:spLocks noChangeArrowheads="1"/>
            </p:cNvSpPr>
            <p:nvPr/>
          </p:nvSpPr>
          <p:spPr bwMode="auto">
            <a:xfrm>
              <a:off x="388" y="1310"/>
              <a:ext cx="341" cy="201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3" name="Line 23"/>
            <p:cNvSpPr>
              <a:spLocks noChangeShapeType="1"/>
            </p:cNvSpPr>
            <p:nvPr/>
          </p:nvSpPr>
          <p:spPr bwMode="auto">
            <a:xfrm>
              <a:off x="733" y="1414"/>
              <a:ext cx="3661" cy="9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7108825" y="785813"/>
            <a:ext cx="555625" cy="777875"/>
            <a:chOff x="4478" y="495"/>
            <a:chExt cx="350" cy="490"/>
          </a:xfrm>
        </p:grpSpPr>
        <p:grpSp>
          <p:nvGrpSpPr>
            <p:cNvPr id="24648" name="Group 9"/>
            <p:cNvGrpSpPr>
              <a:grpSpLocks/>
            </p:cNvGrpSpPr>
            <p:nvPr/>
          </p:nvGrpSpPr>
          <p:grpSpPr bwMode="auto">
            <a:xfrm>
              <a:off x="4478" y="689"/>
              <a:ext cx="350" cy="296"/>
              <a:chOff x="3838" y="2684"/>
              <a:chExt cx="350" cy="296"/>
            </a:xfrm>
          </p:grpSpPr>
          <p:sp>
            <p:nvSpPr>
              <p:cNvPr id="24650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51" name="Text Box 11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24649" name="Line 15"/>
            <p:cNvSpPr>
              <a:spLocks noChangeShapeType="1"/>
            </p:cNvSpPr>
            <p:nvPr/>
          </p:nvSpPr>
          <p:spPr bwMode="auto">
            <a:xfrm>
              <a:off x="4653" y="49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7108825" y="1573213"/>
            <a:ext cx="555625" cy="947737"/>
            <a:chOff x="4478" y="991"/>
            <a:chExt cx="350" cy="597"/>
          </a:xfrm>
        </p:grpSpPr>
        <p:grpSp>
          <p:nvGrpSpPr>
            <p:cNvPr id="24644" name="Group 21"/>
            <p:cNvGrpSpPr>
              <a:grpSpLocks/>
            </p:cNvGrpSpPr>
            <p:nvPr/>
          </p:nvGrpSpPr>
          <p:grpSpPr bwMode="auto">
            <a:xfrm>
              <a:off x="4478" y="1292"/>
              <a:ext cx="350" cy="296"/>
              <a:chOff x="4288" y="1746"/>
              <a:chExt cx="350" cy="296"/>
            </a:xfrm>
          </p:grpSpPr>
          <p:sp>
            <p:nvSpPr>
              <p:cNvPr id="24646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47" name="Text Box 23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cxnSp>
          <p:nvCxnSpPr>
            <p:cNvPr id="24645" name="AutoShape 48"/>
            <p:cNvCxnSpPr>
              <a:cxnSpLocks noChangeShapeType="1"/>
              <a:stCxn id="24650" idx="4"/>
              <a:endCxn id="24646" idx="0"/>
            </p:cNvCxnSpPr>
            <p:nvPr/>
          </p:nvCxnSpPr>
          <p:spPr bwMode="auto">
            <a:xfrm>
              <a:off x="4653" y="991"/>
              <a:ext cx="0" cy="29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2" name="Group 34"/>
          <p:cNvGrpSpPr>
            <a:grpSpLocks/>
          </p:cNvGrpSpPr>
          <p:nvPr/>
        </p:nvGrpSpPr>
        <p:grpSpPr bwMode="auto">
          <a:xfrm>
            <a:off x="7108825" y="2530475"/>
            <a:ext cx="555625" cy="949325"/>
            <a:chOff x="4478" y="1594"/>
            <a:chExt cx="350" cy="598"/>
          </a:xfrm>
        </p:grpSpPr>
        <p:grpSp>
          <p:nvGrpSpPr>
            <p:cNvPr id="24640" name="Group 27"/>
            <p:cNvGrpSpPr>
              <a:grpSpLocks/>
            </p:cNvGrpSpPr>
            <p:nvPr/>
          </p:nvGrpSpPr>
          <p:grpSpPr bwMode="auto">
            <a:xfrm>
              <a:off x="4478" y="1896"/>
              <a:ext cx="350" cy="296"/>
              <a:chOff x="4288" y="1746"/>
              <a:chExt cx="350" cy="296"/>
            </a:xfrm>
          </p:grpSpPr>
          <p:sp>
            <p:nvSpPr>
              <p:cNvPr id="24642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43" name="Text Box 2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cxnSp>
          <p:nvCxnSpPr>
            <p:cNvPr id="24641" name="AutoShape 49"/>
            <p:cNvCxnSpPr>
              <a:cxnSpLocks noChangeShapeType="1"/>
              <a:stCxn id="24646" idx="4"/>
              <a:endCxn id="24642" idx="0"/>
            </p:cNvCxnSpPr>
            <p:nvPr/>
          </p:nvCxnSpPr>
          <p:spPr bwMode="auto">
            <a:xfrm>
              <a:off x="4653" y="1594"/>
              <a:ext cx="0" cy="29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4" name="Group 39"/>
          <p:cNvGrpSpPr>
            <a:grpSpLocks/>
          </p:cNvGrpSpPr>
          <p:nvPr/>
        </p:nvGrpSpPr>
        <p:grpSpPr bwMode="auto">
          <a:xfrm>
            <a:off x="7673975" y="3244850"/>
            <a:ext cx="804863" cy="1190625"/>
            <a:chOff x="4834" y="2044"/>
            <a:chExt cx="507" cy="750"/>
          </a:xfrm>
        </p:grpSpPr>
        <p:grpSp>
          <p:nvGrpSpPr>
            <p:cNvPr id="24636" name="Group 37"/>
            <p:cNvGrpSpPr>
              <a:grpSpLocks/>
            </p:cNvGrpSpPr>
            <p:nvPr/>
          </p:nvGrpSpPr>
          <p:grpSpPr bwMode="auto">
            <a:xfrm>
              <a:off x="4991" y="2498"/>
              <a:ext cx="350" cy="296"/>
              <a:chOff x="4288" y="1746"/>
              <a:chExt cx="350" cy="296"/>
            </a:xfrm>
          </p:grpSpPr>
          <p:sp>
            <p:nvSpPr>
              <p:cNvPr id="24638" name="Oval 3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9" name="Text Box 3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5</a:t>
                </a:r>
              </a:p>
            </p:txBody>
          </p:sp>
        </p:grpSp>
        <p:cxnSp>
          <p:nvCxnSpPr>
            <p:cNvPr id="24637" name="AutoShape 52"/>
            <p:cNvCxnSpPr>
              <a:cxnSpLocks noChangeShapeType="1"/>
              <a:stCxn id="24642" idx="6"/>
              <a:endCxn id="24638" idx="0"/>
            </p:cNvCxnSpPr>
            <p:nvPr/>
          </p:nvCxnSpPr>
          <p:spPr bwMode="auto">
            <a:xfrm>
              <a:off x="4834" y="2044"/>
              <a:ext cx="332" cy="448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6" name="Group 44"/>
          <p:cNvGrpSpPr>
            <a:grpSpLocks/>
          </p:cNvGrpSpPr>
          <p:nvPr/>
        </p:nvGrpSpPr>
        <p:grpSpPr bwMode="auto">
          <a:xfrm>
            <a:off x="6194425" y="3244850"/>
            <a:ext cx="995363" cy="935038"/>
            <a:chOff x="3902" y="2044"/>
            <a:chExt cx="627" cy="589"/>
          </a:xfrm>
        </p:grpSpPr>
        <p:grpSp>
          <p:nvGrpSpPr>
            <p:cNvPr id="24631" name="Group 24"/>
            <p:cNvGrpSpPr>
              <a:grpSpLocks/>
            </p:cNvGrpSpPr>
            <p:nvPr/>
          </p:nvGrpSpPr>
          <p:grpSpPr bwMode="auto">
            <a:xfrm>
              <a:off x="3908" y="2337"/>
              <a:ext cx="350" cy="296"/>
              <a:chOff x="4288" y="1746"/>
              <a:chExt cx="350" cy="296"/>
            </a:xfrm>
          </p:grpSpPr>
          <p:sp>
            <p:nvSpPr>
              <p:cNvPr id="24634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5" name="Text Box 26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cxnSp>
          <p:nvCxnSpPr>
            <p:cNvPr id="24632" name="AutoShape 50"/>
            <p:cNvCxnSpPr>
              <a:cxnSpLocks noChangeShapeType="1"/>
              <a:stCxn id="24642" idx="3"/>
              <a:endCxn id="24634" idx="7"/>
            </p:cNvCxnSpPr>
            <p:nvPr/>
          </p:nvCxnSpPr>
          <p:spPr bwMode="auto">
            <a:xfrm flipH="1">
              <a:off x="4207" y="2155"/>
              <a:ext cx="322" cy="21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4633" name="AutoShape 53"/>
            <p:cNvCxnSpPr>
              <a:cxnSpLocks noChangeShapeType="1"/>
              <a:stCxn id="24634" idx="2"/>
              <a:endCxn id="24642" idx="2"/>
            </p:cNvCxnSpPr>
            <p:nvPr/>
          </p:nvCxnSpPr>
          <p:spPr bwMode="auto">
            <a:xfrm rot="10800000" flipH="1">
              <a:off x="3902" y="2044"/>
              <a:ext cx="570" cy="441"/>
            </a:xfrm>
            <a:prstGeom prst="curvedConnector3">
              <a:avLst>
                <a:gd name="adj1" fmla="val -24208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8" name="Group 50"/>
          <p:cNvGrpSpPr>
            <a:grpSpLocks/>
          </p:cNvGrpSpPr>
          <p:nvPr/>
        </p:nvGrpSpPr>
        <p:grpSpPr bwMode="auto">
          <a:xfrm>
            <a:off x="7923213" y="4445000"/>
            <a:ext cx="555625" cy="950913"/>
            <a:chOff x="4991" y="2800"/>
            <a:chExt cx="350" cy="599"/>
          </a:xfrm>
        </p:grpSpPr>
        <p:grpSp>
          <p:nvGrpSpPr>
            <p:cNvPr id="24627" name="Group 40"/>
            <p:cNvGrpSpPr>
              <a:grpSpLocks/>
            </p:cNvGrpSpPr>
            <p:nvPr/>
          </p:nvGrpSpPr>
          <p:grpSpPr bwMode="auto">
            <a:xfrm>
              <a:off x="4991" y="3103"/>
              <a:ext cx="350" cy="296"/>
              <a:chOff x="4288" y="1746"/>
              <a:chExt cx="350" cy="296"/>
            </a:xfrm>
          </p:grpSpPr>
          <p:sp>
            <p:nvSpPr>
              <p:cNvPr id="24629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0" name="Text Box 42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cxnSp>
          <p:nvCxnSpPr>
            <p:cNvPr id="24628" name="AutoShape 54"/>
            <p:cNvCxnSpPr>
              <a:cxnSpLocks noChangeShapeType="1"/>
              <a:stCxn id="24638" idx="4"/>
              <a:endCxn id="24629" idx="0"/>
            </p:cNvCxnSpPr>
            <p:nvPr/>
          </p:nvCxnSpPr>
          <p:spPr bwMode="auto">
            <a:xfrm>
              <a:off x="5166" y="2800"/>
              <a:ext cx="0" cy="29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0" name="Group 55"/>
          <p:cNvGrpSpPr>
            <a:grpSpLocks/>
          </p:cNvGrpSpPr>
          <p:nvPr/>
        </p:nvGrpSpPr>
        <p:grpSpPr bwMode="auto">
          <a:xfrm>
            <a:off x="8480425" y="5243513"/>
            <a:ext cx="571500" cy="1184275"/>
            <a:chOff x="5347" y="3251"/>
            <a:chExt cx="360" cy="746"/>
          </a:xfrm>
        </p:grpSpPr>
        <p:grpSp>
          <p:nvGrpSpPr>
            <p:cNvPr id="24623" name="Group 6"/>
            <p:cNvGrpSpPr>
              <a:grpSpLocks/>
            </p:cNvGrpSpPr>
            <p:nvPr/>
          </p:nvGrpSpPr>
          <p:grpSpPr bwMode="auto">
            <a:xfrm>
              <a:off x="5357" y="3701"/>
              <a:ext cx="350" cy="296"/>
              <a:chOff x="4738" y="2684"/>
              <a:chExt cx="350" cy="296"/>
            </a:xfrm>
          </p:grpSpPr>
          <p:sp>
            <p:nvSpPr>
              <p:cNvPr id="24625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6" name="Text Box 8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8</a:t>
                </a:r>
              </a:p>
            </p:txBody>
          </p:sp>
        </p:grpSp>
        <p:cxnSp>
          <p:nvCxnSpPr>
            <p:cNvPr id="24624" name="AutoShape 55"/>
            <p:cNvCxnSpPr>
              <a:cxnSpLocks noChangeShapeType="1"/>
              <a:stCxn id="24629" idx="6"/>
              <a:endCxn id="24625" idx="0"/>
            </p:cNvCxnSpPr>
            <p:nvPr/>
          </p:nvCxnSpPr>
          <p:spPr bwMode="auto">
            <a:xfrm>
              <a:off x="5347" y="3251"/>
              <a:ext cx="185" cy="438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2" name="Group 60"/>
          <p:cNvGrpSpPr>
            <a:grpSpLocks/>
          </p:cNvGrpSpPr>
          <p:nvPr/>
        </p:nvGrpSpPr>
        <p:grpSpPr bwMode="auto">
          <a:xfrm>
            <a:off x="7100888" y="5160963"/>
            <a:ext cx="903287" cy="1193800"/>
            <a:chOff x="4473" y="3251"/>
            <a:chExt cx="569" cy="752"/>
          </a:xfrm>
        </p:grpSpPr>
        <p:grpSp>
          <p:nvGrpSpPr>
            <p:cNvPr id="24618" name="Group 43"/>
            <p:cNvGrpSpPr>
              <a:grpSpLocks/>
            </p:cNvGrpSpPr>
            <p:nvPr/>
          </p:nvGrpSpPr>
          <p:grpSpPr bwMode="auto">
            <a:xfrm>
              <a:off x="4479" y="3707"/>
              <a:ext cx="350" cy="296"/>
              <a:chOff x="4288" y="1746"/>
              <a:chExt cx="350" cy="296"/>
            </a:xfrm>
          </p:grpSpPr>
          <p:sp>
            <p:nvSpPr>
              <p:cNvPr id="24621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2" name="Text Box 4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  <p:cxnSp>
          <p:nvCxnSpPr>
            <p:cNvPr id="24619" name="AutoShape 56"/>
            <p:cNvCxnSpPr>
              <a:cxnSpLocks noChangeShapeType="1"/>
              <a:stCxn id="24629" idx="3"/>
              <a:endCxn id="24621" idx="7"/>
            </p:cNvCxnSpPr>
            <p:nvPr/>
          </p:nvCxnSpPr>
          <p:spPr bwMode="auto">
            <a:xfrm flipH="1">
              <a:off x="4778" y="3362"/>
              <a:ext cx="264" cy="38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4620" name="AutoShape 57"/>
            <p:cNvCxnSpPr>
              <a:cxnSpLocks noChangeShapeType="1"/>
              <a:stCxn id="24621" idx="2"/>
              <a:endCxn id="24629" idx="2"/>
            </p:cNvCxnSpPr>
            <p:nvPr/>
          </p:nvCxnSpPr>
          <p:spPr bwMode="auto">
            <a:xfrm rot="10800000" flipH="1">
              <a:off x="4473" y="3251"/>
              <a:ext cx="512" cy="604"/>
            </a:xfrm>
            <a:prstGeom prst="curvedConnector3">
              <a:avLst>
                <a:gd name="adj1" fmla="val -19532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4" name="Group 66"/>
          <p:cNvGrpSpPr>
            <a:grpSpLocks/>
          </p:cNvGrpSpPr>
          <p:nvPr/>
        </p:nvGrpSpPr>
        <p:grpSpPr bwMode="auto">
          <a:xfrm>
            <a:off x="261938" y="2468563"/>
            <a:ext cx="5937250" cy="1333500"/>
            <a:chOff x="165" y="1555"/>
            <a:chExt cx="3714" cy="967"/>
          </a:xfrm>
        </p:grpSpPr>
        <p:sp>
          <p:nvSpPr>
            <p:cNvPr id="24616" name="Oval 67"/>
            <p:cNvSpPr>
              <a:spLocks noChangeArrowheads="1"/>
            </p:cNvSpPr>
            <p:nvPr/>
          </p:nvSpPr>
          <p:spPr bwMode="auto">
            <a:xfrm>
              <a:off x="165" y="1555"/>
              <a:ext cx="1380" cy="249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Line 68"/>
            <p:cNvSpPr>
              <a:spLocks noChangeShapeType="1"/>
            </p:cNvSpPr>
            <p:nvPr/>
          </p:nvSpPr>
          <p:spPr bwMode="auto">
            <a:xfrm>
              <a:off x="1540" y="1684"/>
              <a:ext cx="2339" cy="83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69"/>
          <p:cNvGrpSpPr>
            <a:grpSpLocks/>
          </p:cNvGrpSpPr>
          <p:nvPr/>
        </p:nvGrpSpPr>
        <p:grpSpPr bwMode="auto">
          <a:xfrm>
            <a:off x="19050" y="2951163"/>
            <a:ext cx="7885113" cy="1239837"/>
            <a:chOff x="12" y="1859"/>
            <a:chExt cx="4967" cy="781"/>
          </a:xfrm>
        </p:grpSpPr>
        <p:sp>
          <p:nvSpPr>
            <p:cNvPr id="24614" name="Oval 70"/>
            <p:cNvSpPr>
              <a:spLocks noChangeArrowheads="1"/>
            </p:cNvSpPr>
            <p:nvPr/>
          </p:nvSpPr>
          <p:spPr bwMode="auto">
            <a:xfrm>
              <a:off x="12" y="1859"/>
              <a:ext cx="1942" cy="53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Line 71"/>
            <p:cNvSpPr>
              <a:spLocks noChangeShapeType="1"/>
            </p:cNvSpPr>
            <p:nvPr/>
          </p:nvSpPr>
          <p:spPr bwMode="auto">
            <a:xfrm>
              <a:off x="1946" y="2138"/>
              <a:ext cx="3033" cy="50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72"/>
          <p:cNvGrpSpPr>
            <a:grpSpLocks/>
          </p:cNvGrpSpPr>
          <p:nvPr/>
        </p:nvGrpSpPr>
        <p:grpSpPr bwMode="auto">
          <a:xfrm>
            <a:off x="638175" y="3749675"/>
            <a:ext cx="7210425" cy="539750"/>
            <a:chOff x="402" y="2362"/>
            <a:chExt cx="4542" cy="340"/>
          </a:xfrm>
        </p:grpSpPr>
        <p:sp>
          <p:nvSpPr>
            <p:cNvPr id="24612" name="Oval 73"/>
            <p:cNvSpPr>
              <a:spLocks noChangeArrowheads="1"/>
            </p:cNvSpPr>
            <p:nvPr/>
          </p:nvSpPr>
          <p:spPr bwMode="auto">
            <a:xfrm>
              <a:off x="402" y="2362"/>
              <a:ext cx="341" cy="201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Line 74"/>
            <p:cNvSpPr>
              <a:spLocks noChangeShapeType="1"/>
            </p:cNvSpPr>
            <p:nvPr/>
          </p:nvSpPr>
          <p:spPr bwMode="auto">
            <a:xfrm>
              <a:off x="750" y="2475"/>
              <a:ext cx="4194" cy="22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" name="Group 75"/>
          <p:cNvGrpSpPr>
            <a:grpSpLocks/>
          </p:cNvGrpSpPr>
          <p:nvPr/>
        </p:nvGrpSpPr>
        <p:grpSpPr bwMode="auto">
          <a:xfrm>
            <a:off x="227013" y="4151313"/>
            <a:ext cx="7045325" cy="1717675"/>
            <a:chOff x="143" y="2615"/>
            <a:chExt cx="4438" cy="1082"/>
          </a:xfrm>
        </p:grpSpPr>
        <p:sp>
          <p:nvSpPr>
            <p:cNvPr id="24610" name="Oval 76"/>
            <p:cNvSpPr>
              <a:spLocks noChangeArrowheads="1"/>
            </p:cNvSpPr>
            <p:nvPr/>
          </p:nvSpPr>
          <p:spPr bwMode="auto">
            <a:xfrm>
              <a:off x="143" y="2615"/>
              <a:ext cx="3933" cy="249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Line 77"/>
            <p:cNvSpPr>
              <a:spLocks noChangeShapeType="1"/>
            </p:cNvSpPr>
            <p:nvPr/>
          </p:nvSpPr>
          <p:spPr bwMode="auto">
            <a:xfrm>
              <a:off x="3909" y="2780"/>
              <a:ext cx="672" cy="91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" name="Group 78"/>
          <p:cNvGrpSpPr>
            <a:grpSpLocks/>
          </p:cNvGrpSpPr>
          <p:nvPr/>
        </p:nvGrpSpPr>
        <p:grpSpPr bwMode="auto">
          <a:xfrm>
            <a:off x="19050" y="4613275"/>
            <a:ext cx="8459788" cy="1808163"/>
            <a:chOff x="12" y="2906"/>
            <a:chExt cx="5329" cy="1139"/>
          </a:xfrm>
        </p:grpSpPr>
        <p:sp>
          <p:nvSpPr>
            <p:cNvPr id="24608" name="Oval 79"/>
            <p:cNvSpPr>
              <a:spLocks noChangeArrowheads="1"/>
            </p:cNvSpPr>
            <p:nvPr/>
          </p:nvSpPr>
          <p:spPr bwMode="auto">
            <a:xfrm>
              <a:off x="12" y="2906"/>
              <a:ext cx="2936" cy="1139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Line 80"/>
            <p:cNvSpPr>
              <a:spLocks noChangeShapeType="1"/>
            </p:cNvSpPr>
            <p:nvPr/>
          </p:nvSpPr>
          <p:spPr bwMode="auto">
            <a:xfrm>
              <a:off x="2940" y="3491"/>
              <a:ext cx="2401" cy="336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05" name="Date Placeholder 8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4606" name="Slide Number Placeholder 8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45F3F2-D3B3-4314-BA58-35E6FD716F4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4607" name="Footer Placeholder 8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15451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0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202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5" grpId="0" animBg="1"/>
      <p:bldP spid="202811" grpId="0"/>
      <p:bldP spid="202816" grpId="0"/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9850" y="96838"/>
            <a:ext cx="9004300" cy="763587"/>
          </a:xfrm>
        </p:spPr>
        <p:txBody>
          <a:bodyPr/>
          <a:lstStyle/>
          <a:p>
            <a:r>
              <a:rPr lang="en-US" sz="3200" dirty="0" smtClean="0"/>
              <a:t>Control Flow TRs and Test Paths—EC</a:t>
            </a:r>
          </a:p>
        </p:txBody>
      </p:sp>
      <p:grpSp>
        <p:nvGrpSpPr>
          <p:cNvPr id="25607" name="Group 24"/>
          <p:cNvGrpSpPr>
            <a:grpSpLocks/>
          </p:cNvGrpSpPr>
          <p:nvPr/>
        </p:nvGrpSpPr>
        <p:grpSpPr bwMode="auto">
          <a:xfrm>
            <a:off x="1425575" y="757238"/>
            <a:ext cx="555625" cy="777875"/>
            <a:chOff x="4478" y="495"/>
            <a:chExt cx="350" cy="490"/>
          </a:xfrm>
        </p:grpSpPr>
        <p:grpSp>
          <p:nvGrpSpPr>
            <p:cNvPr id="25651" name="Group 9"/>
            <p:cNvGrpSpPr>
              <a:grpSpLocks/>
            </p:cNvGrpSpPr>
            <p:nvPr/>
          </p:nvGrpSpPr>
          <p:grpSpPr bwMode="auto">
            <a:xfrm>
              <a:off x="4478" y="689"/>
              <a:ext cx="350" cy="296"/>
              <a:chOff x="3838" y="2684"/>
              <a:chExt cx="350" cy="296"/>
            </a:xfrm>
          </p:grpSpPr>
          <p:sp>
            <p:nvSpPr>
              <p:cNvPr id="25653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4" name="Text Box 11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25652" name="Line 15"/>
            <p:cNvSpPr>
              <a:spLocks noChangeShapeType="1"/>
            </p:cNvSpPr>
            <p:nvPr/>
          </p:nvSpPr>
          <p:spPr bwMode="auto">
            <a:xfrm>
              <a:off x="4653" y="49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08" name="Group 29"/>
          <p:cNvGrpSpPr>
            <a:grpSpLocks/>
          </p:cNvGrpSpPr>
          <p:nvPr/>
        </p:nvGrpSpPr>
        <p:grpSpPr bwMode="auto">
          <a:xfrm>
            <a:off x="1425575" y="1535113"/>
            <a:ext cx="555625" cy="957262"/>
            <a:chOff x="4478" y="985"/>
            <a:chExt cx="350" cy="603"/>
          </a:xfrm>
        </p:grpSpPr>
        <p:grpSp>
          <p:nvGrpSpPr>
            <p:cNvPr id="25647" name="Group 21"/>
            <p:cNvGrpSpPr>
              <a:grpSpLocks/>
            </p:cNvGrpSpPr>
            <p:nvPr/>
          </p:nvGrpSpPr>
          <p:grpSpPr bwMode="auto">
            <a:xfrm>
              <a:off x="4478" y="1292"/>
              <a:ext cx="350" cy="296"/>
              <a:chOff x="4288" y="1746"/>
              <a:chExt cx="350" cy="296"/>
            </a:xfrm>
          </p:grpSpPr>
          <p:sp>
            <p:nvSpPr>
              <p:cNvPr id="25649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0" name="Text Box 23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cxnSp>
          <p:nvCxnSpPr>
            <p:cNvPr id="25648" name="AutoShape 48"/>
            <p:cNvCxnSpPr>
              <a:cxnSpLocks noChangeShapeType="1"/>
              <a:stCxn id="25653" idx="4"/>
              <a:endCxn id="25649" idx="0"/>
            </p:cNvCxnSpPr>
            <p:nvPr/>
          </p:nvCxnSpPr>
          <p:spPr bwMode="auto">
            <a:xfrm rot="5400000">
              <a:off x="4502" y="1136"/>
              <a:ext cx="307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09" name="Group 34"/>
          <p:cNvGrpSpPr>
            <a:grpSpLocks/>
          </p:cNvGrpSpPr>
          <p:nvPr/>
        </p:nvGrpSpPr>
        <p:grpSpPr bwMode="auto">
          <a:xfrm>
            <a:off x="1425575" y="2492375"/>
            <a:ext cx="555625" cy="958850"/>
            <a:chOff x="4478" y="1588"/>
            <a:chExt cx="350" cy="604"/>
          </a:xfrm>
        </p:grpSpPr>
        <p:grpSp>
          <p:nvGrpSpPr>
            <p:cNvPr id="25643" name="Group 27"/>
            <p:cNvGrpSpPr>
              <a:grpSpLocks/>
            </p:cNvGrpSpPr>
            <p:nvPr/>
          </p:nvGrpSpPr>
          <p:grpSpPr bwMode="auto">
            <a:xfrm>
              <a:off x="4478" y="1896"/>
              <a:ext cx="350" cy="296"/>
              <a:chOff x="4288" y="1746"/>
              <a:chExt cx="350" cy="296"/>
            </a:xfrm>
          </p:grpSpPr>
          <p:sp>
            <p:nvSpPr>
              <p:cNvPr id="25645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6" name="Text Box 2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cxnSp>
          <p:nvCxnSpPr>
            <p:cNvPr id="25644" name="AutoShape 49"/>
            <p:cNvCxnSpPr>
              <a:cxnSpLocks noChangeShapeType="1"/>
              <a:stCxn id="25649" idx="4"/>
              <a:endCxn id="25645" idx="0"/>
            </p:cNvCxnSpPr>
            <p:nvPr/>
          </p:nvCxnSpPr>
          <p:spPr bwMode="auto">
            <a:xfrm rot="5400000">
              <a:off x="4502" y="1739"/>
              <a:ext cx="308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0" name="Group 37"/>
          <p:cNvGrpSpPr>
            <a:grpSpLocks/>
          </p:cNvGrpSpPr>
          <p:nvPr/>
        </p:nvGrpSpPr>
        <p:grpSpPr bwMode="auto">
          <a:xfrm>
            <a:off x="2030413" y="3937000"/>
            <a:ext cx="555625" cy="469900"/>
            <a:chOff x="4288" y="1746"/>
            <a:chExt cx="350" cy="296"/>
          </a:xfrm>
        </p:grpSpPr>
        <p:sp>
          <p:nvSpPr>
            <p:cNvPr id="25641" name="Oval 38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2" name="Text Box 39"/>
            <p:cNvSpPr txBox="1">
              <a:spLocks noChangeArrowheads="1"/>
            </p:cNvSpPr>
            <p:nvPr/>
          </p:nvSpPr>
          <p:spPr bwMode="auto">
            <a:xfrm>
              <a:off x="4365" y="1769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</p:grpSp>
      <p:cxnSp>
        <p:nvCxnSpPr>
          <p:cNvPr id="25611" name="AutoShape 52"/>
          <p:cNvCxnSpPr>
            <a:cxnSpLocks noChangeShapeType="1"/>
          </p:cNvCxnSpPr>
          <p:nvPr/>
        </p:nvCxnSpPr>
        <p:spPr bwMode="auto">
          <a:xfrm>
            <a:off x="1990725" y="3216275"/>
            <a:ext cx="317500" cy="7112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</p:cxnSp>
      <p:grpSp>
        <p:nvGrpSpPr>
          <p:cNvPr id="25612" name="Group 44"/>
          <p:cNvGrpSpPr>
            <a:grpSpLocks/>
          </p:cNvGrpSpPr>
          <p:nvPr/>
        </p:nvGrpSpPr>
        <p:grpSpPr bwMode="auto">
          <a:xfrm>
            <a:off x="520700" y="3216275"/>
            <a:ext cx="995363" cy="935038"/>
            <a:chOff x="3908" y="2044"/>
            <a:chExt cx="627" cy="589"/>
          </a:xfrm>
        </p:grpSpPr>
        <p:grpSp>
          <p:nvGrpSpPr>
            <p:cNvPr id="25636" name="Group 24"/>
            <p:cNvGrpSpPr>
              <a:grpSpLocks/>
            </p:cNvGrpSpPr>
            <p:nvPr/>
          </p:nvGrpSpPr>
          <p:grpSpPr bwMode="auto">
            <a:xfrm>
              <a:off x="3908" y="2337"/>
              <a:ext cx="350" cy="296"/>
              <a:chOff x="4288" y="1746"/>
              <a:chExt cx="350" cy="296"/>
            </a:xfrm>
          </p:grpSpPr>
          <p:sp>
            <p:nvSpPr>
              <p:cNvPr id="25639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0" name="Text Box 26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cxnSp>
          <p:nvCxnSpPr>
            <p:cNvPr id="25637" name="AutoShape 50"/>
            <p:cNvCxnSpPr>
              <a:cxnSpLocks noChangeShapeType="1"/>
              <a:stCxn id="25645" idx="3"/>
              <a:endCxn id="25639" idx="7"/>
            </p:cNvCxnSpPr>
            <p:nvPr/>
          </p:nvCxnSpPr>
          <p:spPr bwMode="auto">
            <a:xfrm rot="5400000">
              <a:off x="4255" y="2101"/>
              <a:ext cx="232" cy="32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5638" name="AutoShape 53"/>
            <p:cNvCxnSpPr>
              <a:cxnSpLocks noChangeShapeType="1"/>
              <a:stCxn id="25639" idx="2"/>
              <a:endCxn id="25645" idx="2"/>
            </p:cNvCxnSpPr>
            <p:nvPr/>
          </p:nvCxnSpPr>
          <p:spPr bwMode="auto">
            <a:xfrm rot="10800000" flipH="1">
              <a:off x="3908" y="2044"/>
              <a:ext cx="575" cy="441"/>
            </a:xfrm>
            <a:prstGeom prst="curvedConnector3">
              <a:avLst>
                <a:gd name="adj1" fmla="val -25028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3" name="Group 50"/>
          <p:cNvGrpSpPr>
            <a:grpSpLocks/>
          </p:cNvGrpSpPr>
          <p:nvPr/>
        </p:nvGrpSpPr>
        <p:grpSpPr bwMode="auto">
          <a:xfrm>
            <a:off x="2030413" y="4406900"/>
            <a:ext cx="555625" cy="960438"/>
            <a:chOff x="4991" y="2794"/>
            <a:chExt cx="350" cy="605"/>
          </a:xfrm>
        </p:grpSpPr>
        <p:grpSp>
          <p:nvGrpSpPr>
            <p:cNvPr id="25632" name="Group 40"/>
            <p:cNvGrpSpPr>
              <a:grpSpLocks/>
            </p:cNvGrpSpPr>
            <p:nvPr/>
          </p:nvGrpSpPr>
          <p:grpSpPr bwMode="auto">
            <a:xfrm>
              <a:off x="4991" y="3103"/>
              <a:ext cx="350" cy="296"/>
              <a:chOff x="4288" y="1746"/>
              <a:chExt cx="350" cy="296"/>
            </a:xfrm>
          </p:grpSpPr>
          <p:sp>
            <p:nvSpPr>
              <p:cNvPr id="25634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5" name="Text Box 42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cxnSp>
          <p:nvCxnSpPr>
            <p:cNvPr id="25633" name="AutoShape 54"/>
            <p:cNvCxnSpPr>
              <a:cxnSpLocks noChangeShapeType="1"/>
              <a:stCxn id="25641" idx="4"/>
              <a:endCxn id="25634" idx="0"/>
            </p:cNvCxnSpPr>
            <p:nvPr/>
          </p:nvCxnSpPr>
          <p:spPr bwMode="auto">
            <a:xfrm rot="5400000">
              <a:off x="5014" y="2946"/>
              <a:ext cx="309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4" name="Group 55"/>
          <p:cNvGrpSpPr>
            <a:grpSpLocks/>
          </p:cNvGrpSpPr>
          <p:nvPr/>
        </p:nvGrpSpPr>
        <p:grpSpPr bwMode="auto">
          <a:xfrm>
            <a:off x="2593975" y="5132388"/>
            <a:ext cx="565150" cy="1266825"/>
            <a:chOff x="5351" y="3199"/>
            <a:chExt cx="356" cy="798"/>
          </a:xfrm>
        </p:grpSpPr>
        <p:grpSp>
          <p:nvGrpSpPr>
            <p:cNvPr id="25628" name="Group 6"/>
            <p:cNvGrpSpPr>
              <a:grpSpLocks/>
            </p:cNvGrpSpPr>
            <p:nvPr/>
          </p:nvGrpSpPr>
          <p:grpSpPr bwMode="auto">
            <a:xfrm>
              <a:off x="5357" y="3701"/>
              <a:ext cx="350" cy="296"/>
              <a:chOff x="4738" y="2684"/>
              <a:chExt cx="350" cy="296"/>
            </a:xfrm>
          </p:grpSpPr>
          <p:sp>
            <p:nvSpPr>
              <p:cNvPr id="25630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1" name="Text Box 8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8</a:t>
                </a:r>
              </a:p>
            </p:txBody>
          </p:sp>
        </p:grpSp>
        <p:cxnSp>
          <p:nvCxnSpPr>
            <p:cNvPr id="25629" name="AutoShape 55"/>
            <p:cNvCxnSpPr>
              <a:cxnSpLocks noChangeShapeType="1"/>
              <a:stCxn id="25634" idx="6"/>
              <a:endCxn id="25630" idx="0"/>
            </p:cNvCxnSpPr>
            <p:nvPr/>
          </p:nvCxnSpPr>
          <p:spPr bwMode="auto">
            <a:xfrm>
              <a:off x="5351" y="3199"/>
              <a:ext cx="181" cy="502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5" name="Group 60"/>
          <p:cNvGrpSpPr>
            <a:grpSpLocks/>
          </p:cNvGrpSpPr>
          <p:nvPr/>
        </p:nvGrpSpPr>
        <p:grpSpPr bwMode="auto">
          <a:xfrm>
            <a:off x="1217613" y="5132388"/>
            <a:ext cx="903287" cy="1193800"/>
            <a:chOff x="4479" y="3251"/>
            <a:chExt cx="569" cy="752"/>
          </a:xfrm>
        </p:grpSpPr>
        <p:grpSp>
          <p:nvGrpSpPr>
            <p:cNvPr id="25623" name="Group 43"/>
            <p:cNvGrpSpPr>
              <a:grpSpLocks/>
            </p:cNvGrpSpPr>
            <p:nvPr/>
          </p:nvGrpSpPr>
          <p:grpSpPr bwMode="auto">
            <a:xfrm>
              <a:off x="4479" y="3707"/>
              <a:ext cx="350" cy="296"/>
              <a:chOff x="4288" y="1746"/>
              <a:chExt cx="350" cy="296"/>
            </a:xfrm>
          </p:grpSpPr>
          <p:sp>
            <p:nvSpPr>
              <p:cNvPr id="25626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7" name="Text Box 4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  <p:cxnSp>
          <p:nvCxnSpPr>
            <p:cNvPr id="25624" name="AutoShape 56"/>
            <p:cNvCxnSpPr>
              <a:cxnSpLocks noChangeShapeType="1"/>
              <a:stCxn id="25634" idx="3"/>
              <a:endCxn id="25626" idx="7"/>
            </p:cNvCxnSpPr>
            <p:nvPr/>
          </p:nvCxnSpPr>
          <p:spPr bwMode="auto">
            <a:xfrm rot="5400000">
              <a:off x="4715" y="3418"/>
              <a:ext cx="395" cy="27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5625" name="AutoShape 57"/>
            <p:cNvCxnSpPr>
              <a:cxnSpLocks noChangeShapeType="1"/>
              <a:stCxn id="25626" idx="2"/>
              <a:endCxn id="25634" idx="2"/>
            </p:cNvCxnSpPr>
            <p:nvPr/>
          </p:nvCxnSpPr>
          <p:spPr bwMode="auto">
            <a:xfrm rot="10800000" flipH="1">
              <a:off x="4479" y="3251"/>
              <a:ext cx="517" cy="604"/>
            </a:xfrm>
            <a:prstGeom prst="curvedConnector3">
              <a:avLst>
                <a:gd name="adj1" fmla="val -27833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7" name="Group 48"/>
          <p:cNvGrpSpPr>
            <a:grpSpLocks/>
          </p:cNvGrpSpPr>
          <p:nvPr/>
        </p:nvGrpSpPr>
        <p:grpSpPr bwMode="auto">
          <a:xfrm>
            <a:off x="3559175" y="1593850"/>
            <a:ext cx="5102224" cy="4622803"/>
            <a:chOff x="2242" y="1004"/>
            <a:chExt cx="3214" cy="2912"/>
          </a:xfrm>
        </p:grpSpPr>
        <p:sp>
          <p:nvSpPr>
            <p:cNvPr id="25620" name="Text Box 5"/>
            <p:cNvSpPr txBox="1">
              <a:spLocks noChangeArrowheads="1"/>
            </p:cNvSpPr>
            <p:nvPr/>
          </p:nvSpPr>
          <p:spPr bwMode="auto">
            <a:xfrm>
              <a:off x="2242" y="1299"/>
              <a:ext cx="957" cy="2617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 smtClean="0">
                  <a:latin typeface="Gill Sans MT" pitchFamily="34" charset="0"/>
                </a:rPr>
                <a:t>TR</a:t>
              </a: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</p:txBody>
        </p:sp>
        <p:sp>
          <p:nvSpPr>
            <p:cNvPr id="25621" name="Text Box 6"/>
            <p:cNvSpPr txBox="1">
              <a:spLocks noChangeArrowheads="1"/>
            </p:cNvSpPr>
            <p:nvPr/>
          </p:nvSpPr>
          <p:spPr bwMode="auto">
            <a:xfrm>
              <a:off x="3202" y="1299"/>
              <a:ext cx="2254" cy="75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>
                  <a:latin typeface="Gill Sans MT" pitchFamily="34" charset="0"/>
                </a:rPr>
                <a:t>Test Path</a:t>
              </a:r>
            </a:p>
            <a:p>
              <a:endParaRPr lang="en-US" sz="2400" b="0" dirty="0">
                <a:solidFill>
                  <a:schemeClr val="tx1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  <p:sp>
          <p:nvSpPr>
            <p:cNvPr id="25622" name="Text Box 6"/>
            <p:cNvSpPr txBox="1">
              <a:spLocks noChangeArrowheads="1"/>
            </p:cNvSpPr>
            <p:nvPr/>
          </p:nvSpPr>
          <p:spPr bwMode="auto">
            <a:xfrm>
              <a:off x="2242" y="1004"/>
              <a:ext cx="3214" cy="29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>
                  <a:latin typeface="Gill Sans MT" pitchFamily="34" charset="0"/>
                </a:rPr>
                <a:t>Edge Coverage</a:t>
              </a:r>
            </a:p>
          </p:txBody>
        </p:sp>
      </p:grpSp>
      <p:sp>
        <p:nvSpPr>
          <p:cNvPr id="25617" name="Date Placeholder 5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5618" name="Slide Number Placeholder 5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2E1FC2-634B-4B7B-BA81-ED2B08DD4F7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5619" name="Footer Placeholder 5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72815" y="2541414"/>
            <a:ext cx="15081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A.</a:t>
            </a:r>
            <a:r>
              <a:rPr lang="en-US" sz="2400" b="0" dirty="0">
                <a:latin typeface="Gill Sans MT" pitchFamily="34" charset="0"/>
              </a:rPr>
              <a:t>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B.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[ 2, 3 ]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C.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[ 3, 4 ]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D.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[ 3, 5 ]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E.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[ 4, 3 ]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F.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[ 5, 6 ]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G.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[ 6, 7 ]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H.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[ 7, 6 </a:t>
            </a:r>
            <a:r>
              <a:rPr lang="en-US" sz="2400" b="0" dirty="0" smtClean="0">
                <a:solidFill>
                  <a:schemeClr val="tx1"/>
                </a:solidFill>
                <a:latin typeface="Gill Sans MT" pitchFamily="34" charset="0"/>
              </a:rPr>
              <a:t>]</a:t>
            </a:r>
            <a:endParaRPr lang="en-US" sz="2400" b="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76176" y="2556173"/>
            <a:ext cx="3192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4, 3, 5, 6, 7, 6, 8 </a:t>
            </a:r>
            <a:r>
              <a:rPr lang="en-US" sz="2400" b="0" dirty="0" smtClean="0">
                <a:solidFill>
                  <a:schemeClr val="tx1"/>
                </a:solidFill>
                <a:latin typeface="Gill Sans MT" pitchFamily="34" charset="0"/>
              </a:rPr>
              <a:t>]</a:t>
            </a:r>
            <a:endParaRPr lang="en-US" sz="2400" b="0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5"/>
          <p:cNvGrpSpPr>
            <a:grpSpLocks/>
          </p:cNvGrpSpPr>
          <p:nvPr/>
        </p:nvGrpSpPr>
        <p:grpSpPr bwMode="auto">
          <a:xfrm>
            <a:off x="5106988" y="3793053"/>
            <a:ext cx="3800475" cy="393700"/>
            <a:chOff x="5106651" y="4139785"/>
            <a:chExt cx="3800109" cy="394741"/>
          </a:xfrm>
        </p:grpSpPr>
        <p:sp>
          <p:nvSpPr>
            <p:cNvPr id="26692" name="Rectangle 65"/>
            <p:cNvSpPr>
              <a:spLocks noChangeArrowheads="1"/>
            </p:cNvSpPr>
            <p:nvPr/>
          </p:nvSpPr>
          <p:spPr bwMode="auto">
            <a:xfrm>
              <a:off x="5106651" y="4139785"/>
              <a:ext cx="577484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i</a:t>
              </a:r>
            </a:p>
          </p:txBody>
        </p:sp>
        <p:sp>
          <p:nvSpPr>
            <p:cNvPr id="26693" name="Rectangle 68"/>
            <p:cNvSpPr>
              <a:spLocks noChangeArrowheads="1"/>
            </p:cNvSpPr>
            <p:nvPr/>
          </p:nvSpPr>
          <p:spPr bwMode="auto">
            <a:xfrm>
              <a:off x="5680960" y="4139785"/>
              <a:ext cx="2151401" cy="38349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A, B, D, E, F, G, I, J</a:t>
              </a:r>
            </a:p>
          </p:txBody>
        </p:sp>
        <p:sp>
          <p:nvSpPr>
            <p:cNvPr id="26694" name="Rectangle 69"/>
            <p:cNvSpPr>
              <a:spLocks noChangeArrowheads="1"/>
            </p:cNvSpPr>
            <p:nvPr/>
          </p:nvSpPr>
          <p:spPr bwMode="auto">
            <a:xfrm>
              <a:off x="7832362" y="4139786"/>
              <a:ext cx="1074398" cy="38667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C, H</a:t>
              </a:r>
            </a:p>
          </p:txBody>
        </p:sp>
      </p:grpSp>
      <p:sp>
        <p:nvSpPr>
          <p:cNvPr id="266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9850" y="96838"/>
            <a:ext cx="9004300" cy="763587"/>
          </a:xfrm>
        </p:spPr>
        <p:txBody>
          <a:bodyPr/>
          <a:lstStyle/>
          <a:p>
            <a:r>
              <a:rPr lang="en-US" sz="3200" dirty="0" smtClean="0"/>
              <a:t>Control Flow TRs and Test Paths—EPC</a:t>
            </a:r>
          </a:p>
        </p:txBody>
      </p:sp>
      <p:grpSp>
        <p:nvGrpSpPr>
          <p:cNvPr id="26632" name="Group 24"/>
          <p:cNvGrpSpPr>
            <a:grpSpLocks/>
          </p:cNvGrpSpPr>
          <p:nvPr/>
        </p:nvGrpSpPr>
        <p:grpSpPr bwMode="auto">
          <a:xfrm>
            <a:off x="1328738" y="757238"/>
            <a:ext cx="555625" cy="777875"/>
            <a:chOff x="4478" y="495"/>
            <a:chExt cx="350" cy="490"/>
          </a:xfrm>
        </p:grpSpPr>
        <p:grpSp>
          <p:nvGrpSpPr>
            <p:cNvPr id="26688" name="Group 9"/>
            <p:cNvGrpSpPr>
              <a:grpSpLocks/>
            </p:cNvGrpSpPr>
            <p:nvPr/>
          </p:nvGrpSpPr>
          <p:grpSpPr bwMode="auto">
            <a:xfrm>
              <a:off x="4478" y="689"/>
              <a:ext cx="350" cy="296"/>
              <a:chOff x="3838" y="2684"/>
              <a:chExt cx="350" cy="296"/>
            </a:xfrm>
          </p:grpSpPr>
          <p:sp>
            <p:nvSpPr>
              <p:cNvPr id="26690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91" name="Text Box 11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26689" name="Line 15"/>
            <p:cNvSpPr>
              <a:spLocks noChangeShapeType="1"/>
            </p:cNvSpPr>
            <p:nvPr/>
          </p:nvSpPr>
          <p:spPr bwMode="auto">
            <a:xfrm>
              <a:off x="4653" y="49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633" name="Group 29"/>
          <p:cNvGrpSpPr>
            <a:grpSpLocks/>
          </p:cNvGrpSpPr>
          <p:nvPr/>
        </p:nvGrpSpPr>
        <p:grpSpPr bwMode="auto">
          <a:xfrm>
            <a:off x="1328738" y="1535113"/>
            <a:ext cx="555625" cy="957262"/>
            <a:chOff x="4478" y="985"/>
            <a:chExt cx="350" cy="603"/>
          </a:xfrm>
        </p:grpSpPr>
        <p:grpSp>
          <p:nvGrpSpPr>
            <p:cNvPr id="26684" name="Group 21"/>
            <p:cNvGrpSpPr>
              <a:grpSpLocks/>
            </p:cNvGrpSpPr>
            <p:nvPr/>
          </p:nvGrpSpPr>
          <p:grpSpPr bwMode="auto">
            <a:xfrm>
              <a:off x="4478" y="1292"/>
              <a:ext cx="350" cy="296"/>
              <a:chOff x="4288" y="1746"/>
              <a:chExt cx="350" cy="296"/>
            </a:xfrm>
          </p:grpSpPr>
          <p:sp>
            <p:nvSpPr>
              <p:cNvPr id="26686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7" name="Text Box 23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cxnSp>
          <p:nvCxnSpPr>
            <p:cNvPr id="26685" name="AutoShape 48"/>
            <p:cNvCxnSpPr>
              <a:cxnSpLocks noChangeShapeType="1"/>
              <a:stCxn id="26690" idx="4"/>
              <a:endCxn id="26686" idx="0"/>
            </p:cNvCxnSpPr>
            <p:nvPr/>
          </p:nvCxnSpPr>
          <p:spPr bwMode="auto">
            <a:xfrm rot="5400000">
              <a:off x="4502" y="1136"/>
              <a:ext cx="307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6634" name="Group 34"/>
          <p:cNvGrpSpPr>
            <a:grpSpLocks/>
          </p:cNvGrpSpPr>
          <p:nvPr/>
        </p:nvGrpSpPr>
        <p:grpSpPr bwMode="auto">
          <a:xfrm>
            <a:off x="1328738" y="2493963"/>
            <a:ext cx="555625" cy="957262"/>
            <a:chOff x="4478" y="1589"/>
            <a:chExt cx="350" cy="603"/>
          </a:xfrm>
        </p:grpSpPr>
        <p:grpSp>
          <p:nvGrpSpPr>
            <p:cNvPr id="26680" name="Group 27"/>
            <p:cNvGrpSpPr>
              <a:grpSpLocks/>
            </p:cNvGrpSpPr>
            <p:nvPr/>
          </p:nvGrpSpPr>
          <p:grpSpPr bwMode="auto">
            <a:xfrm>
              <a:off x="4478" y="1896"/>
              <a:ext cx="350" cy="296"/>
              <a:chOff x="4288" y="1746"/>
              <a:chExt cx="350" cy="296"/>
            </a:xfrm>
          </p:grpSpPr>
          <p:sp>
            <p:nvSpPr>
              <p:cNvPr id="26682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3" name="Text Box 2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cxnSp>
          <p:nvCxnSpPr>
            <p:cNvPr id="26681" name="AutoShape 49"/>
            <p:cNvCxnSpPr>
              <a:cxnSpLocks noChangeShapeType="1"/>
              <a:stCxn id="26686" idx="4"/>
              <a:endCxn id="26682" idx="0"/>
            </p:cNvCxnSpPr>
            <p:nvPr/>
          </p:nvCxnSpPr>
          <p:spPr bwMode="auto">
            <a:xfrm rot="5400000">
              <a:off x="4501" y="1740"/>
              <a:ext cx="308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6635" name="Group 37"/>
          <p:cNvGrpSpPr>
            <a:grpSpLocks/>
          </p:cNvGrpSpPr>
          <p:nvPr/>
        </p:nvGrpSpPr>
        <p:grpSpPr bwMode="auto">
          <a:xfrm>
            <a:off x="1933575" y="3937000"/>
            <a:ext cx="555625" cy="469900"/>
            <a:chOff x="4288" y="1746"/>
            <a:chExt cx="350" cy="296"/>
          </a:xfrm>
        </p:grpSpPr>
        <p:sp>
          <p:nvSpPr>
            <p:cNvPr id="26678" name="Oval 38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9" name="Text Box 39"/>
            <p:cNvSpPr txBox="1">
              <a:spLocks noChangeArrowheads="1"/>
            </p:cNvSpPr>
            <p:nvPr/>
          </p:nvSpPr>
          <p:spPr bwMode="auto">
            <a:xfrm>
              <a:off x="4365" y="1769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</p:grpSp>
      <p:cxnSp>
        <p:nvCxnSpPr>
          <p:cNvPr id="26636" name="AutoShape 52"/>
          <p:cNvCxnSpPr>
            <a:cxnSpLocks noChangeShapeType="1"/>
          </p:cNvCxnSpPr>
          <p:nvPr/>
        </p:nvCxnSpPr>
        <p:spPr bwMode="auto">
          <a:xfrm>
            <a:off x="1893888" y="3216275"/>
            <a:ext cx="317500" cy="7112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</p:cxnSp>
      <p:grpSp>
        <p:nvGrpSpPr>
          <p:cNvPr id="26637" name="Group 44"/>
          <p:cNvGrpSpPr>
            <a:grpSpLocks/>
          </p:cNvGrpSpPr>
          <p:nvPr/>
        </p:nvGrpSpPr>
        <p:grpSpPr bwMode="auto">
          <a:xfrm>
            <a:off x="423863" y="3216275"/>
            <a:ext cx="993775" cy="935038"/>
            <a:chOff x="3908" y="2044"/>
            <a:chExt cx="626" cy="589"/>
          </a:xfrm>
        </p:grpSpPr>
        <p:grpSp>
          <p:nvGrpSpPr>
            <p:cNvPr id="26673" name="Group 24"/>
            <p:cNvGrpSpPr>
              <a:grpSpLocks/>
            </p:cNvGrpSpPr>
            <p:nvPr/>
          </p:nvGrpSpPr>
          <p:grpSpPr bwMode="auto">
            <a:xfrm>
              <a:off x="3908" y="2337"/>
              <a:ext cx="350" cy="296"/>
              <a:chOff x="4288" y="1746"/>
              <a:chExt cx="350" cy="296"/>
            </a:xfrm>
          </p:grpSpPr>
          <p:sp>
            <p:nvSpPr>
              <p:cNvPr id="26676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7" name="Text Box 26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cxnSp>
          <p:nvCxnSpPr>
            <p:cNvPr id="26674" name="AutoShape 50"/>
            <p:cNvCxnSpPr>
              <a:cxnSpLocks noChangeShapeType="1"/>
              <a:stCxn id="26682" idx="3"/>
              <a:endCxn id="26676" idx="7"/>
            </p:cNvCxnSpPr>
            <p:nvPr/>
          </p:nvCxnSpPr>
          <p:spPr bwMode="auto">
            <a:xfrm rot="5400000">
              <a:off x="4255" y="2101"/>
              <a:ext cx="232" cy="32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6675" name="AutoShape 53"/>
            <p:cNvCxnSpPr>
              <a:cxnSpLocks noChangeShapeType="1"/>
              <a:stCxn id="26676" idx="2"/>
              <a:endCxn id="26682" idx="2"/>
            </p:cNvCxnSpPr>
            <p:nvPr/>
          </p:nvCxnSpPr>
          <p:spPr bwMode="auto">
            <a:xfrm rot="10800000" flipH="1">
              <a:off x="3908" y="2044"/>
              <a:ext cx="575" cy="441"/>
            </a:xfrm>
            <a:prstGeom prst="curvedConnector3">
              <a:avLst>
                <a:gd name="adj1" fmla="val -25056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6638" name="Group 50"/>
          <p:cNvGrpSpPr>
            <a:grpSpLocks/>
          </p:cNvGrpSpPr>
          <p:nvPr/>
        </p:nvGrpSpPr>
        <p:grpSpPr bwMode="auto">
          <a:xfrm>
            <a:off x="1933575" y="4406900"/>
            <a:ext cx="555625" cy="960438"/>
            <a:chOff x="4991" y="2794"/>
            <a:chExt cx="350" cy="605"/>
          </a:xfrm>
        </p:grpSpPr>
        <p:grpSp>
          <p:nvGrpSpPr>
            <p:cNvPr id="26669" name="Group 40"/>
            <p:cNvGrpSpPr>
              <a:grpSpLocks/>
            </p:cNvGrpSpPr>
            <p:nvPr/>
          </p:nvGrpSpPr>
          <p:grpSpPr bwMode="auto">
            <a:xfrm>
              <a:off x="4991" y="3103"/>
              <a:ext cx="350" cy="296"/>
              <a:chOff x="4288" y="1746"/>
              <a:chExt cx="350" cy="296"/>
            </a:xfrm>
          </p:grpSpPr>
          <p:sp>
            <p:nvSpPr>
              <p:cNvPr id="26671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2" name="Text Box 42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cxnSp>
          <p:nvCxnSpPr>
            <p:cNvPr id="26670" name="AutoShape 54"/>
            <p:cNvCxnSpPr>
              <a:cxnSpLocks noChangeShapeType="1"/>
              <a:stCxn id="26678" idx="4"/>
              <a:endCxn id="26671" idx="0"/>
            </p:cNvCxnSpPr>
            <p:nvPr/>
          </p:nvCxnSpPr>
          <p:spPr bwMode="auto">
            <a:xfrm rot="5400000">
              <a:off x="5014" y="2946"/>
              <a:ext cx="309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6639" name="Group 55"/>
          <p:cNvGrpSpPr>
            <a:grpSpLocks/>
          </p:cNvGrpSpPr>
          <p:nvPr/>
        </p:nvGrpSpPr>
        <p:grpSpPr bwMode="auto">
          <a:xfrm>
            <a:off x="2497138" y="5132388"/>
            <a:ext cx="565150" cy="1266825"/>
            <a:chOff x="5351" y="3199"/>
            <a:chExt cx="356" cy="798"/>
          </a:xfrm>
        </p:grpSpPr>
        <p:grpSp>
          <p:nvGrpSpPr>
            <p:cNvPr id="26665" name="Group 6"/>
            <p:cNvGrpSpPr>
              <a:grpSpLocks/>
            </p:cNvGrpSpPr>
            <p:nvPr/>
          </p:nvGrpSpPr>
          <p:grpSpPr bwMode="auto">
            <a:xfrm>
              <a:off x="5357" y="3701"/>
              <a:ext cx="350" cy="296"/>
              <a:chOff x="4738" y="2684"/>
              <a:chExt cx="350" cy="296"/>
            </a:xfrm>
          </p:grpSpPr>
          <p:sp>
            <p:nvSpPr>
              <p:cNvPr id="26667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8" name="Text Box 8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8</a:t>
                </a:r>
              </a:p>
            </p:txBody>
          </p:sp>
        </p:grpSp>
        <p:cxnSp>
          <p:nvCxnSpPr>
            <p:cNvPr id="26666" name="AutoShape 55"/>
            <p:cNvCxnSpPr>
              <a:cxnSpLocks noChangeShapeType="1"/>
              <a:stCxn id="26671" idx="6"/>
              <a:endCxn id="26667" idx="0"/>
            </p:cNvCxnSpPr>
            <p:nvPr/>
          </p:nvCxnSpPr>
          <p:spPr bwMode="auto">
            <a:xfrm>
              <a:off x="5351" y="3199"/>
              <a:ext cx="181" cy="502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6640" name="Group 60"/>
          <p:cNvGrpSpPr>
            <a:grpSpLocks/>
          </p:cNvGrpSpPr>
          <p:nvPr/>
        </p:nvGrpSpPr>
        <p:grpSpPr bwMode="auto">
          <a:xfrm>
            <a:off x="1120775" y="5132388"/>
            <a:ext cx="901700" cy="1193800"/>
            <a:chOff x="4479" y="3251"/>
            <a:chExt cx="568" cy="752"/>
          </a:xfrm>
        </p:grpSpPr>
        <p:grpSp>
          <p:nvGrpSpPr>
            <p:cNvPr id="26660" name="Group 43"/>
            <p:cNvGrpSpPr>
              <a:grpSpLocks/>
            </p:cNvGrpSpPr>
            <p:nvPr/>
          </p:nvGrpSpPr>
          <p:grpSpPr bwMode="auto">
            <a:xfrm>
              <a:off x="4479" y="3707"/>
              <a:ext cx="350" cy="296"/>
              <a:chOff x="4288" y="1746"/>
              <a:chExt cx="350" cy="296"/>
            </a:xfrm>
          </p:grpSpPr>
          <p:sp>
            <p:nvSpPr>
              <p:cNvPr id="26663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4" name="Text Box 4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  <p:cxnSp>
          <p:nvCxnSpPr>
            <p:cNvPr id="26661" name="AutoShape 56"/>
            <p:cNvCxnSpPr>
              <a:cxnSpLocks noChangeShapeType="1"/>
              <a:stCxn id="26671" idx="3"/>
              <a:endCxn id="26663" idx="7"/>
            </p:cNvCxnSpPr>
            <p:nvPr/>
          </p:nvCxnSpPr>
          <p:spPr bwMode="auto">
            <a:xfrm rot="5400000">
              <a:off x="4715" y="3418"/>
              <a:ext cx="395" cy="26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6662" name="AutoShape 57"/>
            <p:cNvCxnSpPr>
              <a:cxnSpLocks noChangeShapeType="1"/>
              <a:stCxn id="26663" idx="2"/>
              <a:endCxn id="26671" idx="2"/>
            </p:cNvCxnSpPr>
            <p:nvPr/>
          </p:nvCxnSpPr>
          <p:spPr bwMode="auto">
            <a:xfrm rot="10800000" flipH="1">
              <a:off x="4479" y="3251"/>
              <a:ext cx="517" cy="604"/>
            </a:xfrm>
            <a:prstGeom prst="curvedConnector3">
              <a:avLst>
                <a:gd name="adj1" fmla="val -27866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8" name="Group 59"/>
          <p:cNvGrpSpPr>
            <a:grpSpLocks/>
          </p:cNvGrpSpPr>
          <p:nvPr/>
        </p:nvGrpSpPr>
        <p:grpSpPr bwMode="auto">
          <a:xfrm>
            <a:off x="3170238" y="821785"/>
            <a:ext cx="5599112" cy="5352434"/>
            <a:chOff x="3222878" y="1109262"/>
            <a:chExt cx="5598826" cy="5352291"/>
          </a:xfrm>
        </p:grpSpPr>
        <p:sp>
          <p:nvSpPr>
            <p:cNvPr id="26657" name="Text Box 5"/>
            <p:cNvSpPr txBox="1">
              <a:spLocks noChangeArrowheads="1"/>
            </p:cNvSpPr>
            <p:nvPr/>
          </p:nvSpPr>
          <p:spPr bwMode="auto">
            <a:xfrm>
              <a:off x="3222878" y="1568037"/>
              <a:ext cx="1835056" cy="489351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Gill Sans MT" pitchFamily="34" charset="0"/>
                </a:rPr>
                <a:t>TR</a:t>
              </a: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</p:txBody>
        </p:sp>
        <p:sp>
          <p:nvSpPr>
            <p:cNvPr id="26658" name="Text Box 6"/>
            <p:cNvSpPr txBox="1">
              <a:spLocks noChangeArrowheads="1"/>
            </p:cNvSpPr>
            <p:nvPr/>
          </p:nvSpPr>
          <p:spPr bwMode="auto">
            <a:xfrm>
              <a:off x="5062696" y="1568037"/>
              <a:ext cx="3759008" cy="1938940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Gill Sans MT" pitchFamily="34" charset="0"/>
                </a:rPr>
                <a:t>Test Paths</a:t>
              </a: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 err="1">
                <a:solidFill>
                  <a:schemeClr val="tx2"/>
                </a:solidFill>
                <a:latin typeface="Gill Sans MT" pitchFamily="34" charset="0"/>
              </a:endParaRPr>
            </a:p>
          </p:txBody>
        </p:sp>
        <p:sp>
          <p:nvSpPr>
            <p:cNvPr id="26659" name="Text Box 6"/>
            <p:cNvSpPr txBox="1">
              <a:spLocks noChangeArrowheads="1"/>
            </p:cNvSpPr>
            <p:nvPr/>
          </p:nvSpPr>
          <p:spPr bwMode="auto">
            <a:xfrm>
              <a:off x="3223555" y="1109262"/>
              <a:ext cx="5598149" cy="461665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>
                  <a:solidFill>
                    <a:srgbClr val="FFFF00"/>
                  </a:solidFill>
                  <a:latin typeface="Gill Sans MT" pitchFamily="34" charset="0"/>
                </a:rPr>
                <a:t>Edge-Pair Coverage</a:t>
              </a:r>
            </a:p>
          </p:txBody>
        </p:sp>
      </p:grpSp>
      <p:grpSp>
        <p:nvGrpSpPr>
          <p:cNvPr id="19" name="Group 74"/>
          <p:cNvGrpSpPr>
            <a:grpSpLocks/>
          </p:cNvGrpSpPr>
          <p:nvPr/>
        </p:nvGrpSpPr>
        <p:grpSpPr bwMode="auto">
          <a:xfrm>
            <a:off x="5106988" y="3402528"/>
            <a:ext cx="3800475" cy="398463"/>
            <a:chOff x="5106651" y="3750040"/>
            <a:chExt cx="3800108" cy="398592"/>
          </a:xfrm>
        </p:grpSpPr>
        <p:sp>
          <p:nvSpPr>
            <p:cNvPr id="26654" name="Rectangle 62"/>
            <p:cNvSpPr>
              <a:spLocks noChangeArrowheads="1"/>
            </p:cNvSpPr>
            <p:nvPr/>
          </p:nvSpPr>
          <p:spPr bwMode="auto">
            <a:xfrm>
              <a:off x="5106651" y="3750040"/>
              <a:ext cx="569625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latin typeface="Gill Sans MT" pitchFamily="34" charset="0"/>
                </a:rPr>
                <a:t>TP</a:t>
              </a:r>
            </a:p>
          </p:txBody>
        </p:sp>
        <p:sp>
          <p:nvSpPr>
            <p:cNvPr id="26655" name="Rectangle 63"/>
            <p:cNvSpPr>
              <a:spLocks noChangeArrowheads="1"/>
            </p:cNvSpPr>
            <p:nvPr/>
          </p:nvSpPr>
          <p:spPr bwMode="auto">
            <a:xfrm>
              <a:off x="5676276" y="3750040"/>
              <a:ext cx="2163684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 dirty="0">
                  <a:latin typeface="Gill Sans MT" pitchFamily="34" charset="0"/>
                </a:rPr>
                <a:t>TRs toured</a:t>
              </a:r>
            </a:p>
          </p:txBody>
        </p:sp>
        <p:sp>
          <p:nvSpPr>
            <p:cNvPr id="26656" name="Rectangle 64"/>
            <p:cNvSpPr>
              <a:spLocks noChangeArrowheads="1"/>
            </p:cNvSpPr>
            <p:nvPr/>
          </p:nvSpPr>
          <p:spPr bwMode="auto">
            <a:xfrm>
              <a:off x="7833608" y="3750040"/>
              <a:ext cx="1073151" cy="398592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 i="1">
                  <a:latin typeface="Gill Sans MT" pitchFamily="34" charset="0"/>
                </a:rPr>
                <a:t>sidetrips</a:t>
              </a:r>
            </a:p>
          </p:txBody>
        </p:sp>
      </p:grpSp>
      <p:grpSp>
        <p:nvGrpSpPr>
          <p:cNvPr id="20" name="Group 76"/>
          <p:cNvGrpSpPr>
            <a:grpSpLocks/>
          </p:cNvGrpSpPr>
          <p:nvPr/>
        </p:nvGrpSpPr>
        <p:grpSpPr bwMode="auto">
          <a:xfrm>
            <a:off x="5106988" y="4172466"/>
            <a:ext cx="3800475" cy="395287"/>
            <a:chOff x="5106651" y="4519535"/>
            <a:chExt cx="3800109" cy="394741"/>
          </a:xfrm>
        </p:grpSpPr>
        <p:sp>
          <p:nvSpPr>
            <p:cNvPr id="26651" name="Rectangle 66"/>
            <p:cNvSpPr>
              <a:spLocks noChangeArrowheads="1"/>
            </p:cNvSpPr>
            <p:nvPr/>
          </p:nvSpPr>
          <p:spPr bwMode="auto">
            <a:xfrm>
              <a:off x="5106651" y="4519535"/>
              <a:ext cx="569625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ii</a:t>
              </a:r>
            </a:p>
          </p:txBody>
        </p:sp>
        <p:sp>
          <p:nvSpPr>
            <p:cNvPr id="26652" name="Rectangle 70"/>
            <p:cNvSpPr>
              <a:spLocks noChangeArrowheads="1"/>
            </p:cNvSpPr>
            <p:nvPr/>
          </p:nvSpPr>
          <p:spPr bwMode="auto">
            <a:xfrm>
              <a:off x="5680960" y="4520785"/>
              <a:ext cx="2151401" cy="38349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A, </a:t>
              </a:r>
              <a:r>
                <a:rPr lang="en-US" sz="1800" b="0">
                  <a:solidFill>
                    <a:srgbClr val="FFFF00"/>
                  </a:solidFill>
                  <a:latin typeface="Gill Sans MT" pitchFamily="34" charset="0"/>
                </a:rPr>
                <a:t>C</a:t>
              </a:r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, E, </a:t>
              </a:r>
              <a:r>
                <a:rPr lang="en-US" sz="1800" b="0">
                  <a:solidFill>
                    <a:srgbClr val="FFFF00"/>
                  </a:solidFill>
                  <a:latin typeface="Gill Sans MT" pitchFamily="34" charset="0"/>
                </a:rPr>
                <a:t>H</a:t>
              </a:r>
            </a:p>
          </p:txBody>
        </p:sp>
        <p:sp>
          <p:nvSpPr>
            <p:cNvPr id="26653" name="Rectangle 71"/>
            <p:cNvSpPr>
              <a:spLocks noChangeArrowheads="1"/>
            </p:cNvSpPr>
            <p:nvPr/>
          </p:nvSpPr>
          <p:spPr bwMode="auto">
            <a:xfrm>
              <a:off x="7832362" y="4520786"/>
              <a:ext cx="1074398" cy="38667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endParaRPr lang="en-US" sz="1800" b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21" name="Group 77"/>
          <p:cNvGrpSpPr>
            <a:grpSpLocks/>
          </p:cNvGrpSpPr>
          <p:nvPr/>
        </p:nvGrpSpPr>
        <p:grpSpPr bwMode="auto">
          <a:xfrm>
            <a:off x="5106988" y="4555053"/>
            <a:ext cx="3797300" cy="684213"/>
            <a:chOff x="5106651" y="4901786"/>
            <a:chExt cx="3796934" cy="684495"/>
          </a:xfrm>
        </p:grpSpPr>
        <p:sp>
          <p:nvSpPr>
            <p:cNvPr id="26648" name="Rectangle 67"/>
            <p:cNvSpPr>
              <a:spLocks noChangeArrowheads="1"/>
            </p:cNvSpPr>
            <p:nvPr/>
          </p:nvSpPr>
          <p:spPr bwMode="auto">
            <a:xfrm>
              <a:off x="5106651" y="4904282"/>
              <a:ext cx="569625" cy="67832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iii</a:t>
              </a:r>
            </a:p>
          </p:txBody>
        </p:sp>
        <p:sp>
          <p:nvSpPr>
            <p:cNvPr id="26649" name="Rectangle 72"/>
            <p:cNvSpPr>
              <a:spLocks noChangeArrowheads="1"/>
            </p:cNvSpPr>
            <p:nvPr/>
          </p:nvSpPr>
          <p:spPr bwMode="auto">
            <a:xfrm>
              <a:off x="5677785" y="4904960"/>
              <a:ext cx="2151401" cy="678876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A, B, D, E, F, G, I, J, </a:t>
              </a:r>
              <a:r>
                <a:rPr lang="en-US" sz="1800" b="0">
                  <a:solidFill>
                    <a:srgbClr val="FFFF00"/>
                  </a:solidFill>
                  <a:latin typeface="Gill Sans MT" pitchFamily="34" charset="0"/>
                </a:rPr>
                <a:t>K</a:t>
              </a:r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, </a:t>
              </a:r>
              <a:r>
                <a:rPr lang="en-US" sz="1800" b="0">
                  <a:solidFill>
                    <a:srgbClr val="FFFF00"/>
                  </a:solidFill>
                  <a:latin typeface="Gill Sans MT" pitchFamily="34" charset="0"/>
                </a:rPr>
                <a:t>L</a:t>
              </a:r>
            </a:p>
          </p:txBody>
        </p:sp>
        <p:sp>
          <p:nvSpPr>
            <p:cNvPr id="26650" name="Rectangle 73"/>
            <p:cNvSpPr>
              <a:spLocks noChangeArrowheads="1"/>
            </p:cNvSpPr>
            <p:nvPr/>
          </p:nvSpPr>
          <p:spPr bwMode="auto">
            <a:xfrm>
              <a:off x="7829187" y="4901786"/>
              <a:ext cx="1074398" cy="684495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C, H</a:t>
              </a:r>
            </a:p>
          </p:txBody>
        </p:sp>
      </p:grpSp>
      <p:sp>
        <p:nvSpPr>
          <p:cNvPr id="26645" name="Date Placeholder 6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6647" name="Footer Placeholder 6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A85067-8029-4B11-9218-99F57D2F78E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3191662" y="1649426"/>
            <a:ext cx="179230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A.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[ 1, 2, 3 ]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B.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[ 2, 3, 4 ]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C.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[ 2, 3, 5 ]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D.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[ 3, 4, 3 ]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E.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[ 3, 5, 6 ]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F.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[ 4, 3, 5 ]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G.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[ 5, 6, 7 ]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H.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[ 5,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[ 6, 7, 6 ]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J.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[ 7,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K.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[ 4, 3, 4 ]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L.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[ 7, 6, 7 ]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106988" y="1633167"/>
            <a:ext cx="35557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err="1">
                <a:solidFill>
                  <a:schemeClr val="tx2"/>
                </a:solidFill>
                <a:latin typeface="Gill Sans MT" pitchFamily="34" charset="0"/>
              </a:rPr>
              <a:t>i</a:t>
            </a: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.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[ 1, 2, 3, 4, 3, 5, 6, 7,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ii.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[ 1, 2, 3, 5,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iii.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[ 1, 2, 3, 4, 3, 4, 3, 5, 6, 7,</a:t>
            </a:r>
          </a:p>
          <a:p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      6, 7, 6, 8 ]</a:t>
            </a:r>
          </a:p>
        </p:txBody>
      </p:sp>
      <p:sp>
        <p:nvSpPr>
          <p:cNvPr id="71" name="Line 92"/>
          <p:cNvSpPr>
            <a:spLocks noChangeShapeType="1"/>
          </p:cNvSpPr>
          <p:nvPr/>
        </p:nvSpPr>
        <p:spPr bwMode="auto">
          <a:xfrm>
            <a:off x="5317068" y="3975086"/>
            <a:ext cx="2864162" cy="1190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72" name="AutoShape 93"/>
          <p:cNvSpPr>
            <a:spLocks/>
          </p:cNvSpPr>
          <p:nvPr/>
        </p:nvSpPr>
        <p:spPr bwMode="auto">
          <a:xfrm>
            <a:off x="5795470" y="5479510"/>
            <a:ext cx="2737720" cy="1073690"/>
          </a:xfrm>
          <a:prstGeom prst="borderCallout2">
            <a:avLst>
              <a:gd name="adj1" fmla="val 14398"/>
              <a:gd name="adj2" fmla="val -3019"/>
              <a:gd name="adj3" fmla="val 14398"/>
              <a:gd name="adj4" fmla="val -15282"/>
              <a:gd name="adj5" fmla="val -141428"/>
              <a:gd name="adj6" fmla="val 37268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TP iii makes TP </a:t>
            </a:r>
            <a:r>
              <a:rPr lang="en-US" dirty="0" err="1" smtClean="0">
                <a:latin typeface="Gill Sans MT" pitchFamily="34" charset="0"/>
              </a:rPr>
              <a:t>i</a:t>
            </a:r>
            <a:r>
              <a:rPr lang="en-US" dirty="0" smtClean="0">
                <a:latin typeface="Gill Sans MT" pitchFamily="34" charset="0"/>
              </a:rPr>
              <a:t> redundant.  A </a:t>
            </a:r>
            <a:r>
              <a:rPr lang="en-US" i="1" dirty="0" smtClean="0">
                <a:latin typeface="Gill Sans MT" pitchFamily="34" charset="0"/>
              </a:rPr>
              <a:t>minimal</a:t>
            </a:r>
            <a:r>
              <a:rPr lang="en-US" dirty="0" smtClean="0">
                <a:latin typeface="Gill Sans MT" pitchFamily="34" charset="0"/>
              </a:rPr>
              <a:t> set of TPs is cheaper.</a:t>
            </a:r>
            <a:endParaRPr lang="en-US" dirty="0"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 animBg="1"/>
      <p:bldP spid="7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9850" y="96838"/>
            <a:ext cx="9004300" cy="763587"/>
          </a:xfrm>
        </p:spPr>
        <p:txBody>
          <a:bodyPr/>
          <a:lstStyle/>
          <a:p>
            <a:r>
              <a:rPr lang="en-US" sz="3200" dirty="0" smtClean="0"/>
              <a:t>Control Flow TRs and Test Paths—PPC</a:t>
            </a:r>
          </a:p>
        </p:txBody>
      </p:sp>
      <p:grpSp>
        <p:nvGrpSpPr>
          <p:cNvPr id="27655" name="Group 24"/>
          <p:cNvGrpSpPr>
            <a:grpSpLocks/>
          </p:cNvGrpSpPr>
          <p:nvPr/>
        </p:nvGrpSpPr>
        <p:grpSpPr bwMode="auto">
          <a:xfrm>
            <a:off x="1257300" y="757238"/>
            <a:ext cx="555625" cy="777875"/>
            <a:chOff x="4478" y="495"/>
            <a:chExt cx="350" cy="490"/>
          </a:xfrm>
        </p:grpSpPr>
        <p:grpSp>
          <p:nvGrpSpPr>
            <p:cNvPr id="27723" name="Group 9"/>
            <p:cNvGrpSpPr>
              <a:grpSpLocks/>
            </p:cNvGrpSpPr>
            <p:nvPr/>
          </p:nvGrpSpPr>
          <p:grpSpPr bwMode="auto">
            <a:xfrm>
              <a:off x="4478" y="689"/>
              <a:ext cx="350" cy="296"/>
              <a:chOff x="3838" y="2684"/>
              <a:chExt cx="350" cy="296"/>
            </a:xfrm>
          </p:grpSpPr>
          <p:sp>
            <p:nvSpPr>
              <p:cNvPr id="27725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6" name="Text Box 11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27724" name="Line 15"/>
            <p:cNvSpPr>
              <a:spLocks noChangeShapeType="1"/>
            </p:cNvSpPr>
            <p:nvPr/>
          </p:nvSpPr>
          <p:spPr bwMode="auto">
            <a:xfrm>
              <a:off x="4653" y="49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56" name="Group 29"/>
          <p:cNvGrpSpPr>
            <a:grpSpLocks/>
          </p:cNvGrpSpPr>
          <p:nvPr/>
        </p:nvGrpSpPr>
        <p:grpSpPr bwMode="auto">
          <a:xfrm>
            <a:off x="1257300" y="1535113"/>
            <a:ext cx="555625" cy="957262"/>
            <a:chOff x="4478" y="985"/>
            <a:chExt cx="350" cy="603"/>
          </a:xfrm>
        </p:grpSpPr>
        <p:grpSp>
          <p:nvGrpSpPr>
            <p:cNvPr id="27719" name="Group 21"/>
            <p:cNvGrpSpPr>
              <a:grpSpLocks/>
            </p:cNvGrpSpPr>
            <p:nvPr/>
          </p:nvGrpSpPr>
          <p:grpSpPr bwMode="auto">
            <a:xfrm>
              <a:off x="4478" y="1292"/>
              <a:ext cx="350" cy="296"/>
              <a:chOff x="4288" y="1746"/>
              <a:chExt cx="350" cy="296"/>
            </a:xfrm>
          </p:grpSpPr>
          <p:sp>
            <p:nvSpPr>
              <p:cNvPr id="27721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2" name="Text Box 23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cxnSp>
          <p:nvCxnSpPr>
            <p:cNvPr id="27720" name="AutoShape 48"/>
            <p:cNvCxnSpPr>
              <a:cxnSpLocks noChangeShapeType="1"/>
              <a:stCxn id="27725" idx="4"/>
              <a:endCxn id="27721" idx="0"/>
            </p:cNvCxnSpPr>
            <p:nvPr/>
          </p:nvCxnSpPr>
          <p:spPr bwMode="auto">
            <a:xfrm rot="16200000" flipH="1">
              <a:off x="4497" y="1136"/>
              <a:ext cx="307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7657" name="Group 34"/>
          <p:cNvGrpSpPr>
            <a:grpSpLocks/>
          </p:cNvGrpSpPr>
          <p:nvPr/>
        </p:nvGrpSpPr>
        <p:grpSpPr bwMode="auto">
          <a:xfrm>
            <a:off x="1257300" y="2493963"/>
            <a:ext cx="555625" cy="957262"/>
            <a:chOff x="4478" y="1589"/>
            <a:chExt cx="350" cy="603"/>
          </a:xfrm>
        </p:grpSpPr>
        <p:grpSp>
          <p:nvGrpSpPr>
            <p:cNvPr id="27715" name="Group 27"/>
            <p:cNvGrpSpPr>
              <a:grpSpLocks/>
            </p:cNvGrpSpPr>
            <p:nvPr/>
          </p:nvGrpSpPr>
          <p:grpSpPr bwMode="auto">
            <a:xfrm>
              <a:off x="4478" y="1896"/>
              <a:ext cx="350" cy="296"/>
              <a:chOff x="4288" y="1746"/>
              <a:chExt cx="350" cy="296"/>
            </a:xfrm>
          </p:grpSpPr>
          <p:sp>
            <p:nvSpPr>
              <p:cNvPr id="27717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8" name="Text Box 2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cxnSp>
          <p:nvCxnSpPr>
            <p:cNvPr id="27716" name="AutoShape 49"/>
            <p:cNvCxnSpPr>
              <a:cxnSpLocks noChangeShapeType="1"/>
              <a:stCxn id="27721" idx="4"/>
              <a:endCxn id="27717" idx="0"/>
            </p:cNvCxnSpPr>
            <p:nvPr/>
          </p:nvCxnSpPr>
          <p:spPr bwMode="auto">
            <a:xfrm rot="16200000" flipH="1">
              <a:off x="4497" y="1740"/>
              <a:ext cx="308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7658" name="Group 37"/>
          <p:cNvGrpSpPr>
            <a:grpSpLocks/>
          </p:cNvGrpSpPr>
          <p:nvPr/>
        </p:nvGrpSpPr>
        <p:grpSpPr bwMode="auto">
          <a:xfrm>
            <a:off x="1735138" y="3937000"/>
            <a:ext cx="555625" cy="469900"/>
            <a:chOff x="4288" y="1746"/>
            <a:chExt cx="350" cy="296"/>
          </a:xfrm>
        </p:grpSpPr>
        <p:sp>
          <p:nvSpPr>
            <p:cNvPr id="27713" name="Oval 38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14" name="Text Box 39"/>
            <p:cNvSpPr txBox="1">
              <a:spLocks noChangeArrowheads="1"/>
            </p:cNvSpPr>
            <p:nvPr/>
          </p:nvSpPr>
          <p:spPr bwMode="auto">
            <a:xfrm>
              <a:off x="4365" y="1769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</p:grpSp>
      <p:cxnSp>
        <p:nvCxnSpPr>
          <p:cNvPr id="27659" name="AutoShape 52"/>
          <p:cNvCxnSpPr>
            <a:cxnSpLocks noChangeShapeType="1"/>
            <a:endCxn id="27713" idx="0"/>
          </p:cNvCxnSpPr>
          <p:nvPr/>
        </p:nvCxnSpPr>
        <p:spPr bwMode="auto">
          <a:xfrm rot="16200000" flipH="1">
            <a:off x="1557337" y="3481388"/>
            <a:ext cx="720725" cy="190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</p:cxnSp>
      <p:grpSp>
        <p:nvGrpSpPr>
          <p:cNvPr id="27660" name="Group 44"/>
          <p:cNvGrpSpPr>
            <a:grpSpLocks/>
          </p:cNvGrpSpPr>
          <p:nvPr/>
        </p:nvGrpSpPr>
        <p:grpSpPr bwMode="auto">
          <a:xfrm>
            <a:off x="352425" y="3216275"/>
            <a:ext cx="979488" cy="935038"/>
            <a:chOff x="3908" y="2044"/>
            <a:chExt cx="617" cy="589"/>
          </a:xfrm>
        </p:grpSpPr>
        <p:grpSp>
          <p:nvGrpSpPr>
            <p:cNvPr id="27708" name="Group 24"/>
            <p:cNvGrpSpPr>
              <a:grpSpLocks/>
            </p:cNvGrpSpPr>
            <p:nvPr/>
          </p:nvGrpSpPr>
          <p:grpSpPr bwMode="auto">
            <a:xfrm>
              <a:off x="3908" y="2337"/>
              <a:ext cx="350" cy="296"/>
              <a:chOff x="4288" y="1746"/>
              <a:chExt cx="350" cy="296"/>
            </a:xfrm>
          </p:grpSpPr>
          <p:sp>
            <p:nvSpPr>
              <p:cNvPr id="27711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2" name="Text Box 26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cxnSp>
          <p:nvCxnSpPr>
            <p:cNvPr id="27709" name="AutoShape 50"/>
            <p:cNvCxnSpPr>
              <a:cxnSpLocks noChangeShapeType="1"/>
              <a:stCxn id="27717" idx="3"/>
              <a:endCxn id="27711" idx="7"/>
            </p:cNvCxnSpPr>
            <p:nvPr/>
          </p:nvCxnSpPr>
          <p:spPr bwMode="auto">
            <a:xfrm rot="5400000">
              <a:off x="4250" y="2106"/>
              <a:ext cx="232" cy="31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7710" name="AutoShape 53"/>
            <p:cNvCxnSpPr>
              <a:cxnSpLocks noChangeShapeType="1"/>
              <a:stCxn id="27711" idx="2"/>
              <a:endCxn id="27717" idx="2"/>
            </p:cNvCxnSpPr>
            <p:nvPr/>
          </p:nvCxnSpPr>
          <p:spPr bwMode="auto">
            <a:xfrm rot="10800000" flipH="1">
              <a:off x="3908" y="2044"/>
              <a:ext cx="565" cy="441"/>
            </a:xfrm>
            <a:prstGeom prst="curvedConnector3">
              <a:avLst>
                <a:gd name="adj1" fmla="val -25472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7661" name="Group 50"/>
          <p:cNvGrpSpPr>
            <a:grpSpLocks/>
          </p:cNvGrpSpPr>
          <p:nvPr/>
        </p:nvGrpSpPr>
        <p:grpSpPr bwMode="auto">
          <a:xfrm>
            <a:off x="1735138" y="4406900"/>
            <a:ext cx="555625" cy="960438"/>
            <a:chOff x="4991" y="2794"/>
            <a:chExt cx="350" cy="605"/>
          </a:xfrm>
        </p:grpSpPr>
        <p:grpSp>
          <p:nvGrpSpPr>
            <p:cNvPr id="27704" name="Group 40"/>
            <p:cNvGrpSpPr>
              <a:grpSpLocks/>
            </p:cNvGrpSpPr>
            <p:nvPr/>
          </p:nvGrpSpPr>
          <p:grpSpPr bwMode="auto">
            <a:xfrm>
              <a:off x="4991" y="3103"/>
              <a:ext cx="350" cy="296"/>
              <a:chOff x="4288" y="1746"/>
              <a:chExt cx="350" cy="296"/>
            </a:xfrm>
          </p:grpSpPr>
          <p:sp>
            <p:nvSpPr>
              <p:cNvPr id="27706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7" name="Text Box 42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cxnSp>
          <p:nvCxnSpPr>
            <p:cNvPr id="27705" name="AutoShape 54"/>
            <p:cNvCxnSpPr>
              <a:cxnSpLocks noChangeShapeType="1"/>
              <a:stCxn id="27713" idx="4"/>
              <a:endCxn id="27706" idx="0"/>
            </p:cNvCxnSpPr>
            <p:nvPr/>
          </p:nvCxnSpPr>
          <p:spPr bwMode="auto">
            <a:xfrm rot="16200000" flipH="1">
              <a:off x="5009" y="2946"/>
              <a:ext cx="309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7662" name="Group 55"/>
          <p:cNvGrpSpPr>
            <a:grpSpLocks/>
          </p:cNvGrpSpPr>
          <p:nvPr/>
        </p:nvGrpSpPr>
        <p:grpSpPr bwMode="auto">
          <a:xfrm>
            <a:off x="2209800" y="5299075"/>
            <a:ext cx="654050" cy="1100138"/>
            <a:chOff x="5295" y="3304"/>
            <a:chExt cx="412" cy="693"/>
          </a:xfrm>
        </p:grpSpPr>
        <p:grpSp>
          <p:nvGrpSpPr>
            <p:cNvPr id="27700" name="Group 6"/>
            <p:cNvGrpSpPr>
              <a:grpSpLocks/>
            </p:cNvGrpSpPr>
            <p:nvPr/>
          </p:nvGrpSpPr>
          <p:grpSpPr bwMode="auto">
            <a:xfrm>
              <a:off x="5357" y="3701"/>
              <a:ext cx="350" cy="296"/>
              <a:chOff x="4738" y="2684"/>
              <a:chExt cx="350" cy="296"/>
            </a:xfrm>
          </p:grpSpPr>
          <p:sp>
            <p:nvSpPr>
              <p:cNvPr id="27702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3" name="Text Box 8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8</a:t>
                </a:r>
              </a:p>
            </p:txBody>
          </p:sp>
        </p:grpSp>
        <p:cxnSp>
          <p:nvCxnSpPr>
            <p:cNvPr id="27701" name="AutoShape 55"/>
            <p:cNvCxnSpPr>
              <a:cxnSpLocks noChangeShapeType="1"/>
              <a:stCxn id="27706" idx="5"/>
              <a:endCxn id="27702" idx="0"/>
            </p:cNvCxnSpPr>
            <p:nvPr/>
          </p:nvCxnSpPr>
          <p:spPr bwMode="auto">
            <a:xfrm rot="16200000" flipH="1">
              <a:off x="5215" y="3384"/>
              <a:ext cx="397" cy="237"/>
            </a:xfrm>
            <a:prstGeom prst="curved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7663" name="Group 60"/>
          <p:cNvGrpSpPr>
            <a:grpSpLocks/>
          </p:cNvGrpSpPr>
          <p:nvPr/>
        </p:nvGrpSpPr>
        <p:grpSpPr bwMode="auto">
          <a:xfrm>
            <a:off x="922338" y="5132388"/>
            <a:ext cx="887412" cy="1193800"/>
            <a:chOff x="4479" y="3251"/>
            <a:chExt cx="559" cy="752"/>
          </a:xfrm>
        </p:grpSpPr>
        <p:grpSp>
          <p:nvGrpSpPr>
            <p:cNvPr id="27695" name="Group 43"/>
            <p:cNvGrpSpPr>
              <a:grpSpLocks/>
            </p:cNvGrpSpPr>
            <p:nvPr/>
          </p:nvGrpSpPr>
          <p:grpSpPr bwMode="auto">
            <a:xfrm>
              <a:off x="4479" y="3707"/>
              <a:ext cx="350" cy="296"/>
              <a:chOff x="4288" y="1746"/>
              <a:chExt cx="350" cy="296"/>
            </a:xfrm>
          </p:grpSpPr>
          <p:sp>
            <p:nvSpPr>
              <p:cNvPr id="27698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99" name="Text Box 4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  <p:cxnSp>
          <p:nvCxnSpPr>
            <p:cNvPr id="27696" name="AutoShape 56"/>
            <p:cNvCxnSpPr>
              <a:cxnSpLocks noChangeShapeType="1"/>
              <a:stCxn id="27706" idx="3"/>
              <a:endCxn id="27698" idx="7"/>
            </p:cNvCxnSpPr>
            <p:nvPr/>
          </p:nvCxnSpPr>
          <p:spPr bwMode="auto">
            <a:xfrm rot="5400000">
              <a:off x="4710" y="3423"/>
              <a:ext cx="395" cy="26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7697" name="AutoShape 57"/>
            <p:cNvCxnSpPr>
              <a:cxnSpLocks noChangeShapeType="1"/>
              <a:stCxn id="27698" idx="2"/>
              <a:endCxn id="27706" idx="2"/>
            </p:cNvCxnSpPr>
            <p:nvPr/>
          </p:nvCxnSpPr>
          <p:spPr bwMode="auto">
            <a:xfrm rot="10800000" flipH="1">
              <a:off x="4479" y="3251"/>
              <a:ext cx="507" cy="604"/>
            </a:xfrm>
            <a:prstGeom prst="curvedConnector3">
              <a:avLst>
                <a:gd name="adj1" fmla="val -28389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7" name="Group 59"/>
          <p:cNvGrpSpPr>
            <a:grpSpLocks/>
          </p:cNvGrpSpPr>
          <p:nvPr/>
        </p:nvGrpSpPr>
        <p:grpSpPr bwMode="auto">
          <a:xfrm>
            <a:off x="2428875" y="782638"/>
            <a:ext cx="6475413" cy="4613771"/>
            <a:chOff x="2274358" y="1195327"/>
            <a:chExt cx="6475752" cy="4613157"/>
          </a:xfrm>
        </p:grpSpPr>
        <p:sp>
          <p:nvSpPr>
            <p:cNvPr id="27692" name="Text Box 5"/>
            <p:cNvSpPr txBox="1">
              <a:spLocks noChangeArrowheads="1"/>
            </p:cNvSpPr>
            <p:nvPr/>
          </p:nvSpPr>
          <p:spPr bwMode="auto">
            <a:xfrm>
              <a:off x="2274358" y="1654053"/>
              <a:ext cx="2673490" cy="4154431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Gill Sans MT" pitchFamily="34" charset="0"/>
                </a:rPr>
                <a:t>TR</a:t>
              </a: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</p:txBody>
        </p:sp>
        <p:sp>
          <p:nvSpPr>
            <p:cNvPr id="27693" name="Text Box 6"/>
            <p:cNvSpPr txBox="1">
              <a:spLocks noChangeArrowheads="1"/>
            </p:cNvSpPr>
            <p:nvPr/>
          </p:nvSpPr>
          <p:spPr bwMode="auto">
            <a:xfrm>
              <a:off x="4947848" y="1661990"/>
              <a:ext cx="3802262" cy="2677300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Gill Sans MT" pitchFamily="34" charset="0"/>
                </a:rPr>
                <a:t>Test Paths</a:t>
              </a: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</p:txBody>
        </p:sp>
        <p:sp>
          <p:nvSpPr>
            <p:cNvPr id="27694" name="Text Box 6"/>
            <p:cNvSpPr txBox="1">
              <a:spLocks noChangeArrowheads="1"/>
            </p:cNvSpPr>
            <p:nvPr/>
          </p:nvSpPr>
          <p:spPr bwMode="auto">
            <a:xfrm>
              <a:off x="2274358" y="1195327"/>
              <a:ext cx="6475749" cy="461665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>
                  <a:solidFill>
                    <a:srgbClr val="FFFF00"/>
                  </a:solidFill>
                  <a:latin typeface="Gill Sans MT" pitchFamily="34" charset="0"/>
                </a:rPr>
                <a:t>Prime Path Coverage</a:t>
              </a:r>
            </a:p>
          </p:txBody>
        </p:sp>
      </p:grpSp>
      <p:grpSp>
        <p:nvGrpSpPr>
          <p:cNvPr id="18" name="Group 81"/>
          <p:cNvGrpSpPr>
            <a:grpSpLocks/>
          </p:cNvGrpSpPr>
          <p:nvPr/>
        </p:nvGrpSpPr>
        <p:grpSpPr bwMode="auto">
          <a:xfrm>
            <a:off x="5235575" y="4484688"/>
            <a:ext cx="3800475" cy="395287"/>
            <a:chOff x="5241562" y="4454583"/>
            <a:chExt cx="3800109" cy="394741"/>
          </a:xfrm>
        </p:grpSpPr>
        <p:sp>
          <p:nvSpPr>
            <p:cNvPr id="27689" name="Rectangle 62"/>
            <p:cNvSpPr>
              <a:spLocks noChangeArrowheads="1"/>
            </p:cNvSpPr>
            <p:nvPr/>
          </p:nvSpPr>
          <p:spPr bwMode="auto">
            <a:xfrm>
              <a:off x="5241562" y="4454583"/>
              <a:ext cx="577484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i</a:t>
              </a:r>
            </a:p>
          </p:txBody>
        </p:sp>
        <p:sp>
          <p:nvSpPr>
            <p:cNvPr id="27690" name="Rectangle 63"/>
            <p:cNvSpPr>
              <a:spLocks noChangeArrowheads="1"/>
            </p:cNvSpPr>
            <p:nvPr/>
          </p:nvSpPr>
          <p:spPr bwMode="auto">
            <a:xfrm>
              <a:off x="5815871" y="4454583"/>
              <a:ext cx="2151401" cy="38349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  <a:latin typeface="Gill Sans MT" pitchFamily="34" charset="0"/>
                </a:rPr>
                <a:t>A, D, E, F, G</a:t>
              </a:r>
            </a:p>
          </p:txBody>
        </p:sp>
        <p:sp>
          <p:nvSpPr>
            <p:cNvPr id="27691" name="Rectangle 64"/>
            <p:cNvSpPr>
              <a:spLocks noChangeArrowheads="1"/>
            </p:cNvSpPr>
            <p:nvPr/>
          </p:nvSpPr>
          <p:spPr bwMode="auto">
            <a:xfrm>
              <a:off x="7967273" y="4454584"/>
              <a:ext cx="1074398" cy="38667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H, I, J</a:t>
              </a:r>
            </a:p>
          </p:txBody>
        </p:sp>
      </p:grpSp>
      <p:grpSp>
        <p:nvGrpSpPr>
          <p:cNvPr id="19" name="Group 80"/>
          <p:cNvGrpSpPr>
            <a:grpSpLocks/>
          </p:cNvGrpSpPr>
          <p:nvPr/>
        </p:nvGrpSpPr>
        <p:grpSpPr bwMode="auto">
          <a:xfrm>
            <a:off x="5235575" y="4090988"/>
            <a:ext cx="3800475" cy="398462"/>
            <a:chOff x="5241562" y="4064838"/>
            <a:chExt cx="3800108" cy="398592"/>
          </a:xfrm>
        </p:grpSpPr>
        <p:sp>
          <p:nvSpPr>
            <p:cNvPr id="27686" name="Rectangle 65"/>
            <p:cNvSpPr>
              <a:spLocks noChangeArrowheads="1"/>
            </p:cNvSpPr>
            <p:nvPr/>
          </p:nvSpPr>
          <p:spPr bwMode="auto">
            <a:xfrm>
              <a:off x="5241562" y="4064838"/>
              <a:ext cx="569625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>
                  <a:latin typeface="Gill Sans MT" pitchFamily="34" charset="0"/>
                </a:rPr>
                <a:t>TP</a:t>
              </a:r>
            </a:p>
          </p:txBody>
        </p:sp>
        <p:sp>
          <p:nvSpPr>
            <p:cNvPr id="27687" name="Rectangle 66"/>
            <p:cNvSpPr>
              <a:spLocks noChangeArrowheads="1"/>
            </p:cNvSpPr>
            <p:nvPr/>
          </p:nvSpPr>
          <p:spPr bwMode="auto">
            <a:xfrm>
              <a:off x="5811187" y="4064838"/>
              <a:ext cx="2163684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>
                  <a:latin typeface="Gill Sans MT" pitchFamily="34" charset="0"/>
                </a:rPr>
                <a:t>TRs toured</a:t>
              </a:r>
            </a:p>
          </p:txBody>
        </p:sp>
        <p:sp>
          <p:nvSpPr>
            <p:cNvPr id="27688" name="Rectangle 67"/>
            <p:cNvSpPr>
              <a:spLocks noChangeArrowheads="1"/>
            </p:cNvSpPr>
            <p:nvPr/>
          </p:nvSpPr>
          <p:spPr bwMode="auto">
            <a:xfrm>
              <a:off x="7968519" y="4064838"/>
              <a:ext cx="1073151" cy="398592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i="1">
                  <a:latin typeface="Gill Sans MT" pitchFamily="34" charset="0"/>
                </a:rPr>
                <a:t>sidetrips</a:t>
              </a:r>
            </a:p>
          </p:txBody>
        </p:sp>
      </p:grpSp>
      <p:grpSp>
        <p:nvGrpSpPr>
          <p:cNvPr id="20" name="Group 82"/>
          <p:cNvGrpSpPr>
            <a:grpSpLocks/>
          </p:cNvGrpSpPr>
          <p:nvPr/>
        </p:nvGrpSpPr>
        <p:grpSpPr bwMode="auto">
          <a:xfrm>
            <a:off x="5235575" y="4864100"/>
            <a:ext cx="3800475" cy="395288"/>
            <a:chOff x="5241562" y="4834333"/>
            <a:chExt cx="3800109" cy="394741"/>
          </a:xfrm>
        </p:grpSpPr>
        <p:sp>
          <p:nvSpPr>
            <p:cNvPr id="27683" name="Rectangle 68"/>
            <p:cNvSpPr>
              <a:spLocks noChangeArrowheads="1"/>
            </p:cNvSpPr>
            <p:nvPr/>
          </p:nvSpPr>
          <p:spPr bwMode="auto">
            <a:xfrm>
              <a:off x="5241562" y="4834333"/>
              <a:ext cx="569625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ii</a:t>
              </a:r>
            </a:p>
          </p:txBody>
        </p:sp>
        <p:sp>
          <p:nvSpPr>
            <p:cNvPr id="27684" name="Rectangle 70"/>
            <p:cNvSpPr>
              <a:spLocks noChangeArrowheads="1"/>
            </p:cNvSpPr>
            <p:nvPr/>
          </p:nvSpPr>
          <p:spPr bwMode="auto">
            <a:xfrm>
              <a:off x="5815871" y="4835583"/>
              <a:ext cx="2151401" cy="38349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A, </a:t>
              </a:r>
              <a:r>
                <a:rPr lang="en-US" sz="1800">
                  <a:solidFill>
                    <a:schemeClr val="tx2"/>
                  </a:solidFill>
                  <a:latin typeface="Gill Sans MT" pitchFamily="34" charset="0"/>
                </a:rPr>
                <a:t>B</a:t>
              </a:r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, </a:t>
              </a:r>
              <a:r>
                <a:rPr lang="en-US" sz="1800">
                  <a:solidFill>
                    <a:schemeClr val="tx2"/>
                  </a:solidFill>
                  <a:latin typeface="Gill Sans MT" pitchFamily="34" charset="0"/>
                </a:rPr>
                <a:t>C</a:t>
              </a:r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, D, E, F, G, </a:t>
              </a:r>
            </a:p>
          </p:txBody>
        </p:sp>
        <p:sp>
          <p:nvSpPr>
            <p:cNvPr id="27685" name="Rectangle 71"/>
            <p:cNvSpPr>
              <a:spLocks noChangeArrowheads="1"/>
            </p:cNvSpPr>
            <p:nvPr/>
          </p:nvSpPr>
          <p:spPr bwMode="auto">
            <a:xfrm>
              <a:off x="7967273" y="4835584"/>
              <a:ext cx="1074398" cy="38667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H, I, J</a:t>
              </a:r>
            </a:p>
          </p:txBody>
        </p:sp>
      </p:grpSp>
      <p:grpSp>
        <p:nvGrpSpPr>
          <p:cNvPr id="21" name="Group 83"/>
          <p:cNvGrpSpPr>
            <a:grpSpLocks/>
          </p:cNvGrpSpPr>
          <p:nvPr/>
        </p:nvGrpSpPr>
        <p:grpSpPr bwMode="auto">
          <a:xfrm>
            <a:off x="5235575" y="5246688"/>
            <a:ext cx="3797300" cy="396875"/>
            <a:chOff x="5241562" y="5216585"/>
            <a:chExt cx="3796934" cy="397320"/>
          </a:xfrm>
        </p:grpSpPr>
        <p:sp>
          <p:nvSpPr>
            <p:cNvPr id="27680" name="Rectangle 69"/>
            <p:cNvSpPr>
              <a:spLocks noChangeArrowheads="1"/>
            </p:cNvSpPr>
            <p:nvPr/>
          </p:nvSpPr>
          <p:spPr bwMode="auto">
            <a:xfrm>
              <a:off x="5241562" y="5219080"/>
              <a:ext cx="569625" cy="393739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iii</a:t>
              </a:r>
            </a:p>
          </p:txBody>
        </p:sp>
        <p:sp>
          <p:nvSpPr>
            <p:cNvPr id="27681" name="Rectangle 72"/>
            <p:cNvSpPr>
              <a:spLocks noChangeArrowheads="1"/>
            </p:cNvSpPr>
            <p:nvPr/>
          </p:nvSpPr>
          <p:spPr bwMode="auto">
            <a:xfrm>
              <a:off x="5812696" y="5219758"/>
              <a:ext cx="2151401" cy="394058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A, F, </a:t>
              </a:r>
              <a:r>
                <a:rPr lang="en-US" sz="1800">
                  <a:solidFill>
                    <a:schemeClr val="tx2"/>
                  </a:solidFill>
                  <a:latin typeface="Gill Sans MT" pitchFamily="34" charset="0"/>
                </a:rPr>
                <a:t>H</a:t>
              </a:r>
            </a:p>
          </p:txBody>
        </p:sp>
        <p:sp>
          <p:nvSpPr>
            <p:cNvPr id="27682" name="Rectangle 73"/>
            <p:cNvSpPr>
              <a:spLocks noChangeArrowheads="1"/>
            </p:cNvSpPr>
            <p:nvPr/>
          </p:nvSpPr>
          <p:spPr bwMode="auto">
            <a:xfrm>
              <a:off x="7964098" y="5216585"/>
              <a:ext cx="1074398" cy="397320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J</a:t>
              </a:r>
            </a:p>
          </p:txBody>
        </p:sp>
      </p:grpSp>
      <p:grpSp>
        <p:nvGrpSpPr>
          <p:cNvPr id="22" name="Group 84"/>
          <p:cNvGrpSpPr>
            <a:grpSpLocks/>
          </p:cNvGrpSpPr>
          <p:nvPr/>
        </p:nvGrpSpPr>
        <p:grpSpPr bwMode="auto">
          <a:xfrm>
            <a:off x="5235575" y="5646738"/>
            <a:ext cx="3811588" cy="396875"/>
            <a:chOff x="5229070" y="5616322"/>
            <a:chExt cx="3811924" cy="397320"/>
          </a:xfrm>
        </p:grpSpPr>
        <p:sp>
          <p:nvSpPr>
            <p:cNvPr id="27677" name="Rectangle 74"/>
            <p:cNvSpPr>
              <a:spLocks noChangeArrowheads="1"/>
            </p:cNvSpPr>
            <p:nvPr/>
          </p:nvSpPr>
          <p:spPr bwMode="auto">
            <a:xfrm>
              <a:off x="5229070" y="5618817"/>
              <a:ext cx="569625" cy="393739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iv</a:t>
              </a:r>
            </a:p>
          </p:txBody>
        </p:sp>
        <p:sp>
          <p:nvSpPr>
            <p:cNvPr id="27678" name="Rectangle 75"/>
            <p:cNvSpPr>
              <a:spLocks noChangeArrowheads="1"/>
            </p:cNvSpPr>
            <p:nvPr/>
          </p:nvSpPr>
          <p:spPr bwMode="auto">
            <a:xfrm>
              <a:off x="5800204" y="5619495"/>
              <a:ext cx="2182058" cy="394058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D, E, F, </a:t>
              </a:r>
              <a:r>
                <a:rPr lang="en-US" sz="1800">
                  <a:solidFill>
                    <a:schemeClr val="tx2"/>
                  </a:solidFill>
                  <a:latin typeface="Gill Sans MT" pitchFamily="34" charset="0"/>
                </a:rPr>
                <a:t>I</a:t>
              </a:r>
            </a:p>
          </p:txBody>
        </p:sp>
        <p:sp>
          <p:nvSpPr>
            <p:cNvPr id="27679" name="Rectangle 76"/>
            <p:cNvSpPr>
              <a:spLocks noChangeArrowheads="1"/>
            </p:cNvSpPr>
            <p:nvPr/>
          </p:nvSpPr>
          <p:spPr bwMode="auto">
            <a:xfrm>
              <a:off x="7966596" y="5616322"/>
              <a:ext cx="1074398" cy="397320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J</a:t>
              </a:r>
            </a:p>
          </p:txBody>
        </p:sp>
      </p:grpSp>
      <p:grpSp>
        <p:nvGrpSpPr>
          <p:cNvPr id="23" name="Group 85"/>
          <p:cNvGrpSpPr>
            <a:grpSpLocks/>
          </p:cNvGrpSpPr>
          <p:nvPr/>
        </p:nvGrpSpPr>
        <p:grpSpPr bwMode="auto">
          <a:xfrm>
            <a:off x="5235575" y="6043614"/>
            <a:ext cx="3803650" cy="398462"/>
            <a:chOff x="5236567" y="6006060"/>
            <a:chExt cx="3804429" cy="397320"/>
          </a:xfrm>
        </p:grpSpPr>
        <p:sp>
          <p:nvSpPr>
            <p:cNvPr id="27674" name="Rectangle 77"/>
            <p:cNvSpPr>
              <a:spLocks noChangeArrowheads="1"/>
            </p:cNvSpPr>
            <p:nvPr/>
          </p:nvSpPr>
          <p:spPr bwMode="auto">
            <a:xfrm>
              <a:off x="5236567" y="6008555"/>
              <a:ext cx="569625" cy="393739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v</a:t>
              </a:r>
            </a:p>
          </p:txBody>
        </p:sp>
        <p:sp>
          <p:nvSpPr>
            <p:cNvPr id="27675" name="Rectangle 78"/>
            <p:cNvSpPr>
              <a:spLocks noChangeArrowheads="1"/>
            </p:cNvSpPr>
            <p:nvPr/>
          </p:nvSpPr>
          <p:spPr bwMode="auto">
            <a:xfrm>
              <a:off x="5807701" y="6009233"/>
              <a:ext cx="2182056" cy="394058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2"/>
                  </a:solidFill>
                  <a:latin typeface="Gill Sans MT" pitchFamily="34" charset="0"/>
                </a:rPr>
                <a:t>J</a:t>
              </a:r>
            </a:p>
          </p:txBody>
        </p:sp>
        <p:sp>
          <p:nvSpPr>
            <p:cNvPr id="27676" name="Rectangle 79"/>
            <p:cNvSpPr>
              <a:spLocks noChangeArrowheads="1"/>
            </p:cNvSpPr>
            <p:nvPr/>
          </p:nvSpPr>
          <p:spPr bwMode="auto">
            <a:xfrm>
              <a:off x="7966598" y="6006060"/>
              <a:ext cx="1074398" cy="397320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endParaRPr lang="en-US" sz="180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</p:grpSp>
      <p:sp>
        <p:nvSpPr>
          <p:cNvPr id="27671" name="Date Placeholder 7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7673" name="Footer Placeholder 7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A85067-8029-4B11-9218-99F57D2F78E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2586037" y="1600961"/>
            <a:ext cx="233753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smtClean="0">
                <a:solidFill>
                  <a:schemeClr val="tx2"/>
                </a:solidFill>
                <a:latin typeface="Gill Sans MT" pitchFamily="34" charset="0"/>
              </a:rPr>
              <a:t>A.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[ 3, 4, 3 ]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B.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[ 4, 3, 4 ]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C.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[ 7, 6, 7 ]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D.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[ 7,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E.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[ 6, 7, 6 ]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F.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4 ]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G.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[ 4, 3, 5, 6, 7 ]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H.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[ 4, 3, 5,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5, 6, 7 ]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J.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[ 1, 2, 3, 5, 6, 8 ]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184579" y="1594246"/>
            <a:ext cx="35952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err="1">
                <a:solidFill>
                  <a:schemeClr val="tx2"/>
                </a:solidFill>
                <a:latin typeface="Gill Sans MT" pitchFamily="34" charset="0"/>
              </a:rPr>
              <a:t>i</a:t>
            </a: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. 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4, 3, 5, 6, 7,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ii.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4, 3, 4, 3,</a:t>
            </a:r>
          </a:p>
          <a:p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      5, 6, 7, 6, 7,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iii.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4, 3, 5,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iv.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5, 6, 7,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v.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 [ 1, 2, 3, 5, 6, 8 ]</a:t>
            </a:r>
          </a:p>
        </p:txBody>
      </p:sp>
      <p:sp>
        <p:nvSpPr>
          <p:cNvPr id="79" name="Line 92"/>
          <p:cNvSpPr>
            <a:spLocks noChangeShapeType="1"/>
          </p:cNvSpPr>
          <p:nvPr/>
        </p:nvSpPr>
        <p:spPr bwMode="auto">
          <a:xfrm>
            <a:off x="5465511" y="4639455"/>
            <a:ext cx="2864162" cy="1190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80" name="AutoShape 93"/>
          <p:cNvSpPr>
            <a:spLocks/>
          </p:cNvSpPr>
          <p:nvPr/>
        </p:nvSpPr>
        <p:spPr bwMode="auto">
          <a:xfrm>
            <a:off x="3031067" y="5597820"/>
            <a:ext cx="2071158" cy="764881"/>
          </a:xfrm>
          <a:prstGeom prst="borderCallout2">
            <a:avLst>
              <a:gd name="adj1" fmla="val -585"/>
              <a:gd name="adj2" fmla="val 61926"/>
              <a:gd name="adj3" fmla="val -27396"/>
              <a:gd name="adj4" fmla="val 72239"/>
              <a:gd name="adj5" fmla="val -124683"/>
              <a:gd name="adj6" fmla="val 141751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TP ii makes </a:t>
            </a:r>
          </a:p>
          <a:p>
            <a:r>
              <a:rPr lang="en-US" dirty="0" smtClean="0">
                <a:latin typeface="Gill Sans MT" pitchFamily="34" charset="0"/>
              </a:rPr>
              <a:t>TP </a:t>
            </a:r>
            <a:r>
              <a:rPr lang="en-US" dirty="0" err="1" smtClean="0">
                <a:latin typeface="Gill Sans MT" pitchFamily="34" charset="0"/>
              </a:rPr>
              <a:t>i</a:t>
            </a:r>
            <a:r>
              <a:rPr lang="en-US" dirty="0" smtClean="0">
                <a:latin typeface="Gill Sans MT" pitchFamily="34" charset="0"/>
              </a:rPr>
              <a:t> redundant.</a:t>
            </a:r>
            <a:endParaRPr lang="en-US" dirty="0">
              <a:latin typeface="Gill Sans MT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79" grpId="0" animBg="1"/>
      <p:bldP spid="8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4FEF33-B210-4BAD-8D19-05207C25B003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Flow Coverage for Source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def</a:t>
            </a:r>
            <a:r>
              <a:rPr lang="en-US" dirty="0" smtClean="0"/>
              <a:t> : a location where a value is stored into </a:t>
            </a:r>
            <a:r>
              <a:rPr lang="en-US" dirty="0" smtClean="0">
                <a:solidFill>
                  <a:schemeClr val="tx2"/>
                </a:solidFill>
              </a:rPr>
              <a:t>memory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appears on the </a:t>
            </a:r>
            <a:r>
              <a:rPr lang="en-US" dirty="0" smtClean="0">
                <a:solidFill>
                  <a:schemeClr val="tx2"/>
                </a:solidFill>
              </a:rPr>
              <a:t>left side</a:t>
            </a:r>
            <a:r>
              <a:rPr lang="en-US" dirty="0" smtClean="0"/>
              <a:t> of an assignment (</a:t>
            </a:r>
            <a:r>
              <a:rPr lang="en-US" dirty="0" smtClean="0">
                <a:latin typeface="Helvetica" charset="0"/>
              </a:rPr>
              <a:t>x = 44</a:t>
            </a:r>
            <a:r>
              <a:rPr lang="en-US" dirty="0" smtClean="0"/>
              <a:t>;)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is an </a:t>
            </a:r>
            <a:r>
              <a:rPr lang="en-US" dirty="0" smtClean="0">
                <a:solidFill>
                  <a:schemeClr val="tx2"/>
                </a:solidFill>
              </a:rPr>
              <a:t>actual parameter</a:t>
            </a:r>
            <a:r>
              <a:rPr lang="en-US" dirty="0" smtClean="0"/>
              <a:t> in a call and the method </a:t>
            </a:r>
            <a:r>
              <a:rPr lang="en-US" dirty="0" smtClean="0">
                <a:solidFill>
                  <a:schemeClr val="tx2"/>
                </a:solidFill>
              </a:rPr>
              <a:t>changes</a:t>
            </a:r>
            <a:r>
              <a:rPr lang="en-US" dirty="0" smtClean="0"/>
              <a:t> its value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is a </a:t>
            </a:r>
            <a:r>
              <a:rPr lang="en-US" dirty="0" smtClean="0">
                <a:solidFill>
                  <a:schemeClr val="tx2"/>
                </a:solidFill>
              </a:rPr>
              <a:t>formal parameter</a:t>
            </a:r>
            <a:r>
              <a:rPr lang="en-US" dirty="0" smtClean="0"/>
              <a:t> of a method (implicit def when method starts)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is an </a:t>
            </a:r>
            <a:r>
              <a:rPr lang="en-US" dirty="0" smtClean="0">
                <a:solidFill>
                  <a:schemeClr val="tx2"/>
                </a:solidFill>
              </a:rPr>
              <a:t>input</a:t>
            </a:r>
            <a:r>
              <a:rPr lang="en-US" dirty="0" smtClean="0"/>
              <a:t> to a program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use</a:t>
            </a:r>
            <a:r>
              <a:rPr lang="en-US" dirty="0" smtClean="0"/>
              <a:t> : a location where variable’s value is </a:t>
            </a:r>
            <a:r>
              <a:rPr lang="en-US" dirty="0" smtClean="0">
                <a:solidFill>
                  <a:schemeClr val="tx2"/>
                </a:solidFill>
              </a:rPr>
              <a:t>accessed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appears on the </a:t>
            </a:r>
            <a:r>
              <a:rPr lang="en-US" dirty="0" smtClean="0">
                <a:solidFill>
                  <a:schemeClr val="tx2"/>
                </a:solidFill>
              </a:rPr>
              <a:t>right side</a:t>
            </a:r>
            <a:r>
              <a:rPr lang="en-US" dirty="0" smtClean="0"/>
              <a:t> of an assignment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appears in a conditional </a:t>
            </a:r>
            <a:r>
              <a:rPr lang="en-US" dirty="0" smtClean="0">
                <a:solidFill>
                  <a:schemeClr val="tx2"/>
                </a:solidFill>
              </a:rPr>
              <a:t>test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is an </a:t>
            </a:r>
            <a:r>
              <a:rPr lang="en-US" dirty="0" smtClean="0">
                <a:solidFill>
                  <a:schemeClr val="tx2"/>
                </a:solidFill>
              </a:rPr>
              <a:t>actual parameter</a:t>
            </a:r>
            <a:r>
              <a:rPr lang="en-US" dirty="0" smtClean="0"/>
              <a:t> to a method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is an </a:t>
            </a:r>
            <a:r>
              <a:rPr lang="en-US" dirty="0" smtClean="0">
                <a:solidFill>
                  <a:schemeClr val="tx2"/>
                </a:solidFill>
              </a:rPr>
              <a:t>output</a:t>
            </a:r>
            <a:r>
              <a:rPr lang="en-US" dirty="0" smtClean="0"/>
              <a:t> of the program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is an output of a method in a </a:t>
            </a:r>
            <a:r>
              <a:rPr lang="en-US" dirty="0" smtClean="0">
                <a:solidFill>
                  <a:schemeClr val="tx2"/>
                </a:solidFill>
              </a:rPr>
              <a:t>return</a:t>
            </a:r>
            <a:r>
              <a:rPr lang="en-US" dirty="0" smtClean="0"/>
              <a:t> statement</a:t>
            </a:r>
          </a:p>
          <a:p>
            <a:r>
              <a:rPr lang="en-US" dirty="0" smtClean="0"/>
              <a:t>If a def and a use appear on the </a:t>
            </a:r>
            <a:r>
              <a:rPr lang="en-US" dirty="0" smtClean="0">
                <a:solidFill>
                  <a:schemeClr val="tx2"/>
                </a:solidFill>
              </a:rPr>
              <a:t>same node</a:t>
            </a:r>
            <a:r>
              <a:rPr lang="en-US" dirty="0" smtClean="0"/>
              <a:t>, then it is only a DU-pair if the def occurs </a:t>
            </a:r>
            <a:r>
              <a:rPr lang="en-US" dirty="0" smtClean="0">
                <a:solidFill>
                  <a:schemeClr val="tx2"/>
                </a:solidFill>
              </a:rPr>
              <a:t>after</a:t>
            </a:r>
            <a:r>
              <a:rPr lang="en-US" dirty="0" smtClean="0"/>
              <a:t> the use and the node is in a loop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748EC4-CE28-4711-8C12-F7A23D8594A8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Data Flow – Stats</a:t>
            </a:r>
          </a:p>
        </p:txBody>
      </p:sp>
      <p:sp>
        <p:nvSpPr>
          <p:cNvPr id="29702" name="Text Box 4"/>
          <p:cNvSpPr txBox="1">
            <a:spLocks noChangeArrowheads="1"/>
          </p:cNvSpPr>
          <p:nvPr/>
        </p:nvSpPr>
        <p:spPr bwMode="auto">
          <a:xfrm>
            <a:off x="1017588" y="1520825"/>
            <a:ext cx="63658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9703" name="Text Box 6"/>
          <p:cNvSpPr txBox="1">
            <a:spLocks noChangeArrowheads="1"/>
          </p:cNvSpPr>
          <p:nvPr/>
        </p:nvSpPr>
        <p:spPr bwMode="auto">
          <a:xfrm>
            <a:off x="1092200" y="757238"/>
            <a:ext cx="6959600" cy="57435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public static void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computeStats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[ ]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numbers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numbers.length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double med,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,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, mean, sum,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2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0.0;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for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&lt;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;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    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+=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numbers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[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];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}</a:t>
            </a: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med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=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numbers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[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/ 2 ];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mean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/ (double)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;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</a:t>
            </a:r>
            <a:endParaRPr lang="en-US" sz="1600" b="0" dirty="0">
              <a:solidFill>
                <a:schemeClr val="tx2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2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0.o;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for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&lt;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;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+ ((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numbers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[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] -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mean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 * (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numbers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[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] -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mean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}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/ (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- 1 );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=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Math.sqrt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2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("length:                   " +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("mean:                    " +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mean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("median:                 " +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med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("variance:                " +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("standard deviation: " +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C40695-39B4-4F0B-AE76-8CE8B03E8522}" type="slidenum">
              <a:rPr lang="en-US" smtClean="0"/>
              <a:pPr/>
              <a:t>18</a:t>
            </a:fld>
            <a:endParaRPr lang="en-US" smtClean="0"/>
          </a:p>
        </p:txBody>
      </p:sp>
      <p:grpSp>
        <p:nvGrpSpPr>
          <p:cNvPr id="30725" name="Group 58"/>
          <p:cNvGrpSpPr>
            <a:grpSpLocks/>
          </p:cNvGrpSpPr>
          <p:nvPr/>
        </p:nvGrpSpPr>
        <p:grpSpPr bwMode="auto">
          <a:xfrm>
            <a:off x="2074863" y="777875"/>
            <a:ext cx="2876550" cy="5568950"/>
            <a:chOff x="274" y="490"/>
            <a:chExt cx="1812" cy="3508"/>
          </a:xfrm>
        </p:grpSpPr>
        <p:grpSp>
          <p:nvGrpSpPr>
            <p:cNvPr id="30739" name="Group 6"/>
            <p:cNvGrpSpPr>
              <a:grpSpLocks/>
            </p:cNvGrpSpPr>
            <p:nvPr/>
          </p:nvGrpSpPr>
          <p:grpSpPr bwMode="auto">
            <a:xfrm>
              <a:off x="1736" y="3701"/>
              <a:ext cx="350" cy="296"/>
              <a:chOff x="4738" y="2684"/>
              <a:chExt cx="350" cy="296"/>
            </a:xfrm>
          </p:grpSpPr>
          <p:sp>
            <p:nvSpPr>
              <p:cNvPr id="30771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72" name="Text Box 8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8</a:t>
                </a:r>
              </a:p>
            </p:txBody>
          </p:sp>
        </p:grpSp>
        <p:grpSp>
          <p:nvGrpSpPr>
            <p:cNvPr id="30740" name="Group 9"/>
            <p:cNvGrpSpPr>
              <a:grpSpLocks/>
            </p:cNvGrpSpPr>
            <p:nvPr/>
          </p:nvGrpSpPr>
          <p:grpSpPr bwMode="auto">
            <a:xfrm>
              <a:off x="801" y="684"/>
              <a:ext cx="350" cy="296"/>
              <a:chOff x="3838" y="2684"/>
              <a:chExt cx="350" cy="296"/>
            </a:xfrm>
          </p:grpSpPr>
          <p:sp>
            <p:nvSpPr>
              <p:cNvPr id="30769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70" name="Text Box 11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30741" name="Line 15"/>
            <p:cNvSpPr>
              <a:spLocks noChangeShapeType="1"/>
            </p:cNvSpPr>
            <p:nvPr/>
          </p:nvSpPr>
          <p:spPr bwMode="auto">
            <a:xfrm>
              <a:off x="976" y="490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42" name="Group 21"/>
            <p:cNvGrpSpPr>
              <a:grpSpLocks/>
            </p:cNvGrpSpPr>
            <p:nvPr/>
          </p:nvGrpSpPr>
          <p:grpSpPr bwMode="auto">
            <a:xfrm>
              <a:off x="801" y="1287"/>
              <a:ext cx="350" cy="296"/>
              <a:chOff x="4288" y="1746"/>
              <a:chExt cx="350" cy="296"/>
            </a:xfrm>
          </p:grpSpPr>
          <p:sp>
            <p:nvSpPr>
              <p:cNvPr id="30767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8" name="Text Box 23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grpSp>
          <p:nvGrpSpPr>
            <p:cNvPr id="30743" name="Group 24"/>
            <p:cNvGrpSpPr>
              <a:grpSpLocks/>
            </p:cNvGrpSpPr>
            <p:nvPr/>
          </p:nvGrpSpPr>
          <p:grpSpPr bwMode="auto">
            <a:xfrm>
              <a:off x="274" y="2493"/>
              <a:ext cx="350" cy="296"/>
              <a:chOff x="4288" y="1746"/>
              <a:chExt cx="350" cy="296"/>
            </a:xfrm>
          </p:grpSpPr>
          <p:sp>
            <p:nvSpPr>
              <p:cNvPr id="30765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6" name="Text Box 26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grpSp>
          <p:nvGrpSpPr>
            <p:cNvPr id="30744" name="Group 27"/>
            <p:cNvGrpSpPr>
              <a:grpSpLocks/>
            </p:cNvGrpSpPr>
            <p:nvPr/>
          </p:nvGrpSpPr>
          <p:grpSpPr bwMode="auto">
            <a:xfrm>
              <a:off x="801" y="1891"/>
              <a:ext cx="350" cy="296"/>
              <a:chOff x="4288" y="1746"/>
              <a:chExt cx="350" cy="296"/>
            </a:xfrm>
          </p:grpSpPr>
          <p:sp>
            <p:nvSpPr>
              <p:cNvPr id="30763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4" name="Text Box 2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grpSp>
          <p:nvGrpSpPr>
            <p:cNvPr id="30745" name="Group 37"/>
            <p:cNvGrpSpPr>
              <a:grpSpLocks/>
            </p:cNvGrpSpPr>
            <p:nvPr/>
          </p:nvGrpSpPr>
          <p:grpSpPr bwMode="auto">
            <a:xfrm>
              <a:off x="1314" y="2493"/>
              <a:ext cx="350" cy="296"/>
              <a:chOff x="4288" y="1746"/>
              <a:chExt cx="350" cy="296"/>
            </a:xfrm>
          </p:grpSpPr>
          <p:sp>
            <p:nvSpPr>
              <p:cNvPr id="30761" name="Oval 3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2" name="Text Box 3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5</a:t>
                </a:r>
              </a:p>
            </p:txBody>
          </p:sp>
        </p:grpSp>
        <p:grpSp>
          <p:nvGrpSpPr>
            <p:cNvPr id="30746" name="Group 40"/>
            <p:cNvGrpSpPr>
              <a:grpSpLocks/>
            </p:cNvGrpSpPr>
            <p:nvPr/>
          </p:nvGrpSpPr>
          <p:grpSpPr bwMode="auto">
            <a:xfrm>
              <a:off x="1314" y="3098"/>
              <a:ext cx="350" cy="296"/>
              <a:chOff x="4288" y="1746"/>
              <a:chExt cx="350" cy="296"/>
            </a:xfrm>
          </p:grpSpPr>
          <p:sp>
            <p:nvSpPr>
              <p:cNvPr id="30759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0" name="Text Box 42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grpSp>
          <p:nvGrpSpPr>
            <p:cNvPr id="30747" name="Group 43"/>
            <p:cNvGrpSpPr>
              <a:grpSpLocks/>
            </p:cNvGrpSpPr>
            <p:nvPr/>
          </p:nvGrpSpPr>
          <p:grpSpPr bwMode="auto">
            <a:xfrm>
              <a:off x="802" y="3702"/>
              <a:ext cx="350" cy="296"/>
              <a:chOff x="4288" y="1746"/>
              <a:chExt cx="350" cy="296"/>
            </a:xfrm>
          </p:grpSpPr>
          <p:sp>
            <p:nvSpPr>
              <p:cNvPr id="30757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8" name="Text Box 4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  <p:cxnSp>
          <p:nvCxnSpPr>
            <p:cNvPr id="30748" name="AutoShape 48"/>
            <p:cNvCxnSpPr>
              <a:cxnSpLocks noChangeShapeType="1"/>
              <a:stCxn id="30769" idx="4"/>
              <a:endCxn id="30767" idx="0"/>
            </p:cNvCxnSpPr>
            <p:nvPr/>
          </p:nvCxnSpPr>
          <p:spPr bwMode="auto">
            <a:xfrm>
              <a:off x="976" y="986"/>
              <a:ext cx="0" cy="29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49" name="AutoShape 49"/>
            <p:cNvCxnSpPr>
              <a:cxnSpLocks noChangeShapeType="1"/>
              <a:stCxn id="30767" idx="4"/>
              <a:endCxn id="30763" idx="0"/>
            </p:cNvCxnSpPr>
            <p:nvPr/>
          </p:nvCxnSpPr>
          <p:spPr bwMode="auto">
            <a:xfrm>
              <a:off x="976" y="1589"/>
              <a:ext cx="0" cy="29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0" name="AutoShape 50"/>
            <p:cNvCxnSpPr>
              <a:cxnSpLocks noChangeShapeType="1"/>
              <a:stCxn id="30763" idx="3"/>
              <a:endCxn id="30765" idx="7"/>
            </p:cNvCxnSpPr>
            <p:nvPr/>
          </p:nvCxnSpPr>
          <p:spPr bwMode="auto">
            <a:xfrm flipH="1">
              <a:off x="573" y="2150"/>
              <a:ext cx="279" cy="38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1" name="AutoShape 52"/>
            <p:cNvCxnSpPr>
              <a:cxnSpLocks noChangeShapeType="1"/>
              <a:stCxn id="30763" idx="6"/>
              <a:endCxn id="30761" idx="0"/>
            </p:cNvCxnSpPr>
            <p:nvPr/>
          </p:nvCxnSpPr>
          <p:spPr bwMode="auto">
            <a:xfrm>
              <a:off x="1157" y="2039"/>
              <a:ext cx="332" cy="448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2" name="AutoShape 53"/>
            <p:cNvCxnSpPr>
              <a:cxnSpLocks noChangeShapeType="1"/>
              <a:stCxn id="30765" idx="3"/>
              <a:endCxn id="30763" idx="2"/>
            </p:cNvCxnSpPr>
            <p:nvPr/>
          </p:nvCxnSpPr>
          <p:spPr bwMode="auto">
            <a:xfrm rot="5400000" flipH="1" flipV="1">
              <a:off x="203" y="2161"/>
              <a:ext cx="713" cy="470"/>
            </a:xfrm>
            <a:prstGeom prst="curvedConnector4">
              <a:avLst>
                <a:gd name="adj1" fmla="val -25384"/>
                <a:gd name="adj2" fmla="val -50639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3" name="AutoShape 54"/>
            <p:cNvCxnSpPr>
              <a:cxnSpLocks noChangeShapeType="1"/>
              <a:stCxn id="30761" idx="4"/>
              <a:endCxn id="30759" idx="0"/>
            </p:cNvCxnSpPr>
            <p:nvPr/>
          </p:nvCxnSpPr>
          <p:spPr bwMode="auto">
            <a:xfrm>
              <a:off x="1489" y="2795"/>
              <a:ext cx="0" cy="29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4" name="AutoShape 55"/>
            <p:cNvCxnSpPr>
              <a:cxnSpLocks noChangeShapeType="1"/>
              <a:stCxn id="30759" idx="6"/>
              <a:endCxn id="30771" idx="0"/>
            </p:cNvCxnSpPr>
            <p:nvPr/>
          </p:nvCxnSpPr>
          <p:spPr bwMode="auto">
            <a:xfrm>
              <a:off x="1670" y="3246"/>
              <a:ext cx="241" cy="443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5" name="AutoShape 56"/>
            <p:cNvCxnSpPr>
              <a:cxnSpLocks noChangeShapeType="1"/>
              <a:stCxn id="30759" idx="3"/>
              <a:endCxn id="30757" idx="7"/>
            </p:cNvCxnSpPr>
            <p:nvPr/>
          </p:nvCxnSpPr>
          <p:spPr bwMode="auto">
            <a:xfrm flipH="1">
              <a:off x="1101" y="3357"/>
              <a:ext cx="264" cy="38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6" name="AutoShape 57"/>
            <p:cNvCxnSpPr>
              <a:cxnSpLocks noChangeShapeType="1"/>
              <a:stCxn id="30757" idx="3"/>
              <a:endCxn id="30759" idx="2"/>
            </p:cNvCxnSpPr>
            <p:nvPr/>
          </p:nvCxnSpPr>
          <p:spPr bwMode="auto">
            <a:xfrm rot="5400000" flipH="1" flipV="1">
              <a:off x="723" y="3376"/>
              <a:ext cx="715" cy="455"/>
            </a:xfrm>
            <a:prstGeom prst="curvedConnector4">
              <a:avLst>
                <a:gd name="adj1" fmla="val -25315"/>
                <a:gd name="adj2" fmla="val -45935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sp>
        <p:nvSpPr>
          <p:cNvPr id="307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 Flow Graph for Stats </a:t>
            </a:r>
          </a:p>
        </p:txBody>
      </p:sp>
      <p:sp>
        <p:nvSpPr>
          <p:cNvPr id="202787" name="Text Box 35"/>
          <p:cNvSpPr txBox="1">
            <a:spLocks noChangeArrowheads="1"/>
          </p:cNvSpPr>
          <p:nvPr/>
        </p:nvSpPr>
        <p:spPr bwMode="auto">
          <a:xfrm>
            <a:off x="3452813" y="957263"/>
            <a:ext cx="2606675" cy="7032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 numbers 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sum = 0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length = </a:t>
            </a: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numbers.length</a:t>
            </a:r>
            <a:endParaRPr lang="en-US" sz="1600" dirty="0">
              <a:solidFill>
                <a:schemeClr val="tx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02811" name="Text Box 59"/>
          <p:cNvSpPr txBox="1">
            <a:spLocks noChangeArrowheads="1"/>
          </p:cNvSpPr>
          <p:nvPr/>
        </p:nvSpPr>
        <p:spPr bwMode="auto">
          <a:xfrm>
            <a:off x="3444875" y="2149475"/>
            <a:ext cx="1303338" cy="214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 = 0</a:t>
            </a:r>
          </a:p>
        </p:txBody>
      </p:sp>
      <p:grpSp>
        <p:nvGrpSpPr>
          <p:cNvPr id="11" name="Group 70"/>
          <p:cNvGrpSpPr>
            <a:grpSpLocks/>
          </p:cNvGrpSpPr>
          <p:nvPr/>
        </p:nvGrpSpPr>
        <p:grpSpPr bwMode="auto">
          <a:xfrm>
            <a:off x="2740025" y="3205163"/>
            <a:ext cx="2263775" cy="698500"/>
            <a:chOff x="679" y="2019"/>
            <a:chExt cx="1426" cy="440"/>
          </a:xfrm>
        </p:grpSpPr>
        <p:sp>
          <p:nvSpPr>
            <p:cNvPr id="30737" name="Text Box 62"/>
            <p:cNvSpPr txBox="1">
              <a:spLocks noChangeArrowheads="1"/>
            </p:cNvSpPr>
            <p:nvPr/>
          </p:nvSpPr>
          <p:spPr bwMode="auto">
            <a:xfrm>
              <a:off x="1284" y="2019"/>
              <a:ext cx="821" cy="13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 &gt;= length</a:t>
              </a:r>
            </a:p>
          </p:txBody>
        </p:sp>
        <p:sp>
          <p:nvSpPr>
            <p:cNvPr id="30738" name="Text Box 63"/>
            <p:cNvSpPr txBox="1">
              <a:spLocks noChangeArrowheads="1"/>
            </p:cNvSpPr>
            <p:nvPr/>
          </p:nvSpPr>
          <p:spPr bwMode="auto">
            <a:xfrm>
              <a:off x="679" y="2324"/>
              <a:ext cx="821" cy="13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 &lt; length</a:t>
              </a:r>
            </a:p>
          </p:txBody>
        </p:sp>
      </p:grpSp>
      <p:sp>
        <p:nvSpPr>
          <p:cNvPr id="202816" name="Text Box 64"/>
          <p:cNvSpPr txBox="1">
            <a:spLocks noChangeArrowheads="1"/>
          </p:cNvSpPr>
          <p:nvPr/>
        </p:nvSpPr>
        <p:spPr bwMode="auto">
          <a:xfrm>
            <a:off x="1851025" y="4457700"/>
            <a:ext cx="214788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sum += numbers [ i ]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i++</a:t>
            </a:r>
          </a:p>
        </p:txBody>
      </p:sp>
      <p:sp>
        <p:nvSpPr>
          <p:cNvPr id="202817" name="Text Box 65"/>
          <p:cNvSpPr txBox="1">
            <a:spLocks noChangeArrowheads="1"/>
          </p:cNvSpPr>
          <p:nvPr/>
        </p:nvSpPr>
        <p:spPr bwMode="auto">
          <a:xfrm>
            <a:off x="4278313" y="3844925"/>
            <a:ext cx="2879725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med = numbers [ length / 2 ]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mean = sum / (double) length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varsum = 0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 = 0</a:t>
            </a:r>
          </a:p>
        </p:txBody>
      </p:sp>
      <p:grpSp>
        <p:nvGrpSpPr>
          <p:cNvPr id="12" name="Group 71"/>
          <p:cNvGrpSpPr>
            <a:grpSpLocks/>
          </p:cNvGrpSpPr>
          <p:nvPr/>
        </p:nvGrpSpPr>
        <p:grpSpPr bwMode="auto">
          <a:xfrm>
            <a:off x="3578225" y="5181600"/>
            <a:ext cx="2214563" cy="611188"/>
            <a:chOff x="1207" y="3264"/>
            <a:chExt cx="1395" cy="385"/>
          </a:xfrm>
        </p:grpSpPr>
        <p:sp>
          <p:nvSpPr>
            <p:cNvPr id="30735" name="Text Box 66"/>
            <p:cNvSpPr txBox="1">
              <a:spLocks noChangeArrowheads="1"/>
            </p:cNvSpPr>
            <p:nvPr/>
          </p:nvSpPr>
          <p:spPr bwMode="auto">
            <a:xfrm>
              <a:off x="1781" y="3264"/>
              <a:ext cx="821" cy="13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 &gt;= length</a:t>
              </a:r>
            </a:p>
          </p:txBody>
        </p:sp>
        <p:sp>
          <p:nvSpPr>
            <p:cNvPr id="30736" name="Text Box 67"/>
            <p:cNvSpPr txBox="1">
              <a:spLocks noChangeArrowheads="1"/>
            </p:cNvSpPr>
            <p:nvPr/>
          </p:nvSpPr>
          <p:spPr bwMode="auto">
            <a:xfrm>
              <a:off x="1207" y="3514"/>
              <a:ext cx="821" cy="13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 &lt; length</a:t>
              </a:r>
            </a:p>
          </p:txBody>
        </p:sp>
      </p:grpSp>
      <p:sp>
        <p:nvSpPr>
          <p:cNvPr id="202820" name="Text Box 68"/>
          <p:cNvSpPr txBox="1">
            <a:spLocks noChangeArrowheads="1"/>
          </p:cNvSpPr>
          <p:nvPr/>
        </p:nvSpPr>
        <p:spPr bwMode="auto">
          <a:xfrm>
            <a:off x="1841500" y="6181725"/>
            <a:ext cx="1419225" cy="4587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varsum = 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i++</a:t>
            </a:r>
          </a:p>
        </p:txBody>
      </p:sp>
      <p:sp>
        <p:nvSpPr>
          <p:cNvPr id="202821" name="Text Box 69"/>
          <p:cNvSpPr txBox="1">
            <a:spLocks noChangeArrowheads="1"/>
          </p:cNvSpPr>
          <p:nvPr/>
        </p:nvSpPr>
        <p:spPr bwMode="auto">
          <a:xfrm>
            <a:off x="4921250" y="5634038"/>
            <a:ext cx="3005138" cy="10772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600" b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 = varsum / ( length - 1.0 )</a:t>
            </a:r>
          </a:p>
          <a:p>
            <a:r>
              <a:rPr lang="en-US" sz="1600" b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sd  = Math.sqrt ( var )</a:t>
            </a:r>
          </a:p>
          <a:p>
            <a:r>
              <a:rPr lang="en-US" sz="1600" b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print (length, mean, med, var, sd)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559228" y="1924120"/>
            <a:ext cx="2367159" cy="707886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Annotate with the statements …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2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0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2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0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87" grpId="0"/>
      <p:bldP spid="202811" grpId="0"/>
      <p:bldP spid="202816" grpId="0"/>
      <p:bldP spid="202817" grpId="0"/>
      <p:bldP spid="202820" grpId="0"/>
      <p:bldP spid="202821" grpId="0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1AF917-0832-4C42-8BF6-7C8ED3493A88}" type="slidenum">
              <a:rPr lang="en-US" smtClean="0"/>
              <a:pPr/>
              <a:t>19</a:t>
            </a:fld>
            <a:endParaRPr lang="en-US" smtClean="0"/>
          </a:p>
        </p:txBody>
      </p:sp>
      <p:grpSp>
        <p:nvGrpSpPr>
          <p:cNvPr id="31749" name="Group 2"/>
          <p:cNvGrpSpPr>
            <a:grpSpLocks/>
          </p:cNvGrpSpPr>
          <p:nvPr/>
        </p:nvGrpSpPr>
        <p:grpSpPr bwMode="auto">
          <a:xfrm>
            <a:off x="2074863" y="777875"/>
            <a:ext cx="2876550" cy="5568950"/>
            <a:chOff x="274" y="490"/>
            <a:chExt cx="1812" cy="3508"/>
          </a:xfrm>
        </p:grpSpPr>
        <p:grpSp>
          <p:nvGrpSpPr>
            <p:cNvPr id="31763" name="Group 3"/>
            <p:cNvGrpSpPr>
              <a:grpSpLocks/>
            </p:cNvGrpSpPr>
            <p:nvPr/>
          </p:nvGrpSpPr>
          <p:grpSpPr bwMode="auto">
            <a:xfrm>
              <a:off x="1736" y="3701"/>
              <a:ext cx="350" cy="296"/>
              <a:chOff x="4738" y="2684"/>
              <a:chExt cx="350" cy="296"/>
            </a:xfrm>
          </p:grpSpPr>
          <p:sp>
            <p:nvSpPr>
              <p:cNvPr id="31795" name="Oval 4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96" name="Text Box 5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8</a:t>
                </a:r>
              </a:p>
            </p:txBody>
          </p:sp>
        </p:grpSp>
        <p:grpSp>
          <p:nvGrpSpPr>
            <p:cNvPr id="31764" name="Group 6"/>
            <p:cNvGrpSpPr>
              <a:grpSpLocks/>
            </p:cNvGrpSpPr>
            <p:nvPr/>
          </p:nvGrpSpPr>
          <p:grpSpPr bwMode="auto">
            <a:xfrm>
              <a:off x="801" y="684"/>
              <a:ext cx="350" cy="296"/>
              <a:chOff x="3838" y="2684"/>
              <a:chExt cx="350" cy="296"/>
            </a:xfrm>
          </p:grpSpPr>
          <p:sp>
            <p:nvSpPr>
              <p:cNvPr id="31793" name="Oval 7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94" name="Text Box 8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31765" name="Line 9"/>
            <p:cNvSpPr>
              <a:spLocks noChangeShapeType="1"/>
            </p:cNvSpPr>
            <p:nvPr/>
          </p:nvSpPr>
          <p:spPr bwMode="auto">
            <a:xfrm>
              <a:off x="976" y="490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766" name="Group 10"/>
            <p:cNvGrpSpPr>
              <a:grpSpLocks/>
            </p:cNvGrpSpPr>
            <p:nvPr/>
          </p:nvGrpSpPr>
          <p:grpSpPr bwMode="auto">
            <a:xfrm>
              <a:off x="801" y="1287"/>
              <a:ext cx="350" cy="296"/>
              <a:chOff x="4288" y="1746"/>
              <a:chExt cx="350" cy="296"/>
            </a:xfrm>
          </p:grpSpPr>
          <p:sp>
            <p:nvSpPr>
              <p:cNvPr id="31791" name="Oval 1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92" name="Text Box 12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grpSp>
          <p:nvGrpSpPr>
            <p:cNvPr id="31767" name="Group 13"/>
            <p:cNvGrpSpPr>
              <a:grpSpLocks/>
            </p:cNvGrpSpPr>
            <p:nvPr/>
          </p:nvGrpSpPr>
          <p:grpSpPr bwMode="auto">
            <a:xfrm>
              <a:off x="274" y="2493"/>
              <a:ext cx="350" cy="296"/>
              <a:chOff x="4288" y="1746"/>
              <a:chExt cx="350" cy="296"/>
            </a:xfrm>
          </p:grpSpPr>
          <p:sp>
            <p:nvSpPr>
              <p:cNvPr id="31789" name="Oval 1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90" name="Text Box 1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grpSp>
          <p:nvGrpSpPr>
            <p:cNvPr id="31768" name="Group 16"/>
            <p:cNvGrpSpPr>
              <a:grpSpLocks/>
            </p:cNvGrpSpPr>
            <p:nvPr/>
          </p:nvGrpSpPr>
          <p:grpSpPr bwMode="auto">
            <a:xfrm>
              <a:off x="801" y="1891"/>
              <a:ext cx="350" cy="296"/>
              <a:chOff x="4288" y="1746"/>
              <a:chExt cx="350" cy="296"/>
            </a:xfrm>
          </p:grpSpPr>
          <p:sp>
            <p:nvSpPr>
              <p:cNvPr id="31787" name="Oval 17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88" name="Text Box 18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grpSp>
          <p:nvGrpSpPr>
            <p:cNvPr id="31769" name="Group 19"/>
            <p:cNvGrpSpPr>
              <a:grpSpLocks/>
            </p:cNvGrpSpPr>
            <p:nvPr/>
          </p:nvGrpSpPr>
          <p:grpSpPr bwMode="auto">
            <a:xfrm>
              <a:off x="1314" y="2493"/>
              <a:ext cx="350" cy="296"/>
              <a:chOff x="4288" y="1746"/>
              <a:chExt cx="350" cy="296"/>
            </a:xfrm>
          </p:grpSpPr>
          <p:sp>
            <p:nvSpPr>
              <p:cNvPr id="31785" name="Oval 20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86" name="Text Box 21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5</a:t>
                </a:r>
              </a:p>
            </p:txBody>
          </p:sp>
        </p:grpSp>
        <p:grpSp>
          <p:nvGrpSpPr>
            <p:cNvPr id="31770" name="Group 22"/>
            <p:cNvGrpSpPr>
              <a:grpSpLocks/>
            </p:cNvGrpSpPr>
            <p:nvPr/>
          </p:nvGrpSpPr>
          <p:grpSpPr bwMode="auto">
            <a:xfrm>
              <a:off x="1314" y="3098"/>
              <a:ext cx="350" cy="296"/>
              <a:chOff x="4288" y="1746"/>
              <a:chExt cx="350" cy="296"/>
            </a:xfrm>
          </p:grpSpPr>
          <p:sp>
            <p:nvSpPr>
              <p:cNvPr id="31783" name="Oval 23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84" name="Text Box 24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grpSp>
          <p:nvGrpSpPr>
            <p:cNvPr id="31771" name="Group 25"/>
            <p:cNvGrpSpPr>
              <a:grpSpLocks/>
            </p:cNvGrpSpPr>
            <p:nvPr/>
          </p:nvGrpSpPr>
          <p:grpSpPr bwMode="auto">
            <a:xfrm>
              <a:off x="802" y="3702"/>
              <a:ext cx="350" cy="296"/>
              <a:chOff x="4288" y="1746"/>
              <a:chExt cx="350" cy="296"/>
            </a:xfrm>
          </p:grpSpPr>
          <p:sp>
            <p:nvSpPr>
              <p:cNvPr id="31781" name="Oval 26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82" name="Text Box 27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  <p:cxnSp>
          <p:nvCxnSpPr>
            <p:cNvPr id="31772" name="AutoShape 28"/>
            <p:cNvCxnSpPr>
              <a:cxnSpLocks noChangeShapeType="1"/>
              <a:stCxn id="31793" idx="4"/>
              <a:endCxn id="31791" idx="0"/>
            </p:cNvCxnSpPr>
            <p:nvPr/>
          </p:nvCxnSpPr>
          <p:spPr bwMode="auto">
            <a:xfrm>
              <a:off x="976" y="986"/>
              <a:ext cx="0" cy="29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3" name="AutoShape 29"/>
            <p:cNvCxnSpPr>
              <a:cxnSpLocks noChangeShapeType="1"/>
              <a:stCxn id="31791" idx="4"/>
              <a:endCxn id="31787" idx="0"/>
            </p:cNvCxnSpPr>
            <p:nvPr/>
          </p:nvCxnSpPr>
          <p:spPr bwMode="auto">
            <a:xfrm>
              <a:off x="976" y="1589"/>
              <a:ext cx="0" cy="29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4" name="AutoShape 30"/>
            <p:cNvCxnSpPr>
              <a:cxnSpLocks noChangeShapeType="1"/>
              <a:stCxn id="31787" idx="3"/>
              <a:endCxn id="31789" idx="7"/>
            </p:cNvCxnSpPr>
            <p:nvPr/>
          </p:nvCxnSpPr>
          <p:spPr bwMode="auto">
            <a:xfrm flipH="1">
              <a:off x="573" y="2150"/>
              <a:ext cx="279" cy="38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5" name="AutoShape 31"/>
            <p:cNvCxnSpPr>
              <a:cxnSpLocks noChangeShapeType="1"/>
              <a:stCxn id="31787" idx="6"/>
              <a:endCxn id="31785" idx="0"/>
            </p:cNvCxnSpPr>
            <p:nvPr/>
          </p:nvCxnSpPr>
          <p:spPr bwMode="auto">
            <a:xfrm>
              <a:off x="1157" y="2039"/>
              <a:ext cx="332" cy="448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6" name="AutoShape 32"/>
            <p:cNvCxnSpPr>
              <a:cxnSpLocks noChangeShapeType="1"/>
              <a:stCxn id="31789" idx="3"/>
              <a:endCxn id="31787" idx="2"/>
            </p:cNvCxnSpPr>
            <p:nvPr/>
          </p:nvCxnSpPr>
          <p:spPr bwMode="auto">
            <a:xfrm rot="5400000" flipH="1" flipV="1">
              <a:off x="203" y="2161"/>
              <a:ext cx="713" cy="470"/>
            </a:xfrm>
            <a:prstGeom prst="curvedConnector4">
              <a:avLst>
                <a:gd name="adj1" fmla="val -25384"/>
                <a:gd name="adj2" fmla="val -50639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7" name="AutoShape 33"/>
            <p:cNvCxnSpPr>
              <a:cxnSpLocks noChangeShapeType="1"/>
              <a:stCxn id="31785" idx="4"/>
              <a:endCxn id="31783" idx="0"/>
            </p:cNvCxnSpPr>
            <p:nvPr/>
          </p:nvCxnSpPr>
          <p:spPr bwMode="auto">
            <a:xfrm>
              <a:off x="1489" y="2795"/>
              <a:ext cx="0" cy="29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8" name="AutoShape 34"/>
            <p:cNvCxnSpPr>
              <a:cxnSpLocks noChangeShapeType="1"/>
              <a:stCxn id="31783" idx="6"/>
              <a:endCxn id="31795" idx="0"/>
            </p:cNvCxnSpPr>
            <p:nvPr/>
          </p:nvCxnSpPr>
          <p:spPr bwMode="auto">
            <a:xfrm>
              <a:off x="1670" y="3246"/>
              <a:ext cx="241" cy="443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9" name="AutoShape 35"/>
            <p:cNvCxnSpPr>
              <a:cxnSpLocks noChangeShapeType="1"/>
              <a:stCxn id="31783" idx="3"/>
              <a:endCxn id="31781" idx="7"/>
            </p:cNvCxnSpPr>
            <p:nvPr/>
          </p:nvCxnSpPr>
          <p:spPr bwMode="auto">
            <a:xfrm flipH="1">
              <a:off x="1101" y="3357"/>
              <a:ext cx="264" cy="38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80" name="AutoShape 36"/>
            <p:cNvCxnSpPr>
              <a:cxnSpLocks noChangeShapeType="1"/>
              <a:stCxn id="31781" idx="3"/>
              <a:endCxn id="31783" idx="2"/>
            </p:cNvCxnSpPr>
            <p:nvPr/>
          </p:nvCxnSpPr>
          <p:spPr bwMode="auto">
            <a:xfrm rot="5400000" flipH="1" flipV="1">
              <a:off x="723" y="3376"/>
              <a:ext cx="715" cy="455"/>
            </a:xfrm>
            <a:prstGeom prst="curvedConnector4">
              <a:avLst>
                <a:gd name="adj1" fmla="val -25315"/>
                <a:gd name="adj2" fmla="val -45935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sp>
        <p:nvSpPr>
          <p:cNvPr id="31750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CFG for Stats – With Defs &amp; Uses</a:t>
            </a:r>
          </a:p>
        </p:txBody>
      </p:sp>
      <p:sp>
        <p:nvSpPr>
          <p:cNvPr id="205862" name="Text Box 38"/>
          <p:cNvSpPr txBox="1">
            <a:spLocks noChangeArrowheads="1"/>
          </p:cNvSpPr>
          <p:nvPr/>
        </p:nvSpPr>
        <p:spPr bwMode="auto">
          <a:xfrm>
            <a:off x="3406775" y="1129999"/>
            <a:ext cx="3471545" cy="21544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def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(1) = { numbers, sum, length }</a:t>
            </a:r>
          </a:p>
        </p:txBody>
      </p:sp>
      <p:sp>
        <p:nvSpPr>
          <p:cNvPr id="205863" name="Text Box 39"/>
          <p:cNvSpPr txBox="1">
            <a:spLocks noChangeArrowheads="1"/>
          </p:cNvSpPr>
          <p:nvPr/>
        </p:nvSpPr>
        <p:spPr bwMode="auto">
          <a:xfrm>
            <a:off x="3444874" y="2182813"/>
            <a:ext cx="1384301" cy="21544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def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(2) = { </a:t>
            </a: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}</a:t>
            </a:r>
          </a:p>
        </p:txBody>
      </p:sp>
      <p:sp>
        <p:nvSpPr>
          <p:cNvPr id="205868" name="Text Box 44"/>
          <p:cNvSpPr txBox="1">
            <a:spLocks noChangeArrowheads="1"/>
          </p:cNvSpPr>
          <p:nvPr/>
        </p:nvSpPr>
        <p:spPr bwMode="auto">
          <a:xfrm>
            <a:off x="4278312" y="3959225"/>
            <a:ext cx="3494087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def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(5) = { med, mean, </a:t>
            </a: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varsum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}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use (5) = { numbers, length, sum }</a:t>
            </a:r>
          </a:p>
        </p:txBody>
      </p:sp>
      <p:sp>
        <p:nvSpPr>
          <p:cNvPr id="205873" name="Text Box 49"/>
          <p:cNvSpPr txBox="1">
            <a:spLocks noChangeArrowheads="1"/>
          </p:cNvSpPr>
          <p:nvPr/>
        </p:nvSpPr>
        <p:spPr bwMode="auto">
          <a:xfrm>
            <a:off x="4921250" y="5634038"/>
            <a:ext cx="4222750" cy="8255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def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(8) = {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sd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}</a:t>
            </a:r>
          </a:p>
          <a:p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use (8) = {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length, mean,</a:t>
            </a:r>
          </a:p>
          <a:p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             med,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sd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}</a:t>
            </a:r>
          </a:p>
        </p:txBody>
      </p:sp>
      <p:grpSp>
        <p:nvGrpSpPr>
          <p:cNvPr id="11" name="Group 53"/>
          <p:cNvGrpSpPr>
            <a:grpSpLocks/>
          </p:cNvGrpSpPr>
          <p:nvPr/>
        </p:nvGrpSpPr>
        <p:grpSpPr bwMode="auto">
          <a:xfrm>
            <a:off x="1647825" y="3205163"/>
            <a:ext cx="4529455" cy="696912"/>
            <a:chOff x="1038" y="2019"/>
            <a:chExt cx="2726" cy="439"/>
          </a:xfrm>
        </p:grpSpPr>
        <p:sp>
          <p:nvSpPr>
            <p:cNvPr id="31761" name="Text Box 41"/>
            <p:cNvSpPr txBox="1">
              <a:spLocks noChangeArrowheads="1"/>
            </p:cNvSpPr>
            <p:nvPr/>
          </p:nvSpPr>
          <p:spPr bwMode="auto">
            <a:xfrm>
              <a:off x="2331" y="2019"/>
              <a:ext cx="1433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use (3, 5) = { i, length }</a:t>
              </a:r>
            </a:p>
          </p:txBody>
        </p:sp>
        <p:sp>
          <p:nvSpPr>
            <p:cNvPr id="31762" name="Text Box 50"/>
            <p:cNvSpPr txBox="1">
              <a:spLocks noChangeArrowheads="1"/>
            </p:cNvSpPr>
            <p:nvPr/>
          </p:nvSpPr>
          <p:spPr bwMode="auto">
            <a:xfrm>
              <a:off x="1038" y="2245"/>
              <a:ext cx="1433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use (3, 4) = { i, length }</a:t>
              </a:r>
            </a:p>
          </p:txBody>
        </p:sp>
      </p:grpSp>
      <p:sp>
        <p:nvSpPr>
          <p:cNvPr id="205867" name="Text Box 43"/>
          <p:cNvSpPr txBox="1">
            <a:spLocks noChangeArrowheads="1"/>
          </p:cNvSpPr>
          <p:nvPr/>
        </p:nvSpPr>
        <p:spPr bwMode="auto">
          <a:xfrm>
            <a:off x="1016001" y="4457700"/>
            <a:ext cx="2960688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def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(4) = { sum, </a:t>
            </a: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}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use (4) = { sum, numbers, </a:t>
            </a: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}</a:t>
            </a:r>
          </a:p>
        </p:txBody>
      </p:sp>
      <p:grpSp>
        <p:nvGrpSpPr>
          <p:cNvPr id="12" name="Group 54"/>
          <p:cNvGrpSpPr>
            <a:grpSpLocks/>
          </p:cNvGrpSpPr>
          <p:nvPr/>
        </p:nvGrpSpPr>
        <p:grpSpPr bwMode="auto">
          <a:xfrm>
            <a:off x="2451100" y="5140324"/>
            <a:ext cx="4549775" cy="696913"/>
            <a:chOff x="1544" y="3238"/>
            <a:chExt cx="2726" cy="439"/>
          </a:xfrm>
        </p:grpSpPr>
        <p:sp>
          <p:nvSpPr>
            <p:cNvPr id="31759" name="Text Box 51"/>
            <p:cNvSpPr txBox="1">
              <a:spLocks noChangeArrowheads="1"/>
            </p:cNvSpPr>
            <p:nvPr/>
          </p:nvSpPr>
          <p:spPr bwMode="auto">
            <a:xfrm>
              <a:off x="2837" y="3238"/>
              <a:ext cx="1433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use (6, 8) = { </a:t>
              </a:r>
              <a:r>
                <a:rPr lang="en-US" sz="1600" dirty="0" err="1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</a:t>
              </a:r>
              <a:r>
                <a:rPr lang="en-US" sz="1600" dirty="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, length }</a:t>
              </a:r>
            </a:p>
          </p:txBody>
        </p:sp>
        <p:sp>
          <p:nvSpPr>
            <p:cNvPr id="31760" name="Text Box 52"/>
            <p:cNvSpPr txBox="1">
              <a:spLocks noChangeArrowheads="1"/>
            </p:cNvSpPr>
            <p:nvPr/>
          </p:nvSpPr>
          <p:spPr bwMode="auto">
            <a:xfrm>
              <a:off x="1544" y="3464"/>
              <a:ext cx="1433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use (6, 7) = { i, length }</a:t>
              </a:r>
            </a:p>
          </p:txBody>
        </p:sp>
      </p:grpSp>
      <p:sp>
        <p:nvSpPr>
          <p:cNvPr id="205872" name="Text Box 48"/>
          <p:cNvSpPr txBox="1">
            <a:spLocks noChangeArrowheads="1"/>
          </p:cNvSpPr>
          <p:nvPr/>
        </p:nvSpPr>
        <p:spPr bwMode="auto">
          <a:xfrm>
            <a:off x="149225" y="6078538"/>
            <a:ext cx="3706813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def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(7) = {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}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use (7) = {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numbers,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mean }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559227" y="1821923"/>
            <a:ext cx="2459980" cy="1015663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Turn the annotations into </a:t>
            </a:r>
            <a:r>
              <a:rPr lang="en-US" dirty="0" err="1" smtClean="0">
                <a:latin typeface="Gill Sans MT" panose="020B0502020104020203" pitchFamily="34" charset="0"/>
              </a:rPr>
              <a:t>def</a:t>
            </a:r>
            <a:r>
              <a:rPr lang="en-US" dirty="0">
                <a:latin typeface="Gill Sans MT" panose="020B0502020104020203" pitchFamily="34" charset="0"/>
              </a:rPr>
              <a:t> </a:t>
            </a:r>
            <a:r>
              <a:rPr lang="en-US" dirty="0" smtClean="0">
                <a:latin typeface="Gill Sans MT" panose="020B0502020104020203" pitchFamily="34" charset="0"/>
              </a:rPr>
              <a:t>and use sets …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54" name="Text Box 38"/>
          <p:cNvSpPr txBox="1">
            <a:spLocks noChangeArrowheads="1"/>
          </p:cNvSpPr>
          <p:nvPr/>
        </p:nvSpPr>
        <p:spPr bwMode="auto">
          <a:xfrm>
            <a:off x="3434601" y="1375133"/>
            <a:ext cx="3268663" cy="21544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use (1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) = { </a:t>
            </a:r>
            <a:r>
              <a:rPr lang="en-US" sz="1600" dirty="0" smtClean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numbers}</a:t>
            </a:r>
            <a:endParaRPr lang="en-US" sz="1600" dirty="0">
              <a:solidFill>
                <a:schemeClr val="tx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0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62" grpId="0"/>
      <p:bldP spid="205863" grpId="0"/>
      <p:bldP spid="205868" grpId="0"/>
      <p:bldP spid="205873" grpId="0"/>
      <p:bldP spid="205867" grpId="0"/>
      <p:bldP spid="205872" grpId="0"/>
      <p:bldP spid="53" grpId="0" animBg="1"/>
      <p:bldP spid="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10E1BA-E788-4A36-9125-96239943AB9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382713"/>
            <a:ext cx="8867775" cy="4881562"/>
          </a:xfrm>
        </p:spPr>
        <p:txBody>
          <a:bodyPr/>
          <a:lstStyle/>
          <a:p>
            <a:r>
              <a:rPr lang="en-US" sz="2800" dirty="0" smtClean="0"/>
              <a:t>A common application of graph criteria is to program </a:t>
            </a:r>
            <a:r>
              <a:rPr lang="en-US" sz="2800" dirty="0" smtClean="0">
                <a:solidFill>
                  <a:schemeClr val="tx2"/>
                </a:solidFill>
              </a:rPr>
              <a:t>source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Graph</a:t>
            </a:r>
            <a:r>
              <a:rPr lang="en-US" sz="2800" dirty="0" smtClean="0"/>
              <a:t> : Usually the control flow graph (CFG)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Node coverage</a:t>
            </a:r>
            <a:r>
              <a:rPr lang="en-US" sz="2800" dirty="0" smtClean="0"/>
              <a:t> : Execute every statement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Edge coverage</a:t>
            </a:r>
            <a:r>
              <a:rPr lang="en-US" sz="2800" dirty="0" smtClean="0"/>
              <a:t> : Execute every branch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Loops</a:t>
            </a:r>
            <a:r>
              <a:rPr lang="en-US" sz="2800" dirty="0" smtClean="0"/>
              <a:t> : Looping structures such as for loops, while loops, etc.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Data flow coverage</a:t>
            </a:r>
            <a:r>
              <a:rPr lang="en-US" sz="2800" dirty="0" smtClean="0"/>
              <a:t> : Augment the CFG</a:t>
            </a:r>
          </a:p>
          <a:p>
            <a:pPr lvl="1"/>
            <a:r>
              <a:rPr lang="en-US" sz="2400" dirty="0" err="1" smtClean="0"/>
              <a:t>defs</a:t>
            </a:r>
            <a:r>
              <a:rPr lang="en-US" sz="2400" dirty="0" smtClean="0"/>
              <a:t> are statements that assign values to variables</a:t>
            </a:r>
          </a:p>
          <a:p>
            <a:pPr lvl="1"/>
            <a:r>
              <a:rPr lang="en-US" sz="2400" dirty="0" smtClean="0"/>
              <a:t>uses are statements that use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2771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277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0B8745-92F1-4F00-A632-2092E6F6ADC9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Defs and Uses Tables for Stats </a:t>
            </a:r>
          </a:p>
        </p:txBody>
      </p:sp>
      <p:graphicFrame>
        <p:nvGraphicFramePr>
          <p:cNvPr id="209003" name="Group 107"/>
          <p:cNvGraphicFramePr>
            <a:graphicFrameLocks noGrp="1"/>
          </p:cNvGraphicFramePr>
          <p:nvPr>
            <p:ph sz="half" idx="1"/>
          </p:nvPr>
        </p:nvGraphicFramePr>
        <p:xfrm>
          <a:off x="138113" y="1119188"/>
          <a:ext cx="5748337" cy="4551364"/>
        </p:xfrm>
        <a:graphic>
          <a:graphicData uri="http://schemas.openxmlformats.org/drawingml/2006/table">
            <a:tbl>
              <a:tblPr/>
              <a:tblGrid>
                <a:gridCol w="972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5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10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Node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Def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numbers, sum, length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{ numbers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sum,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numbers,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sum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med, mean,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varsum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numbers, length, sum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varsum, i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varsum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numbers,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mean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9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var, sd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varsum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length,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mean, med,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sd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09000" name="Group 104"/>
          <p:cNvGraphicFramePr>
            <a:graphicFrameLocks noGrp="1"/>
          </p:cNvGraphicFramePr>
          <p:nvPr>
            <p:ph sz="half" idx="2"/>
          </p:nvPr>
        </p:nvGraphicFramePr>
        <p:xfrm>
          <a:off x="6022975" y="1109663"/>
          <a:ext cx="2767013" cy="4056700"/>
        </p:xfrm>
        <a:graphic>
          <a:graphicData uri="http://schemas.openxmlformats.org/drawingml/2006/table">
            <a:tbl>
              <a:tblPr/>
              <a:tblGrid>
                <a:gridCol w="1276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0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Edge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(2, 3)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(3, 4)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length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(3, 5)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length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(5, 6)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(6, 7)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length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(7, 6)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(6, 8)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length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 Pairs for </a:t>
            </a:r>
            <a:r>
              <a:rPr lang="en-US" dirty="0" smtClean="0"/>
              <a:t>Stats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582D8-B930-4813-BC3B-8ED9374E833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graphicFrame>
        <p:nvGraphicFramePr>
          <p:cNvPr id="6" name="Group 9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7121826"/>
              </p:ext>
            </p:extLst>
          </p:nvPr>
        </p:nvGraphicFramePr>
        <p:xfrm>
          <a:off x="1279525" y="1143000"/>
          <a:ext cx="6423025" cy="4885690"/>
        </p:xfrm>
        <a:graphic>
          <a:graphicData uri="http://schemas.openxmlformats.org/drawingml/2006/table">
            <a:tbl>
              <a:tblPr/>
              <a:tblGrid>
                <a:gridCol w="117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46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variable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DU Pairs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numbers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4) (1, 5) (1, 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length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5) (1, 8) (1, (3,4)) (1, (3,5)) (1, (6,7)) (1, (6,8))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med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(8, 8)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(8, 8)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mean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7) (5,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4) (1, 5) (4, 4) (4, 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varsum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7) (5, 8) (7, 7) (7,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(2, 4) (2, (3,4)) (2, (3,5)) (2, 7) (2, (6,7)) (2, (6,8))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4) (4, (3,4)) (4, (3,5)) (4, 7) (4, (6,7)) (4, (6,8))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7) (5, (6,7)) (5, (6,8))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7) (7, (6,7)) (7, (6,8))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7" name="Group 105"/>
          <p:cNvGrpSpPr>
            <a:grpSpLocks/>
          </p:cNvGrpSpPr>
          <p:nvPr/>
        </p:nvGrpSpPr>
        <p:grpSpPr bwMode="auto">
          <a:xfrm>
            <a:off x="5064124" y="3646488"/>
            <a:ext cx="3548837" cy="1489075"/>
            <a:chOff x="3190" y="2297"/>
            <a:chExt cx="2227" cy="938"/>
          </a:xfrm>
        </p:grpSpPr>
        <p:sp>
          <p:nvSpPr>
            <p:cNvPr id="8" name="Line 91"/>
            <p:cNvSpPr>
              <a:spLocks noChangeShapeType="1"/>
            </p:cNvSpPr>
            <p:nvPr/>
          </p:nvSpPr>
          <p:spPr bwMode="auto">
            <a:xfrm>
              <a:off x="3190" y="3002"/>
              <a:ext cx="1627" cy="15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9" name="Line 92"/>
            <p:cNvSpPr>
              <a:spLocks noChangeShapeType="1"/>
            </p:cNvSpPr>
            <p:nvPr/>
          </p:nvSpPr>
          <p:spPr bwMode="auto">
            <a:xfrm>
              <a:off x="3207" y="3220"/>
              <a:ext cx="1627" cy="15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0" name="AutoShape 93"/>
            <p:cNvSpPr>
              <a:spLocks/>
            </p:cNvSpPr>
            <p:nvPr/>
          </p:nvSpPr>
          <p:spPr bwMode="auto">
            <a:xfrm>
              <a:off x="3699" y="2297"/>
              <a:ext cx="1718" cy="500"/>
            </a:xfrm>
            <a:prstGeom prst="borderCallout2">
              <a:avLst>
                <a:gd name="adj1" fmla="val 14398"/>
                <a:gd name="adj2" fmla="val -3019"/>
                <a:gd name="adj3" fmla="val 14398"/>
                <a:gd name="adj4" fmla="val -15282"/>
                <a:gd name="adj5" fmla="val 159801"/>
                <a:gd name="adj6" fmla="val -27986"/>
              </a:avLst>
            </a:prstGeom>
            <a:solidFill>
              <a:srgbClr val="0000FF"/>
            </a:solidFill>
            <a:ln w="28575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r>
                <a:rPr lang="en-US" dirty="0">
                  <a:latin typeface="Gill Sans MT" pitchFamily="34" charset="0"/>
                </a:rPr>
                <a:t>No def-clear path …</a:t>
              </a:r>
            </a:p>
            <a:p>
              <a:r>
                <a:rPr lang="en-US" dirty="0">
                  <a:latin typeface="Gill Sans MT" pitchFamily="34" charset="0"/>
                </a:rPr>
                <a:t>different scope for </a:t>
              </a:r>
              <a:r>
                <a:rPr lang="en-US" dirty="0" err="1">
                  <a:latin typeface="Gill Sans MT" pitchFamily="34" charset="0"/>
                </a:rPr>
                <a:t>i</a:t>
              </a:r>
              <a:endParaRPr lang="en-US" dirty="0">
                <a:latin typeface="Gill Sans MT" pitchFamily="34" charset="0"/>
              </a:endParaRPr>
            </a:p>
          </p:txBody>
        </p:sp>
      </p:grpSp>
      <p:sp>
        <p:nvSpPr>
          <p:cNvPr id="11" name="AutoShape 94"/>
          <p:cNvSpPr>
            <a:spLocks/>
          </p:cNvSpPr>
          <p:nvPr/>
        </p:nvSpPr>
        <p:spPr bwMode="auto">
          <a:xfrm>
            <a:off x="5450772" y="5646738"/>
            <a:ext cx="3549447" cy="747713"/>
          </a:xfrm>
          <a:prstGeom prst="borderCallout2">
            <a:avLst>
              <a:gd name="adj1" fmla="val 15287"/>
              <a:gd name="adj2" fmla="val -2301"/>
              <a:gd name="adj3" fmla="val 7361"/>
              <a:gd name="adj4" fmla="val -3854"/>
              <a:gd name="adj5" fmla="val -14013"/>
              <a:gd name="adj6" fmla="val -5130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n-US">
                <a:latin typeface="Gill Sans MT" pitchFamily="34" charset="0"/>
              </a:rPr>
              <a:t>No path through graph from nodes 5 and 7 to 4 or 3</a:t>
            </a:r>
          </a:p>
        </p:txBody>
      </p:sp>
      <p:grpSp>
        <p:nvGrpSpPr>
          <p:cNvPr id="12" name="Group 103"/>
          <p:cNvGrpSpPr>
            <a:grpSpLocks/>
          </p:cNvGrpSpPr>
          <p:nvPr/>
        </p:nvGrpSpPr>
        <p:grpSpPr bwMode="auto">
          <a:xfrm>
            <a:off x="2473325" y="890125"/>
            <a:ext cx="6464300" cy="2608726"/>
            <a:chOff x="1558" y="651"/>
            <a:chExt cx="4072" cy="1553"/>
          </a:xfrm>
        </p:grpSpPr>
        <p:sp>
          <p:nvSpPr>
            <p:cNvPr id="13" name="AutoShape 96"/>
            <p:cNvSpPr>
              <a:spLocks/>
            </p:cNvSpPr>
            <p:nvPr/>
          </p:nvSpPr>
          <p:spPr bwMode="auto">
            <a:xfrm>
              <a:off x="3615" y="651"/>
              <a:ext cx="2015" cy="471"/>
            </a:xfrm>
            <a:prstGeom prst="borderCallout2">
              <a:avLst>
                <a:gd name="adj1" fmla="val 15287"/>
                <a:gd name="adj2" fmla="val -2384"/>
                <a:gd name="adj3" fmla="val 15287"/>
                <a:gd name="adj4" fmla="val -41787"/>
                <a:gd name="adj5" fmla="val 267514"/>
                <a:gd name="adj6" fmla="val -82829"/>
              </a:avLst>
            </a:prstGeom>
            <a:solidFill>
              <a:srgbClr val="0000FF"/>
            </a:solidFill>
            <a:ln w="28575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r>
                <a:rPr lang="en-US" dirty="0" err="1">
                  <a:latin typeface="Gill Sans MT" pitchFamily="34" charset="0"/>
                </a:rPr>
                <a:t>defs</a:t>
              </a:r>
              <a:r>
                <a:rPr lang="en-US" dirty="0">
                  <a:latin typeface="Gill Sans MT" pitchFamily="34" charset="0"/>
                </a:rPr>
                <a:t> come </a:t>
              </a:r>
              <a:r>
                <a:rPr lang="en-US" u="sng" dirty="0">
                  <a:latin typeface="Gill Sans MT" pitchFamily="34" charset="0"/>
                </a:rPr>
                <a:t>before</a:t>
              </a:r>
              <a:r>
                <a:rPr lang="en-US" dirty="0">
                  <a:latin typeface="Gill Sans MT" pitchFamily="34" charset="0"/>
                </a:rPr>
                <a:t> uses, do not count as DU pairs</a:t>
              </a:r>
            </a:p>
          </p:txBody>
        </p:sp>
        <p:sp>
          <p:nvSpPr>
            <p:cNvPr id="14" name="Oval 97"/>
            <p:cNvSpPr>
              <a:spLocks noChangeArrowheads="1"/>
            </p:cNvSpPr>
            <p:nvPr/>
          </p:nvSpPr>
          <p:spPr bwMode="auto">
            <a:xfrm>
              <a:off x="1563" y="1923"/>
              <a:ext cx="440" cy="281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5" name="Oval 98"/>
            <p:cNvSpPr>
              <a:spLocks noChangeArrowheads="1"/>
            </p:cNvSpPr>
            <p:nvPr/>
          </p:nvSpPr>
          <p:spPr bwMode="auto">
            <a:xfrm>
              <a:off x="1558" y="1688"/>
              <a:ext cx="440" cy="281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</p:grpSp>
      <p:grpSp>
        <p:nvGrpSpPr>
          <p:cNvPr id="16" name="Group 107"/>
          <p:cNvGrpSpPr>
            <a:grpSpLocks/>
          </p:cNvGrpSpPr>
          <p:nvPr/>
        </p:nvGrpSpPr>
        <p:grpSpPr bwMode="auto">
          <a:xfrm>
            <a:off x="2438400" y="2693988"/>
            <a:ext cx="6515100" cy="3392487"/>
            <a:chOff x="1551" y="1697"/>
            <a:chExt cx="3909" cy="2137"/>
          </a:xfrm>
        </p:grpSpPr>
        <p:sp>
          <p:nvSpPr>
            <p:cNvPr id="17" name="AutoShape 99"/>
            <p:cNvSpPr>
              <a:spLocks/>
            </p:cNvSpPr>
            <p:nvPr/>
          </p:nvSpPr>
          <p:spPr bwMode="auto">
            <a:xfrm>
              <a:off x="3611" y="1697"/>
              <a:ext cx="1849" cy="471"/>
            </a:xfrm>
            <a:prstGeom prst="borderCallout2">
              <a:avLst>
                <a:gd name="adj1" fmla="val 15287"/>
                <a:gd name="adj2" fmla="val -2597"/>
                <a:gd name="adj3" fmla="val 15287"/>
                <a:gd name="adj4" fmla="val -26662"/>
                <a:gd name="adj5" fmla="val 140551"/>
                <a:gd name="adj6" fmla="val -51759"/>
              </a:avLst>
            </a:prstGeom>
            <a:solidFill>
              <a:srgbClr val="0000FF"/>
            </a:solidFill>
            <a:ln w="28575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r>
                <a:rPr lang="en-US">
                  <a:latin typeface="Gill Sans MT" pitchFamily="34" charset="0"/>
                </a:rPr>
                <a:t>defs </a:t>
              </a:r>
              <a:r>
                <a:rPr lang="en-US" u="sng">
                  <a:latin typeface="Gill Sans MT" pitchFamily="34" charset="0"/>
                </a:rPr>
                <a:t>after</a:t>
              </a:r>
              <a:r>
                <a:rPr lang="en-US">
                  <a:latin typeface="Gill Sans MT" pitchFamily="34" charset="0"/>
                </a:rPr>
                <a:t> use in loop, these are valid DU pairs</a:t>
              </a:r>
            </a:p>
          </p:txBody>
        </p:sp>
        <p:sp>
          <p:nvSpPr>
            <p:cNvPr id="18" name="Oval 100"/>
            <p:cNvSpPr>
              <a:spLocks noChangeArrowheads="1"/>
            </p:cNvSpPr>
            <p:nvPr/>
          </p:nvSpPr>
          <p:spPr bwMode="auto">
            <a:xfrm>
              <a:off x="2351" y="2365"/>
              <a:ext cx="440" cy="281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9" name="Oval 101"/>
            <p:cNvSpPr>
              <a:spLocks noChangeArrowheads="1"/>
            </p:cNvSpPr>
            <p:nvPr/>
          </p:nvSpPr>
          <p:spPr bwMode="auto">
            <a:xfrm>
              <a:off x="1551" y="3553"/>
              <a:ext cx="440" cy="281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0" name="Line 102"/>
            <p:cNvSpPr>
              <a:spLocks noChangeShapeType="1"/>
            </p:cNvSpPr>
            <p:nvPr/>
          </p:nvSpPr>
          <p:spPr bwMode="auto">
            <a:xfrm flipV="1">
              <a:off x="1858" y="2837"/>
              <a:ext cx="496" cy="72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1" name="Oval 106"/>
            <p:cNvSpPr>
              <a:spLocks noChangeArrowheads="1"/>
            </p:cNvSpPr>
            <p:nvPr/>
          </p:nvSpPr>
          <p:spPr bwMode="auto">
            <a:xfrm>
              <a:off x="2325" y="2627"/>
              <a:ext cx="440" cy="281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16143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4819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482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2FF765-E941-458B-A356-C3E4EADC054E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838"/>
            <a:ext cx="7772400" cy="722312"/>
          </a:xfrm>
        </p:spPr>
        <p:txBody>
          <a:bodyPr/>
          <a:lstStyle/>
          <a:p>
            <a:r>
              <a:rPr lang="en-US" smtClean="0"/>
              <a:t>DU Paths for Stats</a:t>
            </a:r>
          </a:p>
        </p:txBody>
      </p:sp>
      <p:graphicFrame>
        <p:nvGraphicFramePr>
          <p:cNvPr id="220338" name="Group 17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50769229"/>
              </p:ext>
            </p:extLst>
          </p:nvPr>
        </p:nvGraphicFramePr>
        <p:xfrm>
          <a:off x="138113" y="899060"/>
          <a:ext cx="4357687" cy="5511801"/>
        </p:xfrm>
        <a:graphic>
          <a:graphicData uri="http://schemas.openxmlformats.org/drawingml/2006/table">
            <a:tbl>
              <a:tblPr/>
              <a:tblGrid>
                <a:gridCol w="1185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variable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DU Pairs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DU Paths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3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numbers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(1, 5)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5, 6, 7 ]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0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length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(1, 5)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(1, 8)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(3,4))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(3,5))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(6,7))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(6,8))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5, 6, 8 ]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5, 6, 8 ]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med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8 ]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(8, 8)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No path needed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(8, 8)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No path needed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303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(1, 5)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[ 4,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[ 4, 3, 5 ]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20329" name="Group 16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15056582"/>
              </p:ext>
            </p:extLst>
          </p:nvPr>
        </p:nvGraphicFramePr>
        <p:xfrm>
          <a:off x="4625975" y="899060"/>
          <a:ext cx="4357688" cy="5527104"/>
        </p:xfrm>
        <a:graphic>
          <a:graphicData uri="http://schemas.openxmlformats.org/drawingml/2006/table">
            <a:tbl>
              <a:tblPr/>
              <a:tblGrid>
                <a:gridCol w="133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5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2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variable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DU Pairs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DU Paths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mean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(5, 7)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8 ]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2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varsum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(5, 7)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(5, 8)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(7, 7)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8 ]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[ 7,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[ 7, 6, 8 ]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6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(2, 4)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(2, (3,4))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(2, (3,5))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(3,4))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(3,5))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(5, 7)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(6,7))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(6,8))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(7, 7)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(6,7))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(6,8))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[ 2,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[ 2,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[ 2, 3, 5 ]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[ 4,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[ 4,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[ 4, 3, 5 ]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8 ]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[ 7,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[ 7,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[ 7, 6, 8 ]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6EA2FE-3785-429E-8E20-C076E8155AA5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 Paths for Stats—No Duplicates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5850"/>
            <a:ext cx="8867775" cy="584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There are 38 DU paths for Stats, but only 12 unique</a:t>
            </a:r>
          </a:p>
        </p:txBody>
      </p:sp>
      <p:grpSp>
        <p:nvGrpSpPr>
          <p:cNvPr id="35847" name="Group 26"/>
          <p:cNvGrpSpPr>
            <a:grpSpLocks/>
          </p:cNvGrpSpPr>
          <p:nvPr/>
        </p:nvGrpSpPr>
        <p:grpSpPr bwMode="auto">
          <a:xfrm>
            <a:off x="2549525" y="1789113"/>
            <a:ext cx="3181350" cy="1938338"/>
            <a:chOff x="1550" y="1127"/>
            <a:chExt cx="2004" cy="1221"/>
          </a:xfrm>
        </p:grpSpPr>
        <p:sp>
          <p:nvSpPr>
            <p:cNvPr id="35876" name="Text Box 5"/>
            <p:cNvSpPr txBox="1">
              <a:spLocks noChangeArrowheads="1"/>
            </p:cNvSpPr>
            <p:nvPr/>
          </p:nvSpPr>
          <p:spPr bwMode="auto">
            <a:xfrm>
              <a:off x="1550" y="1127"/>
              <a:ext cx="1275" cy="1218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b="0" dirty="0">
                  <a:latin typeface="Gill Sans MT" pitchFamily="34" charset="0"/>
                </a:rPr>
                <a:t>[ 1, 2, 3, 4 ]</a:t>
              </a:r>
            </a:p>
            <a:p>
              <a:r>
                <a:rPr lang="en-US" b="0" dirty="0">
                  <a:latin typeface="Gill Sans MT" pitchFamily="34" charset="0"/>
                </a:rPr>
                <a:t>[ 1, 2, 3, 5 ]</a:t>
              </a:r>
            </a:p>
            <a:p>
              <a:r>
                <a:rPr lang="en-US" b="0" dirty="0">
                  <a:latin typeface="Gill Sans MT" pitchFamily="34" charset="0"/>
                </a:rPr>
                <a:t>[ 1, 2, 3, 5, 6, 7 ]</a:t>
              </a:r>
            </a:p>
            <a:p>
              <a:r>
                <a:rPr lang="en-US" b="0" dirty="0">
                  <a:latin typeface="Gill Sans MT" pitchFamily="34" charset="0"/>
                </a:rPr>
                <a:t>[ 1, 2, 3, 5, 6, 8 ]</a:t>
              </a:r>
            </a:p>
            <a:p>
              <a:r>
                <a:rPr lang="en-US" b="0" dirty="0">
                  <a:latin typeface="Gill Sans MT" pitchFamily="34" charset="0"/>
                </a:rPr>
                <a:t>[ 2, 3, 4 ]</a:t>
              </a:r>
            </a:p>
            <a:p>
              <a:r>
                <a:rPr lang="en-US" b="0" dirty="0">
                  <a:latin typeface="Gill Sans MT" pitchFamily="34" charset="0"/>
                </a:rPr>
                <a:t>[ 2, 3, 5 ]</a:t>
              </a:r>
            </a:p>
          </p:txBody>
        </p:sp>
        <p:sp>
          <p:nvSpPr>
            <p:cNvPr id="35877" name="Text Box 6"/>
            <p:cNvSpPr txBox="1">
              <a:spLocks noChangeArrowheads="1"/>
            </p:cNvSpPr>
            <p:nvPr/>
          </p:nvSpPr>
          <p:spPr bwMode="auto">
            <a:xfrm>
              <a:off x="2827" y="1127"/>
              <a:ext cx="727" cy="1221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b="0" dirty="0">
                  <a:latin typeface="Gill Sans MT" pitchFamily="34" charset="0"/>
                </a:rPr>
                <a:t>[ 4, 3, 4 ]</a:t>
              </a:r>
            </a:p>
            <a:p>
              <a:r>
                <a:rPr lang="en-US" b="0" dirty="0">
                  <a:latin typeface="Gill Sans MT" pitchFamily="34" charset="0"/>
                </a:rPr>
                <a:t>[ 4, 3, 5 ]</a:t>
              </a:r>
            </a:p>
            <a:p>
              <a:r>
                <a:rPr lang="en-US" b="0" dirty="0">
                  <a:latin typeface="Gill Sans MT" pitchFamily="34" charset="0"/>
                </a:rPr>
                <a:t>[ 5, 6, 7 ]</a:t>
              </a:r>
            </a:p>
            <a:p>
              <a:r>
                <a:rPr lang="en-US" b="0" dirty="0">
                  <a:latin typeface="Gill Sans MT" pitchFamily="34" charset="0"/>
                </a:rPr>
                <a:t>[ 5, 6, 8 ]</a:t>
              </a:r>
            </a:p>
            <a:p>
              <a:r>
                <a:rPr lang="en-US" b="0" dirty="0">
                  <a:latin typeface="Gill Sans MT" pitchFamily="34" charset="0"/>
                </a:rPr>
                <a:t>[ 7, 6, 7 ]</a:t>
              </a:r>
            </a:p>
            <a:p>
              <a:r>
                <a:rPr lang="en-US" b="0" dirty="0">
                  <a:latin typeface="Gill Sans MT" pitchFamily="34" charset="0"/>
                </a:rPr>
                <a:t>[ 7, 6, 8 ]</a:t>
              </a:r>
            </a:p>
          </p:txBody>
        </p:sp>
      </p:grp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2330450" y="2209800"/>
            <a:ext cx="4660900" cy="2206625"/>
            <a:chOff x="1468" y="1392"/>
            <a:chExt cx="2936" cy="1390"/>
          </a:xfrm>
        </p:grpSpPr>
        <p:grpSp>
          <p:nvGrpSpPr>
            <p:cNvPr id="35868" name="Group 46"/>
            <p:cNvGrpSpPr>
              <a:grpSpLocks/>
            </p:cNvGrpSpPr>
            <p:nvPr/>
          </p:nvGrpSpPr>
          <p:grpSpPr bwMode="auto">
            <a:xfrm>
              <a:off x="1468" y="2530"/>
              <a:ext cx="2936" cy="252"/>
              <a:chOff x="1468" y="2530"/>
              <a:chExt cx="2936" cy="252"/>
            </a:xfrm>
          </p:grpSpPr>
          <p:sp>
            <p:nvSpPr>
              <p:cNvPr id="35874" name="Text Box 17"/>
              <p:cNvSpPr txBox="1">
                <a:spLocks noChangeArrowheads="1"/>
              </p:cNvSpPr>
              <p:nvPr/>
            </p:nvSpPr>
            <p:spPr bwMode="auto">
              <a:xfrm>
                <a:off x="1616" y="2530"/>
                <a:ext cx="2788" cy="25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>
                    <a:latin typeface="Gill Sans MT" pitchFamily="34" charset="0"/>
                  </a:rPr>
                  <a:t>4 expect a loop not to be “entered”</a:t>
                </a:r>
              </a:p>
            </p:txBody>
          </p:sp>
          <p:sp>
            <p:nvSpPr>
              <p:cNvPr id="227346" name="AutoShape 18"/>
              <p:cNvSpPr>
                <a:spLocks noChangeArrowheads="1"/>
              </p:cNvSpPr>
              <p:nvPr/>
            </p:nvSpPr>
            <p:spPr bwMode="auto">
              <a:xfrm>
                <a:off x="1468" y="2596"/>
                <a:ext cx="130" cy="137"/>
              </a:xfrm>
              <a:prstGeom prst="star5">
                <a:avLst/>
              </a:prstGeom>
              <a:solidFill>
                <a:schemeClr val="tx2"/>
              </a:solidFill>
              <a:ln w="127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</p:grpSp>
        <p:grpSp>
          <p:nvGrpSpPr>
            <p:cNvPr id="35869" name="Group 33"/>
            <p:cNvGrpSpPr>
              <a:grpSpLocks/>
            </p:cNvGrpSpPr>
            <p:nvPr/>
          </p:nvGrpSpPr>
          <p:grpSpPr bwMode="auto">
            <a:xfrm>
              <a:off x="1538" y="1392"/>
              <a:ext cx="2142" cy="916"/>
              <a:chOff x="1538" y="1392"/>
              <a:chExt cx="2142" cy="916"/>
            </a:xfrm>
          </p:grpSpPr>
          <p:sp>
            <p:nvSpPr>
              <p:cNvPr id="227348" name="AutoShape 20"/>
              <p:cNvSpPr>
                <a:spLocks noChangeArrowheads="1"/>
              </p:cNvSpPr>
              <p:nvPr/>
            </p:nvSpPr>
            <p:spPr bwMode="auto">
              <a:xfrm>
                <a:off x="1538" y="2171"/>
                <a:ext cx="130" cy="137"/>
              </a:xfrm>
              <a:prstGeom prst="star5">
                <a:avLst/>
              </a:prstGeom>
              <a:solidFill>
                <a:schemeClr val="tx2"/>
              </a:solidFill>
              <a:ln w="127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227349" name="AutoShape 21"/>
              <p:cNvSpPr>
                <a:spLocks noChangeArrowheads="1"/>
              </p:cNvSpPr>
              <p:nvPr/>
            </p:nvSpPr>
            <p:spPr bwMode="auto">
              <a:xfrm>
                <a:off x="1538" y="1777"/>
                <a:ext cx="130" cy="137"/>
              </a:xfrm>
              <a:prstGeom prst="star5">
                <a:avLst/>
              </a:prstGeom>
              <a:solidFill>
                <a:schemeClr val="tx2"/>
              </a:solidFill>
              <a:ln w="127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227351" name="AutoShape 23"/>
              <p:cNvSpPr>
                <a:spLocks noChangeArrowheads="1"/>
              </p:cNvSpPr>
              <p:nvPr/>
            </p:nvSpPr>
            <p:spPr bwMode="auto">
              <a:xfrm>
                <a:off x="3550" y="1788"/>
                <a:ext cx="130" cy="137"/>
              </a:xfrm>
              <a:prstGeom prst="star5">
                <a:avLst/>
              </a:prstGeom>
              <a:solidFill>
                <a:schemeClr val="tx2"/>
              </a:solidFill>
              <a:ln w="127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227352" name="AutoShape 24"/>
              <p:cNvSpPr>
                <a:spLocks noChangeArrowheads="1"/>
              </p:cNvSpPr>
              <p:nvPr/>
            </p:nvSpPr>
            <p:spPr bwMode="auto">
              <a:xfrm>
                <a:off x="1538" y="1392"/>
                <a:ext cx="130" cy="137"/>
              </a:xfrm>
              <a:prstGeom prst="star5">
                <a:avLst/>
              </a:prstGeom>
              <a:solidFill>
                <a:schemeClr val="tx2"/>
              </a:solidFill>
              <a:ln w="127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</p:grp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1941513" y="1897063"/>
            <a:ext cx="5373686" cy="3984625"/>
            <a:chOff x="1223" y="1195"/>
            <a:chExt cx="3385" cy="2510"/>
          </a:xfrm>
        </p:grpSpPr>
        <p:grpSp>
          <p:nvGrpSpPr>
            <p:cNvPr id="35862" name="Group 34"/>
            <p:cNvGrpSpPr>
              <a:grpSpLocks/>
            </p:cNvGrpSpPr>
            <p:nvPr/>
          </p:nvGrpSpPr>
          <p:grpSpPr bwMode="auto">
            <a:xfrm>
              <a:off x="3539" y="1195"/>
              <a:ext cx="144" cy="910"/>
              <a:chOff x="3539" y="1195"/>
              <a:chExt cx="144" cy="910"/>
            </a:xfrm>
          </p:grpSpPr>
          <p:sp>
            <p:nvSpPr>
              <p:cNvPr id="35866" name="AutoShape 28"/>
              <p:cNvSpPr>
                <a:spLocks noChangeArrowheads="1"/>
              </p:cNvSpPr>
              <p:nvPr/>
            </p:nvSpPr>
            <p:spPr bwMode="auto">
              <a:xfrm>
                <a:off x="3540" y="1195"/>
                <a:ext cx="143" cy="144"/>
              </a:xfrm>
              <a:prstGeom prst="star8">
                <a:avLst>
                  <a:gd name="adj" fmla="val 38250"/>
                </a:avLst>
              </a:prstGeom>
              <a:solidFill>
                <a:schemeClr val="accent1"/>
              </a:solidFill>
              <a:ln w="28575">
                <a:solidFill>
                  <a:schemeClr val="tx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35867" name="AutoShape 30"/>
              <p:cNvSpPr>
                <a:spLocks noChangeArrowheads="1"/>
              </p:cNvSpPr>
              <p:nvPr/>
            </p:nvSpPr>
            <p:spPr bwMode="auto">
              <a:xfrm>
                <a:off x="3539" y="1961"/>
                <a:ext cx="143" cy="144"/>
              </a:xfrm>
              <a:prstGeom prst="star8">
                <a:avLst>
                  <a:gd name="adj" fmla="val 38250"/>
                </a:avLst>
              </a:prstGeom>
              <a:solidFill>
                <a:schemeClr val="accent1"/>
              </a:solidFill>
              <a:ln w="28575">
                <a:solidFill>
                  <a:schemeClr val="tx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</p:grpSp>
        <p:grpSp>
          <p:nvGrpSpPr>
            <p:cNvPr id="35863" name="Group 44"/>
            <p:cNvGrpSpPr>
              <a:grpSpLocks/>
            </p:cNvGrpSpPr>
            <p:nvPr/>
          </p:nvGrpSpPr>
          <p:grpSpPr bwMode="auto">
            <a:xfrm>
              <a:off x="1223" y="3453"/>
              <a:ext cx="3385" cy="252"/>
              <a:chOff x="1223" y="3453"/>
              <a:chExt cx="3385" cy="252"/>
            </a:xfrm>
          </p:grpSpPr>
          <p:sp>
            <p:nvSpPr>
              <p:cNvPr id="35864" name="Text Box 31"/>
              <p:cNvSpPr txBox="1">
                <a:spLocks noChangeArrowheads="1"/>
              </p:cNvSpPr>
              <p:nvPr/>
            </p:nvSpPr>
            <p:spPr bwMode="auto">
              <a:xfrm>
                <a:off x="1382" y="3453"/>
                <a:ext cx="3226" cy="25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dirty="0">
                    <a:solidFill>
                      <a:schemeClr val="accent1"/>
                    </a:solidFill>
                    <a:latin typeface="Gill Sans MT" pitchFamily="34" charset="0"/>
                  </a:rPr>
                  <a:t>2 require at least </a:t>
                </a:r>
                <a:r>
                  <a:rPr lang="en-US" u="sng" dirty="0">
                    <a:solidFill>
                      <a:schemeClr val="accent1"/>
                    </a:solidFill>
                    <a:latin typeface="Gill Sans MT" pitchFamily="34" charset="0"/>
                  </a:rPr>
                  <a:t>two</a:t>
                </a:r>
                <a:r>
                  <a:rPr lang="en-US" dirty="0">
                    <a:solidFill>
                      <a:schemeClr val="accent1"/>
                    </a:solidFill>
                    <a:latin typeface="Gill Sans MT" pitchFamily="34" charset="0"/>
                  </a:rPr>
                  <a:t> iterations of a loop</a:t>
                </a:r>
              </a:p>
            </p:txBody>
          </p:sp>
          <p:sp>
            <p:nvSpPr>
              <p:cNvPr id="35865" name="AutoShape 43"/>
              <p:cNvSpPr>
                <a:spLocks noChangeArrowheads="1"/>
              </p:cNvSpPr>
              <p:nvPr/>
            </p:nvSpPr>
            <p:spPr bwMode="auto">
              <a:xfrm>
                <a:off x="1223" y="3515"/>
                <a:ext cx="143" cy="144"/>
              </a:xfrm>
              <a:prstGeom prst="star8">
                <a:avLst>
                  <a:gd name="adj" fmla="val 38250"/>
                </a:avLst>
              </a:prstGeom>
              <a:solidFill>
                <a:schemeClr val="accent1"/>
              </a:solidFill>
              <a:ln w="28575">
                <a:solidFill>
                  <a:schemeClr val="tx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</p:grpSp>
      </p:grpSp>
      <p:grpSp>
        <p:nvGrpSpPr>
          <p:cNvPr id="9" name="Group 37"/>
          <p:cNvGrpSpPr>
            <a:grpSpLocks/>
          </p:cNvGrpSpPr>
          <p:nvPr/>
        </p:nvGrpSpPr>
        <p:grpSpPr bwMode="auto">
          <a:xfrm>
            <a:off x="1955800" y="1873250"/>
            <a:ext cx="5133975" cy="3275013"/>
            <a:chOff x="1955800" y="1873250"/>
            <a:chExt cx="5133975" cy="3275013"/>
          </a:xfrm>
        </p:grpSpPr>
        <p:grpSp>
          <p:nvGrpSpPr>
            <p:cNvPr id="35851" name="Group 48"/>
            <p:cNvGrpSpPr>
              <a:grpSpLocks/>
            </p:cNvGrpSpPr>
            <p:nvPr/>
          </p:nvGrpSpPr>
          <p:grpSpPr bwMode="auto">
            <a:xfrm>
              <a:off x="1955800" y="1873250"/>
              <a:ext cx="5133975" cy="3275013"/>
              <a:chOff x="1232" y="1180"/>
              <a:chExt cx="3234" cy="2063"/>
            </a:xfrm>
          </p:grpSpPr>
          <p:grpSp>
            <p:nvGrpSpPr>
              <p:cNvPr id="35853" name="Group 32"/>
              <p:cNvGrpSpPr>
                <a:grpSpLocks/>
              </p:cNvGrpSpPr>
              <p:nvPr/>
            </p:nvGrpSpPr>
            <p:grpSpPr bwMode="auto">
              <a:xfrm>
                <a:off x="1510" y="1180"/>
                <a:ext cx="2204" cy="1129"/>
                <a:chOff x="1510" y="1180"/>
                <a:chExt cx="2204" cy="1129"/>
              </a:xfrm>
            </p:grpSpPr>
            <p:sp>
              <p:nvSpPr>
                <p:cNvPr id="35857" name="AutoShape 10"/>
                <p:cNvSpPr>
                  <a:spLocks noChangeArrowheads="1"/>
                </p:cNvSpPr>
                <p:nvPr/>
              </p:nvSpPr>
              <p:spPr bwMode="auto">
                <a:xfrm>
                  <a:off x="3570" y="1383"/>
                  <a:ext cx="144" cy="144"/>
                </a:xfrm>
                <a:prstGeom prst="star4">
                  <a:avLst>
                    <a:gd name="adj" fmla="val 12500"/>
                  </a:avLst>
                </a:prstGeom>
                <a:solidFill>
                  <a:schemeClr val="hlink"/>
                </a:solidFill>
                <a:ln w="19050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5858" name="AutoShape 11"/>
                <p:cNvSpPr>
                  <a:spLocks noChangeArrowheads="1"/>
                </p:cNvSpPr>
                <p:nvPr/>
              </p:nvSpPr>
              <p:spPr bwMode="auto">
                <a:xfrm>
                  <a:off x="3570" y="1601"/>
                  <a:ext cx="144" cy="144"/>
                </a:xfrm>
                <a:prstGeom prst="star4">
                  <a:avLst>
                    <a:gd name="adj" fmla="val 12500"/>
                  </a:avLst>
                </a:prstGeom>
                <a:solidFill>
                  <a:schemeClr val="hlink"/>
                </a:solidFill>
                <a:ln w="19050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5859" name="AutoShape 12"/>
                <p:cNvSpPr>
                  <a:spLocks noChangeArrowheads="1"/>
                </p:cNvSpPr>
                <p:nvPr/>
              </p:nvSpPr>
              <p:spPr bwMode="auto">
                <a:xfrm>
                  <a:off x="1510" y="1962"/>
                  <a:ext cx="144" cy="144"/>
                </a:xfrm>
                <a:prstGeom prst="star4">
                  <a:avLst>
                    <a:gd name="adj" fmla="val 12500"/>
                  </a:avLst>
                </a:prstGeom>
                <a:solidFill>
                  <a:schemeClr val="hlink"/>
                </a:solidFill>
                <a:ln w="19050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5860" name="AutoShape 13"/>
                <p:cNvSpPr>
                  <a:spLocks noChangeArrowheads="1"/>
                </p:cNvSpPr>
                <p:nvPr/>
              </p:nvSpPr>
              <p:spPr bwMode="auto">
                <a:xfrm>
                  <a:off x="1510" y="1180"/>
                  <a:ext cx="144" cy="144"/>
                </a:xfrm>
                <a:prstGeom prst="star4">
                  <a:avLst>
                    <a:gd name="adj" fmla="val 12500"/>
                  </a:avLst>
                </a:prstGeom>
                <a:solidFill>
                  <a:schemeClr val="hlink"/>
                </a:solidFill>
                <a:ln w="19050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5861" name="AutoShape 29"/>
                <p:cNvSpPr>
                  <a:spLocks noChangeArrowheads="1"/>
                </p:cNvSpPr>
                <p:nvPr/>
              </p:nvSpPr>
              <p:spPr bwMode="auto">
                <a:xfrm>
                  <a:off x="3569" y="2165"/>
                  <a:ext cx="144" cy="144"/>
                </a:xfrm>
                <a:prstGeom prst="star4">
                  <a:avLst>
                    <a:gd name="adj" fmla="val 12500"/>
                  </a:avLst>
                </a:prstGeom>
                <a:solidFill>
                  <a:schemeClr val="hlink"/>
                </a:solidFill>
                <a:ln w="19050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35854" name="Group 45"/>
              <p:cNvGrpSpPr>
                <a:grpSpLocks/>
              </p:cNvGrpSpPr>
              <p:nvPr/>
            </p:nvGrpSpPr>
            <p:grpSpPr bwMode="auto">
              <a:xfrm>
                <a:off x="1232" y="2991"/>
                <a:ext cx="3234" cy="252"/>
                <a:chOff x="1232" y="2991"/>
                <a:chExt cx="3234" cy="252"/>
              </a:xfrm>
            </p:grpSpPr>
            <p:sp>
              <p:nvSpPr>
                <p:cNvPr id="35855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382" y="2991"/>
                  <a:ext cx="3084" cy="252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dirty="0">
                      <a:solidFill>
                        <a:schemeClr val="hlink"/>
                      </a:solidFill>
                      <a:latin typeface="Gill Sans MT" pitchFamily="34" charset="0"/>
                    </a:rPr>
                    <a:t>6 require at least one iteration of a loop</a:t>
                  </a:r>
                </a:p>
              </p:txBody>
            </p:sp>
            <p:sp>
              <p:nvSpPr>
                <p:cNvPr id="35856" name="AutoShape 38"/>
                <p:cNvSpPr>
                  <a:spLocks noChangeArrowheads="1"/>
                </p:cNvSpPr>
                <p:nvPr/>
              </p:nvSpPr>
              <p:spPr bwMode="auto">
                <a:xfrm>
                  <a:off x="1232" y="3053"/>
                  <a:ext cx="144" cy="144"/>
                </a:xfrm>
                <a:prstGeom prst="star4">
                  <a:avLst>
                    <a:gd name="adj" fmla="val 12500"/>
                  </a:avLst>
                </a:prstGeom>
                <a:solidFill>
                  <a:schemeClr val="hlink"/>
                </a:solidFill>
                <a:ln w="19050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</p:grpSp>
        </p:grpSp>
        <p:sp>
          <p:nvSpPr>
            <p:cNvPr id="35852" name="AutoShape 12"/>
            <p:cNvSpPr>
              <a:spLocks noChangeArrowheads="1"/>
            </p:cNvSpPr>
            <p:nvPr/>
          </p:nvSpPr>
          <p:spPr bwMode="auto">
            <a:xfrm>
              <a:off x="2405145" y="2497055"/>
              <a:ext cx="228600" cy="228600"/>
            </a:xfrm>
            <a:prstGeom prst="star4">
              <a:avLst>
                <a:gd name="adj" fmla="val 12500"/>
              </a:avLst>
            </a:prstGeom>
            <a:solidFill>
              <a:schemeClr val="hlink"/>
            </a:solidFill>
            <a:ln w="1905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4C49FE-B6E8-443E-A2CB-0263C983C906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Test Cases and Test Paths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73075" y="1003300"/>
            <a:ext cx="8196263" cy="1809750"/>
            <a:chOff x="219" y="2144"/>
            <a:chExt cx="5163" cy="1140"/>
          </a:xfrm>
        </p:grpSpPr>
        <p:sp>
          <p:nvSpPr>
            <p:cNvPr id="36878" name="Text Box 5"/>
            <p:cNvSpPr txBox="1">
              <a:spLocks noChangeArrowheads="1"/>
            </p:cNvSpPr>
            <p:nvPr/>
          </p:nvSpPr>
          <p:spPr bwMode="auto">
            <a:xfrm>
              <a:off x="219" y="2144"/>
              <a:ext cx="5163" cy="1140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sz="2400" b="0" dirty="0">
                  <a:solidFill>
                    <a:schemeClr val="tx2"/>
                  </a:solidFill>
                  <a:latin typeface="Gill Sans MT" pitchFamily="34" charset="0"/>
                </a:rPr>
                <a:t>Test Case : </a:t>
              </a:r>
              <a:r>
                <a:rPr lang="en-US" sz="2400" b="0" dirty="0">
                  <a:solidFill>
                    <a:schemeClr val="tx1"/>
                  </a:solidFill>
                  <a:latin typeface="Gill Sans MT" pitchFamily="34" charset="0"/>
                </a:rPr>
                <a:t>numbers = (44) ; </a:t>
              </a:r>
              <a:r>
                <a:rPr lang="en-US" sz="2400" b="0" dirty="0" smtClean="0">
                  <a:solidFill>
                    <a:schemeClr val="tx1"/>
                  </a:solidFill>
                  <a:latin typeface="Gill Sans MT" pitchFamily="34" charset="0"/>
                </a:rPr>
                <a:t> length </a:t>
              </a:r>
              <a:r>
                <a:rPr lang="en-US" sz="2400" b="0" dirty="0">
                  <a:solidFill>
                    <a:schemeClr val="tx1"/>
                  </a:solidFill>
                  <a:latin typeface="Gill Sans MT" pitchFamily="34" charset="0"/>
                </a:rPr>
                <a:t>= 1</a:t>
              </a:r>
            </a:p>
            <a:p>
              <a:r>
                <a:rPr lang="en-US" sz="2400" b="0" dirty="0">
                  <a:solidFill>
                    <a:schemeClr val="tx2"/>
                  </a:solidFill>
                  <a:latin typeface="Gill Sans MT" pitchFamily="34" charset="0"/>
                </a:rPr>
                <a:t>Test Path</a:t>
              </a:r>
              <a:r>
                <a:rPr lang="en-US" sz="2400" b="0" dirty="0">
                  <a:solidFill>
                    <a:schemeClr val="tx1"/>
                  </a:solidFill>
                  <a:latin typeface="Gill Sans MT" pitchFamily="34" charset="0"/>
                </a:rPr>
                <a:t> : [ 1, 2, 3, 4, 3, 5, 6, 7, 6, 8 ]</a:t>
              </a:r>
              <a:endParaRPr lang="en-US" sz="2800" b="0" dirty="0">
                <a:solidFill>
                  <a:schemeClr val="tx1"/>
                </a:solidFill>
                <a:latin typeface="Gill Sans MT" pitchFamily="34" charset="0"/>
              </a:endParaRPr>
            </a:p>
            <a:p>
              <a:r>
                <a:rPr lang="en-US" sz="2400" b="0" u="sng" dirty="0">
                  <a:solidFill>
                    <a:schemeClr val="tx2"/>
                  </a:solidFill>
                  <a:latin typeface="Gill Sans MT" pitchFamily="34" charset="0"/>
                </a:rPr>
                <a:t>Additional DU Paths covered (no </a:t>
              </a:r>
              <a:r>
                <a:rPr lang="en-US" sz="2400" b="0" u="sng" dirty="0" err="1">
                  <a:solidFill>
                    <a:schemeClr val="tx2"/>
                  </a:solidFill>
                  <a:latin typeface="Gill Sans MT" pitchFamily="34" charset="0"/>
                </a:rPr>
                <a:t>sidetrips</a:t>
              </a:r>
              <a:r>
                <a:rPr lang="en-US" sz="2400" b="0" u="sng" dirty="0">
                  <a:solidFill>
                    <a:schemeClr val="tx2"/>
                  </a:solidFill>
                  <a:latin typeface="Gill Sans MT" pitchFamily="34" charset="0"/>
                </a:rPr>
                <a:t>)</a:t>
              </a:r>
            </a:p>
            <a:p>
              <a:r>
                <a:rPr lang="en-US" b="0" dirty="0">
                  <a:solidFill>
                    <a:schemeClr val="tx1"/>
                  </a:solidFill>
                  <a:latin typeface="Gill Sans MT" pitchFamily="34" charset="0"/>
                </a:rPr>
                <a:t>[ 1, 2, 3, 4 ]   [ 2, 3, 4 ]   [ 4, 3, 5 ]   [ 5, 6, 7 ]   [ 7, 6, 8 ]</a:t>
              </a:r>
            </a:p>
            <a:p>
              <a:r>
                <a:rPr lang="en-US" b="0" i="1" dirty="0">
                  <a:solidFill>
                    <a:schemeClr val="tx1"/>
                  </a:solidFill>
                  <a:latin typeface="Gill Sans MT" pitchFamily="34" charset="0"/>
                </a:rPr>
                <a:t>The five  stars       that require at least one iteration of a loop</a:t>
              </a:r>
            </a:p>
          </p:txBody>
        </p:sp>
        <p:sp>
          <p:nvSpPr>
            <p:cNvPr id="36879" name="AutoShape 6"/>
            <p:cNvSpPr>
              <a:spLocks noChangeArrowheads="1"/>
            </p:cNvSpPr>
            <p:nvPr/>
          </p:nvSpPr>
          <p:spPr bwMode="auto">
            <a:xfrm>
              <a:off x="1286" y="3103"/>
              <a:ext cx="144" cy="144"/>
            </a:xfrm>
            <a:prstGeom prst="star4">
              <a:avLst>
                <a:gd name="adj" fmla="val 12500"/>
              </a:avLst>
            </a:prstGeom>
            <a:solidFill>
              <a:schemeClr val="hlink"/>
            </a:solidFill>
            <a:ln w="1905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 b="0">
                <a:latin typeface="Gill Sans MT" pitchFamily="34" charset="0"/>
              </a:endParaRP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73075" y="2924175"/>
            <a:ext cx="8196263" cy="1809750"/>
            <a:chOff x="284" y="1847"/>
            <a:chExt cx="5163" cy="1140"/>
          </a:xfrm>
        </p:grpSpPr>
        <p:sp>
          <p:nvSpPr>
            <p:cNvPr id="36876" name="Text Box 9"/>
            <p:cNvSpPr txBox="1">
              <a:spLocks noChangeArrowheads="1"/>
            </p:cNvSpPr>
            <p:nvPr/>
          </p:nvSpPr>
          <p:spPr bwMode="auto">
            <a:xfrm>
              <a:off x="284" y="1847"/>
              <a:ext cx="5163" cy="1140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sz="2400" b="0" dirty="0">
                  <a:solidFill>
                    <a:schemeClr val="tx2"/>
                  </a:solidFill>
                  <a:latin typeface="Gill Sans MT" pitchFamily="34" charset="0"/>
                </a:rPr>
                <a:t>Test Case : </a:t>
              </a:r>
              <a:r>
                <a:rPr lang="en-US" sz="2400" b="0" dirty="0">
                  <a:solidFill>
                    <a:schemeClr val="tx1"/>
                  </a:solidFill>
                  <a:latin typeface="Gill Sans MT" pitchFamily="34" charset="0"/>
                </a:rPr>
                <a:t>numbers = (2, 10, 15) ; </a:t>
              </a:r>
              <a:r>
                <a:rPr lang="en-US" sz="2400" b="0" dirty="0" smtClean="0">
                  <a:solidFill>
                    <a:schemeClr val="tx1"/>
                  </a:solidFill>
                  <a:latin typeface="Gill Sans MT" pitchFamily="34" charset="0"/>
                </a:rPr>
                <a:t> length </a:t>
              </a:r>
              <a:r>
                <a:rPr lang="en-US" sz="2400" b="0" dirty="0">
                  <a:solidFill>
                    <a:schemeClr val="tx1"/>
                  </a:solidFill>
                  <a:latin typeface="Gill Sans MT" pitchFamily="34" charset="0"/>
                </a:rPr>
                <a:t>= 3</a:t>
              </a:r>
            </a:p>
            <a:p>
              <a:r>
                <a:rPr lang="en-US" sz="2400" b="0" dirty="0">
                  <a:solidFill>
                    <a:schemeClr val="tx2"/>
                  </a:solidFill>
                  <a:latin typeface="Gill Sans MT" pitchFamily="34" charset="0"/>
                </a:rPr>
                <a:t>Test Path</a:t>
              </a:r>
              <a:r>
                <a:rPr lang="en-US" sz="2400" b="0" dirty="0">
                  <a:solidFill>
                    <a:schemeClr val="tx1"/>
                  </a:solidFill>
                  <a:latin typeface="Gill Sans MT" pitchFamily="34" charset="0"/>
                </a:rPr>
                <a:t> : [ 1, 2, 3, 4, 3, 4, 3, 4, 3, 5, 6, 7, 6, 7, 6, 7, 6, 8 ]</a:t>
              </a:r>
            </a:p>
            <a:p>
              <a:r>
                <a:rPr lang="en-US" sz="2400" b="0" u="sng" dirty="0">
                  <a:solidFill>
                    <a:schemeClr val="tx2"/>
                  </a:solidFill>
                  <a:latin typeface="Gill Sans MT" pitchFamily="34" charset="0"/>
                </a:rPr>
                <a:t>DU Paths covered (no </a:t>
              </a:r>
              <a:r>
                <a:rPr lang="en-US" sz="2400" b="0" u="sng" dirty="0" err="1">
                  <a:solidFill>
                    <a:schemeClr val="tx2"/>
                  </a:solidFill>
                  <a:latin typeface="Gill Sans MT" pitchFamily="34" charset="0"/>
                </a:rPr>
                <a:t>sidetrips</a:t>
              </a:r>
              <a:r>
                <a:rPr lang="en-US" sz="2400" b="0" u="sng" dirty="0">
                  <a:solidFill>
                    <a:schemeClr val="tx2"/>
                  </a:solidFill>
                  <a:latin typeface="Gill Sans MT" pitchFamily="34" charset="0"/>
                </a:rPr>
                <a:t>)</a:t>
              </a:r>
            </a:p>
            <a:p>
              <a:r>
                <a:rPr lang="en-US" b="0" dirty="0">
                  <a:solidFill>
                    <a:schemeClr val="tx1"/>
                  </a:solidFill>
                  <a:latin typeface="Gill Sans MT" pitchFamily="34" charset="0"/>
                </a:rPr>
                <a:t>[ 4, 3, 4 ]   [ 7, 6, 7 ]</a:t>
              </a:r>
            </a:p>
            <a:p>
              <a:r>
                <a:rPr lang="en-US" b="0" i="1" dirty="0">
                  <a:solidFill>
                    <a:schemeClr val="tx1"/>
                  </a:solidFill>
                  <a:latin typeface="Gill Sans MT" pitchFamily="34" charset="0"/>
                </a:rPr>
                <a:t>The two stars       that require at least two iterations of a loop</a:t>
              </a:r>
              <a:endParaRPr lang="en-US" sz="2400" b="0" i="1" dirty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  <p:sp>
          <p:nvSpPr>
            <p:cNvPr id="36877" name="AutoShape 10"/>
            <p:cNvSpPr>
              <a:spLocks noChangeArrowheads="1"/>
            </p:cNvSpPr>
            <p:nvPr/>
          </p:nvSpPr>
          <p:spPr bwMode="auto">
            <a:xfrm>
              <a:off x="1288" y="2809"/>
              <a:ext cx="143" cy="144"/>
            </a:xfrm>
            <a:prstGeom prst="star8">
              <a:avLst>
                <a:gd name="adj" fmla="val 38250"/>
              </a:avLst>
            </a:prstGeom>
            <a:solidFill>
              <a:schemeClr val="accent1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 b="0">
                <a:latin typeface="Gill Sans MT" pitchFamily="34" charset="0"/>
              </a:endParaRP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473075" y="4845050"/>
            <a:ext cx="8196263" cy="1200150"/>
            <a:chOff x="299" y="2966"/>
            <a:chExt cx="5163" cy="756"/>
          </a:xfrm>
        </p:grpSpPr>
        <p:sp>
          <p:nvSpPr>
            <p:cNvPr id="36874" name="Text Box 13"/>
            <p:cNvSpPr txBox="1">
              <a:spLocks noChangeArrowheads="1"/>
            </p:cNvSpPr>
            <p:nvPr/>
          </p:nvSpPr>
          <p:spPr bwMode="auto">
            <a:xfrm>
              <a:off x="299" y="2966"/>
              <a:ext cx="5163" cy="75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  <a:latin typeface="Gill Sans MT" pitchFamily="34" charset="0"/>
                </a:rPr>
                <a:t>Other DU paths    require arrays with length 0 to skip loops</a:t>
              </a:r>
            </a:p>
            <a:p>
              <a:r>
                <a:rPr lang="en-US" sz="2400" b="0">
                  <a:solidFill>
                    <a:schemeClr val="tx1"/>
                  </a:solidFill>
                  <a:latin typeface="Gill Sans MT" pitchFamily="34" charset="0"/>
                </a:rPr>
                <a:t>But the method fails with index out of bounds exception…</a:t>
              </a:r>
            </a:p>
            <a:p>
              <a:r>
                <a:rPr lang="en-US" sz="2400" b="0">
                  <a:solidFill>
                    <a:schemeClr val="tx1"/>
                  </a:solidFill>
                  <a:latin typeface="Gill Sans MT" pitchFamily="34" charset="0"/>
                </a:rPr>
                <a:t>     </a:t>
              </a:r>
              <a:r>
                <a:rPr lang="en-US" b="0">
                  <a:latin typeface="Gill Sans MT" pitchFamily="34" charset="0"/>
                </a:rPr>
                <a:t>med = numbers [length / 2];</a:t>
              </a:r>
            </a:p>
          </p:txBody>
        </p:sp>
        <p:sp>
          <p:nvSpPr>
            <p:cNvPr id="228363" name="AutoShape 11"/>
            <p:cNvSpPr>
              <a:spLocks noChangeArrowheads="1"/>
            </p:cNvSpPr>
            <p:nvPr/>
          </p:nvSpPr>
          <p:spPr bwMode="auto">
            <a:xfrm>
              <a:off x="1699" y="3063"/>
              <a:ext cx="130" cy="137"/>
            </a:xfrm>
            <a:prstGeom prst="star5">
              <a:avLst/>
            </a:prstGeom>
            <a:solidFill>
              <a:schemeClr val="tx2"/>
            </a:solidFill>
            <a:ln w="127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Gill Sans MT" pitchFamily="34" charset="0"/>
              </a:endParaRPr>
            </a:p>
          </p:txBody>
        </p:sp>
      </p:grpSp>
      <p:sp>
        <p:nvSpPr>
          <p:cNvPr id="228367" name="AutoShape 15"/>
          <p:cNvSpPr>
            <a:spLocks noChangeArrowheads="1"/>
          </p:cNvSpPr>
          <p:nvPr/>
        </p:nvSpPr>
        <p:spPr bwMode="auto">
          <a:xfrm>
            <a:off x="5010150" y="5492750"/>
            <a:ext cx="1931988" cy="1073150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b="0">
                <a:solidFill>
                  <a:schemeClr val="tx1"/>
                </a:solidFill>
                <a:latin typeface="Gill Sans MT" pitchFamily="34" charset="0"/>
              </a:rPr>
              <a:t>A fault was</a:t>
            </a:r>
          </a:p>
          <a:p>
            <a:pPr algn="ctr"/>
            <a:r>
              <a:rPr lang="en-US" b="0">
                <a:solidFill>
                  <a:schemeClr val="tx1"/>
                </a:solidFill>
                <a:latin typeface="Gill Sans MT" pitchFamily="34" charset="0"/>
              </a:rPr>
              <a:t>found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8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6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Applying the graph test criteria to </a:t>
            </a:r>
            <a:r>
              <a:rPr lang="en-US" smtClean="0">
                <a:solidFill>
                  <a:schemeClr val="tx2"/>
                </a:solidFill>
              </a:rPr>
              <a:t>control flow graphs</a:t>
            </a:r>
            <a:r>
              <a:rPr lang="en-US" smtClean="0"/>
              <a:t> is relatively straightforward</a:t>
            </a:r>
          </a:p>
          <a:p>
            <a:pPr lvl="1"/>
            <a:r>
              <a:rPr lang="en-US" smtClean="0"/>
              <a:t>Most of the developmental </a:t>
            </a:r>
            <a:r>
              <a:rPr lang="en-US" smtClean="0">
                <a:solidFill>
                  <a:schemeClr val="tx2"/>
                </a:solidFill>
              </a:rPr>
              <a:t>research</a:t>
            </a:r>
            <a:r>
              <a:rPr lang="en-US" smtClean="0"/>
              <a:t> work was done with CFGs</a:t>
            </a:r>
          </a:p>
          <a:p>
            <a:pPr lvl="1"/>
            <a:endParaRPr lang="en-US" smtClean="0"/>
          </a:p>
          <a:p>
            <a:r>
              <a:rPr lang="en-US" smtClean="0"/>
              <a:t>A few </a:t>
            </a:r>
            <a:r>
              <a:rPr lang="en-US" smtClean="0">
                <a:solidFill>
                  <a:schemeClr val="tx2"/>
                </a:solidFill>
              </a:rPr>
              <a:t>subtle decisions</a:t>
            </a:r>
            <a:r>
              <a:rPr lang="en-US" smtClean="0"/>
              <a:t> must be made to translate control structures into the graph</a:t>
            </a:r>
          </a:p>
          <a:p>
            <a:pPr lvl="1"/>
            <a:endParaRPr lang="en-US" smtClean="0"/>
          </a:p>
          <a:p>
            <a:r>
              <a:rPr lang="en-US" smtClean="0"/>
              <a:t>Some tools will assign each statement to a </a:t>
            </a:r>
            <a:r>
              <a:rPr lang="en-US" smtClean="0">
                <a:solidFill>
                  <a:schemeClr val="tx2"/>
                </a:solidFill>
              </a:rPr>
              <a:t>unique node</a:t>
            </a:r>
          </a:p>
          <a:p>
            <a:pPr lvl="1"/>
            <a:r>
              <a:rPr lang="en-US" smtClean="0"/>
              <a:t>These slides and the book uses </a:t>
            </a:r>
            <a:r>
              <a:rPr lang="en-US" smtClean="0">
                <a:solidFill>
                  <a:schemeClr val="tx2"/>
                </a:solidFill>
              </a:rPr>
              <a:t>basic blocks</a:t>
            </a:r>
          </a:p>
          <a:p>
            <a:pPr lvl="1"/>
            <a:r>
              <a:rPr lang="en-US" smtClean="0"/>
              <a:t>Coverage is the same, although the </a:t>
            </a:r>
            <a:r>
              <a:rPr lang="en-US" smtClean="0">
                <a:solidFill>
                  <a:schemeClr val="tx2"/>
                </a:solidFill>
              </a:rPr>
              <a:t>bookkeeping</a:t>
            </a:r>
            <a:r>
              <a:rPr lang="en-US" smtClean="0"/>
              <a:t> will differ</a:t>
            </a:r>
          </a:p>
        </p:txBody>
      </p:sp>
      <p:sp>
        <p:nvSpPr>
          <p:cNvPr id="3789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78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DF2C31-F8C2-4392-8A23-65629823D14D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3789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0E542F-F1EA-4011-BEA9-FD68FB30A2C4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 Flow Graphs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chemeClr val="tx2"/>
                </a:solidFill>
              </a:rPr>
              <a:t>CFG</a:t>
            </a:r>
            <a:r>
              <a:rPr lang="en-US" dirty="0" smtClean="0"/>
              <a:t> models all executions of a method by describing control structures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Nodes</a:t>
            </a:r>
            <a:r>
              <a:rPr lang="en-US" dirty="0" smtClean="0"/>
              <a:t> : Statements or sequences of statements (basic blocks)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Edges</a:t>
            </a:r>
            <a:r>
              <a:rPr lang="en-US" dirty="0" smtClean="0"/>
              <a:t> : Transfers of control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Basic Block</a:t>
            </a:r>
            <a:r>
              <a:rPr lang="en-US" dirty="0" smtClean="0"/>
              <a:t> : A sequence of statements such that if the first statement is executed, all statements will be (no branches)</a:t>
            </a:r>
          </a:p>
          <a:p>
            <a:r>
              <a:rPr lang="en-US" dirty="0" smtClean="0"/>
              <a:t>CFGs are sometimes annotated with extra information</a:t>
            </a:r>
          </a:p>
          <a:p>
            <a:pPr lvl="1"/>
            <a:r>
              <a:rPr lang="en-US" dirty="0" smtClean="0"/>
              <a:t>branch predicates</a:t>
            </a:r>
          </a:p>
          <a:p>
            <a:pPr lvl="1"/>
            <a:r>
              <a:rPr lang="en-US" dirty="0" err="1" smtClean="0"/>
              <a:t>defs</a:t>
            </a:r>
            <a:endParaRPr lang="en-US" dirty="0" smtClean="0"/>
          </a:p>
          <a:p>
            <a:pPr lvl="1"/>
            <a:r>
              <a:rPr lang="en-US" dirty="0" smtClean="0"/>
              <a:t>uses</a:t>
            </a:r>
          </a:p>
          <a:p>
            <a:r>
              <a:rPr lang="en-US" dirty="0" smtClean="0"/>
              <a:t>Rules for translating statements into graphs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D02017-72CA-4B0C-8359-F14347D77C6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CFG : The if Statement</a:t>
            </a:r>
          </a:p>
        </p:txBody>
      </p:sp>
      <p:sp>
        <p:nvSpPr>
          <p:cNvPr id="17414" name="Text Box 3"/>
          <p:cNvSpPr txBox="1">
            <a:spLocks noChangeArrowheads="1"/>
          </p:cNvSpPr>
          <p:nvPr/>
        </p:nvSpPr>
        <p:spPr bwMode="auto">
          <a:xfrm>
            <a:off x="752475" y="1298575"/>
            <a:ext cx="1577975" cy="28479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if (x &lt; y)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y = 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x = x + 1;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else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x = y;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387601" y="1560513"/>
            <a:ext cx="3240088" cy="2324100"/>
            <a:chOff x="1251" y="873"/>
            <a:chExt cx="2041" cy="1464"/>
          </a:xfrm>
        </p:grpSpPr>
        <p:grpSp>
          <p:nvGrpSpPr>
            <p:cNvPr id="17434" name="Group 5"/>
            <p:cNvGrpSpPr>
              <a:grpSpLocks/>
            </p:cNvGrpSpPr>
            <p:nvPr/>
          </p:nvGrpSpPr>
          <p:grpSpPr bwMode="auto">
            <a:xfrm>
              <a:off x="1811" y="873"/>
              <a:ext cx="1080" cy="1464"/>
              <a:chOff x="1811" y="873"/>
              <a:chExt cx="1080" cy="1464"/>
            </a:xfrm>
          </p:grpSpPr>
          <p:grpSp>
            <p:nvGrpSpPr>
              <p:cNvPr id="17439" name="Group 6"/>
              <p:cNvGrpSpPr>
                <a:grpSpLocks/>
              </p:cNvGrpSpPr>
              <p:nvPr/>
            </p:nvGrpSpPr>
            <p:grpSpPr bwMode="auto">
              <a:xfrm>
                <a:off x="2176" y="2041"/>
                <a:ext cx="350" cy="296"/>
                <a:chOff x="4738" y="2684"/>
                <a:chExt cx="350" cy="296"/>
              </a:xfrm>
            </p:grpSpPr>
            <p:sp>
              <p:nvSpPr>
                <p:cNvPr id="17455" name="Oval 7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5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205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solidFill>
                        <a:schemeClr val="tx1"/>
                      </a:solidFill>
                      <a:latin typeface="Gill Sans MT" pitchFamily="34" charset="0"/>
                    </a:rPr>
                    <a:t>4</a:t>
                  </a:r>
                </a:p>
              </p:txBody>
            </p:sp>
          </p:grpSp>
          <p:grpSp>
            <p:nvGrpSpPr>
              <p:cNvPr id="17440" name="Group 9"/>
              <p:cNvGrpSpPr>
                <a:grpSpLocks/>
              </p:cNvGrpSpPr>
              <p:nvPr/>
            </p:nvGrpSpPr>
            <p:grpSpPr bwMode="auto">
              <a:xfrm>
                <a:off x="2176" y="1067"/>
                <a:ext cx="350" cy="296"/>
                <a:chOff x="3838" y="2684"/>
                <a:chExt cx="350" cy="296"/>
              </a:xfrm>
            </p:grpSpPr>
            <p:sp>
              <p:nvSpPr>
                <p:cNvPr id="17453" name="Oval 10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5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205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>
                      <a:solidFill>
                        <a:schemeClr val="tx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1</a:t>
                  </a:r>
                </a:p>
              </p:txBody>
            </p:sp>
          </p:grpSp>
          <p:sp>
            <p:nvSpPr>
              <p:cNvPr id="17441" name="Line 12"/>
              <p:cNvSpPr>
                <a:spLocks noChangeShapeType="1"/>
              </p:cNvSpPr>
              <p:nvPr/>
            </p:nvSpPr>
            <p:spPr bwMode="auto">
              <a:xfrm flipV="1">
                <a:off x="2098" y="1352"/>
                <a:ext cx="194" cy="23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arrow" w="med" len="med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2" name="Line 13"/>
              <p:cNvSpPr>
                <a:spLocks noChangeShapeType="1"/>
              </p:cNvSpPr>
              <p:nvPr/>
            </p:nvSpPr>
            <p:spPr bwMode="auto">
              <a:xfrm>
                <a:off x="2106" y="1826"/>
                <a:ext cx="146" cy="22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3" name="Line 14"/>
              <p:cNvSpPr>
                <a:spLocks noChangeShapeType="1"/>
              </p:cNvSpPr>
              <p:nvPr/>
            </p:nvSpPr>
            <p:spPr bwMode="auto">
              <a:xfrm>
                <a:off x="2448" y="1347"/>
                <a:ext cx="144" cy="2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4" name="Line 15"/>
              <p:cNvSpPr>
                <a:spLocks noChangeShapeType="1"/>
              </p:cNvSpPr>
              <p:nvPr/>
            </p:nvSpPr>
            <p:spPr bwMode="auto">
              <a:xfrm>
                <a:off x="2351" y="873"/>
                <a:ext cx="0" cy="18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445" name="Group 16"/>
              <p:cNvGrpSpPr>
                <a:grpSpLocks/>
              </p:cNvGrpSpPr>
              <p:nvPr/>
            </p:nvGrpSpPr>
            <p:grpSpPr bwMode="auto">
              <a:xfrm>
                <a:off x="1811" y="1554"/>
                <a:ext cx="1080" cy="296"/>
                <a:chOff x="1567" y="1522"/>
                <a:chExt cx="1080" cy="296"/>
              </a:xfrm>
            </p:grpSpPr>
            <p:grpSp>
              <p:nvGrpSpPr>
                <p:cNvPr id="17447" name="Group 17"/>
                <p:cNvGrpSpPr>
                  <a:grpSpLocks/>
                </p:cNvGrpSpPr>
                <p:nvPr/>
              </p:nvGrpSpPr>
              <p:grpSpPr bwMode="auto">
                <a:xfrm>
                  <a:off x="1567" y="1522"/>
                  <a:ext cx="350" cy="296"/>
                  <a:chOff x="4288" y="1746"/>
                  <a:chExt cx="350" cy="296"/>
                </a:xfrm>
              </p:grpSpPr>
              <p:sp>
                <p:nvSpPr>
                  <p:cNvPr id="1745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4288" y="1746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52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56" y="1769"/>
                    <a:ext cx="205" cy="25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 dirty="0">
                        <a:solidFill>
                          <a:schemeClr val="tx1"/>
                        </a:solidFill>
                        <a:latin typeface="Gill Sans MT" pitchFamily="34" charset="0"/>
                      </a:rPr>
                      <a:t>2</a:t>
                    </a:r>
                  </a:p>
                </p:txBody>
              </p:sp>
            </p:grpSp>
            <p:grpSp>
              <p:nvGrpSpPr>
                <p:cNvPr id="17448" name="Group 20"/>
                <p:cNvGrpSpPr>
                  <a:grpSpLocks/>
                </p:cNvGrpSpPr>
                <p:nvPr/>
              </p:nvGrpSpPr>
              <p:grpSpPr bwMode="auto">
                <a:xfrm>
                  <a:off x="2297" y="1522"/>
                  <a:ext cx="350" cy="296"/>
                  <a:chOff x="4288" y="1746"/>
                  <a:chExt cx="350" cy="296"/>
                </a:xfrm>
              </p:grpSpPr>
              <p:sp>
                <p:nvSpPr>
                  <p:cNvPr id="17449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4288" y="1746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50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56" y="1769"/>
                    <a:ext cx="205" cy="25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>
                        <a:solidFill>
                          <a:schemeClr val="tx1"/>
                        </a:solidFill>
                        <a:latin typeface="Gill Sans MT" pitchFamily="34" charset="0"/>
                      </a:rPr>
                      <a:t>3</a:t>
                    </a:r>
                  </a:p>
                </p:txBody>
              </p:sp>
            </p:grpSp>
          </p:grpSp>
          <p:sp>
            <p:nvSpPr>
              <p:cNvPr id="17446" name="Line 23"/>
              <p:cNvSpPr>
                <a:spLocks noChangeShapeType="1"/>
              </p:cNvSpPr>
              <p:nvPr/>
            </p:nvSpPr>
            <p:spPr bwMode="auto">
              <a:xfrm flipH="1">
                <a:off x="2452" y="1814"/>
                <a:ext cx="134" cy="24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35" name="Text Box 24"/>
            <p:cNvSpPr txBox="1">
              <a:spLocks noChangeArrowheads="1"/>
            </p:cNvSpPr>
            <p:nvPr/>
          </p:nvSpPr>
          <p:spPr bwMode="auto">
            <a:xfrm>
              <a:off x="2468" y="1300"/>
              <a:ext cx="551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17436" name="Text Box 25"/>
            <p:cNvSpPr txBox="1">
              <a:spLocks noChangeArrowheads="1"/>
            </p:cNvSpPr>
            <p:nvPr/>
          </p:nvSpPr>
          <p:spPr bwMode="auto">
            <a:xfrm>
              <a:off x="1804" y="1300"/>
              <a:ext cx="472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sp>
          <p:nvSpPr>
            <p:cNvPr id="17437" name="Text Box 26"/>
            <p:cNvSpPr txBox="1">
              <a:spLocks noChangeArrowheads="1"/>
            </p:cNvSpPr>
            <p:nvPr/>
          </p:nvSpPr>
          <p:spPr bwMode="auto">
            <a:xfrm>
              <a:off x="2820" y="1598"/>
              <a:ext cx="472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y</a:t>
              </a:r>
            </a:p>
          </p:txBody>
        </p:sp>
        <p:sp>
          <p:nvSpPr>
            <p:cNvPr id="17438" name="Text Box 27"/>
            <p:cNvSpPr txBox="1">
              <a:spLocks noChangeArrowheads="1"/>
            </p:cNvSpPr>
            <p:nvPr/>
          </p:nvSpPr>
          <p:spPr bwMode="auto">
            <a:xfrm>
              <a:off x="1251" y="1560"/>
              <a:ext cx="623" cy="2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y = 0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x + 1</a:t>
              </a:r>
            </a:p>
          </p:txBody>
        </p:sp>
      </p:grpSp>
      <p:sp>
        <p:nvSpPr>
          <p:cNvPr id="230428" name="Text Box 28"/>
          <p:cNvSpPr txBox="1">
            <a:spLocks noChangeArrowheads="1"/>
          </p:cNvSpPr>
          <p:nvPr/>
        </p:nvSpPr>
        <p:spPr bwMode="auto">
          <a:xfrm>
            <a:off x="4706938" y="4171950"/>
            <a:ext cx="1577975" cy="16287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if (x &lt; y)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y = 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x = x + 1;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</p:txBody>
      </p:sp>
      <p:grpSp>
        <p:nvGrpSpPr>
          <p:cNvPr id="9" name="Group 29"/>
          <p:cNvGrpSpPr>
            <a:grpSpLocks/>
          </p:cNvGrpSpPr>
          <p:nvPr/>
        </p:nvGrpSpPr>
        <p:grpSpPr bwMode="auto">
          <a:xfrm>
            <a:off x="6302381" y="3824288"/>
            <a:ext cx="2582866" cy="2324100"/>
            <a:chOff x="3129" y="2035"/>
            <a:chExt cx="1627" cy="1464"/>
          </a:xfrm>
        </p:grpSpPr>
        <p:grpSp>
          <p:nvGrpSpPr>
            <p:cNvPr id="17418" name="Group 30"/>
            <p:cNvGrpSpPr>
              <a:grpSpLocks/>
            </p:cNvGrpSpPr>
            <p:nvPr/>
          </p:nvGrpSpPr>
          <p:grpSpPr bwMode="auto">
            <a:xfrm>
              <a:off x="4079" y="3203"/>
              <a:ext cx="350" cy="296"/>
              <a:chOff x="4738" y="2684"/>
              <a:chExt cx="350" cy="296"/>
            </a:xfrm>
          </p:grpSpPr>
          <p:sp>
            <p:nvSpPr>
              <p:cNvPr id="17432" name="Oval 31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3" name="Text Box 32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chemeClr val="tx1"/>
                    </a:solidFill>
                    <a:latin typeface="Gill Sans MT" pitchFamily="34" charset="0"/>
                  </a:rPr>
                  <a:t>3</a:t>
                </a:r>
              </a:p>
            </p:txBody>
          </p:sp>
        </p:grpSp>
        <p:grpSp>
          <p:nvGrpSpPr>
            <p:cNvPr id="17419" name="Group 33"/>
            <p:cNvGrpSpPr>
              <a:grpSpLocks/>
            </p:cNvGrpSpPr>
            <p:nvPr/>
          </p:nvGrpSpPr>
          <p:grpSpPr bwMode="auto">
            <a:xfrm>
              <a:off x="4079" y="2229"/>
              <a:ext cx="350" cy="296"/>
              <a:chOff x="3838" y="2684"/>
              <a:chExt cx="350" cy="296"/>
            </a:xfrm>
          </p:grpSpPr>
          <p:sp>
            <p:nvSpPr>
              <p:cNvPr id="17430" name="Oval 34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1" name="Text Box 35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17420" name="Line 36"/>
            <p:cNvSpPr>
              <a:spLocks noChangeShapeType="1"/>
            </p:cNvSpPr>
            <p:nvPr/>
          </p:nvSpPr>
          <p:spPr bwMode="auto">
            <a:xfrm flipV="1">
              <a:off x="4001" y="2514"/>
              <a:ext cx="194" cy="2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1" name="Line 37"/>
            <p:cNvSpPr>
              <a:spLocks noChangeShapeType="1"/>
            </p:cNvSpPr>
            <p:nvPr/>
          </p:nvSpPr>
          <p:spPr bwMode="auto">
            <a:xfrm>
              <a:off x="4009" y="2988"/>
              <a:ext cx="146" cy="2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2" name="Line 38"/>
            <p:cNvSpPr>
              <a:spLocks noChangeShapeType="1"/>
            </p:cNvSpPr>
            <p:nvPr/>
          </p:nvSpPr>
          <p:spPr bwMode="auto">
            <a:xfrm>
              <a:off x="4254" y="203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23" name="Group 39"/>
            <p:cNvGrpSpPr>
              <a:grpSpLocks/>
            </p:cNvGrpSpPr>
            <p:nvPr/>
          </p:nvGrpSpPr>
          <p:grpSpPr bwMode="auto">
            <a:xfrm>
              <a:off x="3714" y="2716"/>
              <a:ext cx="350" cy="296"/>
              <a:chOff x="4288" y="1746"/>
              <a:chExt cx="350" cy="296"/>
            </a:xfrm>
          </p:grpSpPr>
          <p:sp>
            <p:nvSpPr>
              <p:cNvPr id="17428" name="Oval 40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9" name="Text Box 41"/>
              <p:cNvSpPr txBox="1">
                <a:spLocks noChangeArrowheads="1"/>
              </p:cNvSpPr>
              <p:nvPr/>
            </p:nvSpPr>
            <p:spPr bwMode="auto">
              <a:xfrm>
                <a:off x="4356" y="176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  <a:latin typeface="Gill Sans MT" pitchFamily="34" charset="0"/>
                  </a:rPr>
                  <a:t>2</a:t>
                </a:r>
              </a:p>
            </p:txBody>
          </p:sp>
        </p:grpSp>
        <p:sp>
          <p:nvSpPr>
            <p:cNvPr id="17424" name="Line 42"/>
            <p:cNvSpPr>
              <a:spLocks noChangeShapeType="1"/>
            </p:cNvSpPr>
            <p:nvPr/>
          </p:nvSpPr>
          <p:spPr bwMode="auto">
            <a:xfrm>
              <a:off x="4253" y="2537"/>
              <a:ext cx="2" cy="6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5" name="Text Box 43"/>
            <p:cNvSpPr txBox="1">
              <a:spLocks noChangeArrowheads="1"/>
            </p:cNvSpPr>
            <p:nvPr/>
          </p:nvSpPr>
          <p:spPr bwMode="auto">
            <a:xfrm>
              <a:off x="4220" y="2664"/>
              <a:ext cx="536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17426" name="Text Box 44"/>
            <p:cNvSpPr txBox="1">
              <a:spLocks noChangeArrowheads="1"/>
            </p:cNvSpPr>
            <p:nvPr/>
          </p:nvSpPr>
          <p:spPr bwMode="auto">
            <a:xfrm>
              <a:off x="3707" y="2462"/>
              <a:ext cx="472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sp>
          <p:nvSpPr>
            <p:cNvPr id="17427" name="Text Box 45"/>
            <p:cNvSpPr txBox="1">
              <a:spLocks noChangeArrowheads="1"/>
            </p:cNvSpPr>
            <p:nvPr/>
          </p:nvSpPr>
          <p:spPr bwMode="auto">
            <a:xfrm>
              <a:off x="3129" y="2722"/>
              <a:ext cx="659" cy="2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y = 0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x + 1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21B722-A18C-4877-B1A8-18B64CFE5CA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CFG : The if-Return Statement</a:t>
            </a:r>
          </a:p>
        </p:txBody>
      </p:sp>
      <p:sp>
        <p:nvSpPr>
          <p:cNvPr id="18438" name="Text Box 4"/>
          <p:cNvSpPr txBox="1">
            <a:spLocks noChangeArrowheads="1"/>
          </p:cNvSpPr>
          <p:nvPr/>
        </p:nvSpPr>
        <p:spPr bwMode="auto">
          <a:xfrm>
            <a:off x="1906588" y="1595438"/>
            <a:ext cx="1577975" cy="19335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if (x &lt; y)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return;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print (x);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return;</a:t>
            </a:r>
          </a:p>
        </p:txBody>
      </p:sp>
      <p:grpSp>
        <p:nvGrpSpPr>
          <p:cNvPr id="2" name="Group 77"/>
          <p:cNvGrpSpPr>
            <a:grpSpLocks/>
          </p:cNvGrpSpPr>
          <p:nvPr/>
        </p:nvGrpSpPr>
        <p:grpSpPr bwMode="auto">
          <a:xfrm>
            <a:off x="4422778" y="1595438"/>
            <a:ext cx="3216278" cy="2413000"/>
            <a:chOff x="2786" y="1005"/>
            <a:chExt cx="2026" cy="1520"/>
          </a:xfrm>
        </p:grpSpPr>
        <p:grpSp>
          <p:nvGrpSpPr>
            <p:cNvPr id="18443" name="Group 49"/>
            <p:cNvGrpSpPr>
              <a:grpSpLocks/>
            </p:cNvGrpSpPr>
            <p:nvPr/>
          </p:nvGrpSpPr>
          <p:grpSpPr bwMode="auto">
            <a:xfrm>
              <a:off x="3799" y="2173"/>
              <a:ext cx="350" cy="296"/>
              <a:chOff x="4738" y="2684"/>
              <a:chExt cx="350" cy="296"/>
            </a:xfrm>
          </p:grpSpPr>
          <p:sp>
            <p:nvSpPr>
              <p:cNvPr id="18457" name="Oval 50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8" name="Text Box 51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chemeClr val="tx1"/>
                    </a:solidFill>
                    <a:latin typeface="Gill Sans MT" pitchFamily="34" charset="0"/>
                  </a:rPr>
                  <a:t>3</a:t>
                </a:r>
              </a:p>
            </p:txBody>
          </p:sp>
        </p:grpSp>
        <p:grpSp>
          <p:nvGrpSpPr>
            <p:cNvPr id="18444" name="Group 52"/>
            <p:cNvGrpSpPr>
              <a:grpSpLocks/>
            </p:cNvGrpSpPr>
            <p:nvPr/>
          </p:nvGrpSpPr>
          <p:grpSpPr bwMode="auto">
            <a:xfrm>
              <a:off x="3799" y="1199"/>
              <a:ext cx="350" cy="296"/>
              <a:chOff x="3838" y="2684"/>
              <a:chExt cx="350" cy="296"/>
            </a:xfrm>
          </p:grpSpPr>
          <p:sp>
            <p:nvSpPr>
              <p:cNvPr id="18455" name="Oval 53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6" name="Text Box 54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18445" name="Line 55"/>
            <p:cNvSpPr>
              <a:spLocks noChangeShapeType="1"/>
            </p:cNvSpPr>
            <p:nvPr/>
          </p:nvSpPr>
          <p:spPr bwMode="auto">
            <a:xfrm flipV="1">
              <a:off x="3721" y="1484"/>
              <a:ext cx="194" cy="2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Line 58"/>
            <p:cNvSpPr>
              <a:spLocks noChangeShapeType="1"/>
            </p:cNvSpPr>
            <p:nvPr/>
          </p:nvSpPr>
          <p:spPr bwMode="auto">
            <a:xfrm>
              <a:off x="3974" y="100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447" name="Group 60"/>
            <p:cNvGrpSpPr>
              <a:grpSpLocks/>
            </p:cNvGrpSpPr>
            <p:nvPr/>
          </p:nvGrpSpPr>
          <p:grpSpPr bwMode="auto">
            <a:xfrm>
              <a:off x="3434" y="1686"/>
              <a:ext cx="350" cy="296"/>
              <a:chOff x="4288" y="1746"/>
              <a:chExt cx="350" cy="296"/>
            </a:xfrm>
          </p:grpSpPr>
          <p:sp>
            <p:nvSpPr>
              <p:cNvPr id="18453" name="Oval 6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4" name="Text Box 62"/>
              <p:cNvSpPr txBox="1">
                <a:spLocks noChangeArrowheads="1"/>
              </p:cNvSpPr>
              <p:nvPr/>
            </p:nvSpPr>
            <p:spPr bwMode="auto">
              <a:xfrm>
                <a:off x="4356" y="176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chemeClr val="tx1"/>
                    </a:solidFill>
                    <a:latin typeface="Gill Sans MT" pitchFamily="34" charset="0"/>
                  </a:rPr>
                  <a:t>2</a:t>
                </a:r>
              </a:p>
            </p:txBody>
          </p:sp>
        </p:grpSp>
        <p:sp>
          <p:nvSpPr>
            <p:cNvPr id="18448" name="Line 66"/>
            <p:cNvSpPr>
              <a:spLocks noChangeShapeType="1"/>
            </p:cNvSpPr>
            <p:nvPr/>
          </p:nvSpPr>
          <p:spPr bwMode="auto">
            <a:xfrm>
              <a:off x="3973" y="1507"/>
              <a:ext cx="2" cy="6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9" name="Text Box 67"/>
            <p:cNvSpPr txBox="1">
              <a:spLocks noChangeArrowheads="1"/>
            </p:cNvSpPr>
            <p:nvPr/>
          </p:nvSpPr>
          <p:spPr bwMode="auto">
            <a:xfrm>
              <a:off x="3940" y="1634"/>
              <a:ext cx="61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18450" name="Text Box 68"/>
            <p:cNvSpPr txBox="1">
              <a:spLocks noChangeArrowheads="1"/>
            </p:cNvSpPr>
            <p:nvPr/>
          </p:nvSpPr>
          <p:spPr bwMode="auto">
            <a:xfrm>
              <a:off x="3407" y="1392"/>
              <a:ext cx="523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sp>
          <p:nvSpPr>
            <p:cNvPr id="18451" name="Text Box 70"/>
            <p:cNvSpPr txBox="1">
              <a:spLocks noChangeArrowheads="1"/>
            </p:cNvSpPr>
            <p:nvPr/>
          </p:nvSpPr>
          <p:spPr bwMode="auto">
            <a:xfrm>
              <a:off x="2786" y="1762"/>
              <a:ext cx="656" cy="14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return</a:t>
              </a:r>
            </a:p>
          </p:txBody>
        </p:sp>
        <p:sp>
          <p:nvSpPr>
            <p:cNvPr id="18452" name="Text Box 72"/>
            <p:cNvSpPr txBox="1">
              <a:spLocks noChangeArrowheads="1"/>
            </p:cNvSpPr>
            <p:nvPr/>
          </p:nvSpPr>
          <p:spPr bwMode="auto">
            <a:xfrm>
              <a:off x="4156" y="2205"/>
              <a:ext cx="656" cy="3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print (x)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return</a:t>
              </a:r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266700" y="3262313"/>
            <a:ext cx="5788025" cy="1966912"/>
            <a:chOff x="168" y="2055"/>
            <a:chExt cx="3646" cy="1239"/>
          </a:xfrm>
        </p:grpSpPr>
        <p:sp>
          <p:nvSpPr>
            <p:cNvPr id="18441" name="AutoShape 74"/>
            <p:cNvSpPr>
              <a:spLocks/>
            </p:cNvSpPr>
            <p:nvPr/>
          </p:nvSpPr>
          <p:spPr bwMode="auto">
            <a:xfrm>
              <a:off x="168" y="2823"/>
              <a:ext cx="2756" cy="471"/>
            </a:xfrm>
            <a:prstGeom prst="borderCallout2">
              <a:avLst>
                <a:gd name="adj1" fmla="val 15287"/>
                <a:gd name="adj2" fmla="val 101884"/>
                <a:gd name="adj3" fmla="val 15287"/>
                <a:gd name="adj4" fmla="val 115153"/>
                <a:gd name="adj5" fmla="val -105306"/>
                <a:gd name="adj6" fmla="val 123361"/>
              </a:avLst>
            </a:prstGeom>
            <a:solidFill>
              <a:srgbClr val="0000FF"/>
            </a:solidFill>
            <a:ln w="28575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r>
                <a:rPr lang="en-US" dirty="0">
                  <a:latin typeface="Gill Sans MT" pitchFamily="34" charset="0"/>
                </a:rPr>
                <a:t>No edge from node 2 to 3.</a:t>
              </a:r>
            </a:p>
            <a:p>
              <a:r>
                <a:rPr lang="en-US" dirty="0">
                  <a:latin typeface="Gill Sans MT" pitchFamily="34" charset="0"/>
                </a:rPr>
                <a:t>The return nodes must be distinct.</a:t>
              </a:r>
            </a:p>
          </p:txBody>
        </p:sp>
        <p:sp>
          <p:nvSpPr>
            <p:cNvPr id="18442" name="Oval 76"/>
            <p:cNvSpPr>
              <a:spLocks noChangeArrowheads="1"/>
            </p:cNvSpPr>
            <p:nvPr/>
          </p:nvSpPr>
          <p:spPr bwMode="auto">
            <a:xfrm rot="-1829067">
              <a:off x="3374" y="2055"/>
              <a:ext cx="440" cy="281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9ECA0C-F5DF-478D-A78A-55CA7BBBC86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Loops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782763"/>
            <a:ext cx="8867775" cy="4481512"/>
          </a:xfrm>
        </p:spPr>
        <p:txBody>
          <a:bodyPr/>
          <a:lstStyle/>
          <a:p>
            <a:r>
              <a:rPr lang="en-US" dirty="0" smtClean="0"/>
              <a:t>Loops require “</a:t>
            </a:r>
            <a:r>
              <a:rPr lang="en-US" i="1" dirty="0" smtClean="0"/>
              <a:t>extra</a:t>
            </a:r>
            <a:r>
              <a:rPr lang="en-US" dirty="0" smtClean="0"/>
              <a:t>” nodes to be added</a:t>
            </a:r>
          </a:p>
          <a:p>
            <a:endParaRPr lang="en-US" dirty="0" smtClean="0"/>
          </a:p>
          <a:p>
            <a:r>
              <a:rPr lang="en-US" dirty="0" smtClean="0"/>
              <a:t>Nodes that </a:t>
            </a:r>
            <a:r>
              <a:rPr lang="en-US" dirty="0" smtClean="0">
                <a:solidFill>
                  <a:schemeClr val="tx2"/>
                </a:solidFill>
              </a:rPr>
              <a:t>do not </a:t>
            </a:r>
            <a:r>
              <a:rPr lang="en-US" dirty="0" smtClean="0"/>
              <a:t>represent statements or basic blocks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099029-27F8-44FB-9F3E-D8A2053D9F6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CFG : while and for Loops</a:t>
            </a:r>
          </a:p>
        </p:txBody>
      </p:sp>
      <p:sp>
        <p:nvSpPr>
          <p:cNvPr id="20486" name="Text Box 4"/>
          <p:cNvSpPr txBox="1">
            <a:spLocks noChangeArrowheads="1"/>
          </p:cNvSpPr>
          <p:nvPr/>
        </p:nvSpPr>
        <p:spPr bwMode="auto">
          <a:xfrm>
            <a:off x="381000" y="1509713"/>
            <a:ext cx="1668463" cy="224676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x = 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while (x &lt; y)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y = f (x, y);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x = x + 1;</a:t>
            </a:r>
          </a:p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return (x);</a:t>
            </a:r>
            <a:endParaRPr lang="en-US" dirty="0">
              <a:solidFill>
                <a:schemeClr val="tx1"/>
              </a:solidFill>
              <a:latin typeface="Helvetica" charset="0"/>
            </a:endParaRPr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2578100" y="1042988"/>
            <a:ext cx="1182688" cy="777875"/>
            <a:chOff x="1904" y="888"/>
            <a:chExt cx="745" cy="490"/>
          </a:xfrm>
        </p:grpSpPr>
        <p:grpSp>
          <p:nvGrpSpPr>
            <p:cNvPr id="20542" name="Group 10"/>
            <p:cNvGrpSpPr>
              <a:grpSpLocks/>
            </p:cNvGrpSpPr>
            <p:nvPr/>
          </p:nvGrpSpPr>
          <p:grpSpPr bwMode="auto">
            <a:xfrm>
              <a:off x="2299" y="1082"/>
              <a:ext cx="350" cy="296"/>
              <a:chOff x="3838" y="2684"/>
              <a:chExt cx="350" cy="296"/>
            </a:xfrm>
          </p:grpSpPr>
          <p:sp>
            <p:nvSpPr>
              <p:cNvPr id="20545" name="Oval 11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20546" name="Text Box 12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20543" name="Line 16"/>
            <p:cNvSpPr>
              <a:spLocks noChangeShapeType="1"/>
            </p:cNvSpPr>
            <p:nvPr/>
          </p:nvSpPr>
          <p:spPr bwMode="auto">
            <a:xfrm>
              <a:off x="2474" y="888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544" name="Text Box 27"/>
            <p:cNvSpPr txBox="1">
              <a:spLocks noChangeArrowheads="1"/>
            </p:cNvSpPr>
            <p:nvPr/>
          </p:nvSpPr>
          <p:spPr bwMode="auto">
            <a:xfrm>
              <a:off x="1904" y="1123"/>
              <a:ext cx="472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0</a:t>
              </a:r>
            </a:p>
          </p:txBody>
        </p:sp>
      </p:grp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2659063" y="2986089"/>
            <a:ext cx="1631950" cy="1041400"/>
            <a:chOff x="1955" y="2112"/>
            <a:chExt cx="1028" cy="656"/>
          </a:xfrm>
        </p:grpSpPr>
        <p:grpSp>
          <p:nvGrpSpPr>
            <p:cNvPr id="20534" name="Group 21"/>
            <p:cNvGrpSpPr>
              <a:grpSpLocks/>
            </p:cNvGrpSpPr>
            <p:nvPr/>
          </p:nvGrpSpPr>
          <p:grpSpPr bwMode="auto">
            <a:xfrm>
              <a:off x="2633" y="2112"/>
              <a:ext cx="350" cy="296"/>
              <a:chOff x="4288" y="1746"/>
              <a:chExt cx="350" cy="296"/>
            </a:xfrm>
          </p:grpSpPr>
          <p:sp>
            <p:nvSpPr>
              <p:cNvPr id="20540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20541" name="Text Box 23"/>
              <p:cNvSpPr txBox="1">
                <a:spLocks noChangeArrowheads="1"/>
              </p:cNvSpPr>
              <p:nvPr/>
            </p:nvSpPr>
            <p:spPr bwMode="auto">
              <a:xfrm>
                <a:off x="4356" y="176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20535" name="Group 65"/>
            <p:cNvGrpSpPr>
              <a:grpSpLocks/>
            </p:cNvGrpSpPr>
            <p:nvPr/>
          </p:nvGrpSpPr>
          <p:grpSpPr bwMode="auto">
            <a:xfrm>
              <a:off x="1955" y="2112"/>
              <a:ext cx="698" cy="656"/>
              <a:chOff x="1955" y="2112"/>
              <a:chExt cx="698" cy="656"/>
            </a:xfrm>
          </p:grpSpPr>
          <p:grpSp>
            <p:nvGrpSpPr>
              <p:cNvPr id="20536" name="Group 18"/>
              <p:cNvGrpSpPr>
                <a:grpSpLocks/>
              </p:cNvGrpSpPr>
              <p:nvPr/>
            </p:nvGrpSpPr>
            <p:grpSpPr bwMode="auto">
              <a:xfrm>
                <a:off x="2023" y="2112"/>
                <a:ext cx="350" cy="296"/>
                <a:chOff x="4288" y="1746"/>
                <a:chExt cx="350" cy="296"/>
              </a:xfrm>
            </p:grpSpPr>
            <p:sp>
              <p:nvSpPr>
                <p:cNvPr id="20538" name="Oval 19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20539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356" y="1769"/>
                  <a:ext cx="205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dirty="0">
                      <a:solidFill>
                        <a:schemeClr val="tx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3</a:t>
                  </a:r>
                </a:p>
              </p:txBody>
            </p:sp>
          </p:grpSp>
          <p:sp>
            <p:nvSpPr>
              <p:cNvPr id="20537" name="Text Box 28"/>
              <p:cNvSpPr txBox="1">
                <a:spLocks noChangeArrowheads="1"/>
              </p:cNvSpPr>
              <p:nvPr/>
            </p:nvSpPr>
            <p:spPr bwMode="auto">
              <a:xfrm>
                <a:off x="1955" y="2448"/>
                <a:ext cx="698" cy="3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en-US" sz="1800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y =f(</a:t>
                </a:r>
                <a:r>
                  <a:rPr lang="en-US" sz="1800" dirty="0" err="1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x,y</a:t>
                </a:r>
                <a:r>
                  <a:rPr lang="en-US" sz="1800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)</a:t>
                </a:r>
              </a:p>
              <a:p>
                <a:pPr algn="ctr"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en-US" sz="1800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x = x + 1</a:t>
                </a:r>
              </a:p>
            </p:txBody>
          </p:sp>
        </p:grpSp>
      </p:grpSp>
      <p:grpSp>
        <p:nvGrpSpPr>
          <p:cNvPr id="8" name="Group 68"/>
          <p:cNvGrpSpPr>
            <a:grpSpLocks/>
          </p:cNvGrpSpPr>
          <p:nvPr/>
        </p:nvGrpSpPr>
        <p:grpSpPr bwMode="auto">
          <a:xfrm>
            <a:off x="2655887" y="2276475"/>
            <a:ext cx="1901824" cy="1120775"/>
            <a:chOff x="1953" y="1665"/>
            <a:chExt cx="1198" cy="706"/>
          </a:xfrm>
        </p:grpSpPr>
        <p:sp>
          <p:nvSpPr>
            <p:cNvPr id="20529" name="Line 14"/>
            <p:cNvSpPr>
              <a:spLocks noChangeShapeType="1"/>
            </p:cNvSpPr>
            <p:nvPr/>
          </p:nvSpPr>
          <p:spPr bwMode="auto">
            <a:xfrm>
              <a:off x="2566" y="1910"/>
              <a:ext cx="146" cy="2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530" name="Line 24"/>
            <p:cNvSpPr>
              <a:spLocks noChangeShapeType="1"/>
            </p:cNvSpPr>
            <p:nvPr/>
          </p:nvSpPr>
          <p:spPr bwMode="auto">
            <a:xfrm flipH="1">
              <a:off x="2296" y="1918"/>
              <a:ext cx="114" cy="21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531" name="Text Box 25"/>
            <p:cNvSpPr txBox="1">
              <a:spLocks noChangeArrowheads="1"/>
            </p:cNvSpPr>
            <p:nvPr/>
          </p:nvSpPr>
          <p:spPr bwMode="auto">
            <a:xfrm>
              <a:off x="2580" y="1850"/>
              <a:ext cx="571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20532" name="Text Box 26"/>
            <p:cNvSpPr txBox="1">
              <a:spLocks noChangeArrowheads="1"/>
            </p:cNvSpPr>
            <p:nvPr/>
          </p:nvSpPr>
          <p:spPr bwMode="auto">
            <a:xfrm>
              <a:off x="1953" y="1850"/>
              <a:ext cx="472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cxnSp>
          <p:nvCxnSpPr>
            <p:cNvPr id="20533" name="AutoShape 30"/>
            <p:cNvCxnSpPr>
              <a:cxnSpLocks noChangeShapeType="1"/>
              <a:stCxn id="20538" idx="3"/>
              <a:endCxn id="20503" idx="1"/>
            </p:cNvCxnSpPr>
            <p:nvPr/>
          </p:nvCxnSpPr>
          <p:spPr bwMode="auto">
            <a:xfrm rot="5400000" flipH="1" flipV="1">
              <a:off x="1860" y="1879"/>
              <a:ext cx="706" cy="277"/>
            </a:xfrm>
            <a:prstGeom prst="curvedConnector5">
              <a:avLst>
                <a:gd name="adj1" fmla="val -25639"/>
                <a:gd name="adj2" fmla="val -145852"/>
                <a:gd name="adj3" fmla="val 125639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sp>
        <p:nvSpPr>
          <p:cNvPr id="195616" name="Text Box 32"/>
          <p:cNvSpPr txBox="1">
            <a:spLocks noChangeArrowheads="1"/>
          </p:cNvSpPr>
          <p:nvPr/>
        </p:nvSpPr>
        <p:spPr bwMode="auto">
          <a:xfrm>
            <a:off x="3324394" y="4071938"/>
            <a:ext cx="2662237" cy="1631216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for (x = 0; x &lt; y; x++)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y = f (x, y);</a:t>
            </a:r>
          </a:p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return (x);</a:t>
            </a:r>
            <a:endParaRPr lang="en-US" dirty="0">
              <a:solidFill>
                <a:schemeClr val="tx1"/>
              </a:solidFill>
              <a:latin typeface="Helvetica" charset="0"/>
            </a:endParaRPr>
          </a:p>
        </p:txBody>
      </p:sp>
      <p:grpSp>
        <p:nvGrpSpPr>
          <p:cNvPr id="9" name="Group 77"/>
          <p:cNvGrpSpPr>
            <a:grpSpLocks/>
          </p:cNvGrpSpPr>
          <p:nvPr/>
        </p:nvGrpSpPr>
        <p:grpSpPr bwMode="auto">
          <a:xfrm>
            <a:off x="7534275" y="2341563"/>
            <a:ext cx="555625" cy="1162050"/>
            <a:chOff x="4746" y="1706"/>
            <a:chExt cx="350" cy="732"/>
          </a:xfrm>
        </p:grpSpPr>
        <p:grpSp>
          <p:nvGrpSpPr>
            <p:cNvPr id="20524" name="Group 37"/>
            <p:cNvGrpSpPr>
              <a:grpSpLocks/>
            </p:cNvGrpSpPr>
            <p:nvPr/>
          </p:nvGrpSpPr>
          <p:grpSpPr bwMode="auto">
            <a:xfrm>
              <a:off x="4746" y="1900"/>
              <a:ext cx="350" cy="296"/>
              <a:chOff x="3838" y="2684"/>
              <a:chExt cx="350" cy="296"/>
            </a:xfrm>
          </p:grpSpPr>
          <p:sp>
            <p:nvSpPr>
              <p:cNvPr id="20527" name="Oval 38" descr="Light downward diagonal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pattFill prst="ltDnDiag">
                <a:fgClr>
                  <a:srgbClr val="3399FF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28" name="Text Box 39" descr="Light downward diagonal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205" cy="252"/>
              </a:xfrm>
              <a:prstGeom prst="rect">
                <a:avLst/>
              </a:prstGeom>
              <a:pattFill prst="ltDnDiag">
                <a:fgClr>
                  <a:srgbClr val="3399FF"/>
                </a:fgClr>
                <a:bgClr>
                  <a:schemeClr val="bg1"/>
                </a:bgClr>
              </a:patt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  <a:endParaRPr lang="en-US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p:grpSp>
        <p:sp>
          <p:nvSpPr>
            <p:cNvPr id="20525" name="Line 41"/>
            <p:cNvSpPr>
              <a:spLocks noChangeShapeType="1"/>
            </p:cNvSpPr>
            <p:nvPr/>
          </p:nvSpPr>
          <p:spPr bwMode="auto">
            <a:xfrm flipH="1">
              <a:off x="4921" y="2193"/>
              <a:ext cx="1" cy="2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6" name="Line 42"/>
            <p:cNvSpPr>
              <a:spLocks noChangeShapeType="1"/>
            </p:cNvSpPr>
            <p:nvPr/>
          </p:nvSpPr>
          <p:spPr bwMode="auto">
            <a:xfrm>
              <a:off x="4921" y="1706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5639" name="Text Box 55"/>
          <p:cNvSpPr txBox="1">
            <a:spLocks noChangeArrowheads="1"/>
          </p:cNvSpPr>
          <p:nvPr/>
        </p:nvSpPr>
        <p:spPr bwMode="auto">
          <a:xfrm>
            <a:off x="7602537" y="5316538"/>
            <a:ext cx="103502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x + 1</a:t>
            </a:r>
          </a:p>
        </p:txBody>
      </p:sp>
      <p:grpSp>
        <p:nvGrpSpPr>
          <p:cNvPr id="11" name="Group 71"/>
          <p:cNvGrpSpPr>
            <a:grpSpLocks/>
          </p:cNvGrpSpPr>
          <p:nvPr/>
        </p:nvGrpSpPr>
        <p:grpSpPr bwMode="auto">
          <a:xfrm>
            <a:off x="5937252" y="3516313"/>
            <a:ext cx="2897188" cy="2122487"/>
            <a:chOff x="3740" y="2446"/>
            <a:chExt cx="1825" cy="1337"/>
          </a:xfrm>
        </p:grpSpPr>
        <p:grpSp>
          <p:nvGrpSpPr>
            <p:cNvPr id="20505" name="Group 34"/>
            <p:cNvGrpSpPr>
              <a:grpSpLocks/>
            </p:cNvGrpSpPr>
            <p:nvPr/>
          </p:nvGrpSpPr>
          <p:grpSpPr bwMode="auto">
            <a:xfrm>
              <a:off x="4747" y="2446"/>
              <a:ext cx="350" cy="296"/>
              <a:chOff x="4738" y="2684"/>
              <a:chExt cx="350" cy="296"/>
            </a:xfrm>
          </p:grpSpPr>
          <p:sp>
            <p:nvSpPr>
              <p:cNvPr id="20522" name="Oval 35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23" name="Text Box 36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205" cy="252"/>
              </a:xfrm>
              <a:prstGeom prst="rect">
                <a:avLst/>
              </a:prstGeom>
              <a:solidFill>
                <a:srgbClr val="0066FF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  <a:latin typeface="Gill Sans MT" pitchFamily="34" charset="0"/>
                  </a:rPr>
                  <a:t>2</a:t>
                </a:r>
              </a:p>
            </p:txBody>
          </p:sp>
        </p:grpSp>
        <p:sp>
          <p:nvSpPr>
            <p:cNvPr id="20506" name="Line 40"/>
            <p:cNvSpPr>
              <a:spLocks noChangeShapeType="1"/>
            </p:cNvSpPr>
            <p:nvPr/>
          </p:nvSpPr>
          <p:spPr bwMode="auto">
            <a:xfrm>
              <a:off x="5013" y="2728"/>
              <a:ext cx="146" cy="2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07" name="Group 43"/>
            <p:cNvGrpSpPr>
              <a:grpSpLocks/>
            </p:cNvGrpSpPr>
            <p:nvPr/>
          </p:nvGrpSpPr>
          <p:grpSpPr bwMode="auto">
            <a:xfrm>
              <a:off x="4468" y="2930"/>
              <a:ext cx="350" cy="296"/>
              <a:chOff x="4288" y="1746"/>
              <a:chExt cx="350" cy="296"/>
            </a:xfrm>
          </p:grpSpPr>
          <p:sp>
            <p:nvSpPr>
              <p:cNvPr id="20520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21" name="Text Box 45"/>
              <p:cNvSpPr txBox="1">
                <a:spLocks noChangeArrowheads="1"/>
              </p:cNvSpPr>
              <p:nvPr/>
            </p:nvSpPr>
            <p:spPr bwMode="auto">
              <a:xfrm>
                <a:off x="4356" y="176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chemeClr val="tx1"/>
                    </a:solidFill>
                    <a:latin typeface="Gill Sans MT" pitchFamily="34" charset="0"/>
                  </a:rPr>
                  <a:t>3</a:t>
                </a:r>
              </a:p>
            </p:txBody>
          </p:sp>
        </p:grpSp>
        <p:grpSp>
          <p:nvGrpSpPr>
            <p:cNvPr id="20508" name="Group 46"/>
            <p:cNvGrpSpPr>
              <a:grpSpLocks/>
            </p:cNvGrpSpPr>
            <p:nvPr/>
          </p:nvGrpSpPr>
          <p:grpSpPr bwMode="auto">
            <a:xfrm>
              <a:off x="5080" y="2930"/>
              <a:ext cx="350" cy="296"/>
              <a:chOff x="4288" y="1746"/>
              <a:chExt cx="350" cy="296"/>
            </a:xfrm>
          </p:grpSpPr>
          <p:sp>
            <p:nvSpPr>
              <p:cNvPr id="20518" name="Oval 47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9" name="Text Box 48"/>
              <p:cNvSpPr txBox="1">
                <a:spLocks noChangeArrowheads="1"/>
              </p:cNvSpPr>
              <p:nvPr/>
            </p:nvSpPr>
            <p:spPr bwMode="auto">
              <a:xfrm>
                <a:off x="4356" y="176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chemeClr val="tx1"/>
                    </a:solidFill>
                    <a:latin typeface="Gill Sans MT" pitchFamily="34" charset="0"/>
                  </a:rPr>
                  <a:t>5</a:t>
                </a:r>
              </a:p>
            </p:txBody>
          </p:sp>
        </p:grpSp>
        <p:sp>
          <p:nvSpPr>
            <p:cNvPr id="20509" name="Line 49"/>
            <p:cNvSpPr>
              <a:spLocks noChangeShapeType="1"/>
            </p:cNvSpPr>
            <p:nvPr/>
          </p:nvSpPr>
          <p:spPr bwMode="auto">
            <a:xfrm flipH="1">
              <a:off x="4743" y="2736"/>
              <a:ext cx="114" cy="21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0" name="Text Box 50"/>
            <p:cNvSpPr txBox="1">
              <a:spLocks noChangeArrowheads="1"/>
            </p:cNvSpPr>
            <p:nvPr/>
          </p:nvSpPr>
          <p:spPr bwMode="auto">
            <a:xfrm>
              <a:off x="5027" y="2668"/>
              <a:ext cx="538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20511" name="Text Box 51"/>
            <p:cNvSpPr txBox="1">
              <a:spLocks noChangeArrowheads="1"/>
            </p:cNvSpPr>
            <p:nvPr/>
          </p:nvSpPr>
          <p:spPr bwMode="auto">
            <a:xfrm>
              <a:off x="4400" y="2668"/>
              <a:ext cx="472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sp>
          <p:nvSpPr>
            <p:cNvPr id="20512" name="Text Box 53"/>
            <p:cNvSpPr txBox="1">
              <a:spLocks noChangeArrowheads="1"/>
            </p:cNvSpPr>
            <p:nvPr/>
          </p:nvSpPr>
          <p:spPr bwMode="auto">
            <a:xfrm>
              <a:off x="3740" y="3028"/>
              <a:ext cx="799" cy="14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y = f (x, y)</a:t>
              </a:r>
            </a:p>
          </p:txBody>
        </p:sp>
        <p:cxnSp>
          <p:nvCxnSpPr>
            <p:cNvPr id="20513" name="AutoShape 54"/>
            <p:cNvCxnSpPr>
              <a:cxnSpLocks noChangeShapeType="1"/>
              <a:stCxn id="20516" idx="3"/>
              <a:endCxn id="20522" idx="1"/>
            </p:cNvCxnSpPr>
            <p:nvPr/>
          </p:nvCxnSpPr>
          <p:spPr bwMode="auto">
            <a:xfrm rot="5400000" flipH="1" flipV="1">
              <a:off x="4027" y="2975"/>
              <a:ext cx="1263" cy="279"/>
            </a:xfrm>
            <a:prstGeom prst="curvedConnector5">
              <a:avLst>
                <a:gd name="adj1" fmla="val -14329"/>
                <a:gd name="adj2" fmla="val -175124"/>
                <a:gd name="adj3" fmla="val 114329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grpSp>
          <p:nvGrpSpPr>
            <p:cNvPr id="20514" name="Group 56"/>
            <p:cNvGrpSpPr>
              <a:grpSpLocks/>
            </p:cNvGrpSpPr>
            <p:nvPr/>
          </p:nvGrpSpPr>
          <p:grpSpPr bwMode="auto">
            <a:xfrm>
              <a:off x="4468" y="3487"/>
              <a:ext cx="350" cy="296"/>
              <a:chOff x="4288" y="1746"/>
              <a:chExt cx="350" cy="296"/>
            </a:xfrm>
          </p:grpSpPr>
          <p:sp>
            <p:nvSpPr>
              <p:cNvPr id="20516" name="Oval 57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7" name="Text Box 58"/>
              <p:cNvSpPr txBox="1">
                <a:spLocks noChangeArrowheads="1"/>
              </p:cNvSpPr>
              <p:nvPr/>
            </p:nvSpPr>
            <p:spPr bwMode="auto">
              <a:xfrm>
                <a:off x="4356" y="176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chemeClr val="tx1"/>
                    </a:solidFill>
                    <a:latin typeface="Gill Sans MT" pitchFamily="34" charset="0"/>
                  </a:rPr>
                  <a:t>4</a:t>
                </a:r>
              </a:p>
            </p:txBody>
          </p:sp>
        </p:grpSp>
        <p:sp>
          <p:nvSpPr>
            <p:cNvPr id="20515" name="Line 59"/>
            <p:cNvSpPr>
              <a:spLocks noChangeShapeType="1"/>
            </p:cNvSpPr>
            <p:nvPr/>
          </p:nvSpPr>
          <p:spPr bwMode="auto">
            <a:xfrm flipH="1">
              <a:off x="4642" y="3232"/>
              <a:ext cx="1" cy="2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70"/>
          <p:cNvGrpSpPr>
            <a:grpSpLocks/>
          </p:cNvGrpSpPr>
          <p:nvPr/>
        </p:nvGrpSpPr>
        <p:grpSpPr bwMode="auto">
          <a:xfrm>
            <a:off x="3206751" y="1816100"/>
            <a:ext cx="2771776" cy="871538"/>
            <a:chOff x="2300" y="1375"/>
            <a:chExt cx="1746" cy="549"/>
          </a:xfrm>
        </p:grpSpPr>
        <p:sp>
          <p:nvSpPr>
            <p:cNvPr id="20499" name="Line 15"/>
            <p:cNvSpPr>
              <a:spLocks noChangeShapeType="1"/>
            </p:cNvSpPr>
            <p:nvPr/>
          </p:nvSpPr>
          <p:spPr bwMode="auto">
            <a:xfrm flipH="1">
              <a:off x="2474" y="1375"/>
              <a:ext cx="1" cy="2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00" name="Group 67"/>
            <p:cNvGrpSpPr>
              <a:grpSpLocks/>
            </p:cNvGrpSpPr>
            <p:nvPr/>
          </p:nvGrpSpPr>
          <p:grpSpPr bwMode="auto">
            <a:xfrm>
              <a:off x="2300" y="1375"/>
              <a:ext cx="1746" cy="549"/>
              <a:chOff x="2300" y="1375"/>
              <a:chExt cx="1746" cy="549"/>
            </a:xfrm>
          </p:grpSpPr>
          <p:grpSp>
            <p:nvGrpSpPr>
              <p:cNvPr id="20501" name="Group 7"/>
              <p:cNvGrpSpPr>
                <a:grpSpLocks/>
              </p:cNvGrpSpPr>
              <p:nvPr/>
            </p:nvGrpSpPr>
            <p:grpSpPr bwMode="auto">
              <a:xfrm>
                <a:off x="2300" y="1628"/>
                <a:ext cx="350" cy="296"/>
                <a:chOff x="4738" y="2684"/>
                <a:chExt cx="350" cy="296"/>
              </a:xfrm>
            </p:grpSpPr>
            <p:sp>
              <p:nvSpPr>
                <p:cNvPr id="20503" name="Oval 8" descr="Dark downward diagonal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pattFill prst="dkDnDiag">
                  <a:fgClr>
                    <a:srgbClr val="0066FF"/>
                  </a:fgClr>
                  <a:bgClr>
                    <a:schemeClr val="bg1"/>
                  </a:bgClr>
                </a:patt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50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205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2</a:t>
                  </a:r>
                  <a:endParaRPr lang="en-US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0502" name="AutoShape 66"/>
              <p:cNvSpPr>
                <a:spLocks/>
              </p:cNvSpPr>
              <p:nvPr/>
            </p:nvSpPr>
            <p:spPr bwMode="auto">
              <a:xfrm>
                <a:off x="2950" y="1375"/>
                <a:ext cx="1096" cy="262"/>
              </a:xfrm>
              <a:prstGeom prst="borderCallout2">
                <a:avLst>
                  <a:gd name="adj1" fmla="val 27481"/>
                  <a:gd name="adj2" fmla="val -4796"/>
                  <a:gd name="adj3" fmla="val 27481"/>
                  <a:gd name="adj4" fmla="val -23676"/>
                  <a:gd name="adj5" fmla="val 134731"/>
                  <a:gd name="adj6" fmla="val -35065"/>
                </a:avLst>
              </a:prstGeom>
              <a:solidFill>
                <a:srgbClr val="3399FF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algn="ctr"/>
                <a:r>
                  <a:rPr lang="en-US" i="1" dirty="0">
                    <a:latin typeface="Gill Sans MT" pitchFamily="34" charset="0"/>
                  </a:rPr>
                  <a:t>dummy</a:t>
                </a:r>
                <a:r>
                  <a:rPr lang="en-US" dirty="0">
                    <a:latin typeface="Gill Sans MT" pitchFamily="34" charset="0"/>
                  </a:rPr>
                  <a:t> node</a:t>
                </a:r>
              </a:p>
            </p:txBody>
          </p:sp>
        </p:grpSp>
      </p:grpSp>
      <p:grpSp>
        <p:nvGrpSpPr>
          <p:cNvPr id="19" name="Group 78"/>
          <p:cNvGrpSpPr>
            <a:grpSpLocks/>
          </p:cNvGrpSpPr>
          <p:nvPr/>
        </p:nvGrpSpPr>
        <p:grpSpPr bwMode="auto">
          <a:xfrm>
            <a:off x="5064124" y="2513013"/>
            <a:ext cx="2568575" cy="655637"/>
            <a:chOff x="3190" y="1814"/>
            <a:chExt cx="1618" cy="413"/>
          </a:xfrm>
        </p:grpSpPr>
        <p:sp>
          <p:nvSpPr>
            <p:cNvPr id="20497" name="Text Box 52"/>
            <p:cNvSpPr txBox="1">
              <a:spLocks noChangeArrowheads="1"/>
            </p:cNvSpPr>
            <p:nvPr/>
          </p:nvSpPr>
          <p:spPr bwMode="auto">
            <a:xfrm>
              <a:off x="4336" y="1941"/>
              <a:ext cx="472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0</a:t>
              </a:r>
            </a:p>
          </p:txBody>
        </p:sp>
        <p:sp>
          <p:nvSpPr>
            <p:cNvPr id="20498" name="AutoShape 72"/>
            <p:cNvSpPr>
              <a:spLocks/>
            </p:cNvSpPr>
            <p:nvPr/>
          </p:nvSpPr>
          <p:spPr bwMode="auto">
            <a:xfrm>
              <a:off x="3190" y="1814"/>
              <a:ext cx="1198" cy="413"/>
            </a:xfrm>
            <a:prstGeom prst="borderCallout2">
              <a:avLst>
                <a:gd name="adj1" fmla="val 17435"/>
                <a:gd name="adj2" fmla="val 104301"/>
                <a:gd name="adj3" fmla="val 17435"/>
                <a:gd name="adj4" fmla="val 123926"/>
                <a:gd name="adj5" fmla="val 47218"/>
                <a:gd name="adj6" fmla="val 144264"/>
              </a:avLst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dirty="0">
                  <a:latin typeface="Gill Sans MT" pitchFamily="34" charset="0"/>
                </a:rPr>
                <a:t>implicitly initializes loop</a:t>
              </a:r>
            </a:p>
          </p:txBody>
        </p:sp>
      </p:grpSp>
      <p:sp>
        <p:nvSpPr>
          <p:cNvPr id="195660" name="AutoShape 76"/>
          <p:cNvSpPr>
            <a:spLocks/>
          </p:cNvSpPr>
          <p:nvPr/>
        </p:nvSpPr>
        <p:spPr bwMode="auto">
          <a:xfrm>
            <a:off x="4304714" y="5900738"/>
            <a:ext cx="2246899" cy="655637"/>
          </a:xfrm>
          <a:prstGeom prst="borderCallout2">
            <a:avLst>
              <a:gd name="adj1" fmla="val 17435"/>
              <a:gd name="adj2" fmla="val 103944"/>
              <a:gd name="adj3" fmla="val 17435"/>
              <a:gd name="adj4" fmla="val 126954"/>
              <a:gd name="adj5" fmla="val -53755"/>
              <a:gd name="adj6" fmla="val 142319"/>
            </a:avLst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dirty="0">
                <a:latin typeface="Gill Sans MT" pitchFamily="34" charset="0"/>
              </a:rPr>
              <a:t>implicitly increments loop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95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616" grpId="0" animBg="1"/>
      <p:bldP spid="195639" grpId="0"/>
      <p:bldP spid="1956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F6ED8A-F78B-488F-BB46-82A78C755EF8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CFG : do Loop, break and continue</a:t>
            </a: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249238" y="992188"/>
            <a:ext cx="1957387" cy="224676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x = 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do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y = f (x, y);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x = x + 1;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 while (x &lt; y);</a:t>
            </a:r>
          </a:p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return  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(y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);</a:t>
            </a:r>
            <a:endParaRPr lang="en-US" dirty="0">
              <a:solidFill>
                <a:schemeClr val="tx1"/>
              </a:solidFill>
              <a:latin typeface="Helvetica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350963" y="4005263"/>
            <a:ext cx="555625" cy="469900"/>
            <a:chOff x="3838" y="2684"/>
            <a:chExt cx="350" cy="296"/>
          </a:xfrm>
        </p:grpSpPr>
        <p:sp>
          <p:nvSpPr>
            <p:cNvPr id="21566" name="Oval 11"/>
            <p:cNvSpPr>
              <a:spLocks noChangeArrowheads="1"/>
            </p:cNvSpPr>
            <p:nvPr/>
          </p:nvSpPr>
          <p:spPr bwMode="auto"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7" name="Text Box 12"/>
            <p:cNvSpPr txBox="1">
              <a:spLocks noChangeArrowheads="1"/>
            </p:cNvSpPr>
            <p:nvPr/>
          </p:nvSpPr>
          <p:spPr bwMode="auto">
            <a:xfrm>
              <a:off x="3915" y="2707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20543" name="Line 16"/>
          <p:cNvSpPr>
            <a:spLocks noChangeShapeType="1"/>
          </p:cNvSpPr>
          <p:nvPr/>
        </p:nvSpPr>
        <p:spPr bwMode="auto">
          <a:xfrm>
            <a:off x="1628775" y="3697288"/>
            <a:ext cx="0" cy="295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44" name="Text Box 27"/>
          <p:cNvSpPr txBox="1">
            <a:spLocks noChangeArrowheads="1"/>
          </p:cNvSpPr>
          <p:nvPr/>
        </p:nvSpPr>
        <p:spPr bwMode="auto">
          <a:xfrm>
            <a:off x="728663" y="4070350"/>
            <a:ext cx="7493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0</a:t>
            </a:r>
          </a:p>
        </p:txBody>
      </p:sp>
      <p:sp>
        <p:nvSpPr>
          <p:cNvPr id="20540" name="Oval 22"/>
          <p:cNvSpPr>
            <a:spLocks noChangeArrowheads="1"/>
          </p:cNvSpPr>
          <p:nvPr/>
        </p:nvSpPr>
        <p:spPr bwMode="auto">
          <a:xfrm>
            <a:off x="931863" y="5680075"/>
            <a:ext cx="555625" cy="469900"/>
          </a:xfrm>
          <a:prstGeom prst="ellipse">
            <a:avLst/>
          </a:prstGeom>
          <a:solidFill>
            <a:srgbClr val="0066FF"/>
          </a:soli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1" name="Text Box 23"/>
          <p:cNvSpPr txBox="1">
            <a:spLocks noChangeArrowheads="1"/>
          </p:cNvSpPr>
          <p:nvPr/>
        </p:nvSpPr>
        <p:spPr bwMode="auto">
          <a:xfrm>
            <a:off x="1054100" y="5716588"/>
            <a:ext cx="311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r"/>
            <a:r>
              <a:rPr lang="en-US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0538" name="Oval 19"/>
          <p:cNvSpPr>
            <a:spLocks noChangeArrowheads="1"/>
          </p:cNvSpPr>
          <p:nvPr/>
        </p:nvSpPr>
        <p:spPr bwMode="auto">
          <a:xfrm>
            <a:off x="1350963" y="4875213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9" name="Text Box 20"/>
          <p:cNvSpPr txBox="1">
            <a:spLocks noChangeArrowheads="1"/>
          </p:cNvSpPr>
          <p:nvPr/>
        </p:nvSpPr>
        <p:spPr bwMode="auto">
          <a:xfrm>
            <a:off x="1473200" y="4911725"/>
            <a:ext cx="311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r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0530" name="Line 24"/>
          <p:cNvSpPr>
            <a:spLocks noChangeShapeType="1"/>
          </p:cNvSpPr>
          <p:nvPr/>
        </p:nvSpPr>
        <p:spPr bwMode="auto">
          <a:xfrm flipH="1">
            <a:off x="1322388" y="5346700"/>
            <a:ext cx="177800" cy="349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31" name="Text Box 25"/>
          <p:cNvSpPr txBox="1">
            <a:spLocks noChangeArrowheads="1"/>
          </p:cNvSpPr>
          <p:nvPr/>
        </p:nvSpPr>
        <p:spPr bwMode="auto">
          <a:xfrm>
            <a:off x="548640" y="5224463"/>
            <a:ext cx="100869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&gt;= y</a:t>
            </a:r>
          </a:p>
        </p:txBody>
      </p:sp>
      <p:sp>
        <p:nvSpPr>
          <p:cNvPr id="20532" name="Text Box 26"/>
          <p:cNvSpPr txBox="1">
            <a:spLocks noChangeArrowheads="1"/>
          </p:cNvSpPr>
          <p:nvPr/>
        </p:nvSpPr>
        <p:spPr bwMode="auto">
          <a:xfrm>
            <a:off x="1830388" y="5383213"/>
            <a:ext cx="7493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&lt; y</a:t>
            </a:r>
          </a:p>
        </p:txBody>
      </p:sp>
      <p:cxnSp>
        <p:nvCxnSpPr>
          <p:cNvPr id="20533" name="AutoShape 30"/>
          <p:cNvCxnSpPr>
            <a:cxnSpLocks noChangeShapeType="1"/>
            <a:stCxn id="20538" idx="5"/>
            <a:endCxn id="20538" idx="7"/>
          </p:cNvCxnSpPr>
          <p:nvPr/>
        </p:nvCxnSpPr>
        <p:spPr bwMode="auto">
          <a:xfrm rot="5400000" flipH="1">
            <a:off x="1658144" y="5109369"/>
            <a:ext cx="333375" cy="1587"/>
          </a:xfrm>
          <a:prstGeom prst="curvedConnector5">
            <a:avLst>
              <a:gd name="adj1" fmla="val -68801"/>
              <a:gd name="adj2" fmla="val -85117706"/>
              <a:gd name="adj3" fmla="val 168801"/>
            </a:avLst>
          </a:prstGeom>
          <a:noFill/>
          <a:ln w="12700">
            <a:solidFill>
              <a:srgbClr val="FFFF00"/>
            </a:solidFill>
            <a:round/>
            <a:headEnd type="none" w="sm" len="sm"/>
            <a:tailEnd type="triangle" w="med" len="med"/>
          </a:ln>
        </p:spPr>
      </p:cxnSp>
      <p:sp>
        <p:nvSpPr>
          <p:cNvPr id="72" name="Text Box 53"/>
          <p:cNvSpPr txBox="1">
            <a:spLocks noChangeArrowheads="1"/>
          </p:cNvSpPr>
          <p:nvPr/>
        </p:nvSpPr>
        <p:spPr bwMode="auto">
          <a:xfrm>
            <a:off x="1887538" y="4900613"/>
            <a:ext cx="1333092" cy="5078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= f (x, y)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x+1</a:t>
            </a:r>
          </a:p>
        </p:txBody>
      </p:sp>
      <p:sp>
        <p:nvSpPr>
          <p:cNvPr id="73" name="Line 41"/>
          <p:cNvSpPr>
            <a:spLocks noChangeShapeType="1"/>
          </p:cNvSpPr>
          <p:nvPr/>
        </p:nvSpPr>
        <p:spPr bwMode="auto">
          <a:xfrm flipH="1">
            <a:off x="1628775" y="4479925"/>
            <a:ext cx="1588" cy="388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" name="Oval 11"/>
          <p:cNvSpPr>
            <a:spLocks noChangeArrowheads="1"/>
          </p:cNvSpPr>
          <p:nvPr/>
        </p:nvSpPr>
        <p:spPr bwMode="auto">
          <a:xfrm>
            <a:off x="5795963" y="1201738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Text Box 12"/>
          <p:cNvSpPr txBox="1">
            <a:spLocks noChangeArrowheads="1"/>
          </p:cNvSpPr>
          <p:nvPr/>
        </p:nvSpPr>
        <p:spPr bwMode="auto">
          <a:xfrm>
            <a:off x="5918200" y="1238250"/>
            <a:ext cx="311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8" name="Line 16"/>
          <p:cNvSpPr>
            <a:spLocks noChangeShapeType="1"/>
          </p:cNvSpPr>
          <p:nvPr/>
        </p:nvSpPr>
        <p:spPr bwMode="auto">
          <a:xfrm>
            <a:off x="6073775" y="893763"/>
            <a:ext cx="0" cy="295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Box 27"/>
          <p:cNvSpPr txBox="1">
            <a:spLocks noChangeArrowheads="1"/>
          </p:cNvSpPr>
          <p:nvPr/>
        </p:nvSpPr>
        <p:spPr bwMode="auto">
          <a:xfrm>
            <a:off x="6284913" y="1266825"/>
            <a:ext cx="7493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0</a:t>
            </a:r>
          </a:p>
        </p:txBody>
      </p: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5795963" y="6007100"/>
            <a:ext cx="555625" cy="469900"/>
            <a:chOff x="3735388" y="2986088"/>
            <a:chExt cx="555625" cy="469900"/>
          </a:xfrm>
        </p:grpSpPr>
        <p:sp>
          <p:nvSpPr>
            <p:cNvPr id="21564" name="Oval 22"/>
            <p:cNvSpPr>
              <a:spLocks noChangeArrowheads="1"/>
            </p:cNvSpPr>
            <p:nvPr/>
          </p:nvSpPr>
          <p:spPr bwMode="auto">
            <a:xfrm>
              <a:off x="3735388" y="2986088"/>
              <a:ext cx="555625" cy="469900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5" name="Text Box 23"/>
            <p:cNvSpPr txBox="1">
              <a:spLocks noChangeArrowheads="1"/>
            </p:cNvSpPr>
            <p:nvPr/>
          </p:nvSpPr>
          <p:spPr bwMode="auto">
            <a:xfrm>
              <a:off x="3857626" y="3022601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6470650" y="2867025"/>
            <a:ext cx="555625" cy="469900"/>
            <a:chOff x="7398648" y="3284261"/>
            <a:chExt cx="555625" cy="469900"/>
          </a:xfrm>
        </p:grpSpPr>
        <p:sp>
          <p:nvSpPr>
            <p:cNvPr id="21562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3" name="Text Box 20"/>
            <p:cNvSpPr txBox="1">
              <a:spLocks noChangeArrowheads="1"/>
            </p:cNvSpPr>
            <p:nvPr/>
          </p:nvSpPr>
          <p:spPr bwMode="auto">
            <a:xfrm>
              <a:off x="7520885" y="3320774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3</a:t>
              </a:r>
            </a:p>
          </p:txBody>
        </p:sp>
      </p:grpSp>
      <p:sp>
        <p:nvSpPr>
          <p:cNvPr id="82" name="Text Box 28"/>
          <p:cNvSpPr txBox="1">
            <a:spLocks noChangeArrowheads="1"/>
          </p:cNvSpPr>
          <p:nvPr/>
        </p:nvSpPr>
        <p:spPr bwMode="auto">
          <a:xfrm>
            <a:off x="6983412" y="5670821"/>
            <a:ext cx="1246187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x + 1</a:t>
            </a:r>
          </a:p>
        </p:txBody>
      </p:sp>
      <p:sp>
        <p:nvSpPr>
          <p:cNvPr id="83" name="Line 14"/>
          <p:cNvSpPr>
            <a:spLocks noChangeShapeType="1"/>
          </p:cNvSpPr>
          <p:nvPr/>
        </p:nvSpPr>
        <p:spPr bwMode="auto">
          <a:xfrm>
            <a:off x="6291263" y="2425700"/>
            <a:ext cx="382587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" name="Text Box 25"/>
          <p:cNvSpPr txBox="1">
            <a:spLocks noChangeArrowheads="1"/>
          </p:cNvSpPr>
          <p:nvPr/>
        </p:nvSpPr>
        <p:spPr bwMode="auto">
          <a:xfrm>
            <a:off x="7488238" y="3652838"/>
            <a:ext cx="102271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break</a:t>
            </a:r>
          </a:p>
        </p:txBody>
      </p:sp>
      <p:sp>
        <p:nvSpPr>
          <p:cNvPr id="85" name="Text Box 26"/>
          <p:cNvSpPr txBox="1">
            <a:spLocks noChangeArrowheads="1"/>
          </p:cNvSpPr>
          <p:nvPr/>
        </p:nvSpPr>
        <p:spPr bwMode="auto">
          <a:xfrm>
            <a:off x="6950075" y="4508500"/>
            <a:ext cx="7493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&lt; 0</a:t>
            </a:r>
          </a:p>
        </p:txBody>
      </p:sp>
      <p:sp>
        <p:nvSpPr>
          <p:cNvPr id="86" name="Line 15"/>
          <p:cNvSpPr>
            <a:spLocks noChangeShapeType="1"/>
          </p:cNvSpPr>
          <p:nvPr/>
        </p:nvSpPr>
        <p:spPr bwMode="auto">
          <a:xfrm flipH="1">
            <a:off x="6073775" y="1687513"/>
            <a:ext cx="1588" cy="3889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5795963" y="2078038"/>
            <a:ext cx="555625" cy="469900"/>
            <a:chOff x="6681014" y="2227681"/>
            <a:chExt cx="555625" cy="469900"/>
          </a:xfrm>
        </p:grpSpPr>
        <p:sp>
          <p:nvSpPr>
            <p:cNvPr id="21560" name="Oval 8" descr="Dark downward diagonal"/>
            <p:cNvSpPr>
              <a:spLocks noChangeArrowheads="1"/>
            </p:cNvSpPr>
            <p:nvPr/>
          </p:nvSpPr>
          <p:spPr bwMode="auto">
            <a:xfrm>
              <a:off x="6681014" y="2227681"/>
              <a:ext cx="555625" cy="469900"/>
            </a:xfrm>
            <a:prstGeom prst="ellipse">
              <a:avLst/>
            </a:prstGeom>
            <a:pattFill prst="dkDnDiag">
              <a:fgClr>
                <a:srgbClr val="0066FF"/>
              </a:fgClr>
              <a:bgClr>
                <a:schemeClr val="bg1"/>
              </a:bgClr>
            </a:patt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561" name="Text Box 9"/>
            <p:cNvSpPr txBox="1">
              <a:spLocks noChangeArrowheads="1"/>
            </p:cNvSpPr>
            <p:nvPr/>
          </p:nvSpPr>
          <p:spPr bwMode="auto">
            <a:xfrm>
              <a:off x="6803251" y="2264194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7004050" y="3616325"/>
            <a:ext cx="555625" cy="469900"/>
            <a:chOff x="7398648" y="3284261"/>
            <a:chExt cx="555625" cy="469900"/>
          </a:xfrm>
        </p:grpSpPr>
        <p:sp>
          <p:nvSpPr>
            <p:cNvPr id="21558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9" name="Text Box 20"/>
            <p:cNvSpPr txBox="1">
              <a:spLocks noChangeArrowheads="1"/>
            </p:cNvSpPr>
            <p:nvPr/>
          </p:nvSpPr>
          <p:spPr bwMode="auto">
            <a:xfrm>
              <a:off x="7520885" y="3320774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6470650" y="4171950"/>
            <a:ext cx="555625" cy="469900"/>
            <a:chOff x="7398648" y="3284261"/>
            <a:chExt cx="555625" cy="469900"/>
          </a:xfrm>
        </p:grpSpPr>
        <p:sp>
          <p:nvSpPr>
            <p:cNvPr id="21556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7" name="Text Box 20"/>
            <p:cNvSpPr txBox="1">
              <a:spLocks noChangeArrowheads="1"/>
            </p:cNvSpPr>
            <p:nvPr/>
          </p:nvSpPr>
          <p:spPr bwMode="auto">
            <a:xfrm>
              <a:off x="7520885" y="3320774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</p:grpSp>
      <p:sp>
        <p:nvSpPr>
          <p:cNvPr id="90" name="Line 14"/>
          <p:cNvSpPr>
            <a:spLocks noChangeShapeType="1"/>
          </p:cNvSpPr>
          <p:nvPr/>
        </p:nvSpPr>
        <p:spPr bwMode="auto">
          <a:xfrm>
            <a:off x="6932613" y="3284538"/>
            <a:ext cx="231775" cy="3571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1" name="Line 15"/>
          <p:cNvSpPr>
            <a:spLocks noChangeShapeType="1"/>
          </p:cNvSpPr>
          <p:nvPr/>
        </p:nvSpPr>
        <p:spPr bwMode="auto">
          <a:xfrm flipH="1">
            <a:off x="6750050" y="3349625"/>
            <a:ext cx="0" cy="804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50"/>
          <p:cNvGrpSpPr>
            <a:grpSpLocks/>
          </p:cNvGrpSpPr>
          <p:nvPr/>
        </p:nvGrpSpPr>
        <p:grpSpPr bwMode="auto">
          <a:xfrm>
            <a:off x="6967538" y="4930775"/>
            <a:ext cx="555625" cy="469900"/>
            <a:chOff x="7398648" y="3284261"/>
            <a:chExt cx="555625" cy="469900"/>
          </a:xfrm>
        </p:grpSpPr>
        <p:sp>
          <p:nvSpPr>
            <p:cNvPr id="21554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" name="Text Box 20"/>
            <p:cNvSpPr txBox="1">
              <a:spLocks noChangeArrowheads="1"/>
            </p:cNvSpPr>
            <p:nvPr/>
          </p:nvSpPr>
          <p:spPr bwMode="auto">
            <a:xfrm>
              <a:off x="7520885" y="3320774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6</a:t>
              </a:r>
            </a:p>
          </p:txBody>
        </p:sp>
      </p:grpSp>
      <p:sp>
        <p:nvSpPr>
          <p:cNvPr id="93" name="Line 14"/>
          <p:cNvSpPr>
            <a:spLocks noChangeShapeType="1"/>
          </p:cNvSpPr>
          <p:nvPr/>
        </p:nvSpPr>
        <p:spPr bwMode="auto">
          <a:xfrm>
            <a:off x="6896100" y="4600575"/>
            <a:ext cx="231775" cy="3571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9" name="Group 54"/>
          <p:cNvGrpSpPr>
            <a:grpSpLocks/>
          </p:cNvGrpSpPr>
          <p:nvPr/>
        </p:nvGrpSpPr>
        <p:grpSpPr bwMode="auto">
          <a:xfrm>
            <a:off x="6484938" y="5476875"/>
            <a:ext cx="555625" cy="469900"/>
            <a:chOff x="7398648" y="3284261"/>
            <a:chExt cx="555625" cy="469900"/>
          </a:xfrm>
        </p:grpSpPr>
        <p:sp>
          <p:nvSpPr>
            <p:cNvPr id="21552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3" name="Text Box 20"/>
            <p:cNvSpPr txBox="1">
              <a:spLocks noChangeArrowheads="1"/>
            </p:cNvSpPr>
            <p:nvPr/>
          </p:nvSpPr>
          <p:spPr bwMode="auto">
            <a:xfrm>
              <a:off x="7520885" y="3320774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>
                  <a:solidFill>
                    <a:schemeClr val="tx1"/>
                  </a:solidFill>
                </a:rPr>
                <a:t>7</a:t>
              </a:r>
            </a:p>
          </p:txBody>
        </p:sp>
      </p:grpSp>
      <p:sp>
        <p:nvSpPr>
          <p:cNvPr id="95" name="Line 15"/>
          <p:cNvSpPr>
            <a:spLocks noChangeShapeType="1"/>
          </p:cNvSpPr>
          <p:nvPr/>
        </p:nvSpPr>
        <p:spPr bwMode="auto">
          <a:xfrm flipH="1">
            <a:off x="6762750" y="4656138"/>
            <a:ext cx="0" cy="803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" name="Line 15"/>
          <p:cNvSpPr>
            <a:spLocks noChangeShapeType="1"/>
          </p:cNvSpPr>
          <p:nvPr/>
        </p:nvSpPr>
        <p:spPr bwMode="auto">
          <a:xfrm flipH="1">
            <a:off x="6073775" y="2565400"/>
            <a:ext cx="0" cy="34178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7" name="Freeform 96"/>
          <p:cNvSpPr>
            <a:spLocks/>
          </p:cNvSpPr>
          <p:nvPr/>
        </p:nvSpPr>
        <p:spPr bwMode="auto">
          <a:xfrm>
            <a:off x="6391275" y="3995738"/>
            <a:ext cx="1652588" cy="2360612"/>
          </a:xfrm>
          <a:custGeom>
            <a:avLst/>
            <a:gdLst>
              <a:gd name="T0" fmla="*/ 1102830 w 1653209"/>
              <a:gd name="T1" fmla="*/ 0 h 2360543"/>
              <a:gd name="T2" fmla="*/ 1520116 w 1653209"/>
              <a:gd name="T3" fmla="*/ 566547 h 2360543"/>
              <a:gd name="T4" fmla="*/ 1510181 w 1653209"/>
              <a:gd name="T5" fmla="*/ 1520733 h 2360543"/>
              <a:gd name="T6" fmla="*/ 665672 w 1653209"/>
              <a:gd name="T7" fmla="*/ 2236370 h 2360543"/>
              <a:gd name="T8" fmla="*/ 0 w 1653209"/>
              <a:gd name="T9" fmla="*/ 2266189 h 23605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53209"/>
              <a:gd name="T16" fmla="*/ 0 h 2360543"/>
              <a:gd name="T17" fmla="*/ 1653209 w 1653209"/>
              <a:gd name="T18" fmla="*/ 2360543 h 23605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53209" h="2360543">
                <a:moveTo>
                  <a:pt x="1103244" y="0"/>
                </a:moveTo>
                <a:cubicBezTo>
                  <a:pt x="1278007" y="156541"/>
                  <a:pt x="1452770" y="313082"/>
                  <a:pt x="1520687" y="566530"/>
                </a:cubicBezTo>
                <a:cubicBezTo>
                  <a:pt x="1588604" y="819978"/>
                  <a:pt x="1653209" y="1242392"/>
                  <a:pt x="1510748" y="1520687"/>
                </a:cubicBezTo>
                <a:cubicBezTo>
                  <a:pt x="1368287" y="1798982"/>
                  <a:pt x="917713" y="2112065"/>
                  <a:pt x="665922" y="2236304"/>
                </a:cubicBezTo>
                <a:cubicBezTo>
                  <a:pt x="414131" y="2360543"/>
                  <a:pt x="207065" y="2313332"/>
                  <a:pt x="0" y="2266122"/>
                </a:cubicBezTo>
              </a:path>
            </a:pathLst>
          </a:custGeom>
          <a:noFill/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8" name="Text Box 28"/>
          <p:cNvSpPr txBox="1">
            <a:spLocks noChangeArrowheads="1"/>
          </p:cNvSpPr>
          <p:nvPr/>
        </p:nvSpPr>
        <p:spPr bwMode="auto">
          <a:xfrm>
            <a:off x="6956425" y="2986088"/>
            <a:ext cx="1230972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=f(x,y)</a:t>
            </a:r>
          </a:p>
        </p:txBody>
      </p:sp>
      <p:sp>
        <p:nvSpPr>
          <p:cNvPr id="99" name="Text Box 25"/>
          <p:cNvSpPr txBox="1">
            <a:spLocks noChangeArrowheads="1"/>
          </p:cNvSpPr>
          <p:nvPr/>
        </p:nvSpPr>
        <p:spPr bwMode="auto">
          <a:xfrm>
            <a:off x="6973888" y="3209925"/>
            <a:ext cx="1072832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== 0</a:t>
            </a:r>
          </a:p>
        </p:txBody>
      </p:sp>
      <p:sp>
        <p:nvSpPr>
          <p:cNvPr id="100" name="Text Box 28"/>
          <p:cNvSpPr txBox="1">
            <a:spLocks noChangeArrowheads="1"/>
          </p:cNvSpPr>
          <p:nvPr/>
        </p:nvSpPr>
        <p:spPr bwMode="auto">
          <a:xfrm>
            <a:off x="7462837" y="4943475"/>
            <a:ext cx="1174725" cy="5078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= y*2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continue</a:t>
            </a:r>
          </a:p>
        </p:txBody>
      </p:sp>
      <p:sp>
        <p:nvSpPr>
          <p:cNvPr id="101" name="Freeform 100"/>
          <p:cNvSpPr>
            <a:spLocks/>
          </p:cNvSpPr>
          <p:nvPr/>
        </p:nvSpPr>
        <p:spPr bwMode="auto">
          <a:xfrm>
            <a:off x="6340475" y="2325688"/>
            <a:ext cx="2505075" cy="3430587"/>
          </a:xfrm>
          <a:custGeom>
            <a:avLst/>
            <a:gdLst>
              <a:gd name="T0" fmla="*/ 1083547 w 2504661"/>
              <a:gd name="T1" fmla="*/ 3021433 h 3430656"/>
              <a:gd name="T2" fmla="*/ 1491118 w 2504661"/>
              <a:gd name="T3" fmla="*/ 3259968 h 3430656"/>
              <a:gd name="T4" fmla="*/ 1878808 w 2504661"/>
              <a:gd name="T5" fmla="*/ 3389174 h 3430656"/>
              <a:gd name="T6" fmla="*/ 2256556 w 2504661"/>
              <a:gd name="T7" fmla="*/ 3379236 h 3430656"/>
              <a:gd name="T8" fmla="*/ 2475254 w 2504661"/>
              <a:gd name="T9" fmla="*/ 3081068 h 3430656"/>
              <a:gd name="T10" fmla="*/ 2435489 w 2504661"/>
              <a:gd name="T11" fmla="*/ 2415160 h 3430656"/>
              <a:gd name="T12" fmla="*/ 2127327 w 2504661"/>
              <a:gd name="T13" fmla="*/ 1391450 h 3430656"/>
              <a:gd name="T14" fmla="*/ 1322125 w 2504661"/>
              <a:gd name="T15" fmla="*/ 417435 h 3430656"/>
              <a:gd name="T16" fmla="*/ 636210 w 2504661"/>
              <a:gd name="T17" fmla="*/ 119267 h 3430656"/>
              <a:gd name="T18" fmla="*/ 0 w 2504661"/>
              <a:gd name="T19" fmla="*/ 0 h 343065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504661"/>
              <a:gd name="T31" fmla="*/ 0 h 3430656"/>
              <a:gd name="T32" fmla="*/ 2504661 w 2504661"/>
              <a:gd name="T33" fmla="*/ 3430656 h 343065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504661" h="3430656">
                <a:moveTo>
                  <a:pt x="1083366" y="3021495"/>
                </a:moveTo>
                <a:cubicBezTo>
                  <a:pt x="1220857" y="3110119"/>
                  <a:pt x="1358348" y="3198743"/>
                  <a:pt x="1490870" y="3260034"/>
                </a:cubicBezTo>
                <a:cubicBezTo>
                  <a:pt x="1623392" y="3321325"/>
                  <a:pt x="1750944" y="3369365"/>
                  <a:pt x="1878496" y="3389243"/>
                </a:cubicBezTo>
                <a:cubicBezTo>
                  <a:pt x="2006048" y="3409121"/>
                  <a:pt x="2156792" y="3430656"/>
                  <a:pt x="2256183" y="3379304"/>
                </a:cubicBezTo>
                <a:cubicBezTo>
                  <a:pt x="2355574" y="3327952"/>
                  <a:pt x="2445027" y="3241813"/>
                  <a:pt x="2474844" y="3081130"/>
                </a:cubicBezTo>
                <a:cubicBezTo>
                  <a:pt x="2504661" y="2920447"/>
                  <a:pt x="2493065" y="2696817"/>
                  <a:pt x="2435087" y="2415208"/>
                </a:cubicBezTo>
                <a:cubicBezTo>
                  <a:pt x="2377109" y="2133599"/>
                  <a:pt x="2312504" y="1724439"/>
                  <a:pt x="2126974" y="1391478"/>
                </a:cubicBezTo>
                <a:cubicBezTo>
                  <a:pt x="1941444" y="1058517"/>
                  <a:pt x="1570383" y="629478"/>
                  <a:pt x="1321905" y="417443"/>
                </a:cubicBezTo>
                <a:cubicBezTo>
                  <a:pt x="1073427" y="205408"/>
                  <a:pt x="856422" y="188843"/>
                  <a:pt x="636105" y="119269"/>
                </a:cubicBezTo>
                <a:cubicBezTo>
                  <a:pt x="415788" y="49695"/>
                  <a:pt x="207894" y="24847"/>
                  <a:pt x="0" y="0"/>
                </a:cubicBezTo>
              </a:path>
            </a:pathLst>
          </a:custGeom>
          <a:noFill/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" name="Freeform 101"/>
          <p:cNvSpPr>
            <a:spLocks/>
          </p:cNvSpPr>
          <p:nvPr/>
        </p:nvSpPr>
        <p:spPr bwMode="auto">
          <a:xfrm>
            <a:off x="6330950" y="2184400"/>
            <a:ext cx="2725738" cy="4173538"/>
          </a:xfrm>
          <a:custGeom>
            <a:avLst/>
            <a:gdLst>
              <a:gd name="T0" fmla="*/ 556747 w 2724979"/>
              <a:gd name="T1" fmla="*/ 3729509 h 4172779"/>
              <a:gd name="T2" fmla="*/ 864946 w 2724979"/>
              <a:gd name="T3" fmla="*/ 3858741 h 4172779"/>
              <a:gd name="T4" fmla="*/ 1580764 w 2724979"/>
              <a:gd name="T5" fmla="*/ 4027737 h 4172779"/>
              <a:gd name="T6" fmla="*/ 2346288 w 2724979"/>
              <a:gd name="T7" fmla="*/ 4027737 h 4172779"/>
              <a:gd name="T8" fmla="*/ 2714139 w 2724979"/>
              <a:gd name="T9" fmla="*/ 3152934 h 4172779"/>
              <a:gd name="T10" fmla="*/ 2415882 w 2724979"/>
              <a:gd name="T11" fmla="*/ 1174689 h 4172779"/>
              <a:gd name="T12" fmla="*/ 1173146 w 2724979"/>
              <a:gd name="T13" fmla="*/ 190535 h 4172779"/>
              <a:gd name="T14" fmla="*/ 328083 w 2724979"/>
              <a:gd name="T15" fmla="*/ 31480 h 4172779"/>
              <a:gd name="T16" fmla="*/ 0 w 2724979"/>
              <a:gd name="T17" fmla="*/ 31480 h 41727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724979"/>
              <a:gd name="T28" fmla="*/ 0 h 4172779"/>
              <a:gd name="T29" fmla="*/ 2724979 w 2724979"/>
              <a:gd name="T30" fmla="*/ 4172779 h 417277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724979" h="4172779">
                <a:moveTo>
                  <a:pt x="556592" y="3728831"/>
                </a:moveTo>
                <a:cubicBezTo>
                  <a:pt x="625337" y="3768587"/>
                  <a:pt x="694083" y="3808343"/>
                  <a:pt x="864705" y="3858039"/>
                </a:cubicBezTo>
                <a:cubicBezTo>
                  <a:pt x="1035327" y="3907735"/>
                  <a:pt x="1333501" y="3998844"/>
                  <a:pt x="1580322" y="4027005"/>
                </a:cubicBezTo>
                <a:cubicBezTo>
                  <a:pt x="1827143" y="4055166"/>
                  <a:pt x="2156792" y="4172779"/>
                  <a:pt x="2345635" y="4027005"/>
                </a:cubicBezTo>
                <a:cubicBezTo>
                  <a:pt x="2534478" y="3881231"/>
                  <a:pt x="2701787" y="3627783"/>
                  <a:pt x="2713383" y="3152361"/>
                </a:cubicBezTo>
                <a:cubicBezTo>
                  <a:pt x="2724979" y="2676939"/>
                  <a:pt x="2671970" y="1668118"/>
                  <a:pt x="2415209" y="1174474"/>
                </a:cubicBezTo>
                <a:cubicBezTo>
                  <a:pt x="2158448" y="680831"/>
                  <a:pt x="1520688" y="381000"/>
                  <a:pt x="1172818" y="190500"/>
                </a:cubicBezTo>
                <a:cubicBezTo>
                  <a:pt x="824949" y="0"/>
                  <a:pt x="523462" y="57978"/>
                  <a:pt x="327992" y="31474"/>
                </a:cubicBezTo>
                <a:cubicBezTo>
                  <a:pt x="132522" y="4970"/>
                  <a:pt x="66261" y="18222"/>
                  <a:pt x="0" y="31474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7" name="Text Box 4"/>
          <p:cNvSpPr txBox="1">
            <a:spLocks noChangeArrowheads="1"/>
          </p:cNvSpPr>
          <p:nvPr/>
        </p:nvSpPr>
        <p:spPr bwMode="auto">
          <a:xfrm>
            <a:off x="3560763" y="952500"/>
            <a:ext cx="2093912" cy="471011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x = 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while (x &lt; y)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y = f (x, y);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if (y == 0)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break;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} else if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(y 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&lt; 0)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y = y*2;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continue;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}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x = x + 1;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smtClean="0">
                <a:solidFill>
                  <a:schemeClr val="tx1"/>
                </a:solidFill>
                <a:latin typeface="Helvetica" charset="0"/>
              </a:rPr>
              <a:t>return  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(y);</a:t>
            </a:r>
          </a:p>
        </p:txBody>
      </p:sp>
      <p:sp>
        <p:nvSpPr>
          <p:cNvPr id="64" name="Text Box 28"/>
          <p:cNvSpPr txBox="1">
            <a:spLocks noChangeArrowheads="1"/>
          </p:cNvSpPr>
          <p:nvPr/>
        </p:nvSpPr>
        <p:spPr bwMode="auto">
          <a:xfrm>
            <a:off x="4594912" y="6169628"/>
            <a:ext cx="1246187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lnSpc>
                <a:spcPct val="50000"/>
              </a:lnSpc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return </a:t>
            </a:r>
            <a:r>
              <a:rPr lang="en-US" sz="18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(y)</a:t>
            </a:r>
            <a:endParaRPr lang="en-US" sz="18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0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0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0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3" grpId="0" animBg="1"/>
      <p:bldP spid="20544" grpId="0"/>
      <p:bldP spid="20540" grpId="0" animBg="1"/>
      <p:bldP spid="20541" grpId="0"/>
      <p:bldP spid="20538" grpId="0" animBg="1"/>
      <p:bldP spid="20539" grpId="0"/>
      <p:bldP spid="20530" grpId="0" animBg="1"/>
      <p:bldP spid="20531" grpId="0"/>
      <p:bldP spid="20532" grpId="0"/>
      <p:bldP spid="72" grpId="0"/>
      <p:bldP spid="73" grpId="0" animBg="1"/>
      <p:bldP spid="76" grpId="0" animBg="1"/>
      <p:bldP spid="77" grpId="0"/>
      <p:bldP spid="78" grpId="0" animBg="1"/>
      <p:bldP spid="79" grpId="0"/>
      <p:bldP spid="82" grpId="0"/>
      <p:bldP spid="83" grpId="0" animBg="1"/>
      <p:bldP spid="84" grpId="0"/>
      <p:bldP spid="85" grpId="0"/>
      <p:bldP spid="86" grpId="0" animBg="1"/>
      <p:bldP spid="90" grpId="0" animBg="1"/>
      <p:bldP spid="91" grpId="0" animBg="1"/>
      <p:bldP spid="93" grpId="0" animBg="1"/>
      <p:bldP spid="95" grpId="0" animBg="1"/>
      <p:bldP spid="96" grpId="0" animBg="1"/>
      <p:bldP spid="97" grpId="0" animBg="1"/>
      <p:bldP spid="98" grpId="0"/>
      <p:bldP spid="99" grpId="0"/>
      <p:bldP spid="100" grpId="0"/>
      <p:bldP spid="101" grpId="0" animBg="1"/>
      <p:bldP spid="102" grpId="0" animBg="1"/>
      <p:bldP spid="117" grpId="0" animBg="1"/>
      <p:bldP spid="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D3F9D9-06C9-42BD-8DD6-73D5ADB63DE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CFG : The case (switch) Structure</a:t>
            </a:r>
          </a:p>
        </p:txBody>
      </p:sp>
      <p:sp>
        <p:nvSpPr>
          <p:cNvPr id="22534" name="Text Box 4"/>
          <p:cNvSpPr txBox="1">
            <a:spLocks noChangeArrowheads="1"/>
          </p:cNvSpPr>
          <p:nvPr/>
        </p:nvSpPr>
        <p:spPr bwMode="auto">
          <a:xfrm>
            <a:off x="1247775" y="1571625"/>
            <a:ext cx="1841500" cy="4093428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read ( c) 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switch ( c 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case ‘N’: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z 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= 25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;</a:t>
            </a:r>
            <a:endParaRPr lang="en-US" dirty="0">
              <a:solidFill>
                <a:schemeClr val="tx1"/>
              </a:solidFill>
              <a:latin typeface="Helvetica" charset="0"/>
            </a:endParaRP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case ‘Y’: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x 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= 50;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break;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default: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x 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= 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break;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print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(x);</a:t>
            </a:r>
            <a:endParaRPr lang="en-US" dirty="0">
              <a:solidFill>
                <a:schemeClr val="tx1"/>
              </a:solidFill>
              <a:latin typeface="Helvetica" charset="0"/>
            </a:endParaRP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4149726" y="2195513"/>
            <a:ext cx="3959226" cy="3157538"/>
            <a:chOff x="2614" y="1383"/>
            <a:chExt cx="2494" cy="1989"/>
          </a:xfrm>
        </p:grpSpPr>
        <p:grpSp>
          <p:nvGrpSpPr>
            <p:cNvPr id="22536" name="Group 7"/>
            <p:cNvGrpSpPr>
              <a:grpSpLocks/>
            </p:cNvGrpSpPr>
            <p:nvPr/>
          </p:nvGrpSpPr>
          <p:grpSpPr bwMode="auto">
            <a:xfrm>
              <a:off x="3679" y="2950"/>
              <a:ext cx="350" cy="296"/>
              <a:chOff x="4738" y="2684"/>
              <a:chExt cx="350" cy="296"/>
            </a:xfrm>
          </p:grpSpPr>
          <p:sp>
            <p:nvSpPr>
              <p:cNvPr id="22565" name="Oval 8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6" name="Text Box 9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5</a:t>
                </a:r>
              </a:p>
            </p:txBody>
          </p:sp>
        </p:grpSp>
        <p:grpSp>
          <p:nvGrpSpPr>
            <p:cNvPr id="22537" name="Group 10"/>
            <p:cNvGrpSpPr>
              <a:grpSpLocks/>
            </p:cNvGrpSpPr>
            <p:nvPr/>
          </p:nvGrpSpPr>
          <p:grpSpPr bwMode="auto">
            <a:xfrm>
              <a:off x="3679" y="1577"/>
              <a:ext cx="350" cy="296"/>
              <a:chOff x="3838" y="2684"/>
              <a:chExt cx="350" cy="296"/>
            </a:xfrm>
          </p:grpSpPr>
          <p:sp>
            <p:nvSpPr>
              <p:cNvPr id="22563" name="Oval 11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4" name="Text Box 12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22538" name="Line 13"/>
            <p:cNvSpPr>
              <a:spLocks noChangeShapeType="1"/>
            </p:cNvSpPr>
            <p:nvPr/>
          </p:nvSpPr>
          <p:spPr bwMode="auto">
            <a:xfrm flipV="1">
              <a:off x="3438" y="1827"/>
              <a:ext cx="292" cy="5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Line 14"/>
            <p:cNvSpPr>
              <a:spLocks noChangeShapeType="1"/>
            </p:cNvSpPr>
            <p:nvPr/>
          </p:nvSpPr>
          <p:spPr bwMode="auto">
            <a:xfrm>
              <a:off x="3461" y="2411"/>
              <a:ext cx="2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15"/>
            <p:cNvSpPr>
              <a:spLocks noChangeShapeType="1"/>
            </p:cNvSpPr>
            <p:nvPr/>
          </p:nvSpPr>
          <p:spPr bwMode="auto">
            <a:xfrm>
              <a:off x="3964" y="1836"/>
              <a:ext cx="293" cy="51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16"/>
            <p:cNvSpPr>
              <a:spLocks noChangeShapeType="1"/>
            </p:cNvSpPr>
            <p:nvPr/>
          </p:nvSpPr>
          <p:spPr bwMode="auto">
            <a:xfrm>
              <a:off x="3854" y="1383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Line 24"/>
            <p:cNvSpPr>
              <a:spLocks noChangeShapeType="1"/>
            </p:cNvSpPr>
            <p:nvPr/>
          </p:nvSpPr>
          <p:spPr bwMode="auto">
            <a:xfrm flipH="1">
              <a:off x="3960" y="2484"/>
              <a:ext cx="311" cy="4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Text Box 25"/>
            <p:cNvSpPr txBox="1">
              <a:spLocks noChangeArrowheads="1"/>
            </p:cNvSpPr>
            <p:nvPr/>
          </p:nvSpPr>
          <p:spPr bwMode="auto">
            <a:xfrm>
              <a:off x="3964" y="1598"/>
              <a:ext cx="830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read ( c );</a:t>
              </a:r>
            </a:p>
          </p:txBody>
        </p:sp>
        <p:sp>
          <p:nvSpPr>
            <p:cNvPr id="22544" name="Text Box 26"/>
            <p:cNvSpPr txBox="1">
              <a:spLocks noChangeArrowheads="1"/>
            </p:cNvSpPr>
            <p:nvPr/>
          </p:nvSpPr>
          <p:spPr bwMode="auto">
            <a:xfrm>
              <a:off x="2942" y="1811"/>
              <a:ext cx="679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c == ‘N’</a:t>
              </a:r>
            </a:p>
          </p:txBody>
        </p:sp>
        <p:sp>
          <p:nvSpPr>
            <p:cNvPr id="22545" name="Text Box 27"/>
            <p:cNvSpPr txBox="1">
              <a:spLocks noChangeArrowheads="1"/>
            </p:cNvSpPr>
            <p:nvPr/>
          </p:nvSpPr>
          <p:spPr bwMode="auto">
            <a:xfrm>
              <a:off x="4502" y="2489"/>
              <a:ext cx="606" cy="3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</a:t>
              </a: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= 0;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break;</a:t>
              </a:r>
            </a:p>
          </p:txBody>
        </p:sp>
        <p:grpSp>
          <p:nvGrpSpPr>
            <p:cNvPr id="22546" name="Group 32"/>
            <p:cNvGrpSpPr>
              <a:grpSpLocks/>
            </p:cNvGrpSpPr>
            <p:nvPr/>
          </p:nvGrpSpPr>
          <p:grpSpPr bwMode="auto">
            <a:xfrm>
              <a:off x="3111" y="2263"/>
              <a:ext cx="1486" cy="296"/>
              <a:chOff x="3329" y="1774"/>
              <a:chExt cx="1486" cy="296"/>
            </a:xfrm>
          </p:grpSpPr>
          <p:grpSp>
            <p:nvGrpSpPr>
              <p:cNvPr id="22554" name="Group 18"/>
              <p:cNvGrpSpPr>
                <a:grpSpLocks/>
              </p:cNvGrpSpPr>
              <p:nvPr/>
            </p:nvGrpSpPr>
            <p:grpSpPr bwMode="auto">
              <a:xfrm>
                <a:off x="3329" y="1774"/>
                <a:ext cx="350" cy="296"/>
                <a:chOff x="4288" y="1746"/>
                <a:chExt cx="350" cy="296"/>
              </a:xfrm>
            </p:grpSpPr>
            <p:sp>
              <p:nvSpPr>
                <p:cNvPr id="22561" name="Oval 19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6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365" y="1769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</p:grpSp>
          <p:grpSp>
            <p:nvGrpSpPr>
              <p:cNvPr id="22555" name="Group 21"/>
              <p:cNvGrpSpPr>
                <a:grpSpLocks/>
              </p:cNvGrpSpPr>
              <p:nvPr/>
            </p:nvGrpSpPr>
            <p:grpSpPr bwMode="auto">
              <a:xfrm>
                <a:off x="4465" y="1774"/>
                <a:ext cx="350" cy="296"/>
                <a:chOff x="4288" y="1746"/>
                <a:chExt cx="350" cy="296"/>
              </a:xfrm>
            </p:grpSpPr>
            <p:sp>
              <p:nvSpPr>
                <p:cNvPr id="22559" name="Oval 22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6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365" y="1769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</p:grpSp>
          <p:grpSp>
            <p:nvGrpSpPr>
              <p:cNvPr id="22556" name="Group 29"/>
              <p:cNvGrpSpPr>
                <a:grpSpLocks/>
              </p:cNvGrpSpPr>
              <p:nvPr/>
            </p:nvGrpSpPr>
            <p:grpSpPr bwMode="auto">
              <a:xfrm>
                <a:off x="3897" y="1774"/>
                <a:ext cx="350" cy="296"/>
                <a:chOff x="4288" y="1746"/>
                <a:chExt cx="350" cy="296"/>
              </a:xfrm>
            </p:grpSpPr>
            <p:sp>
              <p:nvSpPr>
                <p:cNvPr id="22557" name="Oval 30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58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4365" y="1769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</p:grpSp>
        </p:grpSp>
        <p:sp>
          <p:nvSpPr>
            <p:cNvPr id="22547" name="Line 33"/>
            <p:cNvSpPr>
              <a:spLocks noChangeShapeType="1"/>
            </p:cNvSpPr>
            <p:nvPr/>
          </p:nvSpPr>
          <p:spPr bwMode="auto">
            <a:xfrm flipH="1">
              <a:off x="3852" y="1873"/>
              <a:ext cx="4" cy="3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Line 34"/>
            <p:cNvSpPr>
              <a:spLocks noChangeShapeType="1"/>
            </p:cNvSpPr>
            <p:nvPr/>
          </p:nvSpPr>
          <p:spPr bwMode="auto">
            <a:xfrm flipH="1">
              <a:off x="3856" y="2563"/>
              <a:ext cx="0" cy="3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Text Box 39"/>
            <p:cNvSpPr txBox="1">
              <a:spLocks noChangeArrowheads="1"/>
            </p:cNvSpPr>
            <p:nvPr/>
          </p:nvSpPr>
          <p:spPr bwMode="auto">
            <a:xfrm>
              <a:off x="3500" y="1953"/>
              <a:ext cx="64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c == ‘Y’</a:t>
              </a:r>
            </a:p>
          </p:txBody>
        </p:sp>
        <p:sp>
          <p:nvSpPr>
            <p:cNvPr id="22550" name="Text Box 40"/>
            <p:cNvSpPr txBox="1">
              <a:spLocks noChangeArrowheads="1"/>
            </p:cNvSpPr>
            <p:nvPr/>
          </p:nvSpPr>
          <p:spPr bwMode="auto">
            <a:xfrm>
              <a:off x="4048" y="1936"/>
              <a:ext cx="65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default</a:t>
              </a:r>
            </a:p>
          </p:txBody>
        </p:sp>
        <p:sp>
          <p:nvSpPr>
            <p:cNvPr id="22551" name="Text Box 41"/>
            <p:cNvSpPr txBox="1">
              <a:spLocks noChangeArrowheads="1"/>
            </p:cNvSpPr>
            <p:nvPr/>
          </p:nvSpPr>
          <p:spPr bwMode="auto">
            <a:xfrm>
              <a:off x="3567" y="2592"/>
              <a:ext cx="775" cy="3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</a:t>
              </a: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= 50;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break;</a:t>
              </a:r>
            </a:p>
          </p:txBody>
        </p:sp>
        <p:sp>
          <p:nvSpPr>
            <p:cNvPr id="22552" name="Text Box 42"/>
            <p:cNvSpPr txBox="1">
              <a:spLocks noChangeArrowheads="1"/>
            </p:cNvSpPr>
            <p:nvPr/>
          </p:nvSpPr>
          <p:spPr bwMode="auto">
            <a:xfrm>
              <a:off x="2614" y="2489"/>
              <a:ext cx="616" cy="14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z </a:t>
              </a: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= 25</a:t>
              </a: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;</a:t>
              </a:r>
              <a:endPara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2553" name="Text Box 43"/>
            <p:cNvSpPr txBox="1">
              <a:spLocks noChangeArrowheads="1"/>
            </p:cNvSpPr>
            <p:nvPr/>
          </p:nvSpPr>
          <p:spPr bwMode="auto">
            <a:xfrm>
              <a:off x="3886" y="3139"/>
              <a:ext cx="819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print </a:t>
              </a: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(x);</a:t>
              </a:r>
              <a:endPara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41" name="AutoShape 74"/>
          <p:cNvSpPr>
            <a:spLocks/>
          </p:cNvSpPr>
          <p:nvPr/>
        </p:nvSpPr>
        <p:spPr bwMode="auto">
          <a:xfrm>
            <a:off x="1436455" y="5850090"/>
            <a:ext cx="3218846" cy="747712"/>
          </a:xfrm>
          <a:prstGeom prst="borderCallout2">
            <a:avLst>
              <a:gd name="adj1" fmla="val 15287"/>
              <a:gd name="adj2" fmla="val 101884"/>
              <a:gd name="adj3" fmla="val 15287"/>
              <a:gd name="adj4" fmla="val 115153"/>
              <a:gd name="adj5" fmla="val -238717"/>
              <a:gd name="adj6" fmla="val 129900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Cases without breaks fall through to the next case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2" name="Oval 76"/>
          <p:cNvSpPr>
            <a:spLocks noChangeArrowheads="1"/>
          </p:cNvSpPr>
          <p:nvPr/>
        </p:nvSpPr>
        <p:spPr bwMode="auto">
          <a:xfrm rot="19770933">
            <a:off x="5372373" y="3586684"/>
            <a:ext cx="580482" cy="446087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892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</p:bldLst>
  </p:timing>
</p:sld>
</file>

<file path=ppt/theme/theme1.xml><?xml version="1.0" encoding="utf-8"?>
<a:theme xmlns:a="http://schemas.openxmlformats.org/drawingml/2006/main" name="intro">
  <a:themeElements>
    <a:clrScheme name="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0033"/>
      </a:hlink>
      <a:folHlink>
        <a:srgbClr val="969696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498</TotalTime>
  <Pages>49</Pages>
  <Words>4568</Words>
  <Application>Microsoft Office PowerPoint</Application>
  <PresentationFormat>On-screen Show (4:3)</PresentationFormat>
  <Paragraphs>830</Paragraphs>
  <Slides>25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Comic Sans MS</vt:lpstr>
      <vt:lpstr>Gill Sans MT</vt:lpstr>
      <vt:lpstr>Helvetica</vt:lpstr>
      <vt:lpstr>Times New Roman</vt:lpstr>
      <vt:lpstr>Verdana</vt:lpstr>
      <vt:lpstr>Wingdings</vt:lpstr>
      <vt:lpstr>intro</vt:lpstr>
      <vt:lpstr>Introduction to Software Testing Chapter 7.3 Graph Coverage for Source Code</vt:lpstr>
      <vt:lpstr>Overview</vt:lpstr>
      <vt:lpstr>Control Flow Graphs</vt:lpstr>
      <vt:lpstr>CFG : The if Statement</vt:lpstr>
      <vt:lpstr>CFG : The if-Return Statement</vt:lpstr>
      <vt:lpstr>Loops</vt:lpstr>
      <vt:lpstr>CFG : while and for Loops</vt:lpstr>
      <vt:lpstr>CFG : do Loop, break and continue</vt:lpstr>
      <vt:lpstr>CFG : The case (switch) Structure</vt:lpstr>
      <vt:lpstr>CFG : Exceptions (try-catch)</vt:lpstr>
      <vt:lpstr>Example Control Flow – Stats</vt:lpstr>
      <vt:lpstr>Control Flow Graph for Stats</vt:lpstr>
      <vt:lpstr>Control Flow TRs and Test Paths—EC</vt:lpstr>
      <vt:lpstr>Control Flow TRs and Test Paths—EPC</vt:lpstr>
      <vt:lpstr>Control Flow TRs and Test Paths—PPC</vt:lpstr>
      <vt:lpstr>Data Flow Coverage for Source</vt:lpstr>
      <vt:lpstr>Example Data Flow – Stats</vt:lpstr>
      <vt:lpstr>Control Flow Graph for Stats </vt:lpstr>
      <vt:lpstr>CFG for Stats – With Defs &amp; Uses</vt:lpstr>
      <vt:lpstr>Defs and Uses Tables for Stats </vt:lpstr>
      <vt:lpstr>DU Pairs for Stats</vt:lpstr>
      <vt:lpstr>DU Paths for Stats</vt:lpstr>
      <vt:lpstr>DU Paths for Stats—No Duplicates</vt:lpstr>
      <vt:lpstr>Test Cases and Test Paths</vt:lpstr>
      <vt:lpstr>Summary</vt:lpstr>
    </vt:vector>
  </TitlesOfParts>
  <Company>George Mason Unviersity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Graph Coverage for Source Code</dc:title>
  <dc:subject/>
  <dc:creator>Jeff Offutt</dc:creator>
  <cp:keywords/>
  <dc:description/>
  <cp:lastModifiedBy>Jeff Offutt</cp:lastModifiedBy>
  <cp:revision>257</cp:revision>
  <cp:lastPrinted>2014-10-14T19:06:35Z</cp:lastPrinted>
  <dcterms:created xsi:type="dcterms:W3CDTF">1996-06-15T03:21:08Z</dcterms:created>
  <dcterms:modified xsi:type="dcterms:W3CDTF">2018-10-16T13:01:42Z</dcterms:modified>
</cp:coreProperties>
</file>