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1.xml" ContentType="application/vnd.openxmlformats-officedocument.presentationml.tag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2"/>
  </p:notesMasterIdLst>
  <p:handoutMasterIdLst>
    <p:handoutMasterId r:id="rId33"/>
  </p:handoutMasterIdLst>
  <p:sldIdLst>
    <p:sldId id="336" r:id="rId2"/>
    <p:sldId id="545" r:id="rId3"/>
    <p:sldId id="547" r:id="rId4"/>
    <p:sldId id="381" r:id="rId5"/>
    <p:sldId id="377" r:id="rId6"/>
    <p:sldId id="556" r:id="rId7"/>
    <p:sldId id="548" r:id="rId8"/>
    <p:sldId id="549" r:id="rId9"/>
    <p:sldId id="491" r:id="rId10"/>
    <p:sldId id="550" r:id="rId11"/>
    <p:sldId id="551" r:id="rId12"/>
    <p:sldId id="553" r:id="rId13"/>
    <p:sldId id="555" r:id="rId14"/>
    <p:sldId id="546" r:id="rId15"/>
    <p:sldId id="528" r:id="rId16"/>
    <p:sldId id="529" r:id="rId17"/>
    <p:sldId id="530" r:id="rId18"/>
    <p:sldId id="531" r:id="rId19"/>
    <p:sldId id="532" r:id="rId20"/>
    <p:sldId id="533" r:id="rId21"/>
    <p:sldId id="534" r:id="rId22"/>
    <p:sldId id="536" r:id="rId23"/>
    <p:sldId id="537" r:id="rId24"/>
    <p:sldId id="538" r:id="rId25"/>
    <p:sldId id="539" r:id="rId26"/>
    <p:sldId id="540" r:id="rId27"/>
    <p:sldId id="541" r:id="rId28"/>
    <p:sldId id="542" r:id="rId29"/>
    <p:sldId id="543" r:id="rId30"/>
    <p:sldId id="544" r:id="rId31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0000CC"/>
    <a:srgbClr val="00FF00"/>
    <a:srgbClr val="00145A"/>
    <a:srgbClr val="001E5A"/>
    <a:srgbClr val="5F5F5F"/>
    <a:srgbClr val="000050"/>
    <a:srgbClr val="0000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 autoAdjust="0"/>
    <p:restoredTop sz="94635" autoAdjust="0"/>
  </p:normalViewPr>
  <p:slideViewPr>
    <p:cSldViewPr snapToGrid="0">
      <p:cViewPr varScale="1">
        <p:scale>
          <a:sx n="110" d="100"/>
          <a:sy n="110" d="100"/>
        </p:scale>
        <p:origin x="-414" y="-84"/>
      </p:cViewPr>
      <p:guideLst>
        <p:guide orient="horz" pos="2280"/>
        <p:guide pos="2773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99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_rels/viewProps.xml.rels><?xml version="1.0" encoding="UTF-8" standalone="yes"?>
<Relationships xmlns="http://schemas.openxmlformats.org/package/2006/relationships"><Relationship Id="rId2" Type="http://schemas.openxmlformats.org/officeDocument/2006/relationships/slide" Target="slides/slide9.xml"/><Relationship Id="rId1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32" tIns="0" rIns="20132" bIns="0" numCol="1" anchor="t" anchorCtr="0" compatLnSpc="1">
            <a:prstTxWarp prst="textNoShape">
              <a:avLst/>
            </a:prstTxWarp>
          </a:bodyPr>
          <a:lstStyle>
            <a:lvl1pPr defTabSz="966646">
              <a:defRPr sz="1100" b="0" i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4" y="1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32" tIns="0" rIns="20132" bIns="0" numCol="1" anchor="t" anchorCtr="0" compatLnSpc="1">
            <a:prstTxWarp prst="textNoShape">
              <a:avLst/>
            </a:prstTxWarp>
          </a:bodyPr>
          <a:lstStyle>
            <a:lvl1pPr algn="r" defTabSz="966646">
              <a:defRPr sz="1100" b="0" i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121776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32" tIns="0" rIns="20132" bIns="0" numCol="1" anchor="b" anchorCtr="0" compatLnSpc="1">
            <a:prstTxWarp prst="textNoShape">
              <a:avLst/>
            </a:prstTxWarp>
          </a:bodyPr>
          <a:lstStyle>
            <a:lvl1pPr defTabSz="966646">
              <a:defRPr sz="1100" b="0" i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4" y="9121776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32" tIns="0" rIns="20132" bIns="0" numCol="1" anchor="b" anchorCtr="0" compatLnSpc="1">
            <a:prstTxWarp prst="textNoShape">
              <a:avLst/>
            </a:prstTxWarp>
          </a:bodyPr>
          <a:lstStyle>
            <a:lvl1pPr algn="r" defTabSz="966646">
              <a:defRPr sz="1100" b="0" i="1"/>
            </a:lvl1pPr>
          </a:lstStyle>
          <a:p>
            <a:pPr>
              <a:defRPr/>
            </a:pPr>
            <a:fld id="{1B3B0E3B-E5C4-4251-A7FB-CB33CCB6CE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0581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32" tIns="0" rIns="20132" bIns="0" numCol="1" anchor="t" anchorCtr="0" compatLnSpc="1">
            <a:prstTxWarp prst="textNoShape">
              <a:avLst/>
            </a:prstTxWarp>
          </a:bodyPr>
          <a:lstStyle>
            <a:lvl1pPr defTabSz="966646">
              <a:defRPr sz="1100" b="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4" y="1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32" tIns="0" rIns="20132" bIns="0" numCol="1" anchor="t" anchorCtr="0" compatLnSpc="1">
            <a:prstTxWarp prst="textNoShape">
              <a:avLst/>
            </a:prstTxWarp>
          </a:bodyPr>
          <a:lstStyle>
            <a:lvl1pPr algn="r" defTabSz="966646">
              <a:defRPr sz="1100" b="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121776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32" tIns="0" rIns="20132" bIns="0" numCol="1" anchor="b" anchorCtr="0" compatLnSpc="1">
            <a:prstTxWarp prst="textNoShape">
              <a:avLst/>
            </a:prstTxWarp>
          </a:bodyPr>
          <a:lstStyle>
            <a:lvl1pPr defTabSz="966646">
              <a:defRPr sz="1100" b="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4" y="9121776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32" tIns="0" rIns="20132" bIns="0" numCol="1" anchor="b" anchorCtr="0" compatLnSpc="1">
            <a:prstTxWarp prst="textNoShape">
              <a:avLst/>
            </a:prstTxWarp>
          </a:bodyPr>
          <a:lstStyle>
            <a:lvl1pPr algn="r" defTabSz="966646">
              <a:defRPr sz="1100" b="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A229CEE7-0F02-44C1-8906-EC6CFDC65F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6" y="4559300"/>
            <a:ext cx="5365750" cy="431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305" tIns="48654" rIns="97305" bIns="4865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9626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60475" y="720725"/>
            <a:ext cx="4794250" cy="35956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3270355" y="9144000"/>
            <a:ext cx="772904" cy="2804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274" tIns="46976" rIns="92274" bIns="46976">
            <a:spAutoFit/>
          </a:bodyPr>
          <a:lstStyle/>
          <a:p>
            <a:pPr algn="ctr" defTabSz="917441">
              <a:lnSpc>
                <a:spcPct val="90000"/>
              </a:lnSpc>
              <a:defRPr/>
            </a:pPr>
            <a:r>
              <a:rPr lang="en-US" sz="1300" b="0" dirty="0">
                <a:solidFill>
                  <a:schemeClr val="tx1"/>
                </a:solidFill>
              </a:rPr>
              <a:t>Page </a:t>
            </a:r>
            <a:fld id="{55488FE2-1213-4D8B-9D82-EC18FBC6248F}" type="slidenum">
              <a:rPr lang="en-US" sz="1300" b="0">
                <a:solidFill>
                  <a:schemeClr val="tx1"/>
                </a:solidFill>
              </a:rPr>
              <a:pPr algn="ctr" defTabSz="917441">
                <a:lnSpc>
                  <a:spcPct val="90000"/>
                </a:lnSpc>
                <a:defRPr/>
              </a:pPr>
              <a:t>‹#›</a:t>
            </a:fld>
            <a:endParaRPr lang="en-US" sz="1300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81563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72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972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646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842" indent="-285708" defTabSz="966646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2833" indent="-228567" defTabSz="966646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599966" indent="-228567" defTabSz="966646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099" indent="-228567" defTabSz="966646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232" indent="-228567" defTabSz="966646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365" indent="-228567" defTabSz="966646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8497" indent="-228567" defTabSz="966646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5630" indent="-228567" defTabSz="966646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E4412327-F9A8-4C82-83D7-AD07442DFF20}" type="slidenum">
              <a:rPr lang="en-US" sz="1100" b="0" smtClean="0">
                <a:solidFill>
                  <a:schemeClr val="tx1"/>
                </a:solidFill>
              </a:rPr>
              <a:pPr/>
              <a:t>1</a:t>
            </a:fld>
            <a:endParaRPr lang="en-US" sz="1100" b="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752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1075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646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842" indent="-285708" defTabSz="966646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2833" indent="-228567" defTabSz="966646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599966" indent="-228567" defTabSz="966646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099" indent="-228567" defTabSz="966646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232" indent="-228567" defTabSz="966646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365" indent="-228567" defTabSz="966646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8497" indent="-228567" defTabSz="966646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5630" indent="-228567" defTabSz="966646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4F7B323A-C264-4927-B995-9F9E50231A96}" type="slidenum">
              <a:rPr lang="en-US" sz="1100" b="0" smtClean="0">
                <a:solidFill>
                  <a:schemeClr val="tx1"/>
                </a:solidFill>
              </a:rPr>
              <a:pPr/>
              <a:t>4</a:t>
            </a:fld>
            <a:endParaRPr lang="en-US" sz="1100" b="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85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1085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646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842" indent="-285708" defTabSz="966646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2833" indent="-228567" defTabSz="966646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599966" indent="-228567" defTabSz="966646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099" indent="-228567" defTabSz="966646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232" indent="-228567" defTabSz="966646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365" indent="-228567" defTabSz="966646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8497" indent="-228567" defTabSz="966646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5630" indent="-228567" defTabSz="966646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52BD05C9-1463-4D92-8693-C0A510BFADAF}" type="slidenum">
              <a:rPr lang="en-US" sz="1100" b="0" smtClean="0">
                <a:solidFill>
                  <a:schemeClr val="tx1"/>
                </a:solidFill>
              </a:rPr>
              <a:pPr/>
              <a:t>5</a:t>
            </a:fld>
            <a:endParaRPr lang="en-US" sz="1100" b="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</a:t>
            </a:r>
            <a:r>
              <a:rPr lang="en-US" baseline="0" dirty="0" smtClean="0"/>
              <a:t> failures can be revealed when the observed final program state has overlap with the incorrect final program state.</a:t>
            </a:r>
          </a:p>
          <a:p>
            <a:r>
              <a:rPr lang="en-US" baseline="0" dirty="0" smtClean="0"/>
              <a:t>The question is: should testers check the entire program state? How to observe the incorrect program state in a cost-effective manner.</a:t>
            </a:r>
          </a:p>
          <a:p>
            <a:r>
              <a:rPr lang="en-US" baseline="0" dirty="0" smtClean="0"/>
              <a:t>Getting the overlap as big as possible and use the cost as small as possible.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4AA23D-2477-604E-A752-CB22A82737C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6098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366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1136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DA05DE5-F97B-4AF5-9FDC-80A5B4429082}" type="slidenum">
              <a:rPr lang="en-US" smtClean="0"/>
              <a:pPr/>
              <a:t>13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2)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012E1F-CC9B-4A24-8835-E097471CC5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60650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2)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EA3BD3-2509-4F01-9114-521231456D6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046267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9738" y="96838"/>
            <a:ext cx="2216150" cy="62801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8113" y="96838"/>
            <a:ext cx="6499225" cy="62801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2)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ECF888-7503-4D3E-BC7A-0F436AE4602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822480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900" y="829994"/>
            <a:ext cx="8966200" cy="5731228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2)</a:t>
            </a:r>
            <a:endParaRPr lang="en-US" u="sn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4B1FAA-A740-404F-BBC5-7C153B6662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1451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2)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86E679-5245-4D04-9B5E-6F7A762A63F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539137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8113" y="1085850"/>
            <a:ext cx="4357687" cy="52911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85850"/>
            <a:ext cx="4357688" cy="52911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2)</a:t>
            </a: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A56877-A1FA-486C-970B-A787F06937F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008821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2)</a:t>
            </a: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621A5C-439D-4C05-8267-ECDE5013612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451712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2)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A1E189-A5E4-460C-B525-E80730F3D25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766061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2)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A59007-A7D2-484D-B045-20F01AFEB21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568135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2)</a:t>
            </a: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E1680B-D5C9-49AC-83D2-20D4FD564E4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478849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2)</a:t>
            </a: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F3C506-278B-4869-9411-0A8C8B40EDB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990351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5391" y="6568158"/>
            <a:ext cx="384492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b" anchorCtr="0" compatLnSpc="1">
            <a:prstTxWarp prst="textNoShape">
              <a:avLst/>
            </a:prstTxWarp>
          </a:bodyPr>
          <a:lstStyle>
            <a:lvl1pPr>
              <a:defRPr sz="8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smtClean="0"/>
              <a:t>Introduction to Software Testing, Edition 2  (Ch 2)</a:t>
            </a:r>
            <a:endParaRPr lang="en-US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05275" y="6560220"/>
            <a:ext cx="2895600" cy="25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ctr">
              <a:defRPr sz="8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smtClean="0"/>
              <a:t>© Ammann &amp; Offutt</a:t>
            </a: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194550" y="6552283"/>
            <a:ext cx="190500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r">
              <a:defRPr sz="8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80BDDBD9-5CD3-45F3-80AE-704B15C07F0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7625" y="96838"/>
            <a:ext cx="904875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7625" y="997527"/>
            <a:ext cx="9048750" cy="55814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 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 </a:t>
            </a:r>
          </a:p>
          <a:p>
            <a:pPr lvl="4"/>
            <a:r>
              <a:rPr lang="en-US" dirty="0" smtClean="0"/>
              <a:t>Fifth level </a:t>
            </a: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6350" y="6350"/>
            <a:ext cx="9118600" cy="6832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" name="Line 10"/>
          <p:cNvSpPr>
            <a:spLocks noChangeShapeType="1"/>
          </p:cNvSpPr>
          <p:nvPr userDrawn="1"/>
        </p:nvSpPr>
        <p:spPr bwMode="auto">
          <a:xfrm>
            <a:off x="-1" y="729143"/>
            <a:ext cx="9118833" cy="0"/>
          </a:xfrm>
          <a:prstGeom prst="line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046" r:id="rId1"/>
    <p:sldLayoutId id="2147484056" r:id="rId2"/>
    <p:sldLayoutId id="2147484047" r:id="rId3"/>
    <p:sldLayoutId id="2147484048" r:id="rId4"/>
    <p:sldLayoutId id="2147484049" r:id="rId5"/>
    <p:sldLayoutId id="2147484050" r:id="rId6"/>
    <p:sldLayoutId id="2147484051" r:id="rId7"/>
    <p:sldLayoutId id="2147484052" r:id="rId8"/>
    <p:sldLayoutId id="2147484053" r:id="rId9"/>
    <p:sldLayoutId id="2147484054" r:id="rId10"/>
    <p:sldLayoutId id="2147484055" r:id="rId11"/>
  </p:sldLayoutIdLst>
  <p:transition spd="med"/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Verdana" pitchFamily="34" charset="0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75000"/>
        <a:buFont typeface="Monotype Sorts" charset="2"/>
        <a:buChar char="n"/>
        <a:defRPr sz="2800" b="0">
          <a:solidFill>
            <a:schemeClr val="tx1"/>
          </a:solidFill>
          <a:latin typeface="Gill Sans MT" pitchFamily="34" charset="0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400" b="0">
          <a:solidFill>
            <a:schemeClr val="tx1"/>
          </a:solidFill>
          <a:latin typeface="Gill Sans MT" pitchFamily="34" charset="0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000" b="0">
          <a:solidFill>
            <a:schemeClr val="tx1"/>
          </a:solidFill>
          <a:latin typeface="Gill Sans MT" pitchFamily="34" charset="0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 b="0">
          <a:solidFill>
            <a:schemeClr val="tx1"/>
          </a:solidFill>
          <a:latin typeface="Gill Sans MT" pitchFamily="34" charset="0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Font typeface="Wingdings" pitchFamily="2" charset="2"/>
        <a:buChar char="Ø"/>
        <a:defRPr sz="2000" b="0">
          <a:solidFill>
            <a:schemeClr val="tx1"/>
          </a:solidFill>
          <a:latin typeface="Gill Sans MT" pitchFamily="34" charset="0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Font typeface="Wingdings" pitchFamily="2" charset="2"/>
        <a:buChar char="Ø"/>
        <a:defRPr b="1">
          <a:solidFill>
            <a:schemeClr val="tx1"/>
          </a:solidFill>
          <a:latin typeface="+mn-lt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Font typeface="Wingdings" pitchFamily="2" charset="2"/>
        <a:buChar char="Ø"/>
        <a:defRPr b="1">
          <a:solidFill>
            <a:schemeClr val="tx1"/>
          </a:solidFill>
          <a:latin typeface="+mn-lt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Font typeface="Wingdings" pitchFamily="2" charset="2"/>
        <a:buChar char="Ø"/>
        <a:defRPr b="1">
          <a:solidFill>
            <a:schemeClr val="tx1"/>
          </a:solidFill>
          <a:latin typeface="+mn-lt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Font typeface="Wingdings" pitchFamily="2" charset="2"/>
        <a:buChar char="Ø"/>
        <a:defRPr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gmu.edu/~offutt/softwaretest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://cs.gmu.edu:8080/offutt/coverage/GraphCoverage" TargetMode="External"/><Relationship Id="rId2" Type="http://schemas.openxmlformats.org/officeDocument/2006/relationships/hyperlink" Target="http://www.cs.gmu.edu/~offutt/softwaretest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0850" y="1"/>
            <a:ext cx="8229600" cy="3403600"/>
          </a:xfrm>
        </p:spPr>
        <p:txBody>
          <a:bodyPr/>
          <a:lstStyle/>
          <a:p>
            <a:r>
              <a:rPr lang="en-US" dirty="0" smtClean="0"/>
              <a:t>Introduction to Software Testing</a:t>
            </a:r>
            <a:br>
              <a:rPr lang="en-US" dirty="0" smtClean="0"/>
            </a:br>
            <a:r>
              <a:rPr lang="en-US" sz="2800" dirty="0" smtClean="0"/>
              <a:t>(</a:t>
            </a:r>
            <a:r>
              <a:rPr lang="en-US" sz="2800" i="1" dirty="0" smtClean="0"/>
              <a:t>2nd edition</a:t>
            </a:r>
            <a:r>
              <a:rPr lang="en-US" sz="2800" dirty="0" smtClean="0"/>
              <a:t>)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Chapter 2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Model-Driven Test Design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45620" y="3425825"/>
            <a:ext cx="6847490" cy="2525713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sz="3200" dirty="0" smtClean="0"/>
              <a:t>Paul </a:t>
            </a:r>
            <a:r>
              <a:rPr lang="en-US" sz="3200" dirty="0" err="1" smtClean="0"/>
              <a:t>Ammann</a:t>
            </a:r>
            <a:r>
              <a:rPr lang="en-US" sz="3200" dirty="0" smtClean="0"/>
              <a:t> &amp; Jeff Offutt</a:t>
            </a:r>
          </a:p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endParaRPr lang="en-US" sz="2800" dirty="0" smtClean="0"/>
          </a:p>
          <a:p>
            <a:r>
              <a:rPr lang="en-US" b="0" dirty="0" smtClean="0">
                <a:hlinkClick r:id="rId3"/>
              </a:rPr>
              <a:t>http://www.cs.gmu.edu/~offutt/softwaretest/</a:t>
            </a:r>
            <a:endParaRPr lang="en-US" b="0" dirty="0" smtClean="0"/>
          </a:p>
          <a:p>
            <a:endParaRPr lang="en-US" b="0" dirty="0" smtClean="0"/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857586" y="6226835"/>
            <a:ext cx="3425767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sz="1600" b="0" i="1" dirty="0" smtClean="0">
                <a:latin typeface="Comic Sans MS" pitchFamily="66" charset="0"/>
              </a:rPr>
              <a:t>Updated </a:t>
            </a:r>
            <a:r>
              <a:rPr lang="en-US" sz="1600" b="0" i="1" dirty="0" smtClean="0">
                <a:latin typeface="Comic Sans MS" pitchFamily="66" charset="0"/>
              </a:rPr>
              <a:t>September 2016</a:t>
            </a:r>
            <a:endParaRPr lang="en-US" sz="1600" b="0" i="1" dirty="0">
              <a:latin typeface="Comic Sans MS" pitchFamily="66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Coverage </a:t>
            </a:r>
            <a:r>
              <a:rPr lang="en-US" dirty="0"/>
              <a:t>Criteria</a:t>
            </a:r>
            <a:r>
              <a:rPr lang="en-US" sz="2800" dirty="0"/>
              <a:t> (</a:t>
            </a:r>
            <a:r>
              <a:rPr lang="en-US" sz="2800" dirty="0" smtClean="0"/>
              <a:t>2.4)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Even small programs have </a:t>
            </a:r>
            <a:r>
              <a:rPr lang="en-US" dirty="0" smtClean="0">
                <a:solidFill>
                  <a:schemeClr val="tx2"/>
                </a:solidFill>
              </a:rPr>
              <a:t>too many inputs</a:t>
            </a:r>
            <a:r>
              <a:rPr lang="en-US" dirty="0" smtClean="0"/>
              <a:t> to fully test them all</a:t>
            </a:r>
          </a:p>
          <a:p>
            <a:pPr lvl="1"/>
            <a:r>
              <a:rPr lang="en-US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private </a:t>
            </a:r>
            <a:r>
              <a:rPr lang="en-US" b="1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static double computeAverage</a:t>
            </a:r>
            <a:r>
              <a:rPr lang="en-US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(</a:t>
            </a:r>
            <a:r>
              <a:rPr lang="en-US" b="1" dirty="0" err="1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int</a:t>
            </a:r>
            <a:r>
              <a:rPr lang="en-US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A, </a:t>
            </a:r>
            <a:r>
              <a:rPr lang="en-US" b="1" dirty="0" err="1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int</a:t>
            </a:r>
            <a:r>
              <a:rPr lang="en-US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B, </a:t>
            </a:r>
            <a:r>
              <a:rPr lang="en-US" b="1" dirty="0" err="1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int</a:t>
            </a:r>
            <a:r>
              <a:rPr lang="en-US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C)</a:t>
            </a:r>
          </a:p>
          <a:p>
            <a:pPr lvl="1"/>
            <a:r>
              <a:rPr lang="en-US" dirty="0" smtClean="0"/>
              <a:t>On a 32-bit machine, each variable has over </a:t>
            </a:r>
            <a:r>
              <a:rPr lang="en-US" dirty="0" smtClean="0">
                <a:solidFill>
                  <a:schemeClr val="tx2"/>
                </a:solidFill>
              </a:rPr>
              <a:t>4 billion</a:t>
            </a:r>
            <a:r>
              <a:rPr lang="en-US" dirty="0" smtClean="0"/>
              <a:t> possible values</a:t>
            </a:r>
          </a:p>
          <a:p>
            <a:pPr lvl="1"/>
            <a:r>
              <a:rPr lang="en-US" dirty="0" smtClean="0"/>
              <a:t>Over </a:t>
            </a:r>
            <a:r>
              <a:rPr lang="en-US" dirty="0" smtClean="0">
                <a:solidFill>
                  <a:schemeClr val="tx2"/>
                </a:solidFill>
              </a:rPr>
              <a:t>80 octillion possible tests</a:t>
            </a:r>
            <a:r>
              <a:rPr lang="en-US" dirty="0" smtClean="0"/>
              <a:t>!!</a:t>
            </a:r>
          </a:p>
          <a:p>
            <a:pPr lvl="1"/>
            <a:r>
              <a:rPr lang="en-US" dirty="0" smtClean="0"/>
              <a:t>Input space might as well be infinite</a:t>
            </a:r>
          </a:p>
          <a:p>
            <a:r>
              <a:rPr lang="en-US" dirty="0" smtClean="0"/>
              <a:t>Testers </a:t>
            </a:r>
            <a:r>
              <a:rPr lang="en-US" dirty="0" smtClean="0">
                <a:solidFill>
                  <a:schemeClr val="tx2"/>
                </a:solidFill>
              </a:rPr>
              <a:t>search</a:t>
            </a:r>
            <a:r>
              <a:rPr lang="en-US" dirty="0" smtClean="0"/>
              <a:t> a huge input space</a:t>
            </a:r>
          </a:p>
          <a:p>
            <a:pPr lvl="1"/>
            <a:r>
              <a:rPr lang="en-US" dirty="0" smtClean="0"/>
              <a:t>Trying to find the </a:t>
            </a:r>
            <a:r>
              <a:rPr lang="en-US" dirty="0" smtClean="0">
                <a:solidFill>
                  <a:schemeClr val="tx2"/>
                </a:solidFill>
              </a:rPr>
              <a:t>fewest inputs</a:t>
            </a:r>
            <a:r>
              <a:rPr lang="en-US" dirty="0" smtClean="0"/>
              <a:t> that will find the </a:t>
            </a:r>
            <a:r>
              <a:rPr lang="en-US" dirty="0" smtClean="0">
                <a:solidFill>
                  <a:schemeClr val="tx2"/>
                </a:solidFill>
              </a:rPr>
              <a:t>most problems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Coverage criteria</a:t>
            </a:r>
            <a:r>
              <a:rPr lang="en-US" dirty="0" smtClean="0"/>
              <a:t> give structured, practical ways to search the input space</a:t>
            </a:r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Search</a:t>
            </a:r>
            <a:r>
              <a:rPr lang="en-US" dirty="0" smtClean="0"/>
              <a:t> the input space thoroughly</a:t>
            </a:r>
          </a:p>
          <a:p>
            <a:pPr lvl="1"/>
            <a:r>
              <a:rPr lang="en-US" dirty="0" smtClean="0"/>
              <a:t>Not much </a:t>
            </a:r>
            <a:r>
              <a:rPr lang="en-US" dirty="0" smtClean="0">
                <a:solidFill>
                  <a:schemeClr val="tx2"/>
                </a:solidFill>
              </a:rPr>
              <a:t>overlap</a:t>
            </a:r>
            <a:r>
              <a:rPr lang="en-US" dirty="0" smtClean="0"/>
              <a:t> in the tests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Introduction to Software Testing, Edition 2  (</a:t>
            </a:r>
            <a:r>
              <a:rPr lang="en-US" dirty="0" err="1" smtClean="0"/>
              <a:t>Ch</a:t>
            </a:r>
            <a:r>
              <a:rPr lang="en-US" dirty="0" smtClean="0"/>
              <a:t> 2)</a:t>
            </a:r>
            <a:endParaRPr lang="en-US" u="sng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Ammann &amp;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94351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Advantages </a:t>
            </a:r>
            <a:r>
              <a:rPr lang="en-US" dirty="0" smtClean="0"/>
              <a:t>of Coverage Criteria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900" y="854110"/>
            <a:ext cx="8966200" cy="5707111"/>
          </a:xfrm>
        </p:spPr>
        <p:txBody>
          <a:bodyPr/>
          <a:lstStyle/>
          <a:p>
            <a:r>
              <a:rPr lang="en-US" sz="2800" dirty="0" smtClean="0"/>
              <a:t>Maximize the “</a:t>
            </a:r>
            <a:r>
              <a:rPr lang="en-US" sz="2800" dirty="0" smtClean="0">
                <a:solidFill>
                  <a:schemeClr val="tx2"/>
                </a:solidFill>
              </a:rPr>
              <a:t>bang for the buck</a:t>
            </a:r>
            <a:r>
              <a:rPr lang="en-US" sz="2800" dirty="0" smtClean="0"/>
              <a:t>”</a:t>
            </a:r>
          </a:p>
          <a:p>
            <a:pPr lvl="2"/>
            <a:endParaRPr lang="en-US" sz="2000" dirty="0" smtClean="0"/>
          </a:p>
          <a:p>
            <a:r>
              <a:rPr lang="en-US" sz="2800" dirty="0" smtClean="0"/>
              <a:t>Provide </a:t>
            </a:r>
            <a:r>
              <a:rPr lang="en-US" sz="2800" dirty="0" smtClean="0">
                <a:solidFill>
                  <a:schemeClr val="tx2"/>
                </a:solidFill>
              </a:rPr>
              <a:t>traceability</a:t>
            </a:r>
            <a:r>
              <a:rPr lang="en-US" sz="2800" dirty="0" smtClean="0"/>
              <a:t> from software artifacts to tests</a:t>
            </a:r>
          </a:p>
          <a:p>
            <a:pPr lvl="1"/>
            <a:r>
              <a:rPr lang="en-US" sz="2400" dirty="0" smtClean="0"/>
              <a:t>Source, requirements, design models, …</a:t>
            </a:r>
          </a:p>
          <a:p>
            <a:pPr lvl="2"/>
            <a:endParaRPr lang="en-US" sz="2000" dirty="0" smtClean="0"/>
          </a:p>
          <a:p>
            <a:r>
              <a:rPr lang="en-US" sz="2800" dirty="0" smtClean="0"/>
              <a:t>Make </a:t>
            </a:r>
            <a:r>
              <a:rPr lang="en-US" sz="2800" dirty="0" smtClean="0">
                <a:solidFill>
                  <a:schemeClr val="tx2"/>
                </a:solidFill>
              </a:rPr>
              <a:t>regression testing</a:t>
            </a:r>
            <a:r>
              <a:rPr lang="en-US" sz="2800" dirty="0" smtClean="0"/>
              <a:t> easier</a:t>
            </a:r>
          </a:p>
          <a:p>
            <a:pPr lvl="2"/>
            <a:endParaRPr lang="en-US" sz="2000" dirty="0" smtClean="0"/>
          </a:p>
          <a:p>
            <a:r>
              <a:rPr lang="en-US" sz="2800" dirty="0" smtClean="0"/>
              <a:t>Gives testers a “</a:t>
            </a:r>
            <a:r>
              <a:rPr lang="en-US" sz="2800" dirty="0" smtClean="0">
                <a:solidFill>
                  <a:schemeClr val="tx2"/>
                </a:solidFill>
              </a:rPr>
              <a:t>stopping rule</a:t>
            </a:r>
            <a:r>
              <a:rPr lang="en-US" sz="2800" dirty="0" smtClean="0"/>
              <a:t>” … when testing is finished</a:t>
            </a:r>
          </a:p>
          <a:p>
            <a:pPr lvl="2"/>
            <a:endParaRPr lang="en-US" sz="2000" dirty="0" smtClean="0"/>
          </a:p>
          <a:p>
            <a:r>
              <a:rPr lang="en-US" sz="2800" dirty="0" smtClean="0"/>
              <a:t>Can be well supported with powerful </a:t>
            </a:r>
            <a:r>
              <a:rPr lang="en-US" sz="2800" dirty="0" smtClean="0">
                <a:solidFill>
                  <a:schemeClr val="tx2"/>
                </a:solidFill>
              </a:rPr>
              <a:t>tools</a:t>
            </a:r>
            <a:endParaRPr lang="en-US" sz="2800" dirty="0">
              <a:solidFill>
                <a:schemeClr val="tx2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Introduction to Software Testing, Edition 2  (Ch 2)</a:t>
            </a:r>
            <a:endParaRPr lang="en-US" u="sn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Ammann &amp;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66417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 Requirements and Criteria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Test Criterion</a:t>
            </a:r>
            <a:r>
              <a:rPr lang="en-US" dirty="0"/>
              <a:t> : A collection of rules and a process that define test requirements</a:t>
            </a:r>
          </a:p>
          <a:p>
            <a:pPr lvl="1">
              <a:buClr>
                <a:schemeClr val="tx1"/>
              </a:buClr>
              <a:buFont typeface="Times New Roman" pitchFamily="18" charset="0"/>
              <a:buChar char="̶"/>
            </a:pPr>
            <a:r>
              <a:rPr lang="en-US" dirty="0"/>
              <a:t>Cover every statement</a:t>
            </a:r>
          </a:p>
          <a:p>
            <a:pPr lvl="1">
              <a:buClr>
                <a:schemeClr val="tx1"/>
              </a:buClr>
              <a:buFont typeface="Times New Roman" pitchFamily="18" charset="0"/>
              <a:buChar char="̶"/>
            </a:pPr>
            <a:r>
              <a:rPr lang="en-US" dirty="0"/>
              <a:t>Cover every functional requirement</a:t>
            </a:r>
          </a:p>
          <a:p>
            <a:r>
              <a:rPr lang="en-US" dirty="0">
                <a:solidFill>
                  <a:srgbClr val="FFFF00"/>
                </a:solidFill>
              </a:rPr>
              <a:t>Test Requirements</a:t>
            </a:r>
            <a:r>
              <a:rPr lang="en-US" dirty="0"/>
              <a:t> : Specific things that must be satisfied or covered during testing</a:t>
            </a:r>
          </a:p>
          <a:p>
            <a:pPr lvl="1"/>
            <a:r>
              <a:rPr lang="en-US" dirty="0" smtClean="0"/>
              <a:t>Each statement might be a test requirement</a:t>
            </a:r>
          </a:p>
          <a:p>
            <a:pPr lvl="1"/>
            <a:r>
              <a:rPr lang="en-US" dirty="0" smtClean="0"/>
              <a:t>Each functional requirement might be a test requirement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Introduction to Software Testing, Edition 2  (Ch 2)</a:t>
            </a:r>
            <a:endParaRPr lang="en-US" u="sn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Ammann &amp;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441325" y="4493258"/>
            <a:ext cx="8262938" cy="1200329"/>
          </a:xfrm>
          <a:prstGeom prst="rect">
            <a:avLst/>
          </a:prstGeom>
          <a:solidFill>
            <a:srgbClr val="0000CC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  <a:cs typeface="Arial" pitchFamily="34" charset="0"/>
              </a:rPr>
              <a:t>Testing researchers have defined dozens of criteria, but they are all really just a few criteria on four types of structures …</a:t>
            </a: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593725" y="5696074"/>
            <a:ext cx="3023415" cy="784830"/>
          </a:xfrm>
          <a:prstGeom prst="rect">
            <a:avLst/>
          </a:prstGeom>
          <a:solidFill>
            <a:srgbClr val="0000CC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marL="457200" indent="-457200">
              <a:spcBef>
                <a:spcPts val="600"/>
              </a:spcBef>
              <a:buFont typeface="+mj-lt"/>
              <a:buAutoNum type="arabicPeriod"/>
              <a:defRPr/>
            </a:pPr>
            <a:r>
              <a:rPr lang="en-US" b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  <a:cs typeface="Arial" pitchFamily="34" charset="0"/>
              </a:rPr>
              <a:t>Input domains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  <a:defRPr/>
            </a:pPr>
            <a:r>
              <a:rPr lang="en-US" b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  <a:cs typeface="Arial" pitchFamily="34" charset="0"/>
              </a:rPr>
              <a:t>Graphs</a:t>
            </a:r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4006683" y="5696074"/>
            <a:ext cx="3023415" cy="784830"/>
          </a:xfrm>
          <a:prstGeom prst="rect">
            <a:avLst/>
          </a:prstGeom>
          <a:solidFill>
            <a:srgbClr val="0000CC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marL="457200" indent="-457200">
              <a:spcBef>
                <a:spcPts val="600"/>
              </a:spcBef>
              <a:buFont typeface="+mj-lt"/>
              <a:buAutoNum type="arabicPeriod" startAt="3"/>
              <a:defRPr/>
            </a:pPr>
            <a:r>
              <a:rPr lang="en-US" b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  <a:cs typeface="Arial" pitchFamily="34" charset="0"/>
              </a:rPr>
              <a:t>Logic expressions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 startAt="3"/>
              <a:defRPr/>
            </a:pPr>
            <a:r>
              <a:rPr lang="en-US" b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  <a:cs typeface="Arial" pitchFamily="34" charset="0"/>
              </a:rPr>
              <a:t>Syntax descriptions</a:t>
            </a:r>
            <a:endParaRPr lang="en-US" b="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 MT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901462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 autoUpdateAnimBg="0"/>
      <p:bldP spid="8" grpId="0" animBg="1" autoUpdateAnimBg="0"/>
      <p:bldP spid="9" grpId="0" animBg="1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Introduction to Software Testing, Edition 2  (Ch 2)</a:t>
            </a:r>
          </a:p>
        </p:txBody>
      </p:sp>
      <p:sp>
        <p:nvSpPr>
          <p:cNvPr id="5632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© Ammann &amp; Offutt</a:t>
            </a:r>
          </a:p>
        </p:txBody>
      </p:sp>
      <p:sp>
        <p:nvSpPr>
          <p:cNvPr id="5632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A02EF6D-C3E0-4CBC-B35B-67994316FF0B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563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Old View : Colored Boxes</a:t>
            </a:r>
          </a:p>
        </p:txBody>
      </p:sp>
      <p:sp>
        <p:nvSpPr>
          <p:cNvPr id="563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8113" y="903288"/>
            <a:ext cx="8867775" cy="3833812"/>
          </a:xfrm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Black-box testing</a:t>
            </a:r>
            <a:r>
              <a:rPr lang="en-US" dirty="0" smtClean="0"/>
              <a:t> : </a:t>
            </a:r>
            <a:r>
              <a:rPr lang="en-US" sz="2800" dirty="0" smtClean="0"/>
              <a:t>Derive tests from external descriptions of the software, including specifications, requirements, and design</a:t>
            </a:r>
            <a:endParaRPr lang="en-US" dirty="0" smtClean="0"/>
          </a:p>
          <a:p>
            <a:r>
              <a:rPr lang="en-US" dirty="0" smtClean="0">
                <a:solidFill>
                  <a:srgbClr val="FFFF00"/>
                </a:solidFill>
              </a:rPr>
              <a:t>White-box testing</a:t>
            </a:r>
            <a:r>
              <a:rPr lang="en-US" dirty="0" smtClean="0"/>
              <a:t> : </a:t>
            </a:r>
            <a:r>
              <a:rPr lang="en-US" sz="2800" dirty="0" smtClean="0"/>
              <a:t>Derive tests from the source code internals of the software, specifically including branches, individual conditions, and statements</a:t>
            </a:r>
            <a:endParaRPr lang="en-US" dirty="0" smtClean="0"/>
          </a:p>
          <a:p>
            <a:r>
              <a:rPr lang="en-US" dirty="0" smtClean="0">
                <a:solidFill>
                  <a:schemeClr val="tx2"/>
                </a:solidFill>
              </a:rPr>
              <a:t>Model-based testing</a:t>
            </a:r>
            <a:r>
              <a:rPr lang="en-US" dirty="0" smtClean="0"/>
              <a:t> : </a:t>
            </a:r>
            <a:r>
              <a:rPr lang="en-US" sz="2800" dirty="0" smtClean="0"/>
              <a:t>Derive tests from a model of the software (such as a UML diagram)</a:t>
            </a:r>
            <a:endParaRPr lang="en-US" dirty="0" smtClean="0"/>
          </a:p>
        </p:txBody>
      </p:sp>
      <p:sp>
        <p:nvSpPr>
          <p:cNvPr id="172036" name="Text Box 4"/>
          <p:cNvSpPr txBox="1">
            <a:spLocks noChangeArrowheads="1"/>
          </p:cNvSpPr>
          <p:nvPr/>
        </p:nvSpPr>
        <p:spPr bwMode="auto">
          <a:xfrm>
            <a:off x="302699" y="4567956"/>
            <a:ext cx="8540510" cy="1588127"/>
          </a:xfrm>
          <a:prstGeom prst="rect">
            <a:avLst/>
          </a:prstGeom>
          <a:solidFill>
            <a:srgbClr val="0000CC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  <a:buSzPct val="75000"/>
              <a:buFont typeface="Monotype Sorts" charset="2"/>
              <a:buNone/>
              <a:defRPr/>
            </a:pPr>
            <a:r>
              <a:rPr lang="en-US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cs typeface="Arial" pitchFamily="34" charset="0"/>
              </a:rPr>
              <a:t>MDTD makes these distinctions less important.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  <a:buSzPct val="75000"/>
              <a:buFont typeface="Monotype Sorts" charset="2"/>
              <a:buNone/>
              <a:defRPr/>
            </a:pPr>
            <a:r>
              <a:rPr lang="en-US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cs typeface="Arial" pitchFamily="34" charset="0"/>
              </a:rPr>
              <a:t>The more general question is</a:t>
            </a:r>
            <a:r>
              <a:rPr lang="en-US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cs typeface="Arial" pitchFamily="34" charset="0"/>
              </a:rPr>
              <a:t>: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  <a:buSzPct val="75000"/>
              <a:buFont typeface="Monotype Sorts" charset="2"/>
              <a:buNone/>
              <a:defRPr/>
            </a:pPr>
            <a:r>
              <a:rPr lang="en-US" sz="32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cs typeface="Arial" pitchFamily="34" charset="0"/>
              </a:rPr>
              <a:t>from </a:t>
            </a:r>
            <a:r>
              <a:rPr lang="en-US" sz="32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cs typeface="Arial" pitchFamily="34" charset="0"/>
              </a:rPr>
              <a:t>what abstraction level </a:t>
            </a:r>
            <a:r>
              <a:rPr lang="en-US" sz="32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cs typeface="Arial" pitchFamily="34" charset="0"/>
              </a:rPr>
              <a:t>do </a:t>
            </a:r>
            <a:r>
              <a:rPr lang="en-US" sz="32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cs typeface="Arial" pitchFamily="34" charset="0"/>
              </a:rPr>
              <a:t>we derive tests</a:t>
            </a:r>
            <a:r>
              <a:rPr lang="en-US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cs typeface="Arial" pitchFamily="34" charset="0"/>
              </a:rPr>
              <a:t>?</a:t>
            </a:r>
            <a:endParaRPr lang="en-US" sz="280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 MT" panose="020B0502020104020203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113477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2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2036" grpId="0" animBg="1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Model-Driven Test Design</a:t>
            </a:r>
            <a:r>
              <a:rPr lang="en-US" sz="2800" dirty="0" smtClean="0"/>
              <a:t> (2.5)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900" y="1189528"/>
            <a:ext cx="8966200" cy="5371693"/>
          </a:xfrm>
        </p:spPr>
        <p:txBody>
          <a:bodyPr/>
          <a:lstStyle/>
          <a:p>
            <a:r>
              <a:rPr lang="en-US" sz="2800" dirty="0"/>
              <a:t> </a:t>
            </a:r>
            <a:r>
              <a:rPr lang="en-US" sz="2800" i="1" dirty="0" smtClean="0">
                <a:solidFill>
                  <a:schemeClr val="tx2"/>
                </a:solidFill>
              </a:rPr>
              <a:t>Test </a:t>
            </a:r>
            <a:r>
              <a:rPr lang="en-US" sz="2800" i="1" dirty="0">
                <a:solidFill>
                  <a:schemeClr val="tx2"/>
                </a:solidFill>
              </a:rPr>
              <a:t>Design</a:t>
            </a:r>
            <a:r>
              <a:rPr lang="en-US" sz="2800" dirty="0"/>
              <a:t> is the process of designing input values that will effectively test </a:t>
            </a:r>
            <a:r>
              <a:rPr lang="en-US" sz="2800" dirty="0" smtClean="0"/>
              <a:t>software</a:t>
            </a:r>
          </a:p>
          <a:p>
            <a:endParaRPr lang="en-US" sz="2800" dirty="0"/>
          </a:p>
          <a:p>
            <a:r>
              <a:rPr lang="en-US" sz="2800" dirty="0" smtClean="0"/>
              <a:t> Test </a:t>
            </a:r>
            <a:r>
              <a:rPr lang="en-US" sz="2800" dirty="0"/>
              <a:t>design is one of </a:t>
            </a:r>
            <a:r>
              <a:rPr lang="en-US" sz="2800" dirty="0">
                <a:solidFill>
                  <a:schemeClr val="tx2"/>
                </a:solidFill>
              </a:rPr>
              <a:t>several activities</a:t>
            </a:r>
            <a:r>
              <a:rPr lang="en-US" sz="2800" dirty="0"/>
              <a:t> for testing software</a:t>
            </a:r>
          </a:p>
          <a:p>
            <a:pPr lvl="1"/>
            <a:r>
              <a:rPr lang="en-US" sz="2400" dirty="0"/>
              <a:t>Most </a:t>
            </a:r>
            <a:r>
              <a:rPr lang="en-US" sz="2400" dirty="0">
                <a:solidFill>
                  <a:schemeClr val="tx2"/>
                </a:solidFill>
              </a:rPr>
              <a:t>mathematical</a:t>
            </a:r>
          </a:p>
          <a:p>
            <a:pPr lvl="1"/>
            <a:r>
              <a:rPr lang="en-US" sz="2400" dirty="0"/>
              <a:t>Most </a:t>
            </a:r>
            <a:r>
              <a:rPr lang="en-US" sz="2400" dirty="0">
                <a:solidFill>
                  <a:schemeClr val="tx2"/>
                </a:solidFill>
              </a:rPr>
              <a:t>technically</a:t>
            </a:r>
            <a:r>
              <a:rPr lang="en-US" sz="2400" dirty="0"/>
              <a:t> challenging</a:t>
            </a:r>
          </a:p>
          <a:p>
            <a:endParaRPr lang="en-US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Introduction to Software Testing, Edition 2  (Ch 2)</a:t>
            </a:r>
            <a:endParaRPr lang="en-US" u="sn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Ammann &amp;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43761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Types of Test Activities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>
          <a:xfrm>
            <a:off x="88900" y="739302"/>
            <a:ext cx="8966200" cy="5602761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dirty="0" smtClean="0"/>
              <a:t>Testing can be broken up into </a:t>
            </a:r>
            <a:r>
              <a:rPr lang="en-US" dirty="0" smtClean="0">
                <a:solidFill>
                  <a:srgbClr val="FFFF00"/>
                </a:solidFill>
              </a:rPr>
              <a:t>four</a:t>
            </a:r>
            <a:r>
              <a:rPr lang="en-US" dirty="0" smtClean="0"/>
              <a:t> general types of activities</a:t>
            </a:r>
          </a:p>
          <a:p>
            <a:pPr marL="914400" lvl="1" indent="-457200">
              <a:lnSpc>
                <a:spcPct val="80000"/>
              </a:lnSpc>
              <a:spcBef>
                <a:spcPts val="600"/>
              </a:spcBef>
              <a:buFont typeface="Times New Roman" pitchFamily="18" charset="0"/>
              <a:buAutoNum type="arabicPeriod"/>
            </a:pPr>
            <a:r>
              <a:rPr lang="en-US" sz="2400" b="1" dirty="0" smtClean="0">
                <a:solidFill>
                  <a:schemeClr val="tx2"/>
                </a:solidFill>
              </a:rPr>
              <a:t>Test Design</a:t>
            </a:r>
          </a:p>
          <a:p>
            <a:pPr marL="914400" lvl="1" indent="-457200">
              <a:lnSpc>
                <a:spcPct val="80000"/>
              </a:lnSpc>
              <a:spcBef>
                <a:spcPts val="600"/>
              </a:spcBef>
              <a:buFont typeface="Times New Roman" pitchFamily="18" charset="0"/>
              <a:buAutoNum type="arabicPeriod"/>
            </a:pPr>
            <a:r>
              <a:rPr lang="en-US" sz="2400" b="1" dirty="0" smtClean="0">
                <a:solidFill>
                  <a:schemeClr val="tx2"/>
                </a:solidFill>
              </a:rPr>
              <a:t>Test Automation</a:t>
            </a:r>
          </a:p>
          <a:p>
            <a:pPr marL="914400" lvl="1" indent="-457200">
              <a:lnSpc>
                <a:spcPct val="80000"/>
              </a:lnSpc>
              <a:spcBef>
                <a:spcPts val="600"/>
              </a:spcBef>
              <a:buFont typeface="Times New Roman" pitchFamily="18" charset="0"/>
              <a:buAutoNum type="arabicPeriod"/>
            </a:pPr>
            <a:r>
              <a:rPr lang="en-US" sz="2400" b="1" dirty="0" smtClean="0">
                <a:solidFill>
                  <a:schemeClr val="tx2"/>
                </a:solidFill>
              </a:rPr>
              <a:t>Test Execution</a:t>
            </a:r>
          </a:p>
          <a:p>
            <a:pPr marL="914400" lvl="1" indent="-457200">
              <a:lnSpc>
                <a:spcPct val="80000"/>
              </a:lnSpc>
              <a:spcBef>
                <a:spcPts val="600"/>
              </a:spcBef>
              <a:buFont typeface="Times New Roman" pitchFamily="18" charset="0"/>
              <a:buAutoNum type="arabicPeriod"/>
            </a:pPr>
            <a:r>
              <a:rPr lang="en-US" sz="2400" b="1" dirty="0" smtClean="0">
                <a:solidFill>
                  <a:schemeClr val="tx2"/>
                </a:solidFill>
              </a:rPr>
              <a:t>Test Evaluation</a:t>
            </a:r>
          </a:p>
          <a:p>
            <a:pPr>
              <a:lnSpc>
                <a:spcPct val="80000"/>
              </a:lnSpc>
              <a:spcBef>
                <a:spcPts val="600"/>
              </a:spcBef>
            </a:pPr>
            <a:r>
              <a:rPr lang="en-US" dirty="0" smtClean="0"/>
              <a:t>Each type of activity requires different </a:t>
            </a:r>
            <a:r>
              <a:rPr lang="en-US" dirty="0" smtClean="0">
                <a:solidFill>
                  <a:schemeClr val="tx2"/>
                </a:solidFill>
              </a:rPr>
              <a:t>skills</a:t>
            </a:r>
            <a:r>
              <a:rPr lang="en-US" dirty="0" smtClean="0"/>
              <a:t>, background </a:t>
            </a:r>
            <a:r>
              <a:rPr lang="en-US" dirty="0" smtClean="0">
                <a:solidFill>
                  <a:schemeClr val="tx2"/>
                </a:solidFill>
              </a:rPr>
              <a:t>knowledge</a:t>
            </a:r>
            <a:r>
              <a:rPr lang="en-US" dirty="0" smtClean="0"/>
              <a:t>, </a:t>
            </a:r>
            <a:r>
              <a:rPr lang="en-US" dirty="0" smtClean="0">
                <a:solidFill>
                  <a:schemeClr val="tx2"/>
                </a:solidFill>
              </a:rPr>
              <a:t>education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chemeClr val="tx2"/>
                </a:solidFill>
              </a:rPr>
              <a:t>training</a:t>
            </a:r>
          </a:p>
          <a:p>
            <a:pPr>
              <a:spcBef>
                <a:spcPts val="600"/>
              </a:spcBef>
            </a:pPr>
            <a:r>
              <a:rPr lang="en-US" dirty="0" smtClean="0"/>
              <a:t>No reasonable software development organization uses the same people  for requirements, design, implementation, integration and configuration control</a:t>
            </a:r>
          </a:p>
        </p:txBody>
      </p:sp>
      <p:sp>
        <p:nvSpPr>
          <p:cNvPr id="2560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sz="800" b="0" smtClean="0">
                <a:solidFill>
                  <a:schemeClr val="tx1"/>
                </a:solidFill>
                <a:latin typeface="Arial" panose="020B0604020202020204" pitchFamily="34" charset="0"/>
              </a:rPr>
              <a:t>Introduction to Software Testing, Edition 2  (Ch 2)</a:t>
            </a:r>
            <a:endParaRPr lang="en-US" sz="800" b="0" u="sng" smtClean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2560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sz="800" b="0" smtClean="0">
                <a:solidFill>
                  <a:schemeClr val="tx1"/>
                </a:solidFill>
                <a:latin typeface="Arial" panose="020B0604020202020204" pitchFamily="34" charset="0"/>
              </a:rPr>
              <a:t>© Ammann &amp; Offutt</a:t>
            </a:r>
          </a:p>
        </p:txBody>
      </p:sp>
      <p:sp>
        <p:nvSpPr>
          <p:cNvPr id="2560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4323E2DF-4872-448E-B4EC-6C2594732AA3}" type="slidenum">
              <a:rPr lang="en-US" sz="800" b="0" smtClean="0">
                <a:solidFill>
                  <a:schemeClr val="tx1"/>
                </a:solidFill>
                <a:latin typeface="Arial" panose="020B0604020202020204" pitchFamily="34" charset="0"/>
              </a:rPr>
              <a:pPr/>
              <a:t>15</a:t>
            </a:fld>
            <a:endParaRPr lang="en-US" sz="800" b="0" smtClean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50838" y="5183334"/>
            <a:ext cx="8442325" cy="954087"/>
          </a:xfrm>
          <a:prstGeom prst="rect">
            <a:avLst/>
          </a:prstGeom>
          <a:solidFill>
            <a:srgbClr val="0000CC"/>
          </a:solidFill>
          <a:ln w="127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n-US" sz="2800" b="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  <a:cs typeface="Arial" pitchFamily="34" charset="0"/>
              </a:rPr>
              <a:t>Why do test organizations still use the same people for all four test activities??</a:t>
            </a: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1828800" y="6100909"/>
            <a:ext cx="5486400" cy="523875"/>
          </a:xfrm>
          <a:prstGeom prst="rect">
            <a:avLst/>
          </a:prstGeom>
          <a:solidFill>
            <a:srgbClr val="0000CC"/>
          </a:solidFill>
          <a:ln w="127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n-US" sz="2800" b="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  <a:cs typeface="Arial" pitchFamily="34" charset="0"/>
              </a:rPr>
              <a:t>This </a:t>
            </a:r>
            <a:r>
              <a:rPr lang="en-US" sz="2800" b="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  <a:cs typeface="Arial" pitchFamily="34" charset="0"/>
              </a:rPr>
              <a:t>clearly </a:t>
            </a:r>
            <a:r>
              <a:rPr lang="en-US" sz="2800" b="0" i="1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  <a:cs typeface="Arial" pitchFamily="34" charset="0"/>
              </a:rPr>
              <a:t>wastes</a:t>
            </a:r>
            <a:r>
              <a:rPr lang="en-US" sz="2800" b="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  <a:cs typeface="Arial" pitchFamily="34" charset="0"/>
              </a:rPr>
              <a:t> resources</a:t>
            </a:r>
            <a:endParaRPr lang="en-US" sz="2800" b="0" i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 MT" pitchFamily="34" charset="0"/>
              <a:cs typeface="Arial" pitchFamily="34" charset="0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611313" y="6026296"/>
            <a:ext cx="5943600" cy="103188"/>
          </a:xfrm>
          <a:prstGeom prst="rect">
            <a:avLst/>
          </a:prstGeom>
          <a:solidFill>
            <a:srgbClr val="0000CC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" name="Content Placeholder 2"/>
          <p:cNvSpPr txBox="1">
            <a:spLocks/>
          </p:cNvSpPr>
          <p:nvPr/>
        </p:nvSpPr>
        <p:spPr bwMode="auto">
          <a:xfrm>
            <a:off x="3529013" y="1350243"/>
            <a:ext cx="4106862" cy="1120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1371600" lvl="2" indent="-457200">
              <a:lnSpc>
                <a:spcPct val="90000"/>
              </a:lnSpc>
              <a:spcBef>
                <a:spcPct val="30000"/>
              </a:spcBef>
              <a:buSzPct val="100000"/>
              <a:defRPr/>
            </a:pPr>
            <a:r>
              <a:rPr lang="en-US" sz="2400" kern="0" dirty="0">
                <a:solidFill>
                  <a:schemeClr val="tx2"/>
                </a:solidFill>
                <a:latin typeface="Gill Sans MT" pitchFamily="34" charset="0"/>
              </a:rPr>
              <a:t>1.a) Criteria-based</a:t>
            </a:r>
          </a:p>
          <a:p>
            <a:pPr marL="1371600" lvl="2" indent="-457200">
              <a:lnSpc>
                <a:spcPct val="90000"/>
              </a:lnSpc>
              <a:spcBef>
                <a:spcPct val="30000"/>
              </a:spcBef>
              <a:buSzPct val="100000"/>
              <a:defRPr/>
            </a:pPr>
            <a:r>
              <a:rPr lang="en-US" sz="2400" kern="0" dirty="0">
                <a:solidFill>
                  <a:schemeClr val="tx2"/>
                </a:solidFill>
                <a:latin typeface="Gill Sans MT" pitchFamily="34" charset="0"/>
              </a:rPr>
              <a:t>1.b) Human-based</a:t>
            </a:r>
          </a:p>
        </p:txBody>
      </p:sp>
      <p:cxnSp>
        <p:nvCxnSpPr>
          <p:cNvPr id="25611" name="Straight Arrow Connector 12"/>
          <p:cNvCxnSpPr>
            <a:cxnSpLocks noChangeShapeType="1"/>
          </p:cNvCxnSpPr>
          <p:nvPr/>
        </p:nvCxnSpPr>
        <p:spPr bwMode="auto">
          <a:xfrm>
            <a:off x="2936875" y="1785733"/>
            <a:ext cx="1577975" cy="1588"/>
          </a:xfrm>
          <a:prstGeom prst="straightConnector1">
            <a:avLst/>
          </a:prstGeom>
          <a:noFill/>
          <a:ln w="57150" algn="ctr">
            <a:solidFill>
              <a:srgbClr val="FFFF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187497590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1. </a:t>
            </a:r>
            <a:r>
              <a:rPr lang="en-US" dirty="0" smtClean="0"/>
              <a:t>Test Design—</a:t>
            </a:r>
            <a:r>
              <a:rPr lang="en-US" sz="3200" dirty="0" smtClean="0"/>
              <a:t>(a) </a:t>
            </a:r>
            <a:r>
              <a:rPr lang="en-US" dirty="0" smtClean="0"/>
              <a:t>Criteria-Based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88900" y="2001838"/>
            <a:ext cx="8966200" cy="4375150"/>
          </a:xfrm>
        </p:spPr>
        <p:txBody>
          <a:bodyPr/>
          <a:lstStyle/>
          <a:p>
            <a:pPr>
              <a:lnSpc>
                <a:spcPct val="80000"/>
              </a:lnSpc>
              <a:spcBef>
                <a:spcPts val="600"/>
              </a:spcBef>
            </a:pPr>
            <a:r>
              <a:rPr lang="en-US" dirty="0" smtClean="0"/>
              <a:t>This is the </a:t>
            </a:r>
            <a:r>
              <a:rPr lang="en-US" dirty="0" smtClean="0">
                <a:solidFill>
                  <a:schemeClr val="tx2"/>
                </a:solidFill>
              </a:rPr>
              <a:t>most technical</a:t>
            </a:r>
            <a:r>
              <a:rPr lang="en-US" dirty="0" smtClean="0"/>
              <a:t> job in software testing</a:t>
            </a:r>
          </a:p>
          <a:p>
            <a:pPr>
              <a:lnSpc>
                <a:spcPct val="80000"/>
              </a:lnSpc>
              <a:spcBef>
                <a:spcPts val="600"/>
              </a:spcBef>
            </a:pPr>
            <a:r>
              <a:rPr lang="en-US" dirty="0" smtClean="0"/>
              <a:t>Requires </a:t>
            </a:r>
            <a:r>
              <a:rPr lang="en-US" dirty="0" smtClean="0">
                <a:solidFill>
                  <a:schemeClr val="tx2"/>
                </a:solidFill>
              </a:rPr>
              <a:t>knowledge</a:t>
            </a:r>
            <a:r>
              <a:rPr lang="en-US" dirty="0" smtClean="0"/>
              <a:t> of :</a:t>
            </a:r>
          </a:p>
          <a:p>
            <a:pPr lvl="1">
              <a:lnSpc>
                <a:spcPct val="80000"/>
              </a:lnSpc>
              <a:spcBef>
                <a:spcPts val="600"/>
              </a:spcBef>
            </a:pPr>
            <a:r>
              <a:rPr lang="en-US" dirty="0" smtClean="0"/>
              <a:t>Discrete math</a:t>
            </a:r>
          </a:p>
          <a:p>
            <a:pPr lvl="1">
              <a:lnSpc>
                <a:spcPct val="80000"/>
              </a:lnSpc>
              <a:spcBef>
                <a:spcPts val="600"/>
              </a:spcBef>
            </a:pPr>
            <a:r>
              <a:rPr lang="en-US" dirty="0" smtClean="0"/>
              <a:t>Programming</a:t>
            </a:r>
          </a:p>
          <a:p>
            <a:pPr lvl="1">
              <a:lnSpc>
                <a:spcPct val="80000"/>
              </a:lnSpc>
              <a:spcBef>
                <a:spcPts val="600"/>
              </a:spcBef>
            </a:pPr>
            <a:r>
              <a:rPr lang="en-US" dirty="0" smtClean="0"/>
              <a:t>Testing</a:t>
            </a:r>
          </a:p>
          <a:p>
            <a:pPr>
              <a:lnSpc>
                <a:spcPct val="80000"/>
              </a:lnSpc>
              <a:spcBef>
                <a:spcPts val="600"/>
              </a:spcBef>
            </a:pPr>
            <a:r>
              <a:rPr lang="en-US" dirty="0" smtClean="0"/>
              <a:t>Requires much of a </a:t>
            </a:r>
            <a:r>
              <a:rPr lang="en-US" dirty="0" smtClean="0">
                <a:solidFill>
                  <a:schemeClr val="tx2"/>
                </a:solidFill>
              </a:rPr>
              <a:t>traditional CS</a:t>
            </a:r>
            <a:r>
              <a:rPr lang="en-US" dirty="0" smtClean="0"/>
              <a:t> degree</a:t>
            </a:r>
          </a:p>
          <a:p>
            <a:pPr>
              <a:lnSpc>
                <a:spcPct val="80000"/>
              </a:lnSpc>
              <a:spcBef>
                <a:spcPts val="600"/>
              </a:spcBef>
            </a:pPr>
            <a:r>
              <a:rPr lang="en-US" dirty="0" smtClean="0"/>
              <a:t>This is </a:t>
            </a:r>
            <a:r>
              <a:rPr lang="en-US" dirty="0" smtClean="0">
                <a:solidFill>
                  <a:schemeClr val="tx2"/>
                </a:solidFill>
              </a:rPr>
              <a:t>intellectually</a:t>
            </a:r>
            <a:r>
              <a:rPr lang="en-US" dirty="0" smtClean="0"/>
              <a:t> stimulating, rewarding, and challenging</a:t>
            </a:r>
          </a:p>
          <a:p>
            <a:pPr>
              <a:lnSpc>
                <a:spcPct val="80000"/>
              </a:lnSpc>
              <a:spcBef>
                <a:spcPts val="600"/>
              </a:spcBef>
            </a:pPr>
            <a:r>
              <a:rPr lang="en-US" dirty="0" smtClean="0"/>
              <a:t>Test design is analogous to </a:t>
            </a:r>
            <a:r>
              <a:rPr lang="en-US" dirty="0" smtClean="0">
                <a:solidFill>
                  <a:schemeClr val="tx2"/>
                </a:solidFill>
              </a:rPr>
              <a:t>software architecture</a:t>
            </a:r>
            <a:r>
              <a:rPr lang="en-US" dirty="0" smtClean="0"/>
              <a:t> on the development side</a:t>
            </a:r>
          </a:p>
          <a:p>
            <a:pPr>
              <a:lnSpc>
                <a:spcPct val="80000"/>
              </a:lnSpc>
              <a:spcBef>
                <a:spcPts val="600"/>
              </a:spcBef>
            </a:pPr>
            <a:r>
              <a:rPr lang="en-US" dirty="0" smtClean="0"/>
              <a:t>Using people who are not qualified to design tests is a sure way to get </a:t>
            </a:r>
            <a:r>
              <a:rPr lang="en-US" dirty="0" smtClean="0">
                <a:solidFill>
                  <a:schemeClr val="tx2"/>
                </a:solidFill>
              </a:rPr>
              <a:t>ineffective tests</a:t>
            </a:r>
          </a:p>
        </p:txBody>
      </p:sp>
      <p:sp>
        <p:nvSpPr>
          <p:cNvPr id="2662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sz="800" b="0" smtClean="0">
                <a:solidFill>
                  <a:schemeClr val="tx1"/>
                </a:solidFill>
                <a:latin typeface="Arial" panose="020B0604020202020204" pitchFamily="34" charset="0"/>
              </a:rPr>
              <a:t>Introduction to Software Testing, Edition 2  (Ch 2)</a:t>
            </a:r>
            <a:endParaRPr lang="en-US" sz="800" b="0" u="sng" smtClean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2662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sz="800" b="0" smtClean="0">
                <a:solidFill>
                  <a:schemeClr val="tx1"/>
                </a:solidFill>
                <a:latin typeface="Arial" panose="020B0604020202020204" pitchFamily="34" charset="0"/>
              </a:rPr>
              <a:t>© Ammann &amp; Offutt</a:t>
            </a:r>
          </a:p>
        </p:txBody>
      </p:sp>
      <p:sp>
        <p:nvSpPr>
          <p:cNvPr id="2663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FCE03307-9B2A-4100-8BD2-1E34C9629308}" type="slidenum">
              <a:rPr lang="en-US" sz="800" b="0" smtClean="0">
                <a:solidFill>
                  <a:schemeClr val="tx1"/>
                </a:solidFill>
                <a:latin typeface="Arial" panose="020B0604020202020204" pitchFamily="34" charset="0"/>
              </a:rPr>
              <a:pPr/>
              <a:t>16</a:t>
            </a:fld>
            <a:endParaRPr lang="en-US" sz="800" b="0" smtClean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946150" y="946150"/>
            <a:ext cx="7251700" cy="954088"/>
          </a:xfrm>
          <a:prstGeom prst="rect">
            <a:avLst/>
          </a:prstGeom>
          <a:solidFill>
            <a:srgbClr val="0000CC"/>
          </a:solidFill>
          <a:ln w="12700">
            <a:solidFill>
              <a:srgbClr val="000000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cs typeface="Arial" pitchFamily="34" charset="0"/>
              </a:rPr>
              <a:t>Design test values to satisfy coverage criteria or other engineering goal</a:t>
            </a:r>
          </a:p>
        </p:txBody>
      </p:sp>
    </p:spTree>
    <p:extLst>
      <p:ext uri="{BB962C8B-B14F-4D97-AF65-F5344CB8AC3E}">
        <p14:creationId xmlns:p14="http://schemas.microsoft.com/office/powerpoint/2010/main" val="307434075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4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143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  <p:bldP spid="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1. </a:t>
            </a:r>
            <a:r>
              <a:rPr lang="en-US" dirty="0" smtClean="0"/>
              <a:t>Test Design—</a:t>
            </a:r>
            <a:r>
              <a:rPr lang="en-US" sz="3200" dirty="0" smtClean="0"/>
              <a:t>(b) </a:t>
            </a:r>
            <a:r>
              <a:rPr lang="en-US" dirty="0" smtClean="0"/>
              <a:t>Human-Based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>
          <a:xfrm>
            <a:off x="88900" y="1920875"/>
            <a:ext cx="8966200" cy="4456113"/>
          </a:xfrm>
        </p:spPr>
        <p:txBody>
          <a:bodyPr/>
          <a:lstStyle/>
          <a:p>
            <a:pPr>
              <a:lnSpc>
                <a:spcPct val="80000"/>
              </a:lnSpc>
              <a:spcBef>
                <a:spcPts val="600"/>
              </a:spcBef>
            </a:pPr>
            <a:r>
              <a:rPr lang="en-US" dirty="0" smtClean="0"/>
              <a:t>This is much </a:t>
            </a:r>
            <a:r>
              <a:rPr lang="en-US" dirty="0" smtClean="0">
                <a:solidFill>
                  <a:schemeClr val="tx2"/>
                </a:solidFill>
              </a:rPr>
              <a:t>harder</a:t>
            </a:r>
            <a:r>
              <a:rPr lang="en-US" dirty="0" smtClean="0"/>
              <a:t> than it may seem to developers</a:t>
            </a:r>
          </a:p>
          <a:p>
            <a:pPr>
              <a:lnSpc>
                <a:spcPct val="80000"/>
              </a:lnSpc>
              <a:spcBef>
                <a:spcPts val="600"/>
              </a:spcBef>
            </a:pPr>
            <a:r>
              <a:rPr lang="en-US" dirty="0" smtClean="0"/>
              <a:t>Criteria-based approaches can be blind to special situations</a:t>
            </a:r>
          </a:p>
          <a:p>
            <a:pPr>
              <a:lnSpc>
                <a:spcPct val="80000"/>
              </a:lnSpc>
              <a:spcBef>
                <a:spcPts val="600"/>
              </a:spcBef>
            </a:pPr>
            <a:r>
              <a:rPr lang="en-US" dirty="0" smtClean="0"/>
              <a:t>Requires </a:t>
            </a:r>
            <a:r>
              <a:rPr lang="en-US" dirty="0" smtClean="0">
                <a:solidFill>
                  <a:schemeClr val="tx2"/>
                </a:solidFill>
              </a:rPr>
              <a:t>knowledge</a:t>
            </a:r>
            <a:r>
              <a:rPr lang="en-US" dirty="0" smtClean="0"/>
              <a:t> of :</a:t>
            </a:r>
          </a:p>
          <a:p>
            <a:pPr lvl="1">
              <a:lnSpc>
                <a:spcPct val="80000"/>
              </a:lnSpc>
              <a:spcBef>
                <a:spcPts val="600"/>
              </a:spcBef>
            </a:pPr>
            <a:r>
              <a:rPr lang="en-US" dirty="0" smtClean="0"/>
              <a:t>Domain, testing, and user interfaces</a:t>
            </a:r>
          </a:p>
          <a:p>
            <a:pPr>
              <a:lnSpc>
                <a:spcPct val="80000"/>
              </a:lnSpc>
              <a:spcBef>
                <a:spcPts val="600"/>
              </a:spcBef>
            </a:pPr>
            <a:r>
              <a:rPr lang="en-US" dirty="0" smtClean="0"/>
              <a:t>Requires almost </a:t>
            </a:r>
            <a:r>
              <a:rPr lang="en-US" dirty="0" smtClean="0">
                <a:solidFill>
                  <a:schemeClr val="tx2"/>
                </a:solidFill>
              </a:rPr>
              <a:t>no traditional CS</a:t>
            </a:r>
          </a:p>
          <a:p>
            <a:pPr lvl="1">
              <a:lnSpc>
                <a:spcPct val="80000"/>
              </a:lnSpc>
              <a:spcBef>
                <a:spcPts val="600"/>
              </a:spcBef>
            </a:pPr>
            <a:r>
              <a:rPr lang="en-US" dirty="0" smtClean="0"/>
              <a:t>A background in the </a:t>
            </a:r>
            <a:r>
              <a:rPr lang="en-US" dirty="0" smtClean="0">
                <a:solidFill>
                  <a:schemeClr val="tx2"/>
                </a:solidFill>
              </a:rPr>
              <a:t>domain</a:t>
            </a:r>
            <a:r>
              <a:rPr lang="en-US" dirty="0" smtClean="0"/>
              <a:t> of the software is essential</a:t>
            </a:r>
          </a:p>
          <a:p>
            <a:pPr lvl="1">
              <a:lnSpc>
                <a:spcPct val="80000"/>
              </a:lnSpc>
              <a:spcBef>
                <a:spcPts val="600"/>
              </a:spcBef>
            </a:pPr>
            <a:r>
              <a:rPr lang="en-US" dirty="0" smtClean="0"/>
              <a:t>An </a:t>
            </a:r>
            <a:r>
              <a:rPr lang="en-US" dirty="0" smtClean="0">
                <a:solidFill>
                  <a:schemeClr val="tx2"/>
                </a:solidFill>
              </a:rPr>
              <a:t>empirical background</a:t>
            </a:r>
            <a:r>
              <a:rPr lang="en-US" dirty="0" smtClean="0"/>
              <a:t> is very helpful (biology, psychology, …)</a:t>
            </a:r>
          </a:p>
          <a:p>
            <a:pPr lvl="1">
              <a:lnSpc>
                <a:spcPct val="80000"/>
              </a:lnSpc>
              <a:spcBef>
                <a:spcPts val="600"/>
              </a:spcBef>
            </a:pPr>
            <a:r>
              <a:rPr lang="en-US" dirty="0" smtClean="0"/>
              <a:t>A </a:t>
            </a:r>
            <a:r>
              <a:rPr lang="en-US" dirty="0" smtClean="0">
                <a:solidFill>
                  <a:schemeClr val="tx2"/>
                </a:solidFill>
              </a:rPr>
              <a:t>logic background</a:t>
            </a:r>
            <a:r>
              <a:rPr lang="en-US" dirty="0" smtClean="0"/>
              <a:t> is very helpful (law, philosophy, math, …)</a:t>
            </a:r>
          </a:p>
          <a:p>
            <a:pPr>
              <a:lnSpc>
                <a:spcPct val="80000"/>
              </a:lnSpc>
              <a:spcBef>
                <a:spcPts val="600"/>
              </a:spcBef>
            </a:pPr>
            <a:r>
              <a:rPr lang="en-US" dirty="0" smtClean="0"/>
              <a:t>This is </a:t>
            </a:r>
            <a:r>
              <a:rPr lang="en-US" dirty="0" smtClean="0">
                <a:solidFill>
                  <a:schemeClr val="tx2"/>
                </a:solidFill>
              </a:rPr>
              <a:t>intellectually</a:t>
            </a:r>
            <a:r>
              <a:rPr lang="en-US" dirty="0" smtClean="0"/>
              <a:t> stimulating, rewarding, and challenging</a:t>
            </a:r>
          </a:p>
          <a:p>
            <a:pPr lvl="1">
              <a:lnSpc>
                <a:spcPct val="80000"/>
              </a:lnSpc>
              <a:spcBef>
                <a:spcPts val="600"/>
              </a:spcBef>
            </a:pPr>
            <a:r>
              <a:rPr lang="en-US" dirty="0" smtClean="0"/>
              <a:t>But not to typical CS majors – they want to solve problems and build things</a:t>
            </a:r>
          </a:p>
        </p:txBody>
      </p:sp>
      <p:sp>
        <p:nvSpPr>
          <p:cNvPr id="2765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sz="800" b="0" smtClean="0">
                <a:solidFill>
                  <a:schemeClr val="tx1"/>
                </a:solidFill>
                <a:latin typeface="Arial" panose="020B0604020202020204" pitchFamily="34" charset="0"/>
              </a:rPr>
              <a:t>Introduction to Software Testing, Edition 2  (Ch 2)</a:t>
            </a:r>
            <a:endParaRPr lang="en-US" sz="800" b="0" u="sng" smtClean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2765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sz="800" b="0" smtClean="0">
                <a:solidFill>
                  <a:schemeClr val="tx1"/>
                </a:solidFill>
                <a:latin typeface="Arial" panose="020B0604020202020204" pitchFamily="34" charset="0"/>
              </a:rPr>
              <a:t>© Ammann &amp; Offutt</a:t>
            </a:r>
          </a:p>
        </p:txBody>
      </p:sp>
      <p:sp>
        <p:nvSpPr>
          <p:cNvPr id="2765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2EF76DA5-BAE9-470F-8D4F-A09CA009610E}" type="slidenum">
              <a:rPr lang="en-US" sz="800" b="0" smtClean="0">
                <a:solidFill>
                  <a:schemeClr val="tx1"/>
                </a:solidFill>
                <a:latin typeface="Arial" panose="020B0604020202020204" pitchFamily="34" charset="0"/>
              </a:rPr>
              <a:pPr/>
              <a:t>17</a:t>
            </a:fld>
            <a:endParaRPr lang="en-US" sz="800" b="0" smtClean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291313" y="946150"/>
            <a:ext cx="8553282" cy="954107"/>
          </a:xfrm>
          <a:prstGeom prst="rect">
            <a:avLst/>
          </a:prstGeom>
          <a:solidFill>
            <a:srgbClr val="0000CC"/>
          </a:solidFill>
          <a:ln w="12700">
            <a:solidFill>
              <a:srgbClr val="000000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cs typeface="Arial" pitchFamily="34" charset="0"/>
              </a:rPr>
              <a:t>Design test values based on domain knowledge of the program and human knowledge of testing</a:t>
            </a:r>
          </a:p>
        </p:txBody>
      </p:sp>
    </p:spTree>
    <p:extLst>
      <p:ext uri="{BB962C8B-B14F-4D97-AF65-F5344CB8AC3E}">
        <p14:creationId xmlns:p14="http://schemas.microsoft.com/office/powerpoint/2010/main" val="256741004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27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276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276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 build="p"/>
      <p:bldP spid="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2. </a:t>
            </a:r>
            <a:r>
              <a:rPr lang="en-US" dirty="0" smtClean="0"/>
              <a:t>Test Automation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88900" y="1543050"/>
            <a:ext cx="8966200" cy="4833938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dirty="0" smtClean="0"/>
              <a:t>This is slightly </a:t>
            </a:r>
            <a:r>
              <a:rPr lang="en-US" dirty="0" smtClean="0">
                <a:solidFill>
                  <a:schemeClr val="tx2"/>
                </a:solidFill>
              </a:rPr>
              <a:t>less technical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Requires knowledge of  </a:t>
            </a:r>
            <a:r>
              <a:rPr lang="en-US" dirty="0" smtClean="0">
                <a:solidFill>
                  <a:schemeClr val="tx2"/>
                </a:solidFill>
              </a:rPr>
              <a:t>programming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Requires very </a:t>
            </a:r>
            <a:r>
              <a:rPr lang="en-US" dirty="0" smtClean="0">
                <a:solidFill>
                  <a:schemeClr val="tx2"/>
                </a:solidFill>
              </a:rPr>
              <a:t>little theory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Often requires solutions to difficult problems related to </a:t>
            </a:r>
            <a:r>
              <a:rPr lang="en-US" dirty="0" err="1" smtClean="0">
                <a:solidFill>
                  <a:schemeClr val="tx2"/>
                </a:solidFill>
              </a:rPr>
              <a:t>observability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chemeClr val="tx2"/>
                </a:solidFill>
              </a:rPr>
              <a:t>controllability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Can be </a:t>
            </a:r>
            <a:r>
              <a:rPr lang="en-US" dirty="0" smtClean="0">
                <a:solidFill>
                  <a:schemeClr val="tx2"/>
                </a:solidFill>
              </a:rPr>
              <a:t>boring</a:t>
            </a:r>
            <a:r>
              <a:rPr lang="en-US" dirty="0" smtClean="0"/>
              <a:t> for test designers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Programming is out of reach for many </a:t>
            </a:r>
            <a:r>
              <a:rPr lang="en-US" dirty="0" smtClean="0">
                <a:solidFill>
                  <a:schemeClr val="tx2"/>
                </a:solidFill>
              </a:rPr>
              <a:t>domain experts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Who is responsible for determining and embedding the </a:t>
            </a:r>
            <a:r>
              <a:rPr lang="en-US" dirty="0" smtClean="0">
                <a:solidFill>
                  <a:schemeClr val="tx2"/>
                </a:solidFill>
              </a:rPr>
              <a:t>expected outputs</a:t>
            </a:r>
            <a:r>
              <a:rPr lang="en-US" dirty="0" smtClean="0"/>
              <a:t> ?</a:t>
            </a:r>
          </a:p>
          <a:p>
            <a:pPr lvl="1">
              <a:lnSpc>
                <a:spcPct val="80000"/>
              </a:lnSpc>
            </a:pPr>
            <a:r>
              <a:rPr lang="en-US" dirty="0" smtClean="0">
                <a:solidFill>
                  <a:schemeClr val="tx2"/>
                </a:solidFill>
              </a:rPr>
              <a:t>Test designers</a:t>
            </a:r>
            <a:r>
              <a:rPr lang="en-US" dirty="0" smtClean="0"/>
              <a:t> may not always know the expected outputs</a:t>
            </a:r>
          </a:p>
          <a:p>
            <a:pPr lvl="1">
              <a:lnSpc>
                <a:spcPct val="80000"/>
              </a:lnSpc>
            </a:pPr>
            <a:r>
              <a:rPr lang="en-US" dirty="0" smtClean="0">
                <a:solidFill>
                  <a:schemeClr val="tx2"/>
                </a:solidFill>
              </a:rPr>
              <a:t>Test evaluators</a:t>
            </a:r>
            <a:r>
              <a:rPr lang="en-US" dirty="0" smtClean="0"/>
              <a:t> need to get involved early to help with this</a:t>
            </a:r>
          </a:p>
        </p:txBody>
      </p:sp>
      <p:sp>
        <p:nvSpPr>
          <p:cNvPr id="2867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sz="800" b="0" smtClean="0">
                <a:solidFill>
                  <a:schemeClr val="tx1"/>
                </a:solidFill>
                <a:latin typeface="Arial" panose="020B0604020202020204" pitchFamily="34" charset="0"/>
              </a:rPr>
              <a:t>Introduction to Software Testing, Edition 2  (Ch 2)</a:t>
            </a:r>
            <a:endParaRPr lang="en-US" sz="800" b="0" u="sng" smtClean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2867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sz="800" b="0" smtClean="0">
                <a:solidFill>
                  <a:schemeClr val="tx1"/>
                </a:solidFill>
                <a:latin typeface="Arial" panose="020B0604020202020204" pitchFamily="34" charset="0"/>
              </a:rPr>
              <a:t>© Ammann &amp; Offutt</a:t>
            </a:r>
          </a:p>
        </p:txBody>
      </p:sp>
      <p:sp>
        <p:nvSpPr>
          <p:cNvPr id="2867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EA68F415-7DED-49E8-B097-16A4E2F3B880}" type="slidenum">
              <a:rPr lang="en-US" sz="800" b="0" smtClean="0">
                <a:solidFill>
                  <a:schemeClr val="tx1"/>
                </a:solidFill>
                <a:latin typeface="Arial" panose="020B0604020202020204" pitchFamily="34" charset="0"/>
              </a:rPr>
              <a:pPr/>
              <a:t>18</a:t>
            </a:fld>
            <a:endParaRPr lang="en-US" sz="800" b="0" smtClean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946150" y="946150"/>
            <a:ext cx="7251700" cy="523875"/>
          </a:xfrm>
          <a:prstGeom prst="rect">
            <a:avLst/>
          </a:prstGeom>
          <a:solidFill>
            <a:srgbClr val="0000CC"/>
          </a:solidFill>
          <a:ln w="12700">
            <a:solidFill>
              <a:srgbClr val="000000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cs typeface="Arial" pitchFamily="34" charset="0"/>
              </a:rPr>
              <a:t>Embed test values into executable scripts</a:t>
            </a:r>
          </a:p>
        </p:txBody>
      </p:sp>
    </p:spTree>
    <p:extLst>
      <p:ext uri="{BB962C8B-B14F-4D97-AF65-F5344CB8AC3E}">
        <p14:creationId xmlns:p14="http://schemas.microsoft.com/office/powerpoint/2010/main" val="166178198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4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uiExpand="1" build="p"/>
      <p:bldP spid="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3. </a:t>
            </a:r>
            <a:r>
              <a:rPr lang="en-US" dirty="0" smtClean="0"/>
              <a:t>Test Execution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88900" y="1554163"/>
            <a:ext cx="8966200" cy="4822825"/>
          </a:xfrm>
        </p:spPr>
        <p:txBody>
          <a:bodyPr/>
          <a:lstStyle/>
          <a:p>
            <a:r>
              <a:rPr lang="en-US" dirty="0" smtClean="0"/>
              <a:t>This is </a:t>
            </a:r>
            <a:r>
              <a:rPr lang="en-US" dirty="0" smtClean="0">
                <a:solidFill>
                  <a:schemeClr val="tx2"/>
                </a:solidFill>
              </a:rPr>
              <a:t>easy</a:t>
            </a:r>
            <a:r>
              <a:rPr lang="en-US" dirty="0" smtClean="0"/>
              <a:t> – and trivial if the tests are well automated</a:t>
            </a:r>
          </a:p>
          <a:p>
            <a:r>
              <a:rPr lang="en-US" dirty="0" smtClean="0"/>
              <a:t>Requires basic </a:t>
            </a:r>
            <a:r>
              <a:rPr lang="en-US" dirty="0" smtClean="0">
                <a:solidFill>
                  <a:schemeClr val="tx2"/>
                </a:solidFill>
              </a:rPr>
              <a:t>computer skills</a:t>
            </a:r>
          </a:p>
          <a:p>
            <a:pPr lvl="1"/>
            <a:r>
              <a:rPr lang="en-US" dirty="0" smtClean="0"/>
              <a:t>Interns</a:t>
            </a:r>
          </a:p>
          <a:p>
            <a:pPr lvl="1"/>
            <a:r>
              <a:rPr lang="en-US" dirty="0" smtClean="0"/>
              <a:t>Employees with no technical background</a:t>
            </a:r>
          </a:p>
          <a:p>
            <a:r>
              <a:rPr lang="en-US" dirty="0" smtClean="0"/>
              <a:t>Asking qualified test </a:t>
            </a:r>
            <a:r>
              <a:rPr lang="en-US" dirty="0" smtClean="0">
                <a:solidFill>
                  <a:schemeClr val="tx2"/>
                </a:solidFill>
              </a:rPr>
              <a:t>designers</a:t>
            </a:r>
            <a:r>
              <a:rPr lang="en-US" dirty="0" smtClean="0"/>
              <a:t> to execute tests is a sure way to convince them to look for a </a:t>
            </a:r>
            <a:r>
              <a:rPr lang="en-US" dirty="0" smtClean="0">
                <a:solidFill>
                  <a:schemeClr val="tx2"/>
                </a:solidFill>
              </a:rPr>
              <a:t>development job</a:t>
            </a:r>
          </a:p>
          <a:p>
            <a:r>
              <a:rPr lang="en-US" dirty="0" smtClean="0"/>
              <a:t>If, for example, GUI tests are not well automated, this requires a lot of </a:t>
            </a:r>
            <a:r>
              <a:rPr lang="en-US" dirty="0" smtClean="0">
                <a:solidFill>
                  <a:schemeClr val="tx2"/>
                </a:solidFill>
              </a:rPr>
              <a:t>manual labor</a:t>
            </a:r>
          </a:p>
          <a:p>
            <a:r>
              <a:rPr lang="en-US" dirty="0" smtClean="0"/>
              <a:t>Test executors have to be very </a:t>
            </a:r>
            <a:r>
              <a:rPr lang="en-US" dirty="0" smtClean="0">
                <a:solidFill>
                  <a:schemeClr val="tx2"/>
                </a:solidFill>
              </a:rPr>
              <a:t>careful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chemeClr val="tx2"/>
                </a:solidFill>
              </a:rPr>
              <a:t>meticulous</a:t>
            </a:r>
            <a:r>
              <a:rPr lang="en-US" dirty="0" smtClean="0"/>
              <a:t> with bookkeeping</a:t>
            </a:r>
          </a:p>
        </p:txBody>
      </p:sp>
      <p:sp>
        <p:nvSpPr>
          <p:cNvPr id="2970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sz="800" b="0" smtClean="0">
                <a:solidFill>
                  <a:schemeClr val="tx1"/>
                </a:solidFill>
                <a:latin typeface="Arial" panose="020B0604020202020204" pitchFamily="34" charset="0"/>
              </a:rPr>
              <a:t>Introduction to Software Testing, Edition 2  (Ch 2)</a:t>
            </a:r>
            <a:endParaRPr lang="en-US" sz="800" b="0" u="sng" smtClean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2970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sz="800" b="0" smtClean="0">
                <a:solidFill>
                  <a:schemeClr val="tx1"/>
                </a:solidFill>
                <a:latin typeface="Arial" panose="020B0604020202020204" pitchFamily="34" charset="0"/>
              </a:rPr>
              <a:t>© Ammann &amp; Offutt</a:t>
            </a:r>
          </a:p>
        </p:txBody>
      </p:sp>
      <p:sp>
        <p:nvSpPr>
          <p:cNvPr id="2970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30D5CD59-EDEE-47B0-AEF0-3B0FFD9548DA}" type="slidenum">
              <a:rPr lang="en-US" sz="800" b="0" smtClean="0">
                <a:solidFill>
                  <a:schemeClr val="tx1"/>
                </a:solidFill>
                <a:latin typeface="Arial" panose="020B0604020202020204" pitchFamily="34" charset="0"/>
              </a:rPr>
              <a:pPr/>
              <a:t>19</a:t>
            </a:fld>
            <a:endParaRPr lang="en-US" sz="800" b="0" smtClean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404600" y="929966"/>
            <a:ext cx="8328531" cy="523220"/>
          </a:xfrm>
          <a:prstGeom prst="rect">
            <a:avLst/>
          </a:prstGeom>
          <a:solidFill>
            <a:srgbClr val="0000CC"/>
          </a:solidFill>
          <a:ln w="12700">
            <a:solidFill>
              <a:srgbClr val="000000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cs typeface="Arial" pitchFamily="34" charset="0"/>
              </a:rPr>
              <a:t>Run tests on the software and record the results</a:t>
            </a:r>
          </a:p>
        </p:txBody>
      </p:sp>
    </p:spTree>
    <p:extLst>
      <p:ext uri="{BB962C8B-B14F-4D97-AF65-F5344CB8AC3E}">
        <p14:creationId xmlns:p14="http://schemas.microsoft.com/office/powerpoint/2010/main" val="416556915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Complexity of Testing Software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 other engineering field builds products as </a:t>
            </a:r>
            <a:r>
              <a:rPr lang="en-US" dirty="0" smtClean="0">
                <a:solidFill>
                  <a:schemeClr val="tx2"/>
                </a:solidFill>
              </a:rPr>
              <a:t>complicated</a:t>
            </a:r>
            <a:r>
              <a:rPr lang="en-US" dirty="0" smtClean="0"/>
              <a:t> as software</a:t>
            </a:r>
          </a:p>
          <a:p>
            <a:pPr lvl="2"/>
            <a:endParaRPr lang="en-US" dirty="0" smtClean="0"/>
          </a:p>
          <a:p>
            <a:r>
              <a:rPr lang="en-US" dirty="0" smtClean="0"/>
              <a:t>The term </a:t>
            </a:r>
            <a:r>
              <a:rPr lang="en-US" dirty="0" smtClean="0">
                <a:solidFill>
                  <a:schemeClr val="tx2"/>
                </a:solidFill>
              </a:rPr>
              <a:t>correctness</a:t>
            </a:r>
            <a:r>
              <a:rPr lang="en-US" dirty="0" smtClean="0"/>
              <a:t> has no meaning</a:t>
            </a:r>
          </a:p>
          <a:p>
            <a:pPr lvl="1"/>
            <a:r>
              <a:rPr lang="en-US" dirty="0" smtClean="0"/>
              <a:t>Is a </a:t>
            </a:r>
            <a:r>
              <a:rPr lang="en-US" dirty="0" smtClean="0">
                <a:solidFill>
                  <a:schemeClr val="tx2"/>
                </a:solidFill>
              </a:rPr>
              <a:t>building</a:t>
            </a:r>
            <a:r>
              <a:rPr lang="en-US" dirty="0" smtClean="0"/>
              <a:t> correct?</a:t>
            </a:r>
          </a:p>
          <a:p>
            <a:pPr lvl="1"/>
            <a:r>
              <a:rPr lang="en-US" dirty="0"/>
              <a:t>Is a </a:t>
            </a:r>
            <a:r>
              <a:rPr lang="en-US" dirty="0" smtClean="0">
                <a:solidFill>
                  <a:schemeClr val="tx2"/>
                </a:solidFill>
              </a:rPr>
              <a:t>car</a:t>
            </a:r>
            <a:r>
              <a:rPr lang="en-US" dirty="0" smtClean="0"/>
              <a:t> correct</a:t>
            </a:r>
            <a:r>
              <a:rPr lang="en-US" dirty="0"/>
              <a:t>?</a:t>
            </a:r>
          </a:p>
          <a:p>
            <a:pPr lvl="1"/>
            <a:r>
              <a:rPr lang="en-US" dirty="0"/>
              <a:t>Is a </a:t>
            </a:r>
            <a:r>
              <a:rPr lang="en-US" dirty="0" smtClean="0">
                <a:solidFill>
                  <a:schemeClr val="tx2"/>
                </a:solidFill>
              </a:rPr>
              <a:t>subway</a:t>
            </a:r>
            <a:r>
              <a:rPr lang="en-US" dirty="0" smtClean="0"/>
              <a:t> system correct?</a:t>
            </a:r>
          </a:p>
          <a:p>
            <a:pPr lvl="2"/>
            <a:endParaRPr lang="en-US" dirty="0" smtClean="0"/>
          </a:p>
          <a:p>
            <a:r>
              <a:rPr lang="en-US" dirty="0" smtClean="0"/>
              <a:t>Like other engineers, we must use </a:t>
            </a:r>
            <a:r>
              <a:rPr lang="en-US" dirty="0" smtClean="0">
                <a:solidFill>
                  <a:schemeClr val="tx2"/>
                </a:solidFill>
              </a:rPr>
              <a:t>abstraction to manage complexity</a:t>
            </a:r>
          </a:p>
          <a:p>
            <a:pPr lvl="1"/>
            <a:r>
              <a:rPr lang="en-US" dirty="0" smtClean="0"/>
              <a:t>This is the purpose of the </a:t>
            </a:r>
            <a:r>
              <a:rPr lang="en-US" dirty="0" smtClean="0">
                <a:solidFill>
                  <a:schemeClr val="tx2"/>
                </a:solidFill>
              </a:rPr>
              <a:t>model-driven test design</a:t>
            </a:r>
            <a:r>
              <a:rPr lang="en-US" dirty="0" smtClean="0"/>
              <a:t> process</a:t>
            </a:r>
          </a:p>
          <a:p>
            <a:pPr lvl="1"/>
            <a:r>
              <a:rPr lang="en-US" dirty="0" smtClean="0"/>
              <a:t>The “model” is an abstract structure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Introduction to Software Testing, Edition 2  (</a:t>
            </a:r>
            <a:r>
              <a:rPr lang="en-US" dirty="0" err="1" smtClean="0"/>
              <a:t>Ch</a:t>
            </a:r>
            <a:r>
              <a:rPr lang="en-US" dirty="0" smtClean="0"/>
              <a:t> 2)</a:t>
            </a:r>
            <a:endParaRPr lang="en-US" u="sng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© Ammann &amp; Offutt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50627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4. </a:t>
            </a:r>
            <a:r>
              <a:rPr lang="en-US" dirty="0" smtClean="0"/>
              <a:t>Test Evaluation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88900" y="1554163"/>
            <a:ext cx="8966200" cy="4822825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dirty="0" smtClean="0"/>
              <a:t>This is much </a:t>
            </a:r>
            <a:r>
              <a:rPr lang="en-US" dirty="0" smtClean="0">
                <a:solidFill>
                  <a:schemeClr val="tx2"/>
                </a:solidFill>
              </a:rPr>
              <a:t>harder</a:t>
            </a:r>
            <a:r>
              <a:rPr lang="en-US" dirty="0" smtClean="0"/>
              <a:t> than it may seem</a:t>
            </a:r>
          </a:p>
          <a:p>
            <a:pPr>
              <a:spcBef>
                <a:spcPts val="600"/>
              </a:spcBef>
            </a:pPr>
            <a:r>
              <a:rPr lang="en-US" dirty="0" smtClean="0"/>
              <a:t>Requires </a:t>
            </a:r>
            <a:r>
              <a:rPr lang="en-US" dirty="0" smtClean="0">
                <a:solidFill>
                  <a:schemeClr val="tx2"/>
                </a:solidFill>
              </a:rPr>
              <a:t>knowledge</a:t>
            </a:r>
            <a:r>
              <a:rPr lang="en-US" dirty="0" smtClean="0"/>
              <a:t> of :</a:t>
            </a:r>
          </a:p>
          <a:p>
            <a:pPr lvl="1">
              <a:spcBef>
                <a:spcPts val="600"/>
              </a:spcBef>
            </a:pPr>
            <a:r>
              <a:rPr lang="en-US" dirty="0" smtClean="0"/>
              <a:t>Domain</a:t>
            </a:r>
          </a:p>
          <a:p>
            <a:pPr lvl="1">
              <a:spcBef>
                <a:spcPts val="600"/>
              </a:spcBef>
            </a:pPr>
            <a:r>
              <a:rPr lang="en-US" dirty="0" smtClean="0"/>
              <a:t>Testing</a:t>
            </a:r>
          </a:p>
          <a:p>
            <a:pPr lvl="1">
              <a:spcBef>
                <a:spcPts val="600"/>
              </a:spcBef>
            </a:pPr>
            <a:r>
              <a:rPr lang="en-US" dirty="0" smtClean="0"/>
              <a:t>User interfaces and psychology</a:t>
            </a:r>
          </a:p>
          <a:p>
            <a:pPr>
              <a:spcBef>
                <a:spcPts val="600"/>
              </a:spcBef>
            </a:pPr>
            <a:r>
              <a:rPr lang="en-US" dirty="0" smtClean="0"/>
              <a:t>Usually requires almost </a:t>
            </a:r>
            <a:r>
              <a:rPr lang="en-US" dirty="0" smtClean="0">
                <a:solidFill>
                  <a:schemeClr val="tx2"/>
                </a:solidFill>
              </a:rPr>
              <a:t>no traditional CS</a:t>
            </a:r>
          </a:p>
          <a:p>
            <a:pPr lvl="1">
              <a:spcBef>
                <a:spcPts val="600"/>
              </a:spcBef>
            </a:pPr>
            <a:r>
              <a:rPr lang="en-US" dirty="0" smtClean="0"/>
              <a:t>A background in the </a:t>
            </a:r>
            <a:r>
              <a:rPr lang="en-US" dirty="0" smtClean="0">
                <a:solidFill>
                  <a:schemeClr val="tx2"/>
                </a:solidFill>
              </a:rPr>
              <a:t>domain</a:t>
            </a:r>
            <a:r>
              <a:rPr lang="en-US" dirty="0" smtClean="0"/>
              <a:t> of the software is essential</a:t>
            </a:r>
          </a:p>
          <a:p>
            <a:pPr lvl="1">
              <a:spcBef>
                <a:spcPts val="600"/>
              </a:spcBef>
            </a:pPr>
            <a:r>
              <a:rPr lang="en-US" dirty="0" smtClean="0"/>
              <a:t>An </a:t>
            </a:r>
            <a:r>
              <a:rPr lang="en-US" dirty="0" smtClean="0">
                <a:solidFill>
                  <a:schemeClr val="tx2"/>
                </a:solidFill>
              </a:rPr>
              <a:t>empirical background</a:t>
            </a:r>
            <a:r>
              <a:rPr lang="en-US" dirty="0" smtClean="0"/>
              <a:t> is very helpful (biology, psychology, …)</a:t>
            </a:r>
          </a:p>
          <a:p>
            <a:pPr lvl="1">
              <a:spcBef>
                <a:spcPts val="600"/>
              </a:spcBef>
            </a:pPr>
            <a:r>
              <a:rPr lang="en-US" dirty="0" smtClean="0"/>
              <a:t>A </a:t>
            </a:r>
            <a:r>
              <a:rPr lang="en-US" dirty="0" smtClean="0">
                <a:solidFill>
                  <a:schemeClr val="tx2"/>
                </a:solidFill>
              </a:rPr>
              <a:t>logic background</a:t>
            </a:r>
            <a:r>
              <a:rPr lang="en-US" dirty="0" smtClean="0"/>
              <a:t> is very helpful (law, philosophy, math, …)</a:t>
            </a:r>
          </a:p>
          <a:p>
            <a:pPr>
              <a:spcBef>
                <a:spcPts val="600"/>
              </a:spcBef>
            </a:pPr>
            <a:r>
              <a:rPr lang="en-US" dirty="0" smtClean="0"/>
              <a:t>This is </a:t>
            </a:r>
            <a:r>
              <a:rPr lang="en-US" dirty="0" smtClean="0">
                <a:solidFill>
                  <a:schemeClr val="tx2"/>
                </a:solidFill>
              </a:rPr>
              <a:t>intellectually</a:t>
            </a:r>
            <a:r>
              <a:rPr lang="en-US" dirty="0" smtClean="0"/>
              <a:t> stimulating, rewarding, and challenging</a:t>
            </a:r>
          </a:p>
          <a:p>
            <a:pPr lvl="1">
              <a:spcBef>
                <a:spcPts val="600"/>
              </a:spcBef>
            </a:pPr>
            <a:r>
              <a:rPr lang="en-US" dirty="0" smtClean="0"/>
              <a:t>But not to typical CS majors – they want to solve problems and build things</a:t>
            </a:r>
          </a:p>
        </p:txBody>
      </p:sp>
      <p:sp>
        <p:nvSpPr>
          <p:cNvPr id="3072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sz="800" b="0" smtClean="0">
                <a:solidFill>
                  <a:schemeClr val="tx1"/>
                </a:solidFill>
                <a:latin typeface="Arial" panose="020B0604020202020204" pitchFamily="34" charset="0"/>
              </a:rPr>
              <a:t>Introduction to Software Testing, Edition 2  (Ch 2)</a:t>
            </a:r>
            <a:endParaRPr lang="en-US" sz="800" b="0" u="sng" smtClean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3072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sz="800" b="0" smtClean="0">
                <a:solidFill>
                  <a:schemeClr val="tx1"/>
                </a:solidFill>
                <a:latin typeface="Arial" panose="020B0604020202020204" pitchFamily="34" charset="0"/>
              </a:rPr>
              <a:t>© Ammann &amp; Offutt</a:t>
            </a:r>
          </a:p>
        </p:txBody>
      </p:sp>
      <p:sp>
        <p:nvSpPr>
          <p:cNvPr id="3072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F056A0A1-73ED-4742-97BC-030AFA40FD2C}" type="slidenum">
              <a:rPr lang="en-US" sz="800" b="0" smtClean="0">
                <a:solidFill>
                  <a:schemeClr val="tx1"/>
                </a:solidFill>
                <a:latin typeface="Arial" panose="020B0604020202020204" pitchFamily="34" charset="0"/>
              </a:rPr>
              <a:pPr/>
              <a:t>20</a:t>
            </a:fld>
            <a:endParaRPr lang="en-US" sz="800" b="0" smtClean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339864" y="946150"/>
            <a:ext cx="8465056" cy="523220"/>
          </a:xfrm>
          <a:prstGeom prst="rect">
            <a:avLst/>
          </a:prstGeom>
          <a:solidFill>
            <a:srgbClr val="0000CC"/>
          </a:solidFill>
          <a:ln w="12700">
            <a:solidFill>
              <a:srgbClr val="000000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cs typeface="Arial" pitchFamily="34" charset="0"/>
              </a:rPr>
              <a:t>Evaluate results of testing, report to developers</a:t>
            </a:r>
          </a:p>
        </p:txBody>
      </p:sp>
    </p:spTree>
    <p:extLst>
      <p:ext uri="{BB962C8B-B14F-4D97-AF65-F5344CB8AC3E}">
        <p14:creationId xmlns:p14="http://schemas.microsoft.com/office/powerpoint/2010/main" val="269411201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174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4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174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174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/>
      <p:bldP spid="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Other Activities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>
          <a:xfrm>
            <a:off x="88900" y="830263"/>
            <a:ext cx="8966200" cy="5546725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dirty="0" smtClean="0">
                <a:solidFill>
                  <a:srgbClr val="FFFF00"/>
                </a:solidFill>
              </a:rPr>
              <a:t>Test management </a:t>
            </a:r>
            <a:r>
              <a:rPr lang="en-US" dirty="0" smtClean="0"/>
              <a:t>: Sets policy, organizes team, interfaces with development,  chooses criteria, decides how much automation is needed, …</a:t>
            </a:r>
          </a:p>
          <a:p>
            <a:pPr>
              <a:spcBef>
                <a:spcPts val="600"/>
              </a:spcBef>
            </a:pPr>
            <a:r>
              <a:rPr lang="en-US" dirty="0" smtClean="0">
                <a:solidFill>
                  <a:srgbClr val="FFFF00"/>
                </a:solidFill>
              </a:rPr>
              <a:t>Test maintenance </a:t>
            </a:r>
            <a:r>
              <a:rPr lang="en-US" dirty="0" smtClean="0"/>
              <a:t>: </a:t>
            </a:r>
            <a:r>
              <a:rPr lang="en-US" dirty="0" smtClean="0">
                <a:solidFill>
                  <a:srgbClr val="FFFF00"/>
                </a:solidFill>
              </a:rPr>
              <a:t>Save tests for reuse </a:t>
            </a:r>
            <a:r>
              <a:rPr lang="en-US" dirty="0" smtClean="0"/>
              <a:t>as software evolves</a:t>
            </a:r>
          </a:p>
          <a:p>
            <a:pPr lvl="1">
              <a:spcBef>
                <a:spcPts val="600"/>
              </a:spcBef>
            </a:pPr>
            <a:r>
              <a:rPr lang="en-US" dirty="0" smtClean="0"/>
              <a:t>Requires cooperation of test </a:t>
            </a:r>
            <a:r>
              <a:rPr lang="en-US" dirty="0" smtClean="0">
                <a:solidFill>
                  <a:srgbClr val="FFFF00"/>
                </a:solidFill>
              </a:rPr>
              <a:t>designers and </a:t>
            </a:r>
            <a:r>
              <a:rPr lang="en-US" dirty="0" err="1" smtClean="0">
                <a:solidFill>
                  <a:srgbClr val="FFFF00"/>
                </a:solidFill>
              </a:rPr>
              <a:t>automators</a:t>
            </a:r>
            <a:endParaRPr lang="en-US" dirty="0" smtClean="0">
              <a:solidFill>
                <a:srgbClr val="FFFF00"/>
              </a:solidFill>
            </a:endParaRPr>
          </a:p>
          <a:p>
            <a:pPr lvl="1">
              <a:spcBef>
                <a:spcPts val="600"/>
              </a:spcBef>
            </a:pPr>
            <a:r>
              <a:rPr lang="en-US" dirty="0" smtClean="0"/>
              <a:t>Deciding when to trim the test suite is partly policy and partly technical – and in general, </a:t>
            </a:r>
            <a:r>
              <a:rPr lang="en-US" dirty="0" smtClean="0">
                <a:solidFill>
                  <a:srgbClr val="FFFF00"/>
                </a:solidFill>
              </a:rPr>
              <a:t>very hard </a:t>
            </a:r>
            <a:r>
              <a:rPr lang="en-US" dirty="0" smtClean="0"/>
              <a:t>!</a:t>
            </a:r>
          </a:p>
          <a:p>
            <a:pPr lvl="1">
              <a:spcBef>
                <a:spcPts val="600"/>
              </a:spcBef>
            </a:pPr>
            <a:r>
              <a:rPr lang="en-US" dirty="0" smtClean="0"/>
              <a:t>Tests should be put in </a:t>
            </a:r>
            <a:r>
              <a:rPr lang="en-US" dirty="0" smtClean="0">
                <a:solidFill>
                  <a:srgbClr val="FFFF00"/>
                </a:solidFill>
              </a:rPr>
              <a:t>configuration control</a:t>
            </a:r>
          </a:p>
          <a:p>
            <a:pPr>
              <a:spcBef>
                <a:spcPts val="600"/>
              </a:spcBef>
            </a:pPr>
            <a:r>
              <a:rPr lang="en-US" dirty="0" smtClean="0">
                <a:solidFill>
                  <a:srgbClr val="FFFF00"/>
                </a:solidFill>
              </a:rPr>
              <a:t>Test documentation </a:t>
            </a:r>
            <a:r>
              <a:rPr lang="en-US" dirty="0" smtClean="0"/>
              <a:t>: All parties participate</a:t>
            </a:r>
          </a:p>
          <a:p>
            <a:pPr lvl="1">
              <a:spcBef>
                <a:spcPts val="600"/>
              </a:spcBef>
            </a:pPr>
            <a:r>
              <a:rPr lang="en-US" dirty="0" smtClean="0"/>
              <a:t>Each test must document “</a:t>
            </a:r>
            <a:r>
              <a:rPr lang="en-US" dirty="0" smtClean="0">
                <a:solidFill>
                  <a:srgbClr val="FFFF00"/>
                </a:solidFill>
              </a:rPr>
              <a:t>why</a:t>
            </a:r>
            <a:r>
              <a:rPr lang="en-US" dirty="0" smtClean="0"/>
              <a:t>” – criterion and test requirement satisfied or a rationale for human-designed tests</a:t>
            </a:r>
          </a:p>
          <a:p>
            <a:pPr lvl="1">
              <a:spcBef>
                <a:spcPts val="600"/>
              </a:spcBef>
            </a:pPr>
            <a:r>
              <a:rPr lang="en-US" dirty="0" smtClean="0"/>
              <a:t>Ensure </a:t>
            </a:r>
            <a:r>
              <a:rPr lang="en-US" dirty="0" smtClean="0">
                <a:solidFill>
                  <a:srgbClr val="FFFF00"/>
                </a:solidFill>
              </a:rPr>
              <a:t>traceability</a:t>
            </a:r>
            <a:r>
              <a:rPr lang="en-US" dirty="0" smtClean="0"/>
              <a:t> throughout the process</a:t>
            </a:r>
          </a:p>
          <a:p>
            <a:pPr lvl="1">
              <a:spcBef>
                <a:spcPts val="600"/>
              </a:spcBef>
            </a:pPr>
            <a:r>
              <a:rPr lang="en-US" dirty="0" smtClean="0"/>
              <a:t>Keep </a:t>
            </a:r>
            <a:r>
              <a:rPr lang="en-US" dirty="0" smtClean="0">
                <a:solidFill>
                  <a:srgbClr val="FFFF00"/>
                </a:solidFill>
              </a:rPr>
              <a:t>documentation</a:t>
            </a:r>
            <a:r>
              <a:rPr lang="en-US" dirty="0" smtClean="0"/>
              <a:t> in the automated tests</a:t>
            </a:r>
          </a:p>
        </p:txBody>
      </p:sp>
      <p:sp>
        <p:nvSpPr>
          <p:cNvPr id="3174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sz="800" b="0" smtClean="0">
                <a:solidFill>
                  <a:schemeClr val="tx1"/>
                </a:solidFill>
                <a:latin typeface="Arial" panose="020B0604020202020204" pitchFamily="34" charset="0"/>
              </a:rPr>
              <a:t>Introduction to Software Testing, Edition 2  (Ch 2)</a:t>
            </a:r>
            <a:endParaRPr lang="en-US" sz="800" b="0" u="sng" smtClean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3174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sz="800" b="0" smtClean="0">
                <a:solidFill>
                  <a:schemeClr val="tx1"/>
                </a:solidFill>
                <a:latin typeface="Arial" panose="020B0604020202020204" pitchFamily="34" charset="0"/>
              </a:rPr>
              <a:t>© Ammann &amp; Offutt</a:t>
            </a:r>
          </a:p>
        </p:txBody>
      </p:sp>
      <p:sp>
        <p:nvSpPr>
          <p:cNvPr id="3175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25E309BB-25E6-4D77-9050-B9DC9F9EBA2F}" type="slidenum">
              <a:rPr lang="en-US" sz="800" b="0" smtClean="0">
                <a:solidFill>
                  <a:schemeClr val="tx1"/>
                </a:solidFill>
                <a:latin typeface="Arial" panose="020B0604020202020204" pitchFamily="34" charset="0"/>
              </a:rPr>
              <a:pPr/>
              <a:t>21</a:t>
            </a:fld>
            <a:endParaRPr lang="en-US" sz="800" b="0" smtClean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554781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Organizing the Team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900" y="830263"/>
            <a:ext cx="8966200" cy="5546725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600"/>
              </a:spcBef>
              <a:defRPr/>
            </a:pPr>
            <a:r>
              <a:rPr lang="en-US" sz="2400" dirty="0" smtClean="0"/>
              <a:t>A mature test organization needs </a:t>
            </a:r>
            <a:r>
              <a:rPr lang="en-US" sz="2400" dirty="0" smtClean="0">
                <a:solidFill>
                  <a:schemeClr val="tx2"/>
                </a:solidFill>
              </a:rPr>
              <a:t>only one test designer </a:t>
            </a:r>
            <a:r>
              <a:rPr lang="en-US" sz="2400" dirty="0" smtClean="0">
                <a:solidFill>
                  <a:schemeClr val="tx1">
                    <a:lumMod val="95000"/>
                  </a:schemeClr>
                </a:solidFill>
              </a:rPr>
              <a:t>to work with several test </a:t>
            </a:r>
            <a:r>
              <a:rPr lang="en-US" sz="2400" dirty="0" err="1" smtClean="0">
                <a:solidFill>
                  <a:schemeClr val="tx1">
                    <a:lumMod val="95000"/>
                  </a:schemeClr>
                </a:solidFill>
              </a:rPr>
              <a:t>automators</a:t>
            </a:r>
            <a:r>
              <a:rPr lang="en-US" sz="2400" dirty="0" smtClean="0">
                <a:solidFill>
                  <a:schemeClr val="tx1">
                    <a:lumMod val="95000"/>
                  </a:schemeClr>
                </a:solidFill>
              </a:rPr>
              <a:t>, executors and evaluators</a:t>
            </a:r>
          </a:p>
          <a:p>
            <a:pPr>
              <a:lnSpc>
                <a:spcPct val="100000"/>
              </a:lnSpc>
              <a:spcBef>
                <a:spcPts val="600"/>
              </a:spcBef>
              <a:defRPr/>
            </a:pPr>
            <a:r>
              <a:rPr lang="en-US" sz="2400" dirty="0" smtClean="0">
                <a:solidFill>
                  <a:schemeClr val="tx2"/>
                </a:solidFill>
              </a:rPr>
              <a:t>Improved automation</a:t>
            </a:r>
            <a:r>
              <a:rPr lang="en-US" sz="2400" dirty="0" smtClean="0"/>
              <a:t> will reduce the number of test executors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defRPr/>
            </a:pPr>
            <a:r>
              <a:rPr lang="en-US" sz="2000" dirty="0" smtClean="0"/>
              <a:t>Theoretically to zero … but not in practice</a:t>
            </a:r>
          </a:p>
          <a:p>
            <a:pPr>
              <a:lnSpc>
                <a:spcPct val="100000"/>
              </a:lnSpc>
              <a:spcBef>
                <a:spcPts val="600"/>
              </a:spcBef>
              <a:defRPr/>
            </a:pPr>
            <a:r>
              <a:rPr lang="en-US" sz="2400" dirty="0" smtClean="0"/>
              <a:t>Putting the </a:t>
            </a:r>
            <a:r>
              <a:rPr lang="en-US" sz="2400" dirty="0" smtClean="0">
                <a:solidFill>
                  <a:schemeClr val="tx2"/>
                </a:solidFill>
              </a:rPr>
              <a:t>wrong</a:t>
            </a:r>
            <a:r>
              <a:rPr lang="en-US" sz="2400" dirty="0" smtClean="0"/>
              <a:t> people on the </a:t>
            </a:r>
            <a:r>
              <a:rPr lang="en-US" sz="2400" dirty="0" smtClean="0">
                <a:solidFill>
                  <a:schemeClr val="tx2"/>
                </a:solidFill>
              </a:rPr>
              <a:t>wrong</a:t>
            </a:r>
            <a:r>
              <a:rPr lang="en-US" sz="2400" dirty="0" smtClean="0"/>
              <a:t> tasks leads to </a:t>
            </a:r>
            <a:r>
              <a:rPr lang="en-US" sz="2400" dirty="0" smtClean="0">
                <a:solidFill>
                  <a:schemeClr val="tx2"/>
                </a:solidFill>
              </a:rPr>
              <a:t>inefficiency</a:t>
            </a:r>
            <a:r>
              <a:rPr lang="en-US" sz="2400" dirty="0" smtClean="0"/>
              <a:t>, low </a:t>
            </a:r>
            <a:r>
              <a:rPr lang="en-US" sz="2400" dirty="0" smtClean="0">
                <a:solidFill>
                  <a:schemeClr val="tx2"/>
                </a:solidFill>
              </a:rPr>
              <a:t>job satisfaction</a:t>
            </a:r>
            <a:r>
              <a:rPr lang="en-US" sz="2400" dirty="0" smtClean="0"/>
              <a:t> and low </a:t>
            </a:r>
            <a:r>
              <a:rPr lang="en-US" sz="2400" dirty="0" smtClean="0">
                <a:solidFill>
                  <a:schemeClr val="tx2"/>
                </a:solidFill>
              </a:rPr>
              <a:t>job performance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defRPr/>
            </a:pPr>
            <a:r>
              <a:rPr lang="en-US" sz="2000" dirty="0" smtClean="0"/>
              <a:t>A qualified test designer will be </a:t>
            </a:r>
            <a:r>
              <a:rPr lang="en-US" sz="2000" dirty="0" smtClean="0">
                <a:solidFill>
                  <a:schemeClr val="tx2"/>
                </a:solidFill>
              </a:rPr>
              <a:t>bored </a:t>
            </a:r>
            <a:r>
              <a:rPr lang="en-US" sz="2000" dirty="0" smtClean="0"/>
              <a:t>with other tasks and look for a job in development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defRPr/>
            </a:pPr>
            <a:r>
              <a:rPr lang="en-US" sz="2000" dirty="0" smtClean="0"/>
              <a:t>A qualified test evaluator will </a:t>
            </a:r>
            <a:r>
              <a:rPr lang="en-US" sz="2000" dirty="0" smtClean="0">
                <a:solidFill>
                  <a:schemeClr val="tx2"/>
                </a:solidFill>
              </a:rPr>
              <a:t>not understand</a:t>
            </a:r>
            <a:r>
              <a:rPr lang="en-US" sz="2000" dirty="0" smtClean="0"/>
              <a:t> the benefits of test criteria</a:t>
            </a:r>
          </a:p>
          <a:p>
            <a:pPr>
              <a:lnSpc>
                <a:spcPct val="100000"/>
              </a:lnSpc>
              <a:spcBef>
                <a:spcPts val="600"/>
              </a:spcBef>
              <a:defRPr/>
            </a:pPr>
            <a:r>
              <a:rPr lang="en-US" sz="2400" dirty="0" smtClean="0"/>
              <a:t>Test evaluators have the </a:t>
            </a:r>
            <a:r>
              <a:rPr lang="en-US" sz="2400" dirty="0" smtClean="0">
                <a:solidFill>
                  <a:schemeClr val="tx2"/>
                </a:solidFill>
              </a:rPr>
              <a:t>domain knowledge</a:t>
            </a:r>
            <a:r>
              <a:rPr lang="en-US" sz="2400" dirty="0" smtClean="0"/>
              <a:t>, so they </a:t>
            </a:r>
            <a:r>
              <a:rPr lang="en-US" sz="2400" dirty="0" smtClean="0">
                <a:solidFill>
                  <a:schemeClr val="tx2"/>
                </a:solidFill>
              </a:rPr>
              <a:t>must</a:t>
            </a:r>
            <a:r>
              <a:rPr lang="en-US" sz="2400" dirty="0" smtClean="0"/>
              <a:t> be free to add tests that “blind” engineering processes will not think of</a:t>
            </a:r>
          </a:p>
          <a:p>
            <a:pPr>
              <a:lnSpc>
                <a:spcPct val="100000"/>
              </a:lnSpc>
              <a:spcBef>
                <a:spcPts val="600"/>
              </a:spcBef>
              <a:defRPr/>
            </a:pPr>
            <a:r>
              <a:rPr lang="en-US" sz="2400" dirty="0" smtClean="0"/>
              <a:t>The four test activities are </a:t>
            </a:r>
            <a:r>
              <a:rPr lang="en-US" sz="2400" dirty="0" smtClean="0">
                <a:solidFill>
                  <a:schemeClr val="tx2"/>
                </a:solidFill>
              </a:rPr>
              <a:t>quite different</a:t>
            </a:r>
          </a:p>
        </p:txBody>
      </p:sp>
      <p:sp>
        <p:nvSpPr>
          <p:cNvPr id="3379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sz="800" b="0" smtClean="0">
                <a:solidFill>
                  <a:schemeClr val="tx1"/>
                </a:solidFill>
                <a:latin typeface="Arial" panose="020B0604020202020204" pitchFamily="34" charset="0"/>
              </a:rPr>
              <a:t>Introduction to Software Testing, Edition 2  (Ch 2)</a:t>
            </a:r>
            <a:endParaRPr lang="en-US" sz="800" b="0" u="sng" smtClean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3379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sz="800" b="0" smtClean="0">
                <a:solidFill>
                  <a:schemeClr val="tx1"/>
                </a:solidFill>
                <a:latin typeface="Arial" panose="020B0604020202020204" pitchFamily="34" charset="0"/>
              </a:rPr>
              <a:t>© Ammann &amp; Offutt</a:t>
            </a:r>
          </a:p>
        </p:txBody>
      </p:sp>
      <p:sp>
        <p:nvSpPr>
          <p:cNvPr id="337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AE8198E2-952D-44F7-98F2-8F07A33F59CF}" type="slidenum">
              <a:rPr lang="en-US" sz="800" b="0" smtClean="0">
                <a:solidFill>
                  <a:schemeClr val="tx1"/>
                </a:solidFill>
                <a:latin typeface="Arial" panose="020B0604020202020204" pitchFamily="34" charset="0"/>
              </a:rPr>
              <a:pPr/>
              <a:t>22</a:t>
            </a:fld>
            <a:endParaRPr lang="en-US" sz="800" b="0" smtClean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906308" y="5557838"/>
            <a:ext cx="7323292" cy="954087"/>
          </a:xfrm>
          <a:prstGeom prst="rect">
            <a:avLst/>
          </a:prstGeom>
          <a:solidFill>
            <a:srgbClr val="0000CC"/>
          </a:solidFill>
          <a:ln w="12700">
            <a:solidFill>
              <a:srgbClr val="000000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cs typeface="Arial" pitchFamily="34" charset="0"/>
              </a:rPr>
              <a:t>Many test teams use the same people for ALL FOUR activities !!</a:t>
            </a:r>
          </a:p>
        </p:txBody>
      </p:sp>
    </p:spTree>
    <p:extLst>
      <p:ext uri="{BB962C8B-B14F-4D97-AF65-F5344CB8AC3E}">
        <p14:creationId xmlns:p14="http://schemas.microsoft.com/office/powerpoint/2010/main" val="294598196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Applying Test Activities</a:t>
            </a:r>
          </a:p>
        </p:txBody>
      </p:sp>
      <p:sp>
        <p:nvSpPr>
          <p:cNvPr id="34819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sz="800" b="0" smtClean="0">
                <a:solidFill>
                  <a:schemeClr val="tx1"/>
                </a:solidFill>
                <a:latin typeface="Arial" panose="020B0604020202020204" pitchFamily="34" charset="0"/>
              </a:rPr>
              <a:t>Introduction to Software Testing, Edition 2  (Ch 2)</a:t>
            </a:r>
            <a:endParaRPr lang="en-US" sz="800" b="0" u="sng" smtClean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34820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sz="800" b="0" smtClean="0">
                <a:solidFill>
                  <a:schemeClr val="tx1"/>
                </a:solidFill>
                <a:latin typeface="Arial" panose="020B0604020202020204" pitchFamily="34" charset="0"/>
              </a:rPr>
              <a:t>© Ammann &amp; Offutt</a:t>
            </a:r>
          </a:p>
        </p:txBody>
      </p:sp>
      <p:sp>
        <p:nvSpPr>
          <p:cNvPr id="3482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077F2CD7-D308-4102-B5C4-9735E70943E8}" type="slidenum">
              <a:rPr lang="en-US" sz="800" b="0" smtClean="0">
                <a:solidFill>
                  <a:schemeClr val="tx1"/>
                </a:solidFill>
                <a:latin typeface="Arial" panose="020B0604020202020204" pitchFamily="34" charset="0"/>
              </a:rPr>
              <a:pPr/>
              <a:t>23</a:t>
            </a:fld>
            <a:endParaRPr lang="en-US" sz="800" b="0" smtClean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685800" y="1885950"/>
            <a:ext cx="7772400" cy="1816100"/>
          </a:xfrm>
          <a:prstGeom prst="rect">
            <a:avLst/>
          </a:prstGeom>
          <a:solidFill>
            <a:srgbClr val="0000CC"/>
          </a:solidFill>
          <a:ln w="12700">
            <a:solidFill>
              <a:srgbClr val="000000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  <a:cs typeface="Arial" pitchFamily="34" charset="0"/>
              </a:rPr>
              <a:t>To use our people effectively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  <a:cs typeface="Arial" pitchFamily="34" charset="0"/>
              </a:rPr>
              <a:t>and to test efficiently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  <a:cs typeface="Arial" pitchFamily="34" charset="0"/>
              </a:rPr>
              <a:t>we need a process that</a:t>
            </a: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685800" y="4348163"/>
            <a:ext cx="7772400" cy="1168400"/>
          </a:xfrm>
          <a:prstGeom prst="rect">
            <a:avLst/>
          </a:prstGeom>
          <a:solidFill>
            <a:srgbClr val="0000CC"/>
          </a:solidFill>
          <a:ln w="12700">
            <a:solidFill>
              <a:srgbClr val="000000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  <a:cs typeface="Arial" pitchFamily="34" charset="0"/>
              </a:rPr>
              <a:t>lets test designers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pitchFamily="34" charset="0"/>
              </a:rPr>
              <a:t>raise their level of abstraction</a:t>
            </a:r>
          </a:p>
        </p:txBody>
      </p:sp>
    </p:spTree>
    <p:extLst>
      <p:ext uri="{BB962C8B-B14F-4D97-AF65-F5344CB8AC3E}">
        <p14:creationId xmlns:p14="http://schemas.microsoft.com/office/powerpoint/2010/main" val="108367810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Using MDTD in Practice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900" y="1003300"/>
            <a:ext cx="8966200" cy="5602288"/>
          </a:xfrm>
        </p:spPr>
        <p:txBody>
          <a:bodyPr/>
          <a:lstStyle/>
          <a:p>
            <a:pPr>
              <a:defRPr/>
            </a:pPr>
            <a:r>
              <a:rPr lang="en-US" sz="2800" dirty="0" smtClean="0"/>
              <a:t>This approach lets </a:t>
            </a:r>
            <a:r>
              <a:rPr lang="en-US" sz="2800" dirty="0" smtClean="0">
                <a:solidFill>
                  <a:schemeClr val="tx2"/>
                </a:solidFill>
              </a:rPr>
              <a:t>one test designer </a:t>
            </a:r>
            <a:r>
              <a:rPr lang="en-US" sz="2800" dirty="0" smtClean="0"/>
              <a:t>do the math</a:t>
            </a:r>
          </a:p>
          <a:p>
            <a:pPr>
              <a:defRPr/>
            </a:pPr>
            <a:r>
              <a:rPr lang="en-US" sz="2800" dirty="0" smtClean="0"/>
              <a:t>Then traditional </a:t>
            </a:r>
            <a:r>
              <a:rPr lang="en-US" sz="2800" dirty="0" smtClean="0">
                <a:solidFill>
                  <a:schemeClr val="tx2"/>
                </a:solidFill>
              </a:rPr>
              <a:t>testers</a:t>
            </a:r>
            <a:r>
              <a:rPr lang="en-US" sz="2800" dirty="0" smtClean="0"/>
              <a:t> and </a:t>
            </a:r>
            <a:r>
              <a:rPr lang="en-US" sz="2800" dirty="0" smtClean="0">
                <a:solidFill>
                  <a:schemeClr val="tx2"/>
                </a:solidFill>
              </a:rPr>
              <a:t>programmers</a:t>
            </a:r>
            <a:r>
              <a:rPr lang="en-US" sz="2800" dirty="0" smtClean="0"/>
              <a:t> can do their parts</a:t>
            </a:r>
          </a:p>
          <a:p>
            <a:pPr lvl="1">
              <a:defRPr/>
            </a:pPr>
            <a:r>
              <a:rPr lang="en-US" sz="2400" dirty="0" smtClean="0"/>
              <a:t>Find values</a:t>
            </a:r>
          </a:p>
          <a:p>
            <a:pPr lvl="1">
              <a:defRPr/>
            </a:pPr>
            <a:r>
              <a:rPr lang="en-US" sz="2400" dirty="0" smtClean="0"/>
              <a:t>Automate the tests</a:t>
            </a:r>
          </a:p>
          <a:p>
            <a:pPr lvl="1">
              <a:defRPr/>
            </a:pPr>
            <a:r>
              <a:rPr lang="en-US" sz="2400" dirty="0" smtClean="0"/>
              <a:t>Run the tests</a:t>
            </a:r>
          </a:p>
          <a:p>
            <a:pPr lvl="1">
              <a:defRPr/>
            </a:pPr>
            <a:r>
              <a:rPr lang="en-US" sz="2400" dirty="0" smtClean="0"/>
              <a:t>Evaluate the tests</a:t>
            </a:r>
          </a:p>
          <a:p>
            <a:pPr marL="285750" lvl="1" indent="-285750">
              <a:buSzPct val="75000"/>
              <a:buFont typeface="Monotype Sorts" charset="2"/>
              <a:buChar char="n"/>
              <a:defRPr/>
            </a:pPr>
            <a:r>
              <a:rPr lang="en-US" sz="2400" dirty="0" smtClean="0"/>
              <a:t>Just like in </a:t>
            </a:r>
            <a:r>
              <a:rPr lang="en-US" sz="2400" dirty="0" smtClean="0">
                <a:solidFill>
                  <a:schemeClr val="tx2"/>
                </a:solidFill>
              </a:rPr>
              <a:t>traditional engineering</a:t>
            </a:r>
            <a:r>
              <a:rPr lang="en-US" sz="2400" dirty="0" smtClean="0"/>
              <a:t> … an engineer constructs models with calculus, then gives direction to carpenters, electricians, technicians, …</a:t>
            </a:r>
          </a:p>
        </p:txBody>
      </p:sp>
      <p:sp>
        <p:nvSpPr>
          <p:cNvPr id="3584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sz="800" b="0" smtClean="0">
                <a:solidFill>
                  <a:schemeClr val="tx1"/>
                </a:solidFill>
                <a:latin typeface="Arial" panose="020B0604020202020204" pitchFamily="34" charset="0"/>
              </a:rPr>
              <a:t>Introduction to Software Testing, Edition 2  (Ch 2)</a:t>
            </a:r>
            <a:endParaRPr lang="en-US" sz="800" b="0" u="sng" smtClean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3584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sz="800" b="0" smtClean="0">
                <a:solidFill>
                  <a:schemeClr val="tx1"/>
                </a:solidFill>
                <a:latin typeface="Arial" panose="020B0604020202020204" pitchFamily="34" charset="0"/>
              </a:rPr>
              <a:t>© Ammann &amp; Offutt</a:t>
            </a:r>
          </a:p>
        </p:txBody>
      </p:sp>
      <p:sp>
        <p:nvSpPr>
          <p:cNvPr id="358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02184FAE-D55F-45C2-B757-44C540A26B8A}" type="slidenum">
              <a:rPr lang="en-US" sz="800" b="0" smtClean="0">
                <a:solidFill>
                  <a:schemeClr val="tx1"/>
                </a:solidFill>
                <a:latin typeface="Arial" panose="020B0604020202020204" pitchFamily="34" charset="0"/>
              </a:rPr>
              <a:pPr/>
              <a:t>24</a:t>
            </a:fld>
            <a:endParaRPr lang="en-US" sz="800" b="0" smtClean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582784" y="5533813"/>
            <a:ext cx="7968358" cy="584775"/>
          </a:xfrm>
          <a:prstGeom prst="rect">
            <a:avLst/>
          </a:prstGeom>
          <a:gradFill flip="none" rotWithShape="1">
            <a:gsLst>
              <a:gs pos="15000">
                <a:schemeClr val="bg1">
                  <a:lumMod val="75000"/>
                </a:schemeClr>
              </a:gs>
              <a:gs pos="47000">
                <a:schemeClr val="bg1">
                  <a:lumMod val="60000"/>
                  <a:lumOff val="40000"/>
                </a:schemeClr>
              </a:gs>
              <a:gs pos="96000">
                <a:schemeClr val="bg1">
                  <a:lumMod val="75000"/>
                </a:schemeClr>
              </a:gs>
            </a:gsLst>
            <a:lin ang="5400000" scaled="0"/>
            <a:tileRect/>
          </a:gradFill>
          <a:ln w="1905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zh-CN" sz="32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  <a:ea typeface="宋体" charset="-122"/>
              </a:rPr>
              <a:t>Test designers become technical experts</a:t>
            </a:r>
            <a:endParaRPr lang="en-US" sz="320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 MT" pitchFamily="34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5690014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Model-Driven Test Design</a:t>
            </a:r>
          </a:p>
        </p:txBody>
      </p:sp>
      <p:sp>
        <p:nvSpPr>
          <p:cNvPr id="36867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sz="800" b="0" smtClean="0">
                <a:solidFill>
                  <a:schemeClr val="tx1"/>
                </a:solidFill>
                <a:latin typeface="Arial" panose="020B0604020202020204" pitchFamily="34" charset="0"/>
              </a:rPr>
              <a:t>Introduction to Software Testing, Edition 2  (Ch 2)</a:t>
            </a:r>
            <a:endParaRPr lang="en-US" sz="800" b="0" u="sng" smtClean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36868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sz="800" b="0" smtClean="0">
                <a:solidFill>
                  <a:schemeClr val="tx1"/>
                </a:solidFill>
                <a:latin typeface="Arial" panose="020B0604020202020204" pitchFamily="34" charset="0"/>
              </a:rPr>
              <a:t>© Ammann &amp; Offutt</a:t>
            </a:r>
          </a:p>
        </p:txBody>
      </p:sp>
      <p:sp>
        <p:nvSpPr>
          <p:cNvPr id="3686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D76ADDB5-991C-401B-AE3D-4C4DE541E3E5}" type="slidenum">
              <a:rPr lang="en-US" sz="800" b="0" smtClean="0">
                <a:solidFill>
                  <a:schemeClr val="tx1"/>
                </a:solidFill>
                <a:latin typeface="Arial" panose="020B0604020202020204" pitchFamily="34" charset="0"/>
              </a:rPr>
              <a:pPr/>
              <a:t>25</a:t>
            </a:fld>
            <a:endParaRPr lang="en-US" sz="800" b="0" smtClean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03188" y="3597275"/>
            <a:ext cx="138271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>
                <a:latin typeface="Comic Sans MS" pitchFamily="66" charset="0"/>
                <a:cs typeface="Shruti" pitchFamily="34" charset="0"/>
              </a:rPr>
              <a:t>software artifact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703388" y="1125538"/>
            <a:ext cx="138271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dirty="0">
                <a:latin typeface="Comic Sans MS" pitchFamily="66" charset="0"/>
                <a:cs typeface="Shruti" pitchFamily="34" charset="0"/>
              </a:rPr>
              <a:t>model / structure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303588" y="1125538"/>
            <a:ext cx="180181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dirty="0">
                <a:latin typeface="Comic Sans MS" pitchFamily="66" charset="0"/>
                <a:cs typeface="Shruti" pitchFamily="34" charset="0"/>
              </a:rPr>
              <a:t>test requirements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5842000" y="971550"/>
            <a:ext cx="20193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>
                <a:latin typeface="Comic Sans MS" pitchFamily="66" charset="0"/>
                <a:cs typeface="Shruti" pitchFamily="34" charset="0"/>
              </a:rPr>
              <a:t>refined requirements / test specs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7559675" y="3960813"/>
            <a:ext cx="138271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>
                <a:latin typeface="Comic Sans MS" pitchFamily="66" charset="0"/>
                <a:cs typeface="Shruti" pitchFamily="34" charset="0"/>
              </a:rPr>
              <a:t>input values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6000750" y="5443538"/>
            <a:ext cx="100171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>
                <a:latin typeface="Comic Sans MS" pitchFamily="66" charset="0"/>
                <a:cs typeface="Shruti" pitchFamily="34" charset="0"/>
              </a:rPr>
              <a:t>test cases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4406900" y="5443538"/>
            <a:ext cx="114617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>
                <a:latin typeface="Comic Sans MS" pitchFamily="66" charset="0"/>
                <a:cs typeface="Shruti" pitchFamily="34" charset="0"/>
              </a:rPr>
              <a:t>test scripts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2813050" y="5443538"/>
            <a:ext cx="114617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>
                <a:latin typeface="Comic Sans MS" pitchFamily="66" charset="0"/>
                <a:cs typeface="Shruti" pitchFamily="34" charset="0"/>
              </a:rPr>
              <a:t>test results</a:t>
            </a:r>
          </a:p>
        </p:txBody>
      </p:sp>
      <p:cxnSp>
        <p:nvCxnSpPr>
          <p:cNvPr id="16" name="Curved Connector 15"/>
          <p:cNvCxnSpPr>
            <a:stCxn id="7" idx="0"/>
            <a:endCxn id="8" idx="1"/>
          </p:cNvCxnSpPr>
          <p:nvPr/>
        </p:nvCxnSpPr>
        <p:spPr bwMode="auto">
          <a:xfrm rot="5400000" flipH="1" flipV="1">
            <a:off x="189706" y="2083594"/>
            <a:ext cx="2117725" cy="909638"/>
          </a:xfrm>
          <a:prstGeom prst="curvedConnector2">
            <a:avLst/>
          </a:prstGeom>
          <a:solidFill>
            <a:schemeClr val="accent1"/>
          </a:solidFill>
          <a:ln w="38100" cap="flat" cmpd="sng" algn="ctr">
            <a:solidFill>
              <a:schemeClr val="accent5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5" name="Shape 24"/>
          <p:cNvCxnSpPr>
            <a:stCxn id="11" idx="2"/>
            <a:endCxn id="12" idx="3"/>
          </p:cNvCxnSpPr>
          <p:nvPr/>
        </p:nvCxnSpPr>
        <p:spPr bwMode="auto">
          <a:xfrm rot="5400000">
            <a:off x="7062788" y="4608513"/>
            <a:ext cx="1128712" cy="1249362"/>
          </a:xfrm>
          <a:prstGeom prst="curvedConnector2">
            <a:avLst/>
          </a:prstGeom>
          <a:solidFill>
            <a:schemeClr val="accent1"/>
          </a:solidFill>
          <a:ln w="38100" cap="flat" cmpd="sng" algn="ctr">
            <a:solidFill>
              <a:schemeClr val="accent5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1230313" y="5443538"/>
            <a:ext cx="113506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>
                <a:latin typeface="Comic Sans MS" pitchFamily="66" charset="0"/>
                <a:cs typeface="Shruti" pitchFamily="34" charset="0"/>
              </a:rPr>
              <a:t>pass / fail</a:t>
            </a:r>
          </a:p>
        </p:txBody>
      </p:sp>
      <p:cxnSp>
        <p:nvCxnSpPr>
          <p:cNvPr id="50" name="Straight Arrow Connector 49"/>
          <p:cNvCxnSpPr/>
          <p:nvPr/>
        </p:nvCxnSpPr>
        <p:spPr bwMode="auto">
          <a:xfrm flipV="1">
            <a:off x="3005138" y="1479550"/>
            <a:ext cx="519112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accent5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53" name="Straight Arrow Connector 52"/>
          <p:cNvCxnSpPr>
            <a:stCxn id="9" idx="3"/>
            <a:endCxn id="10" idx="1"/>
          </p:cNvCxnSpPr>
          <p:nvPr/>
        </p:nvCxnSpPr>
        <p:spPr bwMode="auto">
          <a:xfrm flipV="1">
            <a:off x="5105400" y="1479550"/>
            <a:ext cx="736600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accent5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54" name="Straight Arrow Connector 53"/>
          <p:cNvCxnSpPr/>
          <p:nvPr/>
        </p:nvCxnSpPr>
        <p:spPr bwMode="auto">
          <a:xfrm rot="10800000">
            <a:off x="2300288" y="5795963"/>
            <a:ext cx="636587" cy="1587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accent5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60" name="Straight Arrow Connector 59"/>
          <p:cNvCxnSpPr/>
          <p:nvPr/>
        </p:nvCxnSpPr>
        <p:spPr bwMode="auto">
          <a:xfrm rot="10800000">
            <a:off x="3848100" y="5795963"/>
            <a:ext cx="636588" cy="1587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accent5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61" name="Straight Arrow Connector 60"/>
          <p:cNvCxnSpPr/>
          <p:nvPr/>
        </p:nvCxnSpPr>
        <p:spPr bwMode="auto">
          <a:xfrm rot="10800000">
            <a:off x="5448300" y="5795963"/>
            <a:ext cx="636588" cy="1587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accent5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67" name="TextBox 66"/>
          <p:cNvSpPr txBox="1">
            <a:spLocks noChangeArrowheads="1"/>
          </p:cNvSpPr>
          <p:nvPr/>
        </p:nvSpPr>
        <p:spPr bwMode="auto">
          <a:xfrm>
            <a:off x="1565275" y="3433763"/>
            <a:ext cx="2417763" cy="1016000"/>
          </a:xfrm>
          <a:prstGeom prst="rect">
            <a:avLst/>
          </a:prstGeom>
          <a:solidFill>
            <a:srgbClr val="0000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dirty="0">
                <a:latin typeface="Bradley Hand ITC" pitchFamily="66" charset="0"/>
              </a:rPr>
              <a:t>IMPLEMENTATION</a:t>
            </a:r>
          </a:p>
          <a:p>
            <a:pPr algn="ctr"/>
            <a:r>
              <a:rPr lang="en-US" dirty="0">
                <a:latin typeface="Bradley Hand ITC" pitchFamily="66" charset="0"/>
              </a:rPr>
              <a:t>ABSTRACTION</a:t>
            </a:r>
          </a:p>
          <a:p>
            <a:pPr algn="ctr"/>
            <a:r>
              <a:rPr lang="en-US" dirty="0">
                <a:latin typeface="Bradley Hand ITC" pitchFamily="66" charset="0"/>
              </a:rPr>
              <a:t>LEVEL</a:t>
            </a:r>
          </a:p>
        </p:txBody>
      </p:sp>
      <p:sp>
        <p:nvSpPr>
          <p:cNvPr id="68" name="TextBox 67"/>
          <p:cNvSpPr txBox="1">
            <a:spLocks noChangeArrowheads="1"/>
          </p:cNvSpPr>
          <p:nvPr/>
        </p:nvSpPr>
        <p:spPr bwMode="auto">
          <a:xfrm>
            <a:off x="6084888" y="2398713"/>
            <a:ext cx="1990725" cy="1016000"/>
          </a:xfrm>
          <a:prstGeom prst="rect">
            <a:avLst/>
          </a:prstGeom>
          <a:solidFill>
            <a:srgbClr val="0000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dirty="0">
                <a:latin typeface="Bradley Hand ITC" pitchFamily="66" charset="0"/>
              </a:rPr>
              <a:t>DESIGN</a:t>
            </a:r>
          </a:p>
          <a:p>
            <a:pPr algn="ctr"/>
            <a:r>
              <a:rPr lang="en-US" dirty="0">
                <a:latin typeface="Bradley Hand ITC" pitchFamily="66" charset="0"/>
              </a:rPr>
              <a:t>ABSTRACTION</a:t>
            </a:r>
          </a:p>
          <a:p>
            <a:pPr algn="ctr"/>
            <a:r>
              <a:rPr lang="en-US" dirty="0">
                <a:latin typeface="Bradley Hand ITC" pitchFamily="66" charset="0"/>
              </a:rPr>
              <a:t>LEVEL</a:t>
            </a:r>
          </a:p>
        </p:txBody>
      </p:sp>
      <p:cxnSp>
        <p:nvCxnSpPr>
          <p:cNvPr id="20" name="Shape 19"/>
          <p:cNvCxnSpPr>
            <a:stCxn id="10" idx="3"/>
            <a:endCxn id="11" idx="0"/>
          </p:cNvCxnSpPr>
          <p:nvPr/>
        </p:nvCxnSpPr>
        <p:spPr bwMode="auto">
          <a:xfrm>
            <a:off x="7861300" y="1479550"/>
            <a:ext cx="390525" cy="2481263"/>
          </a:xfrm>
          <a:prstGeom prst="curvedConnector2">
            <a:avLst/>
          </a:prstGeom>
          <a:solidFill>
            <a:schemeClr val="accent1"/>
          </a:solidFill>
          <a:ln w="38100" cap="flat" cmpd="sng" algn="ctr">
            <a:solidFill>
              <a:schemeClr val="accent5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63" name="Straight Connector 62"/>
          <p:cNvCxnSpPr>
            <a:cxnSpLocks noChangeShapeType="1"/>
          </p:cNvCxnSpPr>
          <p:nvPr/>
        </p:nvCxnSpPr>
        <p:spPr bwMode="auto">
          <a:xfrm>
            <a:off x="149225" y="3479800"/>
            <a:ext cx="8845550" cy="1588"/>
          </a:xfrm>
          <a:prstGeom prst="line">
            <a:avLst/>
          </a:prstGeom>
          <a:noFill/>
          <a:ln w="57150" algn="ctr">
            <a:solidFill>
              <a:srgbClr val="FF0066"/>
            </a:solidFill>
            <a:prstDash val="sysDot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" name="Curved Connector 15"/>
          <p:cNvCxnSpPr>
            <a:cxnSpLocks noChangeShapeType="1"/>
            <a:endCxn id="28" idx="1"/>
          </p:cNvCxnSpPr>
          <p:nvPr/>
        </p:nvCxnSpPr>
        <p:spPr bwMode="auto">
          <a:xfrm flipV="1">
            <a:off x="1122363" y="2432050"/>
            <a:ext cx="2100262" cy="1143000"/>
          </a:xfrm>
          <a:prstGeom prst="curvedConnector3">
            <a:avLst>
              <a:gd name="adj1" fmla="val 17338"/>
            </a:avLst>
          </a:prstGeom>
          <a:noFill/>
          <a:ln w="38100" algn="ctr">
            <a:solidFill>
              <a:srgbClr val="FF66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3222625" y="2078038"/>
            <a:ext cx="180181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dirty="0">
                <a:solidFill>
                  <a:schemeClr val="tx2"/>
                </a:solidFill>
                <a:latin typeface="Comic Sans MS" pitchFamily="66" charset="0"/>
                <a:cs typeface="Shruti" pitchFamily="34" charset="0"/>
              </a:rPr>
              <a:t>test requirements</a:t>
            </a:r>
          </a:p>
        </p:txBody>
      </p:sp>
      <p:cxnSp>
        <p:nvCxnSpPr>
          <p:cNvPr id="30" name="Curved Connector 15"/>
          <p:cNvCxnSpPr>
            <a:cxnSpLocks noChangeShapeType="1"/>
            <a:stCxn id="28" idx="3"/>
            <a:endCxn id="10" idx="1"/>
          </p:cNvCxnSpPr>
          <p:nvPr/>
        </p:nvCxnSpPr>
        <p:spPr bwMode="auto">
          <a:xfrm flipV="1">
            <a:off x="5024438" y="1479550"/>
            <a:ext cx="817562" cy="952500"/>
          </a:xfrm>
          <a:prstGeom prst="curvedConnector3">
            <a:avLst>
              <a:gd name="adj1" fmla="val 50000"/>
            </a:avLst>
          </a:prstGeom>
          <a:noFill/>
          <a:ln w="38100" algn="ctr">
            <a:solidFill>
              <a:srgbClr val="FF66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158632278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26" grpId="0"/>
      <p:bldP spid="67" grpId="0" animBg="1"/>
      <p:bldP spid="68" grpId="0" animBg="1"/>
      <p:bldP spid="28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Model-Driven Test Design – Steps</a:t>
            </a:r>
          </a:p>
        </p:txBody>
      </p:sp>
      <p:sp>
        <p:nvSpPr>
          <p:cNvPr id="37891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sz="800" b="0" smtClean="0">
                <a:solidFill>
                  <a:schemeClr val="tx1"/>
                </a:solidFill>
                <a:latin typeface="Arial" panose="020B0604020202020204" pitchFamily="34" charset="0"/>
              </a:rPr>
              <a:t>Introduction to Software Testing, Edition 2  (Ch 2)</a:t>
            </a:r>
            <a:endParaRPr lang="en-US" sz="800" b="0" u="sng" smtClean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37892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sz="800" b="0" smtClean="0">
                <a:solidFill>
                  <a:schemeClr val="tx1"/>
                </a:solidFill>
                <a:latin typeface="Arial" panose="020B0604020202020204" pitchFamily="34" charset="0"/>
              </a:rPr>
              <a:t>© Ammann &amp; Offutt</a:t>
            </a:r>
          </a:p>
        </p:txBody>
      </p:sp>
      <p:sp>
        <p:nvSpPr>
          <p:cNvPr id="3789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01CF7990-6E07-4E07-BF05-9379BEC9FF31}" type="slidenum">
              <a:rPr lang="en-US" sz="800" b="0" smtClean="0">
                <a:solidFill>
                  <a:schemeClr val="tx1"/>
                </a:solidFill>
                <a:latin typeface="Arial" panose="020B0604020202020204" pitchFamily="34" charset="0"/>
              </a:rPr>
              <a:pPr/>
              <a:t>26</a:t>
            </a:fld>
            <a:endParaRPr lang="en-US" sz="800" b="0" smtClean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37894" name="TextBox 6"/>
          <p:cNvSpPr txBox="1">
            <a:spLocks noChangeArrowheads="1"/>
          </p:cNvSpPr>
          <p:nvPr/>
        </p:nvSpPr>
        <p:spPr bwMode="auto">
          <a:xfrm>
            <a:off x="103188" y="3597275"/>
            <a:ext cx="138271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>
                <a:latin typeface="Comic Sans MS" pitchFamily="66" charset="0"/>
                <a:cs typeface="Shruti" pitchFamily="34" charset="0"/>
              </a:rPr>
              <a:t>software artifact</a:t>
            </a:r>
          </a:p>
        </p:txBody>
      </p:sp>
      <p:sp>
        <p:nvSpPr>
          <p:cNvPr id="37895" name="TextBox 7"/>
          <p:cNvSpPr txBox="1">
            <a:spLocks noChangeArrowheads="1"/>
          </p:cNvSpPr>
          <p:nvPr/>
        </p:nvSpPr>
        <p:spPr bwMode="auto">
          <a:xfrm>
            <a:off x="1589088" y="1125538"/>
            <a:ext cx="138271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>
                <a:latin typeface="Comic Sans MS" pitchFamily="66" charset="0"/>
                <a:cs typeface="Shruti" pitchFamily="34" charset="0"/>
              </a:rPr>
              <a:t>model / structure</a:t>
            </a:r>
          </a:p>
        </p:txBody>
      </p:sp>
      <p:sp>
        <p:nvSpPr>
          <p:cNvPr id="37896" name="TextBox 8"/>
          <p:cNvSpPr txBox="1">
            <a:spLocks noChangeArrowheads="1"/>
          </p:cNvSpPr>
          <p:nvPr/>
        </p:nvSpPr>
        <p:spPr bwMode="auto">
          <a:xfrm>
            <a:off x="3360738" y="1125538"/>
            <a:ext cx="180181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dirty="0">
                <a:latin typeface="Comic Sans MS" pitchFamily="66" charset="0"/>
                <a:cs typeface="Shruti" pitchFamily="34" charset="0"/>
              </a:rPr>
              <a:t>test requirements</a:t>
            </a:r>
          </a:p>
        </p:txBody>
      </p:sp>
      <p:sp>
        <p:nvSpPr>
          <p:cNvPr id="37897" name="TextBox 9"/>
          <p:cNvSpPr txBox="1">
            <a:spLocks noChangeArrowheads="1"/>
          </p:cNvSpPr>
          <p:nvPr/>
        </p:nvSpPr>
        <p:spPr bwMode="auto">
          <a:xfrm>
            <a:off x="5564188" y="971550"/>
            <a:ext cx="20193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>
                <a:latin typeface="Comic Sans MS" pitchFamily="66" charset="0"/>
                <a:cs typeface="Shruti" pitchFamily="34" charset="0"/>
              </a:rPr>
              <a:t>refined requirements / test specs</a:t>
            </a:r>
          </a:p>
        </p:txBody>
      </p:sp>
      <p:sp>
        <p:nvSpPr>
          <p:cNvPr id="37898" name="TextBox 10"/>
          <p:cNvSpPr txBox="1">
            <a:spLocks noChangeArrowheads="1"/>
          </p:cNvSpPr>
          <p:nvPr/>
        </p:nvSpPr>
        <p:spPr bwMode="auto">
          <a:xfrm>
            <a:off x="7559675" y="3952875"/>
            <a:ext cx="138271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>
                <a:latin typeface="Comic Sans MS" pitchFamily="66" charset="0"/>
                <a:cs typeface="Shruti" pitchFamily="34" charset="0"/>
              </a:rPr>
              <a:t>input values</a:t>
            </a:r>
          </a:p>
        </p:txBody>
      </p:sp>
      <p:sp>
        <p:nvSpPr>
          <p:cNvPr id="37899" name="TextBox 11"/>
          <p:cNvSpPr txBox="1">
            <a:spLocks noChangeArrowheads="1"/>
          </p:cNvSpPr>
          <p:nvPr/>
        </p:nvSpPr>
        <p:spPr bwMode="auto">
          <a:xfrm>
            <a:off x="6000750" y="5449888"/>
            <a:ext cx="100171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>
                <a:latin typeface="Comic Sans MS" pitchFamily="66" charset="0"/>
                <a:cs typeface="Shruti" pitchFamily="34" charset="0"/>
              </a:rPr>
              <a:t>test cases</a:t>
            </a:r>
          </a:p>
        </p:txBody>
      </p:sp>
      <p:sp>
        <p:nvSpPr>
          <p:cNvPr id="37900" name="TextBox 12"/>
          <p:cNvSpPr txBox="1">
            <a:spLocks noChangeArrowheads="1"/>
          </p:cNvSpPr>
          <p:nvPr/>
        </p:nvSpPr>
        <p:spPr bwMode="auto">
          <a:xfrm>
            <a:off x="4406900" y="5449888"/>
            <a:ext cx="114617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>
                <a:latin typeface="Comic Sans MS" pitchFamily="66" charset="0"/>
                <a:cs typeface="Shruti" pitchFamily="34" charset="0"/>
              </a:rPr>
              <a:t>test scripts</a:t>
            </a:r>
          </a:p>
        </p:txBody>
      </p:sp>
      <p:sp>
        <p:nvSpPr>
          <p:cNvPr id="37901" name="TextBox 13"/>
          <p:cNvSpPr txBox="1">
            <a:spLocks noChangeArrowheads="1"/>
          </p:cNvSpPr>
          <p:nvPr/>
        </p:nvSpPr>
        <p:spPr bwMode="auto">
          <a:xfrm>
            <a:off x="2813050" y="5449888"/>
            <a:ext cx="114617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>
                <a:latin typeface="Comic Sans MS" pitchFamily="66" charset="0"/>
                <a:cs typeface="Shruti" pitchFamily="34" charset="0"/>
              </a:rPr>
              <a:t>test results</a:t>
            </a:r>
          </a:p>
        </p:txBody>
      </p:sp>
      <p:cxnSp>
        <p:nvCxnSpPr>
          <p:cNvPr id="16" name="Curved Connector 15"/>
          <p:cNvCxnSpPr>
            <a:stCxn id="37894" idx="0"/>
            <a:endCxn id="37895" idx="1"/>
          </p:cNvCxnSpPr>
          <p:nvPr/>
        </p:nvCxnSpPr>
        <p:spPr bwMode="auto">
          <a:xfrm rot="5400000" flipH="1" flipV="1">
            <a:off x="132556" y="2140744"/>
            <a:ext cx="2117725" cy="795338"/>
          </a:xfrm>
          <a:prstGeom prst="curvedConnector2">
            <a:avLst/>
          </a:prstGeom>
          <a:solidFill>
            <a:schemeClr val="accent1"/>
          </a:solidFill>
          <a:ln w="38100" cap="flat" cmpd="sng" algn="ctr">
            <a:solidFill>
              <a:schemeClr val="accent5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5" name="Shape 24"/>
          <p:cNvCxnSpPr>
            <a:stCxn id="37898" idx="2"/>
            <a:endCxn id="37899" idx="3"/>
          </p:cNvCxnSpPr>
          <p:nvPr/>
        </p:nvCxnSpPr>
        <p:spPr bwMode="auto">
          <a:xfrm rot="5400000">
            <a:off x="7055644" y="4607719"/>
            <a:ext cx="1143000" cy="1249362"/>
          </a:xfrm>
          <a:prstGeom prst="curvedConnector2">
            <a:avLst/>
          </a:prstGeom>
          <a:solidFill>
            <a:schemeClr val="accent1"/>
          </a:solidFill>
          <a:ln w="38100" cap="flat" cmpd="sng" algn="ctr">
            <a:solidFill>
              <a:schemeClr val="accent5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37904" name="TextBox 25"/>
          <p:cNvSpPr txBox="1">
            <a:spLocks noChangeArrowheads="1"/>
          </p:cNvSpPr>
          <p:nvPr/>
        </p:nvSpPr>
        <p:spPr bwMode="auto">
          <a:xfrm>
            <a:off x="1230313" y="5449888"/>
            <a:ext cx="113506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>
                <a:latin typeface="Comic Sans MS" pitchFamily="66" charset="0"/>
                <a:cs typeface="Shruti" pitchFamily="34" charset="0"/>
              </a:rPr>
              <a:t>pass / fail</a:t>
            </a:r>
          </a:p>
        </p:txBody>
      </p:sp>
      <p:cxnSp>
        <p:nvCxnSpPr>
          <p:cNvPr id="50" name="Straight Arrow Connector 49"/>
          <p:cNvCxnSpPr/>
          <p:nvPr/>
        </p:nvCxnSpPr>
        <p:spPr bwMode="auto">
          <a:xfrm flipV="1">
            <a:off x="2833688" y="1463675"/>
            <a:ext cx="663575" cy="15875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accent5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53" name="Straight Arrow Connector 52"/>
          <p:cNvCxnSpPr>
            <a:endCxn id="37897" idx="1"/>
          </p:cNvCxnSpPr>
          <p:nvPr/>
        </p:nvCxnSpPr>
        <p:spPr bwMode="auto">
          <a:xfrm>
            <a:off x="4876800" y="1479550"/>
            <a:ext cx="687388" cy="1588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accent5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54" name="Straight Arrow Connector 53"/>
          <p:cNvCxnSpPr/>
          <p:nvPr/>
        </p:nvCxnSpPr>
        <p:spPr bwMode="auto">
          <a:xfrm rot="10800000">
            <a:off x="2300288" y="5802313"/>
            <a:ext cx="636587" cy="1587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accent5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60" name="Straight Arrow Connector 59"/>
          <p:cNvCxnSpPr/>
          <p:nvPr/>
        </p:nvCxnSpPr>
        <p:spPr bwMode="auto">
          <a:xfrm rot="10800000">
            <a:off x="3848100" y="5802313"/>
            <a:ext cx="636588" cy="1587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accent5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61" name="Straight Arrow Connector 60"/>
          <p:cNvCxnSpPr/>
          <p:nvPr/>
        </p:nvCxnSpPr>
        <p:spPr bwMode="auto">
          <a:xfrm rot="10800000">
            <a:off x="5448300" y="5802313"/>
            <a:ext cx="636588" cy="1587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accent5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37910" name="TextBox 66"/>
          <p:cNvSpPr txBox="1">
            <a:spLocks noChangeArrowheads="1"/>
          </p:cNvSpPr>
          <p:nvPr/>
        </p:nvSpPr>
        <p:spPr bwMode="auto">
          <a:xfrm>
            <a:off x="1565275" y="3435350"/>
            <a:ext cx="2417763" cy="1016000"/>
          </a:xfrm>
          <a:prstGeom prst="rect">
            <a:avLst/>
          </a:prstGeom>
          <a:solidFill>
            <a:srgbClr val="0000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dirty="0">
                <a:latin typeface="Bradley Hand ITC" pitchFamily="66" charset="0"/>
              </a:rPr>
              <a:t>IMPLEMENTATION</a:t>
            </a:r>
          </a:p>
          <a:p>
            <a:pPr algn="ctr"/>
            <a:r>
              <a:rPr lang="en-US" dirty="0">
                <a:latin typeface="Bradley Hand ITC" pitchFamily="66" charset="0"/>
              </a:rPr>
              <a:t>ABSTRACTION</a:t>
            </a:r>
          </a:p>
          <a:p>
            <a:pPr algn="ctr"/>
            <a:r>
              <a:rPr lang="en-US" dirty="0">
                <a:latin typeface="Bradley Hand ITC" pitchFamily="66" charset="0"/>
              </a:rPr>
              <a:t>LEVEL</a:t>
            </a:r>
          </a:p>
        </p:txBody>
      </p:sp>
      <p:sp>
        <p:nvSpPr>
          <p:cNvPr id="37911" name="TextBox 67"/>
          <p:cNvSpPr txBox="1">
            <a:spLocks noChangeArrowheads="1"/>
          </p:cNvSpPr>
          <p:nvPr/>
        </p:nvSpPr>
        <p:spPr bwMode="auto">
          <a:xfrm>
            <a:off x="6084888" y="2524125"/>
            <a:ext cx="1990725" cy="1016000"/>
          </a:xfrm>
          <a:prstGeom prst="rect">
            <a:avLst/>
          </a:prstGeom>
          <a:solidFill>
            <a:srgbClr val="0000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>
                <a:latin typeface="Bradley Hand ITC" pitchFamily="66" charset="0"/>
              </a:rPr>
              <a:t>DESIGN</a:t>
            </a:r>
          </a:p>
          <a:p>
            <a:pPr algn="ctr"/>
            <a:r>
              <a:rPr lang="en-US">
                <a:latin typeface="Bradley Hand ITC" pitchFamily="66" charset="0"/>
              </a:rPr>
              <a:t>ABSTRACTION</a:t>
            </a:r>
          </a:p>
          <a:p>
            <a:pPr algn="ctr"/>
            <a:r>
              <a:rPr lang="en-US">
                <a:latin typeface="Bradley Hand ITC" pitchFamily="66" charset="0"/>
              </a:rPr>
              <a:t>LEVEL</a:t>
            </a:r>
          </a:p>
        </p:txBody>
      </p:sp>
      <p:cxnSp>
        <p:nvCxnSpPr>
          <p:cNvPr id="20" name="Shape 19"/>
          <p:cNvCxnSpPr>
            <a:stCxn id="37897" idx="3"/>
            <a:endCxn id="37898" idx="0"/>
          </p:cNvCxnSpPr>
          <p:nvPr/>
        </p:nvCxnSpPr>
        <p:spPr bwMode="auto">
          <a:xfrm>
            <a:off x="7583488" y="1479550"/>
            <a:ext cx="668337" cy="2473325"/>
          </a:xfrm>
          <a:prstGeom prst="curvedConnector2">
            <a:avLst/>
          </a:prstGeom>
          <a:solidFill>
            <a:schemeClr val="accent1"/>
          </a:solidFill>
          <a:ln w="38100" cap="flat" cmpd="sng" algn="ctr">
            <a:solidFill>
              <a:schemeClr val="accent5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37913" name="Straight Connector 62"/>
          <p:cNvCxnSpPr>
            <a:cxnSpLocks noChangeShapeType="1"/>
          </p:cNvCxnSpPr>
          <p:nvPr/>
        </p:nvCxnSpPr>
        <p:spPr bwMode="auto">
          <a:xfrm>
            <a:off x="149225" y="3481388"/>
            <a:ext cx="8845550" cy="1587"/>
          </a:xfrm>
          <a:prstGeom prst="line">
            <a:avLst/>
          </a:prstGeom>
          <a:noFill/>
          <a:ln w="57150" algn="ctr">
            <a:solidFill>
              <a:srgbClr val="FF0066"/>
            </a:solidFill>
            <a:prstDash val="sysDot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9" name="TextBox 38"/>
          <p:cNvSpPr txBox="1"/>
          <p:nvPr/>
        </p:nvSpPr>
        <p:spPr>
          <a:xfrm>
            <a:off x="639763" y="2057400"/>
            <a:ext cx="1052512" cy="400050"/>
          </a:xfrm>
          <a:prstGeom prst="rect">
            <a:avLst/>
          </a:prstGeom>
          <a:solidFill>
            <a:schemeClr val="bg1">
              <a:lumMod val="75000"/>
            </a:schemeClr>
          </a:solidFill>
          <a:ln w="19050"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analysis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2792413" y="960438"/>
            <a:ext cx="1136650" cy="400050"/>
          </a:xfrm>
          <a:prstGeom prst="rect">
            <a:avLst/>
          </a:prstGeom>
          <a:solidFill>
            <a:schemeClr val="bg1">
              <a:lumMod val="75000"/>
            </a:schemeClr>
          </a:solidFill>
          <a:ln w="19050"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criterion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4694238" y="960438"/>
            <a:ext cx="819150" cy="400050"/>
          </a:xfrm>
          <a:prstGeom prst="rect">
            <a:avLst/>
          </a:prstGeom>
          <a:solidFill>
            <a:schemeClr val="bg1">
              <a:lumMod val="75000"/>
            </a:schemeClr>
          </a:solidFill>
          <a:ln w="19050"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refine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7623175" y="1589088"/>
            <a:ext cx="1123950" cy="400050"/>
          </a:xfrm>
          <a:prstGeom prst="rect">
            <a:avLst/>
          </a:prstGeom>
          <a:solidFill>
            <a:schemeClr val="bg1">
              <a:lumMod val="75000"/>
            </a:schemeClr>
          </a:solidFill>
          <a:ln w="19050"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generate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7383463" y="5038725"/>
            <a:ext cx="1138237" cy="1014413"/>
          </a:xfrm>
          <a:prstGeom prst="rect">
            <a:avLst/>
          </a:prstGeom>
          <a:solidFill>
            <a:schemeClr val="bg1">
              <a:lumMod val="50000"/>
            </a:schemeClr>
          </a:solidFill>
          <a:ln w="19050"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prefix</a:t>
            </a:r>
          </a:p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postfix</a:t>
            </a:r>
          </a:p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expected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5170488" y="5167313"/>
            <a:ext cx="1208087" cy="400050"/>
          </a:xfrm>
          <a:prstGeom prst="rect">
            <a:avLst/>
          </a:prstGeom>
          <a:solidFill>
            <a:schemeClr val="bg1">
              <a:lumMod val="50000"/>
            </a:schemeClr>
          </a:solidFill>
          <a:ln w="19050"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automate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3733800" y="5126038"/>
            <a:ext cx="995363" cy="400050"/>
          </a:xfrm>
          <a:prstGeom prst="rect">
            <a:avLst/>
          </a:prstGeom>
          <a:solidFill>
            <a:schemeClr val="bg1">
              <a:lumMod val="50000"/>
            </a:schemeClr>
          </a:solidFill>
          <a:ln w="19050"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execute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2217738" y="5153025"/>
            <a:ext cx="1095375" cy="400050"/>
          </a:xfrm>
          <a:prstGeom prst="rect">
            <a:avLst/>
          </a:prstGeom>
          <a:solidFill>
            <a:schemeClr val="bg1">
              <a:lumMod val="50000"/>
            </a:schemeClr>
          </a:solidFill>
          <a:ln w="19050"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evaluate</a:t>
            </a:r>
          </a:p>
        </p:txBody>
      </p:sp>
      <p:cxnSp>
        <p:nvCxnSpPr>
          <p:cNvPr id="37922" name="Curved Connector 15"/>
          <p:cNvCxnSpPr>
            <a:cxnSpLocks noChangeShapeType="1"/>
            <a:endCxn id="37923" idx="1"/>
          </p:cNvCxnSpPr>
          <p:nvPr/>
        </p:nvCxnSpPr>
        <p:spPr bwMode="auto">
          <a:xfrm flipV="1">
            <a:off x="1122363" y="2432050"/>
            <a:ext cx="2100262" cy="1143000"/>
          </a:xfrm>
          <a:prstGeom prst="curvedConnector3">
            <a:avLst>
              <a:gd name="adj1" fmla="val 17338"/>
            </a:avLst>
          </a:prstGeom>
          <a:noFill/>
          <a:ln w="38100" algn="ctr">
            <a:solidFill>
              <a:srgbClr val="FF66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7923" name="TextBox 34"/>
          <p:cNvSpPr txBox="1">
            <a:spLocks noChangeArrowheads="1"/>
          </p:cNvSpPr>
          <p:nvPr/>
        </p:nvSpPr>
        <p:spPr bwMode="auto">
          <a:xfrm>
            <a:off x="3222625" y="2078038"/>
            <a:ext cx="180181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dirty="0">
                <a:solidFill>
                  <a:schemeClr val="tx2"/>
                </a:solidFill>
                <a:latin typeface="Comic Sans MS" pitchFamily="66" charset="0"/>
                <a:cs typeface="Shruti" pitchFamily="34" charset="0"/>
              </a:rPr>
              <a:t>test requirements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1665288" y="2532063"/>
            <a:ext cx="1285875" cy="708025"/>
          </a:xfrm>
          <a:prstGeom prst="rect">
            <a:avLst/>
          </a:prstGeom>
          <a:solidFill>
            <a:schemeClr val="bg1">
              <a:lumMod val="75000"/>
            </a:schemeClr>
          </a:solidFill>
          <a:ln w="19050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domain analysis</a:t>
            </a:r>
          </a:p>
        </p:txBody>
      </p:sp>
      <p:cxnSp>
        <p:nvCxnSpPr>
          <p:cNvPr id="37925" name="Curved Connector 15"/>
          <p:cNvCxnSpPr>
            <a:cxnSpLocks noChangeShapeType="1"/>
            <a:stCxn id="37923" idx="3"/>
            <a:endCxn id="37897" idx="1"/>
          </p:cNvCxnSpPr>
          <p:nvPr/>
        </p:nvCxnSpPr>
        <p:spPr bwMode="auto">
          <a:xfrm flipV="1">
            <a:off x="5024438" y="1479550"/>
            <a:ext cx="539750" cy="952500"/>
          </a:xfrm>
          <a:prstGeom prst="curvedConnector3">
            <a:avLst>
              <a:gd name="adj1" fmla="val 50000"/>
            </a:avLst>
          </a:prstGeom>
          <a:noFill/>
          <a:ln w="38100" algn="ctr">
            <a:solidFill>
              <a:srgbClr val="FF66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2" name="Group 47"/>
          <p:cNvGrpSpPr>
            <a:grpSpLocks/>
          </p:cNvGrpSpPr>
          <p:nvPr/>
        </p:nvGrpSpPr>
        <p:grpSpPr bwMode="auto">
          <a:xfrm>
            <a:off x="3041650" y="2562225"/>
            <a:ext cx="4600575" cy="2070100"/>
            <a:chOff x="3041822" y="2562130"/>
            <a:chExt cx="4600955" cy="2069438"/>
          </a:xfrm>
        </p:grpSpPr>
        <p:sp>
          <p:nvSpPr>
            <p:cNvPr id="49" name="Left Brace 48"/>
            <p:cNvSpPr/>
            <p:nvPr/>
          </p:nvSpPr>
          <p:spPr>
            <a:xfrm rot="4719087">
              <a:off x="4974912" y="1963702"/>
              <a:ext cx="734777" cy="4600955"/>
            </a:xfrm>
            <a:prstGeom prst="leftBrace">
              <a:avLst>
                <a:gd name="adj1" fmla="val 8333"/>
                <a:gd name="adj2" fmla="val 49690"/>
              </a:avLst>
            </a:prstGeom>
            <a:ln w="38100">
              <a:solidFill>
                <a:schemeClr val="accent1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grpSp>
          <p:nvGrpSpPr>
            <p:cNvPr id="37929" name="Group 89"/>
            <p:cNvGrpSpPr>
              <a:grpSpLocks/>
            </p:cNvGrpSpPr>
            <p:nvPr/>
          </p:nvGrpSpPr>
          <p:grpSpPr bwMode="auto">
            <a:xfrm rot="-677690">
              <a:off x="4562954" y="2562130"/>
              <a:ext cx="999582" cy="1367073"/>
              <a:chOff x="4698749" y="2544024"/>
              <a:chExt cx="999582" cy="1367073"/>
            </a:xfrm>
          </p:grpSpPr>
          <p:sp>
            <p:nvSpPr>
              <p:cNvPr id="52" name="Freeform 51"/>
              <p:cNvSpPr/>
              <p:nvPr/>
            </p:nvSpPr>
            <p:spPr>
              <a:xfrm>
                <a:off x="5284424" y="2641478"/>
                <a:ext cx="411197" cy="1245789"/>
              </a:xfrm>
              <a:custGeom>
                <a:avLst/>
                <a:gdLst>
                  <a:gd name="connsiteX0" fmla="*/ 0 w 411108"/>
                  <a:gd name="connsiteY0" fmla="*/ 1252009 h 1252009"/>
                  <a:gd name="connsiteX1" fmla="*/ 9054 w 411108"/>
                  <a:gd name="connsiteY1" fmla="*/ 790282 h 1252009"/>
                  <a:gd name="connsiteX2" fmla="*/ 18107 w 411108"/>
                  <a:gd name="connsiteY2" fmla="*/ 672587 h 1252009"/>
                  <a:gd name="connsiteX3" fmla="*/ 45268 w 411108"/>
                  <a:gd name="connsiteY3" fmla="*/ 582053 h 1252009"/>
                  <a:gd name="connsiteX4" fmla="*/ 63375 w 411108"/>
                  <a:gd name="connsiteY4" fmla="*/ 518678 h 1252009"/>
                  <a:gd name="connsiteX5" fmla="*/ 99588 w 411108"/>
                  <a:gd name="connsiteY5" fmla="*/ 455304 h 1252009"/>
                  <a:gd name="connsiteX6" fmla="*/ 108642 w 411108"/>
                  <a:gd name="connsiteY6" fmla="*/ 428144 h 1252009"/>
                  <a:gd name="connsiteX7" fmla="*/ 135802 w 411108"/>
                  <a:gd name="connsiteY7" fmla="*/ 391930 h 1252009"/>
                  <a:gd name="connsiteX8" fmla="*/ 181070 w 411108"/>
                  <a:gd name="connsiteY8" fmla="*/ 328556 h 1252009"/>
                  <a:gd name="connsiteX9" fmla="*/ 244444 w 411108"/>
                  <a:gd name="connsiteY9" fmla="*/ 228967 h 1252009"/>
                  <a:gd name="connsiteX10" fmla="*/ 325925 w 411108"/>
                  <a:gd name="connsiteY10" fmla="*/ 111272 h 1252009"/>
                  <a:gd name="connsiteX11" fmla="*/ 353085 w 411108"/>
                  <a:gd name="connsiteY11" fmla="*/ 75059 h 1252009"/>
                  <a:gd name="connsiteX12" fmla="*/ 371192 w 411108"/>
                  <a:gd name="connsiteY12" fmla="*/ 47898 h 1252009"/>
                  <a:gd name="connsiteX13" fmla="*/ 407406 w 411108"/>
                  <a:gd name="connsiteY13" fmla="*/ 2631 h 12520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411108" h="1252009">
                    <a:moveTo>
                      <a:pt x="0" y="1252009"/>
                    </a:moveTo>
                    <a:cubicBezTo>
                      <a:pt x="3018" y="1098100"/>
                      <a:pt x="4246" y="944145"/>
                      <a:pt x="9054" y="790282"/>
                    </a:cubicBezTo>
                    <a:cubicBezTo>
                      <a:pt x="10283" y="750954"/>
                      <a:pt x="13510" y="711665"/>
                      <a:pt x="18107" y="672587"/>
                    </a:cubicBezTo>
                    <a:cubicBezTo>
                      <a:pt x="21300" y="645447"/>
                      <a:pt x="39317" y="605857"/>
                      <a:pt x="45268" y="582053"/>
                    </a:cubicBezTo>
                    <a:cubicBezTo>
                      <a:pt x="48170" y="570445"/>
                      <a:pt x="56879" y="531670"/>
                      <a:pt x="63375" y="518678"/>
                    </a:cubicBezTo>
                    <a:cubicBezTo>
                      <a:pt x="74256" y="496916"/>
                      <a:pt x="88707" y="477066"/>
                      <a:pt x="99588" y="455304"/>
                    </a:cubicBezTo>
                    <a:cubicBezTo>
                      <a:pt x="103856" y="446768"/>
                      <a:pt x="103907" y="436430"/>
                      <a:pt x="108642" y="428144"/>
                    </a:cubicBezTo>
                    <a:cubicBezTo>
                      <a:pt x="116128" y="415043"/>
                      <a:pt x="127805" y="404726"/>
                      <a:pt x="135802" y="391930"/>
                    </a:cubicBezTo>
                    <a:cubicBezTo>
                      <a:pt x="175521" y="328378"/>
                      <a:pt x="129294" y="380330"/>
                      <a:pt x="181070" y="328556"/>
                    </a:cubicBezTo>
                    <a:cubicBezTo>
                      <a:pt x="204412" y="258524"/>
                      <a:pt x="169387" y="354063"/>
                      <a:pt x="244444" y="228967"/>
                    </a:cubicBezTo>
                    <a:cubicBezTo>
                      <a:pt x="287130" y="157823"/>
                      <a:pt x="261047" y="197776"/>
                      <a:pt x="325925" y="111272"/>
                    </a:cubicBezTo>
                    <a:cubicBezTo>
                      <a:pt x="334978" y="99201"/>
                      <a:pt x="344715" y="87614"/>
                      <a:pt x="353085" y="75059"/>
                    </a:cubicBezTo>
                    <a:cubicBezTo>
                      <a:pt x="359121" y="66005"/>
                      <a:pt x="364226" y="56257"/>
                      <a:pt x="371192" y="47898"/>
                    </a:cubicBezTo>
                    <a:cubicBezTo>
                      <a:pt x="411108" y="0"/>
                      <a:pt x="388420" y="40605"/>
                      <a:pt x="407406" y="2631"/>
                    </a:cubicBezTo>
                  </a:path>
                </a:pathLst>
              </a:custGeom>
              <a:ln w="38100">
                <a:solidFill>
                  <a:schemeClr val="accent1">
                    <a:lumMod val="40000"/>
                    <a:lumOff val="60000"/>
                  </a:schemeClr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55" name="Freeform 54"/>
              <p:cNvSpPr/>
              <p:nvPr/>
            </p:nvSpPr>
            <p:spPr>
              <a:xfrm flipH="1">
                <a:off x="4689534" y="2732137"/>
                <a:ext cx="592186" cy="1122004"/>
              </a:xfrm>
              <a:custGeom>
                <a:avLst/>
                <a:gdLst>
                  <a:gd name="connsiteX0" fmla="*/ 0 w 411108"/>
                  <a:gd name="connsiteY0" fmla="*/ 1252009 h 1252009"/>
                  <a:gd name="connsiteX1" fmla="*/ 9054 w 411108"/>
                  <a:gd name="connsiteY1" fmla="*/ 790282 h 1252009"/>
                  <a:gd name="connsiteX2" fmla="*/ 18107 w 411108"/>
                  <a:gd name="connsiteY2" fmla="*/ 672587 h 1252009"/>
                  <a:gd name="connsiteX3" fmla="*/ 45268 w 411108"/>
                  <a:gd name="connsiteY3" fmla="*/ 582053 h 1252009"/>
                  <a:gd name="connsiteX4" fmla="*/ 63375 w 411108"/>
                  <a:gd name="connsiteY4" fmla="*/ 518678 h 1252009"/>
                  <a:gd name="connsiteX5" fmla="*/ 99588 w 411108"/>
                  <a:gd name="connsiteY5" fmla="*/ 455304 h 1252009"/>
                  <a:gd name="connsiteX6" fmla="*/ 108642 w 411108"/>
                  <a:gd name="connsiteY6" fmla="*/ 428144 h 1252009"/>
                  <a:gd name="connsiteX7" fmla="*/ 135802 w 411108"/>
                  <a:gd name="connsiteY7" fmla="*/ 391930 h 1252009"/>
                  <a:gd name="connsiteX8" fmla="*/ 181070 w 411108"/>
                  <a:gd name="connsiteY8" fmla="*/ 328556 h 1252009"/>
                  <a:gd name="connsiteX9" fmla="*/ 244444 w 411108"/>
                  <a:gd name="connsiteY9" fmla="*/ 228967 h 1252009"/>
                  <a:gd name="connsiteX10" fmla="*/ 325925 w 411108"/>
                  <a:gd name="connsiteY10" fmla="*/ 111272 h 1252009"/>
                  <a:gd name="connsiteX11" fmla="*/ 353085 w 411108"/>
                  <a:gd name="connsiteY11" fmla="*/ 75059 h 1252009"/>
                  <a:gd name="connsiteX12" fmla="*/ 371192 w 411108"/>
                  <a:gd name="connsiteY12" fmla="*/ 47898 h 1252009"/>
                  <a:gd name="connsiteX13" fmla="*/ 407406 w 411108"/>
                  <a:gd name="connsiteY13" fmla="*/ 2631 h 12520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411108" h="1252009">
                    <a:moveTo>
                      <a:pt x="0" y="1252009"/>
                    </a:moveTo>
                    <a:cubicBezTo>
                      <a:pt x="3018" y="1098100"/>
                      <a:pt x="4246" y="944145"/>
                      <a:pt x="9054" y="790282"/>
                    </a:cubicBezTo>
                    <a:cubicBezTo>
                      <a:pt x="10283" y="750954"/>
                      <a:pt x="13510" y="711665"/>
                      <a:pt x="18107" y="672587"/>
                    </a:cubicBezTo>
                    <a:cubicBezTo>
                      <a:pt x="21300" y="645447"/>
                      <a:pt x="39317" y="605857"/>
                      <a:pt x="45268" y="582053"/>
                    </a:cubicBezTo>
                    <a:cubicBezTo>
                      <a:pt x="48170" y="570445"/>
                      <a:pt x="56879" y="531670"/>
                      <a:pt x="63375" y="518678"/>
                    </a:cubicBezTo>
                    <a:cubicBezTo>
                      <a:pt x="74256" y="496916"/>
                      <a:pt x="88707" y="477066"/>
                      <a:pt x="99588" y="455304"/>
                    </a:cubicBezTo>
                    <a:cubicBezTo>
                      <a:pt x="103856" y="446768"/>
                      <a:pt x="103907" y="436430"/>
                      <a:pt x="108642" y="428144"/>
                    </a:cubicBezTo>
                    <a:cubicBezTo>
                      <a:pt x="116128" y="415043"/>
                      <a:pt x="127805" y="404726"/>
                      <a:pt x="135802" y="391930"/>
                    </a:cubicBezTo>
                    <a:cubicBezTo>
                      <a:pt x="175521" y="328378"/>
                      <a:pt x="129294" y="380330"/>
                      <a:pt x="181070" y="328556"/>
                    </a:cubicBezTo>
                    <a:cubicBezTo>
                      <a:pt x="204412" y="258524"/>
                      <a:pt x="169387" y="354063"/>
                      <a:pt x="244444" y="228967"/>
                    </a:cubicBezTo>
                    <a:cubicBezTo>
                      <a:pt x="287130" y="157823"/>
                      <a:pt x="261047" y="197776"/>
                      <a:pt x="325925" y="111272"/>
                    </a:cubicBezTo>
                    <a:cubicBezTo>
                      <a:pt x="334978" y="99201"/>
                      <a:pt x="344715" y="87614"/>
                      <a:pt x="353085" y="75059"/>
                    </a:cubicBezTo>
                    <a:cubicBezTo>
                      <a:pt x="359121" y="66005"/>
                      <a:pt x="364226" y="56257"/>
                      <a:pt x="371192" y="47898"/>
                    </a:cubicBezTo>
                    <a:cubicBezTo>
                      <a:pt x="411108" y="0"/>
                      <a:pt x="388420" y="40605"/>
                      <a:pt x="407406" y="2631"/>
                    </a:cubicBezTo>
                  </a:path>
                </a:pathLst>
              </a:custGeom>
              <a:ln w="38100">
                <a:solidFill>
                  <a:schemeClr val="accent1">
                    <a:lumMod val="40000"/>
                    <a:lumOff val="60000"/>
                  </a:schemeClr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cxnSp>
            <p:nvCxnSpPr>
              <p:cNvPr id="56" name="Straight Arrow Connector 55"/>
              <p:cNvCxnSpPr>
                <a:stCxn id="52" idx="0"/>
              </p:cNvCxnSpPr>
              <p:nvPr/>
            </p:nvCxnSpPr>
            <p:spPr>
              <a:xfrm flipH="1" flipV="1">
                <a:off x="5235025" y="2528355"/>
                <a:ext cx="46041" cy="1363226"/>
              </a:xfrm>
              <a:prstGeom prst="straightConnector1">
                <a:avLst/>
              </a:prstGeom>
              <a:ln w="38100">
                <a:solidFill>
                  <a:schemeClr val="accent1">
                    <a:lumMod val="40000"/>
                    <a:lumOff val="60000"/>
                  </a:schemeClr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57" name="TextBox 56"/>
          <p:cNvSpPr txBox="1"/>
          <p:nvPr/>
        </p:nvSpPr>
        <p:spPr>
          <a:xfrm rot="21030169">
            <a:off x="4832350" y="4314825"/>
            <a:ext cx="1166813" cy="400050"/>
          </a:xfrm>
          <a:prstGeom prst="rect">
            <a:avLst/>
          </a:prstGeom>
          <a:solidFill>
            <a:schemeClr val="bg1">
              <a:lumMod val="50000"/>
            </a:schemeClr>
          </a:solidFill>
          <a:ln w="19050"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feedback</a:t>
            </a:r>
          </a:p>
        </p:txBody>
      </p:sp>
    </p:spTree>
    <p:extLst>
      <p:ext uri="{BB962C8B-B14F-4D97-AF65-F5344CB8AC3E}">
        <p14:creationId xmlns:p14="http://schemas.microsoft.com/office/powerpoint/2010/main" val="171412299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36" grpId="0" animBg="1"/>
      <p:bldP spid="57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Model-Driven Test</a:t>
            </a:r>
            <a:r>
              <a:rPr lang="en-US" sz="2800" dirty="0" smtClean="0"/>
              <a:t> </a:t>
            </a:r>
            <a:r>
              <a:rPr lang="en-US" sz="3200" dirty="0" smtClean="0"/>
              <a:t>Design</a:t>
            </a:r>
            <a:r>
              <a:rPr lang="en-US" dirty="0" smtClean="0"/>
              <a:t>–Activities</a:t>
            </a:r>
          </a:p>
        </p:txBody>
      </p:sp>
      <p:sp>
        <p:nvSpPr>
          <p:cNvPr id="38915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sz="800" b="0" smtClean="0">
                <a:solidFill>
                  <a:schemeClr val="tx1"/>
                </a:solidFill>
                <a:latin typeface="Arial" panose="020B0604020202020204" pitchFamily="34" charset="0"/>
              </a:rPr>
              <a:t>Introduction to Software Testing, Edition 2  (Ch 2)</a:t>
            </a:r>
            <a:endParaRPr lang="en-US" sz="800" b="0" u="sng" smtClean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38916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sz="800" b="0" smtClean="0">
                <a:solidFill>
                  <a:schemeClr val="tx1"/>
                </a:solidFill>
                <a:latin typeface="Arial" panose="020B0604020202020204" pitchFamily="34" charset="0"/>
              </a:rPr>
              <a:t>© Ammann &amp; Offutt</a:t>
            </a:r>
          </a:p>
        </p:txBody>
      </p:sp>
      <p:sp>
        <p:nvSpPr>
          <p:cNvPr id="3891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2E7908CA-400A-474A-8048-4F6CD4E807E1}" type="slidenum">
              <a:rPr lang="en-US" sz="800" b="0" smtClean="0">
                <a:solidFill>
                  <a:schemeClr val="tx1"/>
                </a:solidFill>
                <a:latin typeface="Arial" panose="020B0604020202020204" pitchFamily="34" charset="0"/>
              </a:rPr>
              <a:pPr/>
              <a:t>27</a:t>
            </a:fld>
            <a:endParaRPr lang="en-US" sz="800" b="0" smtClean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38918" name="TextBox 6"/>
          <p:cNvSpPr txBox="1">
            <a:spLocks noChangeArrowheads="1"/>
          </p:cNvSpPr>
          <p:nvPr/>
        </p:nvSpPr>
        <p:spPr bwMode="auto">
          <a:xfrm>
            <a:off x="103188" y="3597275"/>
            <a:ext cx="138271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>
                <a:latin typeface="Comic Sans MS" pitchFamily="66" charset="0"/>
                <a:cs typeface="Shruti" pitchFamily="34" charset="0"/>
              </a:rPr>
              <a:t>software artifact</a:t>
            </a:r>
          </a:p>
        </p:txBody>
      </p:sp>
      <p:sp>
        <p:nvSpPr>
          <p:cNvPr id="38919" name="TextBox 7"/>
          <p:cNvSpPr txBox="1">
            <a:spLocks noChangeArrowheads="1"/>
          </p:cNvSpPr>
          <p:nvPr/>
        </p:nvSpPr>
        <p:spPr bwMode="auto">
          <a:xfrm>
            <a:off x="1703388" y="1125538"/>
            <a:ext cx="138271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>
                <a:latin typeface="Comic Sans MS" pitchFamily="66" charset="0"/>
                <a:cs typeface="Shruti" pitchFamily="34" charset="0"/>
              </a:rPr>
              <a:t>model / structure</a:t>
            </a:r>
          </a:p>
        </p:txBody>
      </p:sp>
      <p:sp>
        <p:nvSpPr>
          <p:cNvPr id="38920" name="TextBox 8"/>
          <p:cNvSpPr txBox="1">
            <a:spLocks noChangeArrowheads="1"/>
          </p:cNvSpPr>
          <p:nvPr/>
        </p:nvSpPr>
        <p:spPr bwMode="auto">
          <a:xfrm>
            <a:off x="3303588" y="1125538"/>
            <a:ext cx="180181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dirty="0">
                <a:latin typeface="Comic Sans MS" pitchFamily="66" charset="0"/>
                <a:cs typeface="Shruti" pitchFamily="34" charset="0"/>
              </a:rPr>
              <a:t>test requirements</a:t>
            </a:r>
          </a:p>
        </p:txBody>
      </p:sp>
      <p:sp>
        <p:nvSpPr>
          <p:cNvPr id="38921" name="TextBox 9"/>
          <p:cNvSpPr txBox="1">
            <a:spLocks noChangeArrowheads="1"/>
          </p:cNvSpPr>
          <p:nvPr/>
        </p:nvSpPr>
        <p:spPr bwMode="auto">
          <a:xfrm>
            <a:off x="5322888" y="971550"/>
            <a:ext cx="20193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>
                <a:latin typeface="Comic Sans MS" pitchFamily="66" charset="0"/>
                <a:cs typeface="Shruti" pitchFamily="34" charset="0"/>
              </a:rPr>
              <a:t>refined requirements / test specs</a:t>
            </a:r>
          </a:p>
        </p:txBody>
      </p:sp>
      <p:sp>
        <p:nvSpPr>
          <p:cNvPr id="38922" name="TextBox 10"/>
          <p:cNvSpPr txBox="1">
            <a:spLocks noChangeArrowheads="1"/>
          </p:cNvSpPr>
          <p:nvPr/>
        </p:nvSpPr>
        <p:spPr bwMode="auto">
          <a:xfrm>
            <a:off x="7559675" y="3597275"/>
            <a:ext cx="138271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>
                <a:latin typeface="Comic Sans MS" pitchFamily="66" charset="0"/>
                <a:cs typeface="Shruti" pitchFamily="34" charset="0"/>
              </a:rPr>
              <a:t>input values</a:t>
            </a:r>
          </a:p>
        </p:txBody>
      </p:sp>
      <p:sp>
        <p:nvSpPr>
          <p:cNvPr id="38923" name="TextBox 11"/>
          <p:cNvSpPr txBox="1">
            <a:spLocks noChangeArrowheads="1"/>
          </p:cNvSpPr>
          <p:nvPr/>
        </p:nvSpPr>
        <p:spPr bwMode="auto">
          <a:xfrm>
            <a:off x="6000750" y="5132388"/>
            <a:ext cx="100171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>
                <a:latin typeface="Comic Sans MS" pitchFamily="66" charset="0"/>
                <a:cs typeface="Shruti" pitchFamily="34" charset="0"/>
              </a:rPr>
              <a:t>test cases</a:t>
            </a:r>
          </a:p>
        </p:txBody>
      </p:sp>
      <p:sp>
        <p:nvSpPr>
          <p:cNvPr id="38924" name="TextBox 12"/>
          <p:cNvSpPr txBox="1">
            <a:spLocks noChangeArrowheads="1"/>
          </p:cNvSpPr>
          <p:nvPr/>
        </p:nvSpPr>
        <p:spPr bwMode="auto">
          <a:xfrm>
            <a:off x="4406900" y="5132388"/>
            <a:ext cx="114617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>
                <a:latin typeface="Comic Sans MS" pitchFamily="66" charset="0"/>
                <a:cs typeface="Shruti" pitchFamily="34" charset="0"/>
              </a:rPr>
              <a:t>test scripts</a:t>
            </a:r>
          </a:p>
        </p:txBody>
      </p:sp>
      <p:sp>
        <p:nvSpPr>
          <p:cNvPr id="38925" name="TextBox 13"/>
          <p:cNvSpPr txBox="1">
            <a:spLocks noChangeArrowheads="1"/>
          </p:cNvSpPr>
          <p:nvPr/>
        </p:nvSpPr>
        <p:spPr bwMode="auto">
          <a:xfrm>
            <a:off x="2813050" y="5132388"/>
            <a:ext cx="114617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>
                <a:latin typeface="Comic Sans MS" pitchFamily="66" charset="0"/>
                <a:cs typeface="Shruti" pitchFamily="34" charset="0"/>
              </a:rPr>
              <a:t>test results</a:t>
            </a:r>
          </a:p>
        </p:txBody>
      </p:sp>
      <p:cxnSp>
        <p:nvCxnSpPr>
          <p:cNvPr id="16" name="Curved Connector 15"/>
          <p:cNvCxnSpPr>
            <a:stCxn id="38918" idx="0"/>
            <a:endCxn id="38919" idx="1"/>
          </p:cNvCxnSpPr>
          <p:nvPr/>
        </p:nvCxnSpPr>
        <p:spPr bwMode="auto">
          <a:xfrm rot="5400000" flipH="1" flipV="1">
            <a:off x="189706" y="2083594"/>
            <a:ext cx="2117725" cy="909638"/>
          </a:xfrm>
          <a:prstGeom prst="curvedConnector2">
            <a:avLst/>
          </a:prstGeom>
          <a:solidFill>
            <a:schemeClr val="accent1"/>
          </a:solidFill>
          <a:ln w="38100" cap="flat" cmpd="sng" algn="ctr">
            <a:solidFill>
              <a:schemeClr val="accent5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5" name="Shape 24"/>
          <p:cNvCxnSpPr>
            <a:stCxn id="38922" idx="2"/>
            <a:endCxn id="38923" idx="3"/>
          </p:cNvCxnSpPr>
          <p:nvPr/>
        </p:nvCxnSpPr>
        <p:spPr bwMode="auto">
          <a:xfrm rot="5400000">
            <a:off x="7035801" y="4271962"/>
            <a:ext cx="1181100" cy="1247775"/>
          </a:xfrm>
          <a:prstGeom prst="curvedConnector2">
            <a:avLst/>
          </a:prstGeom>
          <a:solidFill>
            <a:schemeClr val="accent1"/>
          </a:solidFill>
          <a:ln w="38100" cap="flat" cmpd="sng" algn="ctr">
            <a:solidFill>
              <a:schemeClr val="accent5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38928" name="TextBox 25"/>
          <p:cNvSpPr txBox="1">
            <a:spLocks noChangeArrowheads="1"/>
          </p:cNvSpPr>
          <p:nvPr/>
        </p:nvSpPr>
        <p:spPr bwMode="auto">
          <a:xfrm>
            <a:off x="1230313" y="5132388"/>
            <a:ext cx="113506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>
                <a:latin typeface="Comic Sans MS" pitchFamily="66" charset="0"/>
                <a:cs typeface="Shruti" pitchFamily="34" charset="0"/>
              </a:rPr>
              <a:t>pass / fail</a:t>
            </a:r>
          </a:p>
        </p:txBody>
      </p:sp>
      <p:cxnSp>
        <p:nvCxnSpPr>
          <p:cNvPr id="50" name="Straight Arrow Connector 49"/>
          <p:cNvCxnSpPr/>
          <p:nvPr/>
        </p:nvCxnSpPr>
        <p:spPr bwMode="auto">
          <a:xfrm flipV="1">
            <a:off x="3005138" y="1479550"/>
            <a:ext cx="519112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accent5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53" name="Straight Arrow Connector 52"/>
          <p:cNvCxnSpPr/>
          <p:nvPr/>
        </p:nvCxnSpPr>
        <p:spPr bwMode="auto">
          <a:xfrm flipV="1">
            <a:off x="4876800" y="1479550"/>
            <a:ext cx="519113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accent5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54" name="Straight Arrow Connector 53"/>
          <p:cNvCxnSpPr/>
          <p:nvPr/>
        </p:nvCxnSpPr>
        <p:spPr bwMode="auto">
          <a:xfrm rot="10800000">
            <a:off x="2300288" y="5484813"/>
            <a:ext cx="636587" cy="1587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accent5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60" name="Straight Arrow Connector 59"/>
          <p:cNvCxnSpPr/>
          <p:nvPr/>
        </p:nvCxnSpPr>
        <p:spPr bwMode="auto">
          <a:xfrm rot="10800000">
            <a:off x="3848100" y="5484813"/>
            <a:ext cx="636588" cy="1587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accent5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61" name="Straight Arrow Connector 60"/>
          <p:cNvCxnSpPr/>
          <p:nvPr/>
        </p:nvCxnSpPr>
        <p:spPr bwMode="auto">
          <a:xfrm rot="10800000">
            <a:off x="5448300" y="5484813"/>
            <a:ext cx="636588" cy="1587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accent5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38934" name="TextBox 66"/>
          <p:cNvSpPr txBox="1">
            <a:spLocks noChangeArrowheads="1"/>
          </p:cNvSpPr>
          <p:nvPr/>
        </p:nvSpPr>
        <p:spPr bwMode="auto">
          <a:xfrm>
            <a:off x="1565275" y="3028950"/>
            <a:ext cx="2417763" cy="1016000"/>
          </a:xfrm>
          <a:prstGeom prst="rect">
            <a:avLst/>
          </a:prstGeom>
          <a:solidFill>
            <a:srgbClr val="0000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>
                <a:latin typeface="Bradley Hand ITC" pitchFamily="66" charset="0"/>
              </a:rPr>
              <a:t>IMPLEMENTATION</a:t>
            </a:r>
          </a:p>
          <a:p>
            <a:pPr algn="ctr"/>
            <a:r>
              <a:rPr lang="en-US">
                <a:latin typeface="Bradley Hand ITC" pitchFamily="66" charset="0"/>
              </a:rPr>
              <a:t>ABSTRACTION</a:t>
            </a:r>
          </a:p>
          <a:p>
            <a:pPr algn="ctr"/>
            <a:r>
              <a:rPr lang="en-US">
                <a:latin typeface="Bradley Hand ITC" pitchFamily="66" charset="0"/>
              </a:rPr>
              <a:t>LEVEL</a:t>
            </a:r>
          </a:p>
        </p:txBody>
      </p:sp>
      <p:sp>
        <p:nvSpPr>
          <p:cNvPr id="38935" name="TextBox 67"/>
          <p:cNvSpPr txBox="1">
            <a:spLocks noChangeArrowheads="1"/>
          </p:cNvSpPr>
          <p:nvPr/>
        </p:nvSpPr>
        <p:spPr bwMode="auto">
          <a:xfrm>
            <a:off x="6084888" y="2117725"/>
            <a:ext cx="1990725" cy="1016000"/>
          </a:xfrm>
          <a:prstGeom prst="rect">
            <a:avLst/>
          </a:prstGeom>
          <a:solidFill>
            <a:srgbClr val="0000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>
                <a:latin typeface="Bradley Hand ITC" pitchFamily="66" charset="0"/>
              </a:rPr>
              <a:t>DESIGN</a:t>
            </a:r>
          </a:p>
          <a:p>
            <a:pPr algn="ctr"/>
            <a:r>
              <a:rPr lang="en-US">
                <a:latin typeface="Bradley Hand ITC" pitchFamily="66" charset="0"/>
              </a:rPr>
              <a:t>ABSTRACTION</a:t>
            </a:r>
          </a:p>
          <a:p>
            <a:pPr algn="ctr"/>
            <a:r>
              <a:rPr lang="en-US">
                <a:latin typeface="Bradley Hand ITC" pitchFamily="66" charset="0"/>
              </a:rPr>
              <a:t>LEVEL</a:t>
            </a:r>
          </a:p>
        </p:txBody>
      </p:sp>
      <p:cxnSp>
        <p:nvCxnSpPr>
          <p:cNvPr id="20" name="Shape 19"/>
          <p:cNvCxnSpPr>
            <a:stCxn id="38921" idx="3"/>
            <a:endCxn id="38922" idx="0"/>
          </p:cNvCxnSpPr>
          <p:nvPr/>
        </p:nvCxnSpPr>
        <p:spPr bwMode="auto">
          <a:xfrm>
            <a:off x="7342188" y="1479550"/>
            <a:ext cx="908050" cy="2117725"/>
          </a:xfrm>
          <a:prstGeom prst="curvedConnector2">
            <a:avLst/>
          </a:prstGeom>
          <a:solidFill>
            <a:schemeClr val="accent1"/>
          </a:solidFill>
          <a:ln w="38100" cap="flat" cmpd="sng" algn="ctr">
            <a:solidFill>
              <a:schemeClr val="accent5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38937" name="Straight Connector 62"/>
          <p:cNvCxnSpPr>
            <a:cxnSpLocks noChangeShapeType="1"/>
          </p:cNvCxnSpPr>
          <p:nvPr/>
        </p:nvCxnSpPr>
        <p:spPr bwMode="auto">
          <a:xfrm>
            <a:off x="149225" y="3074988"/>
            <a:ext cx="8845550" cy="1587"/>
          </a:xfrm>
          <a:prstGeom prst="line">
            <a:avLst/>
          </a:prstGeom>
          <a:noFill/>
          <a:ln w="57150" algn="ctr">
            <a:solidFill>
              <a:srgbClr val="FF0066"/>
            </a:solidFill>
            <a:prstDash val="sysDot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2" name="Group 38"/>
          <p:cNvGrpSpPr>
            <a:grpSpLocks/>
          </p:cNvGrpSpPr>
          <p:nvPr/>
        </p:nvGrpSpPr>
        <p:grpSpPr bwMode="auto">
          <a:xfrm>
            <a:off x="1325563" y="1039813"/>
            <a:ext cx="5967412" cy="1354137"/>
            <a:chOff x="1325880" y="1040130"/>
            <a:chExt cx="5966460" cy="1353205"/>
          </a:xfrm>
        </p:grpSpPr>
        <p:sp>
          <p:nvSpPr>
            <p:cNvPr id="38949" name="Rounded Rectangle 26"/>
            <p:cNvSpPr>
              <a:spLocks noChangeArrowheads="1"/>
            </p:cNvSpPr>
            <p:nvPr/>
          </p:nvSpPr>
          <p:spPr bwMode="auto">
            <a:xfrm>
              <a:off x="1325880" y="1040130"/>
              <a:ext cx="5966460" cy="1337310"/>
            </a:xfrm>
            <a:prstGeom prst="roundRect">
              <a:avLst>
                <a:gd name="adj" fmla="val 16667"/>
              </a:avLst>
            </a:prstGeom>
            <a:solidFill>
              <a:srgbClr val="66CCFF">
                <a:alpha val="30196"/>
              </a:srgbClr>
            </a:solidFill>
            <a:ln w="12700" algn="ctr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3465489" y="1931691"/>
              <a:ext cx="1687243" cy="461644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240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Test Design</a:t>
              </a:r>
            </a:p>
          </p:txBody>
        </p:sp>
      </p:grpSp>
      <p:grpSp>
        <p:nvGrpSpPr>
          <p:cNvPr id="3" name="Group 37"/>
          <p:cNvGrpSpPr>
            <a:grpSpLocks/>
          </p:cNvGrpSpPr>
          <p:nvPr/>
        </p:nvGrpSpPr>
        <p:grpSpPr bwMode="auto">
          <a:xfrm>
            <a:off x="4397375" y="4079875"/>
            <a:ext cx="4711700" cy="1657350"/>
            <a:chOff x="4396740" y="4080510"/>
            <a:chExt cx="4712970" cy="1657350"/>
          </a:xfrm>
        </p:grpSpPr>
        <p:sp>
          <p:nvSpPr>
            <p:cNvPr id="30" name="Rounded Rectangle 29"/>
            <p:cNvSpPr/>
            <p:nvPr/>
          </p:nvSpPr>
          <p:spPr bwMode="auto">
            <a:xfrm>
              <a:off x="4396740" y="4137660"/>
              <a:ext cx="4712970" cy="1600200"/>
            </a:xfrm>
            <a:prstGeom prst="roundRect">
              <a:avLst/>
            </a:prstGeom>
            <a:solidFill>
              <a:srgbClr val="66CCFF">
                <a:alpha val="30196"/>
              </a:srgb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  <a:scene3d>
              <a:camera prst="orthographicFront">
                <a:rot lat="0" lon="0" rev="1800000"/>
              </a:camera>
              <a:lightRig rig="threePt" dir="t"/>
            </a:scene3d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5145322" y="4080510"/>
              <a:ext cx="2752808" cy="523220"/>
            </a:xfrm>
            <a:prstGeom prst="rect">
              <a:avLst/>
            </a:prstGeom>
            <a:noFill/>
            <a:scene3d>
              <a:camera prst="orthographicFront">
                <a:rot lat="0" lon="0" rev="1800000"/>
              </a:camera>
              <a:lightRig rig="threePt" dir="t"/>
            </a:scene3d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280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Test Automation</a:t>
              </a:r>
            </a:p>
          </p:txBody>
        </p:sp>
      </p:grpSp>
      <p:grpSp>
        <p:nvGrpSpPr>
          <p:cNvPr id="4" name="Group 36"/>
          <p:cNvGrpSpPr>
            <a:grpSpLocks/>
          </p:cNvGrpSpPr>
          <p:nvPr/>
        </p:nvGrpSpPr>
        <p:grpSpPr bwMode="auto">
          <a:xfrm>
            <a:off x="2873375" y="5102225"/>
            <a:ext cx="1527175" cy="1423988"/>
            <a:chOff x="2872740" y="5101590"/>
            <a:chExt cx="1527810" cy="1425357"/>
          </a:xfrm>
        </p:grpSpPr>
        <p:sp>
          <p:nvSpPr>
            <p:cNvPr id="38945" name="Rounded Rectangle 31"/>
            <p:cNvSpPr>
              <a:spLocks noChangeArrowheads="1"/>
            </p:cNvSpPr>
            <p:nvPr/>
          </p:nvSpPr>
          <p:spPr bwMode="auto">
            <a:xfrm>
              <a:off x="2907030" y="5101590"/>
              <a:ext cx="1459230" cy="1424940"/>
            </a:xfrm>
            <a:prstGeom prst="roundRect">
              <a:avLst>
                <a:gd name="adj" fmla="val 16667"/>
              </a:avLst>
            </a:prstGeom>
            <a:solidFill>
              <a:srgbClr val="66CCFF">
                <a:alpha val="30196"/>
              </a:srgbClr>
            </a:solidFill>
            <a:ln w="12700" algn="ctr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2872740" y="5695886"/>
              <a:ext cx="1527810" cy="83106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240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Test Execution</a:t>
              </a:r>
            </a:p>
          </p:txBody>
        </p:sp>
      </p:grpSp>
      <p:grpSp>
        <p:nvGrpSpPr>
          <p:cNvPr id="5" name="Group 35"/>
          <p:cNvGrpSpPr>
            <a:grpSpLocks/>
          </p:cNvGrpSpPr>
          <p:nvPr/>
        </p:nvGrpSpPr>
        <p:grpSpPr bwMode="auto">
          <a:xfrm>
            <a:off x="936625" y="5116513"/>
            <a:ext cx="1624013" cy="1447800"/>
            <a:chOff x="1188720" y="5025390"/>
            <a:chExt cx="1623060" cy="1448217"/>
          </a:xfrm>
        </p:grpSpPr>
        <p:sp>
          <p:nvSpPr>
            <p:cNvPr id="38943" name="Rounded Rectangle 33"/>
            <p:cNvSpPr>
              <a:spLocks noChangeArrowheads="1"/>
            </p:cNvSpPr>
            <p:nvPr/>
          </p:nvSpPr>
          <p:spPr bwMode="auto">
            <a:xfrm>
              <a:off x="1196340" y="5025390"/>
              <a:ext cx="1615440" cy="1424940"/>
            </a:xfrm>
            <a:prstGeom prst="roundRect">
              <a:avLst>
                <a:gd name="adj" fmla="val 16667"/>
              </a:avLst>
            </a:prstGeom>
            <a:solidFill>
              <a:srgbClr val="66CCFF">
                <a:alpha val="30196"/>
              </a:srgbClr>
            </a:solidFill>
            <a:ln w="12700" algn="ctr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1188720" y="5643105"/>
              <a:ext cx="1623060" cy="830502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240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Test Evaluation</a:t>
              </a:r>
            </a:p>
          </p:txBody>
        </p:sp>
      </p:grpSp>
      <p:sp>
        <p:nvSpPr>
          <p:cNvPr id="40" name="AutoShape 15"/>
          <p:cNvSpPr>
            <a:spLocks noChangeArrowheads="1"/>
          </p:cNvSpPr>
          <p:nvPr/>
        </p:nvSpPr>
        <p:spPr bwMode="auto">
          <a:xfrm>
            <a:off x="1123950" y="2428875"/>
            <a:ext cx="6088063" cy="2154238"/>
          </a:xfrm>
          <a:prstGeom prst="star16">
            <a:avLst>
              <a:gd name="adj" fmla="val 37500"/>
            </a:avLst>
          </a:prstGeom>
          <a:solidFill>
            <a:srgbClr val="FF0000"/>
          </a:solidFill>
          <a:ln w="28575">
            <a:solidFill>
              <a:schemeClr val="tx2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Papyrus" pitchFamily="66" charset="0"/>
              </a:rPr>
              <a:t>Raising our abstraction level makes</a:t>
            </a:r>
          </a:p>
          <a:p>
            <a:pPr algn="ctr"/>
            <a:r>
              <a:rPr lang="en-US" sz="2400" dirty="0">
                <a:solidFill>
                  <a:schemeClr val="tx1"/>
                </a:solidFill>
                <a:latin typeface="Papyrus" pitchFamily="66" charset="0"/>
              </a:rPr>
              <a:t>test design MUCH easier</a:t>
            </a:r>
          </a:p>
        </p:txBody>
      </p:sp>
    </p:spTree>
    <p:extLst>
      <p:ext uri="{BB962C8B-B14F-4D97-AF65-F5344CB8AC3E}">
        <p14:creationId xmlns:p14="http://schemas.microsoft.com/office/powerpoint/2010/main" val="86618347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Small Illustrative Example</a:t>
            </a:r>
          </a:p>
        </p:txBody>
      </p:sp>
      <p:sp>
        <p:nvSpPr>
          <p:cNvPr id="39939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800" b="0" smtClean="0">
                <a:solidFill>
                  <a:schemeClr val="tx1"/>
                </a:solidFill>
                <a:latin typeface="Arial" panose="020B0604020202020204" pitchFamily="34" charset="0"/>
                <a:ea typeface="SimSun" pitchFamily="2" charset="-122"/>
              </a:rPr>
              <a:t>Introduction to Software Testing, Edition 2  (Ch 2)</a:t>
            </a:r>
          </a:p>
        </p:txBody>
      </p:sp>
      <p:sp>
        <p:nvSpPr>
          <p:cNvPr id="39940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800" b="0" dirty="0" smtClean="0">
                <a:solidFill>
                  <a:schemeClr val="tx1"/>
                </a:solidFill>
                <a:latin typeface="Arial" panose="020B0604020202020204" pitchFamily="34" charset="0"/>
                <a:ea typeface="SimSun" pitchFamily="2" charset="-122"/>
              </a:rPr>
              <a:t>© Ammann &amp; Offutt</a:t>
            </a:r>
          </a:p>
        </p:txBody>
      </p:sp>
      <p:sp>
        <p:nvSpPr>
          <p:cNvPr id="3994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27945C97-E72E-4B32-BAA0-F266F83C4D0D}" type="slidenum">
              <a:rPr lang="zh-CN" altLang="en-US" sz="800" b="0" smtClean="0">
                <a:solidFill>
                  <a:schemeClr val="tx1"/>
                </a:solidFill>
                <a:latin typeface="Arial" panose="020B0604020202020204" pitchFamily="34" charset="0"/>
                <a:ea typeface="SimSun" pitchFamily="2" charset="-122"/>
              </a:rPr>
              <a:pPr/>
              <a:t>28</a:t>
            </a:fld>
            <a:endParaRPr lang="en-US" altLang="zh-CN" sz="800" b="0" dirty="0" smtClean="0">
              <a:solidFill>
                <a:schemeClr val="tx1"/>
              </a:solidFill>
              <a:latin typeface="Arial" panose="020B0604020202020204" pitchFamily="34" charset="0"/>
              <a:ea typeface="SimSun" pitchFamily="2" charset="-122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38319" y="1659345"/>
            <a:ext cx="5366565" cy="4319588"/>
          </a:xfrm>
          <a:prstGeom prst="rect">
            <a:avLst/>
          </a:prstGeom>
          <a:solidFill>
            <a:schemeClr val="bg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2"/>
                </a:solidFill>
                <a:latin typeface="Comic Sans MS" pitchFamily="66" charset="0"/>
              </a:rPr>
              <a:t>Software Artifact : Java Method</a:t>
            </a:r>
          </a:p>
          <a:p>
            <a:pPr>
              <a:defRPr/>
            </a:pPr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/**</a:t>
            </a:r>
          </a:p>
          <a:p>
            <a:pPr>
              <a:defRPr/>
            </a:pPr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* </a:t>
            </a:r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Return index of node n at the</a:t>
            </a:r>
          </a:p>
          <a:p>
            <a:pPr>
              <a:defRPr/>
            </a:pPr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* </a:t>
            </a:r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first position it appears,</a:t>
            </a:r>
          </a:p>
          <a:p>
            <a:pPr>
              <a:defRPr/>
            </a:pPr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* </a:t>
            </a:r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-1 if it is not present</a:t>
            </a:r>
          </a:p>
          <a:p>
            <a:pPr>
              <a:defRPr/>
            </a:pPr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*/</a:t>
            </a:r>
          </a:p>
          <a:p>
            <a:pPr>
              <a:defRPr/>
            </a:pPr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public </a:t>
            </a:r>
            <a:r>
              <a:rPr lang="en-US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int</a:t>
            </a:r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indexOf</a:t>
            </a:r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(Node n)</a:t>
            </a:r>
          </a:p>
          <a:p>
            <a:pPr>
              <a:defRPr/>
            </a:pPr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{</a:t>
            </a:r>
          </a:p>
          <a:p>
            <a:pPr>
              <a:defRPr/>
            </a:pPr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for </a:t>
            </a:r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(</a:t>
            </a:r>
            <a:r>
              <a:rPr lang="en-US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int</a:t>
            </a:r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</a:t>
            </a:r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=0; </a:t>
            </a:r>
            <a:r>
              <a:rPr lang="en-US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</a:t>
            </a:r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&lt; </a:t>
            </a:r>
            <a:r>
              <a:rPr lang="en-US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path.size</a:t>
            </a:r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(); </a:t>
            </a:r>
            <a:r>
              <a:rPr lang="en-US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</a:t>
            </a:r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++)</a:t>
            </a:r>
          </a:p>
          <a:p>
            <a:pPr>
              <a:defRPr/>
            </a:pPr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 if </a:t>
            </a:r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(</a:t>
            </a:r>
            <a:r>
              <a:rPr lang="en-US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path.get</a:t>
            </a:r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(</a:t>
            </a:r>
            <a:r>
              <a:rPr lang="en-US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</a:t>
            </a:r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).equals(n))</a:t>
            </a:r>
          </a:p>
          <a:p>
            <a:pPr>
              <a:defRPr/>
            </a:pPr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  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   return </a:t>
            </a:r>
            <a:r>
              <a:rPr lang="en-US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</a:t>
            </a:r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;</a:t>
            </a:r>
          </a:p>
          <a:p>
            <a:pPr>
              <a:defRPr/>
            </a:pPr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return </a:t>
            </a:r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-1;</a:t>
            </a:r>
          </a:p>
          <a:p>
            <a:pPr>
              <a:defRPr/>
            </a:pP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}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  <p:grpSp>
        <p:nvGrpSpPr>
          <p:cNvPr id="2" name="Group 36"/>
          <p:cNvGrpSpPr>
            <a:grpSpLocks/>
          </p:cNvGrpSpPr>
          <p:nvPr/>
        </p:nvGrpSpPr>
        <p:grpSpPr bwMode="auto">
          <a:xfrm>
            <a:off x="5663161" y="1637120"/>
            <a:ext cx="3275013" cy="4364038"/>
            <a:chOff x="5558790" y="1680210"/>
            <a:chExt cx="3516630" cy="4363105"/>
          </a:xfrm>
        </p:grpSpPr>
        <p:sp>
          <p:nvSpPr>
            <p:cNvPr id="26" name="Oval 25"/>
            <p:cNvSpPr/>
            <p:nvPr/>
          </p:nvSpPr>
          <p:spPr>
            <a:xfrm>
              <a:off x="5669591" y="5051339"/>
              <a:ext cx="593207" cy="617406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38100">
              <a:solidFill>
                <a:schemeClr val="accent4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7" name="Oval 26"/>
            <p:cNvSpPr/>
            <p:nvPr/>
          </p:nvSpPr>
          <p:spPr>
            <a:xfrm>
              <a:off x="7822524" y="5056101"/>
              <a:ext cx="593207" cy="617405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38100">
              <a:solidFill>
                <a:schemeClr val="accent4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7897528" y="5143394"/>
              <a:ext cx="434678" cy="434882"/>
            </a:xfrm>
            <a:prstGeom prst="ellipse">
              <a:avLst/>
            </a:prstGeom>
            <a:solidFill>
              <a:schemeClr val="bg1">
                <a:lumMod val="40000"/>
                <a:lumOff val="60000"/>
              </a:schemeClr>
            </a:solidFill>
            <a:ln w="28575"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srgbClr val="000000"/>
                  </a:solidFill>
                </a:rPr>
                <a:t>4</a:t>
              </a:r>
            </a:p>
          </p:txBody>
        </p:sp>
        <p:sp>
          <p:nvSpPr>
            <p:cNvPr id="10" name="Oval 9"/>
            <p:cNvSpPr/>
            <p:nvPr/>
          </p:nvSpPr>
          <p:spPr>
            <a:xfrm>
              <a:off x="5749707" y="5143394"/>
              <a:ext cx="434678" cy="434882"/>
            </a:xfrm>
            <a:prstGeom prst="ellipse">
              <a:avLst/>
            </a:prstGeom>
            <a:solidFill>
              <a:schemeClr val="bg1">
                <a:lumMod val="40000"/>
                <a:lumOff val="60000"/>
              </a:schemeClr>
            </a:solidFill>
            <a:ln w="28575"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srgbClr val="000000"/>
                  </a:solidFill>
                </a:rPr>
                <a:t>5</a:t>
              </a:r>
            </a:p>
          </p:txBody>
        </p:sp>
        <p:sp>
          <p:nvSpPr>
            <p:cNvPr id="11" name="Oval 10"/>
            <p:cNvSpPr/>
            <p:nvPr/>
          </p:nvSpPr>
          <p:spPr>
            <a:xfrm>
              <a:off x="7113403" y="4245062"/>
              <a:ext cx="434678" cy="433295"/>
            </a:xfrm>
            <a:prstGeom prst="ellipse">
              <a:avLst/>
            </a:prstGeom>
            <a:solidFill>
              <a:schemeClr val="bg1">
                <a:lumMod val="40000"/>
                <a:lumOff val="60000"/>
              </a:schemeClr>
            </a:solidFill>
            <a:ln w="28575"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srgbClr val="000000"/>
                  </a:solidFill>
                </a:rPr>
                <a:t>3</a:t>
              </a:r>
            </a:p>
          </p:txBody>
        </p:sp>
        <p:sp>
          <p:nvSpPr>
            <p:cNvPr id="12" name="Oval 11"/>
            <p:cNvSpPr/>
            <p:nvPr/>
          </p:nvSpPr>
          <p:spPr>
            <a:xfrm>
              <a:off x="6365075" y="3299114"/>
              <a:ext cx="434677" cy="434882"/>
            </a:xfrm>
            <a:prstGeom prst="ellipse">
              <a:avLst/>
            </a:prstGeom>
            <a:solidFill>
              <a:schemeClr val="bg1">
                <a:lumMod val="40000"/>
                <a:lumOff val="60000"/>
              </a:schemeClr>
            </a:solidFill>
            <a:ln w="28575"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13" name="Oval 12"/>
            <p:cNvSpPr/>
            <p:nvPr/>
          </p:nvSpPr>
          <p:spPr>
            <a:xfrm>
              <a:off x="6365075" y="2376974"/>
              <a:ext cx="434677" cy="434882"/>
            </a:xfrm>
            <a:prstGeom prst="ellipse">
              <a:avLst/>
            </a:prstGeom>
            <a:solidFill>
              <a:schemeClr val="bg1">
                <a:lumMod val="40000"/>
                <a:lumOff val="60000"/>
              </a:schemeClr>
            </a:solidFill>
            <a:ln w="28575"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srgbClr val="000000"/>
                  </a:solidFill>
                </a:rPr>
                <a:t>1</a:t>
              </a:r>
            </a:p>
          </p:txBody>
        </p:sp>
        <p:cxnSp>
          <p:nvCxnSpPr>
            <p:cNvPr id="16" name="Straight Arrow Connector 15"/>
            <p:cNvCxnSpPr/>
            <p:nvPr/>
          </p:nvCxnSpPr>
          <p:spPr>
            <a:xfrm rot="5400000">
              <a:off x="6337991" y="3055426"/>
              <a:ext cx="488845" cy="1705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>
              <a:stCxn id="12" idx="3"/>
              <a:endCxn id="10" idx="0"/>
            </p:cNvCxnSpPr>
            <p:nvPr/>
          </p:nvCxnSpPr>
          <p:spPr>
            <a:xfrm rot="5400000">
              <a:off x="5460728" y="4175976"/>
              <a:ext cx="1472885" cy="461951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>
              <a:stCxn id="11" idx="5"/>
              <a:endCxn id="9" idx="1"/>
            </p:cNvCxnSpPr>
            <p:nvPr/>
          </p:nvCxnSpPr>
          <p:spPr>
            <a:xfrm rot="16200000" flipH="1">
              <a:off x="7426799" y="4671377"/>
              <a:ext cx="592010" cy="478997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>
              <a:stCxn id="12" idx="5"/>
              <a:endCxn id="11" idx="1"/>
            </p:cNvCxnSpPr>
            <p:nvPr/>
          </p:nvCxnSpPr>
          <p:spPr>
            <a:xfrm rot="16200000" flipH="1">
              <a:off x="6636706" y="3768780"/>
              <a:ext cx="638039" cy="441497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955" name="TextBox 27"/>
            <p:cNvSpPr txBox="1">
              <a:spLocks noChangeArrowheads="1"/>
            </p:cNvSpPr>
            <p:nvPr/>
          </p:nvSpPr>
          <p:spPr bwMode="auto">
            <a:xfrm>
              <a:off x="6777990" y="2377440"/>
              <a:ext cx="96012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>
                  <a:latin typeface="Comic Sans MS" pitchFamily="66" charset="0"/>
                </a:rPr>
                <a:t>i = 0</a:t>
              </a:r>
            </a:p>
          </p:txBody>
        </p:sp>
        <p:sp>
          <p:nvSpPr>
            <p:cNvPr id="39956" name="TextBox 29"/>
            <p:cNvSpPr txBox="1">
              <a:spLocks noChangeArrowheads="1"/>
            </p:cNvSpPr>
            <p:nvPr/>
          </p:nvSpPr>
          <p:spPr bwMode="auto">
            <a:xfrm>
              <a:off x="6762750" y="3425190"/>
              <a:ext cx="231267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>
                  <a:latin typeface="Comic Sans MS" pitchFamily="66" charset="0"/>
                </a:rPr>
                <a:t>i &lt; path.size()</a:t>
              </a:r>
            </a:p>
          </p:txBody>
        </p:sp>
        <p:sp>
          <p:nvSpPr>
            <p:cNvPr id="39957" name="TextBox 30"/>
            <p:cNvSpPr txBox="1">
              <a:spLocks noChangeArrowheads="1"/>
            </p:cNvSpPr>
            <p:nvPr/>
          </p:nvSpPr>
          <p:spPr bwMode="auto">
            <a:xfrm>
              <a:off x="7452360" y="4171950"/>
              <a:ext cx="61722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>
                  <a:latin typeface="Comic Sans MS" pitchFamily="66" charset="0"/>
                </a:rPr>
                <a:t>if</a:t>
              </a:r>
            </a:p>
          </p:txBody>
        </p:sp>
        <p:sp>
          <p:nvSpPr>
            <p:cNvPr id="39958" name="TextBox 31"/>
            <p:cNvSpPr txBox="1">
              <a:spLocks noChangeArrowheads="1"/>
            </p:cNvSpPr>
            <p:nvPr/>
          </p:nvSpPr>
          <p:spPr bwMode="auto">
            <a:xfrm>
              <a:off x="7418070" y="5581650"/>
              <a:ext cx="144018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>
                  <a:latin typeface="Comic Sans MS" pitchFamily="66" charset="0"/>
                </a:rPr>
                <a:t>return i</a:t>
              </a:r>
            </a:p>
          </p:txBody>
        </p:sp>
        <p:sp>
          <p:nvSpPr>
            <p:cNvPr id="39959" name="TextBox 32"/>
            <p:cNvSpPr txBox="1">
              <a:spLocks noChangeArrowheads="1"/>
            </p:cNvSpPr>
            <p:nvPr/>
          </p:nvSpPr>
          <p:spPr bwMode="auto">
            <a:xfrm>
              <a:off x="5558790" y="5574030"/>
              <a:ext cx="163068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>
                  <a:latin typeface="Comic Sans MS" pitchFamily="66" charset="0"/>
                </a:rPr>
                <a:t>return -1</a:t>
              </a:r>
            </a:p>
          </p:txBody>
        </p:sp>
        <p:cxnSp>
          <p:nvCxnSpPr>
            <p:cNvPr id="35" name="Curved Connector 34"/>
            <p:cNvCxnSpPr>
              <a:stCxn id="11" idx="4"/>
            </p:cNvCxnSpPr>
            <p:nvPr/>
          </p:nvCxnSpPr>
          <p:spPr>
            <a:xfrm rot="5400000" flipH="1">
              <a:off x="6509000" y="3857465"/>
              <a:ext cx="895159" cy="746623"/>
            </a:xfrm>
            <a:prstGeom prst="curvedConnector3">
              <a:avLst>
                <a:gd name="adj1" fmla="val -25532"/>
              </a:avLst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961" name="TextBox 35"/>
            <p:cNvSpPr txBox="1">
              <a:spLocks noChangeArrowheads="1"/>
            </p:cNvSpPr>
            <p:nvPr/>
          </p:nvSpPr>
          <p:spPr bwMode="auto">
            <a:xfrm>
              <a:off x="5711190" y="1680210"/>
              <a:ext cx="300990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>
                  <a:solidFill>
                    <a:schemeClr val="tx2"/>
                  </a:solidFill>
                  <a:latin typeface="Comic Sans MS" pitchFamily="66" charset="0"/>
                </a:rPr>
                <a:t>Control Flow Graph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4529578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(2)</a:t>
            </a:r>
          </a:p>
        </p:txBody>
      </p:sp>
      <p:sp>
        <p:nvSpPr>
          <p:cNvPr id="40963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800" b="0" smtClean="0">
                <a:solidFill>
                  <a:schemeClr val="tx1"/>
                </a:solidFill>
                <a:latin typeface="Arial" panose="020B0604020202020204" pitchFamily="34" charset="0"/>
                <a:ea typeface="SimSun" pitchFamily="2" charset="-122"/>
              </a:rPr>
              <a:t>Introduction to Software Testing, Edition 2  (Ch 2)</a:t>
            </a:r>
          </a:p>
        </p:txBody>
      </p:sp>
      <p:sp>
        <p:nvSpPr>
          <p:cNvPr id="40964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800" b="0" smtClean="0">
                <a:solidFill>
                  <a:schemeClr val="tx1"/>
                </a:solidFill>
                <a:latin typeface="Arial" panose="020B0604020202020204" pitchFamily="34" charset="0"/>
                <a:ea typeface="SimSun" pitchFamily="2" charset="-122"/>
              </a:rPr>
              <a:t>© Ammann &amp; Offutt</a:t>
            </a:r>
          </a:p>
        </p:txBody>
      </p:sp>
      <p:sp>
        <p:nvSpPr>
          <p:cNvPr id="4096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CF82D078-A5B8-49E3-A03F-1C792F8537DA}" type="slidenum">
              <a:rPr lang="zh-CN" altLang="en-US" sz="800" b="0" smtClean="0">
                <a:solidFill>
                  <a:schemeClr val="tx1"/>
                </a:solidFill>
                <a:latin typeface="Arial" panose="020B0604020202020204" pitchFamily="34" charset="0"/>
                <a:ea typeface="SimSun" pitchFamily="2" charset="-122"/>
              </a:rPr>
              <a:pPr/>
              <a:t>29</a:t>
            </a:fld>
            <a:endParaRPr lang="en-US" altLang="zh-CN" sz="800" b="0" smtClean="0">
              <a:solidFill>
                <a:schemeClr val="tx1"/>
              </a:solidFill>
              <a:latin typeface="Arial" panose="020B0604020202020204" pitchFamily="34" charset="0"/>
              <a:ea typeface="SimSun" pitchFamily="2" charset="-122"/>
            </a:endParaRPr>
          </a:p>
        </p:txBody>
      </p:sp>
      <p:sp>
        <p:nvSpPr>
          <p:cNvPr id="40966" name="TextBox 6"/>
          <p:cNvSpPr txBox="1">
            <a:spLocks noChangeArrowheads="1"/>
          </p:cNvSpPr>
          <p:nvPr/>
        </p:nvSpPr>
        <p:spPr bwMode="auto">
          <a:xfrm>
            <a:off x="971550" y="914400"/>
            <a:ext cx="72009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sz="2400"/>
              <a:t>Support tool for graph coverage</a:t>
            </a:r>
          </a:p>
          <a:p>
            <a:r>
              <a:rPr lang="en-US" sz="2400" u="sng">
                <a:hlinkClick r:id="rId2"/>
              </a:rPr>
              <a:t>http://www.cs.gmu.edu/~offutt/softwaretest/</a:t>
            </a:r>
            <a:endParaRPr lang="en-US" sz="2400" u="sng">
              <a:hlinkClick r:id="rId3"/>
            </a:endParaRPr>
          </a:p>
        </p:txBody>
      </p:sp>
      <p:grpSp>
        <p:nvGrpSpPr>
          <p:cNvPr id="2" name="Group 26"/>
          <p:cNvGrpSpPr>
            <a:grpSpLocks/>
          </p:cNvGrpSpPr>
          <p:nvPr/>
        </p:nvGrpSpPr>
        <p:grpSpPr bwMode="auto">
          <a:xfrm>
            <a:off x="168275" y="2274888"/>
            <a:ext cx="3413125" cy="4129087"/>
            <a:chOff x="167640" y="2274570"/>
            <a:chExt cx="3413760" cy="4130040"/>
          </a:xfrm>
        </p:grpSpPr>
        <p:sp>
          <p:nvSpPr>
            <p:cNvPr id="9" name="Oval 8"/>
            <p:cNvSpPr/>
            <p:nvPr/>
          </p:nvSpPr>
          <p:spPr>
            <a:xfrm>
              <a:off x="834514" y="5783755"/>
              <a:ext cx="593835" cy="617680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38100">
              <a:solidFill>
                <a:schemeClr val="accent4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2987565" y="5786930"/>
              <a:ext cx="593835" cy="617680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38100">
              <a:solidFill>
                <a:schemeClr val="accent4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3063779" y="5874263"/>
              <a:ext cx="433469" cy="435075"/>
            </a:xfrm>
            <a:prstGeom prst="ellipse">
              <a:avLst/>
            </a:prstGeom>
            <a:solidFill>
              <a:schemeClr val="bg1">
                <a:lumMod val="40000"/>
                <a:lumOff val="60000"/>
              </a:schemeClr>
            </a:solidFill>
            <a:ln w="28575"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srgbClr val="000000"/>
                  </a:solidFill>
                </a:rPr>
                <a:t>4</a:t>
              </a:r>
            </a:p>
          </p:txBody>
        </p:sp>
        <p:sp>
          <p:nvSpPr>
            <p:cNvPr id="12" name="Oval 11"/>
            <p:cNvSpPr/>
            <p:nvPr/>
          </p:nvSpPr>
          <p:spPr>
            <a:xfrm>
              <a:off x="913904" y="5874263"/>
              <a:ext cx="435056" cy="435075"/>
            </a:xfrm>
            <a:prstGeom prst="ellipse">
              <a:avLst/>
            </a:prstGeom>
            <a:solidFill>
              <a:schemeClr val="bg1">
                <a:lumMod val="40000"/>
                <a:lumOff val="60000"/>
              </a:schemeClr>
            </a:solidFill>
            <a:ln w="28575"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srgbClr val="000000"/>
                  </a:solidFill>
                </a:rPr>
                <a:t>5</a:t>
              </a:r>
            </a:p>
          </p:txBody>
        </p:sp>
        <p:sp>
          <p:nvSpPr>
            <p:cNvPr id="13" name="Oval 12"/>
            <p:cNvSpPr/>
            <p:nvPr/>
          </p:nvSpPr>
          <p:spPr>
            <a:xfrm>
              <a:off x="2277821" y="4975530"/>
              <a:ext cx="435056" cy="435075"/>
            </a:xfrm>
            <a:prstGeom prst="ellipse">
              <a:avLst/>
            </a:prstGeom>
            <a:solidFill>
              <a:schemeClr val="bg1">
                <a:lumMod val="40000"/>
                <a:lumOff val="60000"/>
              </a:schemeClr>
            </a:solidFill>
            <a:ln w="28575"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srgbClr val="000000"/>
                  </a:solidFill>
                </a:rPr>
                <a:t>3</a:t>
              </a:r>
            </a:p>
          </p:txBody>
        </p:sp>
        <p:sp>
          <p:nvSpPr>
            <p:cNvPr id="14" name="Oval 13"/>
            <p:cNvSpPr/>
            <p:nvPr/>
          </p:nvSpPr>
          <p:spPr>
            <a:xfrm>
              <a:off x="1529968" y="4030750"/>
              <a:ext cx="433469" cy="435075"/>
            </a:xfrm>
            <a:prstGeom prst="ellipse">
              <a:avLst/>
            </a:prstGeom>
            <a:solidFill>
              <a:schemeClr val="bg1">
                <a:lumMod val="40000"/>
                <a:lumOff val="60000"/>
              </a:schemeClr>
            </a:solidFill>
            <a:ln w="28575"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15" name="Oval 14"/>
            <p:cNvSpPr/>
            <p:nvPr/>
          </p:nvSpPr>
          <p:spPr>
            <a:xfrm>
              <a:off x="1529968" y="3108199"/>
              <a:ext cx="433469" cy="435075"/>
            </a:xfrm>
            <a:prstGeom prst="ellipse">
              <a:avLst/>
            </a:prstGeom>
            <a:solidFill>
              <a:schemeClr val="bg1">
                <a:lumMod val="40000"/>
                <a:lumOff val="60000"/>
              </a:schemeClr>
            </a:solidFill>
            <a:ln w="28575"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srgbClr val="000000"/>
                  </a:solidFill>
                </a:rPr>
                <a:t>1</a:t>
              </a:r>
            </a:p>
          </p:txBody>
        </p:sp>
        <p:cxnSp>
          <p:nvCxnSpPr>
            <p:cNvPr id="16" name="Straight Arrow Connector 15"/>
            <p:cNvCxnSpPr/>
            <p:nvPr/>
          </p:nvCxnSpPr>
          <p:spPr>
            <a:xfrm rot="5400000">
              <a:off x="1502965" y="3787806"/>
              <a:ext cx="487474" cy="158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>
              <a:stCxn id="14" idx="3"/>
              <a:endCxn id="12" idx="0"/>
            </p:cNvCxnSpPr>
            <p:nvPr/>
          </p:nvCxnSpPr>
          <p:spPr>
            <a:xfrm rot="5400000">
              <a:off x="626480" y="4907263"/>
              <a:ext cx="1471952" cy="46204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>
              <a:stCxn id="13" idx="5"/>
              <a:endCxn id="11" idx="1"/>
            </p:cNvCxnSpPr>
            <p:nvPr/>
          </p:nvCxnSpPr>
          <p:spPr>
            <a:xfrm rot="16200000" flipH="1">
              <a:off x="2592191" y="5404265"/>
              <a:ext cx="592275" cy="477926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>
              <a:stCxn id="14" idx="5"/>
              <a:endCxn id="13" idx="1"/>
            </p:cNvCxnSpPr>
            <p:nvPr/>
          </p:nvCxnSpPr>
          <p:spPr>
            <a:xfrm rot="16200000" flipH="1">
              <a:off x="1802262" y="4499974"/>
              <a:ext cx="636734" cy="441407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Curved Connector 24"/>
            <p:cNvCxnSpPr>
              <a:stCxn id="13" idx="4"/>
            </p:cNvCxnSpPr>
            <p:nvPr/>
          </p:nvCxnSpPr>
          <p:spPr>
            <a:xfrm rot="5400000" flipH="1">
              <a:off x="1674438" y="4589695"/>
              <a:ext cx="895557" cy="746264"/>
            </a:xfrm>
            <a:prstGeom prst="curvedConnector3">
              <a:avLst>
                <a:gd name="adj1" fmla="val -25532"/>
              </a:avLst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984" name="TextBox 25"/>
            <p:cNvSpPr txBox="1">
              <a:spLocks noChangeArrowheads="1"/>
            </p:cNvSpPr>
            <p:nvPr/>
          </p:nvSpPr>
          <p:spPr bwMode="auto">
            <a:xfrm>
              <a:off x="167640" y="2274570"/>
              <a:ext cx="3009900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sz="2400">
                  <a:solidFill>
                    <a:schemeClr val="tx2"/>
                  </a:solidFill>
                  <a:latin typeface="Comic Sans MS" pitchFamily="66" charset="0"/>
                </a:rPr>
                <a:t>Graph</a:t>
              </a:r>
            </a:p>
            <a:p>
              <a:pPr algn="ctr"/>
              <a:r>
                <a:rPr lang="en-US" sz="2400">
                  <a:solidFill>
                    <a:schemeClr val="tx2"/>
                  </a:solidFill>
                  <a:latin typeface="Comic Sans MS" pitchFamily="66" charset="0"/>
                </a:rPr>
                <a:t>Abstract version</a:t>
              </a:r>
            </a:p>
          </p:txBody>
        </p:sp>
      </p:grpSp>
      <p:sp>
        <p:nvSpPr>
          <p:cNvPr id="28" name="TextBox 27"/>
          <p:cNvSpPr txBox="1"/>
          <p:nvPr/>
        </p:nvSpPr>
        <p:spPr>
          <a:xfrm>
            <a:off x="3294063" y="1866900"/>
            <a:ext cx="2420937" cy="3048000"/>
          </a:xfrm>
          <a:prstGeom prst="rect">
            <a:avLst/>
          </a:prstGeom>
          <a:solidFill>
            <a:schemeClr val="bg1">
              <a:lumMod val="60000"/>
              <a:lumOff val="40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en-US" sz="2400" dirty="0"/>
              <a:t>Edges</a:t>
            </a:r>
          </a:p>
          <a:p>
            <a:pPr>
              <a:defRPr/>
            </a:pPr>
            <a:r>
              <a:rPr lang="en-US" sz="2400" dirty="0"/>
              <a:t>1 2</a:t>
            </a:r>
          </a:p>
          <a:p>
            <a:pPr>
              <a:defRPr/>
            </a:pPr>
            <a:r>
              <a:rPr lang="en-US" sz="2400" dirty="0"/>
              <a:t>2 3</a:t>
            </a:r>
          </a:p>
          <a:p>
            <a:pPr>
              <a:defRPr/>
            </a:pPr>
            <a:r>
              <a:rPr lang="en-US" sz="2400" dirty="0"/>
              <a:t>3 2</a:t>
            </a:r>
          </a:p>
          <a:p>
            <a:pPr>
              <a:defRPr/>
            </a:pPr>
            <a:r>
              <a:rPr lang="en-US" sz="2400" dirty="0"/>
              <a:t>3 4</a:t>
            </a:r>
          </a:p>
          <a:p>
            <a:pPr>
              <a:defRPr/>
            </a:pPr>
            <a:r>
              <a:rPr lang="en-US" sz="2400" dirty="0"/>
              <a:t>2 5</a:t>
            </a:r>
          </a:p>
          <a:p>
            <a:pPr>
              <a:defRPr/>
            </a:pPr>
            <a:r>
              <a:rPr lang="en-US" sz="2400" dirty="0"/>
              <a:t>Initial Node: 1</a:t>
            </a:r>
          </a:p>
          <a:p>
            <a:pPr>
              <a:defRPr/>
            </a:pPr>
            <a:r>
              <a:rPr lang="en-US" sz="2400" dirty="0"/>
              <a:t>Final Nodes: 4, 5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022975" y="1855788"/>
            <a:ext cx="2874963" cy="3046412"/>
          </a:xfrm>
          <a:prstGeom prst="rect">
            <a:avLst/>
          </a:prstGeom>
          <a:solidFill>
            <a:schemeClr val="bg1">
              <a:lumMod val="60000"/>
              <a:lumOff val="40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en-US" sz="2400" dirty="0"/>
              <a:t>6 requirements for Edge-Pair Coverage</a:t>
            </a:r>
            <a:br>
              <a:rPr lang="en-US" sz="2400" dirty="0"/>
            </a:br>
            <a:r>
              <a:rPr lang="en-US" sz="2400" dirty="0"/>
              <a:t>1. [1, 2, 3]</a:t>
            </a:r>
            <a:br>
              <a:rPr lang="en-US" sz="2400" dirty="0"/>
            </a:br>
            <a:r>
              <a:rPr lang="en-US" sz="2400" dirty="0"/>
              <a:t>2. [1, 2, 5]</a:t>
            </a:r>
            <a:br>
              <a:rPr lang="en-US" sz="2400" dirty="0"/>
            </a:br>
            <a:r>
              <a:rPr lang="en-US" sz="2400" dirty="0"/>
              <a:t>3. [2, 3, 4]</a:t>
            </a:r>
            <a:br>
              <a:rPr lang="en-US" sz="2400" dirty="0"/>
            </a:br>
            <a:r>
              <a:rPr lang="en-US" sz="2400" dirty="0"/>
              <a:t>4. [2, 3, 2]</a:t>
            </a:r>
            <a:br>
              <a:rPr lang="en-US" sz="2400" dirty="0"/>
            </a:br>
            <a:r>
              <a:rPr lang="en-US" sz="2400" dirty="0"/>
              <a:t>5. [3, 2, 3]</a:t>
            </a:r>
            <a:br>
              <a:rPr lang="en-US" sz="2400" dirty="0"/>
            </a:br>
            <a:r>
              <a:rPr lang="en-US" sz="2400" dirty="0"/>
              <a:t>6. [3, 2, 5]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473575" y="5018088"/>
            <a:ext cx="2133600" cy="1570037"/>
          </a:xfrm>
          <a:prstGeom prst="rect">
            <a:avLst/>
          </a:prstGeom>
          <a:solidFill>
            <a:schemeClr val="bg1">
              <a:lumMod val="60000"/>
              <a:lumOff val="40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en-US" sz="2400" dirty="0"/>
              <a:t>Test Paths</a:t>
            </a:r>
          </a:p>
          <a:p>
            <a:pPr>
              <a:defRPr/>
            </a:pPr>
            <a:r>
              <a:rPr lang="en-US" sz="2400" dirty="0"/>
              <a:t>[1, 2, 5]</a:t>
            </a:r>
          </a:p>
          <a:p>
            <a:pPr>
              <a:defRPr/>
            </a:pPr>
            <a:r>
              <a:rPr lang="en-US" sz="2400" dirty="0"/>
              <a:t>[1, 2, 3, 2, 5]</a:t>
            </a:r>
          </a:p>
          <a:p>
            <a:pPr>
              <a:defRPr/>
            </a:pPr>
            <a:r>
              <a:rPr lang="en-US" sz="2400" dirty="0"/>
              <a:t>[1, 2, 3, 2, 3, 4]</a:t>
            </a:r>
          </a:p>
        </p:txBody>
      </p:sp>
      <p:sp>
        <p:nvSpPr>
          <p:cNvPr id="31" name="AutoShape 15"/>
          <p:cNvSpPr>
            <a:spLocks noChangeArrowheads="1"/>
          </p:cNvSpPr>
          <p:nvPr/>
        </p:nvSpPr>
        <p:spPr bwMode="auto">
          <a:xfrm>
            <a:off x="6378575" y="5497513"/>
            <a:ext cx="2708275" cy="742950"/>
          </a:xfrm>
          <a:prstGeom prst="star16">
            <a:avLst>
              <a:gd name="adj" fmla="val 37500"/>
            </a:avLst>
          </a:prstGeom>
          <a:solidFill>
            <a:srgbClr val="FF0000"/>
          </a:solidFill>
          <a:ln w="28575">
            <a:solidFill>
              <a:schemeClr val="tx2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 sz="2400">
                <a:solidFill>
                  <a:schemeClr val="tx2"/>
                </a:solidFill>
                <a:latin typeface="Papyrus" pitchFamily="66" charset="0"/>
              </a:rPr>
              <a:t>Find values …</a:t>
            </a:r>
          </a:p>
        </p:txBody>
      </p:sp>
    </p:spTree>
    <p:extLst>
      <p:ext uri="{BB962C8B-B14F-4D97-AF65-F5344CB8AC3E}">
        <p14:creationId xmlns:p14="http://schemas.microsoft.com/office/powerpoint/2010/main" val="111220169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9" grpId="0" animBg="1"/>
      <p:bldP spid="30" grpId="0" animBg="1"/>
      <p:bldP spid="3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 Testing Foundations</a:t>
            </a:r>
            <a:r>
              <a:rPr lang="en-US" sz="2800" dirty="0" smtClean="0"/>
              <a:t> (2.1)</a:t>
            </a:r>
            <a:endParaRPr lang="en-US" dirty="0" smtClean="0"/>
          </a:p>
        </p:txBody>
      </p:sp>
      <p:sp>
        <p:nvSpPr>
          <p:cNvPr id="41987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sz="800" b="0" smtClean="0">
                <a:solidFill>
                  <a:schemeClr val="tx1"/>
                </a:solidFill>
                <a:latin typeface="Arial" panose="020B0604020202020204" pitchFamily="34" charset="0"/>
              </a:rPr>
              <a:t>Introduction to Software Testing, Edition 2  (Ch 2)</a:t>
            </a:r>
            <a:endParaRPr lang="en-US" sz="800" b="0" u="sng" smtClean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41988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sz="800" b="0" dirty="0" smtClean="0">
                <a:solidFill>
                  <a:schemeClr val="tx1"/>
                </a:solidFill>
                <a:latin typeface="Arial" panose="020B0604020202020204" pitchFamily="34" charset="0"/>
              </a:rPr>
              <a:t>© Ammann &amp; Offutt</a:t>
            </a:r>
          </a:p>
        </p:txBody>
      </p:sp>
      <p:sp>
        <p:nvSpPr>
          <p:cNvPr id="4198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F66EB8E7-A20D-45EE-BB93-29A7D168B8B9}" type="slidenum">
              <a:rPr lang="en-US" sz="800" b="0" smtClean="0">
                <a:solidFill>
                  <a:schemeClr val="tx1"/>
                </a:solidFill>
                <a:latin typeface="Arial" panose="020B0604020202020204" pitchFamily="34" charset="0"/>
              </a:rPr>
              <a:pPr/>
              <a:t>3</a:t>
            </a:fld>
            <a:endParaRPr lang="en-US" sz="800" b="0" smtClean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1024950" y="2387600"/>
            <a:ext cx="7083270" cy="2554545"/>
          </a:xfrm>
          <a:prstGeom prst="rect">
            <a:avLst/>
          </a:prstGeom>
          <a:solidFill>
            <a:srgbClr val="0000CC"/>
          </a:solidFill>
          <a:ln w="12700">
            <a:solidFill>
              <a:srgbClr val="000000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32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  <a:cs typeface="Arial" pitchFamily="34" charset="0"/>
              </a:rPr>
              <a:t>Testing can only show the presence of failures</a:t>
            </a:r>
          </a:p>
          <a:p>
            <a:pPr algn="ctr">
              <a:spcBef>
                <a:spcPct val="50000"/>
              </a:spcBef>
              <a:defRPr/>
            </a:pPr>
            <a:endParaRPr lang="en-US" sz="3200" dirty="0" smtClean="0">
              <a:effectLst>
                <a:outerShdw blurRad="38100" dist="38100" dir="2700000" algn="tl">
                  <a:srgbClr val="000000"/>
                </a:outerShdw>
              </a:effectLst>
              <a:latin typeface="Gill Sans MT" pitchFamily="34" charset="0"/>
              <a:cs typeface="Arial" pitchFamily="34" charset="0"/>
            </a:endParaRPr>
          </a:p>
          <a:p>
            <a:pPr algn="ctr">
              <a:spcBef>
                <a:spcPct val="50000"/>
              </a:spcBef>
              <a:defRPr/>
            </a:pPr>
            <a:r>
              <a:rPr lang="en-US" sz="32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  <a:cs typeface="Arial" pitchFamily="34" charset="0"/>
              </a:rPr>
              <a:t>Not their absence</a:t>
            </a:r>
            <a:endParaRPr lang="en-US" sz="3200" dirty="0">
              <a:effectLst>
                <a:outerShdw blurRad="38100" dist="38100" dir="2700000" algn="tl">
                  <a:srgbClr val="000000"/>
                </a:outerShdw>
              </a:effectLst>
              <a:latin typeface="Gill Sans MT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212970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Types of Activities in the Book</a:t>
            </a:r>
          </a:p>
        </p:txBody>
      </p:sp>
      <p:sp>
        <p:nvSpPr>
          <p:cNvPr id="41987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sz="800" b="0" smtClean="0">
                <a:solidFill>
                  <a:schemeClr val="tx1"/>
                </a:solidFill>
                <a:latin typeface="Arial" panose="020B0604020202020204" pitchFamily="34" charset="0"/>
              </a:rPr>
              <a:t>Introduction to Software Testing, Edition 2  (Ch 2)</a:t>
            </a:r>
            <a:endParaRPr lang="en-US" sz="800" b="0" u="sng" smtClean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41988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sz="800" b="0" smtClean="0">
                <a:solidFill>
                  <a:schemeClr val="tx1"/>
                </a:solidFill>
                <a:latin typeface="Arial" panose="020B0604020202020204" pitchFamily="34" charset="0"/>
              </a:rPr>
              <a:t>© Ammann &amp; Offutt</a:t>
            </a:r>
          </a:p>
        </p:txBody>
      </p:sp>
      <p:sp>
        <p:nvSpPr>
          <p:cNvPr id="4198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F66EB8E7-A20D-45EE-BB93-29A7D168B8B9}" type="slidenum">
              <a:rPr lang="en-US" sz="800" b="0" smtClean="0">
                <a:solidFill>
                  <a:schemeClr val="tx1"/>
                </a:solidFill>
                <a:latin typeface="Arial" panose="020B0604020202020204" pitchFamily="34" charset="0"/>
              </a:rPr>
              <a:pPr/>
              <a:t>30</a:t>
            </a:fld>
            <a:endParaRPr lang="en-US" sz="800" b="0" smtClean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872359" y="2387600"/>
            <a:ext cx="7388771" cy="1169551"/>
          </a:xfrm>
          <a:prstGeom prst="rect">
            <a:avLst/>
          </a:prstGeom>
          <a:solidFill>
            <a:srgbClr val="0000CC"/>
          </a:solidFill>
          <a:ln w="12700">
            <a:solidFill>
              <a:srgbClr val="000000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  <a:cs typeface="Arial" pitchFamily="34" charset="0"/>
              </a:rPr>
              <a:t>Most of this book is </a:t>
            </a:r>
            <a:r>
              <a:rPr lang="en-US" sz="28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  <a:cs typeface="Arial" pitchFamily="34" charset="0"/>
              </a:rPr>
              <a:t>about test </a:t>
            </a:r>
            <a:r>
              <a:rPr lang="en-US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  <a:cs typeface="Arial" pitchFamily="34" charset="0"/>
              </a:rPr>
              <a:t>design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  <a:cs typeface="Arial" pitchFamily="34" charset="0"/>
              </a:rPr>
              <a:t>Other activities are well covered elsewhere</a:t>
            </a:r>
          </a:p>
        </p:txBody>
      </p:sp>
    </p:spTree>
    <p:extLst>
      <p:ext uri="{BB962C8B-B14F-4D97-AF65-F5344CB8AC3E}">
        <p14:creationId xmlns:p14="http://schemas.microsoft.com/office/powerpoint/2010/main" val="419186335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sz="800" b="0" smtClean="0">
                <a:solidFill>
                  <a:schemeClr val="tx1"/>
                </a:solidFill>
                <a:latin typeface="Arial" panose="020B0604020202020204" pitchFamily="34" charset="0"/>
              </a:rPr>
              <a:t>Introduction to Software Testing, Edition 2  (Ch 2)</a:t>
            </a:r>
          </a:p>
        </p:txBody>
      </p:sp>
      <p:sp>
        <p:nvSpPr>
          <p:cNvPr id="4915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sz="800" b="0" smtClean="0">
                <a:solidFill>
                  <a:schemeClr val="tx1"/>
                </a:solidFill>
                <a:latin typeface="Arial" panose="020B0604020202020204" pitchFamily="34" charset="0"/>
              </a:rPr>
              <a:t>© Ammann &amp; Offutt</a:t>
            </a:r>
          </a:p>
        </p:txBody>
      </p:sp>
      <p:sp>
        <p:nvSpPr>
          <p:cNvPr id="4915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7C8A08FA-E67D-4787-AD2F-9F387ADB277B}" type="slidenum">
              <a:rPr lang="en-US" sz="800" b="0" smtClean="0">
                <a:solidFill>
                  <a:schemeClr val="tx1"/>
                </a:solidFill>
                <a:latin typeface="Arial" panose="020B0604020202020204" pitchFamily="34" charset="0"/>
              </a:rPr>
              <a:pPr/>
              <a:t>4</a:t>
            </a:fld>
            <a:endParaRPr lang="en-US" sz="800" b="0" smtClean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491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Testing &amp; Debugging</a:t>
            </a:r>
          </a:p>
        </p:txBody>
      </p:sp>
      <p:sp>
        <p:nvSpPr>
          <p:cNvPr id="491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8113" y="1245747"/>
            <a:ext cx="8867775" cy="4481513"/>
          </a:xfrm>
        </p:spPr>
        <p:txBody>
          <a:bodyPr/>
          <a:lstStyle/>
          <a:p>
            <a:r>
              <a:rPr lang="en-US" sz="2800" dirty="0"/>
              <a:t> </a:t>
            </a:r>
            <a:r>
              <a:rPr lang="en-US" sz="2800" dirty="0" smtClean="0">
                <a:solidFill>
                  <a:srgbClr val="FFFF00"/>
                </a:solidFill>
              </a:rPr>
              <a:t>Testing</a:t>
            </a:r>
            <a:r>
              <a:rPr lang="en-US" sz="2800" dirty="0" smtClean="0"/>
              <a:t> : Evaluating software by observing its execution</a:t>
            </a:r>
          </a:p>
          <a:p>
            <a:endParaRPr lang="en-US" sz="2800" dirty="0">
              <a:solidFill>
                <a:srgbClr val="FFFF00"/>
              </a:solidFill>
            </a:endParaRPr>
          </a:p>
          <a:p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tx2"/>
                </a:solidFill>
              </a:rPr>
              <a:t>Test Failure</a:t>
            </a:r>
            <a:r>
              <a:rPr lang="en-US" sz="2800" dirty="0" smtClean="0"/>
              <a:t> : Execution of a test that results in a software failure</a:t>
            </a:r>
          </a:p>
          <a:p>
            <a:endParaRPr lang="en-US" sz="2800" dirty="0" smtClean="0">
              <a:solidFill>
                <a:srgbClr val="FFFF00"/>
              </a:solidFill>
            </a:endParaRPr>
          </a:p>
          <a:p>
            <a:r>
              <a:rPr lang="en-US" sz="2800" dirty="0"/>
              <a:t> </a:t>
            </a:r>
            <a:r>
              <a:rPr lang="en-US" sz="2800" dirty="0" smtClean="0">
                <a:solidFill>
                  <a:srgbClr val="FFFF00"/>
                </a:solidFill>
              </a:rPr>
              <a:t>Debugging</a:t>
            </a:r>
            <a:r>
              <a:rPr lang="en-US" sz="2800" dirty="0" smtClean="0"/>
              <a:t> : The process of finding a fault given a failure</a:t>
            </a: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1794294" y="4746625"/>
            <a:ext cx="5520906" cy="954107"/>
          </a:xfrm>
          <a:prstGeom prst="rect">
            <a:avLst/>
          </a:prstGeom>
          <a:solidFill>
            <a:srgbClr val="0000CC"/>
          </a:solidFill>
          <a:ln w="12700">
            <a:solidFill>
              <a:srgbClr val="000000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800" b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  <a:cs typeface="Arial" pitchFamily="34" charset="0"/>
              </a:rPr>
              <a:t>Not all inputs will “trigger” a fault into causing a failure</a:t>
            </a:r>
            <a:endParaRPr lang="en-US" sz="2800" b="0" dirty="0">
              <a:effectLst>
                <a:outerShdw blurRad="38100" dist="38100" dir="2700000" algn="tl">
                  <a:srgbClr val="000000"/>
                </a:outerShdw>
              </a:effectLst>
              <a:latin typeface="Gill Sans MT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sz="800" b="0" smtClean="0">
                <a:solidFill>
                  <a:schemeClr val="tx1"/>
                </a:solidFill>
                <a:latin typeface="Arial" panose="020B0604020202020204" pitchFamily="34" charset="0"/>
              </a:rPr>
              <a:t>Introduction to Software Testing, Edition 2  (Ch 2)</a:t>
            </a:r>
          </a:p>
        </p:txBody>
      </p:sp>
      <p:sp>
        <p:nvSpPr>
          <p:cNvPr id="5017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sz="800" b="0" smtClean="0">
                <a:solidFill>
                  <a:schemeClr val="tx1"/>
                </a:solidFill>
                <a:latin typeface="Arial" panose="020B0604020202020204" pitchFamily="34" charset="0"/>
              </a:rPr>
              <a:t>© Ammann &amp; Offutt</a:t>
            </a:r>
          </a:p>
        </p:txBody>
      </p:sp>
      <p:sp>
        <p:nvSpPr>
          <p:cNvPr id="5018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A818A226-45BD-49D9-8BAA-C216DB0D2C89}" type="slidenum">
              <a:rPr lang="en-US" sz="800" b="0" smtClean="0">
                <a:solidFill>
                  <a:schemeClr val="tx1"/>
                </a:solidFill>
                <a:latin typeface="Arial" panose="020B0604020202020204" pitchFamily="34" charset="0"/>
              </a:rPr>
              <a:pPr/>
              <a:t>5</a:t>
            </a:fld>
            <a:endParaRPr lang="en-US" sz="800" b="0" smtClean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501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Fault &amp; Failure Model (RIPR)</a:t>
            </a:r>
          </a:p>
        </p:txBody>
      </p:sp>
      <p:sp>
        <p:nvSpPr>
          <p:cNvPr id="165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900" y="830263"/>
            <a:ext cx="8966200" cy="5546725"/>
          </a:xfrm>
        </p:spPr>
        <p:txBody>
          <a:bodyPr/>
          <a:lstStyle/>
          <a:p>
            <a:pPr marL="457200" indent="-457200" algn="ctr">
              <a:buFont typeface="Monotype Sorts" charset="2"/>
              <a:buNone/>
              <a:defRPr/>
            </a:pPr>
            <a:r>
              <a:rPr lang="en-US" sz="2800" u="sng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Four conditions necessary for a failure to be observed</a:t>
            </a:r>
          </a:p>
          <a:p>
            <a:pPr marL="457200" indent="-457200">
              <a:buFont typeface="Monotype Sorts" charset="2"/>
              <a:buAutoNum type="arabicPeriod"/>
              <a:defRPr/>
            </a:pPr>
            <a:endParaRPr lang="en-US" sz="2800" u="sng" dirty="0" smtClean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457200" indent="-457200">
              <a:spcAft>
                <a:spcPts val="1200"/>
              </a:spcAft>
              <a:buSzTx/>
              <a:buFont typeface="Monotype Sorts" charset="2"/>
              <a:buAutoNum type="arabicPeriod"/>
              <a:defRPr/>
            </a:pP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tx2"/>
                </a:solidFill>
              </a:rPr>
              <a:t>Reachability</a:t>
            </a:r>
            <a:r>
              <a:rPr lang="en-US" sz="2800" dirty="0" smtClean="0"/>
              <a:t> : The location or locations in the program that contain the fault must be reached </a:t>
            </a:r>
          </a:p>
          <a:p>
            <a:pPr marL="457200" indent="-457200">
              <a:spcAft>
                <a:spcPts val="1200"/>
              </a:spcAft>
              <a:buSzTx/>
              <a:buFont typeface="Monotype Sorts" charset="2"/>
              <a:buAutoNum type="arabicPeriod"/>
              <a:defRPr/>
            </a:pPr>
            <a:r>
              <a:rPr lang="en-US" sz="2800" dirty="0"/>
              <a:t> </a:t>
            </a:r>
            <a:r>
              <a:rPr lang="en-US" sz="2800" dirty="0" smtClean="0">
                <a:solidFill>
                  <a:schemeClr val="tx2"/>
                </a:solidFill>
              </a:rPr>
              <a:t>Infection</a:t>
            </a:r>
            <a:r>
              <a:rPr lang="en-US" sz="2800" dirty="0" smtClean="0"/>
              <a:t> : The state of the program must be incorrect</a:t>
            </a:r>
          </a:p>
          <a:p>
            <a:pPr marL="457200" indent="-457200">
              <a:spcAft>
                <a:spcPts val="1200"/>
              </a:spcAft>
              <a:buSzTx/>
              <a:buFont typeface="Monotype Sorts" charset="2"/>
              <a:buAutoNum type="arabicPeriod"/>
              <a:defRPr/>
            </a:pPr>
            <a:r>
              <a:rPr lang="en-US" sz="2800" dirty="0"/>
              <a:t> </a:t>
            </a:r>
            <a:r>
              <a:rPr lang="en-US" sz="2800" dirty="0" smtClean="0">
                <a:solidFill>
                  <a:schemeClr val="tx2"/>
                </a:solidFill>
              </a:rPr>
              <a:t>Propagation</a:t>
            </a:r>
            <a:r>
              <a:rPr lang="en-US" sz="2800" dirty="0" smtClean="0"/>
              <a:t> : The infected state must cause some output or final state of the program to be incorrect</a:t>
            </a:r>
          </a:p>
          <a:p>
            <a:pPr marL="457200" indent="-457200">
              <a:spcAft>
                <a:spcPts val="1200"/>
              </a:spcAft>
              <a:buSzTx/>
              <a:buFont typeface="Monotype Sorts" charset="2"/>
              <a:buAutoNum type="arabicPeriod"/>
              <a:defRPr/>
            </a:pPr>
            <a:r>
              <a:rPr lang="en-US" dirty="0" smtClean="0"/>
              <a:t> </a:t>
            </a:r>
            <a:r>
              <a:rPr lang="en-US" dirty="0" smtClean="0">
                <a:solidFill>
                  <a:schemeClr val="tx2"/>
                </a:solidFill>
              </a:rPr>
              <a:t>Reveal</a:t>
            </a:r>
            <a:r>
              <a:rPr lang="en-US" dirty="0" smtClean="0"/>
              <a:t> : The tester must observe part of the incorrect portion of the program state</a:t>
            </a:r>
            <a:endParaRPr lang="en-US" sz="2800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1"/>
            <a:ext cx="9144000" cy="1070811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RIPR </a:t>
            </a:r>
            <a:r>
              <a:rPr lang="en-US" dirty="0" smtClean="0">
                <a:solidFill>
                  <a:srgbClr val="FFFF00"/>
                </a:solidFill>
              </a:rPr>
              <a:t>Model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208006" y="974435"/>
            <a:ext cx="2912919" cy="52846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b="0" dirty="0" smtClean="0">
                <a:solidFill>
                  <a:schemeClr val="tx2"/>
                </a:solidFill>
                <a:latin typeface="Gill Sans MT" panose="020B0502020104020203" pitchFamily="34" charset="0"/>
                <a:ea typeface="宋体" pitchFamily="2" charset="-122"/>
              </a:rPr>
              <a:t>R</a:t>
            </a:r>
            <a:r>
              <a:rPr lang="en-US" altLang="zh-CN" b="0" dirty="0" smtClean="0">
                <a:latin typeface="Gill Sans MT" panose="020B0502020104020203" pitchFamily="34" charset="0"/>
                <a:ea typeface="宋体" pitchFamily="2" charset="-122"/>
              </a:rPr>
              <a:t>eachability</a:t>
            </a:r>
          </a:p>
          <a:p>
            <a:r>
              <a:rPr lang="en-US" altLang="zh-CN" b="0" dirty="0" smtClean="0">
                <a:solidFill>
                  <a:schemeClr val="tx2"/>
                </a:solidFill>
                <a:latin typeface="Gill Sans MT" panose="020B0502020104020203" pitchFamily="34" charset="0"/>
                <a:ea typeface="宋体" pitchFamily="2" charset="-122"/>
              </a:rPr>
              <a:t>I</a:t>
            </a:r>
            <a:r>
              <a:rPr lang="en-US" altLang="zh-CN" b="0" dirty="0" smtClean="0">
                <a:latin typeface="Gill Sans MT" panose="020B0502020104020203" pitchFamily="34" charset="0"/>
                <a:ea typeface="宋体" pitchFamily="2" charset="-122"/>
              </a:rPr>
              <a:t>nfection</a:t>
            </a:r>
          </a:p>
          <a:p>
            <a:r>
              <a:rPr lang="en-US" altLang="zh-CN" b="0" dirty="0" smtClean="0">
                <a:solidFill>
                  <a:schemeClr val="tx2"/>
                </a:solidFill>
                <a:latin typeface="Gill Sans MT" panose="020B0502020104020203" pitchFamily="34" charset="0"/>
                <a:ea typeface="宋体" pitchFamily="2" charset="-122"/>
              </a:rPr>
              <a:t>P</a:t>
            </a:r>
            <a:r>
              <a:rPr lang="en-US" altLang="zh-CN" b="0" dirty="0" smtClean="0">
                <a:latin typeface="Gill Sans MT" panose="020B0502020104020203" pitchFamily="34" charset="0"/>
                <a:ea typeface="宋体" pitchFamily="2" charset="-122"/>
              </a:rPr>
              <a:t>ropagation</a:t>
            </a:r>
          </a:p>
          <a:p>
            <a:r>
              <a:rPr lang="en-US" altLang="zh-CN" b="0" dirty="0" err="1" smtClean="0">
                <a:solidFill>
                  <a:schemeClr val="tx2"/>
                </a:solidFill>
                <a:latin typeface="Gill Sans MT" panose="020B0502020104020203" pitchFamily="34" charset="0"/>
                <a:ea typeface="宋体" pitchFamily="2" charset="-122"/>
              </a:rPr>
              <a:t>R</a:t>
            </a:r>
            <a:r>
              <a:rPr lang="en-US" altLang="zh-CN" b="0" dirty="0" err="1" smtClean="0">
                <a:latin typeface="Gill Sans MT" panose="020B0502020104020203" pitchFamily="34" charset="0"/>
                <a:ea typeface="宋体" pitchFamily="2" charset="-122"/>
              </a:rPr>
              <a:t>evealability</a:t>
            </a:r>
            <a:r>
              <a:rPr lang="en-US" altLang="zh-CN" b="0" dirty="0" smtClean="0">
                <a:latin typeface="Gill Sans MT" panose="020B0502020104020203" pitchFamily="34" charset="0"/>
                <a:ea typeface="宋体" pitchFamily="2" charset="-122"/>
              </a:rPr>
              <a:t> </a:t>
            </a:r>
          </a:p>
        </p:txBody>
      </p:sp>
      <p:sp>
        <p:nvSpPr>
          <p:cNvPr id="3" name="Oval 2"/>
          <p:cNvSpPr/>
          <p:nvPr/>
        </p:nvSpPr>
        <p:spPr>
          <a:xfrm>
            <a:off x="3605545" y="937696"/>
            <a:ext cx="1361404" cy="1083491"/>
          </a:xfrm>
          <a:prstGeom prst="ellipse">
            <a:avLst/>
          </a:prstGeom>
          <a:solidFill>
            <a:schemeClr val="tx2">
              <a:lumMod val="75000"/>
            </a:schemeClr>
          </a:solidFill>
          <a:ln w="3810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latin typeface="Gill Sans MT" panose="020B0502020104020203" pitchFamily="34" charset="0"/>
              </a:rPr>
              <a:t>Test</a:t>
            </a:r>
          </a:p>
        </p:txBody>
      </p:sp>
      <p:sp>
        <p:nvSpPr>
          <p:cNvPr id="8" name="Oval 7"/>
          <p:cNvSpPr/>
          <p:nvPr/>
        </p:nvSpPr>
        <p:spPr>
          <a:xfrm>
            <a:off x="3508937" y="2540773"/>
            <a:ext cx="1554621" cy="1269154"/>
          </a:xfrm>
          <a:prstGeom prst="ellipse">
            <a:avLst/>
          </a:prstGeom>
          <a:solidFill>
            <a:schemeClr val="tx2">
              <a:lumMod val="75000"/>
            </a:schemeClr>
          </a:solidFill>
          <a:ln w="3810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latin typeface="Gill Sans MT" panose="020B0502020104020203" pitchFamily="34" charset="0"/>
              </a:rPr>
              <a:t>Fault</a:t>
            </a:r>
          </a:p>
        </p:txBody>
      </p:sp>
      <p:sp>
        <p:nvSpPr>
          <p:cNvPr id="9" name="Oval 8"/>
          <p:cNvSpPr/>
          <p:nvPr/>
        </p:nvSpPr>
        <p:spPr>
          <a:xfrm>
            <a:off x="3213487" y="4329512"/>
            <a:ext cx="2145520" cy="1860910"/>
          </a:xfrm>
          <a:prstGeom prst="ellipse">
            <a:avLst/>
          </a:prstGeom>
          <a:solidFill>
            <a:schemeClr val="tx2">
              <a:lumMod val="75000"/>
            </a:schemeClr>
          </a:solidFill>
          <a:ln w="3810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latin typeface="Gill Sans MT" panose="020B0502020104020203" pitchFamily="34" charset="0"/>
              </a:rPr>
              <a:t>Incorrect Program State</a:t>
            </a:r>
          </a:p>
        </p:txBody>
      </p:sp>
      <p:sp>
        <p:nvSpPr>
          <p:cNvPr id="10" name="Oval 9"/>
          <p:cNvSpPr/>
          <p:nvPr/>
        </p:nvSpPr>
        <p:spPr>
          <a:xfrm>
            <a:off x="5359007" y="898267"/>
            <a:ext cx="3639789" cy="3577582"/>
          </a:xfrm>
          <a:prstGeom prst="ellipse">
            <a:avLst/>
          </a:prstGeom>
          <a:solidFill>
            <a:schemeClr val="tx2">
              <a:lumMod val="75000"/>
            </a:schemeClr>
          </a:solidFill>
          <a:ln w="3810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11" name="Oval 10"/>
          <p:cNvSpPr/>
          <p:nvPr/>
        </p:nvSpPr>
        <p:spPr>
          <a:xfrm>
            <a:off x="6244389" y="5225372"/>
            <a:ext cx="1949116" cy="1416051"/>
          </a:xfrm>
          <a:prstGeom prst="ellipse">
            <a:avLst/>
          </a:prstGeom>
          <a:solidFill>
            <a:schemeClr val="tx2">
              <a:lumMod val="75000"/>
            </a:schemeClr>
          </a:solidFill>
          <a:ln w="3810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latin typeface="Gill Sans MT" panose="020B0502020104020203" pitchFamily="34" charset="0"/>
              </a:rPr>
              <a:t>Test Oracles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359007" y="1430830"/>
            <a:ext cx="36397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Final </a:t>
            </a:r>
            <a:r>
              <a:rPr lang="en-US" sz="2400" b="1" dirty="0">
                <a:solidFill>
                  <a:schemeClr val="tx1"/>
                </a:solidFill>
                <a:latin typeface="Gill Sans MT" panose="020B0502020104020203" pitchFamily="34" charset="0"/>
              </a:rPr>
              <a:t>Program </a:t>
            </a:r>
            <a:r>
              <a:rPr lang="en-US" sz="2400" b="1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State</a:t>
            </a:r>
            <a:endParaRPr lang="en-US" sz="2400" b="1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6096001" y="1828120"/>
            <a:ext cx="2902796" cy="1316425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 w="381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0" dirty="0" smtClean="0"/>
              <a:t>Observed Final Program State</a:t>
            </a:r>
          </a:p>
        </p:txBody>
      </p:sp>
      <p:cxnSp>
        <p:nvCxnSpPr>
          <p:cNvPr id="18" name="Straight Arrow Connector 17"/>
          <p:cNvCxnSpPr>
            <a:endCxn id="8" idx="0"/>
          </p:cNvCxnSpPr>
          <p:nvPr/>
        </p:nvCxnSpPr>
        <p:spPr>
          <a:xfrm>
            <a:off x="4286247" y="2024847"/>
            <a:ext cx="1" cy="515926"/>
          </a:xfrm>
          <a:prstGeom prst="straightConnector1">
            <a:avLst/>
          </a:prstGeom>
          <a:ln w="38100">
            <a:solidFill>
              <a:schemeClr val="tx2">
                <a:lumMod val="50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4"/>
            <a:endCxn id="9" idx="0"/>
          </p:cNvCxnSpPr>
          <p:nvPr/>
        </p:nvCxnSpPr>
        <p:spPr>
          <a:xfrm flipH="1">
            <a:off x="4286247" y="3809927"/>
            <a:ext cx="1" cy="519585"/>
          </a:xfrm>
          <a:prstGeom prst="straightConnector1">
            <a:avLst/>
          </a:prstGeom>
          <a:ln w="38100">
            <a:solidFill>
              <a:schemeClr val="tx2">
                <a:lumMod val="50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9" idx="7"/>
            <a:endCxn id="41" idx="2"/>
          </p:cNvCxnSpPr>
          <p:nvPr/>
        </p:nvCxnSpPr>
        <p:spPr>
          <a:xfrm flipV="1">
            <a:off x="5044803" y="3773258"/>
            <a:ext cx="833067" cy="828778"/>
          </a:xfrm>
          <a:prstGeom prst="straightConnector1">
            <a:avLst/>
          </a:prstGeom>
          <a:ln w="38100">
            <a:solidFill>
              <a:schemeClr val="tx2">
                <a:lumMod val="50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11" idx="0"/>
          </p:cNvCxnSpPr>
          <p:nvPr/>
        </p:nvCxnSpPr>
        <p:spPr>
          <a:xfrm flipH="1" flipV="1">
            <a:off x="7177659" y="3007895"/>
            <a:ext cx="41288" cy="221747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2912836" y="2011379"/>
            <a:ext cx="1377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b="0" dirty="0">
                <a:solidFill>
                  <a:schemeClr val="tx1"/>
                </a:solidFill>
                <a:latin typeface="Gill Sans MT" panose="020B0502020104020203" pitchFamily="34" charset="0"/>
              </a:rPr>
              <a:t>R</a:t>
            </a:r>
            <a:r>
              <a:rPr lang="en-US" sz="24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eaches</a:t>
            </a:r>
            <a:endParaRPr lang="en-US" sz="2400" b="0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232101" y="3736343"/>
            <a:ext cx="10585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Infects</a:t>
            </a:r>
            <a:endParaRPr lang="en-US" sz="2400" b="0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297735" y="4494175"/>
            <a:ext cx="16924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Propagates</a:t>
            </a:r>
            <a:endParaRPr lang="en-US" sz="2400" b="0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7177659" y="4614535"/>
            <a:ext cx="12769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Reveals</a:t>
            </a:r>
            <a:endParaRPr lang="en-US" sz="2400" b="0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41" name="Oval 40"/>
          <p:cNvSpPr/>
          <p:nvPr/>
        </p:nvSpPr>
        <p:spPr>
          <a:xfrm>
            <a:off x="5877870" y="3276897"/>
            <a:ext cx="1959843" cy="992722"/>
          </a:xfrm>
          <a:prstGeom prst="ellipse">
            <a:avLst/>
          </a:prstGeom>
          <a:solidFill>
            <a:schemeClr val="tx2">
              <a:lumMod val="75000"/>
              <a:alpha val="28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0" dirty="0" smtClean="0">
                <a:solidFill>
                  <a:srgbClr val="FFFFFF"/>
                </a:solidFill>
              </a:rPr>
              <a:t>Incorrect Final State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Ammann &amp; Offutt</a:t>
            </a:r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Introduction to Software Testing, Edition 2  (Ch 2)</a:t>
            </a:r>
            <a:endParaRPr lang="en-US" u="sng"/>
          </a:p>
        </p:txBody>
      </p:sp>
      <p:sp>
        <p:nvSpPr>
          <p:cNvPr id="24" name="Oval 23"/>
          <p:cNvSpPr/>
          <p:nvPr/>
        </p:nvSpPr>
        <p:spPr>
          <a:xfrm>
            <a:off x="6096001" y="2204081"/>
            <a:ext cx="2807367" cy="1316425"/>
          </a:xfrm>
          <a:prstGeom prst="ellipse">
            <a:avLst/>
          </a:prstGeom>
          <a:solidFill>
            <a:schemeClr val="tx2">
              <a:lumMod val="60000"/>
              <a:lumOff val="40000"/>
              <a:alpha val="25000"/>
            </a:schemeClr>
          </a:solidFill>
          <a:ln w="381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0" dirty="0" smtClean="0"/>
              <a:t>Observed Final Program State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35546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6604"/>
    </mc:Choice>
    <mc:Fallback xmlns="">
      <p:transition xmlns:p14="http://schemas.microsoft.com/office/powerpoint/2010/main" spd="slow" advTm="15660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"/>
                            </p:stCondLst>
                            <p:childTnLst>
                              <p:par>
                                <p:cTn id="7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000"/>
                            </p:stCondLst>
                            <p:childTnLst>
                              <p:par>
                                <p:cTn id="7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500"/>
                            </p:stCondLst>
                            <p:childTnLst>
                              <p:par>
                                <p:cTn id="8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8" grpId="0" animBg="1"/>
      <p:bldP spid="9" grpId="0" animBg="1"/>
      <p:bldP spid="10" grpId="0" animBg="1"/>
      <p:bldP spid="11" grpId="0" animBg="1"/>
      <p:bldP spid="14" grpId="0"/>
      <p:bldP spid="15" grpId="0" animBg="1"/>
      <p:bldP spid="15" grpId="1" animBg="1"/>
      <p:bldP spid="29" grpId="0"/>
      <p:bldP spid="31" grpId="0"/>
      <p:bldP spid="32" grpId="0"/>
      <p:bldP spid="33" grpId="0"/>
      <p:bldP spid="41" grpId="0" animBg="1"/>
      <p:bldP spid="2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 Testing Activities</a:t>
            </a:r>
            <a:r>
              <a:rPr lang="en-US" sz="2800" dirty="0" smtClean="0"/>
              <a:t> (2.2)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>
                <a:solidFill>
                  <a:schemeClr val="tx2"/>
                </a:solidFill>
              </a:rPr>
              <a:t>Test Engineer</a:t>
            </a:r>
            <a:r>
              <a:rPr lang="en-US" dirty="0"/>
              <a:t> : An IT professional who is in charge of one or more technical test activities</a:t>
            </a:r>
          </a:p>
          <a:p>
            <a:pPr lvl="1"/>
            <a:r>
              <a:rPr lang="en-US" sz="1800" dirty="0"/>
              <a:t>D</a:t>
            </a:r>
            <a:r>
              <a:rPr lang="en-US" sz="1800" dirty="0" smtClean="0"/>
              <a:t>esigning </a:t>
            </a:r>
            <a:r>
              <a:rPr lang="en-US" sz="1800" dirty="0"/>
              <a:t>test inputs</a:t>
            </a:r>
          </a:p>
          <a:p>
            <a:pPr lvl="1"/>
            <a:r>
              <a:rPr lang="en-US" sz="1800" dirty="0"/>
              <a:t>P</a:t>
            </a:r>
            <a:r>
              <a:rPr lang="en-US" sz="1800" dirty="0" smtClean="0"/>
              <a:t>roducing </a:t>
            </a:r>
            <a:r>
              <a:rPr lang="en-US" sz="1800" dirty="0"/>
              <a:t>test values</a:t>
            </a:r>
          </a:p>
          <a:p>
            <a:pPr lvl="1"/>
            <a:r>
              <a:rPr lang="en-US" sz="1800" dirty="0" smtClean="0"/>
              <a:t>Running </a:t>
            </a:r>
            <a:r>
              <a:rPr lang="en-US" sz="1800" dirty="0"/>
              <a:t>test scripts</a:t>
            </a:r>
          </a:p>
          <a:p>
            <a:pPr lvl="1"/>
            <a:r>
              <a:rPr lang="en-US" sz="1800" dirty="0"/>
              <a:t>A</a:t>
            </a:r>
            <a:r>
              <a:rPr lang="en-US" sz="1800" dirty="0" smtClean="0"/>
              <a:t>nalyzing </a:t>
            </a:r>
            <a:r>
              <a:rPr lang="en-US" sz="1800" dirty="0"/>
              <a:t>results</a:t>
            </a:r>
          </a:p>
          <a:p>
            <a:pPr lvl="1"/>
            <a:r>
              <a:rPr lang="en-US" sz="1800" dirty="0"/>
              <a:t>R</a:t>
            </a:r>
            <a:r>
              <a:rPr lang="en-US" sz="1800" dirty="0" smtClean="0"/>
              <a:t>eporting </a:t>
            </a:r>
            <a:r>
              <a:rPr lang="en-US" sz="1800" dirty="0"/>
              <a:t>results to developers and managers</a:t>
            </a:r>
          </a:p>
          <a:p>
            <a:pPr lvl="1"/>
            <a:endParaRPr lang="en-US" sz="1800" dirty="0"/>
          </a:p>
          <a:p>
            <a:r>
              <a:rPr lang="en-US" u="sng" dirty="0">
                <a:solidFill>
                  <a:schemeClr val="tx2"/>
                </a:solidFill>
              </a:rPr>
              <a:t>Test Manager</a:t>
            </a:r>
            <a:r>
              <a:rPr lang="en-US" dirty="0"/>
              <a:t> : In charge of one or more test engineers</a:t>
            </a:r>
          </a:p>
          <a:p>
            <a:pPr lvl="1"/>
            <a:r>
              <a:rPr lang="en-US" sz="1800" dirty="0"/>
              <a:t>S</a:t>
            </a:r>
            <a:r>
              <a:rPr lang="en-US" sz="1800" dirty="0" smtClean="0"/>
              <a:t>ets </a:t>
            </a:r>
            <a:r>
              <a:rPr lang="en-US" sz="1800" dirty="0"/>
              <a:t>test policies and processes</a:t>
            </a:r>
          </a:p>
          <a:p>
            <a:pPr lvl="1"/>
            <a:r>
              <a:rPr lang="en-US" sz="1800" dirty="0"/>
              <a:t>I</a:t>
            </a:r>
            <a:r>
              <a:rPr lang="en-US" sz="1800" dirty="0" smtClean="0"/>
              <a:t>nteracts </a:t>
            </a:r>
            <a:r>
              <a:rPr lang="en-US" sz="1800" dirty="0"/>
              <a:t>with other managers on the project</a:t>
            </a:r>
          </a:p>
          <a:p>
            <a:pPr lvl="1"/>
            <a:r>
              <a:rPr lang="en-US" sz="1800" dirty="0" smtClean="0"/>
              <a:t>Otherwise supports the engineers</a:t>
            </a:r>
            <a:endParaRPr lang="en-US" sz="1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Introduction to Software Testing, Edition 2  (Ch 2)</a:t>
            </a:r>
            <a:endParaRPr lang="en-US" u="sn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Ammann &amp;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74241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sz="800" b="0" smtClean="0">
                <a:solidFill>
                  <a:schemeClr val="tx1"/>
                </a:solidFill>
                <a:latin typeface="Arial" panose="020B0604020202020204" pitchFamily="34" charset="0"/>
              </a:rPr>
              <a:t>Introduction to Software Testing, Edition 2  (Ch 2)</a:t>
            </a:r>
          </a:p>
        </p:txBody>
      </p:sp>
      <p:sp>
        <p:nvSpPr>
          <p:cNvPr id="5734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sz="800" b="0" smtClean="0">
                <a:solidFill>
                  <a:schemeClr val="tx1"/>
                </a:solidFill>
                <a:latin typeface="Arial" panose="020B0604020202020204" pitchFamily="34" charset="0"/>
              </a:rPr>
              <a:t>© Ammann &amp; Offutt</a:t>
            </a:r>
          </a:p>
        </p:txBody>
      </p:sp>
      <p:sp>
        <p:nvSpPr>
          <p:cNvPr id="573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8D0829B2-BDD6-4923-92C0-E9F6FC6106D3}" type="slidenum">
              <a:rPr lang="en-US" sz="800" b="0" smtClean="0">
                <a:solidFill>
                  <a:schemeClr val="tx1"/>
                </a:solidFill>
                <a:latin typeface="Arial" panose="020B0604020202020204" pitchFamily="34" charset="0"/>
              </a:rPr>
              <a:pPr/>
              <a:t>8</a:t>
            </a:fld>
            <a:endParaRPr lang="en-US" sz="800" b="0" smtClean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573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Traditional Testing Levels</a:t>
            </a:r>
            <a:r>
              <a:rPr lang="en-US" sz="2800" dirty="0" smtClean="0"/>
              <a:t> (2.3)</a:t>
            </a:r>
            <a:endParaRPr lang="en-US" dirty="0" smtClean="0"/>
          </a:p>
        </p:txBody>
      </p:sp>
      <p:grpSp>
        <p:nvGrpSpPr>
          <p:cNvPr id="57350" name="Group 3"/>
          <p:cNvGrpSpPr>
            <a:grpSpLocks/>
          </p:cNvGrpSpPr>
          <p:nvPr/>
        </p:nvGrpSpPr>
        <p:grpSpPr bwMode="auto">
          <a:xfrm>
            <a:off x="379413" y="2539662"/>
            <a:ext cx="2665412" cy="2935288"/>
            <a:chOff x="697" y="1163"/>
            <a:chExt cx="1679" cy="1849"/>
          </a:xfrm>
        </p:grpSpPr>
        <p:sp>
          <p:nvSpPr>
            <p:cNvPr id="57389" name="Rectangle 4"/>
            <p:cNvSpPr>
              <a:spLocks noChangeArrowheads="1"/>
            </p:cNvSpPr>
            <p:nvPr/>
          </p:nvSpPr>
          <p:spPr bwMode="auto">
            <a:xfrm>
              <a:off x="697" y="1163"/>
              <a:ext cx="1679" cy="1849"/>
            </a:xfrm>
            <a:prstGeom prst="rect">
              <a:avLst/>
            </a:prstGeom>
            <a:solidFill>
              <a:srgbClr val="0000CC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/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7390" name="Text Box 5"/>
            <p:cNvSpPr txBox="1">
              <a:spLocks noChangeArrowheads="1"/>
            </p:cNvSpPr>
            <p:nvPr/>
          </p:nvSpPr>
          <p:spPr bwMode="auto">
            <a:xfrm>
              <a:off x="1219" y="1305"/>
              <a:ext cx="703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r>
                <a:rPr lang="en-US">
                  <a:latin typeface="Arial" pitchFamily="34" charset="0"/>
                  <a:cs typeface="Arial" pitchFamily="34" charset="0"/>
                </a:rPr>
                <a:t>Class A</a:t>
              </a:r>
            </a:p>
          </p:txBody>
        </p:sp>
        <p:sp>
          <p:nvSpPr>
            <p:cNvPr id="57391" name="Text Box 6"/>
            <p:cNvSpPr txBox="1">
              <a:spLocks noChangeArrowheads="1"/>
            </p:cNvSpPr>
            <p:nvPr/>
          </p:nvSpPr>
          <p:spPr bwMode="auto">
            <a:xfrm>
              <a:off x="756" y="1744"/>
              <a:ext cx="1203" cy="252"/>
            </a:xfrm>
            <a:prstGeom prst="rect">
              <a:avLst/>
            </a:prstGeom>
            <a:solidFill>
              <a:srgbClr val="0347F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>
                  <a:latin typeface="Arial" pitchFamily="34" charset="0"/>
                  <a:cs typeface="Arial" pitchFamily="34" charset="0"/>
                </a:rPr>
                <a:t>method mA1()</a:t>
              </a:r>
            </a:p>
          </p:txBody>
        </p:sp>
        <p:sp>
          <p:nvSpPr>
            <p:cNvPr id="57392" name="Text Box 7"/>
            <p:cNvSpPr txBox="1">
              <a:spLocks noChangeArrowheads="1"/>
            </p:cNvSpPr>
            <p:nvPr/>
          </p:nvSpPr>
          <p:spPr bwMode="auto">
            <a:xfrm>
              <a:off x="743" y="2160"/>
              <a:ext cx="1237" cy="252"/>
            </a:xfrm>
            <a:prstGeom prst="rect">
              <a:avLst/>
            </a:prstGeom>
            <a:solidFill>
              <a:srgbClr val="0347F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>
                  <a:latin typeface="Arial" pitchFamily="34" charset="0"/>
                  <a:cs typeface="Arial" pitchFamily="34" charset="0"/>
                </a:rPr>
                <a:t>method mA2()</a:t>
              </a:r>
            </a:p>
          </p:txBody>
        </p:sp>
      </p:grpSp>
      <p:grpSp>
        <p:nvGrpSpPr>
          <p:cNvPr id="57351" name="Group 8"/>
          <p:cNvGrpSpPr>
            <a:grpSpLocks/>
          </p:cNvGrpSpPr>
          <p:nvPr/>
        </p:nvGrpSpPr>
        <p:grpSpPr bwMode="auto">
          <a:xfrm>
            <a:off x="3605213" y="2539662"/>
            <a:ext cx="2665412" cy="2959100"/>
            <a:chOff x="2585" y="1163"/>
            <a:chExt cx="1679" cy="1864"/>
          </a:xfrm>
        </p:grpSpPr>
        <p:sp>
          <p:nvSpPr>
            <p:cNvPr id="57385" name="Rectangle 9"/>
            <p:cNvSpPr>
              <a:spLocks noChangeArrowheads="1"/>
            </p:cNvSpPr>
            <p:nvPr/>
          </p:nvSpPr>
          <p:spPr bwMode="auto">
            <a:xfrm>
              <a:off x="2585" y="1163"/>
              <a:ext cx="1679" cy="1864"/>
            </a:xfrm>
            <a:prstGeom prst="rect">
              <a:avLst/>
            </a:prstGeom>
            <a:solidFill>
              <a:srgbClr val="0000CC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/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7386" name="Text Box 10"/>
            <p:cNvSpPr txBox="1">
              <a:spLocks noChangeArrowheads="1"/>
            </p:cNvSpPr>
            <p:nvPr/>
          </p:nvSpPr>
          <p:spPr bwMode="auto">
            <a:xfrm>
              <a:off x="3111" y="1304"/>
              <a:ext cx="709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r>
                <a:rPr lang="en-US">
                  <a:latin typeface="Arial" pitchFamily="34" charset="0"/>
                  <a:cs typeface="Arial" pitchFamily="34" charset="0"/>
                </a:rPr>
                <a:t>Class B</a:t>
              </a:r>
            </a:p>
          </p:txBody>
        </p:sp>
        <p:sp>
          <p:nvSpPr>
            <p:cNvPr id="57387" name="Text Box 11"/>
            <p:cNvSpPr txBox="1">
              <a:spLocks noChangeArrowheads="1"/>
            </p:cNvSpPr>
            <p:nvPr/>
          </p:nvSpPr>
          <p:spPr bwMode="auto">
            <a:xfrm>
              <a:off x="2667" y="1744"/>
              <a:ext cx="1209" cy="252"/>
            </a:xfrm>
            <a:prstGeom prst="rect">
              <a:avLst/>
            </a:prstGeom>
            <a:solidFill>
              <a:srgbClr val="0347F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>
                  <a:latin typeface="Arial" pitchFamily="34" charset="0"/>
                  <a:cs typeface="Arial" pitchFamily="34" charset="0"/>
                </a:rPr>
                <a:t>method mB1()</a:t>
              </a:r>
            </a:p>
          </p:txBody>
        </p:sp>
        <p:sp>
          <p:nvSpPr>
            <p:cNvPr id="57388" name="Text Box 12"/>
            <p:cNvSpPr txBox="1">
              <a:spLocks noChangeArrowheads="1"/>
            </p:cNvSpPr>
            <p:nvPr/>
          </p:nvSpPr>
          <p:spPr bwMode="auto">
            <a:xfrm>
              <a:off x="2667" y="2160"/>
              <a:ext cx="1255" cy="252"/>
            </a:xfrm>
            <a:prstGeom prst="rect">
              <a:avLst/>
            </a:prstGeom>
            <a:solidFill>
              <a:srgbClr val="0347F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>
                  <a:latin typeface="Arial" pitchFamily="34" charset="0"/>
                  <a:cs typeface="Arial" pitchFamily="34" charset="0"/>
                </a:rPr>
                <a:t>method mB2()</a:t>
              </a:r>
            </a:p>
          </p:txBody>
        </p:sp>
      </p:grpSp>
      <p:grpSp>
        <p:nvGrpSpPr>
          <p:cNvPr id="57352" name="Group 13"/>
          <p:cNvGrpSpPr>
            <a:grpSpLocks/>
          </p:cNvGrpSpPr>
          <p:nvPr/>
        </p:nvGrpSpPr>
        <p:grpSpPr bwMode="auto">
          <a:xfrm>
            <a:off x="1839913" y="1336337"/>
            <a:ext cx="2968625" cy="836613"/>
            <a:chOff x="1159" y="910"/>
            <a:chExt cx="1870" cy="527"/>
          </a:xfrm>
        </p:grpSpPr>
        <p:sp>
          <p:nvSpPr>
            <p:cNvPr id="57383" name="Rectangle 14"/>
            <p:cNvSpPr>
              <a:spLocks noChangeArrowheads="1"/>
            </p:cNvSpPr>
            <p:nvPr/>
          </p:nvSpPr>
          <p:spPr bwMode="auto">
            <a:xfrm>
              <a:off x="1159" y="910"/>
              <a:ext cx="1870" cy="527"/>
            </a:xfrm>
            <a:prstGeom prst="rect">
              <a:avLst/>
            </a:prstGeom>
            <a:solidFill>
              <a:srgbClr val="0347F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7384" name="Text Box 15"/>
            <p:cNvSpPr txBox="1">
              <a:spLocks noChangeArrowheads="1"/>
            </p:cNvSpPr>
            <p:nvPr/>
          </p:nvSpPr>
          <p:spPr bwMode="auto">
            <a:xfrm>
              <a:off x="1450" y="968"/>
              <a:ext cx="1148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>
                  <a:latin typeface="Arial" pitchFamily="34" charset="0"/>
                  <a:cs typeface="Arial" pitchFamily="34" charset="0"/>
                </a:rPr>
                <a:t>main Class P</a:t>
              </a:r>
            </a:p>
          </p:txBody>
        </p:sp>
      </p:grpSp>
      <p:sp>
        <p:nvSpPr>
          <p:cNvPr id="178192" name="Rectangle 16"/>
          <p:cNvSpPr>
            <a:spLocks noChangeArrowheads="1"/>
          </p:cNvSpPr>
          <p:nvPr/>
        </p:nvSpPr>
        <p:spPr bwMode="auto">
          <a:xfrm>
            <a:off x="6338888" y="1157116"/>
            <a:ext cx="2771775" cy="10190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285750" indent="-285750">
              <a:lnSpc>
                <a:spcPct val="90000"/>
              </a:lnSpc>
              <a:spcBef>
                <a:spcPct val="30000"/>
              </a:spcBef>
              <a:buSzPct val="75000"/>
              <a:buFont typeface="Monotype Sorts" charset="2"/>
              <a:buChar char="n"/>
            </a:pPr>
            <a:r>
              <a:rPr lang="en-US" sz="1800" dirty="0">
                <a:solidFill>
                  <a:srgbClr val="FFFF00"/>
                </a:solidFill>
                <a:latin typeface="Gill Sans MT" pitchFamily="34" charset="0"/>
                <a:cs typeface="Arial" pitchFamily="34" charset="0"/>
              </a:rPr>
              <a:t>Acceptance </a:t>
            </a:r>
            <a:r>
              <a:rPr lang="en-US" sz="1800" dirty="0" smtClean="0">
                <a:solidFill>
                  <a:srgbClr val="FFFF00"/>
                </a:solidFill>
                <a:latin typeface="Gill Sans MT" pitchFamily="34" charset="0"/>
                <a:cs typeface="Arial" pitchFamily="34" charset="0"/>
              </a:rPr>
              <a:t>testing</a:t>
            </a:r>
            <a:r>
              <a:rPr lang="en-US" sz="1800" dirty="0" smtClean="0">
                <a:solidFill>
                  <a:schemeClr val="tx1"/>
                </a:solidFill>
                <a:latin typeface="Gill Sans MT" pitchFamily="34" charset="0"/>
                <a:cs typeface="Arial" pitchFamily="34" charset="0"/>
              </a:rPr>
              <a:t> : </a:t>
            </a:r>
            <a:r>
              <a:rPr lang="en-US" sz="1800" dirty="0">
                <a:solidFill>
                  <a:schemeClr val="tx1"/>
                </a:solidFill>
                <a:latin typeface="Gill Sans MT" pitchFamily="34" charset="0"/>
                <a:cs typeface="Arial" pitchFamily="34" charset="0"/>
              </a:rPr>
              <a:t>Is the software acceptable to the user?</a:t>
            </a:r>
          </a:p>
        </p:txBody>
      </p:sp>
      <p:sp>
        <p:nvSpPr>
          <p:cNvPr id="57354" name="Line 17"/>
          <p:cNvSpPr>
            <a:spLocks noChangeShapeType="1"/>
          </p:cNvSpPr>
          <p:nvPr/>
        </p:nvSpPr>
        <p:spPr bwMode="auto">
          <a:xfrm flipV="1">
            <a:off x="2460625" y="2171362"/>
            <a:ext cx="214313" cy="373063"/>
          </a:xfrm>
          <a:prstGeom prst="line">
            <a:avLst/>
          </a:prstGeom>
          <a:noFill/>
          <a:ln w="28575">
            <a:solidFill>
              <a:srgbClr val="FAFD00"/>
            </a:solidFill>
            <a:round/>
            <a:headEnd type="diamond" w="med" len="med"/>
            <a:tailEnd type="diamond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55" name="Line 18"/>
          <p:cNvSpPr>
            <a:spLocks noChangeShapeType="1"/>
          </p:cNvSpPr>
          <p:nvPr/>
        </p:nvSpPr>
        <p:spPr bwMode="auto">
          <a:xfrm flipH="1" flipV="1">
            <a:off x="3803650" y="2171362"/>
            <a:ext cx="114300" cy="373063"/>
          </a:xfrm>
          <a:prstGeom prst="line">
            <a:avLst/>
          </a:prstGeom>
          <a:noFill/>
          <a:ln w="28575">
            <a:solidFill>
              <a:srgbClr val="FAFD00"/>
            </a:solidFill>
            <a:round/>
            <a:headEnd type="diamond" w="med" len="med"/>
            <a:tailEnd type="diamond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56" name="Line 19"/>
          <p:cNvSpPr>
            <a:spLocks noChangeShapeType="1"/>
          </p:cNvSpPr>
          <p:nvPr/>
        </p:nvSpPr>
        <p:spPr bwMode="auto">
          <a:xfrm>
            <a:off x="1501775" y="3876337"/>
            <a:ext cx="0" cy="249238"/>
          </a:xfrm>
          <a:prstGeom prst="line">
            <a:avLst/>
          </a:prstGeom>
          <a:noFill/>
          <a:ln w="28575">
            <a:solidFill>
              <a:srgbClr val="FAFD00"/>
            </a:solidFill>
            <a:round/>
            <a:headEnd type="diamond" w="med" len="med"/>
            <a:tailEnd type="diamond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57" name="Line 20"/>
          <p:cNvSpPr>
            <a:spLocks noChangeShapeType="1"/>
          </p:cNvSpPr>
          <p:nvPr/>
        </p:nvSpPr>
        <p:spPr bwMode="auto">
          <a:xfrm>
            <a:off x="2370138" y="3673137"/>
            <a:ext cx="1366837" cy="655638"/>
          </a:xfrm>
          <a:prstGeom prst="line">
            <a:avLst/>
          </a:prstGeom>
          <a:noFill/>
          <a:ln w="28575">
            <a:solidFill>
              <a:srgbClr val="FAFD00"/>
            </a:solidFill>
            <a:round/>
            <a:headEnd type="diamond" w="med" len="med"/>
            <a:tailEnd type="diamond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58" name="Line 21"/>
          <p:cNvSpPr>
            <a:spLocks noChangeShapeType="1"/>
          </p:cNvSpPr>
          <p:nvPr/>
        </p:nvSpPr>
        <p:spPr bwMode="auto">
          <a:xfrm flipV="1">
            <a:off x="2416175" y="4339887"/>
            <a:ext cx="1320800" cy="44450"/>
          </a:xfrm>
          <a:prstGeom prst="line">
            <a:avLst/>
          </a:prstGeom>
          <a:noFill/>
          <a:ln w="28575">
            <a:solidFill>
              <a:srgbClr val="FAFD00"/>
            </a:solidFill>
            <a:round/>
            <a:headEnd type="diamond" w="med" len="med"/>
            <a:tailEnd type="diamond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59" name="Line 22"/>
          <p:cNvSpPr>
            <a:spLocks noChangeShapeType="1"/>
          </p:cNvSpPr>
          <p:nvPr/>
        </p:nvSpPr>
        <p:spPr bwMode="auto">
          <a:xfrm flipV="1">
            <a:off x="2381250" y="3662025"/>
            <a:ext cx="1355725" cy="11112"/>
          </a:xfrm>
          <a:prstGeom prst="line">
            <a:avLst/>
          </a:prstGeom>
          <a:noFill/>
          <a:ln w="28575">
            <a:solidFill>
              <a:srgbClr val="FAFD00"/>
            </a:solidFill>
            <a:round/>
            <a:headEnd type="diamond" w="med" len="med"/>
            <a:tailEnd type="diamond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" name="Group 23"/>
          <p:cNvGrpSpPr>
            <a:grpSpLocks/>
          </p:cNvGrpSpPr>
          <p:nvPr/>
        </p:nvGrpSpPr>
        <p:grpSpPr bwMode="auto">
          <a:xfrm>
            <a:off x="2597150" y="2374562"/>
            <a:ext cx="6513513" cy="2025650"/>
            <a:chOff x="1636" y="1564"/>
            <a:chExt cx="4103" cy="1276"/>
          </a:xfrm>
        </p:grpSpPr>
        <p:sp>
          <p:nvSpPr>
            <p:cNvPr id="57378" name="Rectangle 24"/>
            <p:cNvSpPr>
              <a:spLocks noChangeArrowheads="1"/>
            </p:cNvSpPr>
            <p:nvPr/>
          </p:nvSpPr>
          <p:spPr bwMode="auto">
            <a:xfrm>
              <a:off x="3993" y="2145"/>
              <a:ext cx="1746" cy="6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2075" tIns="46038" rIns="92075" bIns="46038"/>
            <a:lstStyle/>
            <a:p>
              <a:pPr marL="285750" indent="-285750">
                <a:lnSpc>
                  <a:spcPct val="90000"/>
                </a:lnSpc>
                <a:spcBef>
                  <a:spcPct val="30000"/>
                </a:spcBef>
                <a:buSzPct val="75000"/>
                <a:buFont typeface="Monotype Sorts" charset="2"/>
                <a:buChar char="n"/>
              </a:pPr>
              <a:r>
                <a:rPr lang="en-US" sz="1800" dirty="0">
                  <a:solidFill>
                    <a:srgbClr val="FFFF00"/>
                  </a:solidFill>
                  <a:latin typeface="Gill Sans MT" pitchFamily="34" charset="0"/>
                  <a:cs typeface="Arial" pitchFamily="34" charset="0"/>
                </a:rPr>
                <a:t>Integration </a:t>
              </a:r>
              <a:r>
                <a:rPr lang="en-US" sz="1800" dirty="0" smtClean="0">
                  <a:solidFill>
                    <a:srgbClr val="FFFF00"/>
                  </a:solidFill>
                  <a:latin typeface="Gill Sans MT" pitchFamily="34" charset="0"/>
                  <a:cs typeface="Arial" pitchFamily="34" charset="0"/>
                </a:rPr>
                <a:t>testing</a:t>
              </a:r>
              <a:r>
                <a:rPr lang="en-US" sz="1800" dirty="0" smtClean="0">
                  <a:solidFill>
                    <a:schemeClr val="tx1"/>
                  </a:solidFill>
                  <a:latin typeface="Gill Sans MT" pitchFamily="34" charset="0"/>
                  <a:cs typeface="Arial" pitchFamily="34" charset="0"/>
                </a:rPr>
                <a:t> : </a:t>
              </a:r>
              <a:r>
                <a:rPr lang="en-US" sz="1800" dirty="0">
                  <a:solidFill>
                    <a:schemeClr val="tx1"/>
                  </a:solidFill>
                  <a:latin typeface="Gill Sans MT" pitchFamily="34" charset="0"/>
                  <a:cs typeface="Arial" pitchFamily="34" charset="0"/>
                </a:rPr>
                <a:t>Test how modules interact with each other</a:t>
              </a:r>
            </a:p>
          </p:txBody>
        </p:sp>
        <p:grpSp>
          <p:nvGrpSpPr>
            <p:cNvPr id="57379" name="Group 25"/>
            <p:cNvGrpSpPr>
              <a:grpSpLocks/>
            </p:cNvGrpSpPr>
            <p:nvPr/>
          </p:nvGrpSpPr>
          <p:grpSpPr bwMode="auto">
            <a:xfrm>
              <a:off x="1636" y="1564"/>
              <a:ext cx="2406" cy="1053"/>
              <a:chOff x="1636" y="1564"/>
              <a:chExt cx="2406" cy="1053"/>
            </a:xfrm>
          </p:grpSpPr>
          <p:sp>
            <p:nvSpPr>
              <p:cNvPr id="49187" name="Line 26"/>
              <p:cNvSpPr>
                <a:spLocks noChangeShapeType="1"/>
              </p:cNvSpPr>
              <p:nvPr/>
            </p:nvSpPr>
            <p:spPr bwMode="auto">
              <a:xfrm flipH="1" flipV="1">
                <a:off x="2475" y="1564"/>
                <a:ext cx="1565" cy="704"/>
              </a:xfrm>
              <a:prstGeom prst="line">
                <a:avLst/>
              </a:prstGeom>
              <a:noFill/>
              <a:ln w="28575">
                <a:solidFill>
                  <a:schemeClr val="accent1">
                    <a:lumMod val="40000"/>
                    <a:lumOff val="60000"/>
                  </a:schemeClr>
                </a:solidFill>
                <a:round/>
                <a:headEnd type="none" w="sm" len="sm"/>
                <a:tailEnd type="triangle" w="sm" len="sm"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Gill Sans MT" pitchFamily="34" charset="0"/>
                </a:endParaRPr>
              </a:p>
            </p:txBody>
          </p:sp>
          <p:sp>
            <p:nvSpPr>
              <p:cNvPr id="49188" name="Line 27"/>
              <p:cNvSpPr>
                <a:spLocks noChangeShapeType="1"/>
              </p:cNvSpPr>
              <p:nvPr/>
            </p:nvSpPr>
            <p:spPr bwMode="auto">
              <a:xfrm flipH="1" flipV="1">
                <a:off x="1636" y="1586"/>
                <a:ext cx="2406" cy="682"/>
              </a:xfrm>
              <a:prstGeom prst="line">
                <a:avLst/>
              </a:prstGeom>
              <a:noFill/>
              <a:ln w="28575">
                <a:solidFill>
                  <a:schemeClr val="accent1">
                    <a:lumMod val="40000"/>
                    <a:lumOff val="60000"/>
                  </a:schemeClr>
                </a:solidFill>
                <a:round/>
                <a:headEnd type="none" w="sm" len="sm"/>
                <a:tailEnd type="triangle" w="sm" len="sm"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Gill Sans MT" pitchFamily="34" charset="0"/>
                </a:endParaRPr>
              </a:p>
            </p:txBody>
          </p:sp>
          <p:sp>
            <p:nvSpPr>
              <p:cNvPr id="49189" name="Line 28"/>
              <p:cNvSpPr>
                <a:spLocks noChangeShapeType="1"/>
              </p:cNvSpPr>
              <p:nvPr/>
            </p:nvSpPr>
            <p:spPr bwMode="auto">
              <a:xfrm flipH="1">
                <a:off x="2127" y="2263"/>
                <a:ext cx="1913" cy="354"/>
              </a:xfrm>
              <a:prstGeom prst="line">
                <a:avLst/>
              </a:prstGeom>
              <a:noFill/>
              <a:ln w="28575">
                <a:solidFill>
                  <a:schemeClr val="accent1">
                    <a:lumMod val="40000"/>
                    <a:lumOff val="60000"/>
                  </a:schemeClr>
                </a:solidFill>
                <a:round/>
                <a:headEnd type="none" w="sm" len="sm"/>
                <a:tailEnd type="triangle" w="sm" len="sm"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Gill Sans MT" pitchFamily="34" charset="0"/>
                </a:endParaRPr>
              </a:p>
            </p:txBody>
          </p:sp>
        </p:grpSp>
      </p:grpSp>
      <p:grpSp>
        <p:nvGrpSpPr>
          <p:cNvPr id="7" name="Group 29"/>
          <p:cNvGrpSpPr>
            <a:grpSpLocks/>
          </p:cNvGrpSpPr>
          <p:nvPr/>
        </p:nvGrpSpPr>
        <p:grpSpPr bwMode="auto">
          <a:xfrm>
            <a:off x="4108450" y="856912"/>
            <a:ext cx="5002213" cy="2376488"/>
            <a:chOff x="2588" y="608"/>
            <a:chExt cx="3151" cy="1497"/>
          </a:xfrm>
        </p:grpSpPr>
        <p:sp>
          <p:nvSpPr>
            <p:cNvPr id="57376" name="Rectangle 30"/>
            <p:cNvSpPr>
              <a:spLocks noChangeArrowheads="1"/>
            </p:cNvSpPr>
            <p:nvPr/>
          </p:nvSpPr>
          <p:spPr bwMode="auto">
            <a:xfrm>
              <a:off x="3993" y="1439"/>
              <a:ext cx="1746" cy="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2075" tIns="46038" rIns="92075" bIns="46038"/>
            <a:lstStyle/>
            <a:p>
              <a:pPr marL="285750" indent="-285750">
                <a:lnSpc>
                  <a:spcPct val="90000"/>
                </a:lnSpc>
                <a:spcBef>
                  <a:spcPct val="30000"/>
                </a:spcBef>
                <a:buSzPct val="75000"/>
                <a:buFont typeface="Monotype Sorts" charset="2"/>
                <a:buChar char="n"/>
              </a:pPr>
              <a:r>
                <a:rPr lang="en-US" sz="1800" dirty="0">
                  <a:solidFill>
                    <a:srgbClr val="FFFF00"/>
                  </a:solidFill>
                  <a:latin typeface="Gill Sans MT" pitchFamily="34" charset="0"/>
                  <a:cs typeface="Arial" pitchFamily="34" charset="0"/>
                </a:rPr>
                <a:t>System </a:t>
              </a:r>
              <a:r>
                <a:rPr lang="en-US" sz="1800" dirty="0" smtClean="0">
                  <a:solidFill>
                    <a:srgbClr val="FFFF00"/>
                  </a:solidFill>
                  <a:latin typeface="Gill Sans MT" pitchFamily="34" charset="0"/>
                  <a:cs typeface="Arial" pitchFamily="34" charset="0"/>
                </a:rPr>
                <a:t>testing </a:t>
              </a:r>
              <a:r>
                <a:rPr lang="en-US" sz="1800" dirty="0" smtClean="0">
                  <a:solidFill>
                    <a:schemeClr val="tx1"/>
                  </a:solidFill>
                  <a:latin typeface="Gill Sans MT" pitchFamily="34" charset="0"/>
                  <a:cs typeface="Arial" pitchFamily="34" charset="0"/>
                </a:rPr>
                <a:t>: </a:t>
              </a:r>
              <a:r>
                <a:rPr lang="en-US" sz="1800" dirty="0">
                  <a:solidFill>
                    <a:schemeClr val="tx1"/>
                  </a:solidFill>
                  <a:latin typeface="Gill Sans MT" pitchFamily="34" charset="0"/>
                  <a:cs typeface="Arial" pitchFamily="34" charset="0"/>
                </a:rPr>
                <a:t>Test the overall functionality of the system</a:t>
              </a:r>
            </a:p>
          </p:txBody>
        </p:sp>
        <p:sp>
          <p:nvSpPr>
            <p:cNvPr id="49184" name="Freeform 31"/>
            <p:cNvSpPr>
              <a:spLocks/>
            </p:cNvSpPr>
            <p:nvPr/>
          </p:nvSpPr>
          <p:spPr bwMode="auto">
            <a:xfrm>
              <a:off x="2588" y="608"/>
              <a:ext cx="1458" cy="892"/>
            </a:xfrm>
            <a:custGeom>
              <a:avLst/>
              <a:gdLst>
                <a:gd name="T0" fmla="*/ 1458 w 1458"/>
                <a:gd name="T1" fmla="*/ 892 h 892"/>
                <a:gd name="T2" fmla="*/ 1174 w 1458"/>
                <a:gd name="T3" fmla="*/ 231 h 892"/>
                <a:gd name="T4" fmla="*/ 825 w 1458"/>
                <a:gd name="T5" fmla="*/ 24 h 892"/>
                <a:gd name="T6" fmla="*/ 356 w 1458"/>
                <a:gd name="T7" fmla="*/ 89 h 892"/>
                <a:gd name="T8" fmla="*/ 171 w 1458"/>
                <a:gd name="T9" fmla="*/ 160 h 892"/>
                <a:gd name="T10" fmla="*/ 0 w 1458"/>
                <a:gd name="T11" fmla="*/ 302 h 89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458"/>
                <a:gd name="T19" fmla="*/ 0 h 892"/>
                <a:gd name="T20" fmla="*/ 1458 w 1458"/>
                <a:gd name="T21" fmla="*/ 892 h 89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458" h="892">
                  <a:moveTo>
                    <a:pt x="1458" y="892"/>
                  </a:moveTo>
                  <a:cubicBezTo>
                    <a:pt x="1411" y="782"/>
                    <a:pt x="1279" y="376"/>
                    <a:pt x="1174" y="231"/>
                  </a:cubicBezTo>
                  <a:cubicBezTo>
                    <a:pt x="1069" y="86"/>
                    <a:pt x="961" y="48"/>
                    <a:pt x="825" y="24"/>
                  </a:cubicBezTo>
                  <a:cubicBezTo>
                    <a:pt x="689" y="0"/>
                    <a:pt x="465" y="66"/>
                    <a:pt x="356" y="89"/>
                  </a:cubicBezTo>
                  <a:cubicBezTo>
                    <a:pt x="247" y="112"/>
                    <a:pt x="230" y="125"/>
                    <a:pt x="171" y="160"/>
                  </a:cubicBezTo>
                  <a:cubicBezTo>
                    <a:pt x="112" y="195"/>
                    <a:pt x="36" y="273"/>
                    <a:pt x="0" y="302"/>
                  </a:cubicBezTo>
                </a:path>
              </a:pathLst>
            </a:custGeom>
            <a:noFill/>
            <a:ln w="28575">
              <a:solidFill>
                <a:schemeClr val="accent1">
                  <a:lumMod val="40000"/>
                  <a:lumOff val="60000"/>
                </a:schemeClr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Gill Sans MT" pitchFamily="34" charset="0"/>
              </a:endParaRPr>
            </a:p>
          </p:txBody>
        </p:sp>
      </p:grpSp>
      <p:grpSp>
        <p:nvGrpSpPr>
          <p:cNvPr id="8" name="Group 32"/>
          <p:cNvGrpSpPr>
            <a:grpSpLocks/>
          </p:cNvGrpSpPr>
          <p:nvPr/>
        </p:nvGrpSpPr>
        <p:grpSpPr bwMode="auto">
          <a:xfrm>
            <a:off x="3049588" y="2020550"/>
            <a:ext cx="6061075" cy="3275012"/>
            <a:chOff x="1921" y="1341"/>
            <a:chExt cx="3818" cy="2063"/>
          </a:xfrm>
        </p:grpSpPr>
        <p:grpSp>
          <p:nvGrpSpPr>
            <p:cNvPr id="57371" name="Group 33"/>
            <p:cNvGrpSpPr>
              <a:grpSpLocks/>
            </p:cNvGrpSpPr>
            <p:nvPr/>
          </p:nvGrpSpPr>
          <p:grpSpPr bwMode="auto">
            <a:xfrm>
              <a:off x="1921" y="1341"/>
              <a:ext cx="2123" cy="1831"/>
              <a:chOff x="1921" y="1341"/>
              <a:chExt cx="2123" cy="1831"/>
            </a:xfrm>
          </p:grpSpPr>
          <p:sp>
            <p:nvSpPr>
              <p:cNvPr id="49180" name="Freeform 34"/>
              <p:cNvSpPr>
                <a:spLocks/>
              </p:cNvSpPr>
              <p:nvPr/>
            </p:nvSpPr>
            <p:spPr bwMode="auto">
              <a:xfrm>
                <a:off x="1921" y="2041"/>
                <a:ext cx="2121" cy="959"/>
              </a:xfrm>
              <a:custGeom>
                <a:avLst/>
                <a:gdLst>
                  <a:gd name="T0" fmla="*/ 2121 w 2121"/>
                  <a:gd name="T1" fmla="*/ 959 h 959"/>
                  <a:gd name="T2" fmla="*/ 0 w 2121"/>
                  <a:gd name="T3" fmla="*/ 0 h 959"/>
                  <a:gd name="T4" fmla="*/ 0 60000 65536"/>
                  <a:gd name="T5" fmla="*/ 0 60000 65536"/>
                  <a:gd name="T6" fmla="*/ 0 w 2121"/>
                  <a:gd name="T7" fmla="*/ 0 h 959"/>
                  <a:gd name="T8" fmla="*/ 2121 w 2121"/>
                  <a:gd name="T9" fmla="*/ 959 h 959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21" h="959">
                    <a:moveTo>
                      <a:pt x="2121" y="959"/>
                    </a:moveTo>
                    <a:lnTo>
                      <a:pt x="0" y="0"/>
                    </a:lnTo>
                  </a:path>
                </a:pathLst>
              </a:custGeom>
              <a:noFill/>
              <a:ln w="28575">
                <a:solidFill>
                  <a:schemeClr val="accent1">
                    <a:lumMod val="40000"/>
                    <a:lumOff val="60000"/>
                  </a:schemeClr>
                </a:solidFill>
                <a:round/>
                <a:headEnd type="none" w="sm" len="sm"/>
                <a:tailEnd type="triangle" w="sm" len="sm"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Gill Sans MT" pitchFamily="34" charset="0"/>
                </a:endParaRPr>
              </a:p>
            </p:txBody>
          </p:sp>
          <p:sp>
            <p:nvSpPr>
              <p:cNvPr id="49181" name="Freeform 35"/>
              <p:cNvSpPr>
                <a:spLocks/>
              </p:cNvSpPr>
              <p:nvPr/>
            </p:nvSpPr>
            <p:spPr bwMode="auto">
              <a:xfrm>
                <a:off x="3948" y="2996"/>
                <a:ext cx="96" cy="176"/>
              </a:xfrm>
              <a:custGeom>
                <a:avLst/>
                <a:gdLst>
                  <a:gd name="T0" fmla="*/ 96 w 96"/>
                  <a:gd name="T1" fmla="*/ 0 h 176"/>
                  <a:gd name="T2" fmla="*/ 0 w 96"/>
                  <a:gd name="T3" fmla="*/ 176 h 176"/>
                  <a:gd name="T4" fmla="*/ 0 60000 65536"/>
                  <a:gd name="T5" fmla="*/ 0 60000 65536"/>
                  <a:gd name="T6" fmla="*/ 0 w 96"/>
                  <a:gd name="T7" fmla="*/ 0 h 176"/>
                  <a:gd name="T8" fmla="*/ 96 w 96"/>
                  <a:gd name="T9" fmla="*/ 176 h 176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96" h="176">
                    <a:moveTo>
                      <a:pt x="96" y="0"/>
                    </a:moveTo>
                    <a:lnTo>
                      <a:pt x="0" y="176"/>
                    </a:lnTo>
                  </a:path>
                </a:pathLst>
              </a:custGeom>
              <a:noFill/>
              <a:ln w="28575">
                <a:solidFill>
                  <a:schemeClr val="accent1">
                    <a:lumMod val="40000"/>
                    <a:lumOff val="60000"/>
                  </a:schemeClr>
                </a:solidFill>
                <a:round/>
                <a:headEnd type="none" w="sm" len="sm"/>
                <a:tailEnd type="triangle" w="sm" len="sm"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Gill Sans MT" pitchFamily="34" charset="0"/>
                </a:endParaRPr>
              </a:p>
            </p:txBody>
          </p:sp>
          <p:sp>
            <p:nvSpPr>
              <p:cNvPr id="49182" name="Freeform 36"/>
              <p:cNvSpPr>
                <a:spLocks/>
              </p:cNvSpPr>
              <p:nvPr/>
            </p:nvSpPr>
            <p:spPr bwMode="auto">
              <a:xfrm>
                <a:off x="3031" y="1341"/>
                <a:ext cx="1009" cy="1659"/>
              </a:xfrm>
              <a:custGeom>
                <a:avLst/>
                <a:gdLst>
                  <a:gd name="T0" fmla="*/ 1115 w 1003"/>
                  <a:gd name="T1" fmla="*/ 1498 h 1669"/>
                  <a:gd name="T2" fmla="*/ 0 w 1003"/>
                  <a:gd name="T3" fmla="*/ 0 h 1669"/>
                  <a:gd name="T4" fmla="*/ 0 60000 65536"/>
                  <a:gd name="T5" fmla="*/ 0 60000 65536"/>
                  <a:gd name="T6" fmla="*/ 0 w 1003"/>
                  <a:gd name="T7" fmla="*/ 0 h 1669"/>
                  <a:gd name="T8" fmla="*/ 1003 w 1003"/>
                  <a:gd name="T9" fmla="*/ 1669 h 1669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003" h="1669">
                    <a:moveTo>
                      <a:pt x="1003" y="1669"/>
                    </a:moveTo>
                    <a:lnTo>
                      <a:pt x="0" y="0"/>
                    </a:lnTo>
                  </a:path>
                </a:pathLst>
              </a:custGeom>
              <a:noFill/>
              <a:ln w="28575">
                <a:solidFill>
                  <a:schemeClr val="accent1">
                    <a:lumMod val="40000"/>
                    <a:lumOff val="60000"/>
                  </a:schemeClr>
                </a:solidFill>
                <a:round/>
                <a:headEnd type="none" w="sm" len="sm"/>
                <a:tailEnd type="triangle" w="sm" len="sm"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Gill Sans MT" pitchFamily="34" charset="0"/>
                </a:endParaRPr>
              </a:p>
            </p:txBody>
          </p:sp>
        </p:grpSp>
        <p:sp>
          <p:nvSpPr>
            <p:cNvPr id="57372" name="Rectangle 37"/>
            <p:cNvSpPr>
              <a:spLocks noChangeArrowheads="1"/>
            </p:cNvSpPr>
            <p:nvPr/>
          </p:nvSpPr>
          <p:spPr bwMode="auto">
            <a:xfrm>
              <a:off x="3993" y="2880"/>
              <a:ext cx="1746" cy="5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2075" tIns="46038" rIns="92075" bIns="46038"/>
            <a:lstStyle/>
            <a:p>
              <a:pPr marL="285750" indent="-285750">
                <a:lnSpc>
                  <a:spcPct val="90000"/>
                </a:lnSpc>
                <a:spcBef>
                  <a:spcPct val="30000"/>
                </a:spcBef>
                <a:buSzPct val="75000"/>
                <a:buFont typeface="Monotype Sorts" charset="2"/>
                <a:buChar char="n"/>
              </a:pPr>
              <a:r>
                <a:rPr lang="en-US" sz="1800" dirty="0">
                  <a:solidFill>
                    <a:srgbClr val="FFFF00"/>
                  </a:solidFill>
                  <a:latin typeface="Gill Sans MT" pitchFamily="34" charset="0"/>
                  <a:cs typeface="Arial" pitchFamily="34" charset="0"/>
                </a:rPr>
                <a:t>Module </a:t>
              </a:r>
              <a:r>
                <a:rPr lang="en-US" sz="1800" dirty="0" smtClean="0">
                  <a:solidFill>
                    <a:srgbClr val="FFFF00"/>
                  </a:solidFill>
                  <a:latin typeface="Gill Sans MT" pitchFamily="34" charset="0"/>
                  <a:cs typeface="Arial" pitchFamily="34" charset="0"/>
                </a:rPr>
                <a:t>testing (developer testing)</a:t>
              </a:r>
              <a:r>
                <a:rPr lang="en-US" sz="1800" dirty="0" smtClean="0">
                  <a:solidFill>
                    <a:schemeClr val="tx1"/>
                  </a:solidFill>
                  <a:latin typeface="Gill Sans MT" pitchFamily="34" charset="0"/>
                  <a:cs typeface="Arial" pitchFamily="34" charset="0"/>
                </a:rPr>
                <a:t> : </a:t>
              </a:r>
              <a:r>
                <a:rPr lang="en-US" sz="1800" dirty="0">
                  <a:solidFill>
                    <a:schemeClr val="tx1"/>
                  </a:solidFill>
                  <a:latin typeface="Gill Sans MT" pitchFamily="34" charset="0"/>
                  <a:cs typeface="Arial" pitchFamily="34" charset="0"/>
                </a:rPr>
                <a:t>Test each class, file, </a:t>
              </a:r>
              <a:r>
                <a:rPr lang="en-US" sz="1800" dirty="0" smtClean="0">
                  <a:solidFill>
                    <a:schemeClr val="tx1"/>
                  </a:solidFill>
                  <a:latin typeface="Gill Sans MT" pitchFamily="34" charset="0"/>
                  <a:cs typeface="Arial" pitchFamily="34" charset="0"/>
                </a:rPr>
                <a:t>module, component</a:t>
              </a:r>
              <a:endParaRPr lang="en-US" sz="1800" dirty="0">
                <a:solidFill>
                  <a:schemeClr val="tx1"/>
                </a:solidFill>
                <a:latin typeface="Gill Sans MT" pitchFamily="34" charset="0"/>
                <a:cs typeface="Arial" pitchFamily="34" charset="0"/>
              </a:endParaRPr>
            </a:p>
          </p:txBody>
        </p:sp>
      </p:grpSp>
      <p:grpSp>
        <p:nvGrpSpPr>
          <p:cNvPr id="10" name="Group 38"/>
          <p:cNvGrpSpPr>
            <a:grpSpLocks/>
          </p:cNvGrpSpPr>
          <p:nvPr/>
        </p:nvGrpSpPr>
        <p:grpSpPr bwMode="auto">
          <a:xfrm>
            <a:off x="2235200" y="3820783"/>
            <a:ext cx="6875463" cy="2587629"/>
            <a:chOff x="1408" y="2475"/>
            <a:chExt cx="4331" cy="1630"/>
          </a:xfrm>
        </p:grpSpPr>
        <p:sp>
          <p:nvSpPr>
            <p:cNvPr id="57365" name="Rectangle 39"/>
            <p:cNvSpPr>
              <a:spLocks noChangeArrowheads="1"/>
            </p:cNvSpPr>
            <p:nvPr/>
          </p:nvSpPr>
          <p:spPr bwMode="auto">
            <a:xfrm>
              <a:off x="3993" y="3602"/>
              <a:ext cx="1746" cy="5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2075" tIns="46038" rIns="92075" bIns="46038"/>
            <a:lstStyle/>
            <a:p>
              <a:pPr marL="285750" indent="-285750">
                <a:lnSpc>
                  <a:spcPct val="90000"/>
                </a:lnSpc>
                <a:spcBef>
                  <a:spcPct val="30000"/>
                </a:spcBef>
                <a:buSzPct val="75000"/>
                <a:buFont typeface="Monotype Sorts" charset="2"/>
                <a:buChar char="n"/>
              </a:pPr>
              <a:r>
                <a:rPr lang="en-US" sz="1800" dirty="0">
                  <a:solidFill>
                    <a:srgbClr val="FFFF00"/>
                  </a:solidFill>
                  <a:latin typeface="Gill Sans MT" pitchFamily="34" charset="0"/>
                  <a:cs typeface="Arial" pitchFamily="34" charset="0"/>
                </a:rPr>
                <a:t>Unit </a:t>
              </a:r>
              <a:r>
                <a:rPr lang="en-US" sz="1800" dirty="0" smtClean="0">
                  <a:solidFill>
                    <a:srgbClr val="FFFF00"/>
                  </a:solidFill>
                  <a:latin typeface="Gill Sans MT" pitchFamily="34" charset="0"/>
                  <a:cs typeface="Arial" pitchFamily="34" charset="0"/>
                </a:rPr>
                <a:t>testing (developer testing) </a:t>
              </a:r>
              <a:r>
                <a:rPr lang="en-US" sz="1800" dirty="0" smtClean="0">
                  <a:solidFill>
                    <a:schemeClr val="tx1"/>
                  </a:solidFill>
                  <a:latin typeface="Gill Sans MT" pitchFamily="34" charset="0"/>
                  <a:cs typeface="Arial" pitchFamily="34" charset="0"/>
                </a:rPr>
                <a:t>: </a:t>
              </a:r>
              <a:r>
                <a:rPr lang="en-US" sz="1800" dirty="0">
                  <a:solidFill>
                    <a:schemeClr val="tx1"/>
                  </a:solidFill>
                  <a:latin typeface="Gill Sans MT" pitchFamily="34" charset="0"/>
                  <a:cs typeface="Arial" pitchFamily="34" charset="0"/>
                </a:rPr>
                <a:t>Test each unit (method) individually</a:t>
              </a:r>
            </a:p>
          </p:txBody>
        </p:sp>
        <p:grpSp>
          <p:nvGrpSpPr>
            <p:cNvPr id="57366" name="Group 40"/>
            <p:cNvGrpSpPr>
              <a:grpSpLocks/>
            </p:cNvGrpSpPr>
            <p:nvPr/>
          </p:nvGrpSpPr>
          <p:grpSpPr bwMode="auto">
            <a:xfrm>
              <a:off x="1408" y="2475"/>
              <a:ext cx="2643" cy="1247"/>
              <a:chOff x="1408" y="2475"/>
              <a:chExt cx="2643" cy="1247"/>
            </a:xfrm>
          </p:grpSpPr>
          <p:sp>
            <p:nvSpPr>
              <p:cNvPr id="49174" name="Line 41"/>
              <p:cNvSpPr>
                <a:spLocks noChangeShapeType="1"/>
              </p:cNvSpPr>
              <p:nvPr/>
            </p:nvSpPr>
            <p:spPr bwMode="auto">
              <a:xfrm flipH="1" flipV="1">
                <a:off x="1408" y="2881"/>
                <a:ext cx="2643" cy="841"/>
              </a:xfrm>
              <a:prstGeom prst="line">
                <a:avLst/>
              </a:prstGeom>
              <a:noFill/>
              <a:ln w="28575">
                <a:solidFill>
                  <a:schemeClr val="accent1">
                    <a:lumMod val="40000"/>
                    <a:lumOff val="60000"/>
                  </a:schemeClr>
                </a:solidFill>
                <a:round/>
                <a:headEnd type="none" w="sm" len="sm"/>
                <a:tailEnd type="triangle" w="sm" len="sm"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Gill Sans MT" pitchFamily="34" charset="0"/>
                </a:endParaRPr>
              </a:p>
            </p:txBody>
          </p:sp>
          <p:sp>
            <p:nvSpPr>
              <p:cNvPr id="49175" name="Line 42"/>
              <p:cNvSpPr>
                <a:spLocks noChangeShapeType="1"/>
              </p:cNvSpPr>
              <p:nvPr/>
            </p:nvSpPr>
            <p:spPr bwMode="auto">
              <a:xfrm flipH="1" flipV="1">
                <a:off x="1444" y="2489"/>
                <a:ext cx="341" cy="511"/>
              </a:xfrm>
              <a:prstGeom prst="line">
                <a:avLst/>
              </a:prstGeom>
              <a:noFill/>
              <a:ln w="28575">
                <a:solidFill>
                  <a:schemeClr val="accent1">
                    <a:lumMod val="40000"/>
                    <a:lumOff val="60000"/>
                  </a:schemeClr>
                </a:solidFill>
                <a:round/>
                <a:headEnd type="none" w="sm" len="sm"/>
                <a:tailEnd type="triangle" w="sm" len="sm"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Gill Sans MT" pitchFamily="34" charset="0"/>
                </a:endParaRPr>
              </a:p>
            </p:txBody>
          </p:sp>
          <p:sp>
            <p:nvSpPr>
              <p:cNvPr id="49176" name="Line 43"/>
              <p:cNvSpPr>
                <a:spLocks noChangeShapeType="1"/>
              </p:cNvSpPr>
              <p:nvPr/>
            </p:nvSpPr>
            <p:spPr bwMode="auto">
              <a:xfrm flipV="1">
                <a:off x="2152" y="2475"/>
                <a:ext cx="273" cy="652"/>
              </a:xfrm>
              <a:prstGeom prst="line">
                <a:avLst/>
              </a:prstGeom>
              <a:noFill/>
              <a:ln w="28575">
                <a:solidFill>
                  <a:schemeClr val="accent1">
                    <a:lumMod val="40000"/>
                    <a:lumOff val="60000"/>
                  </a:schemeClr>
                </a:solidFill>
                <a:round/>
                <a:headEnd type="none" w="sm" len="sm"/>
                <a:tailEnd type="triangle" w="sm" len="sm"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Gill Sans MT" pitchFamily="34" charset="0"/>
                </a:endParaRPr>
              </a:p>
            </p:txBody>
          </p:sp>
          <p:sp>
            <p:nvSpPr>
              <p:cNvPr id="49177" name="Line 44"/>
              <p:cNvSpPr>
                <a:spLocks noChangeShapeType="1"/>
              </p:cNvSpPr>
              <p:nvPr/>
            </p:nvSpPr>
            <p:spPr bwMode="auto">
              <a:xfrm flipV="1">
                <a:off x="2355" y="2866"/>
                <a:ext cx="148" cy="330"/>
              </a:xfrm>
              <a:prstGeom prst="line">
                <a:avLst/>
              </a:prstGeom>
              <a:noFill/>
              <a:ln w="28575">
                <a:solidFill>
                  <a:schemeClr val="accent1">
                    <a:lumMod val="40000"/>
                    <a:lumOff val="60000"/>
                  </a:schemeClr>
                </a:solidFill>
                <a:round/>
                <a:headEnd type="none" w="sm" len="sm"/>
                <a:tailEnd type="triangle" w="sm" len="sm"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Gill Sans MT" pitchFamily="34" charset="0"/>
                </a:endParaRPr>
              </a:p>
            </p:txBody>
          </p:sp>
        </p:grpSp>
      </p:grpSp>
      <p:sp>
        <p:nvSpPr>
          <p:cNvPr id="48" name="Text Box 6"/>
          <p:cNvSpPr txBox="1">
            <a:spLocks noChangeArrowheads="1"/>
          </p:cNvSpPr>
          <p:nvPr/>
        </p:nvSpPr>
        <p:spPr bwMode="auto">
          <a:xfrm>
            <a:off x="430213" y="5748000"/>
            <a:ext cx="5764212" cy="830997"/>
          </a:xfrm>
          <a:prstGeom prst="rect">
            <a:avLst/>
          </a:prstGeom>
          <a:solidFill>
            <a:srgbClr val="0000CC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 marL="457200" indent="-457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sz="2400" dirty="0">
                <a:latin typeface="Gill Sans MT" pitchFamily="34" charset="0"/>
              </a:rPr>
              <a:t>This view </a:t>
            </a:r>
            <a:r>
              <a:rPr lang="en-US" sz="2400" dirty="0">
                <a:solidFill>
                  <a:schemeClr val="tx2"/>
                </a:solidFill>
                <a:latin typeface="Gill Sans MT" pitchFamily="34" charset="0"/>
              </a:rPr>
              <a:t>obscures</a:t>
            </a:r>
            <a:r>
              <a:rPr lang="en-US" sz="2400" dirty="0">
                <a:latin typeface="Gill Sans MT" pitchFamily="34" charset="0"/>
              </a:rPr>
              <a:t> underlying similarities</a:t>
            </a:r>
          </a:p>
        </p:txBody>
      </p:sp>
    </p:spTree>
    <p:extLst>
      <p:ext uri="{BB962C8B-B14F-4D97-AF65-F5344CB8AC3E}">
        <p14:creationId xmlns:p14="http://schemas.microsoft.com/office/powerpoint/2010/main" val="314759951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8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8192" grpId="0" autoUpdateAnimBg="0"/>
      <p:bldP spid="48" grpId="0" animBg="1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sz="800" b="0" smtClean="0">
                <a:solidFill>
                  <a:schemeClr val="tx1"/>
                </a:solidFill>
                <a:latin typeface="Arial" panose="020B0604020202020204" pitchFamily="34" charset="0"/>
              </a:rPr>
              <a:t>Introduction to Software Testing, Edition 2  (Ch 2)</a:t>
            </a:r>
          </a:p>
        </p:txBody>
      </p:sp>
      <p:sp>
        <p:nvSpPr>
          <p:cNvPr id="5734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sz="800" b="0" smtClean="0">
                <a:solidFill>
                  <a:schemeClr val="tx1"/>
                </a:solidFill>
                <a:latin typeface="Arial" panose="020B0604020202020204" pitchFamily="34" charset="0"/>
              </a:rPr>
              <a:t>© Ammann &amp; Offutt</a:t>
            </a:r>
          </a:p>
        </p:txBody>
      </p:sp>
      <p:sp>
        <p:nvSpPr>
          <p:cNvPr id="573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8D0829B2-BDD6-4923-92C0-E9F6FC6106D3}" type="slidenum">
              <a:rPr lang="en-US" sz="800" b="0" smtClean="0">
                <a:solidFill>
                  <a:schemeClr val="tx1"/>
                </a:solidFill>
                <a:latin typeface="Arial" panose="020B0604020202020204" pitchFamily="34" charset="0"/>
              </a:rPr>
              <a:pPr/>
              <a:t>9</a:t>
            </a:fld>
            <a:endParaRPr lang="en-US" sz="800" b="0" smtClean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573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Object-Oriented Testing </a:t>
            </a:r>
            <a:r>
              <a:rPr lang="en-US" dirty="0" smtClean="0"/>
              <a:t>Levels</a:t>
            </a:r>
          </a:p>
        </p:txBody>
      </p:sp>
      <p:sp>
        <p:nvSpPr>
          <p:cNvPr id="57389" name="Rectangle 4"/>
          <p:cNvSpPr>
            <a:spLocks noChangeArrowheads="1"/>
          </p:cNvSpPr>
          <p:nvPr/>
        </p:nvSpPr>
        <p:spPr bwMode="auto">
          <a:xfrm>
            <a:off x="379413" y="2647950"/>
            <a:ext cx="2665412" cy="2935288"/>
          </a:xfrm>
          <a:prstGeom prst="rect">
            <a:avLst/>
          </a:prstGeom>
          <a:solidFill>
            <a:srgbClr val="0000CC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7390" name="Text Box 5"/>
          <p:cNvSpPr txBox="1">
            <a:spLocks noChangeArrowheads="1"/>
          </p:cNvSpPr>
          <p:nvPr/>
        </p:nvSpPr>
        <p:spPr bwMode="auto">
          <a:xfrm>
            <a:off x="1208088" y="2873375"/>
            <a:ext cx="111613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dirty="0">
                <a:latin typeface="Arial" pitchFamily="34" charset="0"/>
                <a:cs typeface="Arial" pitchFamily="34" charset="0"/>
              </a:rPr>
              <a:t>Class A</a:t>
            </a:r>
          </a:p>
        </p:txBody>
      </p:sp>
      <p:sp>
        <p:nvSpPr>
          <p:cNvPr id="57391" name="Text Box 6"/>
          <p:cNvSpPr txBox="1">
            <a:spLocks noChangeArrowheads="1"/>
          </p:cNvSpPr>
          <p:nvPr/>
        </p:nvSpPr>
        <p:spPr bwMode="auto">
          <a:xfrm>
            <a:off x="451946" y="3570288"/>
            <a:ext cx="1930892" cy="400110"/>
          </a:xfrm>
          <a:prstGeom prst="rect">
            <a:avLst/>
          </a:prstGeom>
          <a:solidFill>
            <a:srgbClr val="0347F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>
                <a:latin typeface="Arial" pitchFamily="34" charset="0"/>
                <a:cs typeface="Arial" pitchFamily="34" charset="0"/>
              </a:rPr>
              <a:t>method mA1()</a:t>
            </a:r>
          </a:p>
        </p:txBody>
      </p:sp>
      <p:sp>
        <p:nvSpPr>
          <p:cNvPr id="57392" name="Text Box 7"/>
          <p:cNvSpPr txBox="1">
            <a:spLocks noChangeArrowheads="1"/>
          </p:cNvSpPr>
          <p:nvPr/>
        </p:nvSpPr>
        <p:spPr bwMode="auto">
          <a:xfrm>
            <a:off x="449176" y="4230688"/>
            <a:ext cx="1967000" cy="400110"/>
          </a:xfrm>
          <a:prstGeom prst="rect">
            <a:avLst/>
          </a:prstGeom>
          <a:solidFill>
            <a:srgbClr val="0347F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latin typeface="Arial" pitchFamily="34" charset="0"/>
                <a:cs typeface="Arial" pitchFamily="34" charset="0"/>
              </a:rPr>
              <a:t>method mA2()</a:t>
            </a:r>
          </a:p>
        </p:txBody>
      </p:sp>
      <p:sp>
        <p:nvSpPr>
          <p:cNvPr id="57385" name="Rectangle 9"/>
          <p:cNvSpPr>
            <a:spLocks noChangeArrowheads="1"/>
          </p:cNvSpPr>
          <p:nvPr/>
        </p:nvSpPr>
        <p:spPr bwMode="auto">
          <a:xfrm>
            <a:off x="3605213" y="2647950"/>
            <a:ext cx="2665412" cy="2959100"/>
          </a:xfrm>
          <a:prstGeom prst="rect">
            <a:avLst/>
          </a:prstGeom>
          <a:solidFill>
            <a:srgbClr val="0000CC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en-US">
              <a:cs typeface="Arial" pitchFamily="34" charset="0"/>
            </a:endParaRPr>
          </a:p>
        </p:txBody>
      </p:sp>
      <p:sp>
        <p:nvSpPr>
          <p:cNvPr id="57386" name="Text Box 10"/>
          <p:cNvSpPr txBox="1">
            <a:spLocks noChangeArrowheads="1"/>
          </p:cNvSpPr>
          <p:nvPr/>
        </p:nvSpPr>
        <p:spPr bwMode="auto">
          <a:xfrm>
            <a:off x="4440238" y="2871788"/>
            <a:ext cx="112562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>
                <a:latin typeface="Arial" pitchFamily="34" charset="0"/>
                <a:cs typeface="Arial" pitchFamily="34" charset="0"/>
              </a:rPr>
              <a:t>Class B</a:t>
            </a:r>
          </a:p>
        </p:txBody>
      </p:sp>
      <p:sp>
        <p:nvSpPr>
          <p:cNvPr id="57387" name="Text Box 11"/>
          <p:cNvSpPr txBox="1">
            <a:spLocks noChangeArrowheads="1"/>
          </p:cNvSpPr>
          <p:nvPr/>
        </p:nvSpPr>
        <p:spPr bwMode="auto">
          <a:xfrm>
            <a:off x="3735388" y="3570288"/>
            <a:ext cx="2013771" cy="400110"/>
          </a:xfrm>
          <a:prstGeom prst="rect">
            <a:avLst/>
          </a:prstGeom>
          <a:solidFill>
            <a:srgbClr val="0347F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>
                <a:latin typeface="Arial" pitchFamily="34" charset="0"/>
                <a:cs typeface="Arial" pitchFamily="34" charset="0"/>
              </a:rPr>
              <a:t>method mB1()</a:t>
            </a:r>
          </a:p>
        </p:txBody>
      </p:sp>
      <p:sp>
        <p:nvSpPr>
          <p:cNvPr id="57388" name="Text Box 12"/>
          <p:cNvSpPr txBox="1">
            <a:spLocks noChangeArrowheads="1"/>
          </p:cNvSpPr>
          <p:nvPr/>
        </p:nvSpPr>
        <p:spPr bwMode="auto">
          <a:xfrm>
            <a:off x="3735388" y="4230688"/>
            <a:ext cx="2090036" cy="400110"/>
          </a:xfrm>
          <a:prstGeom prst="rect">
            <a:avLst/>
          </a:prstGeom>
          <a:solidFill>
            <a:srgbClr val="0347F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latin typeface="Arial" pitchFamily="34" charset="0"/>
                <a:cs typeface="Arial" pitchFamily="34" charset="0"/>
              </a:rPr>
              <a:t>method mB2()</a:t>
            </a:r>
          </a:p>
        </p:txBody>
      </p:sp>
      <p:sp>
        <p:nvSpPr>
          <p:cNvPr id="57356" name="Line 19"/>
          <p:cNvSpPr>
            <a:spLocks noChangeShapeType="1"/>
          </p:cNvSpPr>
          <p:nvPr/>
        </p:nvSpPr>
        <p:spPr bwMode="auto">
          <a:xfrm>
            <a:off x="1501775" y="3984625"/>
            <a:ext cx="0" cy="249238"/>
          </a:xfrm>
          <a:prstGeom prst="line">
            <a:avLst/>
          </a:prstGeom>
          <a:noFill/>
          <a:ln w="28575">
            <a:solidFill>
              <a:srgbClr val="FAFD00"/>
            </a:solidFill>
            <a:round/>
            <a:headEnd type="diamond" w="med" len="med"/>
            <a:tailEnd type="diamond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7357" name="Line 20"/>
          <p:cNvSpPr>
            <a:spLocks noChangeShapeType="1"/>
          </p:cNvSpPr>
          <p:nvPr/>
        </p:nvSpPr>
        <p:spPr bwMode="auto">
          <a:xfrm>
            <a:off x="2370138" y="3781425"/>
            <a:ext cx="1366837" cy="655638"/>
          </a:xfrm>
          <a:prstGeom prst="line">
            <a:avLst/>
          </a:prstGeom>
          <a:noFill/>
          <a:ln w="28575">
            <a:solidFill>
              <a:srgbClr val="FAFD00"/>
            </a:solidFill>
            <a:round/>
            <a:headEnd type="diamond" w="med" len="med"/>
            <a:tailEnd type="diamond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7358" name="Line 21"/>
          <p:cNvSpPr>
            <a:spLocks noChangeShapeType="1"/>
          </p:cNvSpPr>
          <p:nvPr/>
        </p:nvSpPr>
        <p:spPr bwMode="auto">
          <a:xfrm flipV="1">
            <a:off x="2416175" y="4448175"/>
            <a:ext cx="1320800" cy="44450"/>
          </a:xfrm>
          <a:prstGeom prst="line">
            <a:avLst/>
          </a:prstGeom>
          <a:noFill/>
          <a:ln w="28575">
            <a:solidFill>
              <a:srgbClr val="FAFD00"/>
            </a:solidFill>
            <a:round/>
            <a:headEnd type="diamond" w="med" len="med"/>
            <a:tailEnd type="diamond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7359" name="Line 22"/>
          <p:cNvSpPr>
            <a:spLocks noChangeShapeType="1"/>
          </p:cNvSpPr>
          <p:nvPr/>
        </p:nvSpPr>
        <p:spPr bwMode="auto">
          <a:xfrm flipV="1">
            <a:off x="2381250" y="3770313"/>
            <a:ext cx="1355725" cy="11112"/>
          </a:xfrm>
          <a:prstGeom prst="line">
            <a:avLst/>
          </a:prstGeom>
          <a:noFill/>
          <a:ln w="28575">
            <a:solidFill>
              <a:srgbClr val="FAFD00"/>
            </a:solidFill>
            <a:round/>
            <a:headEnd type="diamond" w="med" len="med"/>
            <a:tailEnd type="diamond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7378" name="Rectangle 24"/>
          <p:cNvSpPr>
            <a:spLocks noChangeArrowheads="1"/>
          </p:cNvSpPr>
          <p:nvPr/>
        </p:nvSpPr>
        <p:spPr bwMode="auto">
          <a:xfrm>
            <a:off x="6286339" y="3405189"/>
            <a:ext cx="2857661" cy="1103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285750" indent="-285750">
              <a:lnSpc>
                <a:spcPct val="90000"/>
              </a:lnSpc>
              <a:spcBef>
                <a:spcPct val="30000"/>
              </a:spcBef>
              <a:buSzPct val="75000"/>
              <a:buFont typeface="Monotype Sorts" charset="2"/>
              <a:buChar char="n"/>
            </a:pPr>
            <a:r>
              <a:rPr lang="en-US" sz="1800" dirty="0" smtClean="0">
                <a:solidFill>
                  <a:srgbClr val="FFFF00"/>
                </a:solidFill>
                <a:latin typeface="Gill Sans MT" pitchFamily="34" charset="0"/>
                <a:cs typeface="Arial" pitchFamily="34" charset="0"/>
              </a:rPr>
              <a:t>Intra-class testing</a:t>
            </a:r>
            <a:r>
              <a:rPr lang="en-US" sz="1800" dirty="0" smtClean="0">
                <a:solidFill>
                  <a:schemeClr val="tx1"/>
                </a:solidFill>
                <a:latin typeface="Gill Sans MT" pitchFamily="34" charset="0"/>
                <a:cs typeface="Arial" pitchFamily="34" charset="0"/>
              </a:rPr>
              <a:t> : </a:t>
            </a:r>
            <a:r>
              <a:rPr lang="en-US" sz="1800" dirty="0">
                <a:solidFill>
                  <a:schemeClr val="tx1"/>
                </a:solidFill>
                <a:latin typeface="Gill Sans MT" pitchFamily="34" charset="0"/>
                <a:cs typeface="Arial" pitchFamily="34" charset="0"/>
              </a:rPr>
              <a:t>Test </a:t>
            </a:r>
            <a:r>
              <a:rPr lang="en-US" sz="1800" dirty="0" smtClean="0">
                <a:solidFill>
                  <a:schemeClr val="tx1"/>
                </a:solidFill>
                <a:latin typeface="Gill Sans MT" pitchFamily="34" charset="0"/>
                <a:cs typeface="Arial" pitchFamily="34" charset="0"/>
              </a:rPr>
              <a:t>an entire class as sequences of calls</a:t>
            </a:r>
            <a:endParaRPr lang="en-US" sz="1800" dirty="0">
              <a:solidFill>
                <a:schemeClr val="tx1"/>
              </a:solidFill>
              <a:latin typeface="Gill Sans MT" pitchFamily="34" charset="0"/>
              <a:cs typeface="Arial" pitchFamily="34" charset="0"/>
            </a:endParaRPr>
          </a:p>
        </p:txBody>
      </p:sp>
      <p:sp>
        <p:nvSpPr>
          <p:cNvPr id="49187" name="Line 26"/>
          <p:cNvSpPr>
            <a:spLocks noChangeShapeType="1"/>
          </p:cNvSpPr>
          <p:nvPr/>
        </p:nvSpPr>
        <p:spPr bwMode="auto">
          <a:xfrm flipH="1" flipV="1">
            <a:off x="5373688" y="3071814"/>
            <a:ext cx="1039813" cy="528638"/>
          </a:xfrm>
          <a:prstGeom prst="line">
            <a:avLst/>
          </a:prstGeom>
          <a:noFill/>
          <a:ln w="28575">
            <a:solidFill>
              <a:schemeClr val="accent1">
                <a:lumMod val="40000"/>
                <a:lumOff val="60000"/>
              </a:schemeClr>
            </a:solidFill>
            <a:round/>
            <a:headEnd type="none" w="sm" len="sm"/>
            <a:tailEnd type="triangle" w="sm" len="sm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9188" name="Line 27"/>
          <p:cNvSpPr>
            <a:spLocks noChangeShapeType="1"/>
          </p:cNvSpPr>
          <p:nvPr/>
        </p:nvSpPr>
        <p:spPr bwMode="auto">
          <a:xfrm flipH="1" flipV="1">
            <a:off x="2160588" y="3071814"/>
            <a:ext cx="4256088" cy="528638"/>
          </a:xfrm>
          <a:prstGeom prst="line">
            <a:avLst/>
          </a:prstGeom>
          <a:noFill/>
          <a:ln w="28575">
            <a:solidFill>
              <a:schemeClr val="accent1">
                <a:lumMod val="40000"/>
                <a:lumOff val="60000"/>
              </a:schemeClr>
            </a:solidFill>
            <a:round/>
            <a:headEnd type="none" w="sm" len="sm"/>
            <a:tailEnd type="triangle" w="sm" len="sm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7376" name="Rectangle 30"/>
          <p:cNvSpPr>
            <a:spLocks noChangeArrowheads="1"/>
          </p:cNvSpPr>
          <p:nvPr/>
        </p:nvSpPr>
        <p:spPr bwMode="auto">
          <a:xfrm>
            <a:off x="1993899" y="1144588"/>
            <a:ext cx="2771776" cy="105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285750" indent="-285750">
              <a:lnSpc>
                <a:spcPct val="90000"/>
              </a:lnSpc>
              <a:spcBef>
                <a:spcPct val="30000"/>
              </a:spcBef>
              <a:buSzPct val="75000"/>
              <a:buFont typeface="Monotype Sorts" charset="2"/>
              <a:buChar char="n"/>
            </a:pPr>
            <a:r>
              <a:rPr lang="en-US" sz="1800" dirty="0" smtClean="0">
                <a:solidFill>
                  <a:srgbClr val="FFFF00"/>
                </a:solidFill>
                <a:latin typeface="Gill Sans MT" pitchFamily="34" charset="0"/>
                <a:cs typeface="Arial" pitchFamily="34" charset="0"/>
              </a:rPr>
              <a:t>Inter-class testing </a:t>
            </a:r>
            <a:r>
              <a:rPr lang="en-US" sz="1800" dirty="0" smtClean="0">
                <a:solidFill>
                  <a:schemeClr val="tx1"/>
                </a:solidFill>
                <a:latin typeface="Gill Sans MT" pitchFamily="34" charset="0"/>
                <a:cs typeface="Arial" pitchFamily="34" charset="0"/>
              </a:rPr>
              <a:t>: </a:t>
            </a:r>
            <a:r>
              <a:rPr lang="en-US" sz="1800" dirty="0">
                <a:solidFill>
                  <a:schemeClr val="tx1"/>
                </a:solidFill>
                <a:latin typeface="Gill Sans MT" pitchFamily="34" charset="0"/>
                <a:cs typeface="Arial" pitchFamily="34" charset="0"/>
              </a:rPr>
              <a:t>Test </a:t>
            </a:r>
            <a:r>
              <a:rPr lang="en-US" sz="1800" dirty="0" smtClean="0">
                <a:solidFill>
                  <a:schemeClr val="tx1"/>
                </a:solidFill>
                <a:latin typeface="Gill Sans MT" pitchFamily="34" charset="0"/>
                <a:cs typeface="Arial" pitchFamily="34" charset="0"/>
              </a:rPr>
              <a:t>multiple classes together</a:t>
            </a:r>
            <a:endParaRPr lang="en-US" sz="1800" dirty="0">
              <a:solidFill>
                <a:schemeClr val="tx1"/>
              </a:solidFill>
              <a:latin typeface="Gill Sans MT" pitchFamily="34" charset="0"/>
              <a:cs typeface="Arial" pitchFamily="34" charset="0"/>
            </a:endParaRPr>
          </a:p>
        </p:txBody>
      </p:sp>
      <p:sp>
        <p:nvSpPr>
          <p:cNvPr id="49180" name="Freeform 34"/>
          <p:cNvSpPr>
            <a:spLocks/>
          </p:cNvSpPr>
          <p:nvPr/>
        </p:nvSpPr>
        <p:spPr bwMode="auto">
          <a:xfrm>
            <a:off x="1508126" y="4110037"/>
            <a:ext cx="4908550" cy="652462"/>
          </a:xfrm>
          <a:custGeom>
            <a:avLst/>
            <a:gdLst>
              <a:gd name="T0" fmla="*/ 2121 w 2121"/>
              <a:gd name="T1" fmla="*/ 959 h 959"/>
              <a:gd name="T2" fmla="*/ 0 w 2121"/>
              <a:gd name="T3" fmla="*/ 0 h 959"/>
              <a:gd name="T4" fmla="*/ 0 60000 65536"/>
              <a:gd name="T5" fmla="*/ 0 60000 65536"/>
              <a:gd name="T6" fmla="*/ 0 w 2121"/>
              <a:gd name="T7" fmla="*/ 0 h 959"/>
              <a:gd name="T8" fmla="*/ 2121 w 2121"/>
              <a:gd name="T9" fmla="*/ 959 h 959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21" h="959">
                <a:moveTo>
                  <a:pt x="2121" y="959"/>
                </a:moveTo>
                <a:lnTo>
                  <a:pt x="0" y="0"/>
                </a:lnTo>
              </a:path>
            </a:pathLst>
          </a:custGeom>
          <a:noFill/>
          <a:ln w="28575">
            <a:solidFill>
              <a:schemeClr val="accent1">
                <a:lumMod val="40000"/>
                <a:lumOff val="60000"/>
              </a:schemeClr>
            </a:solidFill>
            <a:round/>
            <a:headEnd type="none" w="sm" len="sm"/>
            <a:tailEnd type="triangle" w="sm" len="sm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7372" name="Rectangle 37"/>
          <p:cNvSpPr>
            <a:spLocks noChangeArrowheads="1"/>
          </p:cNvSpPr>
          <p:nvPr/>
        </p:nvSpPr>
        <p:spPr bwMode="auto">
          <a:xfrm>
            <a:off x="6286339" y="4571999"/>
            <a:ext cx="2857661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285750" indent="-285750">
              <a:lnSpc>
                <a:spcPct val="90000"/>
              </a:lnSpc>
              <a:spcBef>
                <a:spcPct val="30000"/>
              </a:spcBef>
              <a:buSzPct val="75000"/>
              <a:buFont typeface="Monotype Sorts" charset="2"/>
              <a:buChar char="n"/>
            </a:pPr>
            <a:r>
              <a:rPr lang="en-US" sz="1800" dirty="0" smtClean="0">
                <a:solidFill>
                  <a:srgbClr val="FFFF00"/>
                </a:solidFill>
                <a:latin typeface="Gill Sans MT" pitchFamily="34" charset="0"/>
                <a:cs typeface="Arial" pitchFamily="34" charset="0"/>
              </a:rPr>
              <a:t>Inter-method testing</a:t>
            </a:r>
            <a:r>
              <a:rPr lang="en-US" sz="1800" dirty="0" smtClean="0">
                <a:solidFill>
                  <a:schemeClr val="tx1"/>
                </a:solidFill>
                <a:latin typeface="Gill Sans MT" pitchFamily="34" charset="0"/>
                <a:cs typeface="Arial" pitchFamily="34" charset="0"/>
              </a:rPr>
              <a:t> : </a:t>
            </a:r>
            <a:r>
              <a:rPr lang="en-US" sz="1800" dirty="0">
                <a:solidFill>
                  <a:schemeClr val="tx1"/>
                </a:solidFill>
                <a:latin typeface="Gill Sans MT" pitchFamily="34" charset="0"/>
                <a:cs typeface="Arial" pitchFamily="34" charset="0"/>
              </a:rPr>
              <a:t>Test </a:t>
            </a:r>
            <a:r>
              <a:rPr lang="en-US" sz="1800" dirty="0" smtClean="0">
                <a:solidFill>
                  <a:schemeClr val="tx1"/>
                </a:solidFill>
                <a:latin typeface="Gill Sans MT" pitchFamily="34" charset="0"/>
                <a:cs typeface="Arial" pitchFamily="34" charset="0"/>
              </a:rPr>
              <a:t>pairs of methods in the same class</a:t>
            </a:r>
            <a:endParaRPr lang="en-US" sz="1800" dirty="0">
              <a:solidFill>
                <a:schemeClr val="tx1"/>
              </a:solidFill>
              <a:latin typeface="Gill Sans MT" pitchFamily="34" charset="0"/>
              <a:cs typeface="Arial" pitchFamily="34" charset="0"/>
            </a:endParaRPr>
          </a:p>
        </p:txBody>
      </p:sp>
      <p:sp>
        <p:nvSpPr>
          <p:cNvPr id="57365" name="Rectangle 39"/>
          <p:cNvSpPr>
            <a:spLocks noChangeArrowheads="1"/>
          </p:cNvSpPr>
          <p:nvPr/>
        </p:nvSpPr>
        <p:spPr bwMode="auto">
          <a:xfrm>
            <a:off x="6286338" y="5467351"/>
            <a:ext cx="2857661" cy="798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285750" indent="-285750">
              <a:lnSpc>
                <a:spcPct val="90000"/>
              </a:lnSpc>
              <a:spcBef>
                <a:spcPct val="30000"/>
              </a:spcBef>
              <a:buSzPct val="75000"/>
              <a:buFont typeface="Monotype Sorts" charset="2"/>
              <a:buChar char="n"/>
            </a:pPr>
            <a:r>
              <a:rPr lang="en-US" sz="1800" dirty="0" smtClean="0">
                <a:solidFill>
                  <a:srgbClr val="FFFF00"/>
                </a:solidFill>
                <a:latin typeface="Gill Sans MT" pitchFamily="34" charset="0"/>
                <a:cs typeface="Arial" pitchFamily="34" charset="0"/>
              </a:rPr>
              <a:t>Intra-method testing </a:t>
            </a:r>
            <a:r>
              <a:rPr lang="en-US" sz="1800" dirty="0" smtClean="0">
                <a:solidFill>
                  <a:schemeClr val="tx1"/>
                </a:solidFill>
                <a:latin typeface="Gill Sans MT" pitchFamily="34" charset="0"/>
                <a:cs typeface="Arial" pitchFamily="34" charset="0"/>
              </a:rPr>
              <a:t>: </a:t>
            </a:r>
            <a:r>
              <a:rPr lang="en-US" sz="1800" dirty="0">
                <a:solidFill>
                  <a:schemeClr val="tx1"/>
                </a:solidFill>
                <a:latin typeface="Gill Sans MT" pitchFamily="34" charset="0"/>
                <a:cs typeface="Arial" pitchFamily="34" charset="0"/>
              </a:rPr>
              <a:t>Test each </a:t>
            </a:r>
            <a:r>
              <a:rPr lang="en-US" sz="1800" dirty="0" smtClean="0">
                <a:solidFill>
                  <a:schemeClr val="tx1"/>
                </a:solidFill>
                <a:latin typeface="Gill Sans MT" pitchFamily="34" charset="0"/>
                <a:cs typeface="Arial" pitchFamily="34" charset="0"/>
              </a:rPr>
              <a:t>method </a:t>
            </a:r>
            <a:r>
              <a:rPr lang="en-US" sz="1800" dirty="0">
                <a:solidFill>
                  <a:schemeClr val="tx1"/>
                </a:solidFill>
                <a:latin typeface="Gill Sans MT" pitchFamily="34" charset="0"/>
                <a:cs typeface="Arial" pitchFamily="34" charset="0"/>
              </a:rPr>
              <a:t>individually</a:t>
            </a:r>
          </a:p>
        </p:txBody>
      </p:sp>
      <p:sp>
        <p:nvSpPr>
          <p:cNvPr id="49174" name="Line 41"/>
          <p:cNvSpPr>
            <a:spLocks noChangeShapeType="1"/>
          </p:cNvSpPr>
          <p:nvPr/>
        </p:nvSpPr>
        <p:spPr bwMode="auto">
          <a:xfrm flipH="1" flipV="1">
            <a:off x="2235200" y="4573588"/>
            <a:ext cx="4168775" cy="1068388"/>
          </a:xfrm>
          <a:prstGeom prst="line">
            <a:avLst/>
          </a:prstGeom>
          <a:noFill/>
          <a:ln w="28575">
            <a:solidFill>
              <a:schemeClr val="accent1">
                <a:lumMod val="40000"/>
                <a:lumOff val="60000"/>
              </a:schemeClr>
            </a:solidFill>
            <a:round/>
            <a:headEnd type="none" w="sm" len="sm"/>
            <a:tailEnd type="triangle" w="sm" len="sm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9175" name="Line 42"/>
          <p:cNvSpPr>
            <a:spLocks noChangeShapeType="1"/>
          </p:cNvSpPr>
          <p:nvPr/>
        </p:nvSpPr>
        <p:spPr bwMode="auto">
          <a:xfrm flipH="1" flipV="1">
            <a:off x="2292350" y="3951288"/>
            <a:ext cx="534988" cy="774700"/>
          </a:xfrm>
          <a:prstGeom prst="line">
            <a:avLst/>
          </a:prstGeom>
          <a:noFill/>
          <a:ln w="28575">
            <a:solidFill>
              <a:schemeClr val="accent1">
                <a:lumMod val="40000"/>
                <a:lumOff val="60000"/>
              </a:schemeClr>
            </a:solidFill>
            <a:round/>
            <a:headEnd type="none" w="sm" len="sm"/>
            <a:tailEnd type="triangle" w="sm" len="sm"/>
          </a:ln>
        </p:spPr>
        <p:txBody>
          <a:bodyPr/>
          <a:lstStyle/>
          <a:p>
            <a:pPr>
              <a:defRPr/>
            </a:pP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49176" name="Line 43"/>
          <p:cNvSpPr>
            <a:spLocks noChangeShapeType="1"/>
          </p:cNvSpPr>
          <p:nvPr/>
        </p:nvSpPr>
        <p:spPr bwMode="auto">
          <a:xfrm flipV="1">
            <a:off x="3443288" y="3929063"/>
            <a:ext cx="406400" cy="958850"/>
          </a:xfrm>
          <a:prstGeom prst="line">
            <a:avLst/>
          </a:prstGeom>
          <a:noFill/>
          <a:ln w="28575">
            <a:solidFill>
              <a:schemeClr val="accent1">
                <a:lumMod val="40000"/>
                <a:lumOff val="60000"/>
              </a:schemeClr>
            </a:solidFill>
            <a:round/>
            <a:headEnd type="none" w="sm" len="sm"/>
            <a:tailEnd type="triangle" w="sm" len="sm"/>
          </a:ln>
        </p:spPr>
        <p:txBody>
          <a:bodyPr/>
          <a:lstStyle/>
          <a:p>
            <a:pPr>
              <a:defRPr/>
            </a:pP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49177" name="Line 44"/>
          <p:cNvSpPr>
            <a:spLocks noChangeShapeType="1"/>
          </p:cNvSpPr>
          <p:nvPr/>
        </p:nvSpPr>
        <p:spPr bwMode="auto">
          <a:xfrm flipV="1">
            <a:off x="3781425" y="4549776"/>
            <a:ext cx="192088" cy="428625"/>
          </a:xfrm>
          <a:prstGeom prst="line">
            <a:avLst/>
          </a:prstGeom>
          <a:noFill/>
          <a:ln w="28575">
            <a:solidFill>
              <a:schemeClr val="accent1">
                <a:lumMod val="40000"/>
                <a:lumOff val="60000"/>
              </a:schemeClr>
            </a:solidFill>
            <a:round/>
            <a:headEnd type="none" w="sm" len="sm"/>
            <a:tailEnd type="triangle" w="sm" len="sm"/>
          </a:ln>
        </p:spPr>
        <p:txBody>
          <a:bodyPr/>
          <a:lstStyle/>
          <a:p>
            <a:pPr>
              <a:defRPr/>
            </a:pP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Line 26"/>
          <p:cNvSpPr>
            <a:spLocks noChangeShapeType="1"/>
          </p:cNvSpPr>
          <p:nvPr/>
        </p:nvSpPr>
        <p:spPr bwMode="auto">
          <a:xfrm flipH="1">
            <a:off x="3312317" y="1772156"/>
            <a:ext cx="1" cy="1828296"/>
          </a:xfrm>
          <a:prstGeom prst="line">
            <a:avLst/>
          </a:prstGeom>
          <a:noFill/>
          <a:ln w="28575">
            <a:solidFill>
              <a:schemeClr val="accent1">
                <a:lumMod val="40000"/>
                <a:lumOff val="60000"/>
              </a:schemeClr>
            </a:solidFill>
            <a:round/>
            <a:headEnd type="none" w="sm" len="sm"/>
            <a:tailEnd type="triangle" w="sm" len="sm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7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49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49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49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49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57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0" dur="500"/>
                                        <p:tgtEl>
                                          <p:spTgt spid="49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57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9" dur="500"/>
                                        <p:tgtEl>
                                          <p:spTgt spid="49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500"/>
                                        <p:tgtEl>
                                          <p:spTgt spid="49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57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78" grpId="0"/>
      <p:bldP spid="49187" grpId="0" animBg="1"/>
      <p:bldP spid="49188" grpId="0" animBg="1"/>
      <p:bldP spid="57376" grpId="0"/>
      <p:bldP spid="49180" grpId="0" animBg="1"/>
      <p:bldP spid="57372" grpId="0"/>
      <p:bldP spid="57365" grpId="0"/>
      <p:bldP spid="49174" grpId="0" animBg="1"/>
      <p:bldP spid="49175" grpId="0" animBg="1"/>
      <p:bldP spid="49176" grpId="0" animBg="1"/>
      <p:bldP spid="49177" grpId="0" animBg="1"/>
      <p:bldP spid="49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|3.9|1.9|1.3|21.3|1.2|11.1|2.7|6.5|9.3|2.1|1.8|3.7|3.8|16.8"/>
</p:tagLst>
</file>

<file path=ppt/theme/theme1.xml><?xml version="1.0" encoding="utf-8"?>
<a:theme xmlns:a="http://schemas.openxmlformats.org/drawingml/2006/main" name="intro">
  <a:themeElements>
    <a:clrScheme name="Custom 4">
      <a:dk1>
        <a:srgbClr val="5F5F5F"/>
      </a:dk1>
      <a:lt1>
        <a:srgbClr val="FFFFFF"/>
      </a:lt1>
      <a:dk2>
        <a:srgbClr val="000099"/>
      </a:dk2>
      <a:lt2>
        <a:srgbClr val="FFFF00"/>
      </a:lt2>
      <a:accent1>
        <a:srgbClr val="FF9900"/>
      </a:accent1>
      <a:accent2>
        <a:srgbClr val="66CCFF"/>
      </a:accent2>
      <a:accent3>
        <a:srgbClr val="AAAACA"/>
      </a:accent3>
      <a:accent4>
        <a:srgbClr val="DADADA"/>
      </a:accent4>
      <a:accent5>
        <a:srgbClr val="FFCAAA"/>
      </a:accent5>
      <a:accent6>
        <a:srgbClr val="5CB9E7"/>
      </a:accent6>
      <a:hlink>
        <a:srgbClr val="FFFF00"/>
      </a:hlink>
      <a:folHlink>
        <a:srgbClr val="FFC000"/>
      </a:folHlink>
    </a:clrScheme>
    <a:fontScheme name="intr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rgbClr val="FAFD00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rgbClr val="FAFD00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intro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tro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a:\intro.ppt</Template>
  <TotalTime>1778</TotalTime>
  <Pages>49</Pages>
  <Words>2553</Words>
  <Application>Microsoft Office PowerPoint</Application>
  <PresentationFormat>On-screen Show (4:3)</PresentationFormat>
  <Paragraphs>453</Paragraphs>
  <Slides>30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intro</vt:lpstr>
      <vt:lpstr>Introduction to Software Testing (2nd edition) Chapter 2  Model-Driven Test Design</vt:lpstr>
      <vt:lpstr>Complexity of Testing Software</vt:lpstr>
      <vt:lpstr>Software Testing Foundations (2.1)</vt:lpstr>
      <vt:lpstr>Testing &amp; Debugging</vt:lpstr>
      <vt:lpstr>Fault &amp; Failure Model (RIPR)</vt:lpstr>
      <vt:lpstr>RIPR Model</vt:lpstr>
      <vt:lpstr>Software Testing Activities (2.2)</vt:lpstr>
      <vt:lpstr>Traditional Testing Levels (2.3)</vt:lpstr>
      <vt:lpstr>Object-Oriented Testing Levels</vt:lpstr>
      <vt:lpstr>Coverage Criteria (2.4)</vt:lpstr>
      <vt:lpstr>Advantages of Coverage Criteria</vt:lpstr>
      <vt:lpstr>Test Requirements and Criteria</vt:lpstr>
      <vt:lpstr>Old View : Colored Boxes</vt:lpstr>
      <vt:lpstr>Model-Driven Test Design (2.5)</vt:lpstr>
      <vt:lpstr>Types of Test Activities</vt:lpstr>
      <vt:lpstr>1. Test Design—(a) Criteria-Based</vt:lpstr>
      <vt:lpstr>1. Test Design—(b) Human-Based</vt:lpstr>
      <vt:lpstr>2. Test Automation</vt:lpstr>
      <vt:lpstr>3. Test Execution</vt:lpstr>
      <vt:lpstr>4. Test Evaluation</vt:lpstr>
      <vt:lpstr>Other Activities</vt:lpstr>
      <vt:lpstr>Organizing the Team</vt:lpstr>
      <vt:lpstr>Applying Test Activities</vt:lpstr>
      <vt:lpstr>Using MDTD in Practice</vt:lpstr>
      <vt:lpstr>Model-Driven Test Design</vt:lpstr>
      <vt:lpstr>Model-Driven Test Design – Steps</vt:lpstr>
      <vt:lpstr>Model-Driven Test Design–Activities</vt:lpstr>
      <vt:lpstr>Small Illustrative Example</vt:lpstr>
      <vt:lpstr>Example (2)</vt:lpstr>
      <vt:lpstr>Types of Activities in the Book</vt:lpstr>
    </vt:vector>
  </TitlesOfParts>
  <Company>George Mason Unviersity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SWE 637: Here! Test this!</dc:title>
  <dc:creator>Jeff Offutt</dc:creator>
  <cp:lastModifiedBy>Jeff Offutt</cp:lastModifiedBy>
  <cp:revision>271</cp:revision>
  <cp:lastPrinted>1996-04-04T10:27:56Z</cp:lastPrinted>
  <dcterms:created xsi:type="dcterms:W3CDTF">1996-06-15T03:21:08Z</dcterms:created>
  <dcterms:modified xsi:type="dcterms:W3CDTF">2016-09-12T14:22:02Z</dcterms:modified>
</cp:coreProperties>
</file>