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336" r:id="rId2"/>
    <p:sldId id="484" r:id="rId3"/>
    <p:sldId id="631" r:id="rId4"/>
    <p:sldId id="561" r:id="rId5"/>
    <p:sldId id="562" r:id="rId6"/>
    <p:sldId id="564" r:id="rId7"/>
    <p:sldId id="565" r:id="rId8"/>
    <p:sldId id="566" r:id="rId9"/>
    <p:sldId id="567" r:id="rId10"/>
    <p:sldId id="531" r:id="rId11"/>
    <p:sldId id="532" r:id="rId12"/>
    <p:sldId id="534" r:id="rId13"/>
    <p:sldId id="535" r:id="rId14"/>
    <p:sldId id="543" r:id="rId15"/>
    <p:sldId id="544" r:id="rId16"/>
    <p:sldId id="551" r:id="rId17"/>
    <p:sldId id="557" r:id="rId18"/>
    <p:sldId id="559" r:id="rId19"/>
    <p:sldId id="556" r:id="rId20"/>
    <p:sldId id="506" r:id="rId21"/>
    <p:sldId id="579" r:id="rId22"/>
    <p:sldId id="581" r:id="rId23"/>
    <p:sldId id="586" r:id="rId24"/>
    <p:sldId id="621" r:id="rId25"/>
    <p:sldId id="622" r:id="rId26"/>
    <p:sldId id="623" r:id="rId27"/>
    <p:sldId id="624" r:id="rId28"/>
    <p:sldId id="629" r:id="rId29"/>
    <p:sldId id="589" r:id="rId30"/>
    <p:sldId id="591" r:id="rId31"/>
    <p:sldId id="594" r:id="rId32"/>
    <p:sldId id="595" r:id="rId33"/>
    <p:sldId id="632" r:id="rId34"/>
    <p:sldId id="601" r:id="rId35"/>
    <p:sldId id="602" r:id="rId36"/>
    <p:sldId id="587" r:id="rId37"/>
    <p:sldId id="604" r:id="rId38"/>
    <p:sldId id="633" r:id="rId39"/>
    <p:sldId id="606" r:id="rId40"/>
    <p:sldId id="607" r:id="rId41"/>
    <p:sldId id="608" r:id="rId42"/>
    <p:sldId id="611" r:id="rId43"/>
    <p:sldId id="613" r:id="rId44"/>
    <p:sldId id="614" r:id="rId45"/>
    <p:sldId id="616" r:id="rId46"/>
    <p:sldId id="617" r:id="rId47"/>
    <p:sldId id="618" r:id="rId48"/>
    <p:sldId id="588" r:id="rId49"/>
    <p:sldId id="619" r:id="rId50"/>
    <p:sldId id="620" r:id="rId51"/>
    <p:sldId id="630" r:id="rId5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85FF86"/>
    <a:srgbClr val="66FF66"/>
    <a:srgbClr val="000000"/>
    <a:srgbClr val="CCCCFF"/>
    <a:srgbClr val="3333CC"/>
    <a:srgbClr val="333399"/>
    <a:srgbClr val="85FFE0"/>
    <a:srgbClr val="47FF47"/>
    <a:srgbClr val="00644B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5" autoAdjust="0"/>
    <p:restoredTop sz="94576" autoAdjust="0"/>
  </p:normalViewPr>
  <p:slideViewPr>
    <p:cSldViewPr snapToGrid="0">
      <p:cViewPr varScale="1">
        <p:scale>
          <a:sx n="83" d="100"/>
          <a:sy n="83" d="100"/>
        </p:scale>
        <p:origin x="-1374" y="-84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0748"/>
    </p:cViewPr>
  </p:sorterViewPr>
  <p:notesViewPr>
    <p:cSldViewPr snapToGrid="0">
      <p:cViewPr varScale="1">
        <p:scale>
          <a:sx n="60" d="100"/>
          <a:sy n="60" d="100"/>
        </p:scale>
        <p:origin x="-2400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t" anchorCtr="0" compatLnSpc="1">
            <a:prstTxWarp prst="textNoShape">
              <a:avLst/>
            </a:prstTxWarp>
          </a:bodyPr>
          <a:lstStyle>
            <a:lvl1pPr defTabSz="931887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t" anchorCtr="0" compatLnSpc="1">
            <a:prstTxWarp prst="textNoShape">
              <a:avLst/>
            </a:prstTxWarp>
          </a:bodyPr>
          <a:lstStyle>
            <a:lvl1pPr algn="r" defTabSz="931887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195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b" anchorCtr="0" compatLnSpc="1">
            <a:prstTxWarp prst="textNoShape">
              <a:avLst/>
            </a:prstTxWarp>
          </a:bodyPr>
          <a:lstStyle>
            <a:lvl1pPr defTabSz="931887">
              <a:defRPr sz="1100" b="0" i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57" y="8832195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b" anchorCtr="0" compatLnSpc="1">
            <a:prstTxWarp prst="textNoShape">
              <a:avLst/>
            </a:prstTxWarp>
          </a:bodyPr>
          <a:lstStyle>
            <a:lvl1pPr algn="r" defTabSz="931887">
              <a:defRPr sz="1100" b="0" i="1"/>
            </a:lvl1pPr>
          </a:lstStyle>
          <a:p>
            <a:pPr>
              <a:defRPr/>
            </a:pPr>
            <a:fld id="{48BBA39B-AE14-4570-B3A9-31D9F1EA8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t" anchorCtr="0" compatLnSpc="1">
            <a:prstTxWarp prst="textNoShape">
              <a:avLst/>
            </a:prstTxWarp>
          </a:bodyPr>
          <a:lstStyle>
            <a:lvl1pPr defTabSz="931887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57" y="1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t" anchorCtr="0" compatLnSpc="1">
            <a:prstTxWarp prst="textNoShape">
              <a:avLst/>
            </a:prstTxWarp>
          </a:bodyPr>
          <a:lstStyle>
            <a:lvl1pPr algn="r" defTabSz="931887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195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b" anchorCtr="0" compatLnSpc="1">
            <a:prstTxWarp prst="textNoShape">
              <a:avLst/>
            </a:prstTxWarp>
          </a:bodyPr>
          <a:lstStyle>
            <a:lvl1pPr defTabSz="931887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57" y="8832195"/>
            <a:ext cx="3038144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408" tIns="0" rIns="19408" bIns="0" numCol="1" anchor="b" anchorCtr="0" compatLnSpc="1">
            <a:prstTxWarp prst="textNoShape">
              <a:avLst/>
            </a:prstTxWarp>
          </a:bodyPr>
          <a:lstStyle>
            <a:lvl1pPr algn="r" defTabSz="931887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4829278-A2CB-4B9A-9F71-A6E9E2CD2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112" y="4414560"/>
            <a:ext cx="5142177" cy="4182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06" tIns="46904" rIns="93806" bIns="4690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168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4275" y="698500"/>
            <a:ext cx="4641850" cy="34813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134090" y="8853714"/>
            <a:ext cx="740700" cy="2715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8956" tIns="45287" rIns="88956" bIns="45287">
            <a:spAutoFit/>
          </a:bodyPr>
          <a:lstStyle/>
          <a:p>
            <a:pPr algn="ctr" defTabSz="884451">
              <a:lnSpc>
                <a:spcPct val="90000"/>
              </a:lnSpc>
              <a:defRPr/>
            </a:pPr>
            <a:r>
              <a:rPr lang="en-US" sz="1300" b="0" dirty="0">
                <a:solidFill>
                  <a:schemeClr val="tx1"/>
                </a:solidFill>
              </a:rPr>
              <a:t>Page </a:t>
            </a:r>
            <a:fld id="{3FBEDAFD-D98C-4D05-88D0-2D348FF8E47E}" type="slidenum">
              <a:rPr lang="en-US" sz="1300" b="0">
                <a:solidFill>
                  <a:schemeClr val="tx1"/>
                </a:solidFill>
              </a:rPr>
              <a:pPr algn="ctr" defTabSz="884451">
                <a:lnSpc>
                  <a:spcPct val="90000"/>
                </a:lnSpc>
                <a:defRPr/>
              </a:pPr>
              <a:t>‹#›</a:t>
            </a:fld>
            <a:endParaRPr lang="en-US" sz="1300" b="0" dirty="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8B0613-1642-4725-8793-2604CF037F0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9ED840-C5C6-4CBD-BA68-A227F1B662C8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7E303C-F63B-433D-B9F8-CFB8589DFCA7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2741C-19BE-446F-9CE5-07A17D4C4CFF}" type="slidenum">
              <a:rPr lang="zh-CN" altLang="en-US" smtClean="0"/>
              <a:pPr/>
              <a:t>29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28D15D-8681-4190-8A02-35C455E34BBD}" type="slidenum">
              <a:rPr lang="zh-CN" altLang="en-US" smtClean="0"/>
              <a:pPr/>
              <a:t>30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05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78F088-69FC-41C9-A70D-C55F8E1C0D4B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2AD382-E992-4A01-A0A2-05BDE8150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A1E5FA-6BCB-408C-B584-C8625D9C77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2801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2801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03113-EEF4-48C2-A017-E687F3D944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100000"/>
              <a:buFont typeface="Arial" pitchFamily="34" charset="0"/>
              <a:buChar char="•"/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anchor="b"/>
          <a:lstStyle>
            <a:lvl1pPr>
              <a:defRPr smtClean="0"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anchor="b"/>
          <a:lstStyle>
            <a:lvl1pPr>
              <a:defRPr/>
            </a:lvl1pPr>
          </a:lstStyle>
          <a:p>
            <a:pPr>
              <a:defRPr/>
            </a:pPr>
            <a:fld id="{BBDE8A8A-8C88-46EB-A4F9-387E7AC298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BD1B8-2781-440F-936E-A6C808BD20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1085850"/>
            <a:ext cx="4357687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5850"/>
            <a:ext cx="4357688" cy="5291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457C2-E6E8-4EC3-8537-A4CCD3538F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3127-3EAE-4912-BEDC-70159AC6EC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DE8E54-11B3-46D3-8DA9-56519484B6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91122-F5DD-4163-9321-EA03BC4B81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C2E7BB-8B7A-482E-8E7D-8574AE85F4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Jeff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AC4E9-B8E2-4287-935F-10AD442B33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596172"/>
            <a:ext cx="2657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9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TAROT, June 2010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19650" y="6605588"/>
            <a:ext cx="28956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© Jeff Offutt</a:t>
            </a:r>
            <a:endParaRPr 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4550" y="6599238"/>
            <a:ext cx="1905000" cy="220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DBAF88E-513A-49C4-B9AD-0320B07E7C5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39825" y="96838"/>
            <a:ext cx="6931025" cy="1035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88900" y="862445"/>
            <a:ext cx="8966200" cy="5743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 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 </a:t>
            </a:r>
          </a:p>
          <a:p>
            <a:pPr lvl="4"/>
            <a:r>
              <a:rPr lang="en-US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b"/>
          <a:lstStyle/>
          <a:p>
            <a:pPr>
              <a:defRPr/>
            </a:pPr>
            <a:endParaRPr lang="en-US" sz="900"/>
          </a:p>
        </p:txBody>
      </p:sp>
      <p:pic>
        <p:nvPicPr>
          <p:cNvPr id="1032" name="Picture 9" descr="gmulogo-color15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985125" y="15875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 bwMode="auto">
          <a:xfrm>
            <a:off x="47298" y="47298"/>
            <a:ext cx="1219200" cy="838200"/>
          </a:xfrm>
          <a:prstGeom prst="rect">
            <a:avLst/>
          </a:prstGeom>
          <a:solidFill>
            <a:schemeClr val="bg1"/>
          </a:solidFill>
        </p:spPr>
        <p:txBody>
          <a:bodyPr wrap="none">
            <a:prstTxWarp prst="textRingInside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extrusionClr>
                <a:srgbClr val="CCFFFF"/>
              </a:extrusionClr>
            </a:sp3d>
          </a:bodyPr>
          <a:lstStyle/>
          <a:p>
            <a:pPr algn="ctr">
              <a:defRPr/>
            </a:pPr>
            <a:r>
              <a:rPr lang="en-US" spc="300" dirty="0">
                <a:ln w="11430" cmpd="sng">
                  <a:solidFill>
                    <a:srgbClr val="CCFFFF"/>
                  </a:solidFill>
                  <a:prstDash val="solid"/>
                  <a:miter lim="800000"/>
                </a:ln>
                <a:solidFill>
                  <a:srgbClr val="CCFF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dist="50800" sx="1000" sy="1000" algn="ctr" rotWithShape="0">
                    <a:schemeClr val="tx1"/>
                  </a:outerShdw>
                </a:effectLst>
              </a:rPr>
              <a:t>Software Engineering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146181" y="301113"/>
            <a:ext cx="1021433" cy="36933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rgbClr val="CCFFFF"/>
              </a:contourClr>
            </a:sp3d>
          </a:bodyPr>
          <a:lstStyle/>
          <a:p>
            <a:pPr algn="ctr">
              <a:defRPr/>
            </a:pPr>
            <a:r>
              <a:rPr lang="en-US" sz="1800" cap="all" dirty="0">
                <a:ln w="0"/>
                <a:solidFill>
                  <a:srgbClr val="66FFCC"/>
                </a:solidFill>
                <a:effectLst>
                  <a:reflection blurRad="12700" stA="50000" endPos="50000" dist="5000" dir="5400000" sy="-100000" rotWithShape="0"/>
                </a:effectLst>
              </a:rPr>
              <a:t>@ GMU</a:t>
            </a:r>
          </a:p>
        </p:txBody>
      </p:sp>
      <p:sp>
        <p:nvSpPr>
          <p:cNvPr id="11" name="Line 10"/>
          <p:cNvSpPr>
            <a:spLocks noChangeShapeType="1"/>
          </p:cNvSpPr>
          <p:nvPr userDrawn="1"/>
        </p:nvSpPr>
        <p:spPr bwMode="auto">
          <a:xfrm>
            <a:off x="0" y="838200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26" r:id="rId1"/>
    <p:sldLayoutId id="214748393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75000"/>
        <a:buFont typeface="Monotype Sorts" charset="2"/>
        <a:buChar char="n"/>
        <a:defRPr sz="3200" b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0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1424" y="1114082"/>
            <a:ext cx="8245366" cy="1420396"/>
          </a:xfrm>
        </p:spPr>
        <p:txBody>
          <a:bodyPr/>
          <a:lstStyle/>
          <a:p>
            <a:r>
              <a:rPr lang="en-US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Testing Dynamic Aspects of Web Applications</a:t>
            </a:r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830388" y="2616592"/>
            <a:ext cx="5472112" cy="2917825"/>
          </a:xfrm>
          <a:prstGeom prst="rect">
            <a:avLst/>
          </a:prstGeom>
          <a:solidFill>
            <a:srgbClr val="0000A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Jeff Offutt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Professor, Software Engineering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George Mason University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Fairfax, VA   USA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www.cs.gmu.edu/~offutt/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offutt@gmu.edu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2000" y="6019799"/>
            <a:ext cx="7620000" cy="625549"/>
          </a:xfrm>
          <a:prstGeom prst="rect">
            <a:avLst/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marL="609600" indent="-609600" algn="ctr">
              <a:lnSpc>
                <a:spcPct val="90000"/>
              </a:lnSpc>
              <a:spcBef>
                <a:spcPct val="20000"/>
              </a:spcBef>
            </a:pPr>
            <a:r>
              <a:rPr lang="en-US" sz="1800" b="0" dirty="0">
                <a:solidFill>
                  <a:schemeClr val="tx1"/>
                </a:solidFill>
              </a:rPr>
              <a:t>Joint research with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smtClean="0">
                <a:solidFill>
                  <a:schemeClr val="tx1"/>
                </a:solidFill>
              </a:rPr>
              <a:t>Blaine Donley, </a:t>
            </a:r>
            <a:r>
              <a:rPr lang="en-US" sz="2000" b="0" dirty="0" err="1" smtClean="0">
                <a:solidFill>
                  <a:schemeClr val="tx1"/>
                </a:solidFill>
              </a:rPr>
              <a:t>Xiaochen</a:t>
            </a:r>
            <a:r>
              <a:rPr lang="en-US" sz="2000" b="0" dirty="0" smtClean="0">
                <a:solidFill>
                  <a:schemeClr val="tx1"/>
                </a:solidFill>
              </a:rPr>
              <a:t> Du, Hong </a:t>
            </a:r>
            <a:r>
              <a:rPr lang="en-US" b="0" dirty="0" smtClean="0">
                <a:solidFill>
                  <a:schemeClr val="tx1"/>
                </a:solidFill>
              </a:rPr>
              <a:t>Huang, </a:t>
            </a:r>
            <a:r>
              <a:rPr lang="en-US" b="0" dirty="0" err="1" smtClean="0">
                <a:solidFill>
                  <a:schemeClr val="tx1"/>
                </a:solidFill>
              </a:rPr>
              <a:t>Upsorn</a:t>
            </a:r>
            <a:r>
              <a:rPr lang="en-US" b="0" dirty="0" smtClean="0">
                <a:solidFill>
                  <a:schemeClr val="tx1"/>
                </a:solidFill>
              </a:rPr>
              <a:t> </a:t>
            </a:r>
            <a:r>
              <a:rPr lang="en-US" b="0" dirty="0" err="1" smtClean="0">
                <a:solidFill>
                  <a:schemeClr val="tx1"/>
                </a:solidFill>
              </a:rPr>
              <a:t>Praphamontripong</a:t>
            </a:r>
            <a:r>
              <a:rPr lang="en-US" b="0" dirty="0" smtClean="0">
                <a:solidFill>
                  <a:schemeClr val="tx1"/>
                </a:solidFill>
              </a:rPr>
              <a:t>, Ye Wu, </a:t>
            </a:r>
            <a:r>
              <a:rPr lang="en-US" b="0" dirty="0" err="1" smtClean="0">
                <a:solidFill>
                  <a:schemeClr val="tx1"/>
                </a:solidFill>
              </a:rPr>
              <a:t>Wuzhi</a:t>
            </a:r>
            <a:r>
              <a:rPr lang="en-US" b="0" dirty="0" smtClean="0">
                <a:solidFill>
                  <a:schemeClr val="tx1"/>
                </a:solidFill>
              </a:rPr>
              <a:t> </a:t>
            </a:r>
            <a:r>
              <a:rPr lang="en-US" b="0" dirty="0" err="1" smtClean="0">
                <a:solidFill>
                  <a:schemeClr val="tx1"/>
                </a:solidFill>
              </a:rPr>
              <a:t>Xu</a:t>
            </a:r>
            <a:endParaRPr lang="en-US" sz="20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&amp; Session Tracking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8800"/>
            <a:ext cx="8839200" cy="4724400"/>
          </a:xfrm>
        </p:spPr>
        <p:txBody>
          <a:bodyPr/>
          <a:lstStyle/>
          <a:p>
            <a:r>
              <a:rPr lang="en-US" dirty="0" smtClean="0"/>
              <a:t>Session tracking refers to </a:t>
            </a:r>
            <a:r>
              <a:rPr lang="en-US" dirty="0" smtClean="0">
                <a:solidFill>
                  <a:srgbClr val="FFFF00"/>
                </a:solidFill>
              </a:rPr>
              <a:t>keeping data</a:t>
            </a:r>
            <a:r>
              <a:rPr lang="en-US" dirty="0" smtClean="0"/>
              <a:t> between multiple HTTP requests</a:t>
            </a:r>
          </a:p>
          <a:p>
            <a:r>
              <a:rPr lang="en-US" dirty="0" smtClean="0"/>
              <a:t>This problem is essential to </a:t>
            </a:r>
            <a:r>
              <a:rPr lang="en-US" dirty="0" smtClean="0">
                <a:solidFill>
                  <a:srgbClr val="FFFF00"/>
                </a:solidFill>
              </a:rPr>
              <a:t>maintaining state</a:t>
            </a:r>
            <a:r>
              <a:rPr lang="en-US" dirty="0" smtClean="0"/>
              <a:t>, which we understand quite well in the context of traditional </a:t>
            </a:r>
            <a:r>
              <a:rPr lang="en-US" dirty="0" smtClean="0">
                <a:solidFill>
                  <a:srgbClr val="FFFF00"/>
                </a:solidFill>
              </a:rPr>
              <a:t>procedural </a:t>
            </a:r>
            <a:r>
              <a:rPr lang="en-US" dirty="0" smtClean="0"/>
              <a:t>programming and </a:t>
            </a:r>
            <a:r>
              <a:rPr lang="en-US" dirty="0" smtClean="0">
                <a:solidFill>
                  <a:srgbClr val="FFFF00"/>
                </a:solidFill>
              </a:rPr>
              <a:t>object-oriented</a:t>
            </a:r>
            <a:r>
              <a:rPr lang="en-US" dirty="0" smtClean="0"/>
              <a:t> programming</a:t>
            </a:r>
          </a:p>
          <a:p>
            <a:r>
              <a:rPr lang="en-US" dirty="0" smtClean="0"/>
              <a:t>The Web brings in </a:t>
            </a:r>
            <a:r>
              <a:rPr lang="en-US" dirty="0" smtClean="0">
                <a:solidFill>
                  <a:srgbClr val="FFFF00"/>
                </a:solidFill>
              </a:rPr>
              <a:t>unique constraints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914399" y="907806"/>
            <a:ext cx="7593497" cy="1200150"/>
            <a:chOff x="432" y="3275"/>
            <a:chExt cx="4608" cy="756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432" y="3312"/>
              <a:ext cx="4608" cy="48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FFFF00"/>
                </a:solidFill>
              </a:endParaRPr>
            </a:p>
          </p:txBody>
        </p:sp>
        <p:grpSp>
          <p:nvGrpSpPr>
            <p:cNvPr id="9" name="Group 6"/>
            <p:cNvGrpSpPr>
              <a:grpSpLocks/>
            </p:cNvGrpSpPr>
            <p:nvPr/>
          </p:nvGrpSpPr>
          <p:grpSpPr bwMode="auto">
            <a:xfrm>
              <a:off x="470" y="3275"/>
              <a:ext cx="4570" cy="756"/>
              <a:chOff x="470" y="3263"/>
              <a:chExt cx="4570" cy="756"/>
            </a:xfrm>
          </p:grpSpPr>
          <p:sp>
            <p:nvSpPr>
              <p:cNvPr id="10" name="Text Box 4"/>
              <p:cNvSpPr txBox="1">
                <a:spLocks noChangeArrowheads="1"/>
              </p:cNvSpPr>
              <p:nvPr/>
            </p:nvSpPr>
            <p:spPr bwMode="auto">
              <a:xfrm>
                <a:off x="470" y="3319"/>
                <a:ext cx="833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2400" b="1" i="1" u="sng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Session</a:t>
                </a:r>
                <a:r>
                  <a:rPr lang="en-US" sz="2400" b="1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 </a:t>
                </a:r>
                <a:r>
                  <a:rPr lang="en-US" sz="2400" b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:</a:t>
                </a:r>
                <a:endParaRPr lang="en-US" sz="24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endParaRPr>
              </a:p>
            </p:txBody>
          </p:sp>
          <p:sp>
            <p:nvSpPr>
              <p:cNvPr id="11" name="Text Box 5"/>
              <p:cNvSpPr txBox="1">
                <a:spLocks noChangeArrowheads="1"/>
              </p:cNvSpPr>
              <p:nvPr/>
            </p:nvSpPr>
            <p:spPr bwMode="auto">
              <a:xfrm>
                <a:off x="1238" y="3263"/>
                <a:ext cx="3802" cy="7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l"/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A series of related interactions between a client and a web server   (similar to a </a:t>
                </a:r>
                <a:r>
                  <a:rPr lang="en-US" sz="2400" b="1" u="sng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use case</a:t>
                </a:r>
                <a:r>
                  <a:rPr lang="en-US" sz="2400" b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</a:rPr>
                  <a:t>)</a:t>
                </a:r>
              </a:p>
            </p:txBody>
          </p:sp>
        </p:grp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1839309" y="5344440"/>
            <a:ext cx="2427896" cy="954107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HTTP is stateless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866288" y="5559883"/>
            <a:ext cx="2165133" cy="523220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Distributed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in Procedural Languages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14300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C</a:t>
            </a:r>
            <a:r>
              <a:rPr lang="en-US" dirty="0" smtClean="0"/>
              <a:t> programming language has simple ways to handle state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76600" y="2667000"/>
            <a:ext cx="2624931" cy="2062103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char name [25];</a:t>
            </a:r>
          </a:p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main ()</a:t>
            </a:r>
          </a:p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pPr algn="l"/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int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x, y, z;</a:t>
            </a:r>
          </a:p>
          <a:p>
            <a:pPr algn="l"/>
            <a:r>
              <a:rPr lang="en-US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.</a:t>
            </a:r>
          </a:p>
          <a:p>
            <a:pPr algn="l"/>
            <a:r>
              <a:rPr lang="en-US" sz="2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:</a:t>
            </a:r>
            <a:endParaRPr lang="en-US" sz="2400" b="1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124200" y="2590800"/>
            <a:ext cx="22098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429000" y="3505200"/>
            <a:ext cx="1600200" cy="5334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00600" y="1752600"/>
            <a:ext cx="2057400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Global variable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19800" y="3200400"/>
            <a:ext cx="1905000" cy="400110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Local variables</a:t>
            </a:r>
            <a:endParaRPr lang="en-US" dirty="0"/>
          </a:p>
        </p:txBody>
      </p:sp>
      <p:cxnSp>
        <p:nvCxnSpPr>
          <p:cNvPr id="13" name="Straight Connector 12"/>
          <p:cNvCxnSpPr>
            <a:stCxn id="8" idx="7"/>
          </p:cNvCxnSpPr>
          <p:nvPr/>
        </p:nvCxnSpPr>
        <p:spPr bwMode="auto">
          <a:xfrm rot="5400000" flipH="1" flipV="1">
            <a:off x="4866434" y="2277549"/>
            <a:ext cx="535315" cy="24741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>
            <a:stCxn id="9" idx="6"/>
            <a:endCxn id="11" idx="1"/>
          </p:cNvCxnSpPr>
          <p:nvPr/>
        </p:nvCxnSpPr>
        <p:spPr bwMode="auto">
          <a:xfrm flipV="1">
            <a:off x="5029200" y="3400455"/>
            <a:ext cx="990600" cy="37144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152400" y="4953000"/>
            <a:ext cx="883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added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several layers of 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scope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OO languages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C296D7-41E0-4905-995B-8A99A30A92D7}" type="slidenum">
              <a:rPr lang="en-US"/>
              <a:pPr/>
              <a:t>12</a:t>
            </a:fld>
            <a:endParaRPr lang="en-US"/>
          </a:p>
        </p:txBody>
      </p:sp>
      <p:grpSp>
        <p:nvGrpSpPr>
          <p:cNvPr id="2" name="Group 63"/>
          <p:cNvGrpSpPr>
            <a:grpSpLocks/>
          </p:cNvGrpSpPr>
          <p:nvPr/>
        </p:nvGrpSpPr>
        <p:grpSpPr bwMode="auto">
          <a:xfrm>
            <a:off x="5008563" y="5943600"/>
            <a:ext cx="2663825" cy="688975"/>
            <a:chOff x="5117" y="3793"/>
            <a:chExt cx="1678" cy="434"/>
          </a:xfrm>
        </p:grpSpPr>
        <p:sp>
          <p:nvSpPr>
            <p:cNvPr id="375860" name="Rectangle 52"/>
            <p:cNvSpPr>
              <a:spLocks noChangeArrowheads="1"/>
            </p:cNvSpPr>
            <p:nvPr/>
          </p:nvSpPr>
          <p:spPr bwMode="auto">
            <a:xfrm>
              <a:off x="5117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61" name="Text Box 53"/>
            <p:cNvSpPr txBox="1">
              <a:spLocks noChangeArrowheads="1"/>
            </p:cNvSpPr>
            <p:nvPr/>
          </p:nvSpPr>
          <p:spPr bwMode="auto">
            <a:xfrm>
              <a:off x="5117" y="3885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 dirty="0"/>
                <a:t>Class 4</a:t>
              </a:r>
            </a:p>
          </p:txBody>
        </p:sp>
      </p:grpSp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xfrm>
            <a:off x="709613" y="0"/>
            <a:ext cx="7772400" cy="690563"/>
          </a:xfrm>
        </p:spPr>
        <p:txBody>
          <a:bodyPr/>
          <a:lstStyle/>
          <a:p>
            <a:r>
              <a:rPr lang="en-US" dirty="0" smtClean="0"/>
              <a:t>State in OO Languages (Java)</a:t>
            </a:r>
            <a:endParaRPr lang="en-US" dirty="0"/>
          </a:p>
        </p:txBody>
      </p:sp>
      <p:sp>
        <p:nvSpPr>
          <p:cNvPr id="375813" name="Rectangle 5"/>
          <p:cNvSpPr>
            <a:spLocks noChangeArrowheads="1"/>
          </p:cNvSpPr>
          <p:nvPr/>
        </p:nvSpPr>
        <p:spPr bwMode="auto">
          <a:xfrm>
            <a:off x="914400" y="908050"/>
            <a:ext cx="7315200" cy="4953000"/>
          </a:xfrm>
          <a:prstGeom prst="rect">
            <a:avLst/>
          </a:prstGeom>
          <a:solidFill>
            <a:srgbClr val="0000CC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4" name="Rectangle 6"/>
          <p:cNvSpPr>
            <a:spLocks noChangeArrowheads="1"/>
          </p:cNvSpPr>
          <p:nvPr/>
        </p:nvSpPr>
        <p:spPr bwMode="auto">
          <a:xfrm>
            <a:off x="1366838" y="1373188"/>
            <a:ext cx="2743200" cy="3048000"/>
          </a:xfrm>
          <a:prstGeom prst="rect">
            <a:avLst/>
          </a:prstGeom>
          <a:solidFill>
            <a:srgbClr val="0000FF"/>
          </a:solidFill>
          <a:ln w="19050">
            <a:solidFill>
              <a:srgbClr val="FFFF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19" name="Text Box 11"/>
          <p:cNvSpPr txBox="1">
            <a:spLocks noChangeArrowheads="1"/>
          </p:cNvSpPr>
          <p:nvPr/>
        </p:nvSpPr>
        <p:spPr bwMode="auto">
          <a:xfrm>
            <a:off x="2193925" y="1012825"/>
            <a:ext cx="107315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/>
              <a:t>Class 1</a:t>
            </a:r>
          </a:p>
        </p:txBody>
      </p:sp>
      <p:sp>
        <p:nvSpPr>
          <p:cNvPr id="375820" name="Text Box 12"/>
          <p:cNvSpPr txBox="1">
            <a:spLocks noChangeArrowheads="1"/>
          </p:cNvSpPr>
          <p:nvPr/>
        </p:nvSpPr>
        <p:spPr bwMode="auto">
          <a:xfrm>
            <a:off x="2701925" y="4486275"/>
            <a:ext cx="1427163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inheritance</a:t>
            </a:r>
          </a:p>
        </p:txBody>
      </p:sp>
      <p:grpSp>
        <p:nvGrpSpPr>
          <p:cNvPr id="3" name="Group 64"/>
          <p:cNvGrpSpPr>
            <a:grpSpLocks/>
          </p:cNvGrpSpPr>
          <p:nvPr/>
        </p:nvGrpSpPr>
        <p:grpSpPr bwMode="auto">
          <a:xfrm>
            <a:off x="5005388" y="2203450"/>
            <a:ext cx="2667000" cy="685800"/>
            <a:chOff x="5168" y="1287"/>
            <a:chExt cx="1680" cy="432"/>
          </a:xfrm>
        </p:grpSpPr>
        <p:sp>
          <p:nvSpPr>
            <p:cNvPr id="375816" name="Rectangle 8"/>
            <p:cNvSpPr>
              <a:spLocks noChangeArrowheads="1"/>
            </p:cNvSpPr>
            <p:nvPr/>
          </p:nvSpPr>
          <p:spPr bwMode="auto">
            <a:xfrm>
              <a:off x="5168" y="1287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1" name="Text Box 13"/>
            <p:cNvSpPr txBox="1">
              <a:spLocks noChangeArrowheads="1"/>
            </p:cNvSpPr>
            <p:nvPr/>
          </p:nvSpPr>
          <p:spPr bwMode="auto">
            <a:xfrm>
              <a:off x="5168" y="1378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3</a:t>
              </a:r>
            </a:p>
          </p:txBody>
        </p:sp>
      </p:grpSp>
      <p:grpSp>
        <p:nvGrpSpPr>
          <p:cNvPr id="4" name="Group 62"/>
          <p:cNvGrpSpPr>
            <a:grpSpLocks/>
          </p:cNvGrpSpPr>
          <p:nvPr/>
        </p:nvGrpSpPr>
        <p:grpSpPr bwMode="auto">
          <a:xfrm>
            <a:off x="1404938" y="4948238"/>
            <a:ext cx="2667000" cy="685800"/>
            <a:chOff x="2758" y="3166"/>
            <a:chExt cx="1680" cy="432"/>
          </a:xfrm>
        </p:grpSpPr>
        <p:sp>
          <p:nvSpPr>
            <p:cNvPr id="375815" name="Rectangle 7"/>
            <p:cNvSpPr>
              <a:spLocks noChangeArrowheads="1"/>
            </p:cNvSpPr>
            <p:nvPr/>
          </p:nvSpPr>
          <p:spPr bwMode="auto">
            <a:xfrm>
              <a:off x="2758" y="3166"/>
              <a:ext cx="1680" cy="432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3" name="Text Box 15"/>
            <p:cNvSpPr txBox="1">
              <a:spLocks noChangeArrowheads="1"/>
            </p:cNvSpPr>
            <p:nvPr/>
          </p:nvSpPr>
          <p:spPr bwMode="auto">
            <a:xfrm>
              <a:off x="2758" y="3257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2</a:t>
              </a:r>
            </a:p>
          </p:txBody>
        </p:sp>
      </p:grpSp>
      <p:sp>
        <p:nvSpPr>
          <p:cNvPr id="375824" name="Text Box 16"/>
          <p:cNvSpPr txBox="1">
            <a:spLocks noChangeArrowheads="1"/>
          </p:cNvSpPr>
          <p:nvPr/>
        </p:nvSpPr>
        <p:spPr bwMode="auto">
          <a:xfrm>
            <a:off x="6400800" y="1139825"/>
            <a:ext cx="14224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 sz="2400" b="1"/>
              <a:t>Package</a:t>
            </a:r>
            <a:endParaRPr lang="en-US" sz="2000"/>
          </a:p>
        </p:txBody>
      </p:sp>
      <p:grpSp>
        <p:nvGrpSpPr>
          <p:cNvPr id="5" name="Group 61"/>
          <p:cNvGrpSpPr>
            <a:grpSpLocks/>
          </p:cNvGrpSpPr>
          <p:nvPr/>
        </p:nvGrpSpPr>
        <p:grpSpPr bwMode="auto">
          <a:xfrm>
            <a:off x="1406525" y="5943600"/>
            <a:ext cx="2663825" cy="688975"/>
            <a:chOff x="2756" y="3793"/>
            <a:chExt cx="1678" cy="434"/>
          </a:xfrm>
        </p:grpSpPr>
        <p:sp>
          <p:nvSpPr>
            <p:cNvPr id="375818" name="Rectangle 10"/>
            <p:cNvSpPr>
              <a:spLocks noChangeArrowheads="1"/>
            </p:cNvSpPr>
            <p:nvPr/>
          </p:nvSpPr>
          <p:spPr bwMode="auto">
            <a:xfrm>
              <a:off x="2756" y="3793"/>
              <a:ext cx="1678" cy="434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25" name="Text Box 17"/>
            <p:cNvSpPr txBox="1">
              <a:spLocks noChangeArrowheads="1"/>
            </p:cNvSpPr>
            <p:nvPr/>
          </p:nvSpPr>
          <p:spPr bwMode="auto">
            <a:xfrm>
              <a:off x="2756" y="3885"/>
              <a:ext cx="67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b="1"/>
                <a:t>Class 5</a:t>
              </a:r>
            </a:p>
          </p:txBody>
        </p:sp>
      </p:grpSp>
      <p:sp>
        <p:nvSpPr>
          <p:cNvPr id="375826" name="Line 18"/>
          <p:cNvSpPr>
            <a:spLocks noChangeShapeType="1"/>
          </p:cNvSpPr>
          <p:nvPr/>
        </p:nvSpPr>
        <p:spPr bwMode="auto">
          <a:xfrm>
            <a:off x="2738438" y="4262438"/>
            <a:ext cx="0" cy="6858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27" name="Line 19"/>
          <p:cNvSpPr>
            <a:spLocks noChangeShapeType="1"/>
          </p:cNvSpPr>
          <p:nvPr/>
        </p:nvSpPr>
        <p:spPr bwMode="auto">
          <a:xfrm flipV="1">
            <a:off x="2738438" y="5622925"/>
            <a:ext cx="0" cy="30480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 type="none" w="sm" len="sm"/>
            <a:tailEnd type="triangl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" name="Group 57"/>
          <p:cNvGrpSpPr>
            <a:grpSpLocks/>
          </p:cNvGrpSpPr>
          <p:nvPr/>
        </p:nvGrpSpPr>
        <p:grpSpPr bwMode="auto">
          <a:xfrm>
            <a:off x="1595438" y="3713163"/>
            <a:ext cx="2286000" cy="533400"/>
            <a:chOff x="1052" y="2339"/>
            <a:chExt cx="1440" cy="336"/>
          </a:xfrm>
        </p:grpSpPr>
        <p:sp>
          <p:nvSpPr>
            <p:cNvPr id="375829" name="Rectangle 21"/>
            <p:cNvSpPr>
              <a:spLocks noChangeArrowheads="1"/>
            </p:cNvSpPr>
            <p:nvPr/>
          </p:nvSpPr>
          <p:spPr bwMode="auto">
            <a:xfrm>
              <a:off x="1052" y="2339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0" name="Text Box 22"/>
            <p:cNvSpPr txBox="1">
              <a:spLocks noChangeArrowheads="1"/>
            </p:cNvSpPr>
            <p:nvPr/>
          </p:nvSpPr>
          <p:spPr bwMode="auto">
            <a:xfrm>
              <a:off x="1119" y="2382"/>
              <a:ext cx="130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private members</a:t>
              </a:r>
            </a:p>
          </p:txBody>
        </p:sp>
      </p:grpSp>
      <p:sp>
        <p:nvSpPr>
          <p:cNvPr id="375831" name="Line 23"/>
          <p:cNvSpPr>
            <a:spLocks noChangeShapeType="1"/>
          </p:cNvSpPr>
          <p:nvPr/>
        </p:nvSpPr>
        <p:spPr bwMode="auto">
          <a:xfrm flipH="1" flipV="1">
            <a:off x="1419225" y="3863975"/>
            <a:ext cx="277813" cy="1588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1595438" y="2979738"/>
            <a:ext cx="2286000" cy="533400"/>
            <a:chOff x="1018" y="1966"/>
            <a:chExt cx="1440" cy="336"/>
          </a:xfrm>
        </p:grpSpPr>
        <p:sp>
          <p:nvSpPr>
            <p:cNvPr id="375833" name="Rectangle 25"/>
            <p:cNvSpPr>
              <a:spLocks noChangeArrowheads="1"/>
            </p:cNvSpPr>
            <p:nvPr/>
          </p:nvSpPr>
          <p:spPr bwMode="auto">
            <a:xfrm>
              <a:off x="1018" y="1966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35" name="Text Box 27"/>
            <p:cNvSpPr txBox="1">
              <a:spLocks noChangeArrowheads="1"/>
            </p:cNvSpPr>
            <p:nvPr/>
          </p:nvSpPr>
          <p:spPr bwMode="auto">
            <a:xfrm>
              <a:off x="1440" y="2009"/>
              <a:ext cx="596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r"/>
              <a:r>
                <a:rPr lang="en-US" sz="2000"/>
                <a:t>default</a:t>
              </a:r>
            </a:p>
          </p:txBody>
        </p:sp>
      </p:grp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1554163" y="2246313"/>
            <a:ext cx="2368550" cy="533400"/>
            <a:chOff x="977" y="1351"/>
            <a:chExt cx="1492" cy="336"/>
          </a:xfrm>
        </p:grpSpPr>
        <p:sp>
          <p:nvSpPr>
            <p:cNvPr id="375839" name="Rectangle 31"/>
            <p:cNvSpPr>
              <a:spLocks noChangeArrowheads="1"/>
            </p:cNvSpPr>
            <p:nvPr/>
          </p:nvSpPr>
          <p:spPr bwMode="auto">
            <a:xfrm>
              <a:off x="1003" y="1351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0" name="Text Box 32"/>
            <p:cNvSpPr txBox="1">
              <a:spLocks noChangeArrowheads="1"/>
            </p:cNvSpPr>
            <p:nvPr/>
          </p:nvSpPr>
          <p:spPr bwMode="auto">
            <a:xfrm>
              <a:off x="977" y="1394"/>
              <a:ext cx="1492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dirty="0"/>
                <a:t>protected members</a:t>
              </a:r>
            </a:p>
          </p:txBody>
        </p:sp>
      </p:grpSp>
      <p:sp>
        <p:nvSpPr>
          <p:cNvPr id="375841" name="Line 33"/>
          <p:cNvSpPr>
            <a:spLocks noChangeShapeType="1"/>
          </p:cNvSpPr>
          <p:nvPr/>
        </p:nvSpPr>
        <p:spPr bwMode="auto">
          <a:xfrm flipH="1">
            <a:off x="992188" y="2422525"/>
            <a:ext cx="685800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44" name="Line 36"/>
          <p:cNvSpPr>
            <a:spLocks noChangeShapeType="1"/>
          </p:cNvSpPr>
          <p:nvPr/>
        </p:nvSpPr>
        <p:spPr bwMode="auto">
          <a:xfrm flipH="1">
            <a:off x="1400175" y="2303463"/>
            <a:ext cx="304800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46" name="Freeform 38"/>
          <p:cNvSpPr>
            <a:spLocks/>
          </p:cNvSpPr>
          <p:nvPr/>
        </p:nvSpPr>
        <p:spPr bwMode="auto">
          <a:xfrm>
            <a:off x="1704975" y="2703513"/>
            <a:ext cx="42863" cy="23971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" y="1166"/>
              </a:cxn>
            </a:cxnLst>
            <a:rect l="0" t="0" r="r" b="b"/>
            <a:pathLst>
              <a:path w="13" h="1166">
                <a:moveTo>
                  <a:pt x="0" y="0"/>
                </a:moveTo>
                <a:lnTo>
                  <a:pt x="13" y="1166"/>
                </a:lnTo>
              </a:path>
            </a:pathLst>
          </a:cu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1595438" y="1514475"/>
            <a:ext cx="2286000" cy="533400"/>
            <a:chOff x="1005" y="954"/>
            <a:chExt cx="1440" cy="336"/>
          </a:xfrm>
        </p:grpSpPr>
        <p:sp>
          <p:nvSpPr>
            <p:cNvPr id="375852" name="Rectangle 44"/>
            <p:cNvSpPr>
              <a:spLocks noChangeArrowheads="1"/>
            </p:cNvSpPr>
            <p:nvPr/>
          </p:nvSpPr>
          <p:spPr bwMode="auto">
            <a:xfrm>
              <a:off x="1005" y="954"/>
              <a:ext cx="1440" cy="336"/>
            </a:xfrm>
            <a:prstGeom prst="rect">
              <a:avLst/>
            </a:prstGeom>
            <a:solidFill>
              <a:srgbClr val="0066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8" name="Text Box 50"/>
            <p:cNvSpPr txBox="1">
              <a:spLocks noChangeArrowheads="1"/>
            </p:cNvSpPr>
            <p:nvPr/>
          </p:nvSpPr>
          <p:spPr bwMode="auto">
            <a:xfrm>
              <a:off x="1102" y="997"/>
              <a:ext cx="1245" cy="25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public members</a:t>
              </a:r>
            </a:p>
          </p:txBody>
        </p:sp>
      </p:grpSp>
      <p:sp>
        <p:nvSpPr>
          <p:cNvPr id="375856" name="Freeform 48"/>
          <p:cNvSpPr>
            <a:spLocks/>
          </p:cNvSpPr>
          <p:nvPr/>
        </p:nvSpPr>
        <p:spPr bwMode="auto">
          <a:xfrm>
            <a:off x="3678238" y="1692275"/>
            <a:ext cx="369887" cy="3175"/>
          </a:xfrm>
          <a:custGeom>
            <a:avLst/>
            <a:gdLst/>
            <a:ahLst/>
            <a:cxnLst>
              <a:cxn ang="0">
                <a:pos x="0" y="2"/>
              </a:cxn>
              <a:cxn ang="0">
                <a:pos x="233" y="0"/>
              </a:cxn>
            </a:cxnLst>
            <a:rect l="0" t="0" r="r" b="b"/>
            <a:pathLst>
              <a:path w="233" h="2">
                <a:moveTo>
                  <a:pt x="0" y="2"/>
                </a:moveTo>
                <a:lnTo>
                  <a:pt x="233" y="0"/>
                </a:lnTo>
              </a:path>
            </a:pathLst>
          </a:custGeom>
          <a:noFill/>
          <a:ln w="28575" cap="rnd" cmpd="sng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55" name="Line 47"/>
          <p:cNvSpPr>
            <a:spLocks noChangeShapeType="1"/>
          </p:cNvSpPr>
          <p:nvPr/>
        </p:nvSpPr>
        <p:spPr bwMode="auto">
          <a:xfrm>
            <a:off x="3678238" y="1597025"/>
            <a:ext cx="1081087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66"/>
          <p:cNvGrpSpPr>
            <a:grpSpLocks/>
          </p:cNvGrpSpPr>
          <p:nvPr/>
        </p:nvGrpSpPr>
        <p:grpSpPr bwMode="auto">
          <a:xfrm>
            <a:off x="3678238" y="1774825"/>
            <a:ext cx="1597025" cy="4291013"/>
            <a:chOff x="2317" y="1118"/>
            <a:chExt cx="1006" cy="2703"/>
          </a:xfrm>
        </p:grpSpPr>
        <p:sp>
          <p:nvSpPr>
            <p:cNvPr id="375853" name="Freeform 45"/>
            <p:cNvSpPr>
              <a:spLocks/>
            </p:cNvSpPr>
            <p:nvPr/>
          </p:nvSpPr>
          <p:spPr bwMode="auto">
            <a:xfrm flipV="1">
              <a:off x="3000" y="1439"/>
              <a:ext cx="323" cy="2382"/>
            </a:xfrm>
            <a:custGeom>
              <a:avLst/>
              <a:gdLst/>
              <a:ahLst/>
              <a:cxnLst>
                <a:cxn ang="0">
                  <a:pos x="0" y="689"/>
                </a:cxn>
                <a:cxn ang="0">
                  <a:pos x="1933" y="0"/>
                </a:cxn>
              </a:cxnLst>
              <a:rect l="0" t="0" r="r" b="b"/>
              <a:pathLst>
                <a:path w="1933" h="689">
                  <a:moveTo>
                    <a:pt x="0" y="689"/>
                  </a:moveTo>
                  <a:lnTo>
                    <a:pt x="1933" y="0"/>
                  </a:lnTo>
                </a:path>
              </a:pathLst>
            </a:cu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73" name="Line 65"/>
            <p:cNvSpPr>
              <a:spLocks noChangeShapeType="1"/>
            </p:cNvSpPr>
            <p:nvPr/>
          </p:nvSpPr>
          <p:spPr bwMode="auto">
            <a:xfrm>
              <a:off x="2317" y="1118"/>
              <a:ext cx="672" cy="301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" name="Group 69"/>
          <p:cNvGrpSpPr>
            <a:grpSpLocks/>
          </p:cNvGrpSpPr>
          <p:nvPr/>
        </p:nvGrpSpPr>
        <p:grpSpPr bwMode="auto">
          <a:xfrm>
            <a:off x="1116013" y="2582863"/>
            <a:ext cx="525462" cy="3571875"/>
            <a:chOff x="703" y="1627"/>
            <a:chExt cx="331" cy="2250"/>
          </a:xfrm>
        </p:grpSpPr>
        <p:sp>
          <p:nvSpPr>
            <p:cNvPr id="375842" name="Line 34"/>
            <p:cNvSpPr>
              <a:spLocks noChangeShapeType="1"/>
            </p:cNvSpPr>
            <p:nvPr/>
          </p:nvSpPr>
          <p:spPr bwMode="auto">
            <a:xfrm>
              <a:off x="703" y="1877"/>
              <a:ext cx="0" cy="1879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43" name="Line 35"/>
            <p:cNvSpPr>
              <a:spLocks noChangeShapeType="1"/>
            </p:cNvSpPr>
            <p:nvPr/>
          </p:nvSpPr>
          <p:spPr bwMode="auto">
            <a:xfrm>
              <a:off x="703" y="3759"/>
              <a:ext cx="278" cy="11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45" name="Line 37"/>
            <p:cNvSpPr>
              <a:spLocks noChangeShapeType="1"/>
            </p:cNvSpPr>
            <p:nvPr/>
          </p:nvSpPr>
          <p:spPr bwMode="auto">
            <a:xfrm flipH="1">
              <a:off x="703" y="1627"/>
              <a:ext cx="331" cy="24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5834" name="Line 26"/>
          <p:cNvSpPr>
            <a:spLocks noChangeShapeType="1"/>
          </p:cNvSpPr>
          <p:nvPr/>
        </p:nvSpPr>
        <p:spPr bwMode="auto">
          <a:xfrm>
            <a:off x="3651250" y="3328988"/>
            <a:ext cx="0" cy="1744662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36" name="Line 28"/>
          <p:cNvSpPr>
            <a:spLocks noChangeShapeType="1"/>
          </p:cNvSpPr>
          <p:nvPr/>
        </p:nvSpPr>
        <p:spPr bwMode="auto">
          <a:xfrm>
            <a:off x="3651250" y="3246438"/>
            <a:ext cx="395288" cy="0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5863" name="Line 55"/>
          <p:cNvSpPr>
            <a:spLocks noChangeShapeType="1"/>
          </p:cNvSpPr>
          <p:nvPr/>
        </p:nvSpPr>
        <p:spPr bwMode="auto">
          <a:xfrm flipV="1">
            <a:off x="3651250" y="2754313"/>
            <a:ext cx="1701800" cy="369887"/>
          </a:xfrm>
          <a:prstGeom prst="line">
            <a:avLst/>
          </a:prstGeom>
          <a:noFill/>
          <a:ln w="28575" cap="rnd">
            <a:solidFill>
              <a:srgbClr val="FFFF00"/>
            </a:solidFill>
            <a:prstDash val="sysDot"/>
            <a:round/>
            <a:headEnd type="none" w="sm" len="sm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67"/>
          <p:cNvGrpSpPr>
            <a:grpSpLocks/>
          </p:cNvGrpSpPr>
          <p:nvPr/>
        </p:nvGrpSpPr>
        <p:grpSpPr bwMode="auto">
          <a:xfrm>
            <a:off x="3676650" y="1844675"/>
            <a:ext cx="942975" cy="4398963"/>
            <a:chOff x="2316" y="1162"/>
            <a:chExt cx="594" cy="2771"/>
          </a:xfrm>
        </p:grpSpPr>
        <p:sp>
          <p:nvSpPr>
            <p:cNvPr id="375850" name="Line 42"/>
            <p:cNvSpPr>
              <a:spLocks noChangeShapeType="1"/>
            </p:cNvSpPr>
            <p:nvPr/>
          </p:nvSpPr>
          <p:spPr bwMode="auto">
            <a:xfrm>
              <a:off x="2910" y="1480"/>
              <a:ext cx="0" cy="2076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51" name="Line 43"/>
            <p:cNvSpPr>
              <a:spLocks noChangeShapeType="1"/>
            </p:cNvSpPr>
            <p:nvPr/>
          </p:nvSpPr>
          <p:spPr bwMode="auto">
            <a:xfrm flipH="1">
              <a:off x="2526" y="3556"/>
              <a:ext cx="384" cy="377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5854" name="Line 46"/>
            <p:cNvSpPr>
              <a:spLocks noChangeShapeType="1"/>
            </p:cNvSpPr>
            <p:nvPr/>
          </p:nvSpPr>
          <p:spPr bwMode="auto">
            <a:xfrm>
              <a:off x="2316" y="1162"/>
              <a:ext cx="594" cy="325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" name="Group 68"/>
          <p:cNvGrpSpPr>
            <a:grpSpLocks/>
          </p:cNvGrpSpPr>
          <p:nvPr/>
        </p:nvGrpSpPr>
        <p:grpSpPr bwMode="auto">
          <a:xfrm>
            <a:off x="3678238" y="1941513"/>
            <a:ext cx="700087" cy="3243262"/>
            <a:chOff x="2317" y="1223"/>
            <a:chExt cx="441" cy="2043"/>
          </a:xfrm>
        </p:grpSpPr>
        <p:sp>
          <p:nvSpPr>
            <p:cNvPr id="375848" name="Line 40"/>
            <p:cNvSpPr>
              <a:spLocks noChangeShapeType="1"/>
            </p:cNvSpPr>
            <p:nvPr/>
          </p:nvSpPr>
          <p:spPr bwMode="auto">
            <a:xfrm>
              <a:off x="2758" y="1490"/>
              <a:ext cx="0" cy="1392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49" name="Line 41"/>
            <p:cNvSpPr>
              <a:spLocks noChangeShapeType="1"/>
            </p:cNvSpPr>
            <p:nvPr/>
          </p:nvSpPr>
          <p:spPr bwMode="auto">
            <a:xfrm flipH="1">
              <a:off x="2374" y="2882"/>
              <a:ext cx="384" cy="384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arrow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857" name="Line 49"/>
            <p:cNvSpPr>
              <a:spLocks noChangeShapeType="1"/>
            </p:cNvSpPr>
            <p:nvPr/>
          </p:nvSpPr>
          <p:spPr bwMode="auto">
            <a:xfrm>
              <a:off x="2317" y="1223"/>
              <a:ext cx="441" cy="267"/>
            </a:xfrm>
            <a:prstGeom prst="line">
              <a:avLst/>
            </a:prstGeom>
            <a:noFill/>
            <a:ln w="28575" cap="rnd">
              <a:solidFill>
                <a:srgbClr val="FFFF00"/>
              </a:solidFill>
              <a:prstDash val="sysDot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Date Placeholder 5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7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7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37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375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7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37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375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375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5" dur="1000"/>
                                        <p:tgtEl>
                                          <p:spTgt spid="375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5831" grpId="0" animBg="1"/>
      <p:bldP spid="375841" grpId="0" animBg="1"/>
      <p:bldP spid="375844" grpId="0" animBg="1"/>
      <p:bldP spid="375846" grpId="0" animBg="1"/>
      <p:bldP spid="375856" grpId="0" animBg="1"/>
      <p:bldP spid="375855" grpId="0" animBg="1"/>
      <p:bldP spid="375834" grpId="0" animBg="1"/>
      <p:bldP spid="375836" grpId="0" animBg="1"/>
      <p:bldP spid="37586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in Web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1752600"/>
          </a:xfrm>
        </p:spPr>
        <p:txBody>
          <a:bodyPr/>
          <a:lstStyle/>
          <a:p>
            <a:r>
              <a:rPr lang="en-US" sz="2800" dirty="0" smtClean="0"/>
              <a:t>These schemes have two simple, subtle, </a:t>
            </a:r>
            <a:r>
              <a:rPr lang="en-US" sz="2800" dirty="0" smtClean="0">
                <a:solidFill>
                  <a:srgbClr val="FFFF00"/>
                </a:solidFill>
              </a:rPr>
              <a:t>assumptions</a:t>
            </a:r>
            <a:r>
              <a:rPr lang="en-US" sz="2800" dirty="0" smtClean="0"/>
              <a:t> :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231227" y="1518240"/>
            <a:ext cx="8678917" cy="523220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1. The software components share physical memory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8" name="Text Box 1075"/>
          <p:cNvSpPr txBox="1">
            <a:spLocks noChangeArrowheads="1"/>
          </p:cNvSpPr>
          <p:nvPr/>
        </p:nvSpPr>
        <p:spPr bwMode="auto">
          <a:xfrm>
            <a:off x="231227" y="2170044"/>
            <a:ext cx="8678917" cy="523220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olidFill>
                  <a:srgbClr val="FFFF00"/>
                </a:solidFill>
                <a:latin typeface="Times New Roman" pitchFamily="18" charset="0"/>
              </a:rPr>
              <a:t>2. The program runs to completion with active memory</a:t>
            </a:r>
            <a:endParaRPr lang="en-US" sz="28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152400" y="2819400"/>
            <a:ext cx="8839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 these assumptions are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violated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web applications !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Distributed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software components</a:t>
            </a:r>
          </a:p>
          <a:p>
            <a:pPr marL="971550" lvl="1" indent="-514350" algn="l">
              <a:spcBef>
                <a:spcPct val="20000"/>
              </a:spcBef>
              <a:buFont typeface="+mj-lt"/>
              <a:buAutoNum type="arabicPeriod"/>
            </a:pPr>
            <a:r>
              <a:rPr lang="en-US" sz="2400" kern="0" dirty="0" smtClean="0">
                <a:solidFill>
                  <a:srgbClr val="FFFF00"/>
                </a:solidFill>
                <a:latin typeface="+mn-lt"/>
              </a:rPr>
              <a:t>Stateless</a:t>
            </a:r>
            <a:r>
              <a:rPr lang="en-US" sz="2400" kern="0" dirty="0" smtClean="0">
                <a:latin typeface="+mn-lt"/>
              </a:rPr>
              <a:t> nature of HTTP</a:t>
            </a:r>
          </a:p>
          <a:p>
            <a:pPr marL="342900" indent="-342900" algn="l">
              <a:spcBef>
                <a:spcPct val="20000"/>
              </a:spcBef>
              <a:buFontTx/>
              <a:buChar char="•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keep state in web applications, we need different ways to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store and access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variables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objects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 Box 1028"/>
          <p:cNvSpPr txBox="1">
            <a:spLocks noChangeArrowheads="1"/>
          </p:cNvSpPr>
          <p:nvPr/>
        </p:nvSpPr>
        <p:spPr bwMode="auto">
          <a:xfrm>
            <a:off x="495300" y="5234160"/>
            <a:ext cx="8153400" cy="955675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Public 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access and parameter passing are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not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possible</a:t>
            </a:r>
            <a:r>
              <a:rPr lang="en-US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in Web applications!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build="p"/>
      <p:bldP spid="10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Sessions—Big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343400" y="1524000"/>
            <a:ext cx="457200" cy="502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6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002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057400" y="19050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2860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-1487438" y="3997374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>
            <a:off x="2057400" y="22860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209800" y="1992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3059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057400" y="34274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>
            <a:off x="2057401" y="4114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209801" y="3821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57401" y="47360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286001" y="4431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2057401" y="5943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209801" y="5650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401" y="4736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0" y="1219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5827762" y="3994398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781800" y="106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086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800599" y="22098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029199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>
            <a:off x="4800599" y="2590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952999" y="2297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599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2999" y="3364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4800599" y="37322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rot="10800000">
            <a:off x="4800600" y="4419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953000" y="4126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800600" y="50408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029200" y="4736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4800600" y="62484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953000" y="5955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0600" y="50408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905000" y="1905000"/>
            <a:ext cx="2590800" cy="838200"/>
          </a:xfrm>
          <a:prstGeom prst="ellipse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57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00600" y="3745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" y="2895600"/>
            <a:ext cx="3124200" cy="1602828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returns a new unique session ID when the request has none</a:t>
            </a:r>
            <a:endParaRPr lang="en-US" sz="24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4000"/>
                            </p:stCondLst>
                            <p:childTnLst>
                              <p:par>
                                <p:cTn id="6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0"/>
                            </p:stCondLst>
                            <p:childTnLst>
                              <p:par>
                                <p:cTn id="7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"/>
                            </p:stCondLst>
                            <p:childTnLst>
                              <p:par>
                                <p:cTn id="8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000"/>
                            </p:stCondLst>
                            <p:childTnLst>
                              <p:par>
                                <p:cTn id="10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0"/>
                            </p:stCondLst>
                            <p:childTnLst>
                              <p:par>
                                <p:cTn id="1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6000"/>
                            </p:stCondLst>
                            <p:childTnLst>
                              <p:par>
                                <p:cTn id="1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7000"/>
                            </p:stCondLst>
                            <p:childTnLst>
                              <p:par>
                                <p:cTn id="1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500"/>
                            </p:stCondLst>
                            <p:childTnLst>
                              <p:par>
                                <p:cTn id="1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 animBg="1"/>
      <p:bldP spid="13" grpId="0"/>
      <p:bldP spid="20" grpId="0"/>
      <p:bldP spid="21" grpId="0"/>
      <p:bldP spid="22" grpId="0"/>
      <p:bldP spid="25" grpId="0"/>
      <p:bldP spid="27" grpId="0"/>
      <p:bldP spid="29" grpId="0"/>
      <p:bldP spid="30" grpId="0"/>
      <p:bldP spid="32" grpId="0"/>
      <p:bldP spid="34" grpId="0"/>
      <p:bldP spid="35" grpId="0" animBg="1"/>
      <p:bldP spid="37" grpId="0"/>
      <p:bldP spid="39" grpId="0"/>
      <p:bldP spid="40" grpId="0"/>
      <p:bldP spid="41" grpId="0"/>
      <p:bldP spid="44" grpId="0"/>
      <p:bldP spid="46" grpId="0"/>
      <p:bldP spid="48" grpId="0"/>
      <p:bldP spid="49" grpId="0"/>
      <p:bldP spid="52" grpId="0" animBg="1"/>
      <p:bldP spid="54" grpId="0"/>
      <p:bldP spid="50" grpId="0"/>
      <p:bldP spid="5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4800600" y="3745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Sessions—Big Picture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4343400" y="1524000"/>
            <a:ext cx="457200" cy="50292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8600" y="838200"/>
            <a:ext cx="1066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Web Server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1066800"/>
            <a:ext cx="106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" y="1222176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6002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2057400" y="19050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2286000" y="16002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rot="5400000">
            <a:off x="-1487438" y="3997374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/>
          <p:nvPr/>
        </p:nvCxnSpPr>
        <p:spPr bwMode="auto">
          <a:xfrm rot="10800000">
            <a:off x="2057400" y="22860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2209800" y="1992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057400" y="2286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09800" y="3059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 bwMode="auto">
          <a:xfrm>
            <a:off x="2057400" y="34274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rot="10800000">
            <a:off x="2057401" y="4114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209801" y="3821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2057401" y="47360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2286001" y="44312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10800000">
            <a:off x="2057401" y="59436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9" name="TextBox 28"/>
          <p:cNvSpPr txBox="1"/>
          <p:nvPr/>
        </p:nvSpPr>
        <p:spPr>
          <a:xfrm>
            <a:off x="2209801" y="5650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57401" y="47360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772400" y="12192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Time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 bwMode="auto">
          <a:xfrm rot="5400000">
            <a:off x="5827762" y="3994398"/>
            <a:ext cx="4800600" cy="6253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6781800" y="1066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Client 2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7086600" y="1676400"/>
            <a:ext cx="457200" cy="4876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4800599" y="2209800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7" name="TextBox 36"/>
          <p:cNvSpPr txBox="1"/>
          <p:nvPr/>
        </p:nvSpPr>
        <p:spPr>
          <a:xfrm>
            <a:off x="5029199" y="1905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38" name="Straight Arrow Connector 37"/>
          <p:cNvCxnSpPr/>
          <p:nvPr/>
        </p:nvCxnSpPr>
        <p:spPr bwMode="auto">
          <a:xfrm rot="10800000">
            <a:off x="4800599" y="25908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4952999" y="22976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800599" y="25908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52999" y="3364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4800599" y="3732212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 rot="10800000">
            <a:off x="4800600" y="442748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4953000" y="412383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800600" y="5040868"/>
            <a:ext cx="228600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5029200" y="47360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Request</a:t>
            </a:r>
            <a:endParaRPr lang="en-US" sz="1800" dirty="0">
              <a:latin typeface="Comic Sans MS" pitchFamily="66" charset="0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 rot="10800000">
            <a:off x="4800600" y="6248400"/>
            <a:ext cx="2286000" cy="1325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  <p:sp>
        <p:nvSpPr>
          <p:cNvPr id="48" name="TextBox 47"/>
          <p:cNvSpPr txBox="1"/>
          <p:nvPr/>
        </p:nvSpPr>
        <p:spPr>
          <a:xfrm>
            <a:off x="4953000" y="59552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HTTP Response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00600" y="50408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4403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905000" y="3048000"/>
            <a:ext cx="2590800" cy="838200"/>
          </a:xfrm>
          <a:prstGeom prst="ellipse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2857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6200" y="3657610"/>
            <a:ext cx="3124200" cy="1569660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Client stores the ID and sends it to the server in subsequent requests</a:t>
            </a:r>
            <a:endParaRPr lang="en-US" sz="2400" dirty="0">
              <a:latin typeface="+mn-lt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057400" y="3429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mic Sans MS" pitchFamily="66" charset="0"/>
              </a:rPr>
              <a:t>Session ID = 0347</a:t>
            </a:r>
            <a:endParaRPr lang="en-US" sz="1800" dirty="0">
              <a:latin typeface="Comic Sans MS" pitchFamily="66" charset="0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2133600" y="1524000"/>
            <a:ext cx="2057400" cy="4724400"/>
          </a:xfrm>
          <a:prstGeom prst="roundRect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6200" y="5257800"/>
            <a:ext cx="3124200" cy="1569660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recognizes all the requests as being from the same client.</a:t>
            </a:r>
          </a:p>
          <a:p>
            <a:r>
              <a:rPr lang="en-US" sz="2400" dirty="0" smtClean="0">
                <a:latin typeface="+mn-lt"/>
              </a:rPr>
              <a:t>This defines a </a:t>
            </a:r>
            <a:r>
              <a:rPr lang="en-US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session</a:t>
            </a:r>
            <a:r>
              <a:rPr lang="en-US" sz="2400" dirty="0" smtClean="0">
                <a:latin typeface="+mn-lt"/>
              </a:rPr>
              <a:t>.</a:t>
            </a:r>
            <a:endParaRPr lang="en-US" sz="2400" dirty="0">
              <a:latin typeface="+mn-lt"/>
            </a:endParaRPr>
          </a:p>
        </p:txBody>
      </p:sp>
      <p:sp>
        <p:nvSpPr>
          <p:cNvPr id="55" name="Rounded Rectangle 54"/>
          <p:cNvSpPr/>
          <p:nvPr/>
        </p:nvSpPr>
        <p:spPr bwMode="auto">
          <a:xfrm>
            <a:off x="4876800" y="1752600"/>
            <a:ext cx="2057400" cy="4724400"/>
          </a:xfrm>
          <a:prstGeom prst="roundRect">
            <a:avLst/>
          </a:prstGeom>
          <a:solidFill>
            <a:schemeClr val="bg1">
              <a:lumMod val="25000"/>
              <a:lumOff val="75000"/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791200" y="5055475"/>
            <a:ext cx="3124200" cy="1569660"/>
          </a:xfrm>
          <a:prstGeom prst="rect">
            <a:avLst/>
          </a:prstGeom>
          <a:solidFill>
            <a:srgbClr val="00644B"/>
          </a:solidFill>
          <a:ln w="190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n-lt"/>
              </a:rPr>
              <a:t>Server recognizes these requests as being from a </a:t>
            </a:r>
            <a:r>
              <a:rPr lang="en-US" sz="24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different</a:t>
            </a:r>
            <a:r>
              <a:rPr lang="en-US" sz="2400" dirty="0" smtClean="0">
                <a:latin typeface="+mn-lt"/>
              </a:rPr>
              <a:t> client.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0" grpId="0" animBg="1"/>
      <p:bldP spid="51" grpId="0" animBg="1"/>
      <p:bldP spid="55" grpId="0" animBg="1"/>
      <p:bldP spid="5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823D4-A84A-4D0A-BB50-0BF138ACC22B}" type="slidenum">
              <a:rPr lang="en-US"/>
              <a:pPr/>
              <a:t>16</a:t>
            </a:fld>
            <a:endParaRPr lang="en-US"/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3429000" y="1816100"/>
            <a:ext cx="4114800" cy="4432300"/>
            <a:chOff x="2160" y="1144"/>
            <a:chExt cx="2592" cy="2792"/>
          </a:xfrm>
        </p:grpSpPr>
        <p:sp>
          <p:nvSpPr>
            <p:cNvPr id="164904" name="Rectangle 40"/>
            <p:cNvSpPr>
              <a:spLocks noChangeArrowheads="1"/>
            </p:cNvSpPr>
            <p:nvPr/>
          </p:nvSpPr>
          <p:spPr bwMode="auto">
            <a:xfrm>
              <a:off x="2160" y="1152"/>
              <a:ext cx="2592" cy="2784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43"/>
            <p:cNvGrpSpPr>
              <a:grpSpLocks/>
            </p:cNvGrpSpPr>
            <p:nvPr/>
          </p:nvGrpSpPr>
          <p:grpSpPr bwMode="auto">
            <a:xfrm>
              <a:off x="3648" y="1200"/>
              <a:ext cx="1056" cy="768"/>
              <a:chOff x="528" y="3120"/>
              <a:chExt cx="1056" cy="768"/>
            </a:xfrm>
          </p:grpSpPr>
          <p:sp>
            <p:nvSpPr>
              <p:cNvPr id="164905" name="AutoShape 41"/>
              <p:cNvSpPr>
                <a:spLocks noChangeArrowheads="1"/>
              </p:cNvSpPr>
              <p:nvPr/>
            </p:nvSpPr>
            <p:spPr bwMode="auto">
              <a:xfrm>
                <a:off x="528" y="3120"/>
                <a:ext cx="1056" cy="768"/>
              </a:xfrm>
              <a:prstGeom prst="flowChartPunchedTape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06" name="Text Box 42"/>
              <p:cNvSpPr txBox="1">
                <a:spLocks noChangeArrowheads="1"/>
              </p:cNvSpPr>
              <p:nvPr/>
            </p:nvSpPr>
            <p:spPr bwMode="auto">
              <a:xfrm>
                <a:off x="648" y="3235"/>
                <a:ext cx="816" cy="5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session</a:t>
                </a:r>
              </a:p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000000"/>
                    </a:solidFill>
                  </a:rPr>
                  <a:t>object</a:t>
                </a:r>
              </a:p>
            </p:txBody>
          </p:sp>
        </p:grpSp>
        <p:sp>
          <p:nvSpPr>
            <p:cNvPr id="164909" name="Text Box 45"/>
            <p:cNvSpPr txBox="1">
              <a:spLocks noChangeArrowheads="1"/>
            </p:cNvSpPr>
            <p:nvPr/>
          </p:nvSpPr>
          <p:spPr bwMode="auto">
            <a:xfrm>
              <a:off x="2160" y="1144"/>
              <a:ext cx="912" cy="4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i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Container engine</a:t>
              </a:r>
              <a:endParaRPr lang="en-US" i="1" dirty="0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64910" name="Line 46"/>
            <p:cNvSpPr>
              <a:spLocks noChangeShapeType="1"/>
            </p:cNvSpPr>
            <p:nvPr/>
          </p:nvSpPr>
          <p:spPr bwMode="auto">
            <a:xfrm flipV="1">
              <a:off x="3360" y="1488"/>
              <a:ext cx="288" cy="14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1" name="Line 47"/>
            <p:cNvSpPr>
              <a:spLocks noChangeShapeType="1"/>
            </p:cNvSpPr>
            <p:nvPr/>
          </p:nvSpPr>
          <p:spPr bwMode="auto">
            <a:xfrm flipV="1">
              <a:off x="3360" y="1776"/>
              <a:ext cx="288" cy="33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2" name="Line 48"/>
            <p:cNvSpPr>
              <a:spLocks noChangeShapeType="1"/>
            </p:cNvSpPr>
            <p:nvPr/>
          </p:nvSpPr>
          <p:spPr bwMode="auto">
            <a:xfrm flipV="1">
              <a:off x="3264" y="1920"/>
              <a:ext cx="480" cy="67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3" name="Line 49"/>
            <p:cNvSpPr>
              <a:spLocks noChangeShapeType="1"/>
            </p:cNvSpPr>
            <p:nvPr/>
          </p:nvSpPr>
          <p:spPr bwMode="auto">
            <a:xfrm flipV="1">
              <a:off x="3216" y="1968"/>
              <a:ext cx="576" cy="110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914" name="Line 50"/>
            <p:cNvSpPr>
              <a:spLocks noChangeShapeType="1"/>
            </p:cNvSpPr>
            <p:nvPr/>
          </p:nvSpPr>
          <p:spPr bwMode="auto">
            <a:xfrm flipV="1">
              <a:off x="3216" y="1968"/>
              <a:ext cx="672" cy="15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Sharing Data : Session Object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893379" y="3771900"/>
            <a:ext cx="1468821" cy="1066800"/>
            <a:chOff x="480" y="1776"/>
            <a:chExt cx="816" cy="672"/>
          </a:xfrm>
        </p:grpSpPr>
        <p:sp>
          <p:nvSpPr>
            <p:cNvPr id="164868" name="Freeform 4"/>
            <p:cNvSpPr>
              <a:spLocks/>
            </p:cNvSpPr>
            <p:nvPr/>
          </p:nvSpPr>
          <p:spPr bwMode="auto">
            <a:xfrm>
              <a:off x="480" y="1776"/>
              <a:ext cx="816" cy="672"/>
            </a:xfrm>
            <a:custGeom>
              <a:avLst/>
              <a:gdLst/>
              <a:ahLst/>
              <a:cxnLst>
                <a:cxn ang="0">
                  <a:pos x="384" y="0"/>
                </a:cxn>
                <a:cxn ang="0">
                  <a:pos x="1056" y="0"/>
                </a:cxn>
                <a:cxn ang="0">
                  <a:pos x="1056" y="816"/>
                </a:cxn>
                <a:cxn ang="0">
                  <a:pos x="0" y="816"/>
                </a:cxn>
                <a:cxn ang="0">
                  <a:pos x="0" y="624"/>
                </a:cxn>
                <a:cxn ang="0">
                  <a:pos x="288" y="528"/>
                </a:cxn>
                <a:cxn ang="0">
                  <a:pos x="288" y="0"/>
                </a:cxn>
                <a:cxn ang="0">
                  <a:pos x="384" y="0"/>
                </a:cxn>
              </a:cxnLst>
              <a:rect l="0" t="0" r="r" b="b"/>
              <a:pathLst>
                <a:path w="1056" h="816">
                  <a:moveTo>
                    <a:pt x="384" y="0"/>
                  </a:moveTo>
                  <a:lnTo>
                    <a:pt x="1056" y="0"/>
                  </a:lnTo>
                  <a:lnTo>
                    <a:pt x="1056" y="816"/>
                  </a:lnTo>
                  <a:lnTo>
                    <a:pt x="0" y="816"/>
                  </a:lnTo>
                  <a:lnTo>
                    <a:pt x="0" y="624"/>
                  </a:lnTo>
                  <a:lnTo>
                    <a:pt x="288" y="528"/>
                  </a:lnTo>
                  <a:lnTo>
                    <a:pt x="288" y="0"/>
                  </a:lnTo>
                  <a:lnTo>
                    <a:pt x="384" y="0"/>
                  </a:lnTo>
                  <a:close/>
                </a:path>
              </a:pathLst>
            </a:custGeom>
            <a:solidFill>
              <a:srgbClr val="66CCFF"/>
            </a:solidFill>
            <a:ln w="38100" cmpd="sng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69" name="Text Box 5"/>
            <p:cNvSpPr txBox="1">
              <a:spLocks noChangeArrowheads="1"/>
            </p:cNvSpPr>
            <p:nvPr/>
          </p:nvSpPr>
          <p:spPr bwMode="auto">
            <a:xfrm>
              <a:off x="720" y="1824"/>
              <a:ext cx="52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>
                  <a:solidFill>
                    <a:srgbClr val="000000"/>
                  </a:solidFill>
                </a:rPr>
                <a:t>Client</a:t>
              </a:r>
            </a:p>
          </p:txBody>
        </p:sp>
      </p:grpSp>
      <p:grpSp>
        <p:nvGrpSpPr>
          <p:cNvPr id="5" name="Group 6"/>
          <p:cNvGrpSpPr>
            <a:grpSpLocks/>
          </p:cNvGrpSpPr>
          <p:nvPr/>
        </p:nvGrpSpPr>
        <p:grpSpPr bwMode="auto">
          <a:xfrm>
            <a:off x="3810000" y="2514600"/>
            <a:ext cx="1524000" cy="533400"/>
            <a:chOff x="2400" y="1249"/>
            <a:chExt cx="960" cy="336"/>
          </a:xfrm>
        </p:grpSpPr>
        <p:sp>
          <p:nvSpPr>
            <p:cNvPr id="164871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72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rgbClr val="000000"/>
                  </a:solidFill>
                </a:rPr>
                <a:t>Servlet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1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3886200" y="5562600"/>
            <a:ext cx="1371600" cy="609600"/>
            <a:chOff x="2496" y="3312"/>
            <a:chExt cx="864" cy="384"/>
          </a:xfrm>
        </p:grpSpPr>
        <p:sp>
          <p:nvSpPr>
            <p:cNvPr id="164874" name="Oval 1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75" name="Text Box 1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3</a:t>
              </a:r>
            </a:p>
          </p:txBody>
        </p:sp>
      </p:grpSp>
      <p:grpSp>
        <p:nvGrpSpPr>
          <p:cNvPr id="7" name="Group 12"/>
          <p:cNvGrpSpPr>
            <a:grpSpLocks/>
          </p:cNvGrpSpPr>
          <p:nvPr/>
        </p:nvGrpSpPr>
        <p:grpSpPr bwMode="auto">
          <a:xfrm>
            <a:off x="8001000" y="3733800"/>
            <a:ext cx="762000" cy="1143000"/>
            <a:chOff x="1200" y="2016"/>
            <a:chExt cx="480" cy="720"/>
          </a:xfrm>
        </p:grpSpPr>
        <p:sp>
          <p:nvSpPr>
            <p:cNvPr id="164877" name="AutoShape 13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78" name="Oval 14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66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3886200" y="4762500"/>
            <a:ext cx="1371600" cy="609600"/>
            <a:chOff x="2496" y="3312"/>
            <a:chExt cx="864" cy="384"/>
          </a:xfrm>
        </p:grpSpPr>
        <p:sp>
          <p:nvSpPr>
            <p:cNvPr id="164880" name="Oval 16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81" name="Text Box 17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2</a:t>
              </a:r>
            </a:p>
          </p:txBody>
        </p:sp>
      </p:grpSp>
      <p:grpSp>
        <p:nvGrpSpPr>
          <p:cNvPr id="9" name="Group 18"/>
          <p:cNvGrpSpPr>
            <a:grpSpLocks/>
          </p:cNvGrpSpPr>
          <p:nvPr/>
        </p:nvGrpSpPr>
        <p:grpSpPr bwMode="auto">
          <a:xfrm>
            <a:off x="3886200" y="3962400"/>
            <a:ext cx="1371600" cy="609600"/>
            <a:chOff x="2496" y="3312"/>
            <a:chExt cx="864" cy="384"/>
          </a:xfrm>
        </p:grpSpPr>
        <p:sp>
          <p:nvSpPr>
            <p:cNvPr id="164883" name="Oval 19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84" name="Text Box 20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00"/>
                  </a:solidFill>
                </a:rPr>
                <a:t>JSP 1</a:t>
              </a:r>
            </a:p>
          </p:txBody>
        </p:sp>
      </p:grpSp>
      <p:sp>
        <p:nvSpPr>
          <p:cNvPr id="164885" name="Text Box 21"/>
          <p:cNvSpPr txBox="1">
            <a:spLocks noChangeArrowheads="1"/>
          </p:cNvSpPr>
          <p:nvPr/>
        </p:nvSpPr>
        <p:spPr bwMode="auto">
          <a:xfrm>
            <a:off x="152400" y="1219200"/>
            <a:ext cx="876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solidFill>
                  <a:schemeClr val="tx1"/>
                </a:solidFill>
              </a:rPr>
              <a:t>Software components share “</a:t>
            </a:r>
            <a:r>
              <a:rPr lang="en-US" sz="2800" i="1" dirty="0">
                <a:solidFill>
                  <a:schemeClr val="tx2"/>
                </a:solidFill>
              </a:rPr>
              <a:t>container</a:t>
            </a:r>
            <a:r>
              <a:rPr lang="en-US" sz="2800" dirty="0">
                <a:solidFill>
                  <a:schemeClr val="tx1"/>
                </a:solidFill>
              </a:rPr>
              <a:t>” access data</a:t>
            </a:r>
          </a:p>
        </p:txBody>
      </p:sp>
      <p:grpSp>
        <p:nvGrpSpPr>
          <p:cNvPr id="10" name="Group 22"/>
          <p:cNvGrpSpPr>
            <a:grpSpLocks/>
          </p:cNvGrpSpPr>
          <p:nvPr/>
        </p:nvGrpSpPr>
        <p:grpSpPr bwMode="auto">
          <a:xfrm>
            <a:off x="3810000" y="3238500"/>
            <a:ext cx="1524000" cy="533400"/>
            <a:chOff x="2448" y="1925"/>
            <a:chExt cx="960" cy="336"/>
          </a:xfrm>
        </p:grpSpPr>
        <p:sp>
          <p:nvSpPr>
            <p:cNvPr id="164887" name="Rectangle 23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64888" name="Text Box 24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dirty="0" err="1">
                  <a:solidFill>
                    <a:srgbClr val="000000"/>
                  </a:solidFill>
                </a:rPr>
                <a:t>Servlet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dirty="0" smtClean="0">
                  <a:solidFill>
                    <a:srgbClr val="000000"/>
                  </a:solidFill>
                </a:rPr>
                <a:t>2</a:t>
              </a:r>
              <a:endParaRPr lang="en-US" dirty="0">
                <a:solidFill>
                  <a:srgbClr val="000000"/>
                </a:solidFill>
              </a:endParaRPr>
            </a:p>
          </p:txBody>
        </p:sp>
      </p:grpSp>
      <p:sp>
        <p:nvSpPr>
          <p:cNvPr id="164889" name="Line 25"/>
          <p:cNvSpPr>
            <a:spLocks noChangeShapeType="1"/>
          </p:cNvSpPr>
          <p:nvPr/>
        </p:nvSpPr>
        <p:spPr bwMode="auto">
          <a:xfrm>
            <a:off x="2438400" y="4267200"/>
            <a:ext cx="1371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0" name="Line 26"/>
          <p:cNvSpPr>
            <a:spLocks noChangeShapeType="1"/>
          </p:cNvSpPr>
          <p:nvPr/>
        </p:nvSpPr>
        <p:spPr bwMode="auto">
          <a:xfrm>
            <a:off x="2438400" y="4419600"/>
            <a:ext cx="14478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1" name="Line 27"/>
          <p:cNvSpPr>
            <a:spLocks noChangeShapeType="1"/>
          </p:cNvSpPr>
          <p:nvPr/>
        </p:nvSpPr>
        <p:spPr bwMode="auto">
          <a:xfrm>
            <a:off x="2438400" y="4648200"/>
            <a:ext cx="144780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2" name="Line 28"/>
          <p:cNvSpPr>
            <a:spLocks noChangeShapeType="1"/>
          </p:cNvSpPr>
          <p:nvPr/>
        </p:nvSpPr>
        <p:spPr bwMode="auto">
          <a:xfrm flipV="1">
            <a:off x="2438400" y="2743200"/>
            <a:ext cx="1295400" cy="1295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3" name="Line 29"/>
          <p:cNvSpPr>
            <a:spLocks noChangeShapeType="1"/>
          </p:cNvSpPr>
          <p:nvPr/>
        </p:nvSpPr>
        <p:spPr bwMode="auto">
          <a:xfrm>
            <a:off x="4572000" y="3048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4" name="Line 30"/>
          <p:cNvSpPr>
            <a:spLocks noChangeShapeType="1"/>
          </p:cNvSpPr>
          <p:nvPr/>
        </p:nvSpPr>
        <p:spPr bwMode="auto">
          <a:xfrm>
            <a:off x="5334000" y="3505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5" name="Line 31"/>
          <p:cNvSpPr>
            <a:spLocks noChangeShapeType="1"/>
          </p:cNvSpPr>
          <p:nvPr/>
        </p:nvSpPr>
        <p:spPr bwMode="auto">
          <a:xfrm>
            <a:off x="5791200" y="3505200"/>
            <a:ext cx="0" cy="2438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6" name="Line 32"/>
          <p:cNvSpPr>
            <a:spLocks noChangeShapeType="1"/>
          </p:cNvSpPr>
          <p:nvPr/>
        </p:nvSpPr>
        <p:spPr bwMode="auto">
          <a:xfrm flipH="1">
            <a:off x="5334000" y="59436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7" name="Line 33"/>
          <p:cNvSpPr>
            <a:spLocks noChangeShapeType="1"/>
          </p:cNvSpPr>
          <p:nvPr/>
        </p:nvSpPr>
        <p:spPr bwMode="auto">
          <a:xfrm flipH="1">
            <a:off x="5334000" y="5029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8" name="Line 34"/>
          <p:cNvSpPr>
            <a:spLocks noChangeShapeType="1"/>
          </p:cNvSpPr>
          <p:nvPr/>
        </p:nvSpPr>
        <p:spPr bwMode="auto">
          <a:xfrm flipH="1">
            <a:off x="5334000" y="4267200"/>
            <a:ext cx="457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899" name="Line 35"/>
          <p:cNvSpPr>
            <a:spLocks noChangeShapeType="1"/>
          </p:cNvSpPr>
          <p:nvPr/>
        </p:nvSpPr>
        <p:spPr bwMode="auto">
          <a:xfrm>
            <a:off x="5334000" y="2743200"/>
            <a:ext cx="25908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0" name="Line 36"/>
          <p:cNvSpPr>
            <a:spLocks noChangeShapeType="1"/>
          </p:cNvSpPr>
          <p:nvPr/>
        </p:nvSpPr>
        <p:spPr bwMode="auto">
          <a:xfrm flipH="1">
            <a:off x="5410200" y="4038600"/>
            <a:ext cx="2514600" cy="1524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1" name="Line 37"/>
          <p:cNvSpPr>
            <a:spLocks noChangeShapeType="1"/>
          </p:cNvSpPr>
          <p:nvPr/>
        </p:nvSpPr>
        <p:spPr bwMode="auto">
          <a:xfrm flipH="1">
            <a:off x="5257800" y="4267200"/>
            <a:ext cx="2667000" cy="609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4902" name="Line 38"/>
          <p:cNvSpPr>
            <a:spLocks noChangeShapeType="1"/>
          </p:cNvSpPr>
          <p:nvPr/>
        </p:nvSpPr>
        <p:spPr bwMode="auto">
          <a:xfrm flipH="1">
            <a:off x="5334000" y="4495800"/>
            <a:ext cx="2590800" cy="1219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40"/>
          <p:cNvSpPr>
            <a:spLocks noChangeArrowheads="1"/>
          </p:cNvSpPr>
          <p:nvPr/>
        </p:nvSpPr>
        <p:spPr bwMode="auto">
          <a:xfrm>
            <a:off x="76200" y="914400"/>
            <a:ext cx="8991600" cy="54864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72" name="Rectangle 40"/>
          <p:cNvSpPr>
            <a:spLocks noChangeArrowheads="1"/>
          </p:cNvSpPr>
          <p:nvPr/>
        </p:nvSpPr>
        <p:spPr bwMode="auto">
          <a:xfrm>
            <a:off x="5257978" y="1282260"/>
            <a:ext cx="3698344" cy="4800600"/>
          </a:xfrm>
          <a:prstGeom prst="rect">
            <a:avLst/>
          </a:prstGeom>
          <a:solidFill>
            <a:srgbClr val="0000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Scope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99F85-80D2-4B36-BDBC-98CDE820B5F2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" name="Rectangle 40"/>
          <p:cNvSpPr>
            <a:spLocks noChangeArrowheads="1"/>
          </p:cNvSpPr>
          <p:nvPr/>
        </p:nvSpPr>
        <p:spPr bwMode="auto">
          <a:xfrm>
            <a:off x="152400" y="1282260"/>
            <a:ext cx="4659490" cy="4800600"/>
          </a:xfrm>
          <a:prstGeom prst="rect">
            <a:avLst/>
          </a:prstGeom>
          <a:solidFill>
            <a:srgbClr val="0000CC"/>
          </a:solidFill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000"/>
          </a:p>
        </p:txBody>
      </p:sp>
      <p:grpSp>
        <p:nvGrpSpPr>
          <p:cNvPr id="3" name="Group 65"/>
          <p:cNvGrpSpPr/>
          <p:nvPr/>
        </p:nvGrpSpPr>
        <p:grpSpPr>
          <a:xfrm>
            <a:off x="2734734" y="1358460"/>
            <a:ext cx="1986844" cy="1219200"/>
            <a:chOff x="3039534" y="1295400"/>
            <a:chExt cx="1986844" cy="1219200"/>
          </a:xfrm>
        </p:grpSpPr>
        <p:sp>
          <p:nvSpPr>
            <p:cNvPr id="29" name="AutoShape 41"/>
            <p:cNvSpPr>
              <a:spLocks noChangeArrowheads="1"/>
            </p:cNvSpPr>
            <p:nvPr/>
          </p:nvSpPr>
          <p:spPr bwMode="auto">
            <a:xfrm>
              <a:off x="3039534" y="1295400"/>
              <a:ext cx="1986844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0" name="Text Box 42"/>
            <p:cNvSpPr txBox="1">
              <a:spLocks noChangeArrowheads="1"/>
            </p:cNvSpPr>
            <p:nvPr/>
          </p:nvSpPr>
          <p:spPr bwMode="auto">
            <a:xfrm>
              <a:off x="3265312" y="1473994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</a:rPr>
                <a:t>session</a:t>
              </a:r>
            </a:p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object 1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3" name="Text Box 45"/>
          <p:cNvSpPr txBox="1">
            <a:spLocks noChangeArrowheads="1"/>
          </p:cNvSpPr>
          <p:nvPr/>
        </p:nvSpPr>
        <p:spPr bwMode="auto">
          <a:xfrm>
            <a:off x="76200" y="893390"/>
            <a:ext cx="215199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Container Engine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4" name="Line 46"/>
          <p:cNvSpPr>
            <a:spLocks noChangeShapeType="1"/>
          </p:cNvSpPr>
          <p:nvPr/>
        </p:nvSpPr>
        <p:spPr bwMode="auto">
          <a:xfrm flipV="1">
            <a:off x="1840090" y="1815660"/>
            <a:ext cx="894645" cy="457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5" name="Line 47"/>
          <p:cNvSpPr>
            <a:spLocks noChangeShapeType="1"/>
          </p:cNvSpPr>
          <p:nvPr/>
        </p:nvSpPr>
        <p:spPr bwMode="auto">
          <a:xfrm flipV="1">
            <a:off x="6858000" y="1815660"/>
            <a:ext cx="381000" cy="1524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6" name="Line 48"/>
          <p:cNvSpPr>
            <a:spLocks noChangeShapeType="1"/>
          </p:cNvSpPr>
          <p:nvPr/>
        </p:nvSpPr>
        <p:spPr bwMode="auto">
          <a:xfrm flipV="1">
            <a:off x="1763890" y="2514600"/>
            <a:ext cx="989249" cy="112986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27" name="Line 49"/>
          <p:cNvSpPr>
            <a:spLocks noChangeShapeType="1"/>
          </p:cNvSpPr>
          <p:nvPr/>
        </p:nvSpPr>
        <p:spPr bwMode="auto">
          <a:xfrm flipV="1">
            <a:off x="1763890" y="2577660"/>
            <a:ext cx="1241777" cy="190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16090" y="1968060"/>
            <a:ext cx="1524000" cy="533400"/>
            <a:chOff x="2400" y="1249"/>
            <a:chExt cx="960" cy="336"/>
          </a:xfrm>
        </p:grpSpPr>
        <p:sp>
          <p:nvSpPr>
            <p:cNvPr id="32" name="Rectangle 7"/>
            <p:cNvSpPr>
              <a:spLocks noChangeArrowheads="1"/>
            </p:cNvSpPr>
            <p:nvPr/>
          </p:nvSpPr>
          <p:spPr bwMode="auto">
            <a:xfrm>
              <a:off x="2400" y="1249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3" name="Text Box 8"/>
            <p:cNvSpPr txBox="1">
              <a:spLocks noChangeArrowheads="1"/>
            </p:cNvSpPr>
            <p:nvPr/>
          </p:nvSpPr>
          <p:spPr bwMode="auto">
            <a:xfrm>
              <a:off x="2400" y="1292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>
                  <a:solidFill>
                    <a:srgbClr val="000000"/>
                  </a:solidFill>
                </a:rPr>
                <a:t>Servlet</a:t>
              </a:r>
              <a:r>
                <a:rPr lang="en-US" sz="2000" dirty="0">
                  <a:solidFill>
                    <a:srgbClr val="000000"/>
                  </a:solidFill>
                </a:rPr>
                <a:t> S1</a:t>
              </a:r>
            </a:p>
          </p:txBody>
        </p:sp>
      </p:grp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5715000" y="2798322"/>
            <a:ext cx="1371600" cy="609600"/>
            <a:chOff x="2496" y="3312"/>
            <a:chExt cx="864" cy="384"/>
          </a:xfrm>
        </p:grpSpPr>
        <p:sp>
          <p:nvSpPr>
            <p:cNvPr id="35" name="Oval 10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6" name="Text Box 11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JSP 3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9" name="Group 15"/>
          <p:cNvGrpSpPr>
            <a:grpSpLocks/>
          </p:cNvGrpSpPr>
          <p:nvPr/>
        </p:nvGrpSpPr>
        <p:grpSpPr bwMode="auto">
          <a:xfrm>
            <a:off x="392290" y="4215960"/>
            <a:ext cx="1371600" cy="609600"/>
            <a:chOff x="2496" y="3312"/>
            <a:chExt cx="864" cy="384"/>
          </a:xfrm>
        </p:grpSpPr>
        <p:sp>
          <p:nvSpPr>
            <p:cNvPr id="38" name="Oval 16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39" name="Text Box 17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JSP 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0" name="Group 18"/>
          <p:cNvGrpSpPr>
            <a:grpSpLocks/>
          </p:cNvGrpSpPr>
          <p:nvPr/>
        </p:nvGrpSpPr>
        <p:grpSpPr bwMode="auto">
          <a:xfrm>
            <a:off x="392290" y="3415860"/>
            <a:ext cx="1371600" cy="609600"/>
            <a:chOff x="2496" y="3312"/>
            <a:chExt cx="864" cy="384"/>
          </a:xfrm>
        </p:grpSpPr>
        <p:sp>
          <p:nvSpPr>
            <p:cNvPr id="41" name="Oval 19"/>
            <p:cNvSpPr>
              <a:spLocks noChangeArrowheads="1"/>
            </p:cNvSpPr>
            <p:nvPr/>
          </p:nvSpPr>
          <p:spPr bwMode="auto">
            <a:xfrm>
              <a:off x="2496" y="3312"/>
              <a:ext cx="864" cy="384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42" name="Text Box 20"/>
            <p:cNvSpPr txBox="1">
              <a:spLocks noChangeArrowheads="1"/>
            </p:cNvSpPr>
            <p:nvPr/>
          </p:nvSpPr>
          <p:spPr bwMode="auto">
            <a:xfrm>
              <a:off x="2537" y="3379"/>
              <a:ext cx="78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JSP 1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11" name="Group 22"/>
          <p:cNvGrpSpPr>
            <a:grpSpLocks/>
          </p:cNvGrpSpPr>
          <p:nvPr/>
        </p:nvGrpSpPr>
        <p:grpSpPr bwMode="auto">
          <a:xfrm>
            <a:off x="5334000" y="1667725"/>
            <a:ext cx="1524000" cy="533400"/>
            <a:chOff x="2448" y="1925"/>
            <a:chExt cx="960" cy="336"/>
          </a:xfrm>
        </p:grpSpPr>
        <p:sp>
          <p:nvSpPr>
            <p:cNvPr id="44" name="Rectangle 23"/>
            <p:cNvSpPr>
              <a:spLocks noChangeArrowheads="1"/>
            </p:cNvSpPr>
            <p:nvPr/>
          </p:nvSpPr>
          <p:spPr bwMode="auto">
            <a:xfrm>
              <a:off x="2448" y="1925"/>
              <a:ext cx="960" cy="336"/>
            </a:xfrm>
            <a:prstGeom prst="rect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45" name="Text Box 24"/>
            <p:cNvSpPr txBox="1">
              <a:spLocks noChangeArrowheads="1"/>
            </p:cNvSpPr>
            <p:nvPr/>
          </p:nvSpPr>
          <p:spPr bwMode="auto">
            <a:xfrm>
              <a:off x="2448" y="1968"/>
              <a:ext cx="96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err="1">
                  <a:solidFill>
                    <a:srgbClr val="000000"/>
                  </a:solidFill>
                </a:rPr>
                <a:t>Servlet</a:t>
              </a:r>
              <a:r>
                <a:rPr lang="en-US" sz="2000" dirty="0">
                  <a:solidFill>
                    <a:srgbClr val="000000"/>
                  </a:solidFill>
                </a:rPr>
                <a:t> S2</a:t>
              </a:r>
            </a:p>
          </p:txBody>
        </p:sp>
      </p:grpSp>
      <p:grpSp>
        <p:nvGrpSpPr>
          <p:cNvPr id="12" name="Group 62"/>
          <p:cNvGrpSpPr/>
          <p:nvPr/>
        </p:nvGrpSpPr>
        <p:grpSpPr>
          <a:xfrm>
            <a:off x="4267200" y="3873060"/>
            <a:ext cx="1676400" cy="1219200"/>
            <a:chOff x="5650090" y="3436938"/>
            <a:chExt cx="1676400" cy="1219200"/>
          </a:xfrm>
        </p:grpSpPr>
        <p:sp>
          <p:nvSpPr>
            <p:cNvPr id="52" name="AutoShape 41"/>
            <p:cNvSpPr>
              <a:spLocks noChangeArrowheads="1"/>
            </p:cNvSpPr>
            <p:nvPr/>
          </p:nvSpPr>
          <p:spPr bwMode="auto">
            <a:xfrm>
              <a:off x="5650090" y="3436938"/>
              <a:ext cx="1676400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53" name="Text Box 42"/>
            <p:cNvSpPr txBox="1">
              <a:spLocks noChangeArrowheads="1"/>
            </p:cNvSpPr>
            <p:nvPr/>
          </p:nvSpPr>
          <p:spPr bwMode="auto">
            <a:xfrm>
              <a:off x="5720646" y="3615532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context</a:t>
              </a:r>
              <a:endParaRPr lang="en-US" sz="2000" dirty="0">
                <a:solidFill>
                  <a:srgbClr val="000000"/>
                </a:solidFill>
              </a:endParaRPr>
            </a:p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</a:rPr>
                <a:t>object</a:t>
              </a:r>
            </a:p>
          </p:txBody>
        </p:sp>
      </p:grpSp>
      <p:sp>
        <p:nvSpPr>
          <p:cNvPr id="55" name="Line 46"/>
          <p:cNvSpPr>
            <a:spLocks noChangeShapeType="1"/>
          </p:cNvSpPr>
          <p:nvPr/>
        </p:nvSpPr>
        <p:spPr bwMode="auto">
          <a:xfrm flipV="1">
            <a:off x="5943600" y="3415859"/>
            <a:ext cx="419100" cy="906463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6" name="Line 47"/>
          <p:cNvSpPr>
            <a:spLocks noChangeShapeType="1"/>
          </p:cNvSpPr>
          <p:nvPr/>
        </p:nvSpPr>
        <p:spPr bwMode="auto">
          <a:xfrm>
            <a:off x="1763890" y="4604898"/>
            <a:ext cx="2503310" cy="220662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7" name="Line 48"/>
          <p:cNvSpPr>
            <a:spLocks noChangeShapeType="1"/>
          </p:cNvSpPr>
          <p:nvPr/>
        </p:nvSpPr>
        <p:spPr bwMode="auto">
          <a:xfrm flipH="1">
            <a:off x="5029200" y="2201124"/>
            <a:ext cx="533578" cy="185053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8" name="Line 49"/>
          <p:cNvSpPr>
            <a:spLocks noChangeShapeType="1"/>
          </p:cNvSpPr>
          <p:nvPr/>
        </p:nvSpPr>
        <p:spPr bwMode="auto">
          <a:xfrm>
            <a:off x="1763890" y="3796860"/>
            <a:ext cx="2503310" cy="685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59" name="Line 50"/>
          <p:cNvSpPr>
            <a:spLocks noChangeShapeType="1"/>
          </p:cNvSpPr>
          <p:nvPr/>
        </p:nvSpPr>
        <p:spPr bwMode="auto">
          <a:xfrm>
            <a:off x="1840090" y="2387160"/>
            <a:ext cx="2427110" cy="18288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60" name="Text Box 45"/>
          <p:cNvSpPr txBox="1">
            <a:spLocks noChangeArrowheads="1"/>
          </p:cNvSpPr>
          <p:nvPr/>
        </p:nvSpPr>
        <p:spPr bwMode="auto">
          <a:xfrm>
            <a:off x="1624190" y="5621195"/>
            <a:ext cx="1715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Session 1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2" name="Text Box 45"/>
          <p:cNvSpPr txBox="1">
            <a:spLocks noChangeArrowheads="1"/>
          </p:cNvSpPr>
          <p:nvPr/>
        </p:nvSpPr>
        <p:spPr bwMode="auto">
          <a:xfrm>
            <a:off x="4038600" y="5695923"/>
            <a:ext cx="1905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Context (</a:t>
            </a:r>
            <a:r>
              <a:rPr lang="en-US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application</a:t>
            </a: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13" name="Group 69"/>
          <p:cNvGrpSpPr/>
          <p:nvPr/>
        </p:nvGrpSpPr>
        <p:grpSpPr>
          <a:xfrm>
            <a:off x="7239000" y="1358460"/>
            <a:ext cx="1605844" cy="1219200"/>
            <a:chOff x="7313789" y="1066800"/>
            <a:chExt cx="1605844" cy="1219200"/>
          </a:xfrm>
        </p:grpSpPr>
        <p:sp>
          <p:nvSpPr>
            <p:cNvPr id="68" name="AutoShape 41"/>
            <p:cNvSpPr>
              <a:spLocks noChangeArrowheads="1"/>
            </p:cNvSpPr>
            <p:nvPr/>
          </p:nvSpPr>
          <p:spPr bwMode="auto">
            <a:xfrm>
              <a:off x="7313789" y="1066800"/>
              <a:ext cx="1605844" cy="1219200"/>
            </a:xfrm>
            <a:prstGeom prst="flowChartPunchedTap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000"/>
            </a:p>
          </p:txBody>
        </p:sp>
        <p:sp>
          <p:nvSpPr>
            <p:cNvPr id="69" name="Text Box 42"/>
            <p:cNvSpPr txBox="1">
              <a:spLocks noChangeArrowheads="1"/>
            </p:cNvSpPr>
            <p:nvPr/>
          </p:nvSpPr>
          <p:spPr bwMode="auto">
            <a:xfrm>
              <a:off x="7349067" y="1245394"/>
              <a:ext cx="1535289" cy="862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dirty="0">
                  <a:solidFill>
                    <a:srgbClr val="000000"/>
                  </a:solidFill>
                </a:rPr>
                <a:t>session</a:t>
              </a:r>
            </a:p>
            <a:p>
              <a:pPr algn="ctr">
                <a:spcBef>
                  <a:spcPct val="50000"/>
                </a:spcBef>
              </a:pPr>
              <a:r>
                <a:rPr lang="en-US" sz="2000" dirty="0" smtClean="0">
                  <a:solidFill>
                    <a:srgbClr val="000000"/>
                  </a:solidFill>
                </a:rPr>
                <a:t>object 2</a:t>
              </a:r>
              <a:endParaRPr lang="en-US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71" name="Line 46"/>
          <p:cNvSpPr>
            <a:spLocks noChangeShapeType="1"/>
          </p:cNvSpPr>
          <p:nvPr/>
        </p:nvSpPr>
        <p:spPr bwMode="auto">
          <a:xfrm flipV="1">
            <a:off x="6781979" y="2201124"/>
            <a:ext cx="457021" cy="597196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 sz="2000"/>
          </a:p>
        </p:txBody>
      </p:sp>
      <p:sp>
        <p:nvSpPr>
          <p:cNvPr id="75" name="Text Box 45"/>
          <p:cNvSpPr txBox="1">
            <a:spLocks noChangeArrowheads="1"/>
          </p:cNvSpPr>
          <p:nvPr/>
        </p:nvSpPr>
        <p:spPr bwMode="auto">
          <a:xfrm>
            <a:off x="6249195" y="5625660"/>
            <a:ext cx="17159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Session 2</a:t>
            </a:r>
            <a:endParaRPr lang="en-US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72" grpId="0" animBg="1"/>
      <p:bldP spid="25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2" grpId="0"/>
      <p:bldP spid="71" grpId="0" animBg="1"/>
      <p:bldP spid="7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3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41430-E785-460E-B1AA-FF3319F8332D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2" name="Group 41"/>
          <p:cNvGrpSpPr/>
          <p:nvPr/>
        </p:nvGrpSpPr>
        <p:grpSpPr>
          <a:xfrm>
            <a:off x="4572000" y="990600"/>
            <a:ext cx="4343400" cy="5181600"/>
            <a:chOff x="4572000" y="990600"/>
            <a:chExt cx="4343400" cy="5181600"/>
          </a:xfrm>
        </p:grpSpPr>
        <p:sp>
          <p:nvSpPr>
            <p:cNvPr id="184324" name="Rectangle 4"/>
            <p:cNvSpPr>
              <a:spLocks noChangeArrowheads="1"/>
            </p:cNvSpPr>
            <p:nvPr/>
          </p:nvSpPr>
          <p:spPr bwMode="auto">
            <a:xfrm>
              <a:off x="4572000" y="990600"/>
              <a:ext cx="4343400" cy="518160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6" name="Text Box 6"/>
            <p:cNvSpPr txBox="1">
              <a:spLocks noChangeArrowheads="1"/>
            </p:cNvSpPr>
            <p:nvPr/>
          </p:nvSpPr>
          <p:spPr bwMode="auto">
            <a:xfrm>
              <a:off x="7515225" y="5775325"/>
              <a:ext cx="14001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application</a:t>
              </a:r>
            </a:p>
          </p:txBody>
        </p:sp>
      </p:grpSp>
      <p:grpSp>
        <p:nvGrpSpPr>
          <p:cNvPr id="3" name="Group 40"/>
          <p:cNvGrpSpPr/>
          <p:nvPr/>
        </p:nvGrpSpPr>
        <p:grpSpPr>
          <a:xfrm>
            <a:off x="5559425" y="5135563"/>
            <a:ext cx="749300" cy="941387"/>
            <a:chOff x="5559425" y="5135563"/>
            <a:chExt cx="749300" cy="941387"/>
          </a:xfrm>
        </p:grpSpPr>
        <p:sp>
          <p:nvSpPr>
            <p:cNvPr id="184325" name="AutoShape 5"/>
            <p:cNvSpPr>
              <a:spLocks noChangeArrowheads="1"/>
            </p:cNvSpPr>
            <p:nvPr/>
          </p:nvSpPr>
          <p:spPr bwMode="auto">
            <a:xfrm>
              <a:off x="5600700" y="5162550"/>
              <a:ext cx="685800" cy="914400"/>
            </a:xfrm>
            <a:prstGeom prst="foldedCorner">
              <a:avLst>
                <a:gd name="adj" fmla="val 12500"/>
              </a:avLst>
            </a:prstGeom>
            <a:solidFill>
              <a:srgbClr val="66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27" name="Text Box 7"/>
            <p:cNvSpPr txBox="1">
              <a:spLocks noChangeArrowheads="1"/>
            </p:cNvSpPr>
            <p:nvPr/>
          </p:nvSpPr>
          <p:spPr bwMode="auto">
            <a:xfrm>
              <a:off x="5559425" y="5135563"/>
              <a:ext cx="7493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page</a:t>
              </a:r>
            </a:p>
          </p:txBody>
        </p:sp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4953000" y="1143000"/>
            <a:ext cx="3733800" cy="3749675"/>
            <a:chOff x="3120" y="720"/>
            <a:chExt cx="2352" cy="2362"/>
          </a:xfrm>
        </p:grpSpPr>
        <p:sp>
          <p:nvSpPr>
            <p:cNvPr id="184329" name="Rectangle 9"/>
            <p:cNvSpPr>
              <a:spLocks noChangeArrowheads="1"/>
            </p:cNvSpPr>
            <p:nvPr/>
          </p:nvSpPr>
          <p:spPr bwMode="auto">
            <a:xfrm>
              <a:off x="3120" y="720"/>
              <a:ext cx="2352" cy="2352"/>
            </a:xfrm>
            <a:prstGeom prst="rect">
              <a:avLst/>
            </a:prstGeom>
            <a:solidFill>
              <a:srgbClr val="3333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30" name="Text Box 10"/>
            <p:cNvSpPr txBox="1">
              <a:spLocks noChangeArrowheads="1"/>
            </p:cNvSpPr>
            <p:nvPr/>
          </p:nvSpPr>
          <p:spPr bwMode="auto">
            <a:xfrm>
              <a:off x="4813" y="2832"/>
              <a:ext cx="65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FFFF00"/>
                  </a:solidFill>
                </a:rPr>
                <a:t>session</a:t>
              </a:r>
            </a:p>
          </p:txBody>
        </p:sp>
      </p:grpSp>
      <p:sp>
        <p:nvSpPr>
          <p:cNvPr id="184331" name="Rectangle 11"/>
          <p:cNvSpPr>
            <a:spLocks noChangeArrowheads="1"/>
          </p:cNvSpPr>
          <p:nvPr/>
        </p:nvSpPr>
        <p:spPr bwMode="auto">
          <a:xfrm>
            <a:off x="5257800" y="3124200"/>
            <a:ext cx="3200400" cy="1371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2" name="Rectangle 12"/>
          <p:cNvSpPr>
            <a:spLocks noChangeArrowheads="1"/>
          </p:cNvSpPr>
          <p:nvPr/>
        </p:nvSpPr>
        <p:spPr bwMode="auto">
          <a:xfrm>
            <a:off x="5257800" y="1447800"/>
            <a:ext cx="3200400" cy="1371600"/>
          </a:xfrm>
          <a:prstGeom prst="rect">
            <a:avLst/>
          </a:prstGeom>
          <a:solidFill>
            <a:srgbClr val="33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Data </a:t>
            </a:r>
            <a:r>
              <a:rPr lang="en-US" dirty="0" smtClean="0"/>
              <a:t>with Scope (JSP)</a:t>
            </a:r>
            <a:endParaRPr lang="en-US" dirty="0"/>
          </a:p>
        </p:txBody>
      </p:sp>
      <p:sp>
        <p:nvSpPr>
          <p:cNvPr id="184336" name="Line 16"/>
          <p:cNvSpPr>
            <a:spLocks noChangeShapeType="1"/>
          </p:cNvSpPr>
          <p:nvPr/>
        </p:nvSpPr>
        <p:spPr bwMode="auto">
          <a:xfrm flipV="1">
            <a:off x="2743200" y="2133600"/>
            <a:ext cx="24384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7" name="AutoShape 17"/>
          <p:cNvSpPr>
            <a:spLocks noChangeArrowheads="1"/>
          </p:cNvSpPr>
          <p:nvPr/>
        </p:nvSpPr>
        <p:spPr bwMode="auto">
          <a:xfrm>
            <a:off x="5600700" y="18288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38" name="Line 18"/>
          <p:cNvSpPr>
            <a:spLocks noChangeShapeType="1"/>
          </p:cNvSpPr>
          <p:nvPr/>
        </p:nvSpPr>
        <p:spPr bwMode="auto">
          <a:xfrm>
            <a:off x="2743200" y="3140075"/>
            <a:ext cx="243840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39" name="AutoShape 19"/>
          <p:cNvSpPr>
            <a:spLocks noChangeArrowheads="1"/>
          </p:cNvSpPr>
          <p:nvPr/>
        </p:nvSpPr>
        <p:spPr bwMode="auto">
          <a:xfrm>
            <a:off x="5600700" y="35052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0" name="AutoShape 20"/>
          <p:cNvSpPr>
            <a:spLocks noChangeArrowheads="1"/>
          </p:cNvSpPr>
          <p:nvPr/>
        </p:nvSpPr>
        <p:spPr bwMode="auto">
          <a:xfrm>
            <a:off x="7391400" y="35052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1" name="AutoShape 21"/>
          <p:cNvSpPr>
            <a:spLocks noChangeArrowheads="1"/>
          </p:cNvSpPr>
          <p:nvPr/>
        </p:nvSpPr>
        <p:spPr bwMode="auto">
          <a:xfrm>
            <a:off x="7391400" y="1828800"/>
            <a:ext cx="685800" cy="914400"/>
          </a:xfrm>
          <a:prstGeom prst="foldedCorner">
            <a:avLst>
              <a:gd name="adj" fmla="val 12500"/>
            </a:avLst>
          </a:prstGeom>
          <a:solidFill>
            <a:srgbClr val="6666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42" name="Line 22"/>
          <p:cNvSpPr>
            <a:spLocks noChangeShapeType="1"/>
          </p:cNvSpPr>
          <p:nvPr/>
        </p:nvSpPr>
        <p:spPr bwMode="auto">
          <a:xfrm>
            <a:off x="6438900" y="2286000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3" name="Line 23"/>
          <p:cNvSpPr>
            <a:spLocks noChangeShapeType="1"/>
          </p:cNvSpPr>
          <p:nvPr/>
        </p:nvSpPr>
        <p:spPr bwMode="auto">
          <a:xfrm>
            <a:off x="6400800" y="4038600"/>
            <a:ext cx="7239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44" name="Text Box 24"/>
          <p:cNvSpPr txBox="1">
            <a:spLocks noChangeArrowheads="1"/>
          </p:cNvSpPr>
          <p:nvPr/>
        </p:nvSpPr>
        <p:spPr bwMode="auto">
          <a:xfrm rot="-1132674">
            <a:off x="3108325" y="2209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request</a:t>
            </a:r>
          </a:p>
        </p:txBody>
      </p:sp>
      <p:sp>
        <p:nvSpPr>
          <p:cNvPr id="184345" name="Text Box 25"/>
          <p:cNvSpPr txBox="1">
            <a:spLocks noChangeArrowheads="1"/>
          </p:cNvSpPr>
          <p:nvPr/>
        </p:nvSpPr>
        <p:spPr bwMode="auto">
          <a:xfrm rot="1079097">
            <a:off x="3276600" y="30480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/>
              <a:t>request</a:t>
            </a:r>
          </a:p>
        </p:txBody>
      </p:sp>
      <p:sp>
        <p:nvSpPr>
          <p:cNvPr id="184346" name="Text Box 26"/>
          <p:cNvSpPr txBox="1">
            <a:spLocks noChangeArrowheads="1"/>
          </p:cNvSpPr>
          <p:nvPr/>
        </p:nvSpPr>
        <p:spPr bwMode="auto">
          <a:xfrm>
            <a:off x="6308725" y="1828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forward</a:t>
            </a:r>
          </a:p>
        </p:txBody>
      </p:sp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6308725" y="3565525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forward</a:t>
            </a:r>
          </a:p>
        </p:txBody>
      </p:sp>
      <p:sp>
        <p:nvSpPr>
          <p:cNvPr id="184349" name="Text Box 29"/>
          <p:cNvSpPr txBox="1">
            <a:spLocks noChangeArrowheads="1"/>
          </p:cNvSpPr>
          <p:nvPr/>
        </p:nvSpPr>
        <p:spPr bwMode="auto">
          <a:xfrm>
            <a:off x="7427913" y="3089275"/>
            <a:ext cx="10302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request</a:t>
            </a:r>
          </a:p>
        </p:txBody>
      </p:sp>
      <p:sp>
        <p:nvSpPr>
          <p:cNvPr id="184350" name="Text Box 30"/>
          <p:cNvSpPr txBox="1">
            <a:spLocks noChangeArrowheads="1"/>
          </p:cNvSpPr>
          <p:nvPr/>
        </p:nvSpPr>
        <p:spPr bwMode="auto">
          <a:xfrm>
            <a:off x="7391400" y="1447800"/>
            <a:ext cx="1030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request</a:t>
            </a:r>
          </a:p>
        </p:txBody>
      </p:sp>
      <p:grpSp>
        <p:nvGrpSpPr>
          <p:cNvPr id="5" name="Group 36"/>
          <p:cNvGrpSpPr/>
          <p:nvPr/>
        </p:nvGrpSpPr>
        <p:grpSpPr>
          <a:xfrm>
            <a:off x="1438275" y="2514600"/>
            <a:ext cx="1046163" cy="1368425"/>
            <a:chOff x="1438275" y="2514600"/>
            <a:chExt cx="1046163" cy="1368425"/>
          </a:xfrm>
        </p:grpSpPr>
        <p:sp>
          <p:nvSpPr>
            <p:cNvPr id="184334" name="computr1"/>
            <p:cNvSpPr>
              <a:spLocks noEditPoints="1" noChangeArrowheads="1"/>
            </p:cNvSpPr>
            <p:nvPr/>
          </p:nvSpPr>
          <p:spPr bwMode="auto">
            <a:xfrm>
              <a:off x="1476375" y="25146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351" name="Text Box 31"/>
            <p:cNvSpPr txBox="1">
              <a:spLocks noChangeArrowheads="1"/>
            </p:cNvSpPr>
            <p:nvPr/>
          </p:nvSpPr>
          <p:spPr bwMode="auto">
            <a:xfrm>
              <a:off x="1438275" y="3486150"/>
              <a:ext cx="10461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Client 1</a:t>
              </a:r>
            </a:p>
          </p:txBody>
        </p:sp>
      </p:grpSp>
      <p:grpSp>
        <p:nvGrpSpPr>
          <p:cNvPr id="6" name="Group 37"/>
          <p:cNvGrpSpPr/>
          <p:nvPr/>
        </p:nvGrpSpPr>
        <p:grpSpPr>
          <a:xfrm>
            <a:off x="1439863" y="4648200"/>
            <a:ext cx="1046162" cy="1368425"/>
            <a:chOff x="1439863" y="4648200"/>
            <a:chExt cx="1046162" cy="1368425"/>
          </a:xfrm>
        </p:grpSpPr>
        <p:sp>
          <p:nvSpPr>
            <p:cNvPr id="184335" name="computr1"/>
            <p:cNvSpPr>
              <a:spLocks noEditPoints="1" noChangeArrowheads="1"/>
            </p:cNvSpPr>
            <p:nvPr/>
          </p:nvSpPr>
          <p:spPr bwMode="auto">
            <a:xfrm>
              <a:off x="1476375" y="4648200"/>
              <a:ext cx="971550" cy="971550"/>
            </a:xfrm>
            <a:custGeom>
              <a:avLst/>
              <a:gdLst>
                <a:gd name="T0" fmla="*/ 19535 w 21600"/>
                <a:gd name="T1" fmla="*/ 0 h 21600"/>
                <a:gd name="T2" fmla="*/ 10800 w 21600"/>
                <a:gd name="T3" fmla="*/ 0 h 21600"/>
                <a:gd name="T4" fmla="*/ 2065 w 21600"/>
                <a:gd name="T5" fmla="*/ 0 h 21600"/>
                <a:gd name="T6" fmla="*/ 0 w 21600"/>
                <a:gd name="T7" fmla="*/ 15388 h 21600"/>
                <a:gd name="T8" fmla="*/ 0 w 21600"/>
                <a:gd name="T9" fmla="*/ 21600 h 21600"/>
                <a:gd name="T10" fmla="*/ 10800 w 21600"/>
                <a:gd name="T11" fmla="*/ 21600 h 21600"/>
                <a:gd name="T12" fmla="*/ 21600 w 21600"/>
                <a:gd name="T13" fmla="*/ 21600 h 21600"/>
                <a:gd name="T14" fmla="*/ 21600 w 21600"/>
                <a:gd name="T15" fmla="*/ 15388 h 21600"/>
                <a:gd name="T16" fmla="*/ 19535 w 21600"/>
                <a:gd name="T17" fmla="*/ 13553 h 21600"/>
                <a:gd name="T18" fmla="*/ 2065 w 21600"/>
                <a:gd name="T19" fmla="*/ 13553 h 21600"/>
                <a:gd name="T20" fmla="*/ 2065 w 21600"/>
                <a:gd name="T21" fmla="*/ 6776 h 21600"/>
                <a:gd name="T22" fmla="*/ 19535 w 21600"/>
                <a:gd name="T23" fmla="*/ 6776 h 21600"/>
                <a:gd name="T24" fmla="*/ 0 w 21600"/>
                <a:gd name="T25" fmla="*/ 18494 h 21600"/>
                <a:gd name="T26" fmla="*/ 21600 w 21600"/>
                <a:gd name="T27" fmla="*/ 18494 h 21600"/>
                <a:gd name="T28" fmla="*/ 4923 w 21600"/>
                <a:gd name="T29" fmla="*/ 2541 h 21600"/>
                <a:gd name="T30" fmla="*/ 16756 w 21600"/>
                <a:gd name="T31" fmla="*/ 11153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T28" t="T29" r="T30" b="T31"/>
              <a:pathLst>
                <a:path w="21600" h="21600" extrusionOk="0">
                  <a:moveTo>
                    <a:pt x="16994" y="15388"/>
                  </a:moveTo>
                  <a:lnTo>
                    <a:pt x="16994" y="13553"/>
                  </a:lnTo>
                  <a:lnTo>
                    <a:pt x="19535" y="13553"/>
                  </a:lnTo>
                  <a:lnTo>
                    <a:pt x="19535" y="10729"/>
                  </a:lnTo>
                  <a:lnTo>
                    <a:pt x="19535" y="6776"/>
                  </a:lnTo>
                  <a:lnTo>
                    <a:pt x="19535" y="0"/>
                  </a:lnTo>
                  <a:lnTo>
                    <a:pt x="10800" y="0"/>
                  </a:lnTo>
                  <a:lnTo>
                    <a:pt x="2065" y="0"/>
                  </a:lnTo>
                  <a:lnTo>
                    <a:pt x="2065" y="6776"/>
                  </a:lnTo>
                  <a:lnTo>
                    <a:pt x="2065" y="10729"/>
                  </a:lnTo>
                  <a:lnTo>
                    <a:pt x="2065" y="13553"/>
                  </a:lnTo>
                  <a:lnTo>
                    <a:pt x="4606" y="13553"/>
                  </a:lnTo>
                  <a:lnTo>
                    <a:pt x="4606" y="15388"/>
                  </a:lnTo>
                  <a:lnTo>
                    <a:pt x="0" y="15388"/>
                  </a:lnTo>
                  <a:lnTo>
                    <a:pt x="0" y="21600"/>
                  </a:lnTo>
                  <a:lnTo>
                    <a:pt x="10800" y="21600"/>
                  </a:lnTo>
                  <a:lnTo>
                    <a:pt x="21600" y="21600"/>
                  </a:lnTo>
                  <a:lnTo>
                    <a:pt x="21600" y="15388"/>
                  </a:lnTo>
                  <a:lnTo>
                    <a:pt x="16994" y="15388"/>
                  </a:lnTo>
                  <a:close/>
                </a:path>
                <a:path w="21600" h="21600" extrusionOk="0">
                  <a:moveTo>
                    <a:pt x="4606" y="15388"/>
                  </a:moveTo>
                  <a:lnTo>
                    <a:pt x="4606" y="13553"/>
                  </a:lnTo>
                  <a:lnTo>
                    <a:pt x="16994" y="13553"/>
                  </a:lnTo>
                  <a:lnTo>
                    <a:pt x="16994" y="15388"/>
                  </a:lnTo>
                  <a:lnTo>
                    <a:pt x="4606" y="15388"/>
                  </a:lnTo>
                </a:path>
                <a:path w="21600" h="21600" extrusionOk="0">
                  <a:moveTo>
                    <a:pt x="4606" y="11294"/>
                  </a:moveTo>
                  <a:lnTo>
                    <a:pt x="4606" y="2259"/>
                  </a:lnTo>
                  <a:lnTo>
                    <a:pt x="16994" y="2259"/>
                  </a:lnTo>
                  <a:lnTo>
                    <a:pt x="16994" y="11294"/>
                  </a:lnTo>
                  <a:lnTo>
                    <a:pt x="4606" y="11294"/>
                  </a:lnTo>
                  <a:moveTo>
                    <a:pt x="13976" y="17082"/>
                  </a:moveTo>
                  <a:lnTo>
                    <a:pt x="13976" y="16376"/>
                  </a:lnTo>
                  <a:lnTo>
                    <a:pt x="20171" y="16376"/>
                  </a:lnTo>
                  <a:lnTo>
                    <a:pt x="20171" y="17082"/>
                  </a:lnTo>
                  <a:lnTo>
                    <a:pt x="13976" y="17082"/>
                  </a:lnTo>
                </a:path>
              </a:pathLst>
            </a:custGeom>
            <a:solidFill>
              <a:srgbClr val="FFFF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4352" name="Text Box 32"/>
            <p:cNvSpPr txBox="1">
              <a:spLocks noChangeArrowheads="1"/>
            </p:cNvSpPr>
            <p:nvPr/>
          </p:nvSpPr>
          <p:spPr bwMode="auto">
            <a:xfrm>
              <a:off x="1439863" y="5619750"/>
              <a:ext cx="10461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/>
                <a:t>Client 2</a:t>
              </a:r>
            </a:p>
          </p:txBody>
        </p:sp>
      </p:grpSp>
      <p:sp>
        <p:nvSpPr>
          <p:cNvPr id="184353" name="Text Box 33"/>
          <p:cNvSpPr txBox="1">
            <a:spLocks noChangeArrowheads="1"/>
          </p:cNvSpPr>
          <p:nvPr/>
        </p:nvSpPr>
        <p:spPr bwMode="auto">
          <a:xfrm>
            <a:off x="5580063" y="1844675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</a:rPr>
              <a:t>page</a:t>
            </a:r>
          </a:p>
        </p:txBody>
      </p:sp>
      <p:sp>
        <p:nvSpPr>
          <p:cNvPr id="184354" name="Text Box 34"/>
          <p:cNvSpPr txBox="1">
            <a:spLocks noChangeArrowheads="1"/>
          </p:cNvSpPr>
          <p:nvPr/>
        </p:nvSpPr>
        <p:spPr bwMode="auto">
          <a:xfrm>
            <a:off x="5580063" y="3505200"/>
            <a:ext cx="749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page</a:t>
            </a:r>
          </a:p>
        </p:txBody>
      </p:sp>
      <p:grpSp>
        <p:nvGrpSpPr>
          <p:cNvPr id="7" name="Group 39"/>
          <p:cNvGrpSpPr/>
          <p:nvPr/>
        </p:nvGrpSpPr>
        <p:grpSpPr>
          <a:xfrm>
            <a:off x="2743200" y="4937125"/>
            <a:ext cx="2667000" cy="396875"/>
            <a:chOff x="2743200" y="4937125"/>
            <a:chExt cx="2667000" cy="396875"/>
          </a:xfrm>
        </p:grpSpPr>
        <p:sp>
          <p:nvSpPr>
            <p:cNvPr id="184348" name="Line 28"/>
            <p:cNvSpPr>
              <a:spLocks noChangeShapeType="1"/>
            </p:cNvSpPr>
            <p:nvPr/>
          </p:nvSpPr>
          <p:spPr bwMode="auto">
            <a:xfrm>
              <a:off x="2743200" y="5334000"/>
              <a:ext cx="2667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Box 25"/>
            <p:cNvSpPr txBox="1">
              <a:spLocks noChangeArrowheads="1"/>
            </p:cNvSpPr>
            <p:nvPr/>
          </p:nvSpPr>
          <p:spPr bwMode="auto">
            <a:xfrm>
              <a:off x="3160301" y="4937125"/>
              <a:ext cx="10302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/>
                <a:t>request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8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8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8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8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8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8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8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8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8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84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8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8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8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8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1" grpId="0" animBg="1"/>
      <p:bldP spid="184332" grpId="0" animBg="1"/>
      <p:bldP spid="184336" grpId="0" animBg="1"/>
      <p:bldP spid="184337" grpId="0" animBg="1"/>
      <p:bldP spid="184338" grpId="0" animBg="1"/>
      <p:bldP spid="184339" grpId="0" animBg="1"/>
      <p:bldP spid="184340" grpId="0" animBg="1"/>
      <p:bldP spid="184341" grpId="0" animBg="1"/>
      <p:bldP spid="184342" grpId="0" animBg="1"/>
      <p:bldP spid="184343" grpId="0" animBg="1"/>
      <p:bldP spid="184344" grpId="0"/>
      <p:bldP spid="184345" grpId="0"/>
      <p:bldP spid="184346" grpId="0"/>
      <p:bldP spid="184347" grpId="0"/>
      <p:bldP spid="184349" grpId="0"/>
      <p:bldP spid="184350" grpId="0"/>
      <p:bldP spid="184353" grpId="0"/>
      <p:bldP spid="1843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 and State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FF00"/>
                </a:solidFill>
              </a:rPr>
              <a:t>Managing state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control flow</a:t>
            </a:r>
            <a:r>
              <a:rPr lang="en-US" dirty="0" smtClean="0"/>
              <a:t> is fundamental to any program</a:t>
            </a:r>
          </a:p>
          <a:p>
            <a:r>
              <a:rPr lang="en-US" dirty="0" smtClean="0"/>
              <a:t> These are the most </a:t>
            </a:r>
            <a:r>
              <a:rPr lang="en-US" dirty="0" smtClean="0">
                <a:solidFill>
                  <a:srgbClr val="FFFF00"/>
                </a:solidFill>
              </a:rPr>
              <a:t>unique aspects</a:t>
            </a:r>
            <a:r>
              <a:rPr lang="en-US" dirty="0" smtClean="0"/>
              <a:t> of designing and programming web applications</a:t>
            </a:r>
          </a:p>
          <a:p>
            <a:r>
              <a:rPr lang="en-US" dirty="0" smtClean="0"/>
              <a:t> Software vendors are creating </a:t>
            </a:r>
            <a:r>
              <a:rPr lang="en-US" dirty="0" smtClean="0">
                <a:solidFill>
                  <a:srgbClr val="FFFF00"/>
                </a:solidFill>
              </a:rPr>
              <a:t>new frameworks</a:t>
            </a:r>
            <a:r>
              <a:rPr lang="en-US" dirty="0" smtClean="0"/>
              <a:t> all the time</a:t>
            </a:r>
          </a:p>
          <a:p>
            <a:pPr lvl="1"/>
            <a:r>
              <a:rPr lang="en-US" dirty="0" smtClean="0"/>
              <a:t> Most introduce </a:t>
            </a:r>
            <a:r>
              <a:rPr lang="en-US" dirty="0" smtClean="0">
                <a:solidFill>
                  <a:srgbClr val="FFFF00"/>
                </a:solidFill>
              </a:rPr>
              <a:t>additional state handling</a:t>
            </a:r>
            <a:r>
              <a:rPr lang="en-US" dirty="0" smtClean="0"/>
              <a:t> techniques</a:t>
            </a:r>
          </a:p>
          <a:p>
            <a:r>
              <a:rPr lang="en-US" dirty="0" smtClean="0"/>
              <a:t> Many professional web developers make </a:t>
            </a:r>
            <a:r>
              <a:rPr lang="en-US" dirty="0" smtClean="0">
                <a:solidFill>
                  <a:srgbClr val="FFFF00"/>
                </a:solidFill>
              </a:rPr>
              <a:t>fundamental mistakes</a:t>
            </a:r>
            <a:r>
              <a:rPr lang="en-US" dirty="0" smtClean="0"/>
              <a:t> with state and control 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9AC7F0-59D3-42A5-AE8D-DAE1F90500D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ext Box 1075"/>
          <p:cNvSpPr txBox="1">
            <a:spLocks noChangeArrowheads="1"/>
          </p:cNvSpPr>
          <p:nvPr/>
        </p:nvSpPr>
        <p:spPr bwMode="auto">
          <a:xfrm>
            <a:off x="495300" y="5480843"/>
            <a:ext cx="8153400" cy="954107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 w="1905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State management is the most common source of software faults in web applications</a:t>
            </a:r>
            <a:endParaRPr lang="en-US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5007" y="5496910"/>
            <a:ext cx="8113986" cy="924911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1781945"/>
            <a:ext cx="5282527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2377369"/>
            <a:ext cx="7305484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Web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Web applications are </a:t>
            </a:r>
            <a:r>
              <a:rPr lang="en-US" sz="2800" dirty="0" smtClean="0">
                <a:solidFill>
                  <a:schemeClr val="tx2"/>
                </a:solidFill>
              </a:rPr>
              <a:t>heterogeneous</a:t>
            </a:r>
            <a:r>
              <a:rPr lang="en-US" sz="2800" b="1" dirty="0" smtClean="0"/>
              <a:t>, </a:t>
            </a:r>
            <a:r>
              <a:rPr lang="en-US" sz="2800" dirty="0" smtClean="0">
                <a:solidFill>
                  <a:schemeClr val="tx2"/>
                </a:solidFill>
              </a:rPr>
              <a:t>dynamic</a:t>
            </a:r>
            <a:r>
              <a:rPr lang="en-US" sz="2800" b="1" dirty="0" smtClean="0"/>
              <a:t> </a:t>
            </a:r>
            <a:r>
              <a:rPr lang="en-US" sz="2800" dirty="0" smtClean="0"/>
              <a:t>and</a:t>
            </a:r>
            <a:r>
              <a:rPr lang="en-US" sz="2800" b="1" dirty="0" smtClean="0"/>
              <a:t> </a:t>
            </a:r>
            <a:r>
              <a:rPr lang="en-US" sz="2800" dirty="0" smtClean="0"/>
              <a:t>must satisfy very high </a:t>
            </a:r>
            <a:r>
              <a:rPr lang="en-US" sz="2800" dirty="0" smtClean="0">
                <a:solidFill>
                  <a:schemeClr val="tx2"/>
                </a:solidFill>
              </a:rPr>
              <a:t>quality attributes</a:t>
            </a:r>
            <a:endParaRPr lang="en-US" sz="2800" dirty="0" smtClean="0"/>
          </a:p>
          <a:p>
            <a:r>
              <a:rPr lang="en-US" sz="2800" dirty="0" smtClean="0"/>
              <a:t>Use of the Web is hindered by </a:t>
            </a:r>
            <a:r>
              <a:rPr lang="en-US" sz="2800" dirty="0" smtClean="0">
                <a:solidFill>
                  <a:schemeClr val="tx2"/>
                </a:solidFill>
              </a:rPr>
              <a:t>low quality</a:t>
            </a:r>
            <a:r>
              <a:rPr lang="en-US" sz="2800" dirty="0" smtClean="0"/>
              <a:t> Web sites and applications</a:t>
            </a:r>
          </a:p>
          <a:p>
            <a:r>
              <a:rPr lang="en-US" sz="2800" dirty="0" smtClean="0"/>
              <a:t>Web apps need to be </a:t>
            </a:r>
            <a:r>
              <a:rPr lang="en-US" sz="2800" dirty="0" smtClean="0">
                <a:solidFill>
                  <a:schemeClr val="tx2"/>
                </a:solidFill>
              </a:rPr>
              <a:t>built</a:t>
            </a:r>
            <a:r>
              <a:rPr lang="en-US" sz="2800" dirty="0" smtClean="0"/>
              <a:t> better and </a:t>
            </a:r>
            <a:r>
              <a:rPr lang="en-US" sz="2800" dirty="0" smtClean="0">
                <a:solidFill>
                  <a:schemeClr val="tx2"/>
                </a:solidFill>
              </a:rPr>
              <a:t>tested</a:t>
            </a:r>
            <a:r>
              <a:rPr lang="en-US" sz="2800" dirty="0" smtClean="0"/>
              <a:t> more</a:t>
            </a:r>
          </a:p>
          <a:p>
            <a:r>
              <a:rPr lang="en-US" sz="2800" dirty="0" smtClean="0"/>
              <a:t>Web site software is </a:t>
            </a:r>
            <a:r>
              <a:rPr lang="en-US" sz="2800" dirty="0" smtClean="0">
                <a:solidFill>
                  <a:schemeClr val="tx2"/>
                </a:solidFill>
              </a:rPr>
              <a:t>extremely loosely coupled</a:t>
            </a:r>
          </a:p>
          <a:p>
            <a:pPr lvl="1"/>
            <a:r>
              <a:rPr lang="en-US" sz="2400" dirty="0" smtClean="0"/>
              <a:t>Coupled through the </a:t>
            </a:r>
            <a:r>
              <a:rPr lang="en-US" sz="2400" dirty="0" smtClean="0">
                <a:solidFill>
                  <a:schemeClr val="tx2"/>
                </a:solidFill>
              </a:rPr>
              <a:t>Internet</a:t>
            </a:r>
            <a:r>
              <a:rPr lang="en-US" sz="2400" dirty="0" smtClean="0"/>
              <a:t> – separated by space</a:t>
            </a:r>
          </a:p>
          <a:p>
            <a:pPr lvl="1"/>
            <a:r>
              <a:rPr lang="en-US" sz="2400" dirty="0" smtClean="0"/>
              <a:t>Coupled to </a:t>
            </a:r>
            <a:r>
              <a:rPr lang="en-US" sz="2400" dirty="0" smtClean="0">
                <a:solidFill>
                  <a:schemeClr val="tx2"/>
                </a:solidFill>
              </a:rPr>
              <a:t>diverse hardware</a:t>
            </a:r>
            <a:r>
              <a:rPr lang="en-US" sz="2400" dirty="0" smtClean="0"/>
              <a:t> and software applications</a:t>
            </a:r>
          </a:p>
          <a:p>
            <a:r>
              <a:rPr lang="en-US" sz="2800" dirty="0" smtClean="0"/>
              <a:t>Web software services offer </a:t>
            </a:r>
            <a:r>
              <a:rPr lang="en-US" sz="2800" dirty="0" smtClean="0">
                <a:solidFill>
                  <a:schemeClr val="tx2"/>
                </a:solidFill>
              </a:rPr>
              <a:t>dynamically changing flow of control</a:t>
            </a:r>
          </a:p>
          <a:p>
            <a:pPr lvl="1"/>
            <a:r>
              <a:rPr lang="en-US" sz="2400" dirty="0" smtClean="0"/>
              <a:t>Web pages are </a:t>
            </a:r>
            <a:r>
              <a:rPr lang="en-US" sz="2400" dirty="0" smtClean="0">
                <a:solidFill>
                  <a:schemeClr val="tx2"/>
                </a:solidFill>
              </a:rPr>
              <a:t>created by software</a:t>
            </a:r>
            <a:r>
              <a:rPr lang="en-US" sz="2400" dirty="0" smtClean="0"/>
              <a:t> on user request</a:t>
            </a:r>
          </a:p>
          <a:p>
            <a:pPr lvl="1"/>
            <a:r>
              <a:rPr lang="en-US" sz="2400" dirty="0" smtClean="0"/>
              <a:t>Finding all screens in a web app is an </a:t>
            </a:r>
            <a:r>
              <a:rPr lang="en-US" sz="2400" dirty="0" err="1" smtClean="0">
                <a:solidFill>
                  <a:schemeClr val="tx2"/>
                </a:solidFill>
              </a:rPr>
              <a:t>undecidable</a:t>
            </a:r>
            <a:r>
              <a:rPr lang="en-US" sz="2400" dirty="0" smtClean="0"/>
              <a:t> problem</a:t>
            </a:r>
            <a:endParaRPr lang="en-US" sz="1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 in Testing Web Apps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graphs are </a:t>
            </a:r>
            <a:r>
              <a:rPr lang="en-US" dirty="0" smtClean="0">
                <a:solidFill>
                  <a:schemeClr val="tx2"/>
                </a:solidFill>
              </a:rPr>
              <a:t>not useful</a:t>
            </a:r>
          </a:p>
          <a:p>
            <a:pPr lvl="1"/>
            <a:r>
              <a:rPr lang="en-US" dirty="0" smtClean="0"/>
              <a:t>Control flow graph</a:t>
            </a:r>
          </a:p>
          <a:p>
            <a:pPr lvl="1"/>
            <a:r>
              <a:rPr lang="en-US" dirty="0" smtClean="0"/>
              <a:t>Call graph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State behavior</a:t>
            </a:r>
            <a:r>
              <a:rPr lang="en-US" dirty="0" smtClean="0"/>
              <a:t> is hard to model and describe</a:t>
            </a:r>
          </a:p>
          <a:p>
            <a:r>
              <a:rPr lang="en-US" dirty="0" smtClean="0"/>
              <a:t>All </a:t>
            </a:r>
            <a:r>
              <a:rPr lang="en-US" dirty="0" smtClean="0">
                <a:solidFill>
                  <a:schemeClr val="tx2"/>
                </a:solidFill>
              </a:rPr>
              <a:t>inputs</a:t>
            </a:r>
            <a:r>
              <a:rPr lang="en-US" dirty="0" smtClean="0"/>
              <a:t> go through the HTML UI – low </a:t>
            </a:r>
            <a:r>
              <a:rPr lang="en-US" dirty="0" smtClean="0">
                <a:solidFill>
                  <a:schemeClr val="tx2"/>
                </a:solidFill>
              </a:rPr>
              <a:t>controllability</a:t>
            </a:r>
          </a:p>
          <a:p>
            <a:r>
              <a:rPr lang="en-US" dirty="0" smtClean="0"/>
              <a:t>Hard to get access to server-side </a:t>
            </a:r>
            <a:r>
              <a:rPr lang="en-US" dirty="0" smtClean="0">
                <a:solidFill>
                  <a:schemeClr val="tx2"/>
                </a:solidFill>
              </a:rPr>
              <a:t>state</a:t>
            </a:r>
            <a:r>
              <a:rPr lang="en-US" dirty="0" smtClean="0"/>
              <a:t> (memory, files, database) – low </a:t>
            </a:r>
            <a:r>
              <a:rPr lang="en-US" dirty="0" err="1" smtClean="0">
                <a:solidFill>
                  <a:schemeClr val="tx2"/>
                </a:solidFill>
              </a:rPr>
              <a:t>observability</a:t>
            </a:r>
            <a:endParaRPr lang="en-US" dirty="0" smtClean="0">
              <a:solidFill>
                <a:schemeClr val="tx2"/>
              </a:solidFill>
            </a:endParaRPr>
          </a:p>
          <a:p>
            <a:r>
              <a:rPr lang="en-US" dirty="0" smtClean="0"/>
              <a:t>Not clear what </a:t>
            </a:r>
            <a:r>
              <a:rPr lang="en-US" dirty="0" smtClean="0">
                <a:solidFill>
                  <a:schemeClr val="tx2"/>
                </a:solidFill>
              </a:rPr>
              <a:t>logic predicates</a:t>
            </a:r>
            <a:r>
              <a:rPr lang="en-US" dirty="0" smtClean="0"/>
              <a:t> are useful</a:t>
            </a:r>
          </a:p>
          <a:p>
            <a:r>
              <a:rPr lang="en-US" dirty="0" smtClean="0"/>
              <a:t>No model for </a:t>
            </a:r>
            <a:r>
              <a:rPr lang="en-US" dirty="0" smtClean="0">
                <a:solidFill>
                  <a:schemeClr val="tx2"/>
                </a:solidFill>
              </a:rPr>
              <a:t>mutation operators</a:t>
            </a:r>
            <a:r>
              <a:rPr lang="en-US" dirty="0" smtClean="0"/>
              <a:t> on web software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TAROT, June 2010</a:t>
            </a:r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Jeff Offutt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0E77892-B3B8-4D18-88DC-F54BEED39BB1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3100383"/>
            <a:ext cx="5189605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4E1E54F-1DF2-47D3-BC86-8BBBBFF7A2C0}" type="slidenum">
              <a:rPr lang="zh-CN" altLang="en-US" smtClean="0"/>
              <a:pPr/>
              <a:t>24</a:t>
            </a:fld>
            <a:endParaRPr lang="en-US" altLang="zh-CN" smtClean="0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Validating Inputs</a:t>
            </a:r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059248"/>
            <a:ext cx="8867775" cy="4240213"/>
          </a:xfrm>
        </p:spPr>
        <p:txBody>
          <a:bodyPr/>
          <a:lstStyle/>
          <a:p>
            <a:r>
              <a:rPr lang="en-US" sz="2800" dirty="0" smtClean="0"/>
              <a:t>Before starting to process inputs, wisely written programs check that the </a:t>
            </a:r>
            <a:r>
              <a:rPr lang="en-US" sz="2800" u="sng" dirty="0" smtClean="0">
                <a:solidFill>
                  <a:schemeClr val="tx2"/>
                </a:solidFill>
              </a:rPr>
              <a:t>inputs are valid</a:t>
            </a:r>
            <a:endParaRPr lang="en-US" sz="2800" u="sng" dirty="0" smtClean="0"/>
          </a:p>
          <a:p>
            <a:pPr lvl="1"/>
            <a:r>
              <a:rPr lang="en-US" sz="2400" dirty="0" smtClean="0"/>
              <a:t>How should a program </a:t>
            </a:r>
            <a:r>
              <a:rPr lang="en-US" sz="2400" u="sng" dirty="0" smtClean="0">
                <a:solidFill>
                  <a:schemeClr val="tx2"/>
                </a:solidFill>
              </a:rPr>
              <a:t>recognize</a:t>
            </a:r>
            <a:r>
              <a:rPr lang="en-US" sz="2400" dirty="0" smtClean="0"/>
              <a:t> invalid inputs ?</a:t>
            </a:r>
          </a:p>
          <a:p>
            <a:pPr lvl="1"/>
            <a:r>
              <a:rPr lang="en-US" sz="2400" dirty="0" smtClean="0"/>
              <a:t>What should a program </a:t>
            </a:r>
            <a:r>
              <a:rPr lang="en-US" sz="2400" u="sng" dirty="0" smtClean="0">
                <a:solidFill>
                  <a:schemeClr val="tx2"/>
                </a:solidFill>
              </a:rPr>
              <a:t>do with</a:t>
            </a:r>
            <a:r>
              <a:rPr lang="en-US" sz="2400" dirty="0" smtClean="0"/>
              <a:t> invalid inputs ?</a:t>
            </a:r>
          </a:p>
          <a:p>
            <a:r>
              <a:rPr lang="en-US" sz="2800" dirty="0" smtClean="0"/>
              <a:t>Web apps are user input-driven, so input validation is critical to their success</a:t>
            </a:r>
          </a:p>
          <a:p>
            <a:r>
              <a:rPr lang="en-US" sz="2800" dirty="0" smtClean="0"/>
              <a:t>If the input space is described as a grammar, a </a:t>
            </a:r>
            <a:r>
              <a:rPr lang="en-US" sz="2800" u="sng" dirty="0" smtClean="0">
                <a:solidFill>
                  <a:schemeClr val="tx2"/>
                </a:solidFill>
              </a:rPr>
              <a:t>parser</a:t>
            </a:r>
            <a:r>
              <a:rPr lang="en-US" sz="2800" dirty="0" smtClean="0"/>
              <a:t> can check for validity automatically</a:t>
            </a:r>
          </a:p>
          <a:p>
            <a:pPr lvl="1"/>
            <a:r>
              <a:rPr lang="en-US" sz="2400" dirty="0" smtClean="0"/>
              <a:t>This is very </a:t>
            </a:r>
            <a:r>
              <a:rPr lang="en-US" sz="2400" dirty="0" smtClean="0">
                <a:solidFill>
                  <a:srgbClr val="FFFF00"/>
                </a:solidFill>
              </a:rPr>
              <a:t>rare</a:t>
            </a:r>
          </a:p>
          <a:p>
            <a:pPr lvl="1"/>
            <a:r>
              <a:rPr lang="en-US" sz="2400" dirty="0" smtClean="0"/>
              <a:t>It is easy to write input checkers –also </a:t>
            </a:r>
            <a:r>
              <a:rPr lang="en-US" sz="2400" dirty="0" smtClean="0">
                <a:solidFill>
                  <a:schemeClr val="tx2"/>
                </a:solidFill>
              </a:rPr>
              <a:t>easy to make mistakes</a:t>
            </a:r>
          </a:p>
        </p:txBody>
      </p:sp>
      <p:sp>
        <p:nvSpPr>
          <p:cNvPr id="306180" name="Text Box 4"/>
          <p:cNvSpPr txBox="1">
            <a:spLocks noChangeArrowheads="1"/>
          </p:cNvSpPr>
          <p:nvPr/>
        </p:nvSpPr>
        <p:spPr bwMode="auto">
          <a:xfrm>
            <a:off x="136525" y="903088"/>
            <a:ext cx="8872538" cy="10509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Input Validation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Deciding if input values can be processed by the software</a:t>
            </a:r>
            <a:endParaRPr lang="en-US" sz="28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ea typeface="宋体" charset="-122"/>
            </a:endParaRPr>
          </a:p>
        </p:txBody>
      </p:sp>
      <p:sp>
        <p:nvSpPr>
          <p:cNvPr id="29703" name="Date Placeholder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79" grpId="0" build="p"/>
      <p:bldP spid="30618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0724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</a:p>
        </p:txBody>
      </p:sp>
      <p:sp>
        <p:nvSpPr>
          <p:cNvPr id="30725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307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D6A451-6D73-4141-B626-BB29F0A7C614}" type="slidenum">
              <a:rPr lang="zh-CN" altLang="en-US" smtClean="0"/>
              <a:pPr/>
              <a:t>25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629400" y="1219200"/>
            <a:ext cx="20574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Desired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43400" y="2667000"/>
            <a:ext cx="2590800" cy="830263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Described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5562600"/>
            <a:ext cx="2971800" cy="8302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/>
              <a:t>Accepted inputs (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Goal domains are often </a:t>
            </a:r>
            <a:r>
              <a:rPr lang="en-US" sz="2800" dirty="0" smtClean="0">
                <a:solidFill>
                  <a:schemeClr val="tx2"/>
                </a:solidFill>
              </a:rPr>
              <a:t>irregular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Goal</a:t>
            </a:r>
            <a:r>
              <a:rPr lang="en-US" sz="2800" dirty="0" smtClean="0"/>
              <a:t> domain for </a:t>
            </a:r>
            <a:r>
              <a:rPr lang="en-US" sz="2800" dirty="0" smtClean="0">
                <a:solidFill>
                  <a:schemeClr val="tx2"/>
                </a:solidFill>
              </a:rPr>
              <a:t>credit cards</a:t>
            </a:r>
            <a:r>
              <a:rPr lang="en-US" sz="2800" baseline="30000" dirty="0" smtClean="0"/>
              <a:t>†</a:t>
            </a:r>
          </a:p>
          <a:p>
            <a:pPr lvl="1"/>
            <a:r>
              <a:rPr lang="en-US" sz="2400" dirty="0" smtClean="0"/>
              <a:t>First digit is the Major Industry Identifier</a:t>
            </a:r>
          </a:p>
          <a:p>
            <a:pPr lvl="1"/>
            <a:r>
              <a:rPr lang="en-US" sz="2400" dirty="0" smtClean="0"/>
              <a:t>First 6 digits and length specify the issuer</a:t>
            </a:r>
          </a:p>
          <a:p>
            <a:pPr lvl="1"/>
            <a:r>
              <a:rPr lang="en-US" sz="2400" dirty="0" smtClean="0"/>
              <a:t>Final digit is a “check digit”</a:t>
            </a:r>
          </a:p>
          <a:p>
            <a:pPr lvl="1"/>
            <a:r>
              <a:rPr lang="en-US" sz="2400" dirty="0" smtClean="0"/>
              <a:t>Other digits identify a specific account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specified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First digit is in { 3, 4, 5, 6 } (travel and banking)</a:t>
            </a:r>
          </a:p>
          <a:p>
            <a:pPr lvl="1"/>
            <a:r>
              <a:rPr lang="en-US" sz="2400" dirty="0" smtClean="0"/>
              <a:t>Length is between 13 and 16</a:t>
            </a:r>
          </a:p>
          <a:p>
            <a:r>
              <a:rPr lang="en-US" sz="2800" dirty="0" smtClean="0"/>
              <a:t>Common </a:t>
            </a:r>
            <a:r>
              <a:rPr lang="en-US" sz="2800" dirty="0" smtClean="0">
                <a:solidFill>
                  <a:schemeClr val="tx2"/>
                </a:solidFill>
              </a:rPr>
              <a:t>implemented</a:t>
            </a:r>
            <a:r>
              <a:rPr lang="en-US" sz="2800" dirty="0" smtClean="0"/>
              <a:t> domain</a:t>
            </a:r>
          </a:p>
          <a:p>
            <a:pPr lvl="1"/>
            <a:r>
              <a:rPr lang="en-US" sz="2400" dirty="0" smtClean="0"/>
              <a:t>All digits are numeric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39ECDE-08A0-4CD4-8F04-D7B9E994DD8F}" type="slidenum">
              <a:rPr lang="zh-CN" altLang="en-US" smtClean="0"/>
              <a:pPr/>
              <a:t>26</a:t>
            </a:fld>
            <a:endParaRPr lang="en-US" altLang="zh-CN" smtClean="0"/>
          </a:p>
        </p:txBody>
      </p:sp>
      <p:sp>
        <p:nvSpPr>
          <p:cNvPr id="7" name="TextBox 6"/>
          <p:cNvSpPr txBox="1"/>
          <p:nvPr/>
        </p:nvSpPr>
        <p:spPr>
          <a:xfrm>
            <a:off x="952500" y="6096000"/>
            <a:ext cx="7239000" cy="369332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b="1" baseline="30000" dirty="0">
                <a:solidFill>
                  <a:srgbClr val="000000"/>
                </a:solidFill>
              </a:rPr>
              <a:t>† </a:t>
            </a:r>
            <a:r>
              <a:rPr lang="en-US" sz="1800" dirty="0">
                <a:solidFill>
                  <a:srgbClr val="000000"/>
                </a:solidFill>
              </a:rPr>
              <a:t>More details are on : http://www.merriampark.com/anatomycc.htm</a:t>
            </a:r>
          </a:p>
        </p:txBody>
      </p:sp>
      <p:sp>
        <p:nvSpPr>
          <p:cNvPr id="8" name="Rectangle 7"/>
          <p:cNvSpPr/>
          <p:nvPr/>
        </p:nvSpPr>
        <p:spPr>
          <a:xfrm>
            <a:off x="727858" y="5515708"/>
            <a:ext cx="3146912" cy="401284"/>
          </a:xfrm>
          <a:prstGeom prst="rect">
            <a:avLst/>
          </a:prstGeom>
          <a:solidFill>
            <a:srgbClr val="FFFF00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0000"/>
                </a:solidFill>
              </a:rPr>
              <a:t>All digits are numeric</a:t>
            </a:r>
            <a:endParaRPr lang="en-US" sz="24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onut 11"/>
          <p:cNvSpPr/>
          <p:nvPr/>
        </p:nvSpPr>
        <p:spPr>
          <a:xfrm>
            <a:off x="1447800" y="914400"/>
            <a:ext cx="6172200" cy="5410200"/>
          </a:xfrm>
          <a:prstGeom prst="donut">
            <a:avLst>
              <a:gd name="adj" fmla="val 13806"/>
            </a:avLst>
          </a:prstGeom>
          <a:solidFill>
            <a:schemeClr val="tx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2008188" y="1130300"/>
            <a:ext cx="5127625" cy="5270500"/>
          </a:xfrm>
          <a:custGeom>
            <a:avLst/>
            <a:gdLst>
              <a:gd name="connsiteX0" fmla="*/ 1813810 w 5478905"/>
              <a:gd name="connsiteY0" fmla="*/ 82446 h 5688820"/>
              <a:gd name="connsiteX1" fmla="*/ 1776335 w 5478905"/>
              <a:gd name="connsiteY1" fmla="*/ 89941 h 5688820"/>
              <a:gd name="connsiteX2" fmla="*/ 1746354 w 5478905"/>
              <a:gd name="connsiteY2" fmla="*/ 104931 h 5688820"/>
              <a:gd name="connsiteX3" fmla="*/ 824459 w 5478905"/>
              <a:gd name="connsiteY3" fmla="*/ 434714 h 5688820"/>
              <a:gd name="connsiteX4" fmla="*/ 0 w 5478905"/>
              <a:gd name="connsiteY4" fmla="*/ 1828800 h 5688820"/>
              <a:gd name="connsiteX5" fmla="*/ 7495 w 5478905"/>
              <a:gd name="connsiteY5" fmla="*/ 3125449 h 5688820"/>
              <a:gd name="connsiteX6" fmla="*/ 157397 w 5478905"/>
              <a:gd name="connsiteY6" fmla="*/ 4084819 h 5688820"/>
              <a:gd name="connsiteX7" fmla="*/ 1678899 w 5478905"/>
              <a:gd name="connsiteY7" fmla="*/ 5141626 h 5688820"/>
              <a:gd name="connsiteX8" fmla="*/ 3904938 w 5478905"/>
              <a:gd name="connsiteY8" fmla="*/ 5164111 h 5688820"/>
              <a:gd name="connsiteX9" fmla="*/ 4954249 w 5478905"/>
              <a:gd name="connsiteY9" fmla="*/ 4122295 h 5688820"/>
              <a:gd name="connsiteX10" fmla="*/ 5478905 w 5478905"/>
              <a:gd name="connsiteY10" fmla="*/ 2525842 h 5688820"/>
              <a:gd name="connsiteX11" fmla="*/ 5029200 w 5478905"/>
              <a:gd name="connsiteY11" fmla="*/ 1484026 h 5688820"/>
              <a:gd name="connsiteX12" fmla="*/ 4826833 w 5478905"/>
              <a:gd name="connsiteY12" fmla="*/ 457200 h 5688820"/>
              <a:gd name="connsiteX13" fmla="*/ 3904938 w 5478905"/>
              <a:gd name="connsiteY13" fmla="*/ 0 h 5688820"/>
              <a:gd name="connsiteX14" fmla="*/ 2480872 w 5478905"/>
              <a:gd name="connsiteY14" fmla="*/ 104931 h 5688820"/>
              <a:gd name="connsiteX15" fmla="*/ 1813810 w 5478905"/>
              <a:gd name="connsiteY15" fmla="*/ 82446 h 5688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478905" h="5688820">
                <a:moveTo>
                  <a:pt x="1813810" y="82446"/>
                </a:moveTo>
                <a:cubicBezTo>
                  <a:pt x="1801318" y="84944"/>
                  <a:pt x="1788420" y="85913"/>
                  <a:pt x="1776335" y="89941"/>
                </a:cubicBezTo>
                <a:cubicBezTo>
                  <a:pt x="1765735" y="93474"/>
                  <a:pt x="1746354" y="104931"/>
                  <a:pt x="1746354" y="104931"/>
                </a:cubicBezTo>
                <a:lnTo>
                  <a:pt x="824459" y="434714"/>
                </a:lnTo>
                <a:lnTo>
                  <a:pt x="0" y="1828800"/>
                </a:lnTo>
                <a:cubicBezTo>
                  <a:pt x="2498" y="2261016"/>
                  <a:pt x="4997" y="2693233"/>
                  <a:pt x="7495" y="3125449"/>
                </a:cubicBezTo>
                <a:cubicBezTo>
                  <a:pt x="60298" y="3444783"/>
                  <a:pt x="386266" y="3855950"/>
                  <a:pt x="157397" y="4084819"/>
                </a:cubicBezTo>
                <a:lnTo>
                  <a:pt x="1678899" y="5141626"/>
                </a:lnTo>
                <a:cubicBezTo>
                  <a:pt x="2420882" y="5151653"/>
                  <a:pt x="3380229" y="5688820"/>
                  <a:pt x="3904938" y="5164111"/>
                </a:cubicBezTo>
                <a:lnTo>
                  <a:pt x="4954249" y="4122295"/>
                </a:lnTo>
                <a:lnTo>
                  <a:pt x="5478905" y="2525842"/>
                </a:lnTo>
                <a:lnTo>
                  <a:pt x="5029200" y="1484026"/>
                </a:lnTo>
                <a:lnTo>
                  <a:pt x="4826833" y="457200"/>
                </a:lnTo>
                <a:lnTo>
                  <a:pt x="3904938" y="0"/>
                </a:lnTo>
                <a:lnTo>
                  <a:pt x="2480872" y="104931"/>
                </a:lnTo>
                <a:lnTo>
                  <a:pt x="1813810" y="82446"/>
                </a:lnTo>
                <a:close/>
              </a:path>
            </a:pathLst>
          </a:custGeom>
          <a:noFill/>
          <a:ln w="571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7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Representing Input Domains</a:t>
            </a:r>
          </a:p>
        </p:txBody>
      </p:sp>
      <p:sp>
        <p:nvSpPr>
          <p:cNvPr id="32773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</a:p>
        </p:txBody>
      </p:sp>
      <p:sp>
        <p:nvSpPr>
          <p:cNvPr id="3277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© Jeff Offutt</a:t>
            </a:r>
          </a:p>
        </p:txBody>
      </p:sp>
      <p:sp>
        <p:nvSpPr>
          <p:cNvPr id="327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034719-3D57-42A7-B104-5581BBD8D6EB}" type="slidenum">
              <a:rPr lang="zh-CN" altLang="en-US" smtClean="0"/>
              <a:pPr/>
              <a:t>27</a:t>
            </a:fld>
            <a:endParaRPr lang="en-US" altLang="zh-CN" smtClean="0"/>
          </a:p>
        </p:txBody>
      </p:sp>
      <p:sp>
        <p:nvSpPr>
          <p:cNvPr id="8" name="Freeform 7"/>
          <p:cNvSpPr/>
          <p:nvPr/>
        </p:nvSpPr>
        <p:spPr>
          <a:xfrm>
            <a:off x="1960563" y="1290638"/>
            <a:ext cx="5222875" cy="4949825"/>
          </a:xfrm>
          <a:custGeom>
            <a:avLst/>
            <a:gdLst>
              <a:gd name="connsiteX0" fmla="*/ 1311639 w 5580561"/>
              <a:gd name="connsiteY0" fmla="*/ 284813 h 5343993"/>
              <a:gd name="connsiteX1" fmla="*/ 352268 w 5580561"/>
              <a:gd name="connsiteY1" fmla="*/ 727022 h 5343993"/>
              <a:gd name="connsiteX2" fmla="*/ 0 w 5580561"/>
              <a:gd name="connsiteY2" fmla="*/ 1641422 h 5343993"/>
              <a:gd name="connsiteX3" fmla="*/ 284813 w 5580561"/>
              <a:gd name="connsiteY3" fmla="*/ 4362137 h 5343993"/>
              <a:gd name="connsiteX4" fmla="*/ 1371600 w 5580561"/>
              <a:gd name="connsiteY4" fmla="*/ 5111645 h 5343993"/>
              <a:gd name="connsiteX5" fmla="*/ 3117954 w 5580561"/>
              <a:gd name="connsiteY5" fmla="*/ 5343993 h 5343993"/>
              <a:gd name="connsiteX6" fmla="*/ 4961744 w 5580561"/>
              <a:gd name="connsiteY6" fmla="*/ 4512039 h 5343993"/>
              <a:gd name="connsiteX7" fmla="*/ 5321508 w 5580561"/>
              <a:gd name="connsiteY7" fmla="*/ 2623278 h 5343993"/>
              <a:gd name="connsiteX8" fmla="*/ 4909278 w 5580561"/>
              <a:gd name="connsiteY8" fmla="*/ 652072 h 5343993"/>
              <a:gd name="connsiteX9" fmla="*/ 3402767 w 5580561"/>
              <a:gd name="connsiteY9" fmla="*/ 0 h 5343993"/>
              <a:gd name="connsiteX10" fmla="*/ 1311639 w 5580561"/>
              <a:gd name="connsiteY10" fmla="*/ 284813 h 534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580561" h="5343993">
                <a:moveTo>
                  <a:pt x="1311639" y="284813"/>
                </a:moveTo>
                <a:cubicBezTo>
                  <a:pt x="990385" y="428998"/>
                  <a:pt x="509761" y="412078"/>
                  <a:pt x="352268" y="727022"/>
                </a:cubicBezTo>
                <a:cubicBezTo>
                  <a:pt x="233147" y="1031162"/>
                  <a:pt x="0" y="1314786"/>
                  <a:pt x="0" y="1641422"/>
                </a:cubicBezTo>
                <a:lnTo>
                  <a:pt x="284813" y="4362137"/>
                </a:lnTo>
                <a:cubicBezTo>
                  <a:pt x="1349771" y="5117426"/>
                  <a:pt x="909750" y="5111645"/>
                  <a:pt x="1371600" y="5111645"/>
                </a:cubicBezTo>
                <a:lnTo>
                  <a:pt x="3117954" y="5343993"/>
                </a:lnTo>
                <a:lnTo>
                  <a:pt x="4961744" y="4512039"/>
                </a:lnTo>
                <a:lnTo>
                  <a:pt x="5321508" y="2623278"/>
                </a:lnTo>
                <a:cubicBezTo>
                  <a:pt x="5191304" y="1964744"/>
                  <a:pt x="5580561" y="652072"/>
                  <a:pt x="4909278" y="652072"/>
                </a:cubicBezTo>
                <a:lnTo>
                  <a:pt x="3402767" y="0"/>
                </a:lnTo>
                <a:lnTo>
                  <a:pt x="1311639" y="284813"/>
                </a:lnTo>
                <a:close/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0700" y="1365250"/>
            <a:ext cx="5562600" cy="4800600"/>
          </a:xfrm>
          <a:prstGeom prst="ellipse">
            <a:avLst/>
          </a:prstGeom>
          <a:noFill/>
          <a:ln w="571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553200" y="1219200"/>
            <a:ext cx="1752600" cy="4619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accent5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goal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48200" y="2667000"/>
            <a:ext cx="2286000" cy="461963"/>
          </a:xfrm>
          <a:prstGeom prst="rect">
            <a:avLst/>
          </a:prstGeom>
          <a:solidFill>
            <a:srgbClr val="0070C0"/>
          </a:solidFill>
          <a:ln w="5715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specified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" y="5562600"/>
            <a:ext cx="2819400" cy="461963"/>
          </a:xfrm>
          <a:prstGeom prst="rect">
            <a:avLst/>
          </a:prstGeom>
          <a:solidFill>
            <a:srgbClr val="0070C0"/>
          </a:solidFill>
          <a:ln w="5715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implemented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/>
              <a:t>domain</a:t>
            </a: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42900" y="3810000"/>
            <a:ext cx="8458200" cy="584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32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This region is a rich source of software errors 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Apply to Web Apps?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929148"/>
            <a:ext cx="8966200" cy="5676440"/>
          </a:xfrm>
        </p:spPr>
        <p:txBody>
          <a:bodyPr/>
          <a:lstStyle/>
          <a:p>
            <a:r>
              <a:rPr lang="en-US" dirty="0" smtClean="0"/>
              <a:t>Web applications encode many of the rules that define the </a:t>
            </a:r>
            <a:r>
              <a:rPr lang="en-US" dirty="0" smtClean="0">
                <a:solidFill>
                  <a:schemeClr val="tx2"/>
                </a:solidFill>
              </a:rPr>
              <a:t>valid input space</a:t>
            </a:r>
            <a:r>
              <a:rPr lang="en-US" dirty="0" smtClean="0"/>
              <a:t> in the UI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chemeClr val="tx2"/>
                </a:solidFill>
              </a:rPr>
              <a:t>UI is implemented in HTML</a:t>
            </a:r>
            <a:r>
              <a:rPr lang="en-US" dirty="0" smtClean="0"/>
              <a:t> and available in the user’s browser</a:t>
            </a:r>
          </a:p>
          <a:p>
            <a:r>
              <a:rPr lang="en-US" dirty="0" smtClean="0"/>
              <a:t>Users can :</a:t>
            </a:r>
          </a:p>
          <a:p>
            <a:pPr lvl="1"/>
            <a:r>
              <a:rPr lang="en-US" dirty="0" smtClean="0"/>
              <a:t>“</a:t>
            </a: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view HTML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Save</a:t>
            </a:r>
            <a:r>
              <a:rPr lang="en-US" dirty="0" smtClean="0"/>
              <a:t> HTML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Modify</a:t>
            </a:r>
            <a:r>
              <a:rPr lang="en-US" dirty="0" smtClean="0"/>
              <a:t> HTML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Reload</a:t>
            </a:r>
            <a:r>
              <a:rPr lang="en-US" dirty="0" smtClean="0"/>
              <a:t> it and </a:t>
            </a:r>
            <a:r>
              <a:rPr lang="en-US" dirty="0" smtClean="0">
                <a:solidFill>
                  <a:schemeClr val="tx2"/>
                </a:solidFill>
              </a:rPr>
              <a:t>run</a:t>
            </a:r>
            <a:r>
              <a:rPr lang="en-US" dirty="0" smtClean="0"/>
              <a:t> the program with a modified UI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440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8C30973-9778-45D5-9028-CB6B3B858940}" type="slidenum">
              <a:rPr lang="zh-CN" altLang="en-US" smtClean="0">
                <a:ea typeface="宋体" charset="-122"/>
              </a:rPr>
              <a:pPr/>
              <a:t>29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108552" name="Oval 8"/>
          <p:cNvSpPr>
            <a:spLocks noChangeArrowheads="1"/>
          </p:cNvSpPr>
          <p:nvPr/>
        </p:nvSpPr>
        <p:spPr bwMode="auto">
          <a:xfrm>
            <a:off x="6629400" y="3505200"/>
            <a:ext cx="762000" cy="16002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6" name="Oval 2"/>
          <p:cNvSpPr>
            <a:spLocks noChangeArrowheads="1"/>
          </p:cNvSpPr>
          <p:nvPr/>
        </p:nvSpPr>
        <p:spPr bwMode="auto">
          <a:xfrm>
            <a:off x="3505200" y="5105400"/>
            <a:ext cx="5105400" cy="6096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7" name="Oval 3"/>
          <p:cNvSpPr>
            <a:spLocks noChangeArrowheads="1"/>
          </p:cNvSpPr>
          <p:nvPr/>
        </p:nvSpPr>
        <p:spPr bwMode="auto">
          <a:xfrm>
            <a:off x="2438400" y="5638800"/>
            <a:ext cx="3733800" cy="6096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8548" name="Oval 4"/>
          <p:cNvSpPr>
            <a:spLocks noChangeArrowheads="1"/>
          </p:cNvSpPr>
          <p:nvPr/>
        </p:nvSpPr>
        <p:spPr bwMode="auto">
          <a:xfrm>
            <a:off x="5943600" y="1828800"/>
            <a:ext cx="1905000" cy="609600"/>
          </a:xfrm>
          <a:prstGeom prst="ellipse">
            <a:avLst/>
          </a:prstGeom>
          <a:solidFill>
            <a:srgbClr val="FF0000"/>
          </a:solidFill>
          <a:ln w="19050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Text Box 6"/>
          <p:cNvSpPr txBox="1">
            <a:spLocks noChangeArrowheads="1"/>
          </p:cNvSpPr>
          <p:nvPr/>
        </p:nvSpPr>
        <p:spPr bwMode="auto">
          <a:xfrm>
            <a:off x="152400" y="785813"/>
            <a:ext cx="88392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&lt;FORM 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Name=“username” Size=20&gt;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Name=“age” Size=3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Maxlength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=3&gt;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&lt;P&gt; Version to purchase: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   …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Value=“150” Checked&gt;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Value=“250”&gt;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Value=“500”&gt;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</a:t>
            </a:r>
            <a:r>
              <a:rPr lang="en-US" altLang="zh-CN" sz="2400" b="0" dirty="0" smtClean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=“submit”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onClick</a:t>
            </a:r>
            <a:r>
              <a:rPr lang="en-US" altLang="zh-CN" sz="2400" b="0" dirty="0" smtClean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=“return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checkInfo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(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this.form</a:t>
            </a:r>
            <a:r>
              <a:rPr lang="en-US" altLang="zh-CN" sz="2400" b="0" dirty="0" smtClean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)”&gt;</a:t>
            </a:r>
            <a:endParaRPr lang="en-US" altLang="zh-CN" sz="2400" b="0" dirty="0">
              <a:solidFill>
                <a:schemeClr val="tx1"/>
              </a:solidFill>
              <a:latin typeface="Arial" pitchFamily="34" charset="0"/>
              <a:ea typeface="宋体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Type=“hidden” 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isLoggedIn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=“no”&gt;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&lt;/FORM&gt;</a:t>
            </a:r>
          </a:p>
        </p:txBody>
      </p:sp>
      <p:sp>
        <p:nvSpPr>
          <p:cNvPr id="44042" name="Date Placeholder 10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TAROT, June 2010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139825" y="96838"/>
            <a:ext cx="6931025" cy="1035771"/>
          </a:xfrm>
        </p:spPr>
        <p:txBody>
          <a:bodyPr/>
          <a:lstStyle/>
          <a:p>
            <a:r>
              <a:rPr lang="en-US" altLang="zh-CN" dirty="0" smtClean="0">
                <a:ea typeface="宋体" charset="-122"/>
              </a:rPr>
              <a:t>Abbreviated HTML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8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2" grpId="0" animBg="1"/>
      <p:bldP spid="108546" grpId="0" animBg="1"/>
      <p:bldP spid="108547" grpId="0" animBg="1"/>
      <p:bldP spid="1085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Web 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62445"/>
            <a:ext cx="8966200" cy="4117059"/>
          </a:xfrm>
        </p:spPr>
        <p:txBody>
          <a:bodyPr/>
          <a:lstStyle/>
          <a:p>
            <a:r>
              <a:rPr lang="en-US" u="sng" dirty="0" smtClean="0">
                <a:solidFill>
                  <a:schemeClr val="tx2"/>
                </a:solidFill>
              </a:rPr>
              <a:t>Web Page</a:t>
            </a:r>
            <a:r>
              <a:rPr lang="en-US" dirty="0" smtClean="0"/>
              <a:t> : Data that fits in one browser screen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u="sng" dirty="0" smtClean="0">
                <a:solidFill>
                  <a:schemeClr val="tx2"/>
                </a:solidFill>
              </a:rPr>
              <a:t>Static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en-US" dirty="0" smtClean="0"/>
              <a:t>: HTML exists as a file on a computer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u="sng" dirty="0" smtClean="0">
                <a:solidFill>
                  <a:schemeClr val="tx2"/>
                </a:solidFill>
              </a:rPr>
              <a:t>Dynamic</a:t>
            </a:r>
            <a:r>
              <a:rPr lang="en-US" dirty="0" smtClean="0"/>
              <a:t> : Created as needed</a:t>
            </a:r>
          </a:p>
          <a:p>
            <a:r>
              <a:rPr lang="en-US" u="sng" dirty="0" smtClean="0">
                <a:solidFill>
                  <a:schemeClr val="tx2"/>
                </a:solidFill>
              </a:rPr>
              <a:t>Web Site</a:t>
            </a:r>
            <a:r>
              <a:rPr lang="en-US" dirty="0" smtClean="0"/>
              <a:t> : A collection of connected web pages</a:t>
            </a:r>
          </a:p>
          <a:p>
            <a:r>
              <a:rPr lang="en-US" u="sng" dirty="0" smtClean="0">
                <a:solidFill>
                  <a:schemeClr val="tx2"/>
                </a:solidFill>
              </a:rPr>
              <a:t>Web Application</a:t>
            </a:r>
            <a:r>
              <a:rPr lang="en-US" dirty="0" smtClean="0"/>
              <a:t> : A </a:t>
            </a:r>
            <a:r>
              <a:rPr lang="en-US" dirty="0" smtClean="0">
                <a:solidFill>
                  <a:schemeClr val="tx2"/>
                </a:solidFill>
              </a:rPr>
              <a:t>program</a:t>
            </a:r>
            <a:r>
              <a:rPr lang="en-US" dirty="0" smtClean="0"/>
              <a:t> that is deployed on the web</a:t>
            </a:r>
          </a:p>
          <a:p>
            <a:pPr lvl="1"/>
            <a:r>
              <a:rPr lang="en-US" dirty="0" smtClean="0"/>
              <a:t>UI is in HTML</a:t>
            </a:r>
          </a:p>
          <a:p>
            <a:pPr lvl="1"/>
            <a:r>
              <a:rPr lang="en-US" dirty="0" smtClean="0"/>
              <a:t>User interacts through HTTP’s request / response cycle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9" name="Freeform 52"/>
          <p:cNvSpPr>
            <a:spLocks/>
          </p:cNvSpPr>
          <p:nvPr/>
        </p:nvSpPr>
        <p:spPr bwMode="auto">
          <a:xfrm flipH="1">
            <a:off x="2895600" y="51186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51"/>
          <p:cNvSpPr>
            <a:spLocks/>
          </p:cNvSpPr>
          <p:nvPr/>
        </p:nvSpPr>
        <p:spPr bwMode="auto">
          <a:xfrm flipH="1">
            <a:off x="2971800" y="51948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" name="Group 42"/>
          <p:cNvGrpSpPr>
            <a:grpSpLocks/>
          </p:cNvGrpSpPr>
          <p:nvPr/>
        </p:nvGrpSpPr>
        <p:grpSpPr bwMode="auto">
          <a:xfrm>
            <a:off x="5410200" y="5042412"/>
            <a:ext cx="990600" cy="1219200"/>
            <a:chOff x="3318" y="1344"/>
            <a:chExt cx="624" cy="768"/>
          </a:xfrm>
        </p:grpSpPr>
        <p:sp>
          <p:nvSpPr>
            <p:cNvPr id="22" name="Rectangle 43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44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45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26" name="Oval 46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Oval 47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Oval 48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Oval 49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5" name="Line 50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Freeform 4"/>
          <p:cNvSpPr>
            <a:spLocks/>
          </p:cNvSpPr>
          <p:nvPr/>
        </p:nvSpPr>
        <p:spPr bwMode="auto">
          <a:xfrm>
            <a:off x="762000" y="52710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31" name="Group 5"/>
          <p:cNvGrpSpPr>
            <a:grpSpLocks/>
          </p:cNvGrpSpPr>
          <p:nvPr/>
        </p:nvGrpSpPr>
        <p:grpSpPr bwMode="auto">
          <a:xfrm>
            <a:off x="7467600" y="5194812"/>
            <a:ext cx="762000" cy="1143000"/>
            <a:chOff x="1200" y="2016"/>
            <a:chExt cx="480" cy="720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Oval 7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" name="Freeform 16"/>
          <p:cNvSpPr>
            <a:spLocks/>
          </p:cNvSpPr>
          <p:nvPr/>
        </p:nvSpPr>
        <p:spPr bwMode="auto">
          <a:xfrm flipH="1">
            <a:off x="3031366" y="5271012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2082800" y="5804412"/>
            <a:ext cx="91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" name="Line 18"/>
          <p:cNvSpPr>
            <a:spLocks noChangeShapeType="1"/>
          </p:cNvSpPr>
          <p:nvPr/>
        </p:nvSpPr>
        <p:spPr bwMode="auto">
          <a:xfrm flipV="1">
            <a:off x="4322643" y="5854147"/>
            <a:ext cx="915280" cy="35780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7" name="Line 19"/>
          <p:cNvSpPr>
            <a:spLocks noChangeShapeType="1"/>
          </p:cNvSpPr>
          <p:nvPr/>
        </p:nvSpPr>
        <p:spPr bwMode="auto">
          <a:xfrm>
            <a:off x="6249988" y="5804412"/>
            <a:ext cx="121761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Box 27"/>
          <p:cNvSpPr txBox="1">
            <a:spLocks noChangeArrowheads="1"/>
          </p:cNvSpPr>
          <p:nvPr/>
        </p:nvSpPr>
        <p:spPr bwMode="auto">
          <a:xfrm>
            <a:off x="2045674" y="5436112"/>
            <a:ext cx="8397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 dirty="0"/>
              <a:t>network</a:t>
            </a:r>
          </a:p>
        </p:txBody>
      </p:sp>
      <p:sp>
        <p:nvSpPr>
          <p:cNvPr id="39" name="Text Box 28"/>
          <p:cNvSpPr txBox="1">
            <a:spLocks noChangeArrowheads="1"/>
          </p:cNvSpPr>
          <p:nvPr/>
        </p:nvSpPr>
        <p:spPr bwMode="auto">
          <a:xfrm>
            <a:off x="4038600" y="5575812"/>
            <a:ext cx="11445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/>
              <a:t>middleware</a:t>
            </a: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6361044" y="5347212"/>
            <a:ext cx="1144588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 dirty="0"/>
              <a:t>middleware</a:t>
            </a:r>
          </a:p>
        </p:txBody>
      </p:sp>
      <p:grpSp>
        <p:nvGrpSpPr>
          <p:cNvPr id="41" name="Group 33"/>
          <p:cNvGrpSpPr>
            <a:grpSpLocks/>
          </p:cNvGrpSpPr>
          <p:nvPr/>
        </p:nvGrpSpPr>
        <p:grpSpPr bwMode="auto">
          <a:xfrm>
            <a:off x="5334000" y="5118612"/>
            <a:ext cx="990600" cy="1219200"/>
            <a:chOff x="3318" y="1344"/>
            <a:chExt cx="624" cy="768"/>
          </a:xfrm>
        </p:grpSpPr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35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4" name="Group 36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46" name="Oval 37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Oval 38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Oval 39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Oval 40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5" name="Line 41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0" name="Group 32"/>
          <p:cNvGrpSpPr>
            <a:grpSpLocks/>
          </p:cNvGrpSpPr>
          <p:nvPr/>
        </p:nvGrpSpPr>
        <p:grpSpPr bwMode="auto">
          <a:xfrm>
            <a:off x="5267325" y="5194812"/>
            <a:ext cx="990600" cy="1219200"/>
            <a:chOff x="3318" y="1344"/>
            <a:chExt cx="624" cy="768"/>
          </a:xfrm>
        </p:grpSpPr>
        <p:sp>
          <p:nvSpPr>
            <p:cNvPr id="51" name="Rectangle 8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9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3" name="Group 10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55" name="Oval 11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Oval 12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Oval 13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Oval 14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974032" y="5357190"/>
            <a:ext cx="11529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u="sng" dirty="0" smtClean="0">
                <a:solidFill>
                  <a:srgbClr val="000000"/>
                </a:solidFill>
              </a:rPr>
              <a:t>Client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Browser</a:t>
            </a:r>
          </a:p>
          <a:p>
            <a:pPr algn="ctr"/>
            <a:r>
              <a:rPr lang="en-US" sz="1800" b="0" dirty="0" err="1" smtClean="0">
                <a:solidFill>
                  <a:srgbClr val="000000"/>
                </a:solidFill>
              </a:rPr>
              <a:t>javascript</a:t>
            </a:r>
            <a:endParaRPr lang="en-US" sz="1800" b="0" dirty="0">
              <a:solidFill>
                <a:srgbClr val="00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786268" y="5181599"/>
            <a:ext cx="12688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u="sng" dirty="0" smtClean="0">
                <a:solidFill>
                  <a:srgbClr val="000000"/>
                </a:solidFill>
              </a:rPr>
              <a:t>Web Server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J2EE</a:t>
            </a:r>
          </a:p>
          <a:p>
            <a:pPr algn="ctr"/>
            <a:r>
              <a:rPr lang="en-US" sz="1800" b="0" dirty="0" err="1" smtClean="0">
                <a:solidFill>
                  <a:srgbClr val="000000"/>
                </a:solidFill>
              </a:rPr>
              <a:t>.Net</a:t>
            </a:r>
            <a:endParaRPr lang="en-US" sz="1800" b="0" dirty="0" smtClean="0">
              <a:solidFill>
                <a:srgbClr val="000000"/>
              </a:solidFill>
            </a:endParaRP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PHP</a:t>
            </a:r>
            <a:endParaRPr lang="en-US" sz="1800" b="0" dirty="0">
              <a:solidFill>
                <a:srgbClr val="000000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174972" y="5518525"/>
            <a:ext cx="128546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u="sng" dirty="0" smtClean="0">
                <a:solidFill>
                  <a:srgbClr val="000000"/>
                </a:solidFill>
              </a:rPr>
              <a:t>App Server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Java</a:t>
            </a:r>
          </a:p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C#</a:t>
            </a:r>
            <a:endParaRPr lang="en-US" sz="1800" b="0" dirty="0">
              <a:solidFill>
                <a:srgbClr val="00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494103" y="5611289"/>
            <a:ext cx="705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rgbClr val="000000"/>
                </a:solidFill>
              </a:rPr>
              <a:t>DB</a:t>
            </a:r>
            <a:endParaRPr lang="en-US" sz="1800"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961C82-D6F2-4BBB-96AF-F92A657569D6}" type="slidenum">
              <a:rPr lang="zh-CN" altLang="en-US" smtClean="0">
                <a:ea typeface="宋体" charset="-122"/>
              </a:rPr>
              <a:pPr/>
              <a:t>30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657600" y="5181600"/>
            <a:ext cx="49530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>
              <a:solidFill>
                <a:srgbClr val="CC0000"/>
              </a:solidFill>
              <a:latin typeface="Arial" pitchFamily="34" charset="0"/>
              <a:ea typeface="宋体" charset="-122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019800" y="1905000"/>
            <a:ext cx="18288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zh-CN" altLang="en-US">
              <a:solidFill>
                <a:srgbClr val="CC0000"/>
              </a:solidFill>
              <a:latin typeface="Arial" pitchFamily="34" charset="0"/>
              <a:ea typeface="宋体" charset="-122"/>
            </a:endParaRPr>
          </a:p>
        </p:txBody>
      </p:sp>
      <p:sp>
        <p:nvSpPr>
          <p:cNvPr id="46087" name="Text Box 5"/>
          <p:cNvSpPr txBox="1">
            <a:spLocks noChangeArrowheads="1"/>
          </p:cNvSpPr>
          <p:nvPr/>
        </p:nvSpPr>
        <p:spPr bwMode="auto">
          <a:xfrm>
            <a:off x="152400" y="785813"/>
            <a:ext cx="8839200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&lt;FORM 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Name=“username” Size=20&gt;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Type=“text” Name=“age” Size=3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Maxlength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=3&gt;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&lt;P&gt; Version to purchase: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   …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Value=“150”&gt;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Value=“250”&gt;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Type=“radio” Name=“version” Value=“500” Checked&gt;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&lt;INPUT Type=“submit”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onClick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=“return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checkInfo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(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this.form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)”&gt;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   &lt;INPUT Type=“hidden”  </a:t>
            </a:r>
            <a:r>
              <a:rPr lang="en-US" altLang="zh-CN" sz="2400" b="0" dirty="0" err="1">
                <a:solidFill>
                  <a:schemeClr val="tx1"/>
                </a:solidFill>
                <a:latin typeface="Arial" pitchFamily="34" charset="0"/>
                <a:ea typeface="宋体" charset="-122"/>
              </a:rPr>
              <a:t>isLoggedIn</a:t>
            </a: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= “no” &gt; </a:t>
            </a:r>
          </a:p>
          <a:p>
            <a:pPr>
              <a:spcBef>
                <a:spcPct val="50000"/>
              </a:spcBef>
            </a:pPr>
            <a:r>
              <a:rPr lang="en-US" altLang="zh-CN" sz="2400" b="0" dirty="0">
                <a:solidFill>
                  <a:schemeClr val="tx1"/>
                </a:solidFill>
                <a:latin typeface="Arial" pitchFamily="34" charset="0"/>
                <a:ea typeface="宋体" charset="-122"/>
              </a:rPr>
              <a:t>&lt;/FORM&gt;</a:t>
            </a: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4114800" y="2362200"/>
            <a:ext cx="4724400" cy="1938338"/>
          </a:xfrm>
          <a:prstGeom prst="rect">
            <a:avLst/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ea typeface="宋体" charset="-122"/>
              </a:rPr>
              <a:t>Allows an input with arbitrary age, no checking, cost=$25 …</a:t>
            </a:r>
          </a:p>
          <a:p>
            <a:pPr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ea typeface="宋体" charset="-122"/>
              </a:rPr>
              <a:t>‘&lt;‘ can crash an XML parser</a:t>
            </a:r>
          </a:p>
          <a:p>
            <a:pPr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ea typeface="宋体" charset="-122"/>
              </a:rPr>
              <a:t>Text fields can have SQL statements</a:t>
            </a:r>
          </a:p>
        </p:txBody>
      </p:sp>
      <p:sp>
        <p:nvSpPr>
          <p:cNvPr id="125959" name="Line 7"/>
          <p:cNvSpPr>
            <a:spLocks noChangeShapeType="1"/>
          </p:cNvSpPr>
          <p:nvPr/>
        </p:nvSpPr>
        <p:spPr bwMode="auto">
          <a:xfrm>
            <a:off x="3657600" y="5410200"/>
            <a:ext cx="49530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0" name="Line 8"/>
          <p:cNvSpPr>
            <a:spLocks noChangeShapeType="1"/>
          </p:cNvSpPr>
          <p:nvPr/>
        </p:nvSpPr>
        <p:spPr bwMode="auto">
          <a:xfrm>
            <a:off x="6019800" y="2133600"/>
            <a:ext cx="1828800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6629400" y="4648200"/>
            <a:ext cx="5334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>
                <a:solidFill>
                  <a:srgbClr val="CC0000"/>
                </a:solidFill>
                <a:latin typeface="Arial" pitchFamily="34" charset="0"/>
                <a:ea typeface="宋体" charset="-122"/>
              </a:rPr>
              <a:t>25</a:t>
            </a:r>
          </a:p>
        </p:txBody>
      </p:sp>
      <p:sp>
        <p:nvSpPr>
          <p:cNvPr id="125962" name="Text Box 10"/>
          <p:cNvSpPr txBox="1">
            <a:spLocks noChangeArrowheads="1"/>
          </p:cNvSpPr>
          <p:nvPr/>
        </p:nvSpPr>
        <p:spPr bwMode="auto">
          <a:xfrm>
            <a:off x="5410200" y="5715000"/>
            <a:ext cx="762000" cy="4572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>
                <a:solidFill>
                  <a:srgbClr val="CC0000"/>
                </a:solidFill>
                <a:latin typeface="Arial" pitchFamily="34" charset="0"/>
                <a:ea typeface="宋体" charset="-122"/>
              </a:rPr>
              <a:t>yes</a:t>
            </a:r>
          </a:p>
        </p:txBody>
      </p:sp>
      <p:sp>
        <p:nvSpPr>
          <p:cNvPr id="46093" name="Date Placeholder 1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TAROT, June 2010</a:t>
            </a:r>
          </a:p>
        </p:txBody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39825" y="96838"/>
            <a:ext cx="6931025" cy="1035771"/>
          </a:xfrm>
        </p:spPr>
        <p:txBody>
          <a:bodyPr/>
          <a:lstStyle/>
          <a:p>
            <a:r>
              <a:rPr lang="en-US" altLang="zh-CN" dirty="0" smtClean="0">
                <a:ea typeface="宋体" charset="-122"/>
              </a:rPr>
              <a:t>Saved &amp; Modified HTML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25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125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 animBg="1"/>
      <p:bldP spid="125955" grpId="0" animBg="1"/>
      <p:bldP spid="125958" grpId="0" animBg="1" autoUpdateAnimBg="0"/>
      <p:bldP spid="125959" grpId="0" animBg="1"/>
      <p:bldP spid="125960" grpId="0" animBg="1"/>
      <p:bldP spid="125961" grpId="0" animBg="1"/>
      <p:bldP spid="12596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491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09D391-DB1C-46F8-9C30-1FDFF5EF66E9}" type="slidenum">
              <a:rPr lang="zh-CN" altLang="en-US" smtClean="0">
                <a:ea typeface="宋体" charset="-122"/>
              </a:rPr>
              <a:pPr/>
              <a:t>31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543800" cy="12192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ea typeface="宋体" charset="-122"/>
              </a:rPr>
              <a:t>Bypass Testing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47461"/>
            <a:ext cx="9144000" cy="4353339"/>
          </a:xfrm>
        </p:spPr>
        <p:txBody>
          <a:bodyPr/>
          <a:lstStyle/>
          <a:p>
            <a:r>
              <a:rPr lang="en-US" sz="2800" dirty="0" smtClean="0"/>
              <a:t>Bypass testing designs tests to </a:t>
            </a:r>
            <a:r>
              <a:rPr lang="en-US" sz="2800" dirty="0" smtClean="0">
                <a:solidFill>
                  <a:schemeClr val="tx2"/>
                </a:solidFill>
              </a:rPr>
              <a:t>violate</a:t>
            </a:r>
            <a:r>
              <a:rPr lang="en-US" sz="2800" dirty="0" smtClean="0"/>
              <a:t> constraints</a:t>
            </a:r>
          </a:p>
          <a:p>
            <a:pPr lvl="1"/>
            <a:r>
              <a:rPr lang="en-US" sz="2400" dirty="0" smtClean="0"/>
              <a:t>Eases test </a:t>
            </a:r>
            <a:r>
              <a:rPr lang="en-US" sz="2400" dirty="0" smtClean="0">
                <a:solidFill>
                  <a:schemeClr val="tx2"/>
                </a:solidFill>
              </a:rPr>
              <a:t>automation</a:t>
            </a:r>
          </a:p>
          <a:p>
            <a:pPr lvl="1"/>
            <a:r>
              <a:rPr lang="en-US" sz="2400" dirty="0" smtClean="0"/>
              <a:t>Checks </a:t>
            </a:r>
            <a:r>
              <a:rPr lang="en-US" sz="2400" dirty="0" smtClean="0">
                <a:solidFill>
                  <a:schemeClr val="tx2"/>
                </a:solidFill>
              </a:rPr>
              <a:t>robustness</a:t>
            </a:r>
          </a:p>
          <a:p>
            <a:pPr lvl="1"/>
            <a:r>
              <a:rPr lang="en-US" sz="2400" dirty="0" smtClean="0"/>
              <a:t>Evaluates </a:t>
            </a:r>
            <a:r>
              <a:rPr lang="en-US" sz="2400" dirty="0" smtClean="0">
                <a:solidFill>
                  <a:schemeClr val="tx2"/>
                </a:solidFill>
              </a:rPr>
              <a:t>security</a:t>
            </a:r>
            <a:endParaRPr lang="en-US" altLang="zh-CN" sz="2800" dirty="0" smtClean="0">
              <a:ea typeface="宋体" charset="-122"/>
            </a:endParaRPr>
          </a:p>
          <a:p>
            <a:pPr eaLnBrk="1" hangingPunct="1"/>
            <a:r>
              <a:rPr lang="en-US" altLang="zh-CN" sz="2800" dirty="0" smtClean="0">
                <a:solidFill>
                  <a:srgbClr val="FFFF00"/>
                </a:solidFill>
                <a:ea typeface="宋体" charset="-122"/>
              </a:rPr>
              <a:t>Analyze</a:t>
            </a:r>
            <a:r>
              <a:rPr lang="en-US" altLang="zh-CN" sz="2800" dirty="0" smtClean="0">
                <a:ea typeface="宋体" charset="-122"/>
              </a:rPr>
              <a:t> HTML to extract each form element</a:t>
            </a:r>
          </a:p>
          <a:p>
            <a:pPr eaLnBrk="1" hangingPunct="1"/>
            <a:r>
              <a:rPr lang="en-US" altLang="zh-CN" sz="2800" dirty="0" smtClean="0">
                <a:solidFill>
                  <a:srgbClr val="FFFF00"/>
                </a:solidFill>
                <a:ea typeface="宋体" charset="-122"/>
              </a:rPr>
              <a:t>Model</a:t>
            </a:r>
            <a:r>
              <a:rPr lang="en-US" altLang="zh-CN" sz="2800" dirty="0" smtClean="0">
                <a:ea typeface="宋体" charset="-122"/>
              </a:rPr>
              <a:t> constraints imposed by HTML and JavaScript</a:t>
            </a:r>
          </a:p>
          <a:p>
            <a:pPr eaLnBrk="1" hangingPunct="1"/>
            <a:r>
              <a:rPr lang="en-US" altLang="zh-CN" sz="2800" dirty="0" smtClean="0">
                <a:solidFill>
                  <a:srgbClr val="FFFF00"/>
                </a:solidFill>
                <a:ea typeface="宋体" charset="-122"/>
              </a:rPr>
              <a:t>Rules</a:t>
            </a:r>
            <a:r>
              <a:rPr lang="en-US" altLang="zh-CN" sz="2800" dirty="0" smtClean="0">
                <a:ea typeface="宋体" charset="-122"/>
              </a:rPr>
              <a:t> for data generation :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From 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client-side</a:t>
            </a:r>
            <a:r>
              <a:rPr lang="en-US" altLang="zh-CN" sz="2400" dirty="0" smtClean="0">
                <a:ea typeface="宋体" charset="-122"/>
              </a:rPr>
              <a:t> constraints</a:t>
            </a:r>
          </a:p>
          <a:p>
            <a:pPr lvl="1" eaLnBrk="1" hangingPunct="1"/>
            <a:r>
              <a:rPr lang="en-US" altLang="zh-CN" sz="2400" dirty="0" smtClean="0">
                <a:ea typeface="宋体" charset="-122"/>
              </a:rPr>
              <a:t>Typical </a:t>
            </a:r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security</a:t>
            </a:r>
            <a:r>
              <a:rPr lang="en-US" altLang="zh-CN" sz="2400" dirty="0" smtClean="0">
                <a:ea typeface="宋体" charset="-122"/>
              </a:rPr>
              <a:t> violations</a:t>
            </a:r>
          </a:p>
          <a:p>
            <a:pPr lvl="1" eaLnBrk="1" hangingPunct="1"/>
            <a:r>
              <a:rPr lang="en-US" altLang="zh-CN" sz="2400" dirty="0" smtClean="0">
                <a:solidFill>
                  <a:srgbClr val="FFFF00"/>
                </a:solidFill>
                <a:ea typeface="宋体" charset="-122"/>
              </a:rPr>
              <a:t>Common</a:t>
            </a:r>
            <a:r>
              <a:rPr lang="en-US" altLang="zh-CN" sz="2400" dirty="0" smtClean="0">
                <a:ea typeface="宋体" charset="-122"/>
              </a:rPr>
              <a:t> input mistakes</a:t>
            </a:r>
          </a:p>
        </p:txBody>
      </p:sp>
      <p:sp>
        <p:nvSpPr>
          <p:cNvPr id="49158" name="Date Placeholder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  <a:endParaRPr lang="en-US" altLang="zh-CN" smtClean="0">
              <a:ea typeface="宋体" charset="-122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90500" y="927654"/>
            <a:ext cx="8763000" cy="107791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</a:rPr>
              <a:t>Validating input data on the client is like asking your opponent to hold your shield in a sword fight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 build="p"/>
      <p:bldP spid="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7010400" cy="1219200"/>
          </a:xfrm>
        </p:spPr>
        <p:txBody>
          <a:bodyPr/>
          <a:lstStyle/>
          <a:p>
            <a:r>
              <a:rPr lang="en-US" smtClean="0"/>
              <a:t>Types of Client Input Validation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2667000"/>
          </a:xfrm>
        </p:spPr>
        <p:txBody>
          <a:bodyPr/>
          <a:lstStyle/>
          <a:p>
            <a:r>
              <a:rPr lang="en-US" sz="2800" smtClean="0"/>
              <a:t>Client side </a:t>
            </a:r>
            <a:r>
              <a:rPr lang="en-US" sz="2800" smtClean="0">
                <a:solidFill>
                  <a:schemeClr val="tx2"/>
                </a:solidFill>
              </a:rPr>
              <a:t>input validation </a:t>
            </a:r>
            <a:r>
              <a:rPr lang="en-US" sz="2800" smtClean="0"/>
              <a:t>is performed by HTML form controls, their attributes, and client side scripts that access DOM </a:t>
            </a:r>
          </a:p>
          <a:p>
            <a:r>
              <a:rPr lang="en-US" sz="2800" smtClean="0">
                <a:solidFill>
                  <a:schemeClr val="tx2"/>
                </a:solidFill>
              </a:rPr>
              <a:t>Validation types </a:t>
            </a:r>
            <a:r>
              <a:rPr lang="en-US" sz="2800" smtClean="0"/>
              <a:t>are categorized as HTML and scripting</a:t>
            </a:r>
          </a:p>
          <a:p>
            <a:pPr lvl="1"/>
            <a:r>
              <a:rPr lang="en-US" sz="2400" smtClean="0"/>
              <a:t>HTML supports </a:t>
            </a:r>
            <a:r>
              <a:rPr lang="en-US" sz="2400" smtClean="0">
                <a:solidFill>
                  <a:schemeClr val="tx2"/>
                </a:solidFill>
              </a:rPr>
              <a:t>syntactic</a:t>
            </a:r>
            <a:r>
              <a:rPr lang="en-US" sz="2400" smtClean="0"/>
              <a:t> validation</a:t>
            </a:r>
          </a:p>
          <a:p>
            <a:pPr lvl="1"/>
            <a:r>
              <a:rPr lang="en-US" sz="2400" smtClean="0"/>
              <a:t>Client scripting can perform both syntactic and </a:t>
            </a:r>
            <a:r>
              <a:rPr lang="en-US" sz="2400" smtClean="0">
                <a:solidFill>
                  <a:schemeClr val="tx2"/>
                </a:solidFill>
              </a:rPr>
              <a:t>semantic</a:t>
            </a:r>
            <a:r>
              <a:rPr lang="en-US" sz="2400" smtClean="0"/>
              <a:t> validation</a:t>
            </a:r>
          </a:p>
        </p:txBody>
      </p:sp>
      <p:sp>
        <p:nvSpPr>
          <p:cNvPr id="501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  <a:endParaRPr lang="en-US" altLang="zh-CN" smtClean="0">
              <a:ea typeface="宋体" charset="-122"/>
            </a:endParaRPr>
          </a:p>
        </p:txBody>
      </p:sp>
      <p:sp>
        <p:nvSpPr>
          <p:cNvPr id="501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501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ED0E30-8A45-40CE-BC50-65477043B5CB}" type="slidenum">
              <a:rPr lang="zh-CN" altLang="en-US" smtClean="0">
                <a:ea typeface="宋体" charset="-122"/>
              </a:rPr>
              <a:pPr/>
              <a:t>32</a:t>
            </a:fld>
            <a:endParaRPr lang="en-US" altLang="zh-CN" smtClean="0">
              <a:ea typeface="宋体" charset="-122"/>
            </a:endParaRPr>
          </a:p>
        </p:txBody>
      </p:sp>
      <p:graphicFrame>
        <p:nvGraphicFramePr>
          <p:cNvPr id="7" name="Group 43"/>
          <p:cNvGraphicFramePr>
            <a:graphicFrameLocks/>
          </p:cNvGraphicFramePr>
          <p:nvPr/>
        </p:nvGraphicFramePr>
        <p:xfrm>
          <a:off x="838200" y="3913188"/>
          <a:ext cx="7848600" cy="2432685"/>
        </p:xfrm>
        <a:graphic>
          <a:graphicData uri="http://schemas.openxmlformats.org/drawingml/2006/table">
            <a:tbl>
              <a:tblPr/>
              <a:tblGrid>
                <a:gridCol w="3581400"/>
                <a:gridCol w="4267200"/>
              </a:tblGrid>
              <a:tr h="447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HTML Constraints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Scripting Constraints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  <a:tr h="1914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Length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(max input characters)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Value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(preset values)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Transfer Mode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(GET or POST)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Field Element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(preset fields)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Target URL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(links with values)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Data Type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(e.g. integer check)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Data Format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(e.g. ZIP code format)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Data Value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(e.g. age value range)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Inter-Value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(e.g. credit # + exp. date)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Invalid Characters </a:t>
                      </a:r>
                      <a:r>
                        <a:rPr kumimoji="0" lang="en-US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(e.g. &lt;,../,&amp;)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Constraint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Violate </a:t>
            </a:r>
            <a:r>
              <a:rPr lang="en-US" sz="2800" u="sng" dirty="0" smtClean="0">
                <a:solidFill>
                  <a:srgbClr val="FFFF00"/>
                </a:solidFill>
              </a:rPr>
              <a:t>size restrictions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  <a:r>
              <a:rPr lang="en-US" sz="2800" dirty="0" smtClean="0"/>
              <a:t>on strings</a:t>
            </a:r>
          </a:p>
          <a:p>
            <a:r>
              <a:rPr lang="en-US" sz="2800" dirty="0" smtClean="0"/>
              <a:t>Introduce values </a:t>
            </a:r>
            <a:r>
              <a:rPr lang="en-US" sz="2800" u="sng" dirty="0" smtClean="0">
                <a:solidFill>
                  <a:srgbClr val="FFFF00"/>
                </a:solidFill>
              </a:rPr>
              <a:t>not included</a:t>
            </a:r>
            <a:r>
              <a:rPr lang="en-US" sz="2800" dirty="0" smtClean="0"/>
              <a:t> in static choices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</a:rPr>
              <a:t>Radio</a:t>
            </a:r>
            <a:r>
              <a:rPr lang="en-US" sz="2400" dirty="0" smtClean="0"/>
              <a:t> boxes, select (</a:t>
            </a:r>
            <a:r>
              <a:rPr lang="en-US" sz="2400" dirty="0" smtClean="0">
                <a:solidFill>
                  <a:srgbClr val="FFFF00"/>
                </a:solidFill>
              </a:rPr>
              <a:t>drop-down</a:t>
            </a:r>
            <a:r>
              <a:rPr lang="en-US" sz="2400" dirty="0" smtClean="0"/>
              <a:t>) lists, hidden fields, …</a:t>
            </a:r>
          </a:p>
          <a:p>
            <a:r>
              <a:rPr lang="en-US" sz="2800" dirty="0" smtClean="0"/>
              <a:t>Violate </a:t>
            </a:r>
            <a:r>
              <a:rPr lang="en-US" sz="2800" u="sng" dirty="0" smtClean="0">
                <a:solidFill>
                  <a:srgbClr val="FFFF00"/>
                </a:solidFill>
              </a:rPr>
              <a:t>hard-coded values</a:t>
            </a:r>
          </a:p>
          <a:p>
            <a:r>
              <a:rPr lang="en-US" sz="2800" dirty="0" smtClean="0"/>
              <a:t>Use values that </a:t>
            </a:r>
            <a:r>
              <a:rPr lang="en-US" sz="2800" dirty="0" err="1" smtClean="0"/>
              <a:t>JavaScripts</a:t>
            </a:r>
            <a:r>
              <a:rPr lang="en-US" sz="2800" dirty="0" smtClean="0"/>
              <a:t> flag as </a:t>
            </a:r>
            <a:r>
              <a:rPr lang="en-US" sz="2800" u="sng" dirty="0" smtClean="0">
                <a:solidFill>
                  <a:srgbClr val="FFFF00"/>
                </a:solidFill>
              </a:rPr>
              <a:t>errors</a:t>
            </a:r>
          </a:p>
          <a:p>
            <a:r>
              <a:rPr lang="en-US" sz="2800" dirty="0" smtClean="0"/>
              <a:t>Change “</a:t>
            </a:r>
            <a:r>
              <a:rPr lang="en-US" sz="2800" u="sng" dirty="0" smtClean="0">
                <a:solidFill>
                  <a:srgbClr val="FFFF00"/>
                </a:solidFill>
              </a:rPr>
              <a:t>transfer mode</a:t>
            </a:r>
            <a:r>
              <a:rPr lang="en-US" sz="2800" dirty="0" smtClean="0"/>
              <a:t>” (get, post, …)</a:t>
            </a:r>
          </a:p>
          <a:p>
            <a:r>
              <a:rPr lang="en-US" sz="2800" dirty="0" smtClean="0"/>
              <a:t>Change destination </a:t>
            </a:r>
            <a:r>
              <a:rPr lang="en-US" sz="2800" dirty="0" smtClean="0">
                <a:solidFill>
                  <a:srgbClr val="FFFF00"/>
                </a:solidFill>
              </a:rPr>
              <a:t>URL</a:t>
            </a:r>
            <a:r>
              <a:rPr lang="en-US" sz="2800" dirty="0" smtClean="0"/>
              <a:t>s</a:t>
            </a:r>
          </a:p>
          <a:p>
            <a:r>
              <a:rPr lang="en-US" sz="2800" dirty="0" smtClean="0"/>
              <a:t>Invalid data </a:t>
            </a:r>
            <a:r>
              <a:rPr lang="en-US" sz="2800" dirty="0" smtClean="0">
                <a:solidFill>
                  <a:srgbClr val="FFFF00"/>
                </a:solidFill>
              </a:rPr>
              <a:t>type</a:t>
            </a:r>
            <a:endParaRPr lang="en-US" sz="2400" dirty="0" smtClean="0"/>
          </a:p>
          <a:p>
            <a:r>
              <a:rPr lang="en-US" sz="2800" dirty="0" smtClean="0"/>
              <a:t>Invalid data </a:t>
            </a:r>
            <a:r>
              <a:rPr lang="en-US" sz="2800" dirty="0" smtClean="0">
                <a:solidFill>
                  <a:srgbClr val="FFFF00"/>
                </a:solidFill>
              </a:rPr>
              <a:t>format</a:t>
            </a:r>
            <a:endParaRPr lang="en-US" sz="24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Inter-field</a:t>
            </a:r>
            <a:r>
              <a:rPr lang="en-US" sz="2800" dirty="0" smtClean="0"/>
              <a:t> constraint validation</a:t>
            </a:r>
            <a:endParaRPr lang="en-US" sz="2400" dirty="0" smtClean="0"/>
          </a:p>
          <a:p>
            <a:r>
              <a:rPr lang="en-US" sz="2800" dirty="0" smtClean="0">
                <a:solidFill>
                  <a:srgbClr val="FFFF00"/>
                </a:solidFill>
              </a:rPr>
              <a:t>Inter-request</a:t>
            </a:r>
            <a:r>
              <a:rPr lang="en-US" sz="2800" dirty="0" smtClean="0"/>
              <a:t> data fields (cookies, hidden fields)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Output Checking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88900" y="866775"/>
            <a:ext cx="8966200" cy="5510213"/>
          </a:xfrm>
        </p:spPr>
        <p:txBody>
          <a:bodyPr/>
          <a:lstStyle/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V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Valid Responses </a:t>
            </a:r>
            <a:r>
              <a:rPr lang="en-US" sz="2400" dirty="0" smtClean="0"/>
              <a:t>: invalid inputs are adequately processed by the server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F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Faults &amp; Failures</a:t>
            </a:r>
            <a:r>
              <a:rPr lang="en-US" sz="2400" dirty="0" smtClean="0"/>
              <a:t> : invalid inputs that cause abnormal server behavior </a:t>
            </a:r>
            <a:r>
              <a:rPr lang="en-US" sz="2400" i="1" dirty="0" smtClean="0"/>
              <a:t>(typically caught by web server when application fails to handle the error)</a:t>
            </a:r>
          </a:p>
          <a:p>
            <a:r>
              <a:rPr lang="en-US" sz="2400" dirty="0" smtClean="0"/>
              <a:t>(</a:t>
            </a:r>
            <a:r>
              <a:rPr lang="en-US" sz="2400" dirty="0" smtClean="0">
                <a:solidFill>
                  <a:schemeClr val="tx2"/>
                </a:solidFill>
              </a:rPr>
              <a:t>E</a:t>
            </a:r>
            <a:r>
              <a:rPr lang="en-US" sz="2400" dirty="0" smtClean="0"/>
              <a:t>) </a:t>
            </a:r>
            <a:r>
              <a:rPr lang="en-US" sz="2400" dirty="0" smtClean="0">
                <a:solidFill>
                  <a:schemeClr val="tx2"/>
                </a:solidFill>
              </a:rPr>
              <a:t>Exposure </a:t>
            </a:r>
            <a:r>
              <a:rPr lang="en-US" sz="2400" dirty="0" smtClean="0"/>
              <a:t>: invalid input is not recognized by the server and abnormal software behavior is exposed to the users</a:t>
            </a:r>
          </a:p>
          <a:p>
            <a:r>
              <a:rPr lang="en-US" sz="2400" dirty="0" smtClean="0"/>
              <a:t>These do not capture whether the valid responses </a:t>
            </a:r>
            <a:r>
              <a:rPr lang="en-US" sz="2400" dirty="0" smtClean="0">
                <a:solidFill>
                  <a:schemeClr val="tx2"/>
                </a:solidFill>
              </a:rPr>
              <a:t>corrupted data</a:t>
            </a:r>
            <a:r>
              <a:rPr lang="en-US" sz="2400" dirty="0" smtClean="0"/>
              <a:t> on the server</a:t>
            </a:r>
          </a:p>
        </p:txBody>
      </p:sp>
      <p:sp>
        <p:nvSpPr>
          <p:cNvPr id="5632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TAROT, June 2010</a:t>
            </a:r>
          </a:p>
        </p:txBody>
      </p:sp>
      <p:sp>
        <p:nvSpPr>
          <p:cNvPr id="5632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Jeff Offutt</a:t>
            </a:r>
          </a:p>
        </p:txBody>
      </p:sp>
      <p:sp>
        <p:nvSpPr>
          <p:cNvPr id="563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A1B42AE-7E66-4576-86B3-78DF6C9DDF60}" type="slidenum">
              <a:rPr lang="en-US" smtClean="0"/>
              <a:pPr/>
              <a:t>34</a:t>
            </a:fld>
            <a:endParaRPr lang="en-US" smtClean="0"/>
          </a:p>
        </p:txBody>
      </p:sp>
      <p:graphicFrame>
        <p:nvGraphicFramePr>
          <p:cNvPr id="7" name="Group 53"/>
          <p:cNvGraphicFramePr>
            <a:graphicFrameLocks/>
          </p:cNvGraphicFramePr>
          <p:nvPr/>
        </p:nvGraphicFramePr>
        <p:xfrm>
          <a:off x="457200" y="1549400"/>
          <a:ext cx="7772400" cy="2481263"/>
        </p:xfrm>
        <a:graphic>
          <a:graphicData uri="http://schemas.openxmlformats.org/drawingml/2006/table">
            <a:tbl>
              <a:tblPr/>
              <a:tblGrid>
                <a:gridCol w="927100"/>
                <a:gridCol w="6845300"/>
              </a:tblGrid>
              <a:tr h="742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V1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acknowledges the invalid request and provides an explicit message regarding the violation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V2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produces a generic error message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V3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apparently ignores the invalid request and produces an appropriate response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V4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Server apparently ignores the request completely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altLang="zh-CN" smtClean="0"/>
              <a:t>TAROT, June 2010</a:t>
            </a:r>
            <a:endParaRPr lang="en-US" altLang="zh-CN" smtClean="0">
              <a:ea typeface="宋体" charset="-122"/>
            </a:endParaRPr>
          </a:p>
        </p:txBody>
      </p:sp>
      <p:sp>
        <p:nvSpPr>
          <p:cNvPr id="5734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charset="-122"/>
              </a:rPr>
              <a:t>© Jeff Offutt</a:t>
            </a:r>
          </a:p>
        </p:txBody>
      </p:sp>
      <p:sp>
        <p:nvSpPr>
          <p:cNvPr id="573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024163-05BE-44CA-8449-81348EA43F22}" type="slidenum">
              <a:rPr lang="zh-CN" altLang="en-US" smtClean="0">
                <a:ea typeface="宋体" charset="-122"/>
              </a:rPr>
              <a:pPr/>
              <a:t>35</a:t>
            </a:fld>
            <a:endParaRPr lang="en-US" altLang="zh-CN" smtClean="0">
              <a:ea typeface="宋体" charset="-122"/>
            </a:endParaRPr>
          </a:p>
        </p:txBody>
      </p:sp>
      <p:sp>
        <p:nvSpPr>
          <p:cNvPr id="57350" name="Rectangle 2"/>
          <p:cNvSpPr>
            <a:spLocks noChangeArrowheads="1"/>
          </p:cNvSpPr>
          <p:nvPr/>
        </p:nvSpPr>
        <p:spPr bwMode="auto">
          <a:xfrm>
            <a:off x="0" y="1295400"/>
            <a:ext cx="9144000" cy="5029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v</a:t>
            </a:r>
          </a:p>
        </p:txBody>
      </p:sp>
      <p:pic>
        <p:nvPicPr>
          <p:cNvPr id="5735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489075"/>
            <a:ext cx="58674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7352" name="Picture 17" descr="inv-ValidResponces_FORpres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371600"/>
            <a:ext cx="3160713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39825" y="96838"/>
            <a:ext cx="6931025" cy="1035771"/>
          </a:xfrm>
        </p:spPr>
        <p:txBody>
          <a:bodyPr/>
          <a:lstStyle/>
          <a:p>
            <a:r>
              <a:rPr lang="en-US" dirty="0" smtClean="0"/>
              <a:t>Results From a Practical Study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3865927"/>
            <a:ext cx="6316656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97EA5E-B3AA-4F35-90BE-1B974CF533A6}" type="slidenum">
              <a:rPr lang="en-US"/>
              <a:pPr/>
              <a:t>37</a:t>
            </a:fld>
            <a:endParaRPr lang="en-US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39825" y="96838"/>
            <a:ext cx="6931025" cy="1572474"/>
          </a:xfrm>
        </p:spPr>
        <p:txBody>
          <a:bodyPr/>
          <a:lstStyle/>
          <a:p>
            <a:r>
              <a:rPr lang="en-US" dirty="0"/>
              <a:t>Control Flow Graphs in Web Applications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488558"/>
            <a:ext cx="8966200" cy="5117030"/>
          </a:xfrm>
        </p:spPr>
        <p:txBody>
          <a:bodyPr/>
          <a:lstStyle/>
          <a:p>
            <a:r>
              <a:rPr lang="en-US" dirty="0"/>
              <a:t>Many testing criteria on non-Web software rely on a static </a:t>
            </a:r>
            <a:r>
              <a:rPr lang="en-US" dirty="0">
                <a:solidFill>
                  <a:schemeClr val="tx2"/>
                </a:solidFill>
              </a:rPr>
              <a:t>control flow graph</a:t>
            </a:r>
          </a:p>
          <a:p>
            <a:pPr lvl="1"/>
            <a:r>
              <a:rPr lang="en-US" dirty="0"/>
              <a:t>Edge testing, data flow, logic coverage …</a:t>
            </a:r>
          </a:p>
          <a:p>
            <a:pPr lvl="1"/>
            <a:r>
              <a:rPr lang="en-US" dirty="0"/>
              <a:t>Also slicing, change impact analysis, …</a:t>
            </a:r>
          </a:p>
          <a:p>
            <a:r>
              <a:rPr lang="en-US" dirty="0" smtClean="0"/>
              <a:t>Static </a:t>
            </a:r>
            <a:r>
              <a:rPr lang="en-US" dirty="0"/>
              <a:t>control flow </a:t>
            </a:r>
            <a:r>
              <a:rPr lang="en-US" dirty="0" smtClean="0"/>
              <a:t>graphs </a:t>
            </a:r>
            <a:r>
              <a:rPr lang="en-US" dirty="0">
                <a:solidFill>
                  <a:schemeClr val="tx2"/>
                </a:solidFill>
              </a:rPr>
              <a:t>cannot be computed</a:t>
            </a:r>
            <a:r>
              <a:rPr lang="en-US" dirty="0"/>
              <a:t> for Web applications!</a:t>
            </a:r>
          </a:p>
          <a:p>
            <a:r>
              <a:rPr lang="en-US" dirty="0"/>
              <a:t>But all the </a:t>
            </a:r>
            <a:r>
              <a:rPr lang="en-US" dirty="0">
                <a:solidFill>
                  <a:schemeClr val="tx2"/>
                </a:solidFill>
              </a:rPr>
              <a:t>pieces</a:t>
            </a:r>
            <a:r>
              <a:rPr lang="en-US" dirty="0"/>
              <a:t> of the web pages and the programs are contained in the software …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00479" y="5841042"/>
            <a:ext cx="8528297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The </a:t>
            </a:r>
            <a:r>
              <a:rPr lang="en-US" sz="2800" b="1" i="1" u="sng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potential</a:t>
            </a:r>
            <a:r>
              <a:rPr lang="en-US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flow </a:t>
            </a:r>
            <a:r>
              <a:rPr lang="en-US" sz="28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of control cannot be known </a:t>
            </a:r>
            <a:r>
              <a:rPr lang="en-US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statically</a:t>
            </a:r>
            <a:endParaRPr lang="en-US" sz="28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Sections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38</a:t>
            </a:fld>
            <a:endParaRPr lang="en-US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76463" y="1079202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PrintWriter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out = 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response.getWriter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();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390650" y="1079202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2176463" y="1449090"/>
            <a:ext cx="6586537" cy="10795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66FF6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66FF66"/>
                </a:solidFill>
                <a:latin typeface="Comic Sans MS" pitchFamily="66" charset="0"/>
              </a:rPr>
              <a:t>HTML</a:t>
            </a:r>
            <a:r>
              <a:rPr lang="en-US" sz="1600" b="0" dirty="0" smtClean="0">
                <a:solidFill>
                  <a:srgbClr val="66FF6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HEAD&gt;&lt;TITLE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 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+  title   +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TITLE&gt;&lt;/HEAD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BODY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90650" y="1449090"/>
            <a:ext cx="771525" cy="107950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P1 =</a:t>
            </a:r>
          </a:p>
          <a:p>
            <a:pPr>
              <a:spcBef>
                <a:spcPct val="50000"/>
              </a:spcBef>
            </a:pP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176463" y="2552402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if (isUser) {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390650" y="2552402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176463" y="2922290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&lt;CENTER&gt;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Welcome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!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&lt;/CENTER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390650" y="292229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P2 =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2176463" y="3292177"/>
            <a:ext cx="6586537" cy="712788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for (int i=0; i&lt;myVector.size(); i++)</a:t>
            </a:r>
          </a:p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     if (myVector.elementAt(i).size &gt; 10)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1390650" y="3292177"/>
            <a:ext cx="771525" cy="712788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176463" y="4028777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 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p&gt;&lt;b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 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+  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myVector.elementAt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(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)  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+ 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b&gt;&lt;/p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90650" y="4028777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P3 =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2176463" y="4398665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   else</a:t>
            </a: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1390650" y="4398665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2176463" y="4768552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 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p&gt;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" +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myVector.elementAt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 (</a:t>
            </a:r>
            <a:r>
              <a:rPr lang="en-US" sz="1600" b="0" dirty="0" err="1">
                <a:solidFill>
                  <a:schemeClr val="tx1"/>
                </a:solidFill>
                <a:latin typeface="Comic Sans MS" pitchFamily="66" charset="0"/>
              </a:rPr>
              <a:t>i</a:t>
            </a: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)   + 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p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1390650" y="4768552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P4 =</a:t>
            </a:r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176463" y="5138440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} else</a:t>
            </a:r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1390650" y="513844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176463" y="5508327"/>
            <a:ext cx="6586537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   {   }</a:t>
            </a:r>
          </a:p>
        </p:txBody>
      </p: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1390650" y="5508327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P5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176463" y="5878215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 dirty="0">
                <a:solidFill>
                  <a:schemeClr val="tx1"/>
                </a:solidFill>
                <a:latin typeface="Comic Sans MS" pitchFamily="66" charset="0"/>
              </a:rPr>
              <a:t>      </a:t>
            </a:r>
            <a:r>
              <a:rPr lang="en-US" sz="1600" b="0" dirty="0" err="1" smtClean="0">
                <a:solidFill>
                  <a:schemeClr val="tx1"/>
                </a:solidFill>
                <a:latin typeface="Comic Sans MS" pitchFamily="66" charset="0"/>
              </a:rPr>
              <a:t>out.println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 (“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&lt;/</a:t>
            </a:r>
            <a:r>
              <a:rPr lang="en-US" sz="1600" b="0" dirty="0">
                <a:solidFill>
                  <a:srgbClr val="85FF86"/>
                </a:solidFill>
                <a:latin typeface="Comic Sans MS" pitchFamily="66" charset="0"/>
              </a:rPr>
              <a:t>BODY&gt;&lt;/HTML</a:t>
            </a:r>
            <a:r>
              <a:rPr lang="en-US" sz="1600" b="0" dirty="0" smtClean="0">
                <a:solidFill>
                  <a:srgbClr val="85FF86"/>
                </a:solidFill>
                <a:latin typeface="Comic Sans MS" pitchFamily="66" charset="0"/>
              </a:rPr>
              <a:t>&gt;</a:t>
            </a:r>
            <a:r>
              <a:rPr lang="en-US" sz="1600" b="0" dirty="0" smtClean="0">
                <a:solidFill>
                  <a:schemeClr val="tx1"/>
                </a:solidFill>
                <a:latin typeface="Comic Sans MS" pitchFamily="66" charset="0"/>
              </a:rPr>
              <a:t>”);</a:t>
            </a:r>
            <a:endParaRPr lang="en-US" sz="1600" b="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1390650" y="5878215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P6 =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2176463" y="6249690"/>
            <a:ext cx="6597650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solidFill>
                  <a:schemeClr val="tx1"/>
                </a:solidFill>
                <a:latin typeface="Comic Sans MS" pitchFamily="66" charset="0"/>
              </a:rPr>
              <a:t>out.close ();</a:t>
            </a: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1390650" y="6249690"/>
            <a:ext cx="771525" cy="346075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grpSp>
        <p:nvGrpSpPr>
          <p:cNvPr id="30" name="Group 38"/>
          <p:cNvGrpSpPr>
            <a:grpSpLocks/>
          </p:cNvGrpSpPr>
          <p:nvPr/>
        </p:nvGrpSpPr>
        <p:grpSpPr bwMode="auto">
          <a:xfrm>
            <a:off x="4337051" y="1841202"/>
            <a:ext cx="4010026" cy="4445000"/>
            <a:chOff x="2732" y="1200"/>
            <a:chExt cx="2526" cy="2800"/>
          </a:xfrm>
        </p:grpSpPr>
        <p:sp>
          <p:nvSpPr>
            <p:cNvPr id="31" name="Text Box 35"/>
            <p:cNvSpPr txBox="1">
              <a:spLocks noChangeArrowheads="1"/>
            </p:cNvSpPr>
            <p:nvPr/>
          </p:nvSpPr>
          <p:spPr bwMode="auto">
            <a:xfrm>
              <a:off x="3312" y="1200"/>
              <a:ext cx="401" cy="21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1600" b="0" dirty="0">
                  <a:solidFill>
                    <a:schemeClr val="tx2"/>
                  </a:solidFill>
                  <a:latin typeface="Comic Sans MS" pitchFamily="66" charset="0"/>
                </a:rPr>
                <a:t>title</a:t>
              </a:r>
            </a:p>
          </p:txBody>
        </p:sp>
        <p:sp>
          <p:nvSpPr>
            <p:cNvPr id="32" name="Text Box 36"/>
            <p:cNvSpPr txBox="1">
              <a:spLocks noChangeArrowheads="1"/>
            </p:cNvSpPr>
            <p:nvPr/>
          </p:nvSpPr>
          <p:spPr bwMode="auto">
            <a:xfrm>
              <a:off x="2897" y="2592"/>
              <a:ext cx="1536" cy="21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0" dirty="0" err="1" smtClean="0">
                  <a:solidFill>
                    <a:schemeClr val="tx2"/>
                  </a:solidFill>
                  <a:latin typeface="Comic Sans MS" pitchFamily="66" charset="0"/>
                </a:rPr>
                <a:t>myVector.elementAt</a:t>
              </a:r>
              <a:r>
                <a:rPr lang="en-US" sz="1600" b="0" dirty="0" smtClean="0">
                  <a:solidFill>
                    <a:schemeClr val="tx2"/>
                  </a:solidFill>
                  <a:latin typeface="Comic Sans MS" pitchFamily="66" charset="0"/>
                </a:rPr>
                <a:t> (</a:t>
              </a:r>
              <a:r>
                <a:rPr lang="en-US" sz="1600" b="0" dirty="0" err="1">
                  <a:solidFill>
                    <a:schemeClr val="tx2"/>
                  </a:solidFill>
                  <a:latin typeface="Comic Sans MS" pitchFamily="66" charset="0"/>
                </a:rPr>
                <a:t>i</a:t>
              </a:r>
              <a:r>
                <a:rPr lang="en-US" sz="1600" b="0" dirty="0">
                  <a:solidFill>
                    <a:schemeClr val="tx2"/>
                  </a:solidFill>
                  <a:latin typeface="Comic Sans MS" pitchFamily="66" charset="0"/>
                </a:rPr>
                <a:t>)</a:t>
              </a:r>
            </a:p>
          </p:txBody>
        </p:sp>
        <p:sp>
          <p:nvSpPr>
            <p:cNvPr id="33" name="Text Box 30"/>
            <p:cNvSpPr txBox="1">
              <a:spLocks noChangeArrowheads="1"/>
            </p:cNvSpPr>
            <p:nvPr/>
          </p:nvSpPr>
          <p:spPr bwMode="auto">
            <a:xfrm>
              <a:off x="4542" y="3552"/>
              <a:ext cx="716" cy="448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Content</a:t>
              </a:r>
            </a:p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variables</a:t>
              </a:r>
            </a:p>
          </p:txBody>
        </p:sp>
        <p:sp>
          <p:nvSpPr>
            <p:cNvPr id="34" name="Line 31"/>
            <p:cNvSpPr>
              <a:spLocks noChangeShapeType="1"/>
            </p:cNvSpPr>
            <p:nvPr/>
          </p:nvSpPr>
          <p:spPr bwMode="auto">
            <a:xfrm flipH="1" flipV="1">
              <a:off x="3504" y="1440"/>
              <a:ext cx="1232" cy="2102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H="1" flipV="1">
              <a:off x="3891" y="2746"/>
              <a:ext cx="845" cy="793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  <p:sp>
          <p:nvSpPr>
            <p:cNvPr id="36" name="Text Box 37"/>
            <p:cNvSpPr txBox="1">
              <a:spLocks noChangeArrowheads="1"/>
            </p:cNvSpPr>
            <p:nvPr/>
          </p:nvSpPr>
          <p:spPr bwMode="auto">
            <a:xfrm>
              <a:off x="2732" y="3046"/>
              <a:ext cx="1519" cy="213"/>
            </a:xfrm>
            <a:prstGeom prst="rect">
              <a:avLst/>
            </a:prstGeom>
            <a:solidFill>
              <a:srgbClr val="0000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0" dirty="0" err="1" smtClean="0">
                  <a:solidFill>
                    <a:schemeClr val="tx2"/>
                  </a:solidFill>
                  <a:latin typeface="Comic Sans MS" pitchFamily="66" charset="0"/>
                </a:rPr>
                <a:t>myVector.elementAt</a:t>
              </a:r>
              <a:r>
                <a:rPr lang="en-US" sz="1600" b="0" dirty="0" smtClean="0">
                  <a:solidFill>
                    <a:schemeClr val="tx2"/>
                  </a:solidFill>
                  <a:latin typeface="Comic Sans MS" pitchFamily="66" charset="0"/>
                </a:rPr>
                <a:t> (</a:t>
              </a:r>
              <a:r>
                <a:rPr lang="en-US" sz="1600" b="0" dirty="0" err="1" smtClean="0">
                  <a:solidFill>
                    <a:schemeClr val="tx2"/>
                  </a:solidFill>
                  <a:latin typeface="Comic Sans MS" pitchFamily="66" charset="0"/>
                </a:rPr>
                <a:t>i</a:t>
              </a:r>
              <a:r>
                <a:rPr lang="en-US" sz="1600" b="0" dirty="0">
                  <a:solidFill>
                    <a:schemeClr val="tx2"/>
                  </a:solidFill>
                  <a:latin typeface="Comic Sans MS" pitchFamily="66" charset="0"/>
                </a:rPr>
                <a:t>)</a:t>
              </a:r>
            </a:p>
          </p:txBody>
        </p:sp>
        <p:sp>
          <p:nvSpPr>
            <p:cNvPr id="37" name="Line 32"/>
            <p:cNvSpPr>
              <a:spLocks noChangeShapeType="1"/>
            </p:cNvSpPr>
            <p:nvPr/>
          </p:nvSpPr>
          <p:spPr bwMode="auto">
            <a:xfrm flipH="1" flipV="1">
              <a:off x="3641" y="3232"/>
              <a:ext cx="1095" cy="308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</p:grpSp>
      <p:grpSp>
        <p:nvGrpSpPr>
          <p:cNvPr id="38" name="Group 41"/>
          <p:cNvGrpSpPr>
            <a:grpSpLocks/>
          </p:cNvGrpSpPr>
          <p:nvPr/>
        </p:nvGrpSpPr>
        <p:grpSpPr bwMode="auto">
          <a:xfrm>
            <a:off x="152400" y="5168602"/>
            <a:ext cx="1219200" cy="1016000"/>
            <a:chOff x="96" y="3296"/>
            <a:chExt cx="768" cy="640"/>
          </a:xfrm>
        </p:grpSpPr>
        <p:sp>
          <p:nvSpPr>
            <p:cNvPr id="39" name="Text Box 39"/>
            <p:cNvSpPr txBox="1">
              <a:spLocks noChangeArrowheads="1"/>
            </p:cNvSpPr>
            <p:nvPr/>
          </p:nvSpPr>
          <p:spPr bwMode="auto">
            <a:xfrm>
              <a:off x="96" y="3296"/>
              <a:ext cx="574" cy="64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Empty</a:t>
              </a:r>
            </a:p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atomic</a:t>
              </a:r>
            </a:p>
            <a:p>
              <a:pPr algn="ctr"/>
              <a:r>
                <a:rPr lang="en-US" sz="2000" b="0" i="1">
                  <a:solidFill>
                    <a:srgbClr val="FFFF00"/>
                  </a:solidFill>
                </a:rPr>
                <a:t>section</a:t>
              </a:r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672" y="3616"/>
              <a:ext cx="19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b="0"/>
            </a:p>
          </p:txBody>
        </p:sp>
      </p:grpSp>
      <p:grpSp>
        <p:nvGrpSpPr>
          <p:cNvPr id="41" name="Group 43"/>
          <p:cNvGrpSpPr>
            <a:grpSpLocks/>
          </p:cNvGrpSpPr>
          <p:nvPr/>
        </p:nvGrpSpPr>
        <p:grpSpPr bwMode="auto">
          <a:xfrm>
            <a:off x="0" y="2374602"/>
            <a:ext cx="1295400" cy="1752600"/>
            <a:chOff x="0" y="1536"/>
            <a:chExt cx="816" cy="1104"/>
          </a:xfrm>
        </p:grpSpPr>
        <p:sp>
          <p:nvSpPr>
            <p:cNvPr id="42" name="Text Box 28"/>
            <p:cNvSpPr txBox="1">
              <a:spLocks noChangeArrowheads="1"/>
            </p:cNvSpPr>
            <p:nvPr/>
          </p:nvSpPr>
          <p:spPr bwMode="auto">
            <a:xfrm>
              <a:off x="0" y="1872"/>
              <a:ext cx="636" cy="448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i="1" dirty="0">
                  <a:solidFill>
                    <a:srgbClr val="FFFF00"/>
                  </a:solidFill>
                </a:rPr>
                <a:t>Atomic</a:t>
              </a:r>
            </a:p>
            <a:p>
              <a:pPr algn="ctr"/>
              <a:r>
                <a:rPr lang="en-US" sz="2000" b="0" i="1" dirty="0">
                  <a:solidFill>
                    <a:srgbClr val="FFFF00"/>
                  </a:solidFill>
                </a:rPr>
                <a:t>sections</a:t>
              </a:r>
            </a:p>
          </p:txBody>
        </p:sp>
        <p:sp>
          <p:nvSpPr>
            <p:cNvPr id="43" name="AutoShape 42"/>
            <p:cNvSpPr>
              <a:spLocks/>
            </p:cNvSpPr>
            <p:nvPr/>
          </p:nvSpPr>
          <p:spPr bwMode="auto">
            <a:xfrm>
              <a:off x="672" y="153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DE80C-78DC-4B80-BAA8-2BE170670461}" type="slidenum">
              <a:rPr lang="en-US"/>
              <a:pPr/>
              <a:t>39</a:t>
            </a:fld>
            <a:endParaRPr lang="en-US"/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Atomic </a:t>
            </a:r>
            <a:r>
              <a:rPr lang="en-US" dirty="0" smtClean="0"/>
              <a:t>Sections Defined</a:t>
            </a:r>
            <a:endParaRPr lang="en-US" dirty="0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4876800"/>
          </a:xfrm>
        </p:spPr>
        <p:txBody>
          <a:bodyPr/>
          <a:lstStyle/>
          <a:p>
            <a:r>
              <a:rPr lang="en-US" i="1" dirty="0">
                <a:solidFill>
                  <a:srgbClr val="85FFE0"/>
                </a:solidFill>
              </a:rPr>
              <a:t>A section of HTML with the property that if any part of the section is sent to a client, the entire section is</a:t>
            </a:r>
          </a:p>
          <a:p>
            <a:pPr lvl="1"/>
            <a:r>
              <a:rPr lang="en-US" dirty="0"/>
              <a:t>May include </a:t>
            </a:r>
            <a:r>
              <a:rPr lang="en-US" dirty="0">
                <a:solidFill>
                  <a:schemeClr val="tx2"/>
                </a:solidFill>
              </a:rPr>
              <a:t>JavaScript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All or nothing</a:t>
            </a:r>
            <a:r>
              <a:rPr lang="en-US" dirty="0"/>
              <a:t> property</a:t>
            </a:r>
          </a:p>
          <a:p>
            <a:r>
              <a:rPr lang="en-US" dirty="0"/>
              <a:t>An </a:t>
            </a:r>
            <a:r>
              <a:rPr lang="en-US" u="sng" dirty="0">
                <a:solidFill>
                  <a:schemeClr val="tx2"/>
                </a:solidFill>
              </a:rPr>
              <a:t>HTML file</a:t>
            </a:r>
            <a:r>
              <a:rPr lang="en-US" dirty="0"/>
              <a:t> is an atomic section</a:t>
            </a:r>
          </a:p>
          <a:p>
            <a:r>
              <a:rPr lang="en-US" i="1" dirty="0">
                <a:solidFill>
                  <a:schemeClr val="tx2"/>
                </a:solidFill>
              </a:rPr>
              <a:t>Content variable</a:t>
            </a:r>
            <a:r>
              <a:rPr lang="en-US" dirty="0"/>
              <a:t> : A program variable that provides data to an atomic section</a:t>
            </a:r>
          </a:p>
          <a:p>
            <a:r>
              <a:rPr lang="en-US" dirty="0"/>
              <a:t>Atomic sections may be </a:t>
            </a:r>
            <a:r>
              <a:rPr lang="en-US" dirty="0">
                <a:solidFill>
                  <a:schemeClr val="tx2"/>
                </a:solidFill>
              </a:rPr>
              <a:t>empty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Deployment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41425"/>
            <a:ext cx="8966200" cy="574314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Bundled</a:t>
            </a:r>
            <a:r>
              <a:rPr lang="en-US" dirty="0" smtClean="0"/>
              <a:t> : On your computer when you buy it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Shrink-wrapped</a:t>
            </a:r>
            <a:r>
              <a:rPr lang="en-US" dirty="0" smtClean="0"/>
              <a:t> : Bought at a store on a CD</a:t>
            </a:r>
          </a:p>
          <a:p>
            <a:pPr lvl="1"/>
            <a:r>
              <a:rPr lang="en-US" dirty="0" smtClean="0"/>
              <a:t>Downloaded from company’s website or OSS site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Contract</a:t>
            </a:r>
            <a:r>
              <a:rPr lang="en-US" dirty="0" smtClean="0"/>
              <a:t> : Single customer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Embedded</a:t>
            </a:r>
            <a:r>
              <a:rPr lang="en-US" dirty="0" smtClean="0"/>
              <a:t> : Installed on an electronic device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Web application</a:t>
            </a:r>
            <a:r>
              <a:rPr lang="en-US" dirty="0" smtClean="0"/>
              <a:t> : On the web through a URL</a:t>
            </a:r>
          </a:p>
          <a:p>
            <a:pPr lvl="1"/>
            <a:r>
              <a:rPr lang="en-US" sz="2400" dirty="0" smtClean="0"/>
              <a:t>Component-based</a:t>
            </a:r>
          </a:p>
          <a:p>
            <a:pPr lvl="1"/>
            <a:r>
              <a:rPr lang="en-US" sz="2400" dirty="0" smtClean="0"/>
              <a:t>Concurrent / distributed</a:t>
            </a:r>
          </a:p>
          <a:p>
            <a:pPr lvl="1"/>
            <a:r>
              <a:rPr lang="en-US" sz="2400" dirty="0" smtClean="0"/>
              <a:t>One copy on the server</a:t>
            </a:r>
          </a:p>
          <a:p>
            <a:pPr lvl="1"/>
            <a:r>
              <a:rPr lang="en-US" sz="2400" dirty="0" smtClean="0"/>
              <a:t>Can be updated at any time (fast update cycle)</a:t>
            </a:r>
          </a:p>
          <a:p>
            <a:pPr lvl="1"/>
            <a:r>
              <a:rPr lang="en-US" sz="2400" dirty="0" smtClean="0"/>
              <a:t>User interactive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Composite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Atomic sections are combined to represent </a:t>
            </a:r>
            <a:r>
              <a:rPr lang="en-US" sz="2800" dirty="0" smtClean="0">
                <a:solidFill>
                  <a:schemeClr val="tx2"/>
                </a:solidFill>
              </a:rPr>
              <a:t>all possible screens</a:t>
            </a:r>
            <a:r>
              <a:rPr lang="en-US" sz="2800" dirty="0" smtClean="0"/>
              <a:t> the program can generate</a:t>
            </a:r>
          </a:p>
          <a:p>
            <a:pPr marL="1009650" lvl="1" indent="-609600"/>
            <a:r>
              <a:rPr lang="en-US" sz="2400" dirty="0" smtClean="0"/>
              <a:t>Much like a CFG represents all paths through a unit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Four ways to combine: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Sequence : </a:t>
            </a:r>
            <a:r>
              <a:rPr lang="en-US" sz="2400" i="1" dirty="0" smtClean="0">
                <a:solidFill>
                  <a:schemeClr val="tx2"/>
                </a:solidFill>
              </a:rPr>
              <a:t>p1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p2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Selection : </a:t>
            </a:r>
            <a:r>
              <a:rPr lang="en-US" sz="2400" i="1" dirty="0" smtClean="0">
                <a:solidFill>
                  <a:schemeClr val="tx2"/>
                </a:solidFill>
              </a:rPr>
              <a:t>(p1 | p2)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Iteration : </a:t>
            </a:r>
            <a:r>
              <a:rPr lang="en-US" sz="2400" i="1" dirty="0" smtClean="0">
                <a:solidFill>
                  <a:schemeClr val="tx2"/>
                </a:solidFill>
              </a:rPr>
              <a:t>p1</a:t>
            </a:r>
            <a:r>
              <a:rPr lang="en-US" sz="2400" i="1" baseline="30000" dirty="0" smtClean="0">
                <a:solidFill>
                  <a:schemeClr val="tx2"/>
                </a:solidFill>
              </a:rPr>
              <a:t>*</a:t>
            </a:r>
          </a:p>
          <a:p>
            <a:pPr marL="990600" lvl="1" indent="-533400">
              <a:lnSpc>
                <a:spcPct val="90000"/>
              </a:lnSpc>
              <a:buFontTx/>
              <a:buAutoNum type="arabicPeriod"/>
            </a:pPr>
            <a:r>
              <a:rPr lang="en-US" sz="2400" dirty="0" smtClean="0"/>
              <a:t>Aggregation : </a:t>
            </a:r>
            <a:r>
              <a:rPr lang="en-US" sz="2400" i="1" dirty="0" smtClean="0">
                <a:solidFill>
                  <a:schemeClr val="tx2"/>
                </a:solidFill>
              </a:rPr>
              <a:t>p1 {p2}</a:t>
            </a:r>
          </a:p>
          <a:p>
            <a:pPr marL="1371600" lvl="2" indent="-457200">
              <a:lnSpc>
                <a:spcPct val="90000"/>
              </a:lnSpc>
              <a:buFontTx/>
              <a:buChar char="–"/>
            </a:pPr>
            <a:r>
              <a:rPr lang="en-US" sz="2000" i="1" dirty="0" smtClean="0">
                <a:solidFill>
                  <a:schemeClr val="tx2"/>
                </a:solidFill>
              </a:rPr>
              <a:t>p2</a:t>
            </a:r>
            <a:r>
              <a:rPr lang="en-US" sz="2000" dirty="0" smtClean="0"/>
              <a:t> is included inside of </a:t>
            </a:r>
            <a:r>
              <a:rPr lang="en-US" sz="2000" i="1" dirty="0" smtClean="0">
                <a:solidFill>
                  <a:schemeClr val="tx2"/>
                </a:solidFill>
              </a:rPr>
              <a:t>p1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The previous example produces: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400" dirty="0" smtClean="0"/>
              <a:t> </a:t>
            </a:r>
            <a:r>
              <a:rPr lang="en-US" sz="2400" i="1" dirty="0" smtClean="0">
                <a:solidFill>
                  <a:schemeClr val="tx2"/>
                </a:solidFill>
              </a:rPr>
              <a:t>p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</a:t>
            </a:r>
            <a:r>
              <a:rPr lang="en-US" sz="2400" i="1" dirty="0" smtClean="0">
                <a:solidFill>
                  <a:schemeClr val="tx2"/>
                </a:solidFill>
              </a:rPr>
              <a:t> p1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(p2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(p3 | p4)* | p5) </a:t>
            </a:r>
            <a:r>
              <a:rPr lang="en-US" sz="2400" i="1" dirty="0" smtClean="0">
                <a:solidFill>
                  <a:schemeClr val="tx2"/>
                </a:solidFill>
                <a:sym typeface="Symbol" pitchFamily="18" charset="2"/>
              </a:rPr>
              <a:t></a:t>
            </a:r>
            <a:r>
              <a:rPr lang="en-US" sz="2400" i="1" dirty="0" smtClean="0">
                <a:solidFill>
                  <a:schemeClr val="tx2"/>
                </a:solidFill>
              </a:rPr>
              <a:t> p6</a:t>
            </a:r>
            <a:r>
              <a:rPr lang="en-US" sz="2400" i="1" dirty="0" smtClean="0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en-US" sz="2800" dirty="0" smtClean="0"/>
              <a:t>Composite sections can be </a:t>
            </a:r>
            <a:r>
              <a:rPr lang="en-US" sz="2800" dirty="0" smtClean="0">
                <a:solidFill>
                  <a:schemeClr val="tx2"/>
                </a:solidFill>
              </a:rPr>
              <a:t>generated automatically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3D84-5AF9-4497-9B4B-140AE68B185E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12E36-9183-40DB-B846-E30B6807D442}" type="slidenum">
              <a:rPr lang="en-US"/>
              <a:pPr/>
              <a:t>41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Modeling Dynamic Interaction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108710"/>
            <a:ext cx="8991600" cy="5444490"/>
          </a:xfrm>
        </p:spPr>
        <p:txBody>
          <a:bodyPr/>
          <a:lstStyle/>
          <a:p>
            <a:pPr marL="533400" indent="-533400" algn="ctr">
              <a:buNone/>
            </a:pPr>
            <a:r>
              <a:rPr lang="en-US" u="sng" dirty="0" smtClean="0"/>
              <a:t>Three </a:t>
            </a:r>
            <a:r>
              <a:rPr lang="en-US" u="sng" dirty="0"/>
              <a:t>types of </a:t>
            </a:r>
            <a:r>
              <a:rPr lang="en-US" u="sng" dirty="0" smtClean="0"/>
              <a:t>transitions</a:t>
            </a:r>
            <a:endParaRPr lang="en-US" u="sng" dirty="0"/>
          </a:p>
          <a:p>
            <a:pPr marL="914400" lvl="1" indent="-457200">
              <a:buFontTx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Link Transition</a:t>
            </a:r>
            <a:r>
              <a:rPr lang="en-US" dirty="0"/>
              <a:t> : An HTML link</a:t>
            </a:r>
          </a:p>
          <a:p>
            <a:pPr marL="914400" lvl="1" indent="-457200">
              <a:buFontTx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Composite Transition</a:t>
            </a:r>
            <a:r>
              <a:rPr lang="en-US" dirty="0"/>
              <a:t> : Execution of a software component causes a composite section to be sent to the client</a:t>
            </a:r>
          </a:p>
          <a:p>
            <a:pPr marL="914400" lvl="1" indent="-457200">
              <a:buFontTx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Operational Transition</a:t>
            </a:r>
            <a:r>
              <a:rPr lang="en-US" dirty="0"/>
              <a:t> : A transition out of the software’s control</a:t>
            </a:r>
          </a:p>
          <a:p>
            <a:pPr marL="1295400" lvl="2" indent="-381000"/>
            <a:r>
              <a:rPr lang="en-US" dirty="0"/>
              <a:t>Back button</a:t>
            </a:r>
          </a:p>
          <a:p>
            <a:pPr marL="1295400" lvl="2" indent="-381000"/>
            <a:r>
              <a:rPr lang="en-US" dirty="0"/>
              <a:t>Refresh button</a:t>
            </a:r>
          </a:p>
          <a:p>
            <a:pPr marL="1295400" lvl="2" indent="-381000"/>
            <a:r>
              <a:rPr lang="en-US" dirty="0"/>
              <a:t>User edits the </a:t>
            </a:r>
            <a:r>
              <a:rPr lang="en-US" dirty="0" smtClean="0"/>
              <a:t>URL (URL rewriting)</a:t>
            </a:r>
            <a:endParaRPr lang="en-US" dirty="0"/>
          </a:p>
          <a:p>
            <a:pPr marL="1295400" lvl="2" indent="-381000"/>
            <a:r>
              <a:rPr lang="en-US" dirty="0"/>
              <a:t>Browser reloads from </a:t>
            </a:r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 bldLvl="2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1A003-AAC9-4D55-9C15-AFF5EEB4250E}" type="slidenum">
              <a:rPr lang="en-US"/>
              <a:pPr/>
              <a:t>42</a:t>
            </a:fld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Inter-Component Modeling Level</a:t>
            </a:r>
            <a:endParaRPr lang="en-US" dirty="0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490870"/>
            <a:ext cx="8966200" cy="5114718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800" dirty="0"/>
              <a:t>A Web Application Graph (</a:t>
            </a:r>
            <a:r>
              <a:rPr lang="en-US" sz="2800" i="1" dirty="0">
                <a:solidFill>
                  <a:schemeClr val="tx2"/>
                </a:solidFill>
              </a:rPr>
              <a:t>WAG</a:t>
            </a:r>
            <a:r>
              <a:rPr lang="en-US" sz="2800" dirty="0"/>
              <a:t>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Nodes</a:t>
            </a:r>
            <a:r>
              <a:rPr lang="en-US" sz="2400" dirty="0"/>
              <a:t> are web components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Edges</a:t>
            </a:r>
            <a:r>
              <a:rPr lang="en-US" sz="2400" dirty="0"/>
              <a:t> are transitions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 dirty="0"/>
              <a:t>Three types of transitions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chemeClr val="tx2"/>
                </a:solidFill>
              </a:rPr>
              <a:t>Static</a:t>
            </a:r>
            <a:r>
              <a:rPr lang="en-US" sz="2400" dirty="0"/>
              <a:t> links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chemeClr val="tx2"/>
                </a:solidFill>
              </a:rPr>
              <a:t>Dynamic</a:t>
            </a:r>
            <a:r>
              <a:rPr lang="en-US" sz="2400" dirty="0"/>
              <a:t> links</a:t>
            </a:r>
          </a:p>
          <a:p>
            <a:pPr marL="914400" lvl="1" indent="-457200">
              <a:lnSpc>
                <a:spcPct val="90000"/>
              </a:lnSpc>
              <a:buFontTx/>
              <a:buAutoNum type="arabicPeriod"/>
            </a:pPr>
            <a:r>
              <a:rPr lang="en-US" sz="2400" dirty="0">
                <a:solidFill>
                  <a:schemeClr val="tx2"/>
                </a:solidFill>
              </a:rPr>
              <a:t>Forwarding</a:t>
            </a:r>
            <a:r>
              <a:rPr lang="en-US" sz="2400" dirty="0"/>
              <a:t> links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Annotations</a:t>
            </a:r>
            <a:r>
              <a:rPr lang="en-US" sz="2800" dirty="0"/>
              <a:t> on links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/>
              <a:t>Type of HTTP </a:t>
            </a:r>
            <a:r>
              <a:rPr lang="en-US" sz="2400" dirty="0">
                <a:solidFill>
                  <a:schemeClr val="tx2"/>
                </a:solidFill>
              </a:rPr>
              <a:t>request</a:t>
            </a:r>
          </a:p>
          <a:p>
            <a:pPr marL="914400" lvl="1" indent="-457200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Data</a:t>
            </a:r>
            <a:r>
              <a:rPr lang="en-US" sz="2400" dirty="0"/>
              <a:t> being transmitted as parameters</a:t>
            </a:r>
          </a:p>
          <a:p>
            <a:pPr marL="533400" indent="-533400"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Current State</a:t>
            </a:r>
            <a:r>
              <a:rPr lang="en-US" sz="2800" dirty="0"/>
              <a:t> : static variables and session information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82201" y="911233"/>
            <a:ext cx="8604664" cy="52322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i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A graphical representation of the entire web application</a:t>
            </a:r>
            <a:endParaRPr lang="en-US" sz="28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8BECF-70ED-4A7E-B00D-FEB241709F95}" type="slidenum">
              <a:rPr lang="en-US"/>
              <a:pPr/>
              <a:t>43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198"/>
            <a:ext cx="8991600" cy="1593113"/>
          </a:xfrm>
        </p:spPr>
        <p:txBody>
          <a:bodyPr/>
          <a:lstStyle/>
          <a:p>
            <a:r>
              <a:rPr lang="en-US" sz="3200" dirty="0"/>
              <a:t>Composite Section Test Criteria</a:t>
            </a:r>
            <a:br>
              <a:rPr lang="en-US" sz="3200" dirty="0"/>
            </a:br>
            <a:r>
              <a:rPr lang="en-US" sz="3200" dirty="0"/>
              <a:t>Intra-Component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49530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All productions</a:t>
            </a:r>
            <a:r>
              <a:rPr lang="en-US" dirty="0"/>
              <a:t> in the grammar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Multiple forms for each software component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Each atomic section used at least once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>
                <a:solidFill>
                  <a:schemeClr val="tx2"/>
                </a:solidFill>
              </a:rPr>
              <a:t>Each selection</a:t>
            </a:r>
            <a:r>
              <a:rPr lang="en-US" dirty="0"/>
              <a:t> used once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Every form element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Each possible </a:t>
            </a:r>
            <a:r>
              <a:rPr lang="en-US" dirty="0">
                <a:solidFill>
                  <a:schemeClr val="tx2"/>
                </a:solidFill>
              </a:rPr>
              <a:t>aggregation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en-US" dirty="0"/>
              <a:t>MCDC type </a:t>
            </a:r>
            <a:r>
              <a:rPr lang="en-US" dirty="0">
                <a:solidFill>
                  <a:schemeClr val="tx2"/>
                </a:solidFill>
              </a:rPr>
              <a:t>coverage of conditions</a:t>
            </a:r>
            <a:r>
              <a:rPr lang="en-US" dirty="0"/>
              <a:t> on productions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dirty="0"/>
              <a:t>Based on predicates from the software that separate atomic sections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52145-34B7-4A45-87A1-3F010821FD28}" type="slidenum">
              <a:rPr lang="en-US"/>
              <a:pPr/>
              <a:t>44</a:t>
            </a:fld>
            <a:endParaRPr lang="en-US"/>
          </a:p>
        </p:txBody>
      </p:sp>
      <p:sp>
        <p:nvSpPr>
          <p:cNvPr id="8601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WAG (Inter-Component) Tests</a:t>
            </a:r>
          </a:p>
        </p:txBody>
      </p:sp>
      <p:sp>
        <p:nvSpPr>
          <p:cNvPr id="860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L1</a:t>
            </a:r>
            <a:r>
              <a:rPr lang="en-US" sz="2800" dirty="0"/>
              <a:t> : Evaluate static link </a:t>
            </a:r>
            <a:r>
              <a:rPr lang="en-US" sz="2800" dirty="0">
                <a:solidFill>
                  <a:schemeClr val="tx2"/>
                </a:solidFill>
              </a:rPr>
              <a:t>transitions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One test generated for each form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L2</a:t>
            </a:r>
            <a:r>
              <a:rPr lang="en-US" sz="2800" dirty="0"/>
              <a:t> : L1 with </a:t>
            </a:r>
            <a:r>
              <a:rPr lang="en-US" sz="2800" dirty="0">
                <a:solidFill>
                  <a:schemeClr val="tx2"/>
                </a:solidFill>
              </a:rPr>
              <a:t>two extensions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Values</a:t>
            </a:r>
            <a:r>
              <a:rPr lang="en-US" sz="2400" dirty="0"/>
              <a:t> entered with URL rewriting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solidFill>
                  <a:schemeClr val="tx2"/>
                </a:solidFill>
              </a:rPr>
              <a:t>Multiple tests</a:t>
            </a:r>
            <a:r>
              <a:rPr lang="en-US" sz="2400" dirty="0"/>
              <a:t> for each form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L3</a:t>
            </a:r>
            <a:r>
              <a:rPr lang="en-US" sz="2800" dirty="0"/>
              <a:t> : </a:t>
            </a:r>
            <a:r>
              <a:rPr lang="en-US" sz="2800" dirty="0">
                <a:solidFill>
                  <a:schemeClr val="tx2"/>
                </a:solidFill>
              </a:rPr>
              <a:t>Operational</a:t>
            </a:r>
            <a:r>
              <a:rPr lang="en-US" sz="2800" dirty="0"/>
              <a:t> transitions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Starting on non-initial pages, no subsequent transitions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L4</a:t>
            </a:r>
            <a:r>
              <a:rPr lang="en-US" sz="2800" dirty="0"/>
              <a:t> : </a:t>
            </a:r>
            <a:r>
              <a:rPr lang="en-US" sz="2800" dirty="0">
                <a:solidFill>
                  <a:schemeClr val="tx2"/>
                </a:solidFill>
              </a:rPr>
              <a:t>Operational</a:t>
            </a:r>
            <a:r>
              <a:rPr lang="en-US" sz="2800" dirty="0"/>
              <a:t> transitions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L1 tests with one operational transition at end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chemeClr val="tx2"/>
                </a:solidFill>
              </a:rPr>
              <a:t>L5</a:t>
            </a:r>
            <a:r>
              <a:rPr lang="en-US" sz="2800" dirty="0"/>
              <a:t> : </a:t>
            </a:r>
            <a:r>
              <a:rPr lang="en-US" sz="2800" dirty="0">
                <a:solidFill>
                  <a:schemeClr val="tx2"/>
                </a:solidFill>
              </a:rPr>
              <a:t>L4 + tests</a:t>
            </a:r>
            <a:r>
              <a:rPr lang="en-US" sz="2800" dirty="0"/>
              <a:t> to traverse every transition out of the final page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B9690-A772-4F67-9EFD-13C17AC99EF8}" type="slidenum">
              <a:rPr lang="en-US"/>
              <a:pPr/>
              <a:t>45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STIS Web Application Graph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924301" y="3733800"/>
            <a:ext cx="1295400" cy="487363"/>
            <a:chOff x="2160" y="2386"/>
            <a:chExt cx="816" cy="307"/>
          </a:xfrm>
        </p:grpSpPr>
        <p:sp>
          <p:nvSpPr>
            <p:cNvPr id="83971" name="AutoShape 3"/>
            <p:cNvSpPr>
              <a:spLocks noChangeArrowheads="1"/>
            </p:cNvSpPr>
            <p:nvPr/>
          </p:nvSpPr>
          <p:spPr bwMode="auto">
            <a:xfrm>
              <a:off x="2160" y="2386"/>
              <a:ext cx="816" cy="307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2" name="Text Box 4"/>
            <p:cNvSpPr txBox="1">
              <a:spLocks noChangeArrowheads="1"/>
            </p:cNvSpPr>
            <p:nvPr/>
          </p:nvSpPr>
          <p:spPr bwMode="auto">
            <a:xfrm>
              <a:off x="2162" y="2415"/>
              <a:ext cx="81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>
                  <a:solidFill>
                    <a:schemeClr val="tx1"/>
                  </a:solidFill>
                </a:rPr>
                <a:t>browse.jsp</a:t>
              </a:r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3924300" y="1676400"/>
            <a:ext cx="1295400" cy="457200"/>
            <a:chOff x="2112" y="1056"/>
            <a:chExt cx="816" cy="288"/>
          </a:xfrm>
        </p:grpSpPr>
        <p:sp>
          <p:nvSpPr>
            <p:cNvPr id="83983" name="AutoShape 15"/>
            <p:cNvSpPr>
              <a:spLocks noChangeArrowheads="1"/>
            </p:cNvSpPr>
            <p:nvPr/>
          </p:nvSpPr>
          <p:spPr bwMode="auto">
            <a:xfrm>
              <a:off x="2112" y="1056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3" name="Text Box 5"/>
            <p:cNvSpPr txBox="1">
              <a:spLocks noChangeArrowheads="1"/>
            </p:cNvSpPr>
            <p:nvPr/>
          </p:nvSpPr>
          <p:spPr bwMode="auto">
            <a:xfrm>
              <a:off x="2169" y="1075"/>
              <a:ext cx="70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index.jsp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781800" y="2671763"/>
            <a:ext cx="1295400" cy="457200"/>
            <a:chOff x="4176" y="1584"/>
            <a:chExt cx="816" cy="288"/>
          </a:xfrm>
        </p:grpSpPr>
        <p:sp>
          <p:nvSpPr>
            <p:cNvPr id="83984" name="AutoShape 16"/>
            <p:cNvSpPr>
              <a:spLocks noChangeArrowheads="1"/>
            </p:cNvSpPr>
            <p:nvPr/>
          </p:nvSpPr>
          <p:spPr bwMode="auto">
            <a:xfrm>
              <a:off x="4176" y="1584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4" name="Text Box 6"/>
            <p:cNvSpPr txBox="1">
              <a:spLocks noChangeArrowheads="1"/>
            </p:cNvSpPr>
            <p:nvPr/>
          </p:nvSpPr>
          <p:spPr bwMode="auto">
            <a:xfrm>
              <a:off x="4206" y="1603"/>
              <a:ext cx="75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logout.jsp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3924300" y="2671763"/>
            <a:ext cx="1295400" cy="457200"/>
            <a:chOff x="2256" y="1584"/>
            <a:chExt cx="816" cy="288"/>
          </a:xfrm>
        </p:grpSpPr>
        <p:sp>
          <p:nvSpPr>
            <p:cNvPr id="83980" name="AutoShape 12"/>
            <p:cNvSpPr>
              <a:spLocks noChangeArrowheads="1"/>
            </p:cNvSpPr>
            <p:nvPr/>
          </p:nvSpPr>
          <p:spPr bwMode="auto">
            <a:xfrm>
              <a:off x="2256" y="1584"/>
              <a:ext cx="816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5" name="Text Box 7"/>
            <p:cNvSpPr txBox="1">
              <a:spLocks noChangeArrowheads="1"/>
            </p:cNvSpPr>
            <p:nvPr/>
          </p:nvSpPr>
          <p:spPr bwMode="auto">
            <a:xfrm>
              <a:off x="2326" y="1603"/>
              <a:ext cx="67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>
                  <a:solidFill>
                    <a:schemeClr val="tx1"/>
                  </a:solidFill>
                </a:rPr>
                <a:t>login.jsp</a:t>
              </a:r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6629401" y="3748088"/>
            <a:ext cx="1600200" cy="457200"/>
            <a:chOff x="4272" y="2400"/>
            <a:chExt cx="1008" cy="288"/>
          </a:xfrm>
        </p:grpSpPr>
        <p:sp>
          <p:nvSpPr>
            <p:cNvPr id="83985" name="AutoShape 17"/>
            <p:cNvSpPr>
              <a:spLocks noChangeArrowheads="1"/>
            </p:cNvSpPr>
            <p:nvPr/>
          </p:nvSpPr>
          <p:spPr bwMode="auto">
            <a:xfrm>
              <a:off x="4272" y="2400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6" name="Text Box 8"/>
            <p:cNvSpPr txBox="1">
              <a:spLocks noChangeArrowheads="1"/>
            </p:cNvSpPr>
            <p:nvPr/>
          </p:nvSpPr>
          <p:spPr bwMode="auto">
            <a:xfrm>
              <a:off x="4277" y="2419"/>
              <a:ext cx="998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categories.jsp</a:t>
              </a:r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3657600" y="4800600"/>
            <a:ext cx="1828800" cy="701675"/>
            <a:chOff x="1968" y="3312"/>
            <a:chExt cx="1152" cy="442"/>
          </a:xfrm>
        </p:grpSpPr>
        <p:sp>
          <p:nvSpPr>
            <p:cNvPr id="83988" name="AutoShape 20"/>
            <p:cNvSpPr>
              <a:spLocks noChangeArrowheads="1"/>
            </p:cNvSpPr>
            <p:nvPr/>
          </p:nvSpPr>
          <p:spPr bwMode="auto">
            <a:xfrm>
              <a:off x="1968" y="3341"/>
              <a:ext cx="1152" cy="384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7" name="Text Box 9"/>
            <p:cNvSpPr txBox="1">
              <a:spLocks noChangeArrowheads="1"/>
            </p:cNvSpPr>
            <p:nvPr/>
          </p:nvSpPr>
          <p:spPr bwMode="auto">
            <a:xfrm>
              <a:off x="1968" y="3312"/>
              <a:ext cx="115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000" b="0">
                  <a:solidFill>
                    <a:schemeClr val="tx1"/>
                  </a:solidFill>
                </a:rPr>
                <a:t>update_search_params.jsp</a:t>
              </a:r>
            </a:p>
          </p:txBody>
        </p:sp>
      </p:grpSp>
      <p:grpSp>
        <p:nvGrpSpPr>
          <p:cNvPr id="8" name="Group 27"/>
          <p:cNvGrpSpPr>
            <a:grpSpLocks/>
          </p:cNvGrpSpPr>
          <p:nvPr/>
        </p:nvGrpSpPr>
        <p:grpSpPr bwMode="auto">
          <a:xfrm>
            <a:off x="754063" y="4922838"/>
            <a:ext cx="1897063" cy="457200"/>
            <a:chOff x="477" y="3504"/>
            <a:chExt cx="1195" cy="288"/>
          </a:xfrm>
        </p:grpSpPr>
        <p:sp>
          <p:nvSpPr>
            <p:cNvPr id="83987" name="AutoShape 19"/>
            <p:cNvSpPr>
              <a:spLocks noChangeArrowheads="1"/>
            </p:cNvSpPr>
            <p:nvPr/>
          </p:nvSpPr>
          <p:spPr bwMode="auto">
            <a:xfrm>
              <a:off x="498" y="3504"/>
              <a:ext cx="1152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8" name="Text Box 10"/>
            <p:cNvSpPr txBox="1">
              <a:spLocks noChangeArrowheads="1"/>
            </p:cNvSpPr>
            <p:nvPr/>
          </p:nvSpPr>
          <p:spPr bwMode="auto">
            <a:xfrm>
              <a:off x="477" y="3523"/>
              <a:ext cx="1195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record_insert.jsp</a:t>
              </a:r>
            </a:p>
          </p:txBody>
        </p:sp>
      </p:grpSp>
      <p:grpSp>
        <p:nvGrpSpPr>
          <p:cNvPr id="9" name="Group 25"/>
          <p:cNvGrpSpPr>
            <a:grpSpLocks/>
          </p:cNvGrpSpPr>
          <p:nvPr/>
        </p:nvGrpSpPr>
        <p:grpSpPr bwMode="auto">
          <a:xfrm>
            <a:off x="852487" y="3748088"/>
            <a:ext cx="1700213" cy="457200"/>
            <a:chOff x="588" y="2160"/>
            <a:chExt cx="1071" cy="288"/>
          </a:xfrm>
        </p:grpSpPr>
        <p:sp>
          <p:nvSpPr>
            <p:cNvPr id="83986" name="AutoShape 18"/>
            <p:cNvSpPr>
              <a:spLocks noChangeArrowheads="1"/>
            </p:cNvSpPr>
            <p:nvPr/>
          </p:nvSpPr>
          <p:spPr bwMode="auto">
            <a:xfrm>
              <a:off x="620" y="2160"/>
              <a:ext cx="1008" cy="288"/>
            </a:xfrm>
            <a:prstGeom prst="roundRect">
              <a:avLst>
                <a:gd name="adj" fmla="val 16667"/>
              </a:avLst>
            </a:prstGeom>
            <a:solidFill>
              <a:srgbClr val="3333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0">
                <a:solidFill>
                  <a:schemeClr val="tx1"/>
                </a:solidFill>
              </a:endParaRPr>
            </a:p>
          </p:txBody>
        </p:sp>
        <p:sp>
          <p:nvSpPr>
            <p:cNvPr id="83979" name="Text Box 11"/>
            <p:cNvSpPr txBox="1">
              <a:spLocks noChangeArrowheads="1"/>
            </p:cNvSpPr>
            <p:nvPr/>
          </p:nvSpPr>
          <p:spPr bwMode="auto">
            <a:xfrm>
              <a:off x="588" y="2179"/>
              <a:ext cx="10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2000" b="0" dirty="0">
                  <a:solidFill>
                    <a:schemeClr val="tx1"/>
                  </a:solidFill>
                </a:rPr>
                <a:t>record_add.jsp</a:t>
              </a:r>
            </a:p>
          </p:txBody>
        </p:sp>
      </p:grpSp>
      <p:sp>
        <p:nvSpPr>
          <p:cNvPr id="83996" name="Line 28"/>
          <p:cNvSpPr>
            <a:spLocks noChangeShapeType="1"/>
          </p:cNvSpPr>
          <p:nvPr/>
        </p:nvSpPr>
        <p:spPr bwMode="auto">
          <a:xfrm>
            <a:off x="1676400" y="4191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998" name="Line 30"/>
          <p:cNvSpPr>
            <a:spLocks noChangeShapeType="1"/>
          </p:cNvSpPr>
          <p:nvPr/>
        </p:nvSpPr>
        <p:spPr bwMode="auto">
          <a:xfrm flipV="1">
            <a:off x="2590800" y="4191000"/>
            <a:ext cx="1371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0" name="Line 32"/>
          <p:cNvSpPr>
            <a:spLocks noChangeShapeType="1"/>
          </p:cNvSpPr>
          <p:nvPr/>
        </p:nvSpPr>
        <p:spPr bwMode="auto">
          <a:xfrm>
            <a:off x="2514600" y="4038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1" name="Line 33"/>
          <p:cNvSpPr>
            <a:spLocks noChangeShapeType="1"/>
          </p:cNvSpPr>
          <p:nvPr/>
        </p:nvSpPr>
        <p:spPr bwMode="auto">
          <a:xfrm flipH="1">
            <a:off x="2514600" y="3886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2" name="Line 34"/>
          <p:cNvSpPr>
            <a:spLocks noChangeShapeType="1"/>
          </p:cNvSpPr>
          <p:nvPr/>
        </p:nvSpPr>
        <p:spPr bwMode="auto">
          <a:xfrm flipV="1">
            <a:off x="1905000" y="1981200"/>
            <a:ext cx="20574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3" name="Line 35"/>
          <p:cNvSpPr>
            <a:spLocks noChangeShapeType="1"/>
          </p:cNvSpPr>
          <p:nvPr/>
        </p:nvSpPr>
        <p:spPr bwMode="auto">
          <a:xfrm>
            <a:off x="4876800" y="4191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4" name="Line 36"/>
          <p:cNvSpPr>
            <a:spLocks noChangeShapeType="1"/>
          </p:cNvSpPr>
          <p:nvPr/>
        </p:nvSpPr>
        <p:spPr bwMode="auto">
          <a:xfrm flipV="1">
            <a:off x="4267200" y="4267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5" name="Line 37"/>
          <p:cNvSpPr>
            <a:spLocks noChangeShapeType="1"/>
          </p:cNvSpPr>
          <p:nvPr/>
        </p:nvSpPr>
        <p:spPr bwMode="auto">
          <a:xfrm>
            <a:off x="45720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6" name="Line 38"/>
          <p:cNvSpPr>
            <a:spLocks noChangeShapeType="1"/>
          </p:cNvSpPr>
          <p:nvPr/>
        </p:nvSpPr>
        <p:spPr bwMode="auto">
          <a:xfrm>
            <a:off x="4572000" y="2133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7" name="Line 39"/>
          <p:cNvSpPr>
            <a:spLocks noChangeShapeType="1"/>
          </p:cNvSpPr>
          <p:nvPr/>
        </p:nvSpPr>
        <p:spPr bwMode="auto">
          <a:xfrm>
            <a:off x="5181600" y="40386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8" name="Line 40"/>
          <p:cNvSpPr>
            <a:spLocks noChangeShapeType="1"/>
          </p:cNvSpPr>
          <p:nvPr/>
        </p:nvSpPr>
        <p:spPr bwMode="auto">
          <a:xfrm flipH="1">
            <a:off x="5181600" y="38862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09" name="Line 41"/>
          <p:cNvSpPr>
            <a:spLocks noChangeShapeType="1"/>
          </p:cNvSpPr>
          <p:nvPr/>
        </p:nvSpPr>
        <p:spPr bwMode="auto">
          <a:xfrm flipV="1">
            <a:off x="7467600" y="3124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0" name="Line 42"/>
          <p:cNvSpPr>
            <a:spLocks noChangeShapeType="1"/>
          </p:cNvSpPr>
          <p:nvPr/>
        </p:nvSpPr>
        <p:spPr bwMode="auto">
          <a:xfrm flipV="1">
            <a:off x="2514600" y="3048000"/>
            <a:ext cx="4267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1" name="Line 43"/>
          <p:cNvSpPr>
            <a:spLocks noChangeShapeType="1"/>
          </p:cNvSpPr>
          <p:nvPr/>
        </p:nvSpPr>
        <p:spPr bwMode="auto">
          <a:xfrm flipV="1">
            <a:off x="5181600" y="3124200"/>
            <a:ext cx="1676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2" name="Line 44"/>
          <p:cNvSpPr>
            <a:spLocks noChangeShapeType="1"/>
          </p:cNvSpPr>
          <p:nvPr/>
        </p:nvSpPr>
        <p:spPr bwMode="auto">
          <a:xfrm flipH="1" flipV="1">
            <a:off x="5181600" y="2057400"/>
            <a:ext cx="1905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3" name="Line 45"/>
          <p:cNvSpPr>
            <a:spLocks noChangeShapeType="1"/>
          </p:cNvSpPr>
          <p:nvPr/>
        </p:nvSpPr>
        <p:spPr bwMode="auto">
          <a:xfrm flipH="1" flipV="1">
            <a:off x="5181600" y="2133600"/>
            <a:ext cx="15240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4" name="Line 46"/>
          <p:cNvSpPr>
            <a:spLocks noChangeShapeType="1"/>
          </p:cNvSpPr>
          <p:nvPr/>
        </p:nvSpPr>
        <p:spPr bwMode="auto">
          <a:xfrm>
            <a:off x="4572000" y="129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5" name="Freeform 47"/>
          <p:cNvSpPr>
            <a:spLocks/>
          </p:cNvSpPr>
          <p:nvPr/>
        </p:nvSpPr>
        <p:spPr bwMode="auto">
          <a:xfrm>
            <a:off x="812800" y="3340100"/>
            <a:ext cx="520700" cy="469900"/>
          </a:xfrm>
          <a:custGeom>
            <a:avLst/>
            <a:gdLst/>
            <a:ahLst/>
            <a:cxnLst>
              <a:cxn ang="0">
                <a:pos x="304" y="248"/>
              </a:cxn>
              <a:cxn ang="0">
                <a:pos x="304" y="56"/>
              </a:cxn>
              <a:cxn ang="0">
                <a:pos x="160" y="8"/>
              </a:cxn>
              <a:cxn ang="0">
                <a:pos x="16" y="104"/>
              </a:cxn>
              <a:cxn ang="0">
                <a:pos x="64" y="296"/>
              </a:cxn>
            </a:cxnLst>
            <a:rect l="0" t="0" r="r" b="b"/>
            <a:pathLst>
              <a:path w="328" h="296">
                <a:moveTo>
                  <a:pt x="304" y="248"/>
                </a:moveTo>
                <a:cubicBezTo>
                  <a:pt x="316" y="172"/>
                  <a:pt x="328" y="96"/>
                  <a:pt x="304" y="56"/>
                </a:cubicBezTo>
                <a:cubicBezTo>
                  <a:pt x="280" y="16"/>
                  <a:pt x="208" y="0"/>
                  <a:pt x="160" y="8"/>
                </a:cubicBezTo>
                <a:cubicBezTo>
                  <a:pt x="112" y="16"/>
                  <a:pt x="32" y="56"/>
                  <a:pt x="16" y="104"/>
                </a:cubicBezTo>
                <a:cubicBezTo>
                  <a:pt x="0" y="152"/>
                  <a:pt x="32" y="224"/>
                  <a:pt x="64" y="2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6" name="Freeform 48"/>
          <p:cNvSpPr>
            <a:spLocks/>
          </p:cNvSpPr>
          <p:nvPr/>
        </p:nvSpPr>
        <p:spPr bwMode="auto">
          <a:xfrm>
            <a:off x="3810000" y="3492500"/>
            <a:ext cx="381000" cy="317500"/>
          </a:xfrm>
          <a:custGeom>
            <a:avLst/>
            <a:gdLst/>
            <a:ahLst/>
            <a:cxnLst>
              <a:cxn ang="0">
                <a:pos x="240" y="152"/>
              </a:cxn>
              <a:cxn ang="0">
                <a:pos x="192" y="56"/>
              </a:cxn>
              <a:cxn ang="0">
                <a:pos x="48" y="8"/>
              </a:cxn>
              <a:cxn ang="0">
                <a:pos x="0" y="104"/>
              </a:cxn>
              <a:cxn ang="0">
                <a:pos x="48" y="200"/>
              </a:cxn>
            </a:cxnLst>
            <a:rect l="0" t="0" r="r" b="b"/>
            <a:pathLst>
              <a:path w="240" h="200">
                <a:moveTo>
                  <a:pt x="240" y="152"/>
                </a:moveTo>
                <a:cubicBezTo>
                  <a:pt x="232" y="116"/>
                  <a:pt x="224" y="80"/>
                  <a:pt x="192" y="56"/>
                </a:cubicBezTo>
                <a:cubicBezTo>
                  <a:pt x="160" y="32"/>
                  <a:pt x="80" y="0"/>
                  <a:pt x="48" y="8"/>
                </a:cubicBezTo>
                <a:cubicBezTo>
                  <a:pt x="16" y="16"/>
                  <a:pt x="0" y="72"/>
                  <a:pt x="0" y="104"/>
                </a:cubicBezTo>
                <a:cubicBezTo>
                  <a:pt x="0" y="136"/>
                  <a:pt x="24" y="168"/>
                  <a:pt x="48" y="2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8" name="Freeform 50"/>
          <p:cNvSpPr>
            <a:spLocks/>
          </p:cNvSpPr>
          <p:nvPr/>
        </p:nvSpPr>
        <p:spPr bwMode="auto">
          <a:xfrm>
            <a:off x="7924800" y="4038600"/>
            <a:ext cx="546100" cy="5588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48" y="288"/>
              </a:cxn>
              <a:cxn ang="0">
                <a:pos x="240" y="336"/>
              </a:cxn>
              <a:cxn ang="0">
                <a:pos x="336" y="192"/>
              </a:cxn>
              <a:cxn ang="0">
                <a:pos x="192" y="0"/>
              </a:cxn>
            </a:cxnLst>
            <a:rect l="0" t="0" r="r" b="b"/>
            <a:pathLst>
              <a:path w="344" h="352">
                <a:moveTo>
                  <a:pt x="0" y="96"/>
                </a:moveTo>
                <a:cubicBezTo>
                  <a:pt x="4" y="172"/>
                  <a:pt x="8" y="248"/>
                  <a:pt x="48" y="288"/>
                </a:cubicBezTo>
                <a:cubicBezTo>
                  <a:pt x="88" y="328"/>
                  <a:pt x="192" y="352"/>
                  <a:pt x="240" y="336"/>
                </a:cubicBezTo>
                <a:cubicBezTo>
                  <a:pt x="288" y="320"/>
                  <a:pt x="344" y="248"/>
                  <a:pt x="336" y="192"/>
                </a:cubicBezTo>
                <a:cubicBezTo>
                  <a:pt x="328" y="136"/>
                  <a:pt x="260" y="68"/>
                  <a:pt x="19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19" name="Freeform 51"/>
          <p:cNvSpPr>
            <a:spLocks/>
          </p:cNvSpPr>
          <p:nvPr/>
        </p:nvSpPr>
        <p:spPr bwMode="auto">
          <a:xfrm>
            <a:off x="3429000" y="1473200"/>
            <a:ext cx="609600" cy="431800"/>
          </a:xfrm>
          <a:custGeom>
            <a:avLst/>
            <a:gdLst/>
            <a:ahLst/>
            <a:cxnLst>
              <a:cxn ang="0">
                <a:pos x="432" y="128"/>
              </a:cxn>
              <a:cxn ang="0">
                <a:pos x="336" y="32"/>
              </a:cxn>
              <a:cxn ang="0">
                <a:pos x="48" y="32"/>
              </a:cxn>
              <a:cxn ang="0">
                <a:pos x="48" y="224"/>
              </a:cxn>
              <a:cxn ang="0">
                <a:pos x="336" y="272"/>
              </a:cxn>
            </a:cxnLst>
            <a:rect l="0" t="0" r="r" b="b"/>
            <a:pathLst>
              <a:path w="432" h="272">
                <a:moveTo>
                  <a:pt x="432" y="128"/>
                </a:moveTo>
                <a:cubicBezTo>
                  <a:pt x="416" y="88"/>
                  <a:pt x="400" y="48"/>
                  <a:pt x="336" y="32"/>
                </a:cubicBezTo>
                <a:cubicBezTo>
                  <a:pt x="272" y="16"/>
                  <a:pt x="96" y="0"/>
                  <a:pt x="48" y="32"/>
                </a:cubicBezTo>
                <a:cubicBezTo>
                  <a:pt x="0" y="64"/>
                  <a:pt x="0" y="184"/>
                  <a:pt x="48" y="224"/>
                </a:cubicBezTo>
                <a:cubicBezTo>
                  <a:pt x="96" y="264"/>
                  <a:pt x="216" y="268"/>
                  <a:pt x="336" y="27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0" name="Freeform 52"/>
          <p:cNvSpPr>
            <a:spLocks/>
          </p:cNvSpPr>
          <p:nvPr/>
        </p:nvSpPr>
        <p:spPr bwMode="auto">
          <a:xfrm>
            <a:off x="3721100" y="2133600"/>
            <a:ext cx="622300" cy="1600200"/>
          </a:xfrm>
          <a:custGeom>
            <a:avLst/>
            <a:gdLst/>
            <a:ahLst/>
            <a:cxnLst>
              <a:cxn ang="0">
                <a:pos x="392" y="1008"/>
              </a:cxn>
              <a:cxn ang="0">
                <a:pos x="152" y="768"/>
              </a:cxn>
              <a:cxn ang="0">
                <a:pos x="8" y="432"/>
              </a:cxn>
              <a:cxn ang="0">
                <a:pos x="104" y="96"/>
              </a:cxn>
              <a:cxn ang="0">
                <a:pos x="200" y="0"/>
              </a:cxn>
            </a:cxnLst>
            <a:rect l="0" t="0" r="r" b="b"/>
            <a:pathLst>
              <a:path w="392" h="1008">
                <a:moveTo>
                  <a:pt x="392" y="1008"/>
                </a:moveTo>
                <a:cubicBezTo>
                  <a:pt x="304" y="936"/>
                  <a:pt x="216" y="864"/>
                  <a:pt x="152" y="768"/>
                </a:cubicBezTo>
                <a:cubicBezTo>
                  <a:pt x="88" y="672"/>
                  <a:pt x="16" y="544"/>
                  <a:pt x="8" y="432"/>
                </a:cubicBezTo>
                <a:cubicBezTo>
                  <a:pt x="0" y="320"/>
                  <a:pt x="72" y="168"/>
                  <a:pt x="104" y="96"/>
                </a:cubicBezTo>
                <a:cubicBezTo>
                  <a:pt x="136" y="24"/>
                  <a:pt x="168" y="12"/>
                  <a:pt x="20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1" name="Freeform 53"/>
          <p:cNvSpPr>
            <a:spLocks/>
          </p:cNvSpPr>
          <p:nvPr/>
        </p:nvSpPr>
        <p:spPr bwMode="auto">
          <a:xfrm>
            <a:off x="2438400" y="4191000"/>
            <a:ext cx="4267200" cy="355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4" y="144"/>
              </a:cxn>
              <a:cxn ang="0">
                <a:pos x="1344" y="192"/>
              </a:cxn>
              <a:cxn ang="0">
                <a:pos x="2352" y="192"/>
              </a:cxn>
              <a:cxn ang="0">
                <a:pos x="2688" y="0"/>
              </a:cxn>
            </a:cxnLst>
            <a:rect l="0" t="0" r="r" b="b"/>
            <a:pathLst>
              <a:path w="2688" h="224">
                <a:moveTo>
                  <a:pt x="0" y="0"/>
                </a:moveTo>
                <a:cubicBezTo>
                  <a:pt x="80" y="56"/>
                  <a:pt x="160" y="112"/>
                  <a:pt x="384" y="144"/>
                </a:cubicBezTo>
                <a:cubicBezTo>
                  <a:pt x="608" y="176"/>
                  <a:pt x="1016" y="184"/>
                  <a:pt x="1344" y="192"/>
                </a:cubicBezTo>
                <a:cubicBezTo>
                  <a:pt x="1672" y="200"/>
                  <a:pt x="2128" y="224"/>
                  <a:pt x="2352" y="192"/>
                </a:cubicBezTo>
                <a:cubicBezTo>
                  <a:pt x="2576" y="160"/>
                  <a:pt x="2632" y="80"/>
                  <a:pt x="268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2" name="Freeform 54"/>
          <p:cNvSpPr>
            <a:spLocks/>
          </p:cNvSpPr>
          <p:nvPr/>
        </p:nvSpPr>
        <p:spPr bwMode="auto">
          <a:xfrm>
            <a:off x="2133600" y="4191000"/>
            <a:ext cx="4800600" cy="546100"/>
          </a:xfrm>
          <a:custGeom>
            <a:avLst/>
            <a:gdLst/>
            <a:ahLst/>
            <a:cxnLst>
              <a:cxn ang="0">
                <a:pos x="3024" y="0"/>
              </a:cxn>
              <a:cxn ang="0">
                <a:pos x="2688" y="288"/>
              </a:cxn>
              <a:cxn ang="0">
                <a:pos x="1536" y="336"/>
              </a:cxn>
              <a:cxn ang="0">
                <a:pos x="384" y="288"/>
              </a:cxn>
              <a:cxn ang="0">
                <a:pos x="0" y="0"/>
              </a:cxn>
            </a:cxnLst>
            <a:rect l="0" t="0" r="r" b="b"/>
            <a:pathLst>
              <a:path w="3024" h="344">
                <a:moveTo>
                  <a:pt x="3024" y="0"/>
                </a:moveTo>
                <a:cubicBezTo>
                  <a:pt x="2980" y="116"/>
                  <a:pt x="2936" y="232"/>
                  <a:pt x="2688" y="288"/>
                </a:cubicBezTo>
                <a:cubicBezTo>
                  <a:pt x="2440" y="344"/>
                  <a:pt x="1920" y="336"/>
                  <a:pt x="1536" y="336"/>
                </a:cubicBezTo>
                <a:cubicBezTo>
                  <a:pt x="1152" y="336"/>
                  <a:pt x="640" y="344"/>
                  <a:pt x="384" y="288"/>
                </a:cubicBezTo>
                <a:cubicBezTo>
                  <a:pt x="128" y="232"/>
                  <a:pt x="64" y="116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4" name="Line 56"/>
          <p:cNvSpPr>
            <a:spLocks noChangeShapeType="1"/>
          </p:cNvSpPr>
          <p:nvPr/>
        </p:nvSpPr>
        <p:spPr bwMode="auto">
          <a:xfrm>
            <a:off x="3771900" y="6096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diamond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7" name="Text Box 59"/>
          <p:cNvSpPr txBox="1">
            <a:spLocks noChangeArrowheads="1"/>
          </p:cNvSpPr>
          <p:nvPr/>
        </p:nvSpPr>
        <p:spPr bwMode="auto">
          <a:xfrm>
            <a:off x="3619500" y="5749925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forward link transition</a:t>
            </a:r>
          </a:p>
        </p:txBody>
      </p:sp>
      <p:sp>
        <p:nvSpPr>
          <p:cNvPr id="84025" name="Line 57"/>
          <p:cNvSpPr>
            <a:spLocks noChangeShapeType="1"/>
          </p:cNvSpPr>
          <p:nvPr/>
        </p:nvSpPr>
        <p:spPr bwMode="auto">
          <a:xfrm>
            <a:off x="6172200" y="6096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8" name="Text Box 60"/>
          <p:cNvSpPr txBox="1">
            <a:spLocks noChangeArrowheads="1"/>
          </p:cNvSpPr>
          <p:nvPr/>
        </p:nvSpPr>
        <p:spPr bwMode="auto">
          <a:xfrm>
            <a:off x="5981700" y="5748338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dynamic link transition</a:t>
            </a:r>
          </a:p>
        </p:txBody>
      </p:sp>
      <p:sp>
        <p:nvSpPr>
          <p:cNvPr id="84023" name="Line 55"/>
          <p:cNvSpPr>
            <a:spLocks noChangeShapeType="1"/>
          </p:cNvSpPr>
          <p:nvPr/>
        </p:nvSpPr>
        <p:spPr bwMode="auto">
          <a:xfrm>
            <a:off x="1409700" y="60960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4029" name="Text Box 61"/>
          <p:cNvSpPr txBox="1">
            <a:spLocks noChangeArrowheads="1"/>
          </p:cNvSpPr>
          <p:nvPr/>
        </p:nvSpPr>
        <p:spPr bwMode="auto">
          <a:xfrm>
            <a:off x="1257300" y="5748338"/>
            <a:ext cx="1828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 b="0">
                <a:solidFill>
                  <a:schemeClr val="tx2"/>
                </a:solidFill>
              </a:rPr>
              <a:t>static link transition</a:t>
            </a:r>
          </a:p>
        </p:txBody>
      </p:sp>
      <p:sp>
        <p:nvSpPr>
          <p:cNvPr id="84034" name="Text Box 66"/>
          <p:cNvSpPr txBox="1">
            <a:spLocks noChangeArrowheads="1"/>
          </p:cNvSpPr>
          <p:nvPr/>
        </p:nvSpPr>
        <p:spPr bwMode="auto">
          <a:xfrm>
            <a:off x="838200" y="42672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 dirty="0">
                <a:solidFill>
                  <a:schemeClr val="tx2"/>
                </a:solidFill>
              </a:rPr>
              <a:t>post (name, category, content)</a:t>
            </a:r>
          </a:p>
        </p:txBody>
      </p:sp>
      <p:sp>
        <p:nvSpPr>
          <p:cNvPr id="84035" name="Text Box 67"/>
          <p:cNvSpPr txBox="1">
            <a:spLocks noChangeArrowheads="1"/>
          </p:cNvSpPr>
          <p:nvPr/>
        </p:nvSpPr>
        <p:spPr bwMode="auto">
          <a:xfrm>
            <a:off x="4114800" y="41910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</a:rPr>
              <a:t>post (category, search_name)</a:t>
            </a:r>
          </a:p>
        </p:txBody>
      </p:sp>
      <p:sp>
        <p:nvSpPr>
          <p:cNvPr id="84036" name="Text Box 68"/>
          <p:cNvSpPr txBox="1">
            <a:spLocks noChangeArrowheads="1"/>
          </p:cNvSpPr>
          <p:nvPr/>
        </p:nvSpPr>
        <p:spPr bwMode="auto">
          <a:xfrm>
            <a:off x="7315200" y="44958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</a:rPr>
              <a:t>post (action, categoryName)</a:t>
            </a:r>
          </a:p>
        </p:txBody>
      </p:sp>
      <p:sp>
        <p:nvSpPr>
          <p:cNvPr id="84037" name="Text Box 69"/>
          <p:cNvSpPr txBox="1">
            <a:spLocks noChangeArrowheads="1"/>
          </p:cNvSpPr>
          <p:nvPr/>
        </p:nvSpPr>
        <p:spPr bwMode="auto">
          <a:xfrm>
            <a:off x="3657600" y="2057400"/>
            <a:ext cx="17526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0">
                <a:solidFill>
                  <a:schemeClr val="tx2"/>
                </a:solidFill>
              </a:rPr>
              <a:t>post (userid, password)</a:t>
            </a:r>
          </a:p>
        </p:txBody>
      </p:sp>
      <p:sp>
        <p:nvSpPr>
          <p:cNvPr id="66" name="Date Placeholder 6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from Testing STIS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098C-1FA7-45B6-B181-BBD853C11944}" type="slidenum">
              <a:rPr lang="en-US" smtClean="0"/>
              <a:pPr/>
              <a:t>46</a:t>
            </a:fld>
            <a:endParaRPr lang="en-US" dirty="0"/>
          </a:p>
        </p:txBody>
      </p:sp>
      <p:graphicFrame>
        <p:nvGraphicFramePr>
          <p:cNvPr id="6" name="Group 151"/>
          <p:cNvGraphicFramePr>
            <a:graphicFrameLocks/>
          </p:cNvGraphicFramePr>
          <p:nvPr/>
        </p:nvGraphicFramePr>
        <p:xfrm>
          <a:off x="228600" y="1371600"/>
          <a:ext cx="8686800" cy="4840478"/>
        </p:xfrm>
        <a:graphic>
          <a:graphicData uri="http://schemas.openxmlformats.org/drawingml/2006/table">
            <a:tbl>
              <a:tblPr/>
              <a:tblGrid>
                <a:gridCol w="5257800"/>
                <a:gridCol w="685800"/>
                <a:gridCol w="685800"/>
                <a:gridCol w="685800"/>
                <a:gridCol w="685800"/>
                <a:gridCol w="685800"/>
              </a:tblGrid>
              <a:tr h="612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Failure Category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Number of tests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533400" marR="0" lvl="0" indent="-5334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Pages displayed without authentication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 Records added without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authentication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 Runtime failures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(unhandled exceptions)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   Total number of failures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99"/>
                    </a:solidFill>
                  </a:tcPr>
                </a:tc>
              </a:tr>
            </a:tbl>
          </a:graphicData>
        </a:graphic>
      </p:graphicFrame>
      <p:sp>
        <p:nvSpPr>
          <p:cNvPr id="9" name="Text Box 153"/>
          <p:cNvSpPr txBox="1">
            <a:spLocks noChangeArrowheads="1"/>
          </p:cNvSpPr>
          <p:nvPr/>
        </p:nvSpPr>
        <p:spPr bwMode="auto">
          <a:xfrm>
            <a:off x="3657600" y="736600"/>
            <a:ext cx="1143000" cy="711200"/>
          </a:xfrm>
          <a:prstGeom prst="rect">
            <a:avLst/>
          </a:prstGeom>
          <a:solidFill>
            <a:srgbClr val="CCCCFF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0" dirty="0">
                <a:solidFill>
                  <a:srgbClr val="CC0000"/>
                </a:solidFill>
              </a:rPr>
              <a:t>previous web tests</a:t>
            </a:r>
          </a:p>
        </p:txBody>
      </p:sp>
      <p:sp>
        <p:nvSpPr>
          <p:cNvPr id="10" name="Line 154"/>
          <p:cNvSpPr>
            <a:spLocks noChangeShapeType="1"/>
          </p:cNvSpPr>
          <p:nvPr/>
        </p:nvSpPr>
        <p:spPr bwMode="auto">
          <a:xfrm>
            <a:off x="4800600" y="1066800"/>
            <a:ext cx="8382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Oval 152"/>
          <p:cNvSpPr>
            <a:spLocks noChangeArrowheads="1"/>
          </p:cNvSpPr>
          <p:nvPr/>
        </p:nvSpPr>
        <p:spPr bwMode="auto">
          <a:xfrm>
            <a:off x="5257800" y="1981200"/>
            <a:ext cx="3657600" cy="6096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sp>
        <p:nvSpPr>
          <p:cNvPr id="13" name="Line 154"/>
          <p:cNvSpPr>
            <a:spLocks noChangeShapeType="1"/>
          </p:cNvSpPr>
          <p:nvPr/>
        </p:nvSpPr>
        <p:spPr bwMode="auto">
          <a:xfrm flipH="1">
            <a:off x="7162800" y="1219200"/>
            <a:ext cx="4572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153"/>
          <p:cNvSpPr txBox="1">
            <a:spLocks noChangeArrowheads="1"/>
          </p:cNvSpPr>
          <p:nvPr/>
        </p:nvSpPr>
        <p:spPr bwMode="auto">
          <a:xfrm>
            <a:off x="7162800" y="838200"/>
            <a:ext cx="1143000" cy="400110"/>
          </a:xfrm>
          <a:prstGeom prst="rect">
            <a:avLst/>
          </a:prstGeom>
          <a:solidFill>
            <a:srgbClr val="CCCCFF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0" dirty="0" smtClean="0">
                <a:solidFill>
                  <a:srgbClr val="CC0000"/>
                </a:solidFill>
              </a:rPr>
              <a:t>109 tests</a:t>
            </a:r>
            <a:endParaRPr lang="en-US" sz="2000" b="0" dirty="0">
              <a:solidFill>
                <a:srgbClr val="CC0000"/>
              </a:solidFill>
            </a:endParaRPr>
          </a:p>
        </p:txBody>
      </p:sp>
      <p:sp>
        <p:nvSpPr>
          <p:cNvPr id="14" name="Oval 152"/>
          <p:cNvSpPr>
            <a:spLocks noChangeArrowheads="1"/>
          </p:cNvSpPr>
          <p:nvPr/>
        </p:nvSpPr>
        <p:spPr bwMode="auto">
          <a:xfrm>
            <a:off x="5181600" y="5562600"/>
            <a:ext cx="3657600" cy="5334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  <p:sp>
        <p:nvSpPr>
          <p:cNvPr id="15" name="Line 154"/>
          <p:cNvSpPr>
            <a:spLocks noChangeShapeType="1"/>
          </p:cNvSpPr>
          <p:nvPr/>
        </p:nvSpPr>
        <p:spPr bwMode="auto">
          <a:xfrm flipV="1">
            <a:off x="4419600" y="5867400"/>
            <a:ext cx="762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Box 153"/>
          <p:cNvSpPr txBox="1">
            <a:spLocks noChangeArrowheads="1"/>
          </p:cNvSpPr>
          <p:nvPr/>
        </p:nvSpPr>
        <p:spPr bwMode="auto">
          <a:xfrm>
            <a:off x="1676400" y="6172200"/>
            <a:ext cx="4038600" cy="400110"/>
          </a:xfrm>
          <a:prstGeom prst="rect">
            <a:avLst/>
          </a:prstGeom>
          <a:solidFill>
            <a:srgbClr val="CCCCFF"/>
          </a:solidFill>
          <a:ln w="9525">
            <a:solidFill>
              <a:srgbClr val="CC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0" dirty="0" smtClean="0">
                <a:solidFill>
                  <a:srgbClr val="CC0000"/>
                </a:solidFill>
              </a:rPr>
              <a:t>Found 25 naturally occurring failures</a:t>
            </a:r>
            <a:endParaRPr lang="en-US" sz="2000" b="0" dirty="0">
              <a:solidFill>
                <a:srgbClr val="CC0000"/>
              </a:solidFill>
            </a:endParaRPr>
          </a:p>
        </p:txBody>
      </p:sp>
      <p:sp>
        <p:nvSpPr>
          <p:cNvPr id="8" name="Oval 152"/>
          <p:cNvSpPr>
            <a:spLocks noChangeArrowheads="1"/>
          </p:cNvSpPr>
          <p:nvPr/>
        </p:nvSpPr>
        <p:spPr bwMode="auto">
          <a:xfrm>
            <a:off x="5410200" y="1143000"/>
            <a:ext cx="762000" cy="5486400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2" grpId="0" animBg="1"/>
      <p:bldP spid="14" grpId="0" animBg="1"/>
      <p:bldP spid="15" grpId="0" animBg="1"/>
      <p:bldP spid="16" grpId="0" animBg="1"/>
      <p:bldP spid="8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00E4E-E588-44CB-8122-BB7426F8E73B}" type="slidenum">
              <a:rPr lang="en-US"/>
              <a:pPr/>
              <a:t>47</a:t>
            </a:fld>
            <a:endParaRPr lang="en-US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Atomic Sections Summary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8900" y="1055077"/>
            <a:ext cx="8966200" cy="555051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Atomic sections </a:t>
            </a:r>
            <a:r>
              <a:rPr lang="en-US" dirty="0" smtClean="0">
                <a:solidFill>
                  <a:schemeClr val="tx2"/>
                </a:solidFill>
              </a:rPr>
              <a:t>fundamentally model</a:t>
            </a:r>
            <a:r>
              <a:rPr lang="en-US" dirty="0" smtClean="0"/>
              <a:t> Web </a:t>
            </a:r>
            <a:r>
              <a:rPr lang="en-US" dirty="0"/>
              <a:t>applications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Allow the Web app form of </a:t>
            </a:r>
            <a:r>
              <a:rPr lang="en-US" dirty="0" smtClean="0"/>
              <a:t>CFGs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Can </a:t>
            </a:r>
            <a:r>
              <a:rPr lang="en-US" dirty="0" smtClean="0">
                <a:solidFill>
                  <a:schemeClr val="tx2"/>
                </a:solidFill>
              </a:rPr>
              <a:t>also</a:t>
            </a:r>
            <a:r>
              <a:rPr lang="en-US" dirty="0" smtClean="0"/>
              <a:t> be used for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 smtClean="0">
                <a:solidFill>
                  <a:schemeClr val="tx2"/>
                </a:solidFill>
              </a:rPr>
              <a:t>evolution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Design</a:t>
            </a:r>
            <a:r>
              <a:rPr lang="en-US" dirty="0" smtClean="0"/>
              <a:t> modeling / evaluation</a:t>
            </a:r>
          </a:p>
          <a:p>
            <a:pPr lvl="1"/>
            <a:r>
              <a:rPr lang="en-US" dirty="0" smtClean="0"/>
              <a:t> Change </a:t>
            </a:r>
            <a:r>
              <a:rPr lang="en-US" dirty="0" smtClean="0">
                <a:solidFill>
                  <a:schemeClr val="tx2"/>
                </a:solidFill>
              </a:rPr>
              <a:t>impact analysis</a:t>
            </a:r>
            <a:r>
              <a:rPr lang="en-US" dirty="0" smtClean="0"/>
              <a:t> (slicing)</a:t>
            </a:r>
          </a:p>
          <a:p>
            <a:pPr lvl="1"/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Coupling</a:t>
            </a:r>
            <a:r>
              <a:rPr lang="en-US" dirty="0" smtClean="0"/>
              <a:t> of Web application components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19BD83-01CB-4CB6-A5B9-EB889AE20ADC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55986" y="1726060"/>
            <a:ext cx="7822094" cy="3700705"/>
          </a:xfrm>
          <a:prstGeom prst="rect">
            <a:avLst/>
          </a:prstGeom>
          <a:solidFill>
            <a:srgbClr val="3333CC"/>
          </a:solidFill>
          <a:ln w="28575">
            <a:solidFill>
              <a:srgbClr val="000000"/>
            </a:solidFill>
          </a:ln>
          <a:effectLst>
            <a:outerShdw blurRad="50800" dist="1270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How is web software different?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What research challenges does the web offer?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Bypass testing (from the client)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Atomic section modeling (on the server)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kern="0" dirty="0" smtClean="0">
                <a:solidFill>
                  <a:schemeClr val="tx1">
                    <a:lumMod val="95000"/>
                  </a:schemeClr>
                </a:solidFill>
                <a:latin typeface="Comic Sans MS" pitchFamily="66" charset="0"/>
              </a:rPr>
              <a:t>Summary</a:t>
            </a:r>
          </a:p>
        </p:txBody>
      </p:sp>
      <p:sp>
        <p:nvSpPr>
          <p:cNvPr id="7" name="Rectangle 6"/>
          <p:cNvSpPr/>
          <p:nvPr/>
        </p:nvSpPr>
        <p:spPr>
          <a:xfrm>
            <a:off x="700832" y="4557043"/>
            <a:ext cx="1967940" cy="716272"/>
          </a:xfrm>
          <a:prstGeom prst="rect">
            <a:avLst/>
          </a:prstGeom>
          <a:solidFill>
            <a:srgbClr val="FFFF00">
              <a:alpha val="4902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36E36-0A60-4C51-960C-8F8A3239D672}" type="slidenum">
              <a:rPr lang="en-US"/>
              <a:pPr/>
              <a:t>49</a:t>
            </a:fld>
            <a:endParaRPr lang="en-US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Open Questions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to define </a:t>
            </a:r>
            <a:r>
              <a:rPr lang="en-US" dirty="0">
                <a:solidFill>
                  <a:schemeClr val="tx2"/>
                </a:solidFill>
              </a:rPr>
              <a:t>data </a:t>
            </a:r>
            <a:r>
              <a:rPr lang="en-US" dirty="0" smtClean="0">
                <a:solidFill>
                  <a:schemeClr val="tx2"/>
                </a:solidFill>
              </a:rPr>
              <a:t>flow</a:t>
            </a:r>
            <a:r>
              <a:rPr lang="en-US" dirty="0" smtClean="0"/>
              <a:t> ?</a:t>
            </a:r>
            <a:endParaRPr lang="en-US" dirty="0"/>
          </a:p>
          <a:p>
            <a:pPr lvl="1"/>
            <a:r>
              <a:rPr lang="en-US" dirty="0"/>
              <a:t>DU-pairs cannot be determined statically – uses cannot always be found</a:t>
            </a:r>
          </a:p>
          <a:p>
            <a:r>
              <a:rPr lang="en-US" dirty="0" smtClean="0"/>
              <a:t>Testing research issues </a:t>
            </a:r>
            <a:r>
              <a:rPr lang="en-US" dirty="0">
                <a:solidFill>
                  <a:schemeClr val="tx2"/>
                </a:solidFill>
              </a:rPr>
              <a:t>not </a:t>
            </a:r>
            <a:r>
              <a:rPr lang="en-US" dirty="0" smtClean="0">
                <a:solidFill>
                  <a:schemeClr val="tx2"/>
                </a:solidFill>
              </a:rPr>
              <a:t>addressed yet 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Session data</a:t>
            </a:r>
          </a:p>
          <a:p>
            <a:pPr lvl="1"/>
            <a:r>
              <a:rPr lang="en-US" dirty="0"/>
              <a:t>Multiple users</a:t>
            </a:r>
          </a:p>
          <a:p>
            <a:pPr lvl="1"/>
            <a:r>
              <a:rPr lang="en-US" dirty="0"/>
              <a:t>Concurrency</a:t>
            </a:r>
          </a:p>
          <a:p>
            <a:pPr lvl="1"/>
            <a:r>
              <a:rPr lang="en-US" dirty="0"/>
              <a:t>Input data</a:t>
            </a:r>
          </a:p>
          <a:p>
            <a:pPr lvl="1"/>
            <a:r>
              <a:rPr lang="en-US" dirty="0"/>
              <a:t>Output validation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91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1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91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911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11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11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911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pSp>
        <p:nvGrpSpPr>
          <p:cNvPr id="6" name="Group 19"/>
          <p:cNvGrpSpPr/>
          <p:nvPr/>
        </p:nvGrpSpPr>
        <p:grpSpPr>
          <a:xfrm>
            <a:off x="3643361" y="2627297"/>
            <a:ext cx="1839074" cy="954107"/>
            <a:chOff x="2712378" y="1565549"/>
            <a:chExt cx="1839074" cy="954107"/>
          </a:xfrm>
        </p:grpSpPr>
        <p:sp>
          <p:nvSpPr>
            <p:cNvPr id="7" name="AutoShape 1038"/>
            <p:cNvSpPr>
              <a:spLocks noChangeArrowheads="1"/>
            </p:cNvSpPr>
            <p:nvPr/>
          </p:nvSpPr>
          <p:spPr bwMode="auto">
            <a:xfrm>
              <a:off x="2712378" y="1588372"/>
              <a:ext cx="1839074" cy="89797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8" name="Text Box 1039"/>
            <p:cNvSpPr txBox="1">
              <a:spLocks noChangeArrowheads="1"/>
            </p:cNvSpPr>
            <p:nvPr/>
          </p:nvSpPr>
          <p:spPr bwMode="auto">
            <a:xfrm>
              <a:off x="2712378" y="1565549"/>
              <a:ext cx="1839074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Web </a:t>
              </a:r>
              <a:r>
                <a:rPr lang="en-US" sz="2800" dirty="0"/>
                <a:t>server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 bwMode="auto">
          <a:xfrm>
            <a:off x="2816011" y="1628735"/>
            <a:ext cx="82735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" name="Group 21"/>
          <p:cNvGrpSpPr/>
          <p:nvPr/>
        </p:nvGrpSpPr>
        <p:grpSpPr>
          <a:xfrm>
            <a:off x="3656632" y="1158622"/>
            <a:ext cx="1825803" cy="913597"/>
            <a:chOff x="5674430" y="4317215"/>
            <a:chExt cx="1749603" cy="913597"/>
          </a:xfrm>
        </p:grpSpPr>
        <p:sp>
          <p:nvSpPr>
            <p:cNvPr id="11" name="AutoShape 1028"/>
            <p:cNvSpPr>
              <a:spLocks noChangeArrowheads="1"/>
            </p:cNvSpPr>
            <p:nvPr/>
          </p:nvSpPr>
          <p:spPr bwMode="auto">
            <a:xfrm>
              <a:off x="5674430" y="4317215"/>
              <a:ext cx="1749603" cy="913597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034"/>
            <p:cNvSpPr txBox="1">
              <a:spLocks noChangeArrowheads="1"/>
            </p:cNvSpPr>
            <p:nvPr/>
          </p:nvSpPr>
          <p:spPr bwMode="auto">
            <a:xfrm>
              <a:off x="5966619" y="4545413"/>
              <a:ext cx="11652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/>
                <a:t>Server</a:t>
              </a:r>
              <a:endParaRPr lang="en-US" dirty="0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643361" y="4125995"/>
            <a:ext cx="1839074" cy="954107"/>
            <a:chOff x="3643361" y="4125995"/>
            <a:chExt cx="1839074" cy="954107"/>
          </a:xfrm>
        </p:grpSpPr>
        <p:sp>
          <p:nvSpPr>
            <p:cNvPr id="14" name="AutoShape 1040"/>
            <p:cNvSpPr>
              <a:spLocks noChangeArrowheads="1"/>
            </p:cNvSpPr>
            <p:nvPr/>
          </p:nvSpPr>
          <p:spPr bwMode="auto">
            <a:xfrm>
              <a:off x="3643361" y="4158940"/>
              <a:ext cx="1839074" cy="888216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" name="Text Box 1041"/>
            <p:cNvSpPr txBox="1">
              <a:spLocks noChangeArrowheads="1"/>
            </p:cNvSpPr>
            <p:nvPr/>
          </p:nvSpPr>
          <p:spPr bwMode="auto">
            <a:xfrm>
              <a:off x="3643361" y="4125995"/>
              <a:ext cx="1839074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Container engine</a:t>
              </a:r>
              <a:endParaRPr lang="en-US" sz="2800" dirty="0"/>
            </a:p>
          </p:txBody>
        </p:sp>
      </p:grpSp>
      <p:sp>
        <p:nvSpPr>
          <p:cNvPr id="16" name="Text Box 1031"/>
          <p:cNvSpPr txBox="1">
            <a:spLocks noChangeArrowheads="1"/>
          </p:cNvSpPr>
          <p:nvPr/>
        </p:nvSpPr>
        <p:spPr bwMode="auto">
          <a:xfrm>
            <a:off x="4876099" y="2006634"/>
            <a:ext cx="148360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1"/>
                </a:solidFill>
              </a:rPr>
              <a:t>HTTP Response</a:t>
            </a:r>
          </a:p>
        </p:txBody>
      </p:sp>
      <p:sp>
        <p:nvSpPr>
          <p:cNvPr id="17" name="Text Box 1032"/>
          <p:cNvSpPr txBox="1">
            <a:spLocks noChangeArrowheads="1"/>
          </p:cNvSpPr>
          <p:nvPr/>
        </p:nvSpPr>
        <p:spPr bwMode="auto">
          <a:xfrm>
            <a:off x="2681555" y="2006634"/>
            <a:ext cx="16130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HTTP Request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Text Box 1032"/>
          <p:cNvSpPr txBox="1">
            <a:spLocks noChangeArrowheads="1"/>
          </p:cNvSpPr>
          <p:nvPr/>
        </p:nvSpPr>
        <p:spPr bwMode="auto">
          <a:xfrm>
            <a:off x="726861" y="1029365"/>
            <a:ext cx="2241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Incoming request on port 8080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882757" y="918138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485525" y="2396529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2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6118260" y="2037456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7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6562846" y="3856151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6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2151642" y="3856151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3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5400000">
            <a:off x="3831858" y="2359497"/>
            <a:ext cx="557199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>
            <a:off x="3801258" y="3861818"/>
            <a:ext cx="62157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 Box 1032"/>
          <p:cNvSpPr txBox="1">
            <a:spLocks noChangeArrowheads="1"/>
          </p:cNvSpPr>
          <p:nvPr/>
        </p:nvSpPr>
        <p:spPr bwMode="auto">
          <a:xfrm>
            <a:off x="2330025" y="3313253"/>
            <a:ext cx="16130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Request / Response Objects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 Box 1032"/>
          <p:cNvSpPr txBox="1">
            <a:spLocks noChangeArrowheads="1"/>
          </p:cNvSpPr>
          <p:nvPr/>
        </p:nvSpPr>
        <p:spPr bwMode="auto">
          <a:xfrm>
            <a:off x="5175308" y="3333801"/>
            <a:ext cx="161304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Modified Response Objects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5400000" flipH="1" flipV="1">
            <a:off x="4712897" y="3856564"/>
            <a:ext cx="61106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4718374" y="2360413"/>
            <a:ext cx="5763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482435" y="1627147"/>
            <a:ext cx="82735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 Box 1032"/>
          <p:cNvSpPr txBox="1">
            <a:spLocks noChangeArrowheads="1"/>
          </p:cNvSpPr>
          <p:nvPr/>
        </p:nvSpPr>
        <p:spPr bwMode="auto">
          <a:xfrm>
            <a:off x="6079067" y="1209823"/>
            <a:ext cx="22415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Response back to requestor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960000" y="882370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8</a:t>
            </a:r>
          </a:p>
        </p:txBody>
      </p:sp>
      <p:grpSp>
        <p:nvGrpSpPr>
          <p:cNvPr id="33" name="Group 22"/>
          <p:cNvGrpSpPr/>
          <p:nvPr/>
        </p:nvGrpSpPr>
        <p:grpSpPr>
          <a:xfrm>
            <a:off x="3552496" y="5658002"/>
            <a:ext cx="1986455" cy="954107"/>
            <a:chOff x="3028075" y="3363109"/>
            <a:chExt cx="1986455" cy="954107"/>
          </a:xfrm>
        </p:grpSpPr>
        <p:sp>
          <p:nvSpPr>
            <p:cNvPr id="34" name="AutoShape 1040"/>
            <p:cNvSpPr>
              <a:spLocks noChangeArrowheads="1"/>
            </p:cNvSpPr>
            <p:nvPr/>
          </p:nvSpPr>
          <p:spPr bwMode="auto">
            <a:xfrm>
              <a:off x="3124200" y="3396054"/>
              <a:ext cx="1839074" cy="888216"/>
            </a:xfrm>
            <a:prstGeom prst="roundRect">
              <a:avLst>
                <a:gd name="adj" fmla="val 16667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5" name="Text Box 1041"/>
            <p:cNvSpPr txBox="1">
              <a:spLocks noChangeArrowheads="1"/>
            </p:cNvSpPr>
            <p:nvPr/>
          </p:nvSpPr>
          <p:spPr bwMode="auto">
            <a:xfrm>
              <a:off x="3028075" y="3363109"/>
              <a:ext cx="1986455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Program component</a:t>
              </a:r>
              <a:endParaRPr lang="en-US" sz="2800" dirty="0"/>
            </a:p>
          </p:txBody>
        </p:sp>
      </p:grpSp>
      <p:cxnSp>
        <p:nvCxnSpPr>
          <p:cNvPr id="40" name="Straight Arrow Connector 39"/>
          <p:cNvCxnSpPr/>
          <p:nvPr/>
        </p:nvCxnSpPr>
        <p:spPr bwMode="auto">
          <a:xfrm rot="5400000">
            <a:off x="3796008" y="5380518"/>
            <a:ext cx="62157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rot="5400000" flipH="1" flipV="1">
            <a:off x="4707647" y="5375264"/>
            <a:ext cx="61106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 Box 1031"/>
          <p:cNvSpPr txBox="1">
            <a:spLocks noChangeArrowheads="1"/>
          </p:cNvSpPr>
          <p:nvPr/>
        </p:nvSpPr>
        <p:spPr bwMode="auto">
          <a:xfrm>
            <a:off x="4849829" y="5017754"/>
            <a:ext cx="12461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Return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ext Box 1032"/>
          <p:cNvSpPr txBox="1">
            <a:spLocks noChangeArrowheads="1"/>
          </p:cNvSpPr>
          <p:nvPr/>
        </p:nvSpPr>
        <p:spPr bwMode="auto">
          <a:xfrm>
            <a:off x="2301769" y="5017754"/>
            <a:ext cx="18614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solidFill>
                  <a:schemeClr val="tx1"/>
                </a:solidFill>
              </a:rPr>
              <a:t>Create thread / call method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2459255" y="5680909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4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6091990" y="5048576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5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6" grpId="0"/>
      <p:bldP spid="27" grpId="0"/>
      <p:bldP spid="31" grpId="0"/>
      <p:bldP spid="32" grpId="0" animBg="1"/>
      <p:bldP spid="42" grpId="0"/>
      <p:bldP spid="43" grpId="0"/>
      <p:bldP spid="44" grpId="0" animBg="1"/>
      <p:bldP spid="45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032386"/>
            <a:ext cx="8991600" cy="5520813"/>
          </a:xfrm>
        </p:spPr>
        <p:txBody>
          <a:bodyPr/>
          <a:lstStyle/>
          <a:p>
            <a:r>
              <a:rPr lang="en-US" dirty="0" smtClean="0"/>
              <a:t>The Web provides a new way to </a:t>
            </a:r>
            <a:r>
              <a:rPr lang="en-US" dirty="0" smtClean="0">
                <a:solidFill>
                  <a:srgbClr val="FFFF00"/>
                </a:solidFill>
              </a:rPr>
              <a:t>deploy</a:t>
            </a:r>
            <a:r>
              <a:rPr lang="en-US" dirty="0" smtClean="0"/>
              <a:t> software</a:t>
            </a:r>
          </a:p>
          <a:p>
            <a:r>
              <a:rPr lang="en-US" dirty="0" smtClean="0"/>
              <a:t>The new technologies mean that old testing techniques </a:t>
            </a:r>
            <a:r>
              <a:rPr lang="en-US" dirty="0" smtClean="0">
                <a:solidFill>
                  <a:srgbClr val="FFFF00"/>
                </a:solidFill>
              </a:rPr>
              <a:t>do not work</a:t>
            </a:r>
            <a:r>
              <a:rPr lang="en-US" dirty="0" smtClean="0"/>
              <a:t> very well</a:t>
            </a:r>
          </a:p>
          <a:p>
            <a:r>
              <a:rPr lang="en-US" dirty="0" smtClean="0"/>
              <a:t>New </a:t>
            </a:r>
            <a:r>
              <a:rPr lang="en-US" dirty="0" smtClean="0">
                <a:solidFill>
                  <a:srgbClr val="FFFF00"/>
                </a:solidFill>
              </a:rPr>
              <a:t>tools and techniques</a:t>
            </a:r>
            <a:r>
              <a:rPr lang="en-US" dirty="0" smtClean="0"/>
              <a:t> are being developed</a:t>
            </a:r>
          </a:p>
          <a:p>
            <a:r>
              <a:rPr lang="en-US" dirty="0" smtClean="0"/>
              <a:t>Most are still in the </a:t>
            </a:r>
            <a:r>
              <a:rPr lang="en-US" dirty="0" smtClean="0">
                <a:solidFill>
                  <a:srgbClr val="FFFF00"/>
                </a:solidFill>
              </a:rPr>
              <a:t>research</a:t>
            </a:r>
            <a:r>
              <a:rPr lang="en-US" dirty="0" smtClean="0"/>
              <a:t> stage</a:t>
            </a:r>
          </a:p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Most companies test web software </a:t>
            </a:r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risten ITC" pitchFamily="66" charset="0"/>
              </a:rPr>
              <a:t>very badly</a:t>
            </a:r>
            <a:endParaRPr lang="en-US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risten ITC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03D84-5AF9-4497-9B4B-140AE68B185E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TAROT, June 2010</a:t>
            </a: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and </a:t>
            </a:r>
            <a:r>
              <a:rPr lang="en-US" altLang="zh-CN" dirty="0" smtClean="0">
                <a:ea typeface="宋体"/>
                <a:cs typeface="宋体"/>
              </a:rPr>
              <a:t>Contact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832949"/>
            <a:ext cx="8966200" cy="4104811"/>
          </a:xfrm>
        </p:spPr>
        <p:txBody>
          <a:bodyPr/>
          <a:lstStyle/>
          <a:p>
            <a:r>
              <a:rPr lang="en-US" sz="1800" dirty="0" smtClean="0"/>
              <a:t>Modeling Presentation Layers of Web Applications for Testing, Jeff Offutt and Ye Wu, Springer’s Software and Systems Modeling, 9(2), April 2010</a:t>
            </a:r>
          </a:p>
          <a:p>
            <a:r>
              <a:rPr lang="en-US" sz="1800" dirty="0" smtClean="0"/>
              <a:t>Testing Web Services by XML Perturbation, </a:t>
            </a:r>
            <a:r>
              <a:rPr lang="en-US" sz="1800" dirty="0" err="1" smtClean="0"/>
              <a:t>Wuzhi</a:t>
            </a:r>
            <a:r>
              <a:rPr lang="en-US" sz="1800" dirty="0" smtClean="0"/>
              <a:t> </a:t>
            </a:r>
            <a:r>
              <a:rPr lang="en-US" sz="1800" dirty="0" err="1" smtClean="0"/>
              <a:t>Xu</a:t>
            </a:r>
            <a:r>
              <a:rPr lang="en-US" sz="1800" dirty="0" smtClean="0"/>
              <a:t>, Jeff Offutt and Juan </a:t>
            </a:r>
            <a:r>
              <a:rPr lang="en-US" sz="1800" dirty="0" err="1" smtClean="0"/>
              <a:t>Luo</a:t>
            </a:r>
            <a:r>
              <a:rPr lang="en-US" sz="1800" dirty="0" smtClean="0"/>
              <a:t>, ISSRE 2010</a:t>
            </a:r>
          </a:p>
          <a:p>
            <a:r>
              <a:rPr lang="en-US" sz="1800" dirty="0" smtClean="0"/>
              <a:t>Testing Web Applications by Modeling with FSMs, </a:t>
            </a:r>
            <a:r>
              <a:rPr lang="en-US" sz="1800" dirty="0" err="1" smtClean="0"/>
              <a:t>Anneliese</a:t>
            </a:r>
            <a:r>
              <a:rPr lang="en-US" sz="1800" dirty="0" smtClean="0"/>
              <a:t> Andrews, Jeff Offutt and Roger Alexander, Springer’s Software Systems and Modeling, 4(3):326-345, July 2005.</a:t>
            </a:r>
          </a:p>
          <a:p>
            <a:r>
              <a:rPr lang="en-US" sz="1800" dirty="0" smtClean="0"/>
              <a:t>Bypass Testing of Web Applications, Jeff Offutt, Ye Wu, </a:t>
            </a:r>
            <a:r>
              <a:rPr lang="en-US" sz="1800" dirty="0" err="1" smtClean="0"/>
              <a:t>Xiaochen</a:t>
            </a:r>
            <a:r>
              <a:rPr lang="en-US" sz="1800" dirty="0" smtClean="0"/>
              <a:t> Du and Hong Huang, ISSRE 2004</a:t>
            </a:r>
          </a:p>
          <a:p>
            <a:r>
              <a:rPr lang="en-US" sz="1800" dirty="0" smtClean="0"/>
              <a:t>Generating Test Cases for Web Services Using Data Perturbation, Jeff Offutt and </a:t>
            </a:r>
            <a:r>
              <a:rPr lang="en-US" sz="1800" dirty="0" err="1" smtClean="0"/>
              <a:t>Wuzhi</a:t>
            </a:r>
            <a:r>
              <a:rPr lang="en-US" sz="1800" dirty="0" smtClean="0"/>
              <a:t> </a:t>
            </a:r>
            <a:r>
              <a:rPr lang="en-US" sz="1800" dirty="0" err="1" smtClean="0"/>
              <a:t>Xu</a:t>
            </a:r>
            <a:r>
              <a:rPr lang="en-US" sz="1800" dirty="0" smtClean="0"/>
              <a:t>, TAV-Web, July 2004</a:t>
            </a:r>
          </a:p>
          <a:p>
            <a:r>
              <a:rPr lang="en-US" sz="1800" dirty="0" smtClean="0"/>
              <a:t>Quality Attributes of Web Software Applications, Jeff Offutt, IEEE Software: Special Issue on Software Engineering of Internet Software, March/April 2002</a:t>
            </a:r>
          </a:p>
          <a:p>
            <a:r>
              <a:rPr lang="en-US" sz="1800" dirty="0" smtClean="0"/>
              <a:t>Generating Test Cases for XML-based Web Component Interactions Using Mutation Analysis, Suet Chun Lee and Jeff Offutt, ISSRE 2001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692169" y="4821177"/>
            <a:ext cx="5749159" cy="1815882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Comic Sans MS" pitchFamily="66" charset="0"/>
                <a:ea typeface="宋体" charset="-122"/>
              </a:rPr>
              <a:t>Jeff Offutt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Comic Sans MS" pitchFamily="66" charset="0"/>
                <a:ea typeface="宋体" charset="-122"/>
              </a:rPr>
              <a:t>offutt@gmu.edu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altLang="zh-CN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95000"/>
                    </a:srgbClr>
                  </a:outerShdw>
                </a:effectLst>
                <a:latin typeface="Comic Sans MS" pitchFamily="66" charset="0"/>
                <a:ea typeface="宋体" charset="-122"/>
              </a:rPr>
              <a:t>http://cs.gmu.edu/~offutt/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Software Container Engine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20871" y="1289616"/>
            <a:ext cx="6888006" cy="4869446"/>
            <a:chOff x="900161" y="1289616"/>
            <a:chExt cx="7308418" cy="4869446"/>
          </a:xfrm>
        </p:grpSpPr>
        <p:sp>
          <p:nvSpPr>
            <p:cNvPr id="7" name="AutoShape 1040"/>
            <p:cNvSpPr>
              <a:spLocks noChangeArrowheads="1"/>
            </p:cNvSpPr>
            <p:nvPr/>
          </p:nvSpPr>
          <p:spPr bwMode="auto">
            <a:xfrm>
              <a:off x="900161" y="1289616"/>
              <a:ext cx="7308418" cy="4869446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" name="Text Box 1041"/>
            <p:cNvSpPr txBox="1">
              <a:spLocks noChangeArrowheads="1"/>
            </p:cNvSpPr>
            <p:nvPr/>
          </p:nvSpPr>
          <p:spPr bwMode="auto">
            <a:xfrm>
              <a:off x="1120883" y="1309227"/>
              <a:ext cx="327244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>
                  <a:solidFill>
                    <a:schemeClr val="tx1"/>
                  </a:solidFill>
                </a:rPr>
                <a:t>Container engine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2" name="AutoShape 1040"/>
          <p:cNvSpPr>
            <a:spLocks noChangeArrowheads="1"/>
          </p:cNvSpPr>
          <p:nvPr/>
        </p:nvSpPr>
        <p:spPr bwMode="auto">
          <a:xfrm>
            <a:off x="1557055" y="2033346"/>
            <a:ext cx="2689117" cy="321131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Text Box 1041"/>
          <p:cNvSpPr txBox="1">
            <a:spLocks noChangeArrowheads="1"/>
          </p:cNvSpPr>
          <p:nvPr/>
        </p:nvSpPr>
        <p:spPr bwMode="auto">
          <a:xfrm>
            <a:off x="1924917" y="2008165"/>
            <a:ext cx="1953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Web App 1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AutoShape 1040"/>
          <p:cNvSpPr>
            <a:spLocks noChangeArrowheads="1"/>
          </p:cNvSpPr>
          <p:nvPr/>
        </p:nvSpPr>
        <p:spPr bwMode="auto">
          <a:xfrm>
            <a:off x="4736434" y="2028091"/>
            <a:ext cx="2689117" cy="321131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" name="Text Box 1041"/>
          <p:cNvSpPr txBox="1">
            <a:spLocks noChangeArrowheads="1"/>
          </p:cNvSpPr>
          <p:nvPr/>
        </p:nvSpPr>
        <p:spPr bwMode="auto">
          <a:xfrm>
            <a:off x="5104296" y="2002910"/>
            <a:ext cx="1953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Web App 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839304" y="2785241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2054766" y="3610303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2921870" y="2911365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2427885" y="4424856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4997663" y="2674883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a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5013428" y="3720662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6080229" y="2801007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b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586244" y="4430108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6258905" y="3515711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rPr>
              <a:t>C2</a:t>
            </a:r>
            <a:r>
              <a:rPr lang="en-US" sz="2400" baseline="-10000" dirty="0" smtClean="0">
                <a:solidFill>
                  <a:schemeClr val="tx1"/>
                </a:solidFill>
              </a:rPr>
              <a:t>d</a:t>
            </a:r>
            <a:endParaRPr kumimoji="0" lang="en-US" sz="2400" b="1" i="0" u="none" strike="noStrike" cap="none" normalizeH="0" baseline="-1000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3594534" y="5318232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8" grpId="0" animBg="1"/>
      <p:bldP spid="3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Traditional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00" y="1061545"/>
            <a:ext cx="8966200" cy="554404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Procedural</a:t>
            </a:r>
            <a:r>
              <a:rPr lang="en-US" dirty="0" smtClean="0"/>
              <a:t> languages</a:t>
            </a:r>
          </a:p>
          <a:p>
            <a:pPr lvl="1"/>
            <a:r>
              <a:rPr lang="en-US" dirty="0" smtClean="0"/>
              <a:t>Method / function calls</a:t>
            </a:r>
          </a:p>
          <a:p>
            <a:pPr lvl="1"/>
            <a:r>
              <a:rPr lang="en-US" dirty="0" smtClean="0"/>
              <a:t>Decisions – </a:t>
            </a:r>
            <a:r>
              <a:rPr lang="en-US" dirty="0" smtClean="0">
                <a:latin typeface="Comic Sans MS" pitchFamily="66" charset="0"/>
              </a:rPr>
              <a:t>if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while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for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repeat-until</a:t>
            </a:r>
            <a:r>
              <a:rPr lang="en-US" dirty="0" smtClean="0"/>
              <a:t>, </a:t>
            </a:r>
            <a:r>
              <a:rPr lang="en-US" dirty="0" smtClean="0">
                <a:latin typeface="Comic Sans MS" pitchFamily="66" charset="0"/>
              </a:rPr>
              <a:t>switch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Static includes – other code pulled in before compiling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OO</a:t>
            </a:r>
            <a:r>
              <a:rPr lang="en-US" dirty="0" smtClean="0"/>
              <a:t> languages</a:t>
            </a:r>
          </a:p>
          <a:p>
            <a:pPr lvl="1"/>
            <a:r>
              <a:rPr lang="en-US" dirty="0" smtClean="0"/>
              <a:t>Dynamic binding via polymorphism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Client</a:t>
            </a:r>
            <a:r>
              <a:rPr lang="en-US" dirty="0" smtClean="0"/>
              <a:t> / </a:t>
            </a:r>
            <a:r>
              <a:rPr lang="en-US" dirty="0" smtClean="0">
                <a:solidFill>
                  <a:schemeClr val="tx2"/>
                </a:solidFill>
              </a:rPr>
              <a:t>Server</a:t>
            </a:r>
          </a:p>
          <a:p>
            <a:pPr lvl="1"/>
            <a:r>
              <a:rPr lang="en-US" dirty="0" smtClean="0"/>
              <a:t>Message passing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App Control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Same</a:t>
            </a:r>
            <a:r>
              <a:rPr lang="en-US" sz="2800" dirty="0" smtClean="0"/>
              <a:t> as traditional – Software on server and client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Synchronous message</a:t>
            </a:r>
            <a:r>
              <a:rPr lang="en-US" sz="2800" dirty="0" smtClean="0"/>
              <a:t> passing – Client to server, HTTP</a:t>
            </a:r>
          </a:p>
          <a:p>
            <a:pPr lvl="1"/>
            <a:r>
              <a:rPr lang="en-US" sz="2400" dirty="0" smtClean="0"/>
              <a:t>Also server to other servers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Asynchronous messages</a:t>
            </a:r>
            <a:r>
              <a:rPr lang="en-US" sz="2800" dirty="0" smtClean="0"/>
              <a:t> passing – Client to server, Ajax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Event handling</a:t>
            </a:r>
            <a:r>
              <a:rPr lang="en-US" sz="2800" dirty="0" smtClean="0"/>
              <a:t> – on the client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Forward</a:t>
            </a:r>
            <a:r>
              <a:rPr lang="en-US" sz="2800" dirty="0" smtClean="0"/>
              <a:t> – Transfers control from one server component to another, no return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Redirect</a:t>
            </a:r>
            <a:r>
              <a:rPr lang="en-US" sz="2800" dirty="0" smtClean="0"/>
              <a:t> – Ask client to send request elsewhere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URL rewriting</a:t>
            </a:r>
            <a:r>
              <a:rPr lang="en-US" sz="2800" dirty="0" smtClean="0"/>
              <a:t> by users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Dynamic include</a:t>
            </a:r>
            <a:r>
              <a:rPr lang="en-US" sz="2800" dirty="0" smtClean="0"/>
              <a:t> – Control passes to another component, then returns, no parameters</a:t>
            </a:r>
          </a:p>
          <a:p>
            <a:r>
              <a:rPr lang="en-US" sz="2800" dirty="0" smtClean="0">
                <a:solidFill>
                  <a:schemeClr val="tx2"/>
                </a:solidFill>
              </a:rPr>
              <a:t>Dynamic binding</a:t>
            </a:r>
            <a:r>
              <a:rPr lang="en-US" sz="2800" dirty="0" smtClean="0"/>
              <a:t> – Reflection allows new components</a:t>
            </a: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Ramifications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traditional control flow graph </a:t>
            </a:r>
            <a:r>
              <a:rPr lang="en-US" dirty="0" smtClean="0">
                <a:solidFill>
                  <a:schemeClr val="tx2"/>
                </a:solidFill>
              </a:rPr>
              <a:t>does not model </a:t>
            </a:r>
            <a:r>
              <a:rPr lang="en-US" dirty="0" smtClean="0"/>
              <a:t>essential parts of web app execution !</a:t>
            </a:r>
          </a:p>
          <a:p>
            <a:r>
              <a:rPr lang="en-US" dirty="0" smtClean="0"/>
              <a:t>UML diagrams </a:t>
            </a:r>
            <a:r>
              <a:rPr lang="en-US" dirty="0" smtClean="0">
                <a:solidFill>
                  <a:schemeClr val="tx2"/>
                </a:solidFill>
              </a:rPr>
              <a:t>do not model</a:t>
            </a:r>
            <a:r>
              <a:rPr lang="en-US" dirty="0" smtClean="0"/>
              <a:t> many of these</a:t>
            </a:r>
          </a:p>
          <a:p>
            <a:r>
              <a:rPr lang="en-US" dirty="0" smtClean="0"/>
              <a:t>Most developers learn the </a:t>
            </a:r>
            <a:r>
              <a:rPr lang="en-US" dirty="0" smtClean="0">
                <a:solidFill>
                  <a:schemeClr val="tx2"/>
                </a:solidFill>
              </a:rPr>
              <a:t>syntax</a:t>
            </a:r>
            <a:r>
              <a:rPr lang="en-US" dirty="0" smtClean="0"/>
              <a:t>, but not the </a:t>
            </a:r>
            <a:r>
              <a:rPr lang="en-US" dirty="0" smtClean="0">
                <a:solidFill>
                  <a:schemeClr val="tx2"/>
                </a:solidFill>
              </a:rPr>
              <a:t>concepts</a:t>
            </a:r>
            <a:r>
              <a:rPr lang="en-US" dirty="0" smtClean="0"/>
              <a:t> behind these new control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TAROT, June 2010</a:t>
            </a:r>
            <a:endParaRPr lang="en-US" u="sn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Jeff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E8A8A-8C88-46EB-A4F9-387E7AC2981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94808" y="4598209"/>
            <a:ext cx="8544398" cy="1569660"/>
          </a:xfrm>
          <a:prstGeom prst="rect">
            <a:avLst/>
          </a:prstGeom>
          <a:gradFill flip="none" rotWithShape="1">
            <a:gsLst>
              <a:gs pos="15000">
                <a:srgbClr val="0000CC">
                  <a:shade val="30000"/>
                  <a:satMod val="115000"/>
                </a:srgbClr>
              </a:gs>
              <a:gs pos="50000">
                <a:srgbClr val="0000FF"/>
              </a:gs>
              <a:gs pos="68000">
                <a:srgbClr val="0033CC"/>
              </a:gs>
            </a:gsLst>
            <a:lin ang="2700000" scaled="1"/>
            <a:tileRect/>
          </a:gra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Lots of poorly designed software …</a:t>
            </a:r>
          </a:p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lots and lots of poorly understood software faults !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theme1.xml><?xml version="1.0" encoding="utf-8"?>
<a:theme xmlns:a="http://schemas.openxmlformats.org/drawingml/2006/main" name="intro">
  <a:themeElements>
    <a:clrScheme name="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0033"/>
      </a:hlink>
      <a:folHlink>
        <a:srgbClr val="969696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2305</TotalTime>
  <Pages>49</Pages>
  <Words>3642</Words>
  <Application>Microsoft Office PowerPoint</Application>
  <PresentationFormat>On-screen Show (4:3)</PresentationFormat>
  <Paragraphs>775</Paragraphs>
  <Slides>51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intro</vt:lpstr>
      <vt:lpstr>Testing Dynamic Aspects of Web Applications</vt:lpstr>
      <vt:lpstr>OUTLINE</vt:lpstr>
      <vt:lpstr>General Web Terminology</vt:lpstr>
      <vt:lpstr>Software Deployment Methods</vt:lpstr>
      <vt:lpstr>Execution Overview</vt:lpstr>
      <vt:lpstr>Web Software Container Engine</vt:lpstr>
      <vt:lpstr>Traditional Control Flow</vt:lpstr>
      <vt:lpstr>Web App Control Flow</vt:lpstr>
      <vt:lpstr>Ramifications</vt:lpstr>
      <vt:lpstr>State &amp; Session Tracking</vt:lpstr>
      <vt:lpstr>State in Procedural Languages</vt:lpstr>
      <vt:lpstr>State in OO Languages (Java)</vt:lpstr>
      <vt:lpstr>State in Web Applications</vt:lpstr>
      <vt:lpstr>Sessions—Big Picture</vt:lpstr>
      <vt:lpstr>Sessions—Big Picture</vt:lpstr>
      <vt:lpstr>Sharing Data : Session Object</vt:lpstr>
      <vt:lpstr>Context Scope</vt:lpstr>
      <vt:lpstr>Sharing Data with Scope (JSP)</vt:lpstr>
      <vt:lpstr>Control Flow and State Summary</vt:lpstr>
      <vt:lpstr>OUTLINE</vt:lpstr>
      <vt:lpstr>Testing Web Applications</vt:lpstr>
      <vt:lpstr>Differences in Testing Web Apps</vt:lpstr>
      <vt:lpstr>OUTLINE</vt:lpstr>
      <vt:lpstr>Validating Inputs</vt:lpstr>
      <vt:lpstr>Representing Input Domains</vt:lpstr>
      <vt:lpstr>Representing Input Domains</vt:lpstr>
      <vt:lpstr>Representing Input Domains</vt:lpstr>
      <vt:lpstr>How to Apply to Web Apps?</vt:lpstr>
      <vt:lpstr>Abbreviated HTML</vt:lpstr>
      <vt:lpstr>Saved &amp; Modified HTML</vt:lpstr>
      <vt:lpstr>Bypass Testing</vt:lpstr>
      <vt:lpstr>Types of Client Input Validation</vt:lpstr>
      <vt:lpstr>Example Constraint Rules</vt:lpstr>
      <vt:lpstr>Output Checking</vt:lpstr>
      <vt:lpstr>Results From a Practical Study</vt:lpstr>
      <vt:lpstr>OUTLINE</vt:lpstr>
      <vt:lpstr>Control Flow Graphs in Web Applications</vt:lpstr>
      <vt:lpstr>Atomic Sections</vt:lpstr>
      <vt:lpstr>Atomic Sections Defined</vt:lpstr>
      <vt:lpstr>Composite Sections</vt:lpstr>
      <vt:lpstr>Modeling Dynamic Interaction</vt:lpstr>
      <vt:lpstr>Inter-Component Modeling Level</vt:lpstr>
      <vt:lpstr>Composite Section Test Criteria Intra-Component</vt:lpstr>
      <vt:lpstr>WAG (Inter-Component) Tests</vt:lpstr>
      <vt:lpstr>STIS Web Application Graph</vt:lpstr>
      <vt:lpstr>Results from Testing STIS</vt:lpstr>
      <vt:lpstr>Atomic Sections Summary</vt:lpstr>
      <vt:lpstr>OUTLINE</vt:lpstr>
      <vt:lpstr>Open Questions</vt:lpstr>
      <vt:lpstr>Conclusions</vt:lpstr>
      <vt:lpstr>References and Contact</vt:lpstr>
    </vt:vector>
  </TitlesOfParts>
  <Company>George Mason Unviersity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Here! Test this!</dc:title>
  <dc:subject/>
  <dc:creator>Jeff Offutt</dc:creator>
  <cp:keywords/>
  <dc:description/>
  <cp:lastModifiedBy>IT&amp;E</cp:lastModifiedBy>
  <cp:revision>272</cp:revision>
  <cp:lastPrinted>1996-04-04T10:27:56Z</cp:lastPrinted>
  <dcterms:created xsi:type="dcterms:W3CDTF">1996-06-15T03:21:08Z</dcterms:created>
  <dcterms:modified xsi:type="dcterms:W3CDTF">2010-06-22T07:16:14Z</dcterms:modified>
</cp:coreProperties>
</file>