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16"/>
  </p:notesMasterIdLst>
  <p:handoutMasterIdLst>
    <p:handoutMasterId r:id="rId17"/>
  </p:handoutMasterIdLst>
  <p:sldIdLst>
    <p:sldId id="256" r:id="rId2"/>
    <p:sldId id="419" r:id="rId3"/>
    <p:sldId id="420" r:id="rId4"/>
    <p:sldId id="421" r:id="rId5"/>
    <p:sldId id="424" r:id="rId6"/>
    <p:sldId id="425" r:id="rId7"/>
    <p:sldId id="422" r:id="rId8"/>
    <p:sldId id="423" r:id="rId9"/>
    <p:sldId id="412" r:id="rId10"/>
    <p:sldId id="417" r:id="rId11"/>
    <p:sldId id="418" r:id="rId12"/>
    <p:sldId id="408" r:id="rId13"/>
    <p:sldId id="414" r:id="rId14"/>
    <p:sldId id="409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00FF"/>
    <a:srgbClr val="FF0000"/>
    <a:srgbClr val="FFFF00"/>
    <a:srgbClr val="3333CC"/>
    <a:srgbClr val="3333FF"/>
    <a:srgbClr val="FFFFCC"/>
    <a:srgbClr val="FFCCCC"/>
    <a:srgbClr val="CCE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8" autoAdjust="0"/>
    <p:restoredTop sz="94715" autoAdjust="0"/>
  </p:normalViewPr>
  <p:slideViewPr>
    <p:cSldViewPr>
      <p:cViewPr varScale="1">
        <p:scale>
          <a:sx n="76" d="100"/>
          <a:sy n="76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66" y="-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t" anchorCtr="0" compatLnSpc="1">
            <a:prstTxWarp prst="textNoShape">
              <a:avLst/>
            </a:prstTxWarp>
          </a:bodyPr>
          <a:lstStyle>
            <a:lvl1pPr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t" anchorCtr="0" compatLnSpc="1">
            <a:prstTxWarp prst="textNoShape">
              <a:avLst/>
            </a:prstTxWarp>
          </a:bodyPr>
          <a:lstStyle>
            <a:lvl1pPr algn="r"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b" anchorCtr="0" compatLnSpc="1">
            <a:prstTxWarp prst="textNoShape">
              <a:avLst/>
            </a:prstTxWarp>
          </a:bodyPr>
          <a:lstStyle>
            <a:lvl1pPr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b" anchorCtr="0" compatLnSpc="1">
            <a:prstTxWarp prst="textNoShape">
              <a:avLst/>
            </a:prstTxWarp>
          </a:bodyPr>
          <a:lstStyle>
            <a:lvl1pPr algn="r"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A3CD9C-A9D0-43CE-A6F5-6166C50CA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02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t" anchorCtr="0" compatLnSpc="1">
            <a:prstTxWarp prst="textNoShape">
              <a:avLst/>
            </a:prstTxWarp>
          </a:bodyPr>
          <a:lstStyle>
            <a:lvl1pPr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t" anchorCtr="0" compatLnSpc="1">
            <a:prstTxWarp prst="textNoShape">
              <a:avLst/>
            </a:prstTxWarp>
          </a:bodyPr>
          <a:lstStyle>
            <a:lvl1pPr algn="r"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9" y="4560890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776"/>
            <a:ext cx="31702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b" anchorCtr="0" compatLnSpc="1">
            <a:prstTxWarp prst="textNoShape">
              <a:avLst/>
            </a:prstTxWarp>
          </a:bodyPr>
          <a:lstStyle>
            <a:lvl1pPr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1776"/>
            <a:ext cx="31702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9" tIns="48318" rIns="96639" bIns="48318" numCol="1" anchor="b" anchorCtr="0" compatLnSpc="1">
            <a:prstTxWarp prst="textNoShape">
              <a:avLst/>
            </a:prstTxWarp>
          </a:bodyPr>
          <a:lstStyle>
            <a:lvl1pPr algn="r" defTabSz="96685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D7020C-64BC-4783-92F3-DB57C6446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6646"/>
            <a:fld id="{04F645CA-CD5F-4DB5-905B-3F152A25A7AC}" type="slidenum">
              <a:rPr lang="en-US" smtClean="0">
                <a:latin typeface="Arial" pitchFamily="34" charset="0"/>
                <a:cs typeface="Arial" pitchFamily="34" charset="0"/>
              </a:rPr>
              <a:pPr defTabSz="966646"/>
              <a:t>1</a:t>
            </a:fld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pic>
        <p:nvPicPr>
          <p:cNvPr id="44" name="Picture 47" descr="gmulogo-color15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9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9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1A963A7-A787-48F9-851B-428511D3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624A2-6224-4CE2-BBD9-092C277B9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F6CF8-09BA-4068-99EA-5EA8E0561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4196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4196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8586C-20F8-49BE-BCF3-845D3945B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757DC-6909-4280-84B1-498D80798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E5886-0194-4F8E-9B90-3E1B5C1B4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54668-7E3B-4FB3-8AC8-7C94E2195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8E9A8-8ADA-4849-9848-2FE04E307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FB2CC-0026-474A-8143-56756D8BC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44FE-9A1B-4119-9942-148DA56A8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9B41-A495-4686-99F5-94938DCD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C1B0-56E5-45C2-8102-650CAB1BE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2902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2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2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3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4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5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6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6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06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1070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2906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906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290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950076" y="0"/>
            <a:ext cx="705092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90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14400"/>
            <a:ext cx="8991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2906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548438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129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129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553200"/>
            <a:ext cx="195024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843853-28E4-4D1D-B0D8-C02B741298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7" descr="gmulogo-color15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51"/>
          <p:cNvSpPr txBox="1"/>
          <p:nvPr userDrawn="1"/>
        </p:nvSpPr>
        <p:spPr>
          <a:xfrm>
            <a:off x="8229600" y="6642556"/>
            <a:ext cx="914400" cy="21544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800" b="0" dirty="0" smtClean="0">
                <a:effectLst/>
                <a:latin typeface="Arial" pitchFamily="34" charset="0"/>
                <a:cs typeface="Arial" pitchFamily="34" charset="0"/>
              </a:rPr>
              <a:t>of 13</a:t>
            </a:r>
            <a:endParaRPr lang="en-US" sz="800" b="0" dirty="0"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Group 8"/>
          <p:cNvGrpSpPr>
            <a:grpSpLocks/>
          </p:cNvGrpSpPr>
          <p:nvPr userDrawn="1"/>
        </p:nvGrpSpPr>
        <p:grpSpPr bwMode="auto">
          <a:xfrm>
            <a:off x="0" y="0"/>
            <a:ext cx="1219200" cy="838200"/>
            <a:chOff x="4648200" y="2971800"/>
            <a:chExt cx="1676401" cy="914400"/>
          </a:xfrm>
        </p:grpSpPr>
        <p:sp>
          <p:nvSpPr>
            <p:cNvPr id="50" name="Rectangle 49"/>
            <p:cNvSpPr/>
            <p:nvPr/>
          </p:nvSpPr>
          <p:spPr>
            <a:xfrm>
              <a:off x="4648200" y="2971800"/>
              <a:ext cx="1676401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  <p:sp>
        <p:nvSpPr>
          <p:cNvPr id="129072" name="Line 48"/>
          <p:cNvSpPr>
            <a:spLocks noChangeShapeType="1"/>
          </p:cNvSpPr>
          <p:nvPr userDrawn="1"/>
        </p:nvSpPr>
        <p:spPr bwMode="auto">
          <a:xfrm>
            <a:off x="0" y="852488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5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Gill Sans MT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Gill Sans MT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Gill Sans MT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Gill Sans MT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Gill Sans MT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14400"/>
            <a:ext cx="8839200" cy="8382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 smtClean="0">
                <a:latin typeface="Comic Sans MS" pitchFamily="66" charset="0"/>
              </a:rPr>
              <a:t>Can I Teach One Class in Three Places?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476500" y="4419600"/>
            <a:ext cx="4191000" cy="2133600"/>
          </a:xfrm>
          <a:prstGeom prst="rect">
            <a:avLst/>
          </a:prstGeom>
          <a:gradFill flip="none" rotWithShape="1">
            <a:gsLst>
              <a:gs pos="0">
                <a:srgbClr val="0033CC">
                  <a:shade val="30000"/>
                  <a:satMod val="115000"/>
                </a:srgbClr>
              </a:gs>
              <a:gs pos="50000">
                <a:srgbClr val="0033CC">
                  <a:shade val="67500"/>
                  <a:satMod val="115000"/>
                </a:srgbClr>
              </a:gs>
              <a:gs pos="100000">
                <a:srgbClr val="0033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" y="2286000"/>
            <a:ext cx="8839200" cy="14478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Can We Use Technology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 to Improve Education, Instead of Just Cut Costs?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609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FFFF00"/>
                </a:solidFill>
              </a:rPr>
              <a:t>Merging students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09600" y="1394091"/>
            <a:ext cx="7772400" cy="1302921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Not feasible for students to get on other university’s CMS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Impossible for Swedish students to enroll at GMU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Piazza is free and independent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6200" y="2643303"/>
            <a:ext cx="899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ill Sans MT" pitchFamily="34" charset="0"/>
                <a:ea typeface="+mn-ea"/>
                <a:cs typeface="+mn-cs"/>
              </a:rPr>
              <a:t>Course credits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066800" y="3199194"/>
            <a:ext cx="7010400" cy="125162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The credits are different at Swedish universities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Swedish students often get the credits for “theory” (lectures) without “practice” (homeworks)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6200" y="4397110"/>
            <a:ext cx="899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ill Sans MT" pitchFamily="34" charset="0"/>
                <a:ea typeface="+mn-ea"/>
                <a:cs typeface="+mn-cs"/>
              </a:rPr>
              <a:t>Motivation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09600" y="4953000"/>
            <a:ext cx="7772400" cy="1723549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Graduate school in Sweden is free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All grades are Pass/Fail – you either get the credits or not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No penalty for not getting credits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Two Swedish students “dropped” near 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/>
      <p:bldP spid="9" grpId="0" animBg="1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609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FFFF00"/>
                </a:solidFill>
              </a:rPr>
              <a:t>Criticism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1000" y="1536843"/>
            <a:ext cx="8382000" cy="882293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Swedish students are more willing to criticize than American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American students are more critical than most foreign students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6200" y="2590800"/>
            <a:ext cx="899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eaLnBrk="0" hangingPunct="0">
              <a:spcBef>
                <a:spcPct val="20000"/>
              </a:spcBef>
              <a:buClr>
                <a:schemeClr val="hlink"/>
              </a:buClr>
              <a:buSzPct val="90000"/>
            </a:pP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+mn-cs"/>
              </a:rPr>
              <a:t>Time zones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90600" y="3206822"/>
            <a:ext cx="7086600" cy="882293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Six hours difference weren’t important online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Deadlines were “COB in Virginia, 23:00 in Sweden”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6200" y="4267200"/>
            <a:ext cx="899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eaLnBrk="0" hangingPunct="0">
              <a:spcBef>
                <a:spcPct val="20000"/>
              </a:spcBef>
              <a:buClr>
                <a:schemeClr val="hlink"/>
              </a:buClr>
              <a:buSzPct val="90000"/>
            </a:pP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+mn-cs"/>
              </a:rPr>
              <a:t>Personal connections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09600" y="4876800"/>
            <a:ext cx="7772400" cy="1620957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Two students commented that they missed getting to know their classmates in person</a:t>
            </a:r>
          </a:p>
          <a:p>
            <a:pPr marL="342900" indent="-342900">
              <a:spcBef>
                <a:spcPts val="4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cs typeface="Arial" charset="0"/>
              </a:rPr>
              <a:t>Four said they “talked” more because the rest of the class wasn’t looking at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/>
      <p:bldP spid="9" grpId="0" animBg="1"/>
      <p:bldP spid="10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first weeks, students did not </a:t>
            </a:r>
            <a:r>
              <a:rPr lang="en-US" dirty="0" smtClean="0">
                <a:solidFill>
                  <a:srgbClr val="FFFF00"/>
                </a:solidFill>
              </a:rPr>
              <a:t>differentiate</a:t>
            </a:r>
            <a:r>
              <a:rPr lang="en-US" dirty="0" smtClean="0"/>
              <a:t> based on university</a:t>
            </a:r>
          </a:p>
          <a:p>
            <a:pPr lvl="1"/>
            <a:r>
              <a:rPr lang="en-US" dirty="0" smtClean="0"/>
              <a:t>They were all together</a:t>
            </a:r>
          </a:p>
          <a:p>
            <a:r>
              <a:rPr lang="en-US" dirty="0" smtClean="0"/>
              <a:t>Much more </a:t>
            </a:r>
            <a:r>
              <a:rPr lang="en-US" dirty="0" smtClean="0">
                <a:solidFill>
                  <a:srgbClr val="FFFF00"/>
                </a:solidFill>
              </a:rPr>
              <a:t>feedback</a:t>
            </a:r>
            <a:r>
              <a:rPr lang="en-US" dirty="0" smtClean="0"/>
              <a:t> on their experimental designs than in the traditional classroom setting</a:t>
            </a:r>
          </a:p>
          <a:p>
            <a:pPr lvl="1"/>
            <a:r>
              <a:rPr lang="en-US" dirty="0" smtClean="0"/>
              <a:t>2008 : 6 minutes presentation, 6 minutes Q/A</a:t>
            </a:r>
          </a:p>
          <a:p>
            <a:pPr lvl="1"/>
            <a:r>
              <a:rPr lang="en-US" dirty="0" smtClean="0"/>
              <a:t>2012 : 1 page document, hundreds of words and a full dialogue</a:t>
            </a:r>
          </a:p>
          <a:p>
            <a:r>
              <a:rPr lang="en-US" dirty="0" smtClean="0"/>
              <a:t>More </a:t>
            </a:r>
            <a:r>
              <a:rPr lang="en-US" dirty="0" smtClean="0">
                <a:solidFill>
                  <a:srgbClr val="FFFF00"/>
                </a:solidFill>
              </a:rPr>
              <a:t>discussion</a:t>
            </a:r>
          </a:p>
          <a:p>
            <a:pPr lvl="1"/>
            <a:r>
              <a:rPr lang="en-US" dirty="0" smtClean="0"/>
              <a:t>2.5 hours per week in the classroom</a:t>
            </a:r>
          </a:p>
          <a:p>
            <a:pPr lvl="1"/>
            <a:r>
              <a:rPr lang="en-US" dirty="0" smtClean="0"/>
              <a:t>Over 5 hours per week online</a:t>
            </a:r>
          </a:p>
          <a:p>
            <a:pPr lvl="1"/>
            <a:r>
              <a:rPr lang="en-US" dirty="0" smtClean="0"/>
              <a:t>Time to reflect made for deeper comments and better understanding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course </a:t>
            </a:r>
            <a:r>
              <a:rPr lang="en-US" dirty="0" smtClean="0">
                <a:solidFill>
                  <a:srgbClr val="FFFF00"/>
                </a:solidFill>
              </a:rPr>
              <a:t>evaluations</a:t>
            </a:r>
            <a:r>
              <a:rPr lang="en-US" dirty="0" smtClean="0"/>
              <a:t> (</a:t>
            </a:r>
            <a:r>
              <a:rPr lang="en-US" sz="2400" i="1" dirty="0" smtClean="0"/>
              <a:t>max = 5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Rating of teaching 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FFFF00"/>
                </a:solidFill>
              </a:rPr>
              <a:t>4.93</a:t>
            </a:r>
            <a:r>
              <a:rPr lang="en-US" dirty="0" smtClean="0"/>
              <a:t> (2008)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i="1" dirty="0" smtClean="0">
                <a:solidFill>
                  <a:srgbClr val="FFFF00"/>
                </a:solidFill>
                <a:sym typeface="Wingdings" pitchFamily="2" charset="2"/>
              </a:rPr>
              <a:t>4.79</a:t>
            </a:r>
            <a:r>
              <a:rPr lang="en-US" dirty="0" smtClean="0">
                <a:sym typeface="Wingdings" pitchFamily="2" charset="2"/>
              </a:rPr>
              <a:t> (2012)</a:t>
            </a:r>
          </a:p>
          <a:p>
            <a:pPr lvl="1"/>
            <a:r>
              <a:rPr lang="en-US" i="1" dirty="0" smtClean="0"/>
              <a:t>Rating of this course 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FFFF00"/>
                </a:solidFill>
              </a:rPr>
              <a:t>4.71</a:t>
            </a:r>
            <a:r>
              <a:rPr lang="en-US" dirty="0" smtClean="0"/>
              <a:t> (2008)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i="1" dirty="0" smtClean="0">
                <a:solidFill>
                  <a:srgbClr val="FFFF00"/>
                </a:solidFill>
                <a:sym typeface="Wingdings" pitchFamily="2" charset="2"/>
              </a:rPr>
              <a:t>4.83</a:t>
            </a:r>
            <a:r>
              <a:rPr lang="en-US" dirty="0" smtClean="0">
                <a:sym typeface="Wingdings" pitchFamily="2" charset="2"/>
              </a:rPr>
              <a:t> (2012)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 smtClean="0">
                <a:solidFill>
                  <a:srgbClr val="FFFF00"/>
                </a:solidFill>
              </a:rPr>
              <a:t>publishable</a:t>
            </a:r>
            <a:r>
              <a:rPr lang="en-US" dirty="0" smtClean="0"/>
              <a:t> papers</a:t>
            </a:r>
          </a:p>
          <a:p>
            <a:pPr lvl="1"/>
            <a:r>
              <a:rPr lang="en-US" dirty="0" smtClean="0"/>
              <a:t>2008 : 15 papers, 4 published (26%)</a:t>
            </a:r>
          </a:p>
          <a:p>
            <a:pPr lvl="1"/>
            <a:r>
              <a:rPr lang="en-US" dirty="0" smtClean="0"/>
              <a:t>2012 : 19 papers, 2 published, 2 submitted, 5 being revised for submission (21% + 26% … </a:t>
            </a:r>
            <a:r>
              <a:rPr lang="en-US" i="1" dirty="0" smtClean="0">
                <a:solidFill>
                  <a:srgbClr val="FFFF00"/>
                </a:solidFill>
              </a:rPr>
              <a:t>47% publishable work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worst paper in 2012 would have been above average in 2008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3733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 was </a:t>
            </a:r>
            <a:r>
              <a:rPr lang="en-US" dirty="0" smtClean="0">
                <a:solidFill>
                  <a:srgbClr val="FFFF00"/>
                </a:solidFill>
              </a:rPr>
              <a:t>shocked</a:t>
            </a:r>
            <a:r>
              <a:rPr lang="en-US" dirty="0" smtClean="0"/>
              <a:t> at how well the course worked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success has nothing to do with the </a:t>
            </a:r>
            <a:r>
              <a:rPr lang="en-US" dirty="0" smtClean="0">
                <a:solidFill>
                  <a:srgbClr val="FFFF00"/>
                </a:solidFill>
              </a:rPr>
              <a:t>topic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This model can be used by any class that features </a:t>
            </a:r>
            <a:r>
              <a:rPr lang="en-US" dirty="0" smtClean="0">
                <a:solidFill>
                  <a:srgbClr val="FFFF00"/>
                </a:solidFill>
              </a:rPr>
              <a:t>discussion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thinking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Engineering … science … liberal arts …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Both Swedish universities, and numerous Mason students, have asked me to </a:t>
            </a:r>
            <a:r>
              <a:rPr lang="en-US" dirty="0" smtClean="0">
                <a:solidFill>
                  <a:srgbClr val="FFFF00"/>
                </a:solidFill>
              </a:rPr>
              <a:t>do it again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09800" y="5029200"/>
            <a:ext cx="4800600" cy="646331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sv-SE" sz="3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ＭＳ Ｐゴシック" pitchFamily="48" charset="-128"/>
                <a:cs typeface="Times New Roman" pitchFamily="18" charset="0"/>
              </a:rPr>
              <a:t>You should try it too !</a:t>
            </a:r>
            <a:endParaRPr lang="sv-SE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ＭＳ Ｐゴシック" pitchFamily="48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3810000"/>
          </a:xfrm>
        </p:spPr>
        <p:txBody>
          <a:bodyPr/>
          <a:lstStyle/>
          <a:p>
            <a:r>
              <a:rPr lang="en-US" dirty="0" smtClean="0"/>
              <a:t>I taught SWE 763, </a:t>
            </a:r>
            <a:r>
              <a:rPr lang="en-US" dirty="0" smtClean="0">
                <a:solidFill>
                  <a:srgbClr val="FFFF00"/>
                </a:solidFill>
              </a:rPr>
              <a:t>Software Engineering Experimentation</a:t>
            </a:r>
          </a:p>
          <a:p>
            <a:r>
              <a:rPr lang="en-US" dirty="0" smtClean="0"/>
              <a:t>In a </a:t>
            </a:r>
            <a:r>
              <a:rPr lang="en-US" dirty="0" smtClean="0">
                <a:solidFill>
                  <a:srgbClr val="FFFF00"/>
                </a:solidFill>
              </a:rPr>
              <a:t>classroom</a:t>
            </a:r>
          </a:p>
          <a:p>
            <a:pPr lvl="1"/>
            <a:r>
              <a:rPr lang="en-US" dirty="0" smtClean="0"/>
              <a:t>1 day per week, 2.5 hours</a:t>
            </a:r>
          </a:p>
          <a:p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3 weeks of </a:t>
            </a:r>
            <a:r>
              <a:rPr lang="en-US" dirty="0" smtClean="0">
                <a:solidFill>
                  <a:srgbClr val="FFFF00"/>
                </a:solidFill>
              </a:rPr>
              <a:t>lectures</a:t>
            </a:r>
          </a:p>
          <a:p>
            <a:pPr lvl="1"/>
            <a:r>
              <a:rPr lang="en-US" dirty="0" smtClean="0"/>
              <a:t>9 weeks in-class </a:t>
            </a:r>
            <a:r>
              <a:rPr lang="en-US" dirty="0" smtClean="0">
                <a:solidFill>
                  <a:srgbClr val="FFFF00"/>
                </a:solidFill>
              </a:rPr>
              <a:t>discussions</a:t>
            </a:r>
            <a:r>
              <a:rPr lang="en-US" dirty="0" smtClean="0"/>
              <a:t> of research papers</a:t>
            </a:r>
          </a:p>
          <a:p>
            <a:pPr lvl="1"/>
            <a:r>
              <a:rPr lang="en-US" dirty="0" smtClean="0"/>
              <a:t>2 weeks student project </a:t>
            </a:r>
            <a:r>
              <a:rPr lang="en-US" dirty="0" smtClean="0">
                <a:solidFill>
                  <a:srgbClr val="FFFF00"/>
                </a:solidFill>
              </a:rPr>
              <a:t>presentations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04800" y="4614851"/>
            <a:ext cx="8534400" cy="1557349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8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This was a 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traditional</a:t>
            </a:r>
            <a:r>
              <a:rPr lang="en-US" sz="28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class in a regular classroom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8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Focused on research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8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Mostly 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PhD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2209800"/>
          </a:xfrm>
        </p:spPr>
        <p:txBody>
          <a:bodyPr/>
          <a:lstStyle/>
          <a:p>
            <a:r>
              <a:rPr lang="en-US" dirty="0" smtClean="0"/>
              <a:t>Department chair at </a:t>
            </a:r>
            <a:r>
              <a:rPr lang="en-US" dirty="0" err="1" smtClean="0"/>
              <a:t>Link</a:t>
            </a:r>
            <a:r>
              <a:rPr lang="en-US" dirty="0" err="1" smtClean="0">
                <a:latin typeface="Arial" charset="0"/>
                <a:ea typeface="ＭＳ Ｐゴシック" pitchFamily="48" charset="-128"/>
                <a:cs typeface="Arial" charset="0"/>
              </a:rPr>
              <a:t>ö</a:t>
            </a:r>
            <a:r>
              <a:rPr lang="en-US" dirty="0" err="1" smtClean="0"/>
              <a:t>ping</a:t>
            </a:r>
            <a:r>
              <a:rPr lang="en-US" dirty="0" smtClean="0"/>
              <a:t> University in Sweden asked me to teach the class to their students</a:t>
            </a:r>
          </a:p>
          <a:p>
            <a:r>
              <a:rPr lang="en-US" dirty="0" smtClean="0"/>
              <a:t>No … but I could teach it at Mason …</a:t>
            </a:r>
          </a:p>
          <a:p>
            <a:r>
              <a:rPr lang="en-US" dirty="0" smtClean="0"/>
              <a:t>Could I use the Internet to also teach in Sweden?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62200" y="3071539"/>
            <a:ext cx="4495800" cy="1348061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Mostly asynchronous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Multi-university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Tx/>
              <a:buBlip>
                <a:blip r:embed="rId2"/>
              </a:buBlip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Online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14400" y="4724400"/>
            <a:ext cx="7315200" cy="1791260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400" b="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One class, three universities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4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48" charset="-128"/>
                <a:cs typeface="Arial" charset="0"/>
              </a:rPr>
              <a:t>George Mason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4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48" charset="-128"/>
                <a:cs typeface="Arial" charset="0"/>
              </a:rPr>
              <a:t>Skövde</a:t>
            </a:r>
            <a:r>
              <a:rPr lang="en-US" sz="24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48" charset="-128"/>
                <a:cs typeface="Arial" charset="0"/>
              </a:rPr>
              <a:t> University (Sweden)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en-US" sz="2400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48" charset="-128"/>
                <a:cs typeface="Arial" charset="0"/>
              </a:rPr>
              <a:t>Linköping</a:t>
            </a:r>
            <a:r>
              <a:rPr lang="en-US" sz="24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48" charset="-128"/>
                <a:cs typeface="Arial" charset="0"/>
              </a:rPr>
              <a:t> University (Sweden)</a:t>
            </a:r>
            <a:endParaRPr lang="sv-SE" sz="2400" b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ＭＳ Ｐゴシック" pitchFamily="48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2012—Piazza and </a:t>
            </a:r>
            <a:r>
              <a:rPr lang="en-US" dirty="0" err="1" smtClean="0"/>
              <a:t>Camtasia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structure with lectures, discussions, and projects</a:t>
            </a:r>
          </a:p>
          <a:p>
            <a:pPr>
              <a:spcBef>
                <a:spcPts val="400"/>
              </a:spcBef>
            </a:pPr>
            <a:r>
              <a:rPr lang="en-US" dirty="0" smtClean="0">
                <a:solidFill>
                  <a:srgbClr val="FFFF00"/>
                </a:solidFill>
              </a:rPr>
              <a:t>Lectures</a:t>
            </a:r>
            <a:r>
              <a:rPr lang="en-US" dirty="0" smtClean="0"/>
              <a:t> recorded and posted online</a:t>
            </a:r>
          </a:p>
          <a:p>
            <a:pPr lvl="1">
              <a:spcBef>
                <a:spcPts val="400"/>
              </a:spcBef>
            </a:pPr>
            <a:r>
              <a:rPr lang="en-US" dirty="0" err="1" smtClean="0"/>
              <a:t>Camtasia</a:t>
            </a:r>
            <a:r>
              <a:rPr lang="en-US" dirty="0" smtClean="0"/>
              <a:t>—Recording voice over PPT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Piazza—Independent free bulletin board for education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For each </a:t>
            </a:r>
            <a:r>
              <a:rPr lang="en-US" dirty="0" smtClean="0">
                <a:solidFill>
                  <a:srgbClr val="FFFF00"/>
                </a:solidFill>
              </a:rPr>
              <a:t>research paper</a:t>
            </a:r>
            <a:r>
              <a:rPr lang="en-US" dirty="0" smtClean="0"/>
              <a:t> :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Two students wrote </a:t>
            </a:r>
            <a:r>
              <a:rPr lang="en-US" dirty="0" smtClean="0">
                <a:solidFill>
                  <a:srgbClr val="FFFF00"/>
                </a:solidFill>
              </a:rPr>
              <a:t>summaries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evaluations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One student “</a:t>
            </a:r>
            <a:r>
              <a:rPr lang="en-US" dirty="0" smtClean="0">
                <a:solidFill>
                  <a:srgbClr val="FFFF00"/>
                </a:solidFill>
              </a:rPr>
              <a:t>dissented</a:t>
            </a:r>
            <a:r>
              <a:rPr lang="en-US" dirty="0" smtClean="0"/>
              <a:t>”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Other students </a:t>
            </a:r>
            <a:r>
              <a:rPr lang="en-US" dirty="0" smtClean="0">
                <a:solidFill>
                  <a:srgbClr val="FFFF00"/>
                </a:solidFill>
              </a:rPr>
              <a:t>joined</a:t>
            </a:r>
            <a:r>
              <a:rPr lang="en-US" dirty="0" smtClean="0"/>
              <a:t> the discussion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Each student designed and performed an </a:t>
            </a:r>
            <a:r>
              <a:rPr lang="en-US" dirty="0" smtClean="0">
                <a:solidFill>
                  <a:srgbClr val="FFFF00"/>
                </a:solidFill>
              </a:rPr>
              <a:t>experiment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Classmates comment on </a:t>
            </a:r>
            <a:r>
              <a:rPr lang="en-US" dirty="0" smtClean="0">
                <a:solidFill>
                  <a:srgbClr val="FFFF00"/>
                </a:solidFill>
              </a:rPr>
              <a:t>experimental design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Submitted a research </a:t>
            </a:r>
            <a:r>
              <a:rPr lang="en-US" dirty="0" smtClean="0">
                <a:solidFill>
                  <a:srgbClr val="FFFF00"/>
                </a:solidFill>
              </a:rPr>
              <a:t>paper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olidFill>
                  <a:srgbClr val="FFFF00"/>
                </a:solidFill>
              </a:rPr>
              <a:t>Presented</a:t>
            </a:r>
            <a:r>
              <a:rPr lang="en-US" dirty="0" smtClean="0"/>
              <a:t> to the class, conference style (synchronous)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vs. 2012 Comparison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228600" y="1676400"/>
            <a:ext cx="8610600" cy="838200"/>
            <a:chOff x="228600" y="1676400"/>
            <a:chExt cx="8610600" cy="838200"/>
          </a:xfrm>
        </p:grpSpPr>
        <p:sp>
          <p:nvSpPr>
            <p:cNvPr id="7" name="Rectangle 6"/>
            <p:cNvSpPr/>
            <p:nvPr/>
          </p:nvSpPr>
          <p:spPr bwMode="auto">
            <a:xfrm>
              <a:off x="228600" y="1676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Time per week</a:t>
              </a:r>
              <a:endPara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124200" y="1676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2.5 hours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6019800" y="1676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Avg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Gill Sans MT" pitchFamily="34" charset="0"/>
                  <a:cs typeface="Arial" charset="0"/>
                </a:rPr>
                <a:t>5.5</a:t>
              </a:r>
              <a:r>
                <a:rPr kumimoji="0" lang="en-US" sz="2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 hours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28600" y="2514600"/>
            <a:ext cx="8610600" cy="838200"/>
            <a:chOff x="228600" y="2514600"/>
            <a:chExt cx="8610600" cy="838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28600" y="25146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Depth</a:t>
              </a:r>
              <a:endPara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124200" y="25146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Tired students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6019800" y="25146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Time to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Gill Sans MT" pitchFamily="34" charset="0"/>
                  <a:cs typeface="Arial" charset="0"/>
                </a:rPr>
                <a:t>reflect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 &amp;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Gill Sans MT" pitchFamily="34" charset="0"/>
                  <a:cs typeface="Arial" charset="0"/>
                </a:rPr>
                <a:t>re-read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600" y="3352800"/>
            <a:ext cx="8610600" cy="838200"/>
            <a:chOff x="228600" y="3352800"/>
            <a:chExt cx="8610600" cy="8382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28600" y="33528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Feedback on design</a:t>
              </a:r>
              <a:endPara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124200" y="33528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6 minutes</a:t>
              </a:r>
              <a:r>
                <a:rPr kumimoji="0" lang="en-US" sz="28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 per student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6019800" y="33528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 dirty="0" smtClean="0">
                  <a:latin typeface="Gill Sans MT" pitchFamily="34" charset="0"/>
                  <a:cs typeface="Arial" charset="0"/>
                </a:rPr>
                <a:t>30 to </a:t>
              </a:r>
              <a:r>
                <a:rPr lang="en-US" sz="2800" dirty="0" smtClean="0">
                  <a:solidFill>
                    <a:srgbClr val="FFFF00"/>
                  </a:solidFill>
                  <a:latin typeface="Gill Sans MT" pitchFamily="34" charset="0"/>
                  <a:cs typeface="Arial" charset="0"/>
                </a:rPr>
                <a:t>120</a:t>
              </a:r>
              <a:r>
                <a:rPr lang="en-US" sz="2800" dirty="0" smtClean="0">
                  <a:latin typeface="Gill Sans MT" pitchFamily="34" charset="0"/>
                  <a:cs typeface="Arial" charset="0"/>
                </a:rPr>
                <a:t> minutes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28600" y="5105400"/>
            <a:ext cx="8610600" cy="838200"/>
            <a:chOff x="228600" y="5105400"/>
            <a:chExt cx="8610600" cy="8382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228600" y="5105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Project Quality</a:t>
              </a:r>
              <a:endPara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124200" y="5105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25% published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6019800" y="5105400"/>
              <a:ext cx="28194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25% published /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Gill Sans MT" pitchFamily="34" charset="0"/>
                  <a:cs typeface="Arial" charset="0"/>
                </a:rPr>
                <a:t>50% publishable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8600" y="4162425"/>
            <a:ext cx="8610600" cy="942975"/>
            <a:chOff x="228600" y="4162425"/>
            <a:chExt cx="8610600" cy="942975"/>
          </a:xfrm>
        </p:grpSpPr>
        <p:sp>
          <p:nvSpPr>
            <p:cNvPr id="15" name="Rectangle 14"/>
            <p:cNvSpPr/>
            <p:nvPr/>
          </p:nvSpPr>
          <p:spPr bwMode="auto">
            <a:xfrm>
              <a:off x="228600" y="4162425"/>
              <a:ext cx="2819400" cy="942975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Students comments</a:t>
              </a:r>
              <a:endPara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124200" y="4162425"/>
              <a:ext cx="2819400" cy="942975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Very positive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6019800" y="4162425"/>
              <a:ext cx="2819400" cy="942975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Gill Sans MT" pitchFamily="34" charset="0"/>
                  <a:cs typeface="Arial" charset="0"/>
                </a:rPr>
                <a:t>More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  <a:cs typeface="Arial" charset="0"/>
                </a:rPr>
                <a:t> positive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cs typeface="Arial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010228" y="1091625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2008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6858000" y="1091625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2012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52400" y="1524000"/>
            <a:ext cx="8839200" cy="838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Can I Teach One Class in Three Places?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52400" y="2743200"/>
            <a:ext cx="8839200" cy="1524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Can We Use Technology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 to Improve Education, Instead of Just Cut Costs?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09800" y="4495800"/>
            <a:ext cx="4686300" cy="2133600"/>
          </a:xfrm>
          <a:prstGeom prst="rect">
            <a:avLst/>
          </a:prstGeom>
          <a:gradFill flip="none" rotWithShape="1">
            <a:gsLst>
              <a:gs pos="0">
                <a:srgbClr val="0033CC">
                  <a:shade val="30000"/>
                  <a:satMod val="115000"/>
                </a:srgbClr>
              </a:gs>
              <a:gs pos="50000">
                <a:srgbClr val="0033CC">
                  <a:shade val="67500"/>
                  <a:satMod val="115000"/>
                </a:srgbClr>
              </a:gs>
              <a:gs pos="100000">
                <a:srgbClr val="0033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0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</a:t>
            </a:r>
            <a:r>
              <a:rPr lang="en-US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/~</a:t>
            </a:r>
            <a:r>
              <a:rPr lang="en-US" sz="20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offutt/classes/763</a:t>
            </a:r>
            <a:endParaRPr lang="en-US" sz="20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  <p:sp>
        <p:nvSpPr>
          <p:cNvPr id="10" name="Explosion 1 9"/>
          <p:cNvSpPr/>
          <p:nvPr/>
        </p:nvSpPr>
        <p:spPr bwMode="auto">
          <a:xfrm>
            <a:off x="5791200" y="685800"/>
            <a:ext cx="2209800" cy="1371600"/>
          </a:xfrm>
          <a:prstGeom prst="irregularSeal1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itchFamily="34" charset="0"/>
                <a:cs typeface="Arial" charset="0"/>
              </a:rPr>
              <a:t>Yes!</a:t>
            </a:r>
          </a:p>
        </p:txBody>
      </p:sp>
      <p:sp>
        <p:nvSpPr>
          <p:cNvPr id="11" name="Explosion 1 10"/>
          <p:cNvSpPr/>
          <p:nvPr/>
        </p:nvSpPr>
        <p:spPr bwMode="auto">
          <a:xfrm>
            <a:off x="4343400" y="2057400"/>
            <a:ext cx="2209800" cy="1371600"/>
          </a:xfrm>
          <a:prstGeom prst="irregularSeal1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ill Sans MT" pitchFamily="34" charset="0"/>
                <a:cs typeface="Arial" charset="0"/>
              </a:rPr>
              <a:t>Yes!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076" y="0"/>
            <a:ext cx="7050923" cy="1143000"/>
          </a:xfrm>
        </p:spPr>
        <p:txBody>
          <a:bodyPr/>
          <a:lstStyle/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14 students from </a:t>
            </a:r>
            <a:r>
              <a:rPr lang="en-US" dirty="0" smtClean="0">
                <a:solidFill>
                  <a:srgbClr val="FFFF00"/>
                </a:solidFill>
              </a:rPr>
              <a:t>George Mason University</a:t>
            </a:r>
            <a:endParaRPr lang="en-US" dirty="0" smtClean="0"/>
          </a:p>
          <a:p>
            <a:pPr lvl="1"/>
            <a:r>
              <a:rPr lang="en-US" dirty="0" smtClean="0"/>
              <a:t>8 PhD students</a:t>
            </a:r>
          </a:p>
          <a:p>
            <a:pPr lvl="1"/>
            <a:r>
              <a:rPr lang="en-US" dirty="0" smtClean="0"/>
              <a:t>5 MS students (1 CS &amp; 4 Software Engineering)</a:t>
            </a:r>
          </a:p>
          <a:p>
            <a:pPr lvl="1"/>
            <a:r>
              <a:rPr lang="en-US" dirty="0" smtClean="0"/>
              <a:t>1 visiting PhD student from Brazil</a:t>
            </a:r>
          </a:p>
          <a:p>
            <a:r>
              <a:rPr lang="en-US" dirty="0" smtClean="0"/>
              <a:t>5 students from </a:t>
            </a:r>
            <a:r>
              <a:rPr lang="en-US" dirty="0" smtClean="0">
                <a:solidFill>
                  <a:srgbClr val="FFFF00"/>
                </a:solidFill>
              </a:rPr>
              <a:t>Link</a:t>
            </a:r>
            <a:r>
              <a:rPr lang="en-US" dirty="0">
                <a:solidFill>
                  <a:srgbClr val="FFFF00"/>
                </a:solidFill>
              </a:rPr>
              <a:t>ö</a:t>
            </a:r>
            <a:r>
              <a:rPr lang="en-US" dirty="0" smtClean="0">
                <a:solidFill>
                  <a:srgbClr val="FFFF00"/>
                </a:solidFill>
              </a:rPr>
              <a:t>ping</a:t>
            </a:r>
            <a:r>
              <a:rPr lang="en-US" dirty="0" smtClean="0"/>
              <a:t> University (Link</a:t>
            </a:r>
            <a:r>
              <a:rPr lang="en-US" dirty="0"/>
              <a:t>ö</a:t>
            </a:r>
            <a:r>
              <a:rPr lang="en-US" dirty="0" smtClean="0"/>
              <a:t>ping, Sweden)</a:t>
            </a:r>
          </a:p>
          <a:p>
            <a:r>
              <a:rPr lang="en-US" dirty="0" smtClean="0"/>
              <a:t>2 students from </a:t>
            </a:r>
            <a:r>
              <a:rPr lang="en-US" dirty="0" err="1" smtClean="0">
                <a:solidFill>
                  <a:srgbClr val="FFFF00"/>
                </a:solidFill>
              </a:rPr>
              <a:t>Sk</a:t>
            </a:r>
            <a:r>
              <a:rPr lang="en-US" dirty="0" err="1">
                <a:solidFill>
                  <a:srgbClr val="FFFF00"/>
                </a:solidFill>
              </a:rPr>
              <a:t>ö</a:t>
            </a:r>
            <a:r>
              <a:rPr lang="en-US" dirty="0" err="1" smtClean="0">
                <a:solidFill>
                  <a:srgbClr val="FFFF00"/>
                </a:solidFill>
              </a:rPr>
              <a:t>vde</a:t>
            </a:r>
            <a:r>
              <a:rPr lang="en-US" dirty="0" smtClean="0"/>
              <a:t> University (</a:t>
            </a:r>
            <a:r>
              <a:rPr lang="en-US" dirty="0" err="1" smtClean="0"/>
              <a:t>Skövde</a:t>
            </a:r>
            <a:r>
              <a:rPr lang="en-US" dirty="0" smtClean="0"/>
              <a:t>, Sweden)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Origin</a:t>
            </a:r>
            <a:r>
              <a:rPr lang="en-US" dirty="0" smtClean="0"/>
              <a:t> country :</a:t>
            </a:r>
            <a:endParaRPr lang="en-US" dirty="0"/>
          </a:p>
          <a:p>
            <a:pPr lvl="1">
              <a:spcBef>
                <a:spcPts val="400"/>
              </a:spcBef>
            </a:pPr>
            <a:r>
              <a:rPr lang="en-US" dirty="0" smtClean="0"/>
              <a:t>6 Americans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4 Swedes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2 Indian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2 Chinese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1 each from Brazil, Argentina, Pakistan, France, Russia, Iraq, Africa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GMU FHE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3109</TotalTime>
  <Words>866</Words>
  <Application>Microsoft Office PowerPoint</Application>
  <PresentationFormat>On-screen Show (4:3)</PresentationFormat>
  <Paragraphs>172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Beam</vt:lpstr>
      <vt:lpstr>Can I Teach One Class in Three Places?</vt:lpstr>
      <vt:lpstr>2008</vt:lpstr>
      <vt:lpstr>2011</vt:lpstr>
      <vt:lpstr>2012—Piazza and Camtasia</vt:lpstr>
      <vt:lpstr>2008 vs. 2012 Comparison</vt:lpstr>
      <vt:lpstr>Summary</vt:lpstr>
      <vt:lpstr>EXTRAS</vt:lpstr>
      <vt:lpstr>PowerPoint Presentation</vt:lpstr>
      <vt:lpstr>Students</vt:lpstr>
      <vt:lpstr>Challenges</vt:lpstr>
      <vt:lpstr>… Challenges</vt:lpstr>
      <vt:lpstr>Results</vt:lpstr>
      <vt:lpstr>… Results</vt:lpstr>
      <vt:lpstr>Summary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Software</dc:title>
  <dc:creator>Jeff Offutt</dc:creator>
  <cp:lastModifiedBy>Jeff Offutt</cp:lastModifiedBy>
  <cp:revision>395</cp:revision>
  <dcterms:created xsi:type="dcterms:W3CDTF">2005-11-01T03:10:52Z</dcterms:created>
  <dcterms:modified xsi:type="dcterms:W3CDTF">2012-11-02T16:03:53Z</dcterms:modified>
</cp:coreProperties>
</file>