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62" r:id="rId2"/>
    <p:sldId id="484" r:id="rId3"/>
    <p:sldId id="485" r:id="rId4"/>
    <p:sldId id="489" r:id="rId5"/>
    <p:sldId id="487" r:id="rId6"/>
    <p:sldId id="490" r:id="rId7"/>
    <p:sldId id="461" r:id="rId8"/>
    <p:sldId id="460" r:id="rId9"/>
    <p:sldId id="462" r:id="rId10"/>
    <p:sldId id="463" r:id="rId11"/>
    <p:sldId id="492" r:id="rId12"/>
    <p:sldId id="504" r:id="rId13"/>
    <p:sldId id="464" r:id="rId14"/>
    <p:sldId id="475" r:id="rId15"/>
    <p:sldId id="476" r:id="rId16"/>
    <p:sldId id="465" r:id="rId17"/>
    <p:sldId id="477" r:id="rId18"/>
    <p:sldId id="466" r:id="rId19"/>
    <p:sldId id="491" r:id="rId20"/>
    <p:sldId id="498" r:id="rId21"/>
    <p:sldId id="467" r:id="rId22"/>
    <p:sldId id="468" r:id="rId23"/>
    <p:sldId id="478" r:id="rId24"/>
    <p:sldId id="481" r:id="rId25"/>
    <p:sldId id="493" r:id="rId26"/>
    <p:sldId id="499" r:id="rId27"/>
    <p:sldId id="495" r:id="rId28"/>
    <p:sldId id="500" r:id="rId29"/>
    <p:sldId id="501" r:id="rId30"/>
    <p:sldId id="502" r:id="rId31"/>
    <p:sldId id="503" r:id="rId32"/>
    <p:sldId id="494" r:id="rId33"/>
    <p:sldId id="497" r:id="rId34"/>
  </p:sldIdLst>
  <p:sldSz cx="9144000" cy="6858000" type="screen4x3"/>
  <p:notesSz cx="7010400" cy="9236075"/>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6600"/>
    <a:srgbClr val="CC0000"/>
    <a:srgbClr val="000099"/>
    <a:srgbClr val="FFFF00"/>
    <a:srgbClr val="FF00FF"/>
    <a:srgbClr val="FF66FF"/>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379" autoAdjust="0"/>
  </p:normalViewPr>
  <p:slideViewPr>
    <p:cSldViewPr snapToObjects="1">
      <p:cViewPr varScale="1">
        <p:scale>
          <a:sx n="78" d="100"/>
          <a:sy n="78" d="100"/>
        </p:scale>
        <p:origin x="-744" y="-84"/>
      </p:cViewPr>
      <p:guideLst>
        <p:guide orient="horz" pos="2160"/>
        <p:guide pos="2880"/>
      </p:guideLst>
    </p:cSldViewPr>
  </p:slideViewPr>
  <p:outlineViewPr>
    <p:cViewPr>
      <p:scale>
        <a:sx n="33" d="100"/>
        <a:sy n="33" d="100"/>
      </p:scale>
      <p:origin x="258" y="228642"/>
    </p:cViewPr>
    <p:sldLst>
      <p:sld r:id="rId1" collapse="1"/>
    </p:sldLst>
  </p:outlineViewPr>
  <p:notesTextViewPr>
    <p:cViewPr>
      <p:scale>
        <a:sx n="100" d="100"/>
        <a:sy n="100" d="100"/>
      </p:scale>
      <p:origin x="0" y="0"/>
    </p:cViewPr>
  </p:notesTextViewPr>
  <p:sorterViewPr>
    <p:cViewPr>
      <p:scale>
        <a:sx n="100" d="100"/>
        <a:sy n="100" d="100"/>
      </p:scale>
      <p:origin x="0" y="55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Gill Sans MT" pitchFamily="34" charset="0"/>
              </a:defRPr>
            </a:pPr>
            <a:r>
              <a:rPr lang="en-US" dirty="0">
                <a:latin typeface="Gill Sans MT" pitchFamily="34" charset="0"/>
              </a:rPr>
              <a:t>Number of </a:t>
            </a:r>
            <a:r>
              <a:rPr lang="en-US" dirty="0" smtClean="0">
                <a:latin typeface="Gill Sans MT" pitchFamily="34" charset="0"/>
              </a:rPr>
              <a:t>Tests</a:t>
            </a:r>
          </a:p>
          <a:p>
            <a:pPr>
              <a:defRPr>
                <a:latin typeface="Gill Sans MT" pitchFamily="34" charset="0"/>
              </a:defRPr>
            </a:pPr>
            <a:r>
              <a:rPr lang="en-US" dirty="0" smtClean="0">
                <a:latin typeface="Gill Sans MT" pitchFamily="34" charset="0"/>
              </a:rPr>
              <a:t>29 Java Classes</a:t>
            </a:r>
            <a:endParaRPr lang="en-US" dirty="0">
              <a:latin typeface="Gill Sans MT" pitchFamily="34" charset="0"/>
            </a:endParaRPr>
          </a:p>
        </c:rich>
      </c:tx>
      <c:layout/>
      <c:overlay val="0"/>
    </c:title>
    <c:autoTitleDeleted val="0"/>
    <c:plotArea>
      <c:layout/>
      <c:barChart>
        <c:barDir val="col"/>
        <c:grouping val="clustered"/>
        <c:varyColors val="0"/>
        <c:ser>
          <c:idx val="0"/>
          <c:order val="0"/>
          <c:tx>
            <c:strRef>
              <c:f>Sheet1!$B$1</c:f>
              <c:strCache>
                <c:ptCount val="1"/>
                <c:pt idx="0">
                  <c:v>Number of Tests</c:v>
                </c:pt>
              </c:strCache>
            </c:strRef>
          </c:tx>
          <c:invertIfNegative val="0"/>
          <c:dPt>
            <c:idx val="3"/>
            <c:invertIfNegative val="0"/>
            <c:bubble3D val="0"/>
            <c:spPr>
              <a:solidFill>
                <a:srgbClr val="FFFF00"/>
              </a:solidFill>
            </c:spPr>
          </c:dPt>
          <c:cat>
            <c:strRef>
              <c:f>Sheet1!$A$2:$A$5</c:f>
              <c:strCache>
                <c:ptCount val="4"/>
                <c:pt idx="0">
                  <c:v>Edge-Pair</c:v>
                </c:pt>
                <c:pt idx="1">
                  <c:v>All-Uses</c:v>
                </c:pt>
                <c:pt idx="2">
                  <c:v>Prime Path</c:v>
                </c:pt>
                <c:pt idx="3">
                  <c:v>Mutation</c:v>
                </c:pt>
              </c:strCache>
            </c:strRef>
          </c:cat>
          <c:val>
            <c:numRef>
              <c:f>Sheet1!$B$2:$B$5</c:f>
              <c:numCache>
                <c:formatCode>General</c:formatCode>
                <c:ptCount val="4"/>
                <c:pt idx="0">
                  <c:v>348</c:v>
                </c:pt>
                <c:pt idx="1">
                  <c:v>364</c:v>
                </c:pt>
                <c:pt idx="2">
                  <c:v>429</c:v>
                </c:pt>
                <c:pt idx="3">
                  <c:v>279</c:v>
                </c:pt>
              </c:numCache>
            </c:numRef>
          </c:val>
        </c:ser>
        <c:dLbls>
          <c:showLegendKey val="0"/>
          <c:showVal val="0"/>
          <c:showCatName val="0"/>
          <c:showSerName val="0"/>
          <c:showPercent val="0"/>
          <c:showBubbleSize val="0"/>
        </c:dLbls>
        <c:gapWidth val="150"/>
        <c:axId val="129036672"/>
        <c:axId val="129038208"/>
      </c:barChart>
      <c:catAx>
        <c:axId val="129036672"/>
        <c:scaling>
          <c:orientation val="minMax"/>
        </c:scaling>
        <c:delete val="0"/>
        <c:axPos val="b"/>
        <c:majorTickMark val="out"/>
        <c:minorTickMark val="none"/>
        <c:tickLblPos val="nextTo"/>
        <c:crossAx val="129038208"/>
        <c:crosses val="autoZero"/>
        <c:auto val="1"/>
        <c:lblAlgn val="ctr"/>
        <c:lblOffset val="100"/>
        <c:noMultiLvlLbl val="0"/>
      </c:catAx>
      <c:valAx>
        <c:axId val="129038208"/>
        <c:scaling>
          <c:orientation val="minMax"/>
        </c:scaling>
        <c:delete val="0"/>
        <c:axPos val="l"/>
        <c:majorGridlines/>
        <c:numFmt formatCode="General" sourceLinked="1"/>
        <c:majorTickMark val="out"/>
        <c:minorTickMark val="none"/>
        <c:tickLblPos val="nextTo"/>
        <c:crossAx val="129036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Gill Sans MT" pitchFamily="34" charset="0"/>
              </a:rPr>
              <a:t>Number of </a:t>
            </a:r>
            <a:r>
              <a:rPr lang="en-US" dirty="0" smtClean="0">
                <a:latin typeface="Gill Sans MT" pitchFamily="34" charset="0"/>
              </a:rPr>
              <a:t>Test Requirements</a:t>
            </a:r>
          </a:p>
          <a:p>
            <a:pPr>
              <a:defRPr/>
            </a:pPr>
            <a:r>
              <a:rPr lang="en-US" dirty="0" smtClean="0">
                <a:latin typeface="Gill Sans MT" pitchFamily="34" charset="0"/>
              </a:rPr>
              <a:t>29 Java Classes</a:t>
            </a:r>
            <a:endParaRPr lang="en-US" dirty="0">
              <a:latin typeface="Gill Sans MT" pitchFamily="34" charset="0"/>
            </a:endParaRPr>
          </a:p>
        </c:rich>
      </c:tx>
      <c:layout/>
      <c:overlay val="0"/>
    </c:title>
    <c:autoTitleDeleted val="0"/>
    <c:plotArea>
      <c:layout/>
      <c:barChart>
        <c:barDir val="col"/>
        <c:grouping val="clustered"/>
        <c:varyColors val="0"/>
        <c:ser>
          <c:idx val="0"/>
          <c:order val="0"/>
          <c:tx>
            <c:strRef>
              <c:f>Sheet1!$B$1</c:f>
              <c:strCache>
                <c:ptCount val="1"/>
                <c:pt idx="0">
                  <c:v>Number of Test Requirements</c:v>
                </c:pt>
              </c:strCache>
            </c:strRef>
          </c:tx>
          <c:spPr>
            <a:solidFill>
              <a:srgbClr val="00B050"/>
            </a:solidFill>
          </c:spPr>
          <c:invertIfNegative val="0"/>
          <c:dPt>
            <c:idx val="0"/>
            <c:invertIfNegative val="0"/>
            <c:bubble3D val="0"/>
            <c:spPr>
              <a:solidFill>
                <a:schemeClr val="accent5">
                  <a:lumMod val="75000"/>
                </a:schemeClr>
              </a:solidFill>
            </c:spPr>
          </c:dPt>
          <c:dPt>
            <c:idx val="1"/>
            <c:invertIfNegative val="0"/>
            <c:bubble3D val="0"/>
            <c:spPr>
              <a:solidFill>
                <a:schemeClr val="accent5">
                  <a:lumMod val="75000"/>
                </a:schemeClr>
              </a:solidFill>
            </c:spPr>
          </c:dPt>
          <c:dPt>
            <c:idx val="2"/>
            <c:invertIfNegative val="0"/>
            <c:bubble3D val="0"/>
            <c:spPr>
              <a:solidFill>
                <a:schemeClr val="accent5">
                  <a:lumMod val="75000"/>
                </a:schemeClr>
              </a:solidFill>
            </c:spPr>
          </c:dPt>
          <c:dPt>
            <c:idx val="3"/>
            <c:invertIfNegative val="0"/>
            <c:bubble3D val="0"/>
            <c:spPr>
              <a:solidFill>
                <a:srgbClr val="FFFF00"/>
              </a:solidFill>
            </c:spPr>
          </c:dPt>
          <c:cat>
            <c:strRef>
              <c:f>Sheet1!$A$2:$A$5</c:f>
              <c:strCache>
                <c:ptCount val="4"/>
                <c:pt idx="0">
                  <c:v>Edge-Pair</c:v>
                </c:pt>
                <c:pt idx="1">
                  <c:v>All-Uses</c:v>
                </c:pt>
                <c:pt idx="2">
                  <c:v>Prime Path</c:v>
                </c:pt>
                <c:pt idx="3">
                  <c:v>Mutation</c:v>
                </c:pt>
              </c:strCache>
            </c:strRef>
          </c:cat>
          <c:val>
            <c:numRef>
              <c:f>Sheet1!$B$2:$B$5</c:f>
              <c:numCache>
                <c:formatCode>General</c:formatCode>
                <c:ptCount val="4"/>
                <c:pt idx="0">
                  <c:v>684</c:v>
                </c:pt>
                <c:pt idx="1">
                  <c:v>453</c:v>
                </c:pt>
                <c:pt idx="2">
                  <c:v>849</c:v>
                </c:pt>
                <c:pt idx="3">
                  <c:v>2912</c:v>
                </c:pt>
              </c:numCache>
            </c:numRef>
          </c:val>
        </c:ser>
        <c:dLbls>
          <c:showLegendKey val="0"/>
          <c:showVal val="0"/>
          <c:showCatName val="0"/>
          <c:showSerName val="0"/>
          <c:showPercent val="0"/>
          <c:showBubbleSize val="0"/>
        </c:dLbls>
        <c:gapWidth val="150"/>
        <c:axId val="130665472"/>
        <c:axId val="130671360"/>
      </c:barChart>
      <c:catAx>
        <c:axId val="130665472"/>
        <c:scaling>
          <c:orientation val="minMax"/>
        </c:scaling>
        <c:delete val="0"/>
        <c:axPos val="b"/>
        <c:majorTickMark val="out"/>
        <c:minorTickMark val="none"/>
        <c:tickLblPos val="nextTo"/>
        <c:crossAx val="130671360"/>
        <c:crosses val="autoZero"/>
        <c:auto val="1"/>
        <c:lblAlgn val="ctr"/>
        <c:lblOffset val="100"/>
        <c:noMultiLvlLbl val="0"/>
      </c:catAx>
      <c:valAx>
        <c:axId val="130671360"/>
        <c:scaling>
          <c:orientation val="minMax"/>
        </c:scaling>
        <c:delete val="0"/>
        <c:axPos val="l"/>
        <c:majorGridlines/>
        <c:numFmt formatCode="General" sourceLinked="1"/>
        <c:majorTickMark val="out"/>
        <c:minorTickMark val="none"/>
        <c:tickLblPos val="nextTo"/>
        <c:crossAx val="130665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b="0">
                <a:effectLst/>
              </a:defRPr>
            </a:lvl1pPr>
          </a:lstStyle>
          <a:p>
            <a:pPr>
              <a:defRPr/>
            </a:pPr>
            <a:endParaRPr lang="en-US"/>
          </a:p>
        </p:txBody>
      </p:sp>
      <p:sp>
        <p:nvSpPr>
          <p:cNvPr id="17411" name="Rectangle 3"/>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b="0">
                <a:effectLst/>
              </a:defRPr>
            </a:lvl1pPr>
          </a:lstStyle>
          <a:p>
            <a:pPr>
              <a:defRPr/>
            </a:pPr>
            <a:endParaRPr lang="en-US"/>
          </a:p>
        </p:txBody>
      </p:sp>
      <p:sp>
        <p:nvSpPr>
          <p:cNvPr id="17412" name="Rectangle 4"/>
          <p:cNvSpPr>
            <a:spLocks noGrp="1" noChangeArrowheads="1"/>
          </p:cNvSpPr>
          <p:nvPr>
            <p:ph type="ftr" sz="quarter" idx="2"/>
          </p:nvPr>
        </p:nvSpPr>
        <p:spPr bwMode="auto">
          <a:xfrm>
            <a:off x="0" y="8774113"/>
            <a:ext cx="3038475" cy="46196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b="0">
                <a:effectLst/>
              </a:defRPr>
            </a:lvl1pPr>
          </a:lstStyle>
          <a:p>
            <a:pPr>
              <a:defRPr/>
            </a:pPr>
            <a:endParaRPr lang="en-US"/>
          </a:p>
        </p:txBody>
      </p:sp>
      <p:sp>
        <p:nvSpPr>
          <p:cNvPr id="17413" name="Rectangle 5"/>
          <p:cNvSpPr>
            <a:spLocks noGrp="1" noChangeArrowheads="1"/>
          </p:cNvSpPr>
          <p:nvPr>
            <p:ph type="sldNum" sz="quarter" idx="3"/>
          </p:nvPr>
        </p:nvSpPr>
        <p:spPr bwMode="auto">
          <a:xfrm>
            <a:off x="3971925" y="8774113"/>
            <a:ext cx="3038475" cy="46196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b="0">
                <a:effectLst/>
              </a:defRPr>
            </a:lvl1pPr>
          </a:lstStyle>
          <a:p>
            <a:pPr>
              <a:defRPr/>
            </a:pPr>
            <a:fld id="{9ED969BC-D0E7-4BE4-8D59-EDF1FF51A9C1}" type="slidenum">
              <a:rPr lang="en-US"/>
              <a:pPr>
                <a:defRPr/>
              </a:pPr>
              <a:t>‹#›</a:t>
            </a:fld>
            <a:endParaRPr lang="en-US"/>
          </a:p>
        </p:txBody>
      </p:sp>
    </p:spTree>
    <p:extLst>
      <p:ext uri="{BB962C8B-B14F-4D97-AF65-F5344CB8AC3E}">
        <p14:creationId xmlns:p14="http://schemas.microsoft.com/office/powerpoint/2010/main" val="280559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b="0">
                <a:effectLst/>
              </a:defRPr>
            </a:lvl1pPr>
          </a:lstStyle>
          <a:p>
            <a:pPr>
              <a:defRPr/>
            </a:pPr>
            <a:endParaRPr lang="en-US"/>
          </a:p>
        </p:txBody>
      </p:sp>
      <p:sp>
        <p:nvSpPr>
          <p:cNvPr id="18435" name="Rectangle 1027"/>
          <p:cNvSpPr>
            <a:spLocks noGrp="1" noChangeArrowheads="1"/>
          </p:cNvSpPr>
          <p:nvPr>
            <p:ph type="dt" idx="1"/>
          </p:nvPr>
        </p:nvSpPr>
        <p:spPr bwMode="auto">
          <a:xfrm>
            <a:off x="3971925" y="0"/>
            <a:ext cx="3038475" cy="46196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b="0">
                <a:effectLst/>
              </a:defRPr>
            </a:lvl1pPr>
          </a:lstStyle>
          <a:p>
            <a:pPr>
              <a:defRPr/>
            </a:pPr>
            <a:endParaRPr lang="en-US"/>
          </a:p>
        </p:txBody>
      </p:sp>
      <p:sp>
        <p:nvSpPr>
          <p:cNvPr id="25604" name="Rectangle 1028"/>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p:spPr>
      </p:sp>
      <p:sp>
        <p:nvSpPr>
          <p:cNvPr id="18437" name="Rectangle 1029"/>
          <p:cNvSpPr>
            <a:spLocks noGrp="1" noChangeArrowheads="1"/>
          </p:cNvSpPr>
          <p:nvPr>
            <p:ph type="body" sz="quarter" idx="3"/>
          </p:nvPr>
        </p:nvSpPr>
        <p:spPr bwMode="auto">
          <a:xfrm>
            <a:off x="933450" y="4387850"/>
            <a:ext cx="5143500" cy="4154488"/>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1030"/>
          <p:cNvSpPr>
            <a:spLocks noGrp="1" noChangeArrowheads="1"/>
          </p:cNvSpPr>
          <p:nvPr>
            <p:ph type="ftr" sz="quarter" idx="4"/>
          </p:nvPr>
        </p:nvSpPr>
        <p:spPr bwMode="auto">
          <a:xfrm>
            <a:off x="0" y="8774113"/>
            <a:ext cx="3038475" cy="46196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b="0">
                <a:effectLst/>
              </a:defRPr>
            </a:lvl1pPr>
          </a:lstStyle>
          <a:p>
            <a:pPr>
              <a:defRPr/>
            </a:pPr>
            <a:endParaRPr lang="en-US"/>
          </a:p>
        </p:txBody>
      </p:sp>
      <p:sp>
        <p:nvSpPr>
          <p:cNvPr id="18439" name="Rectangle 1031"/>
          <p:cNvSpPr>
            <a:spLocks noGrp="1" noChangeArrowheads="1"/>
          </p:cNvSpPr>
          <p:nvPr>
            <p:ph type="sldNum" sz="quarter" idx="5"/>
          </p:nvPr>
        </p:nvSpPr>
        <p:spPr bwMode="auto">
          <a:xfrm>
            <a:off x="3971925" y="8774113"/>
            <a:ext cx="3038475" cy="46196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b="0">
                <a:effectLst/>
              </a:defRPr>
            </a:lvl1pPr>
          </a:lstStyle>
          <a:p>
            <a:pPr>
              <a:defRPr/>
            </a:pPr>
            <a:fld id="{E7DD9321-EF23-4D4F-8E26-34363D8AFBEC}" type="slidenum">
              <a:rPr lang="en-US"/>
              <a:pPr>
                <a:defRPr/>
              </a:pPr>
              <a:t>‹#›</a:t>
            </a:fld>
            <a:endParaRPr lang="en-US"/>
          </a:p>
        </p:txBody>
      </p:sp>
    </p:spTree>
    <p:extLst>
      <p:ext uri="{BB962C8B-B14F-4D97-AF65-F5344CB8AC3E}">
        <p14:creationId xmlns:p14="http://schemas.microsoft.com/office/powerpoint/2010/main" val="113878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28-Oct-2010,</a:t>
            </a:r>
            <a:r>
              <a:rPr lang="en-US" baseline="0" dirty="0" smtClean="0"/>
              <a:t> at GTAC, added the animation to demonstrate increasing the number of faults found early, thereby decreasing the number of faults found late, and finally saving money. Lots of it! This animation is fairly complicated … must practice first!!</a:t>
            </a:r>
            <a:endParaRPr lang="en-US" dirty="0"/>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5</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a:defRPr sz="1900" b="1">
                <a:solidFill>
                  <a:srgbClr val="FAFD00"/>
                </a:solidFill>
                <a:latin typeface="Times New Roman" pitchFamily="18" charset="0"/>
              </a:defRPr>
            </a:lvl1pPr>
            <a:lvl2pPr marL="713455" indent="-274406" defTabSz="926882">
              <a:defRPr sz="1900" b="1">
                <a:solidFill>
                  <a:srgbClr val="FAFD00"/>
                </a:solidFill>
                <a:latin typeface="Times New Roman" pitchFamily="18" charset="0"/>
              </a:defRPr>
            </a:lvl2pPr>
            <a:lvl3pPr marL="1097623" indent="-219525" defTabSz="926882">
              <a:defRPr sz="1900" b="1">
                <a:solidFill>
                  <a:srgbClr val="FAFD00"/>
                </a:solidFill>
                <a:latin typeface="Times New Roman" pitchFamily="18" charset="0"/>
              </a:defRPr>
            </a:lvl3pPr>
            <a:lvl4pPr marL="1536672" indent="-219525" defTabSz="926882">
              <a:defRPr sz="1900" b="1">
                <a:solidFill>
                  <a:srgbClr val="FAFD00"/>
                </a:solidFill>
                <a:latin typeface="Times New Roman" pitchFamily="18" charset="0"/>
              </a:defRPr>
            </a:lvl4pPr>
            <a:lvl5pPr marL="1975721" indent="-219525" defTabSz="926882">
              <a:defRPr sz="1900" b="1">
                <a:solidFill>
                  <a:srgbClr val="FAFD00"/>
                </a:solidFill>
                <a:latin typeface="Times New Roman" pitchFamily="18" charset="0"/>
              </a:defRPr>
            </a:lvl5pPr>
            <a:lvl6pPr marL="2414770" indent="-219525" defTabSz="926882" eaLnBrk="0" fontAlgn="base" hangingPunct="0">
              <a:spcBef>
                <a:spcPct val="0"/>
              </a:spcBef>
              <a:spcAft>
                <a:spcPct val="0"/>
              </a:spcAft>
              <a:defRPr sz="1900" b="1">
                <a:solidFill>
                  <a:srgbClr val="FAFD00"/>
                </a:solidFill>
                <a:latin typeface="Times New Roman" pitchFamily="18" charset="0"/>
              </a:defRPr>
            </a:lvl6pPr>
            <a:lvl7pPr marL="2853820" indent="-219525" defTabSz="926882" eaLnBrk="0" fontAlgn="base" hangingPunct="0">
              <a:spcBef>
                <a:spcPct val="0"/>
              </a:spcBef>
              <a:spcAft>
                <a:spcPct val="0"/>
              </a:spcAft>
              <a:defRPr sz="1900" b="1">
                <a:solidFill>
                  <a:srgbClr val="FAFD00"/>
                </a:solidFill>
                <a:latin typeface="Times New Roman" pitchFamily="18" charset="0"/>
              </a:defRPr>
            </a:lvl7pPr>
            <a:lvl8pPr marL="3292869" indent="-219525" defTabSz="926882" eaLnBrk="0" fontAlgn="base" hangingPunct="0">
              <a:spcBef>
                <a:spcPct val="0"/>
              </a:spcBef>
              <a:spcAft>
                <a:spcPct val="0"/>
              </a:spcAft>
              <a:defRPr sz="1900" b="1">
                <a:solidFill>
                  <a:srgbClr val="FAFD00"/>
                </a:solidFill>
                <a:latin typeface="Times New Roman" pitchFamily="18" charset="0"/>
              </a:defRPr>
            </a:lvl8pPr>
            <a:lvl9pPr marL="3731918" indent="-219525" defTabSz="926882" eaLnBrk="0" fontAlgn="base" hangingPunct="0">
              <a:spcBef>
                <a:spcPct val="0"/>
              </a:spcBef>
              <a:spcAft>
                <a:spcPct val="0"/>
              </a:spcAft>
              <a:defRPr sz="1900" b="1">
                <a:solidFill>
                  <a:srgbClr val="FAFD00"/>
                </a:solidFill>
                <a:latin typeface="Times New Roman" pitchFamily="18" charset="0"/>
              </a:defRPr>
            </a:lvl9pPr>
          </a:lstStyle>
          <a:p>
            <a:fld id="{23A489D2-F873-4863-AEB2-0F16B1B3B75C}" type="slidenum">
              <a:rPr lang="en-US" sz="1200" b="0">
                <a:solidFill>
                  <a:schemeClr val="tx1"/>
                </a:solidFill>
              </a:rPr>
              <a:pPr/>
              <a:t>8</a:t>
            </a:fld>
            <a:endParaRPr lang="en-US"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F0136-1ADC-465D-9B90-C4B23ACD24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64CEE9-8946-4111-8F4D-0E794C699F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F248C6-A948-49B1-AFED-B83994B9E50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914400"/>
            <a:ext cx="9144000" cy="55626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0F7B08-5764-4468-B696-178B8B8CB4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0" y="914400"/>
            <a:ext cx="9144000" cy="5562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63F51C-2D28-4B1C-83C7-54E88C437AD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742C9A-1F8F-4995-9E2D-BDBA6538EC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914400"/>
            <a:ext cx="4495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495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FACACE-ABC5-4FC7-8D8A-0224CB1676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876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876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0DC44C-A1D7-4A65-BB72-57A9C1904F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D6B2CD-BCED-41C8-B007-9ED2CF09BE4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9D67729-D139-41DE-9887-46F755A98D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296474-364D-4E26-AA0C-354464955E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Better Logic-Testing</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Kaminski, Ammann, Offutt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52EE84-6360-4B12-B1B1-48D5AB00A8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00099"/>
            </a:gs>
            <a:gs pos="100000">
              <a:schemeClr val="bg1">
                <a:gamma/>
                <a:shade val="46275"/>
                <a:invGamma/>
              </a:schemeClr>
            </a:gs>
          </a:gsLst>
          <a:lin ang="5400000" scaled="1"/>
          <a:tileRect/>
        </a:gra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bwMode="auto">
          <a:xfrm>
            <a:off x="0" y="914400"/>
            <a:ext cx="91440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b="0">
                <a:latin typeface="Arial" pitchFamily="34" charset="0"/>
                <a:cs typeface="Arial" pitchFamily="34" charset="0"/>
              </a:defRPr>
            </a:lvl1pPr>
          </a:lstStyle>
          <a:p>
            <a:pPr>
              <a:defRPr/>
            </a:pPr>
            <a:r>
              <a:rPr lang="en-US" smtClean="0"/>
              <a:t>Better Logic-Testing</a:t>
            </a:r>
            <a:endParaRPr lang="en-US" dirty="0"/>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800" b="0">
                <a:latin typeface="Arial" pitchFamily="34" charset="0"/>
                <a:cs typeface="Arial" pitchFamily="34" charset="0"/>
              </a:defRPr>
            </a:lvl1pPr>
          </a:lstStyle>
          <a:p>
            <a:pPr>
              <a:defRPr/>
            </a:pPr>
            <a:r>
              <a:rPr lang="en-US" smtClean="0"/>
              <a:t>© Kaminski, Ammann, Offutt</a:t>
            </a:r>
            <a:endParaRPr lang="en-US" dirty="0"/>
          </a:p>
        </p:txBody>
      </p:sp>
      <p:sp>
        <p:nvSpPr>
          <p:cNvPr id="1030" name="Rectangle 6"/>
          <p:cNvSpPr>
            <a:spLocks noGrp="1" noChangeArrowheads="1"/>
          </p:cNvSpPr>
          <p:nvPr>
            <p:ph type="sldNum" sz="quarter" idx="4"/>
          </p:nvPr>
        </p:nvSpPr>
        <p:spPr bwMode="auto">
          <a:xfrm>
            <a:off x="69342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b="0">
                <a:effectLst/>
                <a:latin typeface="Arial" pitchFamily="34" charset="0"/>
                <a:cs typeface="Arial" pitchFamily="34" charset="0"/>
              </a:defRPr>
            </a:lvl1pPr>
          </a:lstStyle>
          <a:p>
            <a:pPr>
              <a:defRPr/>
            </a:pPr>
            <a:fld id="{AA0177D1-ED80-4AF3-8647-173A458EE4CA}" type="slidenum">
              <a:rPr lang="en-US" smtClean="0"/>
              <a:pPr>
                <a:defRPr/>
              </a:pPr>
              <a:t>‹#›</a:t>
            </a:fld>
            <a:endParaRPr lang="en-US"/>
          </a:p>
        </p:txBody>
      </p:sp>
      <p:grpSp>
        <p:nvGrpSpPr>
          <p:cNvPr id="7" name="Group 8"/>
          <p:cNvGrpSpPr>
            <a:grpSpLocks/>
          </p:cNvGrpSpPr>
          <p:nvPr/>
        </p:nvGrpSpPr>
        <p:grpSpPr bwMode="auto">
          <a:xfrm>
            <a:off x="0" y="0"/>
            <a:ext cx="1066800" cy="838200"/>
            <a:chOff x="4648200" y="2971800"/>
            <a:chExt cx="1676401" cy="914400"/>
          </a:xfrm>
        </p:grpSpPr>
        <p:sp>
          <p:nvSpPr>
            <p:cNvPr id="8" name="Rectangle 7"/>
            <p:cNvSpPr/>
            <p:nvPr/>
          </p:nvSpPr>
          <p:spPr>
            <a:xfrm>
              <a:off x="4648200" y="2971800"/>
              <a:ext cx="1676401" cy="914400"/>
            </a:xfrm>
            <a:prstGeom prst="rect">
              <a:avLst/>
            </a:prstGeom>
            <a:solidFill>
              <a:schemeClr val="bg1">
                <a:lumMod val="50000"/>
              </a:schemeClr>
            </a:solidFill>
          </p:spPr>
          <p:txBody>
            <a:bodyPr wrap="none">
              <a:prstTxWarp prst="textRingInside">
                <a:avLst/>
              </a:prstTxWarp>
              <a:spAutoFit/>
            </a:bodyPr>
            <a:lstStyle/>
            <a:p>
              <a:pPr algn="ctr">
                <a:defRPr/>
              </a:pPr>
              <a:r>
                <a:rPr lang="en-US"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Software Engineering</a:t>
              </a:r>
            </a:p>
          </p:txBody>
        </p:sp>
        <p:sp>
          <p:nvSpPr>
            <p:cNvPr id="9" name="Rectangle 8"/>
            <p:cNvSpPr/>
            <p:nvPr/>
          </p:nvSpPr>
          <p:spPr>
            <a:xfrm>
              <a:off x="5018243" y="3248689"/>
              <a:ext cx="936314" cy="36062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1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GMU</a:t>
              </a:r>
            </a:p>
          </p:txBody>
        </p:sp>
      </p:grpSp>
      <p:pic>
        <p:nvPicPr>
          <p:cNvPr id="10" name="Picture 9" descr="gmulogo-color150"/>
          <p:cNvPicPr>
            <a:picLocks noChangeAspect="1" noChangeArrowheads="1"/>
          </p:cNvPicPr>
          <p:nvPr/>
        </p:nvPicPr>
        <p:blipFill>
          <a:blip r:embed="rId14" cstate="print"/>
          <a:srcRect/>
          <a:stretch>
            <a:fillRect/>
          </a:stretch>
        </p:blipFill>
        <p:spPr bwMode="auto">
          <a:xfrm>
            <a:off x="8229600" y="0"/>
            <a:ext cx="914400" cy="852488"/>
          </a:xfrm>
          <a:prstGeom prst="rect">
            <a:avLst/>
          </a:prstGeom>
          <a:noFill/>
          <a:ln w="9525">
            <a:noFill/>
            <a:miter lim="800000"/>
            <a:headEnd/>
            <a:tailEnd/>
          </a:ln>
        </p:spPr>
      </p:pic>
      <p:sp>
        <p:nvSpPr>
          <p:cNvPr id="11" name="Line 10"/>
          <p:cNvSpPr>
            <a:spLocks noChangeShapeType="1"/>
          </p:cNvSpPr>
          <p:nvPr/>
        </p:nvSpPr>
        <p:spPr bwMode="auto">
          <a:xfrm>
            <a:off x="0" y="838200"/>
            <a:ext cx="8229600" cy="0"/>
          </a:xfrm>
          <a:prstGeom prst="line">
            <a:avLst/>
          </a:prstGeom>
          <a:noFill/>
          <a:ln w="57150">
            <a:solidFill>
              <a:srgbClr val="009900"/>
            </a:solidFill>
            <a:round/>
            <a:headEnd/>
            <a:tailEnd/>
          </a:ln>
          <a:effectLst/>
        </p:spPr>
        <p:txBody>
          <a:bodyPr/>
          <a:lstStyle/>
          <a:p>
            <a:pPr>
              <a:defRPr/>
            </a:pPr>
            <a:endParaRPr lang="en-US"/>
          </a:p>
        </p:txBody>
      </p:sp>
      <p:sp>
        <p:nvSpPr>
          <p:cNvPr id="12" name="TextBox 11"/>
          <p:cNvSpPr txBox="1"/>
          <p:nvPr/>
        </p:nvSpPr>
        <p:spPr>
          <a:xfrm>
            <a:off x="8229600" y="6642556"/>
            <a:ext cx="914400" cy="215444"/>
          </a:xfrm>
          <a:prstGeom prst="rect">
            <a:avLst/>
          </a:prstGeom>
          <a:noFill/>
        </p:spPr>
        <p:txBody>
          <a:bodyPr wrap="square" rtlCol="0">
            <a:spAutoFit/>
          </a:bodyPr>
          <a:lstStyle/>
          <a:p>
            <a:pPr algn="r"/>
            <a:r>
              <a:rPr lang="en-US" sz="800" b="0" dirty="0" smtClean="0">
                <a:effectLst/>
                <a:latin typeface="Arial" pitchFamily="34" charset="0"/>
                <a:cs typeface="Arial" pitchFamily="34" charset="0"/>
              </a:rPr>
              <a:t>of 33</a:t>
            </a:r>
            <a:endParaRPr lang="en-US" sz="800" b="0" dirty="0">
              <a:effectLst/>
              <a:latin typeface="Arial" pitchFamily="34" charset="0"/>
              <a:cs typeface="Arial" pitchFamily="34" charset="0"/>
            </a:endParaRPr>
          </a:p>
        </p:txBody>
      </p:sp>
      <p:sp>
        <p:nvSpPr>
          <p:cNvPr id="3074" name="Rectangle 2"/>
          <p:cNvSpPr>
            <a:spLocks noGrp="1" noChangeArrowheads="1"/>
          </p:cNvSpPr>
          <p:nvPr>
            <p:ph type="title"/>
          </p:nvPr>
        </p:nvSpPr>
        <p:spPr bwMode="auto">
          <a:xfrm>
            <a:off x="533400" y="0"/>
            <a:ext cx="8001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b="1">
          <a:solidFill>
            <a:schemeClr val="tx2"/>
          </a:solidFill>
          <a:latin typeface="Times New Roman" pitchFamily="18" charset="0"/>
        </a:defRPr>
      </a:lvl2pPr>
      <a:lvl3pPr algn="ctr" rtl="0" eaLnBrk="0" fontAlgn="base" hangingPunct="0">
        <a:spcBef>
          <a:spcPct val="0"/>
        </a:spcBef>
        <a:spcAft>
          <a:spcPct val="0"/>
        </a:spcAft>
        <a:defRPr sz="3600" b="1">
          <a:solidFill>
            <a:schemeClr val="tx2"/>
          </a:solidFill>
          <a:latin typeface="Times New Roman" pitchFamily="18" charset="0"/>
        </a:defRPr>
      </a:lvl3pPr>
      <a:lvl4pPr algn="ctr" rtl="0" eaLnBrk="0" fontAlgn="base" hangingPunct="0">
        <a:spcBef>
          <a:spcPct val="0"/>
        </a:spcBef>
        <a:spcAft>
          <a:spcPct val="0"/>
        </a:spcAft>
        <a:defRPr sz="3600" b="1">
          <a:solidFill>
            <a:schemeClr val="tx2"/>
          </a:solidFill>
          <a:latin typeface="Times New Roman" pitchFamily="18" charset="0"/>
        </a:defRPr>
      </a:lvl4pPr>
      <a:lvl5pPr algn="ctr" rtl="0" eaLnBrk="0" fontAlgn="base" hangingPunct="0">
        <a:spcBef>
          <a:spcPct val="0"/>
        </a:spcBef>
        <a:spcAft>
          <a:spcPct val="0"/>
        </a:spcAft>
        <a:defRPr sz="3600" b="1">
          <a:solidFill>
            <a:schemeClr val="tx2"/>
          </a:solidFill>
          <a:latin typeface="Times New Roman" pitchFamily="18" charset="0"/>
        </a:defRPr>
      </a:lvl5pPr>
      <a:lvl6pPr marL="457200" algn="ctr" rtl="0" fontAlgn="base">
        <a:spcBef>
          <a:spcPct val="0"/>
        </a:spcBef>
        <a:spcAft>
          <a:spcPct val="0"/>
        </a:spcAft>
        <a:defRPr sz="3600" b="1">
          <a:solidFill>
            <a:schemeClr val="tx2"/>
          </a:solidFill>
          <a:latin typeface="Times New Roman" pitchFamily="18" charset="0"/>
        </a:defRPr>
      </a:lvl6pPr>
      <a:lvl7pPr marL="914400" algn="ctr" rtl="0" fontAlgn="base">
        <a:spcBef>
          <a:spcPct val="0"/>
        </a:spcBef>
        <a:spcAft>
          <a:spcPct val="0"/>
        </a:spcAft>
        <a:defRPr sz="3600" b="1">
          <a:solidFill>
            <a:schemeClr val="tx2"/>
          </a:solidFill>
          <a:latin typeface="Times New Roman" pitchFamily="18" charset="0"/>
        </a:defRPr>
      </a:lvl7pPr>
      <a:lvl8pPr marL="1371600" algn="ctr" rtl="0" fontAlgn="base">
        <a:spcBef>
          <a:spcPct val="0"/>
        </a:spcBef>
        <a:spcAft>
          <a:spcPct val="0"/>
        </a:spcAft>
        <a:defRPr sz="3600" b="1">
          <a:solidFill>
            <a:schemeClr val="tx2"/>
          </a:solidFill>
          <a:latin typeface="Times New Roman" pitchFamily="18" charset="0"/>
        </a:defRPr>
      </a:lvl8pPr>
      <a:lvl9pPr marL="1828800" algn="ctr" rtl="0" fontAlgn="base">
        <a:spcBef>
          <a:spcPct val="0"/>
        </a:spcBef>
        <a:spcAft>
          <a:spcPct val="0"/>
        </a:spcAft>
        <a:defRPr sz="36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2800">
          <a:solidFill>
            <a:schemeClr val="tx1"/>
          </a:solidFill>
          <a:latin typeface="Gill Sans MT"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Gill Sans MT" pitchFamily="34" charset="0"/>
        </a:defRPr>
      </a:lvl2pPr>
      <a:lvl3pPr marL="1143000" indent="-228600" algn="l" rtl="0" eaLnBrk="0" fontAlgn="base" hangingPunct="0">
        <a:spcBef>
          <a:spcPct val="20000"/>
        </a:spcBef>
        <a:spcAft>
          <a:spcPct val="0"/>
        </a:spcAft>
        <a:buChar char="•"/>
        <a:defRPr sz="2000">
          <a:solidFill>
            <a:schemeClr val="tx1"/>
          </a:solidFill>
          <a:latin typeface="Gill Sans MT" pitchFamily="34" charset="0"/>
        </a:defRPr>
      </a:lvl3pPr>
      <a:lvl4pPr marL="1600200" indent="-228600" algn="l" rtl="0" eaLnBrk="0" fontAlgn="base" hangingPunct="0">
        <a:spcBef>
          <a:spcPct val="20000"/>
        </a:spcBef>
        <a:spcAft>
          <a:spcPct val="0"/>
        </a:spcAft>
        <a:buChar char="–"/>
        <a:defRPr sz="1800">
          <a:solidFill>
            <a:schemeClr val="tx1"/>
          </a:solidFill>
          <a:latin typeface="Gill Sans MT" pitchFamily="34" charset="0"/>
        </a:defRPr>
      </a:lvl4pPr>
      <a:lvl5pPr marL="2057400" indent="-228600" algn="l" rtl="0" eaLnBrk="0" fontAlgn="base" hangingPunct="0">
        <a:spcBef>
          <a:spcPct val="20000"/>
        </a:spcBef>
        <a:spcAft>
          <a:spcPct val="0"/>
        </a:spcAft>
        <a:buChar char="»"/>
        <a:defRPr sz="1800">
          <a:solidFill>
            <a:schemeClr val="tx1"/>
          </a:solidFill>
          <a:latin typeface="Gill Sans MT"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wmf"/><Relationship Id="rId3" Type="http://schemas.openxmlformats.org/officeDocument/2006/relationships/image" Target="../media/image3.png"/><Relationship Id="rId7" Type="http://schemas.openxmlformats.org/officeDocument/2006/relationships/image" Target="../media/image7.emf"/><Relationship Id="rId12" Type="http://schemas.openxmlformats.org/officeDocument/2006/relationships/image" Target="../media/image12.w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emf"/><Relationship Id="rId5" Type="http://schemas.openxmlformats.org/officeDocument/2006/relationships/image" Target="../media/image5.jpeg"/><Relationship Id="rId15" Type="http://schemas.openxmlformats.org/officeDocument/2006/relationships/image" Target="../media/image15.wmf"/><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emf"/><Relationship Id="rId14" Type="http://schemas.openxmlformats.org/officeDocument/2006/relationships/image" Target="../media/image1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685800"/>
            <a:ext cx="7772400" cy="1981200"/>
          </a:xfrm>
        </p:spPr>
        <p:txBody>
          <a:bodyPr/>
          <a:lstStyle/>
          <a:p>
            <a:pPr eaLnBrk="1" hangingPunct="1"/>
            <a:r>
              <a:rPr lang="en-US" sz="4400" dirty="0" smtClean="0"/>
              <a:t>Improving Logic-Based Testing</a:t>
            </a:r>
          </a:p>
        </p:txBody>
      </p:sp>
      <p:sp>
        <p:nvSpPr>
          <p:cNvPr id="5" name="Rectangle 8"/>
          <p:cNvSpPr>
            <a:spLocks noChangeArrowheads="1"/>
          </p:cNvSpPr>
          <p:nvPr/>
        </p:nvSpPr>
        <p:spPr bwMode="auto">
          <a:xfrm>
            <a:off x="457200" y="2590800"/>
            <a:ext cx="8191500" cy="2970213"/>
          </a:xfrm>
          <a:prstGeom prst="rect">
            <a:avLst/>
          </a:prstGeom>
          <a:solidFill>
            <a:srgbClr val="0033CC"/>
          </a:solidFill>
          <a:ln w="9525">
            <a:solidFill>
              <a:schemeClr val="tx1"/>
            </a:solidFill>
            <a:miter lim="800000"/>
            <a:headEnd/>
            <a:tailEnd/>
          </a:ln>
          <a:effectLst/>
        </p:spPr>
        <p:txBody>
          <a:bodyPr/>
          <a:lstStyle/>
          <a:p>
            <a:pPr algn="ctr">
              <a:spcBef>
                <a:spcPct val="20000"/>
              </a:spcBef>
              <a:defRPr/>
            </a:pPr>
            <a:r>
              <a:rPr lang="en-US" sz="3200" dirty="0" smtClean="0">
                <a:solidFill>
                  <a:srgbClr val="FFFF00"/>
                </a:solidFill>
                <a:effectLst>
                  <a:outerShdw blurRad="38100" dist="38100" dir="2700000" algn="tl">
                    <a:srgbClr val="000000"/>
                  </a:outerShdw>
                </a:effectLst>
                <a:latin typeface="Gill Sans MT" pitchFamily="34" charset="0"/>
              </a:rPr>
              <a:t>Jeff Offutt</a:t>
            </a:r>
            <a:endParaRPr lang="en-US" sz="3200" dirty="0" smtClean="0">
              <a:effectLst>
                <a:outerShdw blurRad="38100" dist="38100" dir="2700000" algn="tl">
                  <a:srgbClr val="000000"/>
                </a:outerShdw>
              </a:effectLst>
              <a:latin typeface="Gill Sans MT" pitchFamily="34" charset="0"/>
            </a:endParaRPr>
          </a:p>
          <a:p>
            <a:pPr algn="ctr">
              <a:spcBef>
                <a:spcPct val="20000"/>
              </a:spcBef>
              <a:defRPr/>
            </a:pPr>
            <a:r>
              <a:rPr lang="en-US" b="0" dirty="0" smtClean="0">
                <a:effectLst>
                  <a:outerShdw blurRad="38100" dist="38100" dir="2700000" algn="tl">
                    <a:srgbClr val="000000"/>
                  </a:outerShdw>
                </a:effectLst>
                <a:latin typeface="Gill Sans MT" pitchFamily="34" charset="0"/>
              </a:rPr>
              <a:t>Professor, Software </a:t>
            </a:r>
            <a:r>
              <a:rPr lang="en-US" b="0" dirty="0">
                <a:effectLst>
                  <a:outerShdw blurRad="38100" dist="38100" dir="2700000" algn="tl">
                    <a:srgbClr val="000000"/>
                  </a:outerShdw>
                </a:effectLst>
                <a:latin typeface="Gill Sans MT" pitchFamily="34" charset="0"/>
              </a:rPr>
              <a:t>Engineering</a:t>
            </a:r>
          </a:p>
          <a:p>
            <a:pPr algn="ctr">
              <a:spcBef>
                <a:spcPct val="20000"/>
              </a:spcBef>
              <a:defRPr/>
            </a:pPr>
            <a:r>
              <a:rPr lang="en-US" b="0" dirty="0">
                <a:effectLst>
                  <a:outerShdw blurRad="38100" dist="38100" dir="2700000" algn="tl">
                    <a:srgbClr val="000000"/>
                  </a:outerShdw>
                </a:effectLst>
                <a:latin typeface="Gill Sans MT" pitchFamily="34" charset="0"/>
              </a:rPr>
              <a:t>George Mason University</a:t>
            </a:r>
          </a:p>
          <a:p>
            <a:pPr algn="ctr">
              <a:spcBef>
                <a:spcPct val="20000"/>
              </a:spcBef>
              <a:defRPr/>
            </a:pPr>
            <a:r>
              <a:rPr lang="en-US" b="0" dirty="0">
                <a:effectLst>
                  <a:outerShdw blurRad="38100" dist="38100" dir="2700000" algn="tl">
                    <a:srgbClr val="000000"/>
                  </a:outerShdw>
                </a:effectLst>
                <a:latin typeface="Gill Sans MT" pitchFamily="34" charset="0"/>
              </a:rPr>
              <a:t>Fairfax, VA   USA</a:t>
            </a:r>
          </a:p>
          <a:p>
            <a:pPr algn="ctr">
              <a:spcBef>
                <a:spcPct val="20000"/>
              </a:spcBef>
              <a:defRPr/>
            </a:pPr>
            <a:r>
              <a:rPr lang="en-US" b="0" dirty="0">
                <a:effectLst>
                  <a:outerShdw blurRad="38100" dist="38100" dir="2700000" algn="tl">
                    <a:srgbClr val="000000"/>
                  </a:outerShdw>
                </a:effectLst>
                <a:latin typeface="Gill Sans MT" pitchFamily="34" charset="0"/>
              </a:rPr>
              <a:t>www.cs.gmu.edu/~offutt/</a:t>
            </a:r>
          </a:p>
          <a:p>
            <a:pPr algn="ctr">
              <a:spcBef>
                <a:spcPct val="20000"/>
              </a:spcBef>
              <a:defRPr/>
            </a:pPr>
            <a:r>
              <a:rPr lang="en-US" b="0" dirty="0" smtClean="0">
                <a:effectLst>
                  <a:outerShdw blurRad="38100" dist="38100" dir="2700000" algn="tl">
                    <a:srgbClr val="000000"/>
                  </a:outerShdw>
                </a:effectLst>
                <a:latin typeface="Gill Sans MT" pitchFamily="34" charset="0"/>
              </a:rPr>
              <a:t>offutt@gmu.edu</a:t>
            </a:r>
            <a:endParaRPr lang="en-US" sz="2000" b="0" dirty="0">
              <a:effectLst>
                <a:outerShdw blurRad="38100" dist="38100" dir="2700000" algn="tl">
                  <a:srgbClr val="000000"/>
                </a:outerShdw>
              </a:effectLst>
              <a:latin typeface="Gill Sans MT" pitchFamily="34" charset="0"/>
            </a:endParaRPr>
          </a:p>
        </p:txBody>
      </p:sp>
      <p:sp>
        <p:nvSpPr>
          <p:cNvPr id="4" name="Rectangle 3"/>
          <p:cNvSpPr/>
          <p:nvPr/>
        </p:nvSpPr>
        <p:spPr bwMode="auto">
          <a:xfrm>
            <a:off x="8229600" y="6553200"/>
            <a:ext cx="914400" cy="304800"/>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 name="Rectangle 4"/>
          <p:cNvSpPr>
            <a:spLocks noChangeArrowheads="1"/>
          </p:cNvSpPr>
          <p:nvPr/>
        </p:nvSpPr>
        <p:spPr bwMode="auto">
          <a:xfrm>
            <a:off x="152400" y="5867400"/>
            <a:ext cx="8839200" cy="701104"/>
          </a:xfrm>
          <a:prstGeom prst="rect">
            <a:avLst/>
          </a:prstGeom>
          <a:solidFill>
            <a:srgbClr val="003399"/>
          </a:solidFill>
          <a:ln w="9525">
            <a:solidFill>
              <a:schemeClr val="tx1"/>
            </a:solidFill>
            <a:miter lim="800000"/>
            <a:headEnd/>
            <a:tailEnd/>
          </a:ln>
          <a:effectLst/>
        </p:spPr>
        <p:txBody>
          <a:bodyPr anchor="ctr"/>
          <a:lstStyle/>
          <a:p>
            <a:pPr marL="609600" indent="-609600" algn="ctr">
              <a:lnSpc>
                <a:spcPct val="90000"/>
              </a:lnSpc>
              <a:spcBef>
                <a:spcPct val="20000"/>
              </a:spcBef>
            </a:pPr>
            <a:r>
              <a:rPr lang="en-US" sz="2000" b="0" dirty="0">
                <a:solidFill>
                  <a:schemeClr val="tx1"/>
                </a:solidFill>
                <a:latin typeface="Gill Sans MT" pitchFamily="34" charset="0"/>
              </a:rPr>
              <a:t>Joint research with </a:t>
            </a:r>
            <a:r>
              <a:rPr lang="en-US" sz="2000" b="0" dirty="0" smtClean="0">
                <a:solidFill>
                  <a:schemeClr val="tx1"/>
                </a:solidFill>
                <a:latin typeface="Gill Sans MT" pitchFamily="34" charset="0"/>
              </a:rPr>
              <a:t>Gary Kaminski and Paul </a:t>
            </a:r>
            <a:r>
              <a:rPr lang="en-US" sz="2000" b="0" dirty="0" err="1" smtClean="0">
                <a:solidFill>
                  <a:schemeClr val="tx1"/>
                </a:solidFill>
                <a:latin typeface="Gill Sans MT" pitchFamily="34" charset="0"/>
              </a:rPr>
              <a:t>Ammann</a:t>
            </a:r>
            <a:endParaRPr lang="en-US" sz="2000" b="0" dirty="0">
              <a:latin typeface="Gill Sans MT" pitchFamily="34" charset="0"/>
            </a:endParaRPr>
          </a:p>
          <a:p>
            <a:pPr marL="609600" indent="-609600" algn="ctr">
              <a:lnSpc>
                <a:spcPct val="90000"/>
              </a:lnSpc>
              <a:spcBef>
                <a:spcPct val="20000"/>
              </a:spcBef>
            </a:pPr>
            <a:r>
              <a:rPr lang="en-US" sz="2000" b="0" i="1" dirty="0"/>
              <a:t>Improving Logic-Based </a:t>
            </a:r>
            <a:r>
              <a:rPr lang="en-US" sz="2000" b="0" i="1" dirty="0" smtClean="0"/>
              <a:t>Testing</a:t>
            </a:r>
            <a:r>
              <a:rPr lang="en-US" sz="2000" b="0" dirty="0" smtClean="0"/>
              <a:t>, invited to Journal of Software Systems</a:t>
            </a:r>
            <a:endParaRPr lang="en-US" sz="2000" b="0" i="1" dirty="0">
              <a:solidFill>
                <a:schemeClr val="tx1"/>
              </a:solidFill>
              <a:latin typeface="Gill Sans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Addressed</a:t>
            </a:r>
            <a:endParaRPr lang="en-US" dirty="0"/>
          </a:p>
        </p:txBody>
      </p:sp>
      <p:sp>
        <p:nvSpPr>
          <p:cNvPr id="3" name="Content Placeholder 2"/>
          <p:cNvSpPr>
            <a:spLocks noGrp="1"/>
          </p:cNvSpPr>
          <p:nvPr>
            <p:ph idx="1"/>
          </p:nvPr>
        </p:nvSpPr>
        <p:spPr/>
        <p:txBody>
          <a:bodyPr/>
          <a:lstStyle/>
          <a:p>
            <a:r>
              <a:rPr lang="en-US" dirty="0" smtClean="0"/>
              <a:t>This (mostly) theoretical talk presents </a:t>
            </a:r>
            <a:r>
              <a:rPr lang="en-US" dirty="0" smtClean="0">
                <a:solidFill>
                  <a:schemeClr val="tx2"/>
                </a:solidFill>
              </a:rPr>
              <a:t>results on three problems</a:t>
            </a:r>
            <a:r>
              <a:rPr lang="en-US" dirty="0" smtClean="0"/>
              <a:t> with logic predicate testing :</a:t>
            </a:r>
          </a:p>
          <a:p>
            <a:pPr marL="971550" lvl="1" indent="-514350">
              <a:buFont typeface="+mj-lt"/>
              <a:buAutoNum type="arabicPeriod"/>
            </a:pPr>
            <a:r>
              <a:rPr lang="en-US" dirty="0" smtClean="0"/>
              <a:t>Redundant </a:t>
            </a:r>
            <a:r>
              <a:rPr lang="en-US" dirty="0" smtClean="0">
                <a:solidFill>
                  <a:schemeClr val="tx2"/>
                </a:solidFill>
              </a:rPr>
              <a:t>mutation</a:t>
            </a:r>
            <a:r>
              <a:rPr lang="en-US" dirty="0" smtClean="0"/>
              <a:t> operators for predicate testing</a:t>
            </a:r>
          </a:p>
          <a:p>
            <a:pPr marL="971550" lvl="1" indent="-514350">
              <a:buFont typeface="+mj-lt"/>
              <a:buAutoNum type="arabicPeriod"/>
            </a:pPr>
            <a:r>
              <a:rPr lang="en-US" dirty="0" smtClean="0"/>
              <a:t>Weakness of major logic testing criterion : </a:t>
            </a:r>
            <a:r>
              <a:rPr lang="en-US" dirty="0" smtClean="0">
                <a:solidFill>
                  <a:schemeClr val="tx2"/>
                </a:solidFill>
              </a:rPr>
              <a:t>MCDC</a:t>
            </a:r>
          </a:p>
          <a:p>
            <a:pPr marL="971550" lvl="1" indent="-514350">
              <a:buFont typeface="+mj-lt"/>
              <a:buAutoNum type="arabicPeriod"/>
            </a:pPr>
            <a:r>
              <a:rPr lang="en-US" dirty="0" smtClean="0"/>
              <a:t>A stronger logic test criterion, </a:t>
            </a:r>
            <a:r>
              <a:rPr lang="en-US" dirty="0" smtClean="0">
                <a:solidFill>
                  <a:schemeClr val="tx2"/>
                </a:solidFill>
              </a:rPr>
              <a:t>minimal-MUMCUT</a:t>
            </a:r>
          </a:p>
          <a:p>
            <a:endParaRPr lang="en-US" dirty="0" smtClean="0"/>
          </a:p>
          <a:p>
            <a:r>
              <a:rPr lang="en-US" dirty="0" smtClean="0"/>
              <a:t>Solutions based on </a:t>
            </a:r>
            <a:r>
              <a:rPr lang="en-US" dirty="0" smtClean="0">
                <a:solidFill>
                  <a:schemeClr val="tx2"/>
                </a:solidFill>
              </a:rPr>
              <a:t>theoretical analysis</a:t>
            </a:r>
          </a:p>
          <a:p>
            <a:pPr lvl="1"/>
            <a:endParaRPr lang="en-US" dirty="0" smtClean="0">
              <a:solidFill>
                <a:schemeClr val="tx2"/>
              </a:solidFill>
            </a:endParaRPr>
          </a:p>
          <a:p>
            <a:r>
              <a:rPr lang="en-US" dirty="0" smtClean="0"/>
              <a:t>Solutions can be immediately used to create </a:t>
            </a:r>
            <a:r>
              <a:rPr lang="en-US" dirty="0" smtClean="0">
                <a:solidFill>
                  <a:schemeClr val="tx2"/>
                </a:solidFill>
              </a:rPr>
              <a:t>better tools and stronger criteria</a:t>
            </a:r>
            <a:r>
              <a:rPr lang="en-US" dirty="0" smtClean="0"/>
              <a:t>, with very slight additional cost</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10</a:t>
            </a:fld>
            <a:endParaRPr lang="en-US"/>
          </a:p>
        </p:txBody>
      </p:sp>
    </p:spTree>
    <p:extLst>
      <p:ext uri="{BB962C8B-B14F-4D97-AF65-F5344CB8AC3E}">
        <p14:creationId xmlns:p14="http://schemas.microsoft.com/office/powerpoint/2010/main" val="389647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up)">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11</a:t>
            </a:fld>
            <a:endParaRPr lang="en-US"/>
          </a:p>
        </p:txBody>
      </p:sp>
      <p:sp>
        <p:nvSpPr>
          <p:cNvPr id="7" name="Content Placeholder 2"/>
          <p:cNvSpPr txBox="1">
            <a:spLocks/>
          </p:cNvSpPr>
          <p:nvPr/>
        </p:nvSpPr>
        <p:spPr>
          <a:xfrm>
            <a:off x="1117952" y="1371600"/>
            <a:ext cx="6960814" cy="4738740"/>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Motivation</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Logic-Based Testing</a:t>
            </a:r>
            <a:endPar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endParaRP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Mutation Cheaper</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Strengthening MCDC</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MCDC Obsolete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Summary</a:t>
            </a:r>
          </a:p>
        </p:txBody>
      </p:sp>
      <p:sp>
        <p:nvSpPr>
          <p:cNvPr id="8" name="Rectangle 7"/>
          <p:cNvSpPr/>
          <p:nvPr/>
        </p:nvSpPr>
        <p:spPr>
          <a:xfrm>
            <a:off x="1144596" y="3024698"/>
            <a:ext cx="5103804"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61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Testing</a:t>
            </a:r>
            <a:endParaRPr lang="en-US" dirty="0"/>
          </a:p>
        </p:txBody>
      </p:sp>
      <p:sp>
        <p:nvSpPr>
          <p:cNvPr id="3" name="Content Placeholder 2"/>
          <p:cNvSpPr>
            <a:spLocks noGrp="1"/>
          </p:cNvSpPr>
          <p:nvPr>
            <p:ph idx="1"/>
          </p:nvPr>
        </p:nvSpPr>
        <p:spPr/>
        <p:txBody>
          <a:bodyPr/>
          <a:lstStyle/>
          <a:p>
            <a:r>
              <a:rPr lang="en-US" dirty="0" smtClean="0"/>
              <a:t>Mutation helps testers design tests directly </a:t>
            </a:r>
            <a:r>
              <a:rPr lang="en-US" dirty="0" smtClean="0">
                <a:solidFill>
                  <a:schemeClr val="tx2"/>
                </a:solidFill>
              </a:rPr>
              <a:t>to find common mistakes</a:t>
            </a:r>
          </a:p>
          <a:p>
            <a:pPr marL="914400" lvl="1" indent="-514350">
              <a:buFont typeface="+mj-lt"/>
              <a:buAutoNum type="arabicPeriod"/>
            </a:pPr>
            <a:r>
              <a:rPr lang="en-US" sz="2800" dirty="0" smtClean="0"/>
              <a:t>Modify the software in small, syntactic, ways (</a:t>
            </a:r>
            <a:r>
              <a:rPr lang="en-US" sz="2800" i="1" dirty="0" smtClean="0">
                <a:solidFill>
                  <a:schemeClr val="tx2"/>
                </a:solidFill>
              </a:rPr>
              <a:t>mutants</a:t>
            </a:r>
            <a:r>
              <a:rPr lang="en-US" sz="2800" dirty="0" smtClean="0"/>
              <a:t>)</a:t>
            </a:r>
          </a:p>
          <a:p>
            <a:pPr marL="1314450" lvl="2" indent="-514350"/>
            <a:r>
              <a:rPr lang="en-US" sz="2400" dirty="0" smtClean="0"/>
              <a:t>Replace a variable, replace an operator, delete statements, …</a:t>
            </a:r>
          </a:p>
          <a:p>
            <a:pPr marL="914400" lvl="1" indent="-514350">
              <a:buFont typeface="+mj-lt"/>
              <a:buAutoNum type="arabicPeriod"/>
            </a:pPr>
            <a:r>
              <a:rPr lang="en-US" sz="2800" dirty="0" smtClean="0"/>
              <a:t>Design or find a test to cause each mutant to result in incorrect behavior (</a:t>
            </a:r>
            <a:r>
              <a:rPr lang="en-US" sz="2800" i="1" dirty="0" smtClean="0">
                <a:solidFill>
                  <a:schemeClr val="tx2"/>
                </a:solidFill>
              </a:rPr>
              <a:t>killing mutants</a:t>
            </a:r>
            <a:r>
              <a:rPr lang="en-US" sz="2800" dirty="0" smtClean="0"/>
              <a:t>)</a:t>
            </a:r>
          </a:p>
          <a:p>
            <a:r>
              <a:rPr lang="en-US" dirty="0" smtClean="0"/>
              <a:t>The resulting tests are </a:t>
            </a:r>
            <a:r>
              <a:rPr lang="en-US" dirty="0" smtClean="0">
                <a:solidFill>
                  <a:schemeClr val="tx2"/>
                </a:solidFill>
              </a:rPr>
              <a:t>very strong</a:t>
            </a:r>
            <a:r>
              <a:rPr lang="en-US" dirty="0" smtClean="0"/>
              <a:t>—will detect most mistakes in the software</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12</a:t>
            </a:fld>
            <a:endParaRPr lang="en-US"/>
          </a:p>
        </p:txBody>
      </p:sp>
      <p:sp>
        <p:nvSpPr>
          <p:cNvPr id="7" name="Text Box 5"/>
          <p:cNvSpPr txBox="1">
            <a:spLocks noChangeArrowheads="1"/>
          </p:cNvSpPr>
          <p:nvPr/>
        </p:nvSpPr>
        <p:spPr bwMode="auto">
          <a:xfrm>
            <a:off x="381000" y="4787205"/>
            <a:ext cx="8305800" cy="1384995"/>
          </a:xfrm>
          <a:prstGeom prst="rect">
            <a:avLst/>
          </a:prstGeom>
          <a:solidFill>
            <a:srgbClr val="0033CC"/>
          </a:solidFill>
          <a:ln w="19050">
            <a:solidFill>
              <a:srgbClr val="000000"/>
            </a:solidFill>
            <a:miter lim="800000"/>
            <a:headEnd type="none" w="sm" len="sm"/>
            <a:tailEnd type="none" w="sm" len="sm"/>
          </a:ln>
          <a:effectLst/>
        </p:spPr>
        <p:txBody>
          <a:bodyPr wrap="square">
            <a:spAutoFit/>
          </a:bodyPr>
          <a:lstStyle/>
          <a:p>
            <a:pPr>
              <a:spcBef>
                <a:spcPct val="50000"/>
              </a:spcBef>
              <a:defRPr/>
            </a:pPr>
            <a:r>
              <a:rPr lang="en-US" sz="2800" dirty="0">
                <a:effectLst>
                  <a:outerShdw blurRad="38100" dist="38100" dir="2700000" algn="tl">
                    <a:srgbClr val="000000"/>
                  </a:outerShdw>
                </a:effectLst>
                <a:latin typeface="Gill Sans MT" pitchFamily="34" charset="0"/>
              </a:rPr>
              <a:t>Fundamental Premise </a:t>
            </a:r>
            <a:r>
              <a:rPr lang="en-US" sz="2800" dirty="0" smtClean="0">
                <a:effectLst>
                  <a:outerShdw blurRad="38100" dist="38100" dir="2700000" algn="tl">
                    <a:srgbClr val="000000"/>
                  </a:outerShdw>
                </a:effectLst>
                <a:latin typeface="Gill Sans MT" pitchFamily="34" charset="0"/>
              </a:rPr>
              <a:t>: If </a:t>
            </a:r>
            <a:r>
              <a:rPr lang="en-US" sz="2800" dirty="0">
                <a:effectLst>
                  <a:outerShdw blurRad="38100" dist="38100" dir="2700000" algn="tl">
                    <a:srgbClr val="000000"/>
                  </a:outerShdw>
                </a:effectLst>
                <a:latin typeface="Gill Sans MT" pitchFamily="34" charset="0"/>
              </a:rPr>
              <a:t>the software contains a fault, there will usually </a:t>
            </a:r>
            <a:r>
              <a:rPr lang="en-US" sz="2800" dirty="0" smtClean="0">
                <a:effectLst>
                  <a:outerShdw blurRad="38100" dist="38100" dir="2700000" algn="tl">
                    <a:srgbClr val="000000"/>
                  </a:outerShdw>
                </a:effectLst>
                <a:latin typeface="Gill Sans MT" pitchFamily="34" charset="0"/>
              </a:rPr>
              <a:t>be mutants </a:t>
            </a:r>
            <a:r>
              <a:rPr lang="en-US" sz="2800" dirty="0">
                <a:effectLst>
                  <a:outerShdw blurRad="38100" dist="38100" dir="2700000" algn="tl">
                    <a:srgbClr val="000000"/>
                  </a:outerShdw>
                </a:effectLst>
                <a:latin typeface="Gill Sans MT" pitchFamily="34" charset="0"/>
              </a:rPr>
              <a:t>that can only be killed by a test </a:t>
            </a:r>
            <a:r>
              <a:rPr lang="en-US" sz="2800" dirty="0" smtClean="0">
                <a:effectLst>
                  <a:outerShdw blurRad="38100" dist="38100" dir="2700000" algn="tl">
                    <a:srgbClr val="000000"/>
                  </a:outerShdw>
                </a:effectLst>
                <a:latin typeface="Gill Sans MT" pitchFamily="34" charset="0"/>
              </a:rPr>
              <a:t>that </a:t>
            </a:r>
            <a:r>
              <a:rPr lang="en-US" sz="2800" dirty="0">
                <a:effectLst>
                  <a:outerShdw blurRad="38100" dist="38100" dir="2700000" algn="tl">
                    <a:srgbClr val="000000"/>
                  </a:outerShdw>
                </a:effectLst>
                <a:latin typeface="Gill Sans MT" pitchFamily="34" charset="0"/>
              </a:rPr>
              <a:t>also detects that fault</a:t>
            </a:r>
          </a:p>
        </p:txBody>
      </p:sp>
    </p:spTree>
    <p:extLst>
      <p:ext uri="{BB962C8B-B14F-4D97-AF65-F5344CB8AC3E}">
        <p14:creationId xmlns:p14="http://schemas.microsoft.com/office/powerpoint/2010/main" val="4853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4572000" y="2845839"/>
            <a:ext cx="4495800" cy="3530600"/>
          </a:xfrm>
          <a:prstGeom prst="rect">
            <a:avLst/>
          </a:prstGeom>
          <a:solidFill>
            <a:schemeClr val="bg1">
              <a:lumMod val="60000"/>
              <a:lumOff val="40000"/>
            </a:schemeClr>
          </a:solidFill>
          <a:ln w="28575" cap="flat" cmpd="sng" algn="ctr">
            <a:solidFill>
              <a:schemeClr val="bg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Rectangle 9"/>
          <p:cNvSpPr/>
          <p:nvPr/>
        </p:nvSpPr>
        <p:spPr bwMode="auto">
          <a:xfrm>
            <a:off x="76200" y="2845839"/>
            <a:ext cx="4495800" cy="3530600"/>
          </a:xfrm>
          <a:prstGeom prst="rect">
            <a:avLst/>
          </a:prstGeom>
          <a:solidFill>
            <a:schemeClr val="bg1">
              <a:lumMod val="60000"/>
              <a:lumOff val="40000"/>
            </a:schemeClr>
          </a:solidFill>
          <a:ln w="28575" cap="flat" cmpd="sng" algn="ctr">
            <a:solidFill>
              <a:schemeClr val="bg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 name="Title 1"/>
          <p:cNvSpPr>
            <a:spLocks noGrp="1"/>
          </p:cNvSpPr>
          <p:nvPr>
            <p:ph type="title"/>
          </p:nvPr>
        </p:nvSpPr>
        <p:spPr/>
        <p:txBody>
          <a:bodyPr/>
          <a:lstStyle/>
          <a:p>
            <a:r>
              <a:rPr lang="en-US" dirty="0" smtClean="0"/>
              <a:t>Redundancy in Mutation</a:t>
            </a:r>
            <a:endParaRPr lang="en-US" dirty="0"/>
          </a:p>
        </p:txBody>
      </p:sp>
      <p:sp>
        <p:nvSpPr>
          <p:cNvPr id="3" name="Content Placeholder 2"/>
          <p:cNvSpPr>
            <a:spLocks noGrp="1"/>
          </p:cNvSpPr>
          <p:nvPr>
            <p:ph idx="1"/>
          </p:nvPr>
        </p:nvSpPr>
        <p:spPr>
          <a:xfrm>
            <a:off x="0" y="914400"/>
            <a:ext cx="9144000" cy="2438400"/>
          </a:xfrm>
        </p:spPr>
        <p:txBody>
          <a:bodyPr/>
          <a:lstStyle/>
          <a:p>
            <a:pPr>
              <a:lnSpc>
                <a:spcPct val="90000"/>
              </a:lnSpc>
            </a:pPr>
            <a:r>
              <a:rPr lang="en-US" dirty="0" smtClean="0"/>
              <a:t>Mutation is widely considered to be “</a:t>
            </a:r>
            <a:r>
              <a:rPr lang="en-US" dirty="0" smtClean="0">
                <a:solidFill>
                  <a:schemeClr val="tx2"/>
                </a:solidFill>
              </a:rPr>
              <a:t>expensive</a:t>
            </a:r>
            <a:r>
              <a:rPr lang="en-US" dirty="0" smtClean="0"/>
              <a:t>”</a:t>
            </a:r>
          </a:p>
          <a:p>
            <a:pPr>
              <a:lnSpc>
                <a:spcPct val="90000"/>
              </a:lnSpc>
            </a:pPr>
            <a:r>
              <a:rPr lang="en-US" dirty="0" smtClean="0"/>
              <a:t>This expense is largely based on the high number of </a:t>
            </a:r>
            <a:r>
              <a:rPr lang="en-US" dirty="0" smtClean="0">
                <a:solidFill>
                  <a:schemeClr val="tx2"/>
                </a:solidFill>
              </a:rPr>
              <a:t>test requirements</a:t>
            </a:r>
            <a:r>
              <a:rPr lang="en-US" dirty="0" smtClean="0"/>
              <a:t>—mutants</a:t>
            </a:r>
          </a:p>
          <a:p>
            <a:pPr>
              <a:lnSpc>
                <a:spcPct val="90000"/>
              </a:lnSpc>
            </a:pPr>
            <a:r>
              <a:rPr lang="en-US" dirty="0" smtClean="0"/>
              <a:t>But Li et al. found that mutation needed </a:t>
            </a:r>
            <a:r>
              <a:rPr lang="en-US" dirty="0" smtClean="0">
                <a:solidFill>
                  <a:schemeClr val="tx2"/>
                </a:solidFill>
              </a:rPr>
              <a:t>fewer tests </a:t>
            </a:r>
            <a:r>
              <a:rPr lang="en-US" dirty="0" smtClean="0"/>
              <a:t>!</a:t>
            </a:r>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13</a:t>
            </a:fld>
            <a:endParaRPr lang="en-US"/>
          </a:p>
        </p:txBody>
      </p:sp>
      <p:graphicFrame>
        <p:nvGraphicFramePr>
          <p:cNvPr id="7" name="Chart 6"/>
          <p:cNvGraphicFramePr/>
          <p:nvPr>
            <p:extLst>
              <p:ext uri="{D42A27DB-BD31-4B8C-83A1-F6EECF244321}">
                <p14:modId xmlns:p14="http://schemas.microsoft.com/office/powerpoint/2010/main" val="3422920689"/>
              </p:ext>
            </p:extLst>
          </p:nvPr>
        </p:nvGraphicFramePr>
        <p:xfrm>
          <a:off x="4648200" y="2845839"/>
          <a:ext cx="4281361" cy="360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985436678"/>
              </p:ext>
            </p:extLst>
          </p:nvPr>
        </p:nvGraphicFramePr>
        <p:xfrm>
          <a:off x="166561" y="2819400"/>
          <a:ext cx="4305637" cy="36317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 y="6400800"/>
            <a:ext cx="8420510" cy="307777"/>
          </a:xfrm>
          <a:prstGeom prst="rect">
            <a:avLst/>
          </a:prstGeom>
          <a:noFill/>
        </p:spPr>
        <p:txBody>
          <a:bodyPr wrap="none" rtlCol="0">
            <a:spAutoFit/>
          </a:bodyPr>
          <a:lstStyle/>
          <a:p>
            <a:r>
              <a:rPr lang="en-US" sz="1400" dirty="0" smtClean="0">
                <a:latin typeface="Gill Sans MT" pitchFamily="34" charset="0"/>
              </a:rPr>
              <a:t>Li, </a:t>
            </a:r>
            <a:r>
              <a:rPr lang="en-US" sz="1400" dirty="0" err="1" smtClean="0">
                <a:latin typeface="Gill Sans MT" pitchFamily="34" charset="0"/>
              </a:rPr>
              <a:t>Praphamontripong</a:t>
            </a:r>
            <a:r>
              <a:rPr lang="en-US" sz="1400" dirty="0" smtClean="0">
                <a:latin typeface="Gill Sans MT" pitchFamily="34" charset="0"/>
              </a:rPr>
              <a:t>, Offutt, An experimental comparison of four unit test criteria, Mutation 2009</a:t>
            </a:r>
            <a:endParaRPr lang="en-US" sz="1400" dirty="0">
              <a:latin typeface="Gill Sans MT" pitchFamily="34" charset="0"/>
            </a:endParaRPr>
          </a:p>
        </p:txBody>
      </p:sp>
    </p:spTree>
    <p:extLst>
      <p:ext uri="{BB962C8B-B14F-4D97-AF65-F5344CB8AC3E}">
        <p14:creationId xmlns:p14="http://schemas.microsoft.com/office/powerpoint/2010/main" val="222890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3" grpId="0" uiExpand="1" build="p"/>
      <p:bldGraphic spid="7" grpId="0">
        <p:bldAsOne/>
      </p:bldGraphic>
      <p:bldGraphic spid="8"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Eliminating Redundancy</a:t>
            </a:r>
            <a:endParaRPr lang="en-US" dirty="0"/>
          </a:p>
        </p:txBody>
      </p:sp>
      <p:sp>
        <p:nvSpPr>
          <p:cNvPr id="3" name="Content Placeholder 2"/>
          <p:cNvSpPr>
            <a:spLocks noGrp="1"/>
          </p:cNvSpPr>
          <p:nvPr>
            <p:ph idx="1"/>
          </p:nvPr>
        </p:nvSpPr>
        <p:spPr>
          <a:xfrm>
            <a:off x="0" y="1219200"/>
            <a:ext cx="9144000" cy="5257800"/>
          </a:xfrm>
        </p:spPr>
        <p:txBody>
          <a:bodyPr/>
          <a:lstStyle/>
          <a:p>
            <a:r>
              <a:rPr lang="en-US" dirty="0" smtClean="0"/>
              <a:t>This is strong evidence that mutation tools use many </a:t>
            </a:r>
            <a:r>
              <a:rPr lang="en-US" dirty="0" smtClean="0">
                <a:solidFill>
                  <a:schemeClr val="tx2"/>
                </a:solidFill>
              </a:rPr>
              <a:t>redundant operators</a:t>
            </a:r>
          </a:p>
          <a:p>
            <a:pPr lvl="1"/>
            <a:endParaRPr lang="en-US" dirty="0" smtClean="0">
              <a:solidFill>
                <a:schemeClr val="tx2"/>
              </a:solidFill>
            </a:endParaRPr>
          </a:p>
          <a:p>
            <a:r>
              <a:rPr lang="en-US" dirty="0" smtClean="0"/>
              <a:t>A more </a:t>
            </a:r>
            <a:r>
              <a:rPr lang="en-US" dirty="0" smtClean="0">
                <a:solidFill>
                  <a:schemeClr val="tx2"/>
                </a:solidFill>
              </a:rPr>
              <a:t>clever mutation</a:t>
            </a:r>
            <a:r>
              <a:rPr lang="en-US" dirty="0" smtClean="0"/>
              <a:t> system should have less redundancy</a:t>
            </a:r>
          </a:p>
          <a:p>
            <a:pPr lvl="1"/>
            <a:endParaRPr lang="en-US" dirty="0" smtClean="0"/>
          </a:p>
          <a:p>
            <a:r>
              <a:rPr lang="en-US" dirty="0" smtClean="0"/>
              <a:t>Fewer mutants means </a:t>
            </a:r>
            <a:r>
              <a:rPr lang="en-US" dirty="0" smtClean="0">
                <a:solidFill>
                  <a:schemeClr val="tx2"/>
                </a:solidFill>
              </a:rPr>
              <a:t>less work</a:t>
            </a:r>
            <a:r>
              <a:rPr lang="en-US" dirty="0" smtClean="0"/>
              <a:t> for the tester … cheaper!</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14</a:t>
            </a:fld>
            <a:endParaRPr lang="en-US"/>
          </a:p>
        </p:txBody>
      </p:sp>
    </p:spTree>
    <p:extLst>
      <p:ext uri="{BB962C8B-B14F-4D97-AF65-F5344CB8AC3E}">
        <p14:creationId xmlns:p14="http://schemas.microsoft.com/office/powerpoint/2010/main" val="3934205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Mutation Predicate Testing</a:t>
            </a:r>
          </a:p>
        </p:txBody>
      </p:sp>
      <p:sp>
        <p:nvSpPr>
          <p:cNvPr id="3" name="Content Placeholder 2"/>
          <p:cNvSpPr>
            <a:spLocks noGrp="1"/>
          </p:cNvSpPr>
          <p:nvPr>
            <p:ph idx="1"/>
          </p:nvPr>
        </p:nvSpPr>
        <p:spPr>
          <a:xfrm>
            <a:off x="0" y="914400"/>
            <a:ext cx="9144000" cy="914400"/>
          </a:xfrm>
        </p:spPr>
        <p:txBody>
          <a:bodyPr/>
          <a:lstStyle/>
          <a:p>
            <a:r>
              <a:rPr lang="en-US" dirty="0" smtClean="0"/>
              <a:t>Traditional ROR operator :</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15</a:t>
            </a:fld>
            <a:endParaRPr lang="en-US"/>
          </a:p>
        </p:txBody>
      </p:sp>
      <p:sp>
        <p:nvSpPr>
          <p:cNvPr id="7" name="Text Box 4"/>
          <p:cNvSpPr txBox="1">
            <a:spLocks noChangeArrowheads="1"/>
          </p:cNvSpPr>
          <p:nvPr/>
        </p:nvSpPr>
        <p:spPr bwMode="auto">
          <a:xfrm>
            <a:off x="467032" y="1487472"/>
            <a:ext cx="8524568" cy="1255728"/>
          </a:xfrm>
          <a:prstGeom prst="rect">
            <a:avLst/>
          </a:prstGeom>
          <a:solidFill>
            <a:srgbClr val="0000CC"/>
          </a:solidFill>
          <a:ln w="12700">
            <a:solidFill>
              <a:schemeClr val="tx1"/>
            </a:solidFill>
            <a:miter lim="800000"/>
            <a:headEnd type="none" w="sm" len="sm"/>
            <a:tailEnd type="none" w="sm" len="sm"/>
          </a:ln>
          <a:effectLst/>
        </p:spPr>
        <p:txBody>
          <a:bodyPr wrap="square">
            <a:spAutoFit/>
          </a:bodyPr>
          <a:lstStyle/>
          <a:p>
            <a:pPr>
              <a:lnSpc>
                <a:spcPct val="90000"/>
              </a:lnSpc>
              <a:spcBef>
                <a:spcPct val="30000"/>
              </a:spcBef>
              <a:buSzPct val="75000"/>
              <a:buFont typeface="Monotype Sorts" charset="2"/>
              <a:buNone/>
              <a:defRPr/>
            </a:pP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Each occurrence of a relational operator (&lt;, &gt;, &lt;=, &gt;=, =, !=) is replaced by each other operator, and the expression is replaced by </a:t>
            </a:r>
            <a:r>
              <a:rPr lang="en-US" sz="2800" i="1" dirty="0" smtClean="0">
                <a:solidFill>
                  <a:srgbClr val="FFFF00"/>
                </a:solidFill>
                <a:effectLst>
                  <a:outerShdw blurRad="38100" dist="38100" dir="2700000" algn="tl">
                    <a:srgbClr val="000000"/>
                  </a:outerShdw>
                </a:effectLst>
                <a:latin typeface="Gill Sans MT" pitchFamily="34" charset="0"/>
                <a:cs typeface="Arial" pitchFamily="34" charset="0"/>
              </a:rPr>
              <a:t>True</a:t>
            </a: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 and </a:t>
            </a:r>
            <a:r>
              <a:rPr lang="en-US" sz="2800" i="1" dirty="0" smtClean="0">
                <a:solidFill>
                  <a:srgbClr val="FFFF00"/>
                </a:solidFill>
                <a:effectLst>
                  <a:outerShdw blurRad="38100" dist="38100" dir="2700000" algn="tl">
                    <a:srgbClr val="000000"/>
                  </a:outerShdw>
                </a:effectLst>
                <a:latin typeface="Gill Sans MT" pitchFamily="34" charset="0"/>
                <a:cs typeface="Arial" pitchFamily="34" charset="0"/>
              </a:rPr>
              <a:t>False</a:t>
            </a: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a:t>
            </a:r>
            <a:endParaRPr lang="en-US" sz="2800" dirty="0">
              <a:solidFill>
                <a:srgbClr val="FFFF00"/>
              </a:solidFill>
              <a:effectLst>
                <a:outerShdw blurRad="38100" dist="38100" dir="2700000" algn="tl">
                  <a:srgbClr val="000000"/>
                </a:outerShdw>
              </a:effectLst>
              <a:latin typeface="Gill Sans MT" pitchFamily="34" charset="0"/>
              <a:cs typeface="Arial" pitchFamily="34" charset="0"/>
            </a:endParaRPr>
          </a:p>
        </p:txBody>
      </p:sp>
      <p:sp>
        <p:nvSpPr>
          <p:cNvPr id="8" name="Content Placeholder 2"/>
          <p:cNvSpPr txBox="1">
            <a:spLocks/>
          </p:cNvSpPr>
          <p:nvPr/>
        </p:nvSpPr>
        <p:spPr bwMode="auto">
          <a:xfrm>
            <a:off x="0" y="2862670"/>
            <a:ext cx="9144000" cy="36905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latin typeface="Gill Sans MT" pitchFamily="34" charset="0"/>
              </a:rPr>
              <a:t>Example:</a:t>
            </a:r>
          </a:p>
          <a:p>
            <a:pPr lvl="1"/>
            <a:r>
              <a:rPr lang="en-US" sz="2400" dirty="0" smtClean="0"/>
              <a:t>Original predicate: a &gt; b</a:t>
            </a:r>
          </a:p>
          <a:p>
            <a:pPr lvl="1"/>
            <a:r>
              <a:rPr lang="en-US" sz="2000" dirty="0" smtClean="0">
                <a:latin typeface="Gill Sans MT" pitchFamily="34" charset="0"/>
              </a:rPr>
              <a:t>Mutant 1 </a:t>
            </a:r>
            <a:r>
              <a:rPr lang="en-US" sz="2000" dirty="0" smtClean="0"/>
              <a:t>: </a:t>
            </a:r>
            <a:r>
              <a:rPr lang="en-US" sz="2000" dirty="0"/>
              <a:t>a </a:t>
            </a:r>
            <a:r>
              <a:rPr lang="en-US" sz="2000" dirty="0" smtClean="0">
                <a:solidFill>
                  <a:schemeClr val="tx2"/>
                </a:solidFill>
              </a:rPr>
              <a:t>&lt;</a:t>
            </a:r>
            <a:r>
              <a:rPr lang="en-US" sz="2000" dirty="0" smtClean="0"/>
              <a:t> b</a:t>
            </a:r>
          </a:p>
          <a:p>
            <a:pPr lvl="1"/>
            <a:r>
              <a:rPr lang="en-US" sz="2000" dirty="0">
                <a:latin typeface="Gill Sans MT" pitchFamily="34" charset="0"/>
              </a:rPr>
              <a:t>Mutant </a:t>
            </a:r>
            <a:r>
              <a:rPr lang="en-US" sz="2000" dirty="0" smtClean="0">
                <a:latin typeface="Gill Sans MT" pitchFamily="34" charset="0"/>
              </a:rPr>
              <a:t>2 </a:t>
            </a:r>
            <a:r>
              <a:rPr lang="en-US" sz="2000" dirty="0" smtClean="0"/>
              <a:t>: </a:t>
            </a:r>
            <a:r>
              <a:rPr lang="en-US" sz="2000" dirty="0"/>
              <a:t>a </a:t>
            </a:r>
            <a:r>
              <a:rPr lang="en-US" sz="2000" dirty="0" smtClean="0">
                <a:solidFill>
                  <a:schemeClr val="tx2"/>
                </a:solidFill>
              </a:rPr>
              <a:t>&lt;=</a:t>
            </a:r>
            <a:r>
              <a:rPr lang="en-US" sz="2000" dirty="0" smtClean="0"/>
              <a:t> b</a:t>
            </a:r>
          </a:p>
          <a:p>
            <a:pPr lvl="1"/>
            <a:r>
              <a:rPr lang="en-US" sz="2000" dirty="0">
                <a:latin typeface="Gill Sans MT" pitchFamily="34" charset="0"/>
              </a:rPr>
              <a:t>Mutant </a:t>
            </a:r>
            <a:r>
              <a:rPr lang="en-US" sz="2000" dirty="0" smtClean="0">
                <a:latin typeface="Gill Sans MT" pitchFamily="34" charset="0"/>
              </a:rPr>
              <a:t>3 </a:t>
            </a:r>
            <a:r>
              <a:rPr lang="en-US" sz="2000" dirty="0" smtClean="0"/>
              <a:t>: </a:t>
            </a:r>
            <a:r>
              <a:rPr lang="en-US" sz="2000" dirty="0"/>
              <a:t>a </a:t>
            </a:r>
            <a:r>
              <a:rPr lang="en-US" sz="2000" dirty="0" smtClean="0">
                <a:solidFill>
                  <a:schemeClr val="tx2"/>
                </a:solidFill>
              </a:rPr>
              <a:t>&gt;=</a:t>
            </a:r>
            <a:r>
              <a:rPr lang="en-US" sz="2000" dirty="0" smtClean="0"/>
              <a:t> b</a:t>
            </a:r>
          </a:p>
          <a:p>
            <a:pPr lvl="1"/>
            <a:r>
              <a:rPr lang="en-US" sz="2000" dirty="0">
                <a:latin typeface="Gill Sans MT" pitchFamily="34" charset="0"/>
              </a:rPr>
              <a:t>Mutant </a:t>
            </a:r>
            <a:r>
              <a:rPr lang="en-US" sz="2000" dirty="0" smtClean="0">
                <a:latin typeface="Gill Sans MT" pitchFamily="34" charset="0"/>
              </a:rPr>
              <a:t>4 </a:t>
            </a:r>
            <a:r>
              <a:rPr lang="en-US" sz="2000" dirty="0" smtClean="0"/>
              <a:t>: a </a:t>
            </a:r>
            <a:r>
              <a:rPr lang="en-US" sz="2000" dirty="0" smtClean="0">
                <a:solidFill>
                  <a:schemeClr val="tx2"/>
                </a:solidFill>
              </a:rPr>
              <a:t>==</a:t>
            </a:r>
            <a:r>
              <a:rPr lang="en-US" sz="2000" dirty="0" smtClean="0"/>
              <a:t> b</a:t>
            </a:r>
          </a:p>
          <a:p>
            <a:pPr lvl="1"/>
            <a:r>
              <a:rPr lang="en-US" sz="2000" dirty="0">
                <a:latin typeface="Gill Sans MT" pitchFamily="34" charset="0"/>
              </a:rPr>
              <a:t>Mutant </a:t>
            </a:r>
            <a:r>
              <a:rPr lang="en-US" sz="2000" dirty="0" smtClean="0">
                <a:latin typeface="Gill Sans MT" pitchFamily="34" charset="0"/>
              </a:rPr>
              <a:t>5 </a:t>
            </a:r>
            <a:r>
              <a:rPr lang="en-US" sz="2000" dirty="0" smtClean="0"/>
              <a:t>: </a:t>
            </a:r>
            <a:r>
              <a:rPr lang="en-US" sz="2000" dirty="0"/>
              <a:t>a </a:t>
            </a:r>
            <a:r>
              <a:rPr lang="en-US" sz="2000" dirty="0" smtClean="0">
                <a:solidFill>
                  <a:schemeClr val="tx2"/>
                </a:solidFill>
              </a:rPr>
              <a:t>!=</a:t>
            </a:r>
            <a:r>
              <a:rPr lang="en-US" sz="2000" dirty="0" smtClean="0"/>
              <a:t> b</a:t>
            </a:r>
          </a:p>
          <a:p>
            <a:pPr lvl="1"/>
            <a:r>
              <a:rPr lang="en-US" sz="2000" dirty="0">
                <a:latin typeface="Gill Sans MT" pitchFamily="34" charset="0"/>
              </a:rPr>
              <a:t>Mutant </a:t>
            </a:r>
            <a:r>
              <a:rPr lang="en-US" sz="2000" dirty="0" smtClean="0">
                <a:latin typeface="Gill Sans MT" pitchFamily="34" charset="0"/>
              </a:rPr>
              <a:t>6 </a:t>
            </a:r>
            <a:r>
              <a:rPr lang="en-US" sz="2000" dirty="0" smtClean="0"/>
              <a:t>: </a:t>
            </a:r>
            <a:r>
              <a:rPr lang="en-US" sz="2000" i="1" dirty="0" smtClean="0">
                <a:solidFill>
                  <a:schemeClr val="tx2"/>
                </a:solidFill>
              </a:rPr>
              <a:t>true</a:t>
            </a:r>
          </a:p>
          <a:p>
            <a:pPr lvl="1"/>
            <a:r>
              <a:rPr lang="en-US" sz="2000" dirty="0">
                <a:latin typeface="Gill Sans MT" pitchFamily="34" charset="0"/>
              </a:rPr>
              <a:t>Mutant </a:t>
            </a:r>
            <a:r>
              <a:rPr lang="en-US" sz="2000" dirty="0" smtClean="0">
                <a:latin typeface="Gill Sans MT" pitchFamily="34" charset="0"/>
              </a:rPr>
              <a:t>7 </a:t>
            </a:r>
            <a:r>
              <a:rPr lang="en-US" sz="2000" dirty="0" smtClean="0"/>
              <a:t>: </a:t>
            </a:r>
            <a:r>
              <a:rPr lang="en-US" sz="2000" i="1" dirty="0" smtClean="0">
                <a:solidFill>
                  <a:schemeClr val="tx2"/>
                </a:solidFill>
              </a:rPr>
              <a:t>false</a:t>
            </a:r>
          </a:p>
        </p:txBody>
      </p:sp>
    </p:spTree>
    <p:extLst>
      <p:ext uri="{BB962C8B-B14F-4D97-AF65-F5344CB8AC3E}">
        <p14:creationId xmlns:p14="http://schemas.microsoft.com/office/powerpoint/2010/main" val="406889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Predicate Testing</a:t>
            </a:r>
            <a:endParaRPr lang="en-US" dirty="0"/>
          </a:p>
        </p:txBody>
      </p:sp>
      <p:sp>
        <p:nvSpPr>
          <p:cNvPr id="3" name="Content Placeholder 2"/>
          <p:cNvSpPr>
            <a:spLocks noGrp="1"/>
          </p:cNvSpPr>
          <p:nvPr>
            <p:ph idx="1"/>
          </p:nvPr>
        </p:nvSpPr>
        <p:spPr>
          <a:xfrm>
            <a:off x="0" y="838200"/>
            <a:ext cx="9144000" cy="1219200"/>
          </a:xfrm>
        </p:spPr>
        <p:txBody>
          <a:bodyPr/>
          <a:lstStyle/>
          <a:p>
            <a:pPr>
              <a:buNone/>
            </a:pPr>
            <a:r>
              <a:rPr lang="en-US" dirty="0" smtClean="0"/>
              <a:t>   A </a:t>
            </a:r>
            <a:r>
              <a:rPr lang="en-US" i="1" dirty="0" smtClean="0">
                <a:solidFill>
                  <a:schemeClr val="tx2"/>
                </a:solidFill>
              </a:rPr>
              <a:t>fault hierarchy</a:t>
            </a:r>
            <a:r>
              <a:rPr lang="en-US" dirty="0" smtClean="0"/>
              <a:t> establishes theoretical </a:t>
            </a:r>
            <a:r>
              <a:rPr lang="en-US" dirty="0" smtClean="0">
                <a:solidFill>
                  <a:schemeClr val="tx2"/>
                </a:solidFill>
              </a:rPr>
              <a:t>dominance relations</a:t>
            </a:r>
            <a:r>
              <a:rPr lang="en-US" dirty="0" smtClean="0"/>
              <a:t> among faults:</a:t>
            </a:r>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16</a:t>
            </a:fld>
            <a:endParaRPr lang="en-US"/>
          </a:p>
        </p:txBody>
      </p:sp>
      <p:grpSp>
        <p:nvGrpSpPr>
          <p:cNvPr id="68" name="Group 67"/>
          <p:cNvGrpSpPr/>
          <p:nvPr/>
        </p:nvGrpSpPr>
        <p:grpSpPr>
          <a:xfrm>
            <a:off x="2656680" y="3353594"/>
            <a:ext cx="4705350" cy="3200400"/>
            <a:chOff x="2666999" y="3352800"/>
            <a:chExt cx="4705350" cy="3200400"/>
          </a:xfrm>
        </p:grpSpPr>
        <p:sp>
          <p:nvSpPr>
            <p:cNvPr id="8" name="Rectangle 7"/>
            <p:cNvSpPr/>
            <p:nvPr/>
          </p:nvSpPr>
          <p:spPr bwMode="auto">
            <a:xfrm>
              <a:off x="4495799" y="53340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TNF</a:t>
              </a:r>
            </a:p>
          </p:txBody>
        </p:sp>
        <p:sp>
          <p:nvSpPr>
            <p:cNvPr id="9" name="Rectangle 8"/>
            <p:cNvSpPr/>
            <p:nvPr/>
          </p:nvSpPr>
          <p:spPr bwMode="auto">
            <a:xfrm>
              <a:off x="4495799" y="45720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LNF</a:t>
              </a:r>
            </a:p>
          </p:txBody>
        </p:sp>
        <p:sp>
          <p:nvSpPr>
            <p:cNvPr id="10" name="Rectangle 9"/>
            <p:cNvSpPr/>
            <p:nvPr/>
          </p:nvSpPr>
          <p:spPr bwMode="auto">
            <a:xfrm>
              <a:off x="4495799" y="3790156"/>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LRF</a:t>
              </a:r>
            </a:p>
          </p:txBody>
        </p:sp>
        <p:sp>
          <p:nvSpPr>
            <p:cNvPr id="7" name="Rectangle 6"/>
            <p:cNvSpPr/>
            <p:nvPr/>
          </p:nvSpPr>
          <p:spPr bwMode="auto">
            <a:xfrm>
              <a:off x="2666999" y="33528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LIF</a:t>
              </a:r>
            </a:p>
          </p:txBody>
        </p:sp>
        <p:sp>
          <p:nvSpPr>
            <p:cNvPr id="11" name="Rectangle 10"/>
            <p:cNvSpPr/>
            <p:nvPr/>
          </p:nvSpPr>
          <p:spPr bwMode="auto">
            <a:xfrm>
              <a:off x="2666999" y="42545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TOF</a:t>
              </a:r>
            </a:p>
          </p:txBody>
        </p:sp>
        <p:sp>
          <p:nvSpPr>
            <p:cNvPr id="12" name="Rectangle 11"/>
            <p:cNvSpPr/>
            <p:nvPr/>
          </p:nvSpPr>
          <p:spPr bwMode="auto">
            <a:xfrm>
              <a:off x="2666999" y="521335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ORF+</a:t>
              </a:r>
            </a:p>
          </p:txBody>
        </p:sp>
        <p:sp>
          <p:nvSpPr>
            <p:cNvPr id="13" name="Rectangle 12"/>
            <p:cNvSpPr/>
            <p:nvPr/>
          </p:nvSpPr>
          <p:spPr bwMode="auto">
            <a:xfrm>
              <a:off x="4495799" y="61722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ENF</a:t>
              </a:r>
            </a:p>
          </p:txBody>
        </p:sp>
        <p:sp>
          <p:nvSpPr>
            <p:cNvPr id="14" name="Rectangle 13"/>
            <p:cNvSpPr/>
            <p:nvPr/>
          </p:nvSpPr>
          <p:spPr bwMode="auto">
            <a:xfrm>
              <a:off x="6343649" y="506095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ORF.</a:t>
              </a:r>
            </a:p>
          </p:txBody>
        </p:sp>
        <p:sp>
          <p:nvSpPr>
            <p:cNvPr id="15" name="Rectangle 14"/>
            <p:cNvSpPr/>
            <p:nvPr/>
          </p:nvSpPr>
          <p:spPr bwMode="auto">
            <a:xfrm>
              <a:off x="6343649" y="42545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LOF</a:t>
              </a:r>
            </a:p>
          </p:txBody>
        </p:sp>
        <p:cxnSp>
          <p:nvCxnSpPr>
            <p:cNvPr id="19" name="Straight Arrow Connector 18"/>
            <p:cNvCxnSpPr>
              <a:stCxn id="7" idx="2"/>
              <a:endCxn id="11" idx="0"/>
            </p:cNvCxnSpPr>
            <p:nvPr/>
          </p:nvCxnSpPr>
          <p:spPr bwMode="auto">
            <a:xfrm rot="5400000">
              <a:off x="2920999" y="3994150"/>
              <a:ext cx="5207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0" name="Straight Arrow Connector 19"/>
            <p:cNvCxnSpPr>
              <a:stCxn id="8" idx="2"/>
              <a:endCxn id="13" idx="0"/>
            </p:cNvCxnSpPr>
            <p:nvPr/>
          </p:nvCxnSpPr>
          <p:spPr bwMode="auto">
            <a:xfrm rot="5400000">
              <a:off x="4781549" y="5943600"/>
              <a:ext cx="4572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1" name="Straight Arrow Connector 20"/>
            <p:cNvCxnSpPr>
              <a:stCxn id="9" idx="2"/>
              <a:endCxn id="8" idx="0"/>
            </p:cNvCxnSpPr>
            <p:nvPr/>
          </p:nvCxnSpPr>
          <p:spPr bwMode="auto">
            <a:xfrm rot="5400000">
              <a:off x="4819649" y="5143500"/>
              <a:ext cx="3810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2" name="Straight Arrow Connector 21"/>
            <p:cNvCxnSpPr>
              <a:stCxn id="15" idx="2"/>
              <a:endCxn id="14" idx="0"/>
            </p:cNvCxnSpPr>
            <p:nvPr/>
          </p:nvCxnSpPr>
          <p:spPr bwMode="auto">
            <a:xfrm rot="5400000">
              <a:off x="6645274" y="4848225"/>
              <a:ext cx="42545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3" name="Straight Arrow Connector 22"/>
            <p:cNvCxnSpPr>
              <a:stCxn id="10" idx="2"/>
              <a:endCxn id="9" idx="0"/>
            </p:cNvCxnSpPr>
            <p:nvPr/>
          </p:nvCxnSpPr>
          <p:spPr bwMode="auto">
            <a:xfrm rot="5400000">
              <a:off x="4809727" y="4371578"/>
              <a:ext cx="400844"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4" name="Straight Arrow Connector 23"/>
            <p:cNvCxnSpPr>
              <a:stCxn id="11" idx="2"/>
              <a:endCxn id="12" idx="0"/>
            </p:cNvCxnSpPr>
            <p:nvPr/>
          </p:nvCxnSpPr>
          <p:spPr bwMode="auto">
            <a:xfrm rot="5400000">
              <a:off x="2892424" y="4924425"/>
              <a:ext cx="57785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36" name="Straight Arrow Connector 35"/>
            <p:cNvCxnSpPr>
              <a:stCxn id="7" idx="3"/>
              <a:endCxn id="10" idx="1"/>
            </p:cNvCxnSpPr>
            <p:nvPr/>
          </p:nvCxnSpPr>
          <p:spPr bwMode="auto">
            <a:xfrm>
              <a:off x="3695699" y="3543300"/>
              <a:ext cx="800100" cy="437356"/>
            </a:xfrm>
            <a:prstGeom prst="straightConnector1">
              <a:avLst/>
            </a:prstGeom>
            <a:solidFill>
              <a:schemeClr val="accent1"/>
            </a:solidFill>
            <a:ln w="28575" cap="flat" cmpd="sng" algn="ctr">
              <a:solidFill>
                <a:schemeClr val="accent1"/>
              </a:solidFill>
              <a:prstDash val="sysDash"/>
              <a:round/>
              <a:headEnd type="none" w="med" len="med"/>
              <a:tailEnd type="arrow"/>
            </a:ln>
            <a:effectLst/>
          </p:spPr>
        </p:cxnSp>
        <p:cxnSp>
          <p:nvCxnSpPr>
            <p:cNvPr id="38" name="Straight Arrow Connector 37"/>
            <p:cNvCxnSpPr>
              <a:stCxn id="10" idx="3"/>
              <a:endCxn id="15" idx="1"/>
            </p:cNvCxnSpPr>
            <p:nvPr/>
          </p:nvCxnSpPr>
          <p:spPr bwMode="auto">
            <a:xfrm>
              <a:off x="5524499" y="3980656"/>
              <a:ext cx="819150" cy="464344"/>
            </a:xfrm>
            <a:prstGeom prst="straightConnector1">
              <a:avLst/>
            </a:prstGeom>
            <a:solidFill>
              <a:schemeClr val="accent1"/>
            </a:solidFill>
            <a:ln w="28575" cap="flat" cmpd="sng" algn="ctr">
              <a:solidFill>
                <a:schemeClr val="accent1"/>
              </a:solidFill>
              <a:prstDash val="sysDash"/>
              <a:round/>
              <a:headEnd type="none" w="med" len="med"/>
              <a:tailEnd type="arrow"/>
            </a:ln>
            <a:effectLst/>
          </p:spPr>
        </p:cxnSp>
        <p:cxnSp>
          <p:nvCxnSpPr>
            <p:cNvPr id="40" name="Straight Arrow Connector 39"/>
            <p:cNvCxnSpPr>
              <a:stCxn id="15" idx="1"/>
              <a:endCxn id="9" idx="3"/>
            </p:cNvCxnSpPr>
            <p:nvPr/>
          </p:nvCxnSpPr>
          <p:spPr bwMode="auto">
            <a:xfrm rot="10800000" flipV="1">
              <a:off x="5524499" y="4445000"/>
              <a:ext cx="819150" cy="31750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42" name="Straight Arrow Connector 41"/>
            <p:cNvCxnSpPr>
              <a:stCxn id="14" idx="1"/>
              <a:endCxn id="8" idx="3"/>
            </p:cNvCxnSpPr>
            <p:nvPr/>
          </p:nvCxnSpPr>
          <p:spPr bwMode="auto">
            <a:xfrm rot="10800000" flipV="1">
              <a:off x="5524499" y="5251450"/>
              <a:ext cx="819150" cy="27305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46" name="Straight Arrow Connector 45"/>
            <p:cNvCxnSpPr>
              <a:stCxn id="11" idx="3"/>
              <a:endCxn id="9" idx="1"/>
            </p:cNvCxnSpPr>
            <p:nvPr/>
          </p:nvCxnSpPr>
          <p:spPr bwMode="auto">
            <a:xfrm>
              <a:off x="3695699" y="4445000"/>
              <a:ext cx="800100" cy="31750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49" name="Straight Arrow Connector 48"/>
            <p:cNvCxnSpPr>
              <a:stCxn id="12" idx="3"/>
            </p:cNvCxnSpPr>
            <p:nvPr/>
          </p:nvCxnSpPr>
          <p:spPr bwMode="auto">
            <a:xfrm>
              <a:off x="3695699" y="5403850"/>
              <a:ext cx="800100" cy="724694"/>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grpSp>
      <p:sp>
        <p:nvSpPr>
          <p:cNvPr id="54" name="Text Box 4"/>
          <p:cNvSpPr txBox="1">
            <a:spLocks noChangeArrowheads="1"/>
          </p:cNvSpPr>
          <p:nvPr/>
        </p:nvSpPr>
        <p:spPr bwMode="auto">
          <a:xfrm>
            <a:off x="467032" y="1905000"/>
            <a:ext cx="7914968" cy="867930"/>
          </a:xfrm>
          <a:prstGeom prst="rect">
            <a:avLst/>
          </a:prstGeom>
          <a:solidFill>
            <a:srgbClr val="0000CC"/>
          </a:solidFill>
          <a:ln w="12700">
            <a:solidFill>
              <a:schemeClr val="tx1"/>
            </a:solidFill>
            <a:miter lim="800000"/>
            <a:headEnd type="none" w="sm" len="sm"/>
            <a:tailEnd type="none" w="sm" len="sm"/>
          </a:ln>
          <a:effectLst/>
        </p:spPr>
        <p:txBody>
          <a:bodyPr wrap="square">
            <a:spAutoFit/>
          </a:bodyPr>
          <a:lstStyle/>
          <a:p>
            <a:pPr>
              <a:lnSpc>
                <a:spcPct val="90000"/>
              </a:lnSpc>
              <a:spcBef>
                <a:spcPct val="30000"/>
              </a:spcBef>
              <a:buSzPct val="75000"/>
              <a:buFont typeface="Monotype Sorts" charset="2"/>
              <a:buNone/>
              <a:defRPr/>
            </a:pP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If fault A </a:t>
            </a:r>
            <a:r>
              <a:rPr lang="en-US" sz="2800" i="1" dirty="0" smtClean="0">
                <a:solidFill>
                  <a:srgbClr val="FFFF00"/>
                </a:solidFill>
                <a:effectLst>
                  <a:outerShdw blurRad="38100" dist="38100" dir="2700000" algn="tl">
                    <a:srgbClr val="000000"/>
                  </a:outerShdw>
                </a:effectLst>
                <a:latin typeface="Gill Sans MT" pitchFamily="34" charset="0"/>
                <a:cs typeface="Arial" pitchFamily="34" charset="0"/>
              </a:rPr>
              <a:t>dominates</a:t>
            </a: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 fault B, then any test that detects fault A will by definition detect fault B</a:t>
            </a:r>
            <a:endParaRPr lang="en-US" sz="2800" dirty="0">
              <a:solidFill>
                <a:srgbClr val="FFFF00"/>
              </a:solidFill>
              <a:effectLst>
                <a:outerShdw blurRad="38100" dist="38100" dir="2700000" algn="tl">
                  <a:srgbClr val="000000"/>
                </a:outerShdw>
              </a:effectLst>
              <a:latin typeface="Gill Sans MT" pitchFamily="34" charset="0"/>
              <a:cs typeface="Arial" pitchFamily="34" charset="0"/>
            </a:endParaRPr>
          </a:p>
        </p:txBody>
      </p:sp>
      <p:sp>
        <p:nvSpPr>
          <p:cNvPr id="34" name="TextBox 33"/>
          <p:cNvSpPr txBox="1"/>
          <p:nvPr/>
        </p:nvSpPr>
        <p:spPr>
          <a:xfrm>
            <a:off x="3993779" y="3119735"/>
            <a:ext cx="4814972" cy="461665"/>
          </a:xfrm>
          <a:prstGeom prst="rect">
            <a:avLst/>
          </a:prstGeom>
          <a:noFill/>
        </p:spPr>
        <p:txBody>
          <a:bodyPr wrap="none" rtlCol="0">
            <a:spAutoFit/>
          </a:bodyPr>
          <a:lstStyle/>
          <a:p>
            <a:r>
              <a:rPr lang="en-US" dirty="0" smtClean="0">
                <a:latin typeface="Gill Sans MT" pitchFamily="34" charset="0"/>
              </a:rPr>
              <a:t>Lau and Yu’s logic fault hierarchy</a:t>
            </a:r>
            <a:endParaRPr lang="en-US" dirty="0">
              <a:latin typeface="Gill Sans MT" pitchFamily="34" charset="0"/>
            </a:endParaRPr>
          </a:p>
        </p:txBody>
      </p:sp>
      <p:sp>
        <p:nvSpPr>
          <p:cNvPr id="37" name="TextBox 36"/>
          <p:cNvSpPr txBox="1"/>
          <p:nvPr/>
        </p:nvSpPr>
        <p:spPr>
          <a:xfrm>
            <a:off x="2057400" y="2967335"/>
            <a:ext cx="1309974" cy="461665"/>
          </a:xfrm>
          <a:prstGeom prst="rect">
            <a:avLst/>
          </a:prstGeom>
          <a:noFill/>
        </p:spPr>
        <p:txBody>
          <a:bodyPr wrap="none" rtlCol="0">
            <a:spAutoFit/>
          </a:bodyPr>
          <a:lstStyle/>
          <a:p>
            <a:r>
              <a:rPr lang="en-US" b="0" dirty="0" smtClean="0">
                <a:solidFill>
                  <a:schemeClr val="tx2"/>
                </a:solidFill>
                <a:latin typeface="Lucida Calligraphy" pitchFamily="66" charset="0"/>
              </a:rPr>
              <a:t>detects</a:t>
            </a:r>
            <a:endParaRPr lang="en-US" b="0" dirty="0">
              <a:solidFill>
                <a:schemeClr val="tx2"/>
              </a:solidFill>
              <a:latin typeface="Lucida Calligraphy" pitchFamily="66" charset="0"/>
            </a:endParaRPr>
          </a:p>
        </p:txBody>
      </p:sp>
    </p:spTree>
    <p:extLst>
      <p:ext uri="{BB962C8B-B14F-4D97-AF65-F5344CB8AC3E}">
        <p14:creationId xmlns:p14="http://schemas.microsoft.com/office/powerpoint/2010/main" val="6912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par>
                          <p:cTn id="12" fill="hold">
                            <p:stCondLst>
                              <p:cond delay="0"/>
                            </p:stCondLst>
                            <p:childTnLst>
                              <p:par>
                                <p:cTn id="13" presetID="22" presetClass="entr" presetSubtype="1"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up)">
                                      <p:cBhvr>
                                        <p:cTn id="15" dur="1000"/>
                                        <p:tgtEl>
                                          <p:spTgt spid="68"/>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autoUpdateAnimBg="0"/>
      <p:bldP spid="34"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bwMode="auto">
          <a:xfrm>
            <a:off x="76200" y="2971800"/>
            <a:ext cx="4457700" cy="2895600"/>
          </a:xfrm>
          <a:prstGeom prst="rect">
            <a:avLst/>
          </a:prstGeom>
          <a:solidFill>
            <a:schemeClr val="bg1">
              <a:lumMod val="75000"/>
            </a:schemeClr>
          </a:solidFill>
          <a:ln w="28575" cap="flat" cmpd="sng" algn="ctr">
            <a:solidFill>
              <a:schemeClr val="bg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9" name="Rectangle 108"/>
          <p:cNvSpPr/>
          <p:nvPr/>
        </p:nvSpPr>
        <p:spPr bwMode="auto">
          <a:xfrm>
            <a:off x="4610100" y="2971800"/>
            <a:ext cx="4457700" cy="2895600"/>
          </a:xfrm>
          <a:prstGeom prst="rect">
            <a:avLst/>
          </a:prstGeom>
          <a:solidFill>
            <a:schemeClr val="bg1">
              <a:lumMod val="75000"/>
            </a:schemeClr>
          </a:solidFill>
          <a:ln w="28575" cap="flat" cmpd="sng" algn="ctr">
            <a:solidFill>
              <a:schemeClr val="bg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 name="Title 1"/>
          <p:cNvSpPr>
            <a:spLocks noGrp="1"/>
          </p:cNvSpPr>
          <p:nvPr>
            <p:ph type="title"/>
          </p:nvPr>
        </p:nvSpPr>
        <p:spPr/>
        <p:txBody>
          <a:bodyPr/>
          <a:lstStyle/>
          <a:p>
            <a:r>
              <a:rPr lang="en-US" dirty="0" smtClean="0"/>
              <a:t>ROR Mutant Hierarchy</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17</a:t>
            </a:fld>
            <a:endParaRPr lang="en-US"/>
          </a:p>
        </p:txBody>
      </p:sp>
      <p:sp>
        <p:nvSpPr>
          <p:cNvPr id="7" name="Text Box 4"/>
          <p:cNvSpPr txBox="1">
            <a:spLocks noChangeArrowheads="1"/>
          </p:cNvSpPr>
          <p:nvPr/>
        </p:nvSpPr>
        <p:spPr bwMode="auto">
          <a:xfrm>
            <a:off x="467032" y="1295400"/>
            <a:ext cx="7914968" cy="1255728"/>
          </a:xfrm>
          <a:prstGeom prst="rect">
            <a:avLst/>
          </a:prstGeom>
          <a:solidFill>
            <a:srgbClr val="0000CC"/>
          </a:solidFill>
          <a:ln w="12700">
            <a:solidFill>
              <a:schemeClr val="tx1"/>
            </a:solidFill>
            <a:miter lim="800000"/>
            <a:headEnd type="none" w="sm" len="sm"/>
            <a:tailEnd type="none" w="sm" len="sm"/>
          </a:ln>
          <a:effectLst/>
        </p:spPr>
        <p:txBody>
          <a:bodyPr wrap="square">
            <a:spAutoFit/>
          </a:bodyPr>
          <a:lstStyle/>
          <a:p>
            <a:pPr>
              <a:lnSpc>
                <a:spcPct val="90000"/>
              </a:lnSpc>
              <a:spcBef>
                <a:spcPct val="30000"/>
              </a:spcBef>
              <a:buSzPct val="75000"/>
              <a:buFont typeface="Monotype Sorts" charset="2"/>
              <a:buNone/>
              <a:defRPr/>
            </a:pP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If </a:t>
            </a:r>
            <a:r>
              <a:rPr lang="en-US" sz="2800" i="1" dirty="0" smtClean="0">
                <a:solidFill>
                  <a:srgbClr val="FFFF00"/>
                </a:solidFill>
                <a:effectLst>
                  <a:outerShdw blurRad="38100" dist="38100" dir="2700000" algn="tl">
                    <a:srgbClr val="000000"/>
                  </a:outerShdw>
                </a:effectLst>
                <a:latin typeface="Gill Sans MT" pitchFamily="34" charset="0"/>
                <a:cs typeface="Arial" pitchFamily="34" charset="0"/>
              </a:rPr>
              <a:t>mutant</a:t>
            </a: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 A dominates </a:t>
            </a:r>
            <a:r>
              <a:rPr lang="en-US" sz="2800" i="1" dirty="0" smtClean="0">
                <a:solidFill>
                  <a:srgbClr val="FFFF00"/>
                </a:solidFill>
                <a:effectLst>
                  <a:outerShdw blurRad="38100" dist="38100" dir="2700000" algn="tl">
                    <a:srgbClr val="000000"/>
                  </a:outerShdw>
                </a:effectLst>
                <a:latin typeface="Gill Sans MT" pitchFamily="34" charset="0"/>
                <a:cs typeface="Arial" pitchFamily="34" charset="0"/>
              </a:rPr>
              <a:t>mutant</a:t>
            </a: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 B, then any test that detects </a:t>
            </a:r>
            <a:r>
              <a:rPr lang="en-US" sz="2800" i="1" dirty="0" smtClean="0">
                <a:solidFill>
                  <a:srgbClr val="FFFF00"/>
                </a:solidFill>
                <a:effectLst>
                  <a:outerShdw blurRad="38100" dist="38100" dir="2700000" algn="tl">
                    <a:srgbClr val="000000"/>
                  </a:outerShdw>
                </a:effectLst>
                <a:latin typeface="Gill Sans MT" pitchFamily="34" charset="0"/>
                <a:cs typeface="Arial" pitchFamily="34" charset="0"/>
              </a:rPr>
              <a:t>mutant</a:t>
            </a: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 A will by definition detect </a:t>
            </a:r>
            <a:r>
              <a:rPr lang="en-US" sz="2800" i="1" dirty="0" smtClean="0">
                <a:solidFill>
                  <a:srgbClr val="FFFF00"/>
                </a:solidFill>
                <a:effectLst>
                  <a:outerShdw blurRad="38100" dist="38100" dir="2700000" algn="tl">
                    <a:srgbClr val="000000"/>
                  </a:outerShdw>
                </a:effectLst>
                <a:latin typeface="Gill Sans MT" pitchFamily="34" charset="0"/>
                <a:cs typeface="Arial" pitchFamily="34" charset="0"/>
              </a:rPr>
              <a:t>mutant</a:t>
            </a: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 B</a:t>
            </a:r>
            <a:endParaRPr lang="en-US" sz="2800" dirty="0">
              <a:solidFill>
                <a:srgbClr val="FFFF00"/>
              </a:solidFill>
              <a:effectLst>
                <a:outerShdw blurRad="38100" dist="38100" dir="2700000" algn="tl">
                  <a:srgbClr val="000000"/>
                </a:outerShdw>
              </a:effectLst>
              <a:latin typeface="Gill Sans MT" pitchFamily="34" charset="0"/>
              <a:cs typeface="Arial" pitchFamily="34" charset="0"/>
            </a:endParaRPr>
          </a:p>
        </p:txBody>
      </p:sp>
      <p:sp>
        <p:nvSpPr>
          <p:cNvPr id="30" name="TextBox 29"/>
          <p:cNvSpPr txBox="1"/>
          <p:nvPr/>
        </p:nvSpPr>
        <p:spPr>
          <a:xfrm>
            <a:off x="990599" y="2895600"/>
            <a:ext cx="2743201" cy="461665"/>
          </a:xfrm>
          <a:prstGeom prst="rect">
            <a:avLst/>
          </a:prstGeom>
          <a:noFill/>
        </p:spPr>
        <p:txBody>
          <a:bodyPr wrap="square" rtlCol="0">
            <a:spAutoFit/>
          </a:bodyPr>
          <a:lstStyle/>
          <a:p>
            <a:pPr algn="ctr"/>
            <a:r>
              <a:rPr lang="en-US" dirty="0" smtClean="0">
                <a:latin typeface="Gill Sans MT" pitchFamily="34" charset="0"/>
              </a:rPr>
              <a:t>Mutants for </a:t>
            </a:r>
            <a:r>
              <a:rPr lang="en-US" i="1" dirty="0" smtClean="0">
                <a:solidFill>
                  <a:schemeClr val="accent1">
                    <a:lumMod val="60000"/>
                    <a:lumOff val="40000"/>
                  </a:schemeClr>
                </a:solidFill>
                <a:latin typeface="Gill Sans MT" pitchFamily="34" charset="0"/>
              </a:rPr>
              <a:t>a &lt; b</a:t>
            </a:r>
            <a:endParaRPr lang="en-US" i="1" dirty="0">
              <a:solidFill>
                <a:schemeClr val="accent1">
                  <a:lumMod val="60000"/>
                  <a:lumOff val="40000"/>
                </a:schemeClr>
              </a:solidFill>
              <a:latin typeface="Gill Sans MT" pitchFamily="34" charset="0"/>
            </a:endParaRPr>
          </a:p>
        </p:txBody>
      </p:sp>
      <p:grpSp>
        <p:nvGrpSpPr>
          <p:cNvPr id="111" name="Group 110"/>
          <p:cNvGrpSpPr/>
          <p:nvPr/>
        </p:nvGrpSpPr>
        <p:grpSpPr>
          <a:xfrm>
            <a:off x="228600" y="3505200"/>
            <a:ext cx="4229100" cy="2209800"/>
            <a:chOff x="228600" y="3124200"/>
            <a:chExt cx="4229100" cy="2209800"/>
          </a:xfrm>
        </p:grpSpPr>
        <p:sp>
          <p:nvSpPr>
            <p:cNvPr id="11" name="Rectangle 10"/>
            <p:cNvSpPr/>
            <p:nvPr/>
          </p:nvSpPr>
          <p:spPr bwMode="auto">
            <a:xfrm>
              <a:off x="1828800" y="31242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a</a:t>
              </a:r>
              <a:r>
                <a:rPr kumimoji="0" lang="en-US"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 &lt;= b</a:t>
              </a:r>
            </a:p>
          </p:txBody>
        </p:sp>
        <p:sp>
          <p:nvSpPr>
            <p:cNvPr id="12" name="Rectangle 11"/>
            <p:cNvSpPr/>
            <p:nvPr/>
          </p:nvSpPr>
          <p:spPr bwMode="auto">
            <a:xfrm>
              <a:off x="228600" y="31242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false</a:t>
              </a:r>
              <a:endParaRPr kumimoji="0" lang="en-US" b="1" i="1"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p:txBody>
        </p:sp>
        <p:cxnSp>
          <p:nvCxnSpPr>
            <p:cNvPr id="28" name="Straight Arrow Connector 27"/>
            <p:cNvCxnSpPr/>
            <p:nvPr/>
          </p:nvCxnSpPr>
          <p:spPr bwMode="auto">
            <a:xfrm rot="5400000">
              <a:off x="476250" y="3771900"/>
              <a:ext cx="5334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34" name="Rectangle 33"/>
            <p:cNvSpPr/>
            <p:nvPr/>
          </p:nvSpPr>
          <p:spPr bwMode="auto">
            <a:xfrm>
              <a:off x="3429000" y="31242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a</a:t>
              </a:r>
              <a:r>
                <a:rPr kumimoji="0" lang="en-US"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 != b</a:t>
              </a:r>
            </a:p>
          </p:txBody>
        </p:sp>
        <p:sp>
          <p:nvSpPr>
            <p:cNvPr id="35" name="Rectangle 34"/>
            <p:cNvSpPr/>
            <p:nvPr/>
          </p:nvSpPr>
          <p:spPr bwMode="auto">
            <a:xfrm>
              <a:off x="3429000" y="40386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true</a:t>
              </a:r>
              <a:endParaRPr kumimoji="0" lang="en-US" b="1" i="1"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2" name="Rectangle 41"/>
            <p:cNvSpPr/>
            <p:nvPr/>
          </p:nvSpPr>
          <p:spPr bwMode="auto">
            <a:xfrm>
              <a:off x="1828800" y="49530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a</a:t>
              </a:r>
              <a:r>
                <a:rPr kumimoji="0" lang="en-US"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 &gt;= b</a:t>
              </a:r>
            </a:p>
          </p:txBody>
        </p:sp>
        <p:sp>
          <p:nvSpPr>
            <p:cNvPr id="43" name="Rectangle 42"/>
            <p:cNvSpPr/>
            <p:nvPr/>
          </p:nvSpPr>
          <p:spPr bwMode="auto">
            <a:xfrm>
              <a:off x="228600" y="40386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a</a:t>
              </a:r>
              <a:r>
                <a:rPr kumimoji="0" lang="en-US"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 == b</a:t>
              </a:r>
            </a:p>
          </p:txBody>
        </p:sp>
        <p:sp>
          <p:nvSpPr>
            <p:cNvPr id="44" name="Rectangle 43"/>
            <p:cNvSpPr/>
            <p:nvPr/>
          </p:nvSpPr>
          <p:spPr bwMode="auto">
            <a:xfrm>
              <a:off x="1828800" y="40386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a</a:t>
              </a:r>
              <a:r>
                <a:rPr kumimoji="0" lang="en-US"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 &gt; b</a:t>
              </a:r>
            </a:p>
          </p:txBody>
        </p:sp>
        <p:cxnSp>
          <p:nvCxnSpPr>
            <p:cNvPr id="48" name="Straight Arrow Connector 47"/>
            <p:cNvCxnSpPr/>
            <p:nvPr/>
          </p:nvCxnSpPr>
          <p:spPr bwMode="auto">
            <a:xfrm rot="10800000" flipV="1">
              <a:off x="1258888" y="3505994"/>
              <a:ext cx="646112" cy="532606"/>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49" name="Straight Arrow Connector 48"/>
            <p:cNvCxnSpPr/>
            <p:nvPr/>
          </p:nvCxnSpPr>
          <p:spPr bwMode="auto">
            <a:xfrm rot="10800000" flipV="1">
              <a:off x="2857500" y="4419600"/>
              <a:ext cx="571500" cy="53340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50" name="Straight Arrow Connector 49"/>
            <p:cNvCxnSpPr/>
            <p:nvPr/>
          </p:nvCxnSpPr>
          <p:spPr bwMode="auto">
            <a:xfrm>
              <a:off x="1257300" y="4419600"/>
              <a:ext cx="571500" cy="53340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51" name="Straight Arrow Connector 50"/>
            <p:cNvCxnSpPr/>
            <p:nvPr/>
          </p:nvCxnSpPr>
          <p:spPr bwMode="auto">
            <a:xfrm rot="10800000" flipV="1">
              <a:off x="2857500" y="3505201"/>
              <a:ext cx="666750" cy="533399"/>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52" name="Straight Arrow Connector 51"/>
            <p:cNvCxnSpPr/>
            <p:nvPr/>
          </p:nvCxnSpPr>
          <p:spPr bwMode="auto">
            <a:xfrm>
              <a:off x="1258888" y="3505200"/>
              <a:ext cx="569912" cy="53340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53" name="Straight Arrow Connector 52"/>
            <p:cNvCxnSpPr>
              <a:stCxn id="44" idx="2"/>
              <a:endCxn id="42" idx="0"/>
            </p:cNvCxnSpPr>
            <p:nvPr/>
          </p:nvCxnSpPr>
          <p:spPr bwMode="auto">
            <a:xfrm rot="5400000">
              <a:off x="2076450" y="4686300"/>
              <a:ext cx="5334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54" name="Straight Arrow Connector 53"/>
            <p:cNvCxnSpPr/>
            <p:nvPr/>
          </p:nvCxnSpPr>
          <p:spPr bwMode="auto">
            <a:xfrm rot="5400000">
              <a:off x="3676650" y="3771900"/>
              <a:ext cx="5334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68" name="Straight Arrow Connector 67"/>
            <p:cNvCxnSpPr/>
            <p:nvPr/>
          </p:nvCxnSpPr>
          <p:spPr bwMode="auto">
            <a:xfrm>
              <a:off x="2857500" y="3505994"/>
              <a:ext cx="571500" cy="532606"/>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grpSp>
      <p:sp>
        <p:nvSpPr>
          <p:cNvPr id="94" name="TextBox 93"/>
          <p:cNvSpPr txBox="1"/>
          <p:nvPr/>
        </p:nvSpPr>
        <p:spPr>
          <a:xfrm>
            <a:off x="5448299" y="2895600"/>
            <a:ext cx="2743201" cy="830997"/>
          </a:xfrm>
          <a:prstGeom prst="rect">
            <a:avLst/>
          </a:prstGeom>
          <a:noFill/>
        </p:spPr>
        <p:txBody>
          <a:bodyPr wrap="square" rtlCol="0">
            <a:spAutoFit/>
          </a:bodyPr>
          <a:lstStyle/>
          <a:p>
            <a:pPr algn="ctr"/>
            <a:r>
              <a:rPr lang="en-US" dirty="0" smtClean="0">
                <a:latin typeface="Gill Sans MT" pitchFamily="34" charset="0"/>
              </a:rPr>
              <a:t>Mutants for </a:t>
            </a:r>
            <a:r>
              <a:rPr lang="en-US" i="1" dirty="0" smtClean="0">
                <a:solidFill>
                  <a:schemeClr val="accent1">
                    <a:lumMod val="60000"/>
                    <a:lumOff val="40000"/>
                  </a:schemeClr>
                </a:solidFill>
                <a:latin typeface="Gill Sans MT" pitchFamily="34" charset="0"/>
              </a:rPr>
              <a:t>a &gt;= b</a:t>
            </a:r>
            <a:endParaRPr lang="en-US" i="1" dirty="0">
              <a:solidFill>
                <a:schemeClr val="accent1">
                  <a:lumMod val="60000"/>
                  <a:lumOff val="40000"/>
                </a:schemeClr>
              </a:solidFill>
              <a:latin typeface="Gill Sans MT" pitchFamily="34" charset="0"/>
            </a:endParaRPr>
          </a:p>
        </p:txBody>
      </p:sp>
      <p:grpSp>
        <p:nvGrpSpPr>
          <p:cNvPr id="112" name="Group 111"/>
          <p:cNvGrpSpPr/>
          <p:nvPr/>
        </p:nvGrpSpPr>
        <p:grpSpPr>
          <a:xfrm>
            <a:off x="4686300" y="3505200"/>
            <a:ext cx="4229100" cy="2209800"/>
            <a:chOff x="4686300" y="3124200"/>
            <a:chExt cx="4229100" cy="2209800"/>
          </a:xfrm>
        </p:grpSpPr>
        <p:sp>
          <p:nvSpPr>
            <p:cNvPr id="91" name="Rectangle 90"/>
            <p:cNvSpPr/>
            <p:nvPr/>
          </p:nvSpPr>
          <p:spPr bwMode="auto">
            <a:xfrm>
              <a:off x="6286500" y="31242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a</a:t>
              </a:r>
              <a:r>
                <a:rPr kumimoji="0" lang="en-US"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 &gt; b</a:t>
              </a:r>
            </a:p>
          </p:txBody>
        </p:sp>
        <p:sp>
          <p:nvSpPr>
            <p:cNvPr id="92" name="Rectangle 91"/>
            <p:cNvSpPr/>
            <p:nvPr/>
          </p:nvSpPr>
          <p:spPr bwMode="auto">
            <a:xfrm>
              <a:off x="4686300" y="31242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true</a:t>
              </a:r>
              <a:endParaRPr kumimoji="0" lang="en-US" b="1" i="1"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p:txBody>
        </p:sp>
        <p:cxnSp>
          <p:nvCxnSpPr>
            <p:cNvPr id="93" name="Straight Arrow Connector 92"/>
            <p:cNvCxnSpPr/>
            <p:nvPr/>
          </p:nvCxnSpPr>
          <p:spPr bwMode="auto">
            <a:xfrm rot="5400000">
              <a:off x="4933950" y="3771900"/>
              <a:ext cx="5334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95" name="Rectangle 94"/>
            <p:cNvSpPr/>
            <p:nvPr/>
          </p:nvSpPr>
          <p:spPr bwMode="auto">
            <a:xfrm>
              <a:off x="7886700" y="31242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a</a:t>
              </a:r>
              <a:r>
                <a:rPr kumimoji="0" lang="en-US"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 == b</a:t>
              </a:r>
            </a:p>
          </p:txBody>
        </p:sp>
        <p:sp>
          <p:nvSpPr>
            <p:cNvPr id="96" name="Rectangle 95"/>
            <p:cNvSpPr/>
            <p:nvPr/>
          </p:nvSpPr>
          <p:spPr bwMode="auto">
            <a:xfrm>
              <a:off x="7886700" y="40386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false</a:t>
              </a:r>
              <a:endParaRPr kumimoji="0" lang="en-US" b="1" i="1"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7" name="Rectangle 96"/>
            <p:cNvSpPr/>
            <p:nvPr/>
          </p:nvSpPr>
          <p:spPr bwMode="auto">
            <a:xfrm>
              <a:off x="6286500" y="49530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a</a:t>
              </a:r>
              <a:r>
                <a:rPr kumimoji="0" lang="en-US"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 &lt; b</a:t>
              </a:r>
            </a:p>
          </p:txBody>
        </p:sp>
        <p:sp>
          <p:nvSpPr>
            <p:cNvPr id="98" name="Rectangle 97"/>
            <p:cNvSpPr/>
            <p:nvPr/>
          </p:nvSpPr>
          <p:spPr bwMode="auto">
            <a:xfrm>
              <a:off x="4686300" y="40386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a</a:t>
              </a:r>
              <a:r>
                <a:rPr kumimoji="0" lang="en-US"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 != b</a:t>
              </a:r>
            </a:p>
          </p:txBody>
        </p:sp>
        <p:sp>
          <p:nvSpPr>
            <p:cNvPr id="99" name="Rectangle 98"/>
            <p:cNvSpPr/>
            <p:nvPr/>
          </p:nvSpPr>
          <p:spPr bwMode="auto">
            <a:xfrm>
              <a:off x="6286500" y="40386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effectLst>
                    <a:outerShdw blurRad="38100" dist="38100" dir="2700000" algn="tl">
                      <a:srgbClr val="000000">
                        <a:alpha val="43137"/>
                      </a:srgbClr>
                    </a:outerShdw>
                  </a:effectLst>
                </a:rPr>
                <a:t>a</a:t>
              </a:r>
              <a:r>
                <a:rPr kumimoji="0" lang="en-US"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 &lt;= b</a:t>
              </a:r>
            </a:p>
          </p:txBody>
        </p:sp>
        <p:cxnSp>
          <p:nvCxnSpPr>
            <p:cNvPr id="100" name="Straight Arrow Connector 99"/>
            <p:cNvCxnSpPr/>
            <p:nvPr/>
          </p:nvCxnSpPr>
          <p:spPr bwMode="auto">
            <a:xfrm rot="10800000" flipV="1">
              <a:off x="5716588" y="3505994"/>
              <a:ext cx="646112" cy="532606"/>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01" name="Straight Arrow Connector 100"/>
            <p:cNvCxnSpPr/>
            <p:nvPr/>
          </p:nvCxnSpPr>
          <p:spPr bwMode="auto">
            <a:xfrm rot="10800000" flipV="1">
              <a:off x="7315200" y="4419600"/>
              <a:ext cx="571500" cy="53340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02" name="Straight Arrow Connector 101"/>
            <p:cNvCxnSpPr/>
            <p:nvPr/>
          </p:nvCxnSpPr>
          <p:spPr bwMode="auto">
            <a:xfrm>
              <a:off x="5715000" y="4419600"/>
              <a:ext cx="571500" cy="53340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03" name="Straight Arrow Connector 102"/>
            <p:cNvCxnSpPr/>
            <p:nvPr/>
          </p:nvCxnSpPr>
          <p:spPr bwMode="auto">
            <a:xfrm rot="10800000" flipV="1">
              <a:off x="7315200" y="3505201"/>
              <a:ext cx="666750" cy="533399"/>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04" name="Straight Arrow Connector 103"/>
            <p:cNvCxnSpPr/>
            <p:nvPr/>
          </p:nvCxnSpPr>
          <p:spPr bwMode="auto">
            <a:xfrm>
              <a:off x="5716588" y="3505200"/>
              <a:ext cx="569912" cy="53340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05" name="Straight Arrow Connector 104"/>
            <p:cNvCxnSpPr>
              <a:stCxn id="99" idx="2"/>
              <a:endCxn id="97" idx="0"/>
            </p:cNvCxnSpPr>
            <p:nvPr/>
          </p:nvCxnSpPr>
          <p:spPr bwMode="auto">
            <a:xfrm rot="5400000">
              <a:off x="6534150" y="4686300"/>
              <a:ext cx="5334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06" name="Straight Arrow Connector 105"/>
            <p:cNvCxnSpPr/>
            <p:nvPr/>
          </p:nvCxnSpPr>
          <p:spPr bwMode="auto">
            <a:xfrm rot="5400000">
              <a:off x="8134350" y="3771900"/>
              <a:ext cx="5334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07" name="Straight Arrow Connector 106"/>
            <p:cNvCxnSpPr/>
            <p:nvPr/>
          </p:nvCxnSpPr>
          <p:spPr bwMode="auto">
            <a:xfrm>
              <a:off x="7315200" y="3505994"/>
              <a:ext cx="571500" cy="532606"/>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up)">
                                      <p:cBhvr>
                                        <p:cTn id="19" dur="500"/>
                                        <p:tgtEl>
                                          <p:spTgt spid="1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fade">
                                      <p:cBhvr>
                                        <p:cTn id="24" dur="500"/>
                                        <p:tgtEl>
                                          <p:spTgt spid="109"/>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dissolve">
                                      <p:cBhvr>
                                        <p:cTn id="28" dur="500"/>
                                        <p:tgtEl>
                                          <p:spTgt spid="94"/>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up)">
                                      <p:cBhvr>
                                        <p:cTn id="3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09" grpId="0" animBg="1"/>
      <p:bldP spid="7" grpId="0" animBg="1" autoUpdateAnimBg="0"/>
      <p:bldP spid="30" grpId="0"/>
      <p:bldP spid="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Cheaper ROR Operator</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18</a:t>
            </a:fld>
            <a:endParaRPr lang="en-US"/>
          </a:p>
        </p:txBody>
      </p:sp>
      <p:sp>
        <p:nvSpPr>
          <p:cNvPr id="7" name="Text Box 4"/>
          <p:cNvSpPr txBox="1">
            <a:spLocks noChangeArrowheads="1"/>
          </p:cNvSpPr>
          <p:nvPr/>
        </p:nvSpPr>
        <p:spPr bwMode="auto">
          <a:xfrm>
            <a:off x="609600" y="1171206"/>
            <a:ext cx="7914968" cy="3927229"/>
          </a:xfrm>
          <a:prstGeom prst="rect">
            <a:avLst/>
          </a:prstGeom>
          <a:solidFill>
            <a:srgbClr val="0000CC"/>
          </a:solidFill>
          <a:ln w="12700">
            <a:solidFill>
              <a:schemeClr val="tx1"/>
            </a:solidFill>
            <a:miter lim="800000"/>
            <a:headEnd type="none" w="sm" len="sm"/>
            <a:tailEnd type="none" w="sm" len="sm"/>
          </a:ln>
          <a:effectLst/>
        </p:spPr>
        <p:txBody>
          <a:bodyPr wrap="square">
            <a:spAutoFit/>
          </a:bodyPr>
          <a:lstStyle/>
          <a:p>
            <a:pPr>
              <a:lnSpc>
                <a:spcPct val="90000"/>
              </a:lnSpc>
              <a:spcBef>
                <a:spcPct val="30000"/>
              </a:spcBef>
              <a:buSzPct val="75000"/>
              <a:buFont typeface="Monotype Sorts" charset="2"/>
              <a:buNone/>
              <a:defRPr/>
            </a:pPr>
            <a:r>
              <a:rPr lang="en-US" sz="2800" dirty="0" smtClean="0">
                <a:solidFill>
                  <a:srgbClr val="FFFF00"/>
                </a:solidFill>
                <a:effectLst>
                  <a:outerShdw blurRad="38100" dist="38100" dir="2700000" algn="tl">
                    <a:srgbClr val="000000">
                      <a:alpha val="43137"/>
                    </a:srgbClr>
                  </a:outerShdw>
                </a:effectLst>
                <a:latin typeface="Gill Sans MT" pitchFamily="34" charset="0"/>
                <a:cs typeface="Arial" pitchFamily="34" charset="0"/>
              </a:rPr>
              <a:t>Each occurrence of a relational operator (&lt;, &gt;, &lt;=, &gt;=, =, !=) is replaced by operators as follows:</a:t>
            </a:r>
          </a:p>
          <a:p>
            <a:pPr>
              <a:lnSpc>
                <a:spcPct val="90000"/>
              </a:lnSpc>
              <a:spcBef>
                <a:spcPct val="30000"/>
              </a:spcBef>
              <a:buSzPct val="75000"/>
              <a:buFont typeface="Arial" pitchFamily="34" charset="0"/>
              <a:buChar char="•"/>
              <a:defRPr/>
            </a:pPr>
            <a:r>
              <a:rPr lang="en-US" sz="2800" dirty="0" smtClean="0">
                <a:solidFill>
                  <a:srgbClr val="FFFF00"/>
                </a:solidFill>
                <a:effectLst>
                  <a:outerShdw blurRad="38100" dist="38100" dir="2700000" algn="tl">
                    <a:srgbClr val="000000">
                      <a:alpha val="43137"/>
                    </a:srgbClr>
                  </a:outerShdw>
                </a:effectLst>
                <a:cs typeface="Arial" pitchFamily="34" charset="0"/>
              </a:rPr>
              <a:t> &lt;    : &lt;=, !=, </a:t>
            </a:r>
            <a:r>
              <a:rPr lang="en-US" sz="2800" dirty="0" smtClean="0">
                <a:solidFill>
                  <a:srgbClr val="FFFF00"/>
                </a:solidFill>
                <a:effectLst>
                  <a:outerShdw blurRad="38100" dist="38100" dir="2700000" algn="tl">
                    <a:srgbClr val="000000">
                      <a:alpha val="43137"/>
                    </a:srgbClr>
                  </a:outerShdw>
                </a:effectLst>
                <a:latin typeface="Gill Sans MT" pitchFamily="34" charset="0"/>
                <a:cs typeface="Arial" pitchFamily="34" charset="0"/>
              </a:rPr>
              <a:t>False</a:t>
            </a:r>
          </a:p>
          <a:p>
            <a:pPr>
              <a:buFont typeface="Arial" pitchFamily="34" charset="0"/>
              <a:buChar char="•"/>
            </a:pPr>
            <a:r>
              <a:rPr lang="en-US" sz="2800" dirty="0" smtClean="0">
                <a:solidFill>
                  <a:schemeClr val="tx2"/>
                </a:solidFill>
                <a:effectLst>
                  <a:outerShdw blurRad="38100" dist="38100" dir="2700000" algn="tl">
                    <a:srgbClr val="000000">
                      <a:alpha val="43137"/>
                    </a:srgbClr>
                  </a:outerShdw>
                </a:effectLst>
              </a:rPr>
              <a:t> &gt;    : &gt;=, !=, </a:t>
            </a:r>
            <a:r>
              <a:rPr lang="en-US" sz="2800" dirty="0">
                <a:solidFill>
                  <a:srgbClr val="FFFF00"/>
                </a:solidFill>
                <a:effectLst>
                  <a:outerShdw blurRad="38100" dist="38100" dir="2700000" algn="tl">
                    <a:srgbClr val="000000">
                      <a:alpha val="43137"/>
                    </a:srgbClr>
                  </a:outerShdw>
                </a:effectLst>
                <a:latin typeface="Gill Sans MT" pitchFamily="34" charset="0"/>
                <a:cs typeface="Arial" pitchFamily="34" charset="0"/>
              </a:rPr>
              <a:t>False</a:t>
            </a:r>
            <a:endParaRPr lang="en-US" sz="2800" dirty="0" smtClean="0">
              <a:solidFill>
                <a:schemeClr val="tx2"/>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tx2"/>
                </a:solidFill>
                <a:effectLst>
                  <a:outerShdw blurRad="38100" dist="38100" dir="2700000" algn="tl">
                    <a:srgbClr val="000000">
                      <a:alpha val="43137"/>
                    </a:srgbClr>
                  </a:outerShdw>
                </a:effectLst>
              </a:rPr>
              <a:t> &lt;=  : &lt;, ==, </a:t>
            </a:r>
            <a:r>
              <a:rPr lang="en-US" sz="2800" dirty="0" smtClean="0">
                <a:solidFill>
                  <a:schemeClr val="tx2"/>
                </a:solidFill>
                <a:effectLst>
                  <a:outerShdw blurRad="38100" dist="38100" dir="2700000" algn="tl">
                    <a:srgbClr val="000000">
                      <a:alpha val="43137"/>
                    </a:srgbClr>
                  </a:outerShdw>
                </a:effectLst>
                <a:latin typeface="Gill Sans MT" pitchFamily="34" charset="0"/>
              </a:rPr>
              <a:t>True</a:t>
            </a:r>
          </a:p>
          <a:p>
            <a:pPr>
              <a:buFont typeface="Arial" pitchFamily="34" charset="0"/>
              <a:buChar char="•"/>
            </a:pPr>
            <a:r>
              <a:rPr lang="en-US" sz="2800" dirty="0" smtClean="0">
                <a:solidFill>
                  <a:schemeClr val="tx2"/>
                </a:solidFill>
                <a:effectLst>
                  <a:outerShdw blurRad="38100" dist="38100" dir="2700000" algn="tl">
                    <a:srgbClr val="000000">
                      <a:alpha val="43137"/>
                    </a:srgbClr>
                  </a:outerShdw>
                </a:effectLst>
              </a:rPr>
              <a:t> &gt;=  : &gt;, ==, </a:t>
            </a:r>
            <a:r>
              <a:rPr lang="en-US" sz="2800" dirty="0">
                <a:solidFill>
                  <a:schemeClr val="tx2"/>
                </a:solidFill>
                <a:effectLst>
                  <a:outerShdw blurRad="38100" dist="38100" dir="2700000" algn="tl">
                    <a:srgbClr val="000000">
                      <a:alpha val="43137"/>
                    </a:srgbClr>
                  </a:outerShdw>
                </a:effectLst>
                <a:latin typeface="Gill Sans MT" pitchFamily="34" charset="0"/>
              </a:rPr>
              <a:t>True</a:t>
            </a:r>
            <a:endParaRPr lang="en-US" sz="2800" dirty="0" smtClean="0">
              <a:solidFill>
                <a:schemeClr val="tx2"/>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tx2"/>
                </a:solidFill>
                <a:effectLst>
                  <a:outerShdw blurRad="38100" dist="38100" dir="2700000" algn="tl">
                    <a:srgbClr val="000000">
                      <a:alpha val="43137"/>
                    </a:srgbClr>
                  </a:outerShdw>
                </a:effectLst>
              </a:rPr>
              <a:t> ==  : &lt;=, &gt;=, </a:t>
            </a:r>
            <a:r>
              <a:rPr lang="en-US" sz="2800" dirty="0">
                <a:solidFill>
                  <a:srgbClr val="FFFF00"/>
                </a:solidFill>
                <a:effectLst>
                  <a:outerShdw blurRad="38100" dist="38100" dir="2700000" algn="tl">
                    <a:srgbClr val="000000">
                      <a:alpha val="43137"/>
                    </a:srgbClr>
                  </a:outerShdw>
                </a:effectLst>
                <a:latin typeface="Gill Sans MT" pitchFamily="34" charset="0"/>
                <a:cs typeface="Arial" pitchFamily="34" charset="0"/>
              </a:rPr>
              <a:t>False</a:t>
            </a:r>
            <a:endParaRPr lang="en-US" sz="2800" dirty="0" smtClean="0">
              <a:solidFill>
                <a:schemeClr val="tx2"/>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tx2"/>
                </a:solidFill>
                <a:effectLst>
                  <a:outerShdw blurRad="38100" dist="38100" dir="2700000" algn="tl">
                    <a:srgbClr val="000000">
                      <a:alpha val="43137"/>
                    </a:srgbClr>
                  </a:outerShdw>
                </a:effectLst>
              </a:rPr>
              <a:t> !=   : &lt;, &gt;, </a:t>
            </a:r>
            <a:r>
              <a:rPr lang="en-US" sz="2800" dirty="0">
                <a:solidFill>
                  <a:schemeClr val="tx2"/>
                </a:solidFill>
                <a:effectLst>
                  <a:outerShdw blurRad="38100" dist="38100" dir="2700000" algn="tl">
                    <a:srgbClr val="000000">
                      <a:alpha val="43137"/>
                    </a:srgbClr>
                  </a:outerShdw>
                </a:effectLst>
                <a:latin typeface="Gill Sans MT" pitchFamily="34" charset="0"/>
              </a:rPr>
              <a:t>True</a:t>
            </a:r>
            <a:endParaRPr lang="en-US" sz="2800" dirty="0" smtClean="0">
              <a:solidFill>
                <a:schemeClr val="tx2"/>
              </a:solidFill>
              <a:effectLst>
                <a:outerShdw blurRad="38100" dist="38100" dir="2700000" algn="tl">
                  <a:srgbClr val="000000">
                    <a:alpha val="43137"/>
                  </a:srgbClr>
                </a:outerShdw>
              </a:effectLst>
              <a:cs typeface="Arial" pitchFamily="34" charset="0"/>
            </a:endParaRPr>
          </a:p>
        </p:txBody>
      </p:sp>
      <p:sp>
        <p:nvSpPr>
          <p:cNvPr id="9" name="Text Box 4"/>
          <p:cNvSpPr txBox="1">
            <a:spLocks noChangeArrowheads="1"/>
          </p:cNvSpPr>
          <p:nvPr/>
        </p:nvSpPr>
        <p:spPr bwMode="auto">
          <a:xfrm>
            <a:off x="1943100" y="5380470"/>
            <a:ext cx="5257800" cy="867930"/>
          </a:xfrm>
          <a:prstGeom prst="rect">
            <a:avLst/>
          </a:prstGeom>
          <a:solidFill>
            <a:srgbClr val="0000CC"/>
          </a:solidFill>
          <a:ln w="12700">
            <a:solidFill>
              <a:schemeClr val="tx1"/>
            </a:solidFill>
            <a:miter lim="800000"/>
            <a:headEnd type="none" w="sm" len="sm"/>
            <a:tailEnd type="none" w="sm" len="sm"/>
          </a:ln>
          <a:effectLst/>
        </p:spPr>
        <p:txBody>
          <a:bodyPr wrap="square">
            <a:spAutoFit/>
          </a:bodyPr>
          <a:lstStyle/>
          <a:p>
            <a:pPr algn="ctr">
              <a:lnSpc>
                <a:spcPct val="90000"/>
              </a:lnSpc>
              <a:spcBef>
                <a:spcPct val="30000"/>
              </a:spcBef>
              <a:buSzPct val="75000"/>
              <a:buFont typeface="Monotype Sorts" charset="2"/>
              <a:buNone/>
              <a:defRPr/>
            </a:pPr>
            <a:r>
              <a:rPr lang="en-US" sz="2800" dirty="0" smtClean="0">
                <a:effectLst>
                  <a:outerShdw blurRad="38100" dist="38100" dir="2700000" algn="tl">
                    <a:srgbClr val="000000"/>
                  </a:outerShdw>
                </a:effectLst>
                <a:latin typeface="Gill Sans MT" pitchFamily="34" charset="0"/>
                <a:cs typeface="Arial" pitchFamily="34" charset="0"/>
              </a:rPr>
              <a:t>Saves four mutants for each relational operator</a:t>
            </a:r>
            <a:endParaRPr lang="en-US" sz="2800" dirty="0">
              <a:effectLst>
                <a:outerShdw blurRad="38100" dist="38100" dir="2700000" algn="tl">
                  <a:srgbClr val="000000"/>
                </a:outerShdw>
              </a:effectLst>
              <a:latin typeface="Gill Sans MT" pitchFamily="34" charset="0"/>
              <a:cs typeface="Arial" pitchFamily="34" charset="0"/>
            </a:endParaRPr>
          </a:p>
        </p:txBody>
      </p:sp>
    </p:spTree>
    <p:extLst>
      <p:ext uri="{BB962C8B-B14F-4D97-AF65-F5344CB8AC3E}">
        <p14:creationId xmlns:p14="http://schemas.microsoft.com/office/powerpoint/2010/main" val="323060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19</a:t>
            </a:fld>
            <a:endParaRPr lang="en-US"/>
          </a:p>
        </p:txBody>
      </p:sp>
      <p:sp>
        <p:nvSpPr>
          <p:cNvPr id="7" name="Content Placeholder 2"/>
          <p:cNvSpPr txBox="1">
            <a:spLocks/>
          </p:cNvSpPr>
          <p:nvPr/>
        </p:nvSpPr>
        <p:spPr>
          <a:xfrm>
            <a:off x="1117952" y="1371600"/>
            <a:ext cx="6960814" cy="4738740"/>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Motivation</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Logic-Based Testing</a:t>
            </a:r>
            <a:endPar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endParaRP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Mutation Cheaper</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Strengthening MCDC</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MCDC Obsolete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Summary</a:t>
            </a:r>
          </a:p>
        </p:txBody>
      </p:sp>
      <p:sp>
        <p:nvSpPr>
          <p:cNvPr id="8" name="Rectangle 7"/>
          <p:cNvSpPr/>
          <p:nvPr/>
        </p:nvSpPr>
        <p:spPr>
          <a:xfrm>
            <a:off x="1144596" y="3810000"/>
            <a:ext cx="4341804"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60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2</a:t>
            </a:fld>
            <a:endParaRPr lang="en-US"/>
          </a:p>
        </p:txBody>
      </p:sp>
      <p:sp>
        <p:nvSpPr>
          <p:cNvPr id="7" name="Content Placeholder 2"/>
          <p:cNvSpPr txBox="1">
            <a:spLocks/>
          </p:cNvSpPr>
          <p:nvPr/>
        </p:nvSpPr>
        <p:spPr>
          <a:xfrm>
            <a:off x="1117952" y="1371600"/>
            <a:ext cx="6960814" cy="4738740"/>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Motivation</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Logic-Based Testing</a:t>
            </a:r>
            <a:endPar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endParaRP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Mutation Cheaper</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Strengthening MCDC</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MCDC Obsolete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Summary</a:t>
            </a:r>
          </a:p>
        </p:txBody>
      </p:sp>
      <p:sp>
        <p:nvSpPr>
          <p:cNvPr id="8" name="Rectangle 7"/>
          <p:cNvSpPr/>
          <p:nvPr/>
        </p:nvSpPr>
        <p:spPr>
          <a:xfrm>
            <a:off x="1144596" y="1434304"/>
            <a:ext cx="2589203"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04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MCDC</a:t>
            </a:r>
            <a:endParaRPr lang="en-US" dirty="0"/>
          </a:p>
        </p:txBody>
      </p:sp>
      <p:sp>
        <p:nvSpPr>
          <p:cNvPr id="3" name="Content Placeholder 2"/>
          <p:cNvSpPr>
            <a:spLocks noGrp="1"/>
          </p:cNvSpPr>
          <p:nvPr>
            <p:ph idx="1"/>
          </p:nvPr>
        </p:nvSpPr>
        <p:spPr>
          <a:xfrm>
            <a:off x="0" y="914400"/>
            <a:ext cx="9144000" cy="3733800"/>
          </a:xfrm>
        </p:spPr>
        <p:txBody>
          <a:bodyPr/>
          <a:lstStyle/>
          <a:p>
            <a:r>
              <a:rPr lang="en-US" dirty="0" smtClean="0"/>
              <a:t>Multiple Condition - Decision Coverage</a:t>
            </a:r>
          </a:p>
          <a:p>
            <a:pPr lvl="1"/>
            <a:r>
              <a:rPr lang="en-US" dirty="0" smtClean="0"/>
              <a:t>Required by the USA Federal Aviation Administration to test </a:t>
            </a:r>
            <a:r>
              <a:rPr lang="en-US" dirty="0" smtClean="0">
                <a:solidFill>
                  <a:schemeClr val="tx2"/>
                </a:solidFill>
              </a:rPr>
              <a:t>safety critical </a:t>
            </a:r>
            <a:r>
              <a:rPr lang="en-US" dirty="0" smtClean="0"/>
              <a:t>software</a:t>
            </a:r>
          </a:p>
          <a:p>
            <a:r>
              <a:rPr lang="en-US" dirty="0" smtClean="0"/>
              <a:t>Each </a:t>
            </a:r>
            <a:r>
              <a:rPr lang="en-US" dirty="0" smtClean="0">
                <a:solidFill>
                  <a:schemeClr val="tx2"/>
                </a:solidFill>
              </a:rPr>
              <a:t>clause</a:t>
            </a:r>
            <a:r>
              <a:rPr lang="en-US" dirty="0" smtClean="0"/>
              <a:t> (</a:t>
            </a:r>
            <a:r>
              <a:rPr lang="en-US" i="1" dirty="0" smtClean="0"/>
              <a:t>condition</a:t>
            </a:r>
            <a:r>
              <a:rPr lang="en-US" dirty="0" smtClean="0"/>
              <a:t>) in a predicate (</a:t>
            </a:r>
            <a:r>
              <a:rPr lang="en-US" i="1" dirty="0" smtClean="0"/>
              <a:t>decision</a:t>
            </a:r>
            <a:r>
              <a:rPr lang="en-US" dirty="0" smtClean="0"/>
              <a:t>) is required to be tested with </a:t>
            </a:r>
            <a:r>
              <a:rPr lang="en-US" i="1" dirty="0" smtClean="0"/>
              <a:t>true</a:t>
            </a:r>
            <a:r>
              <a:rPr lang="en-US" dirty="0" smtClean="0"/>
              <a:t> and </a:t>
            </a:r>
            <a:r>
              <a:rPr lang="en-US" i="1" dirty="0" smtClean="0"/>
              <a:t>false</a:t>
            </a:r>
            <a:r>
              <a:rPr lang="en-US" dirty="0" smtClean="0"/>
              <a:t> when the clause “</a:t>
            </a:r>
            <a:r>
              <a:rPr lang="en-US" dirty="0" smtClean="0">
                <a:solidFill>
                  <a:schemeClr val="tx2"/>
                </a:solidFill>
              </a:rPr>
              <a:t>matters</a:t>
            </a:r>
            <a:r>
              <a:rPr lang="en-US" dirty="0" smtClean="0"/>
              <a:t>”</a:t>
            </a:r>
          </a:p>
          <a:p>
            <a:pPr lvl="1"/>
            <a:r>
              <a:rPr lang="en-US" dirty="0" smtClean="0"/>
              <a:t>Changing the value of the clause changes the predicate’s value</a:t>
            </a:r>
          </a:p>
          <a:p>
            <a:r>
              <a:rPr lang="en-US" dirty="0" smtClean="0"/>
              <a:t>Example :</a:t>
            </a:r>
          </a:p>
          <a:p>
            <a:endParaRPr lang="en-US" dirty="0"/>
          </a:p>
          <a:p>
            <a:endParaRPr lang="en-US" dirty="0" smtClean="0"/>
          </a:p>
          <a:p>
            <a:r>
              <a:rPr lang="en-US" dirty="0" smtClean="0"/>
              <a:t>MCDC considered to </a:t>
            </a:r>
            <a:r>
              <a:rPr lang="en-US" dirty="0" smtClean="0">
                <a:solidFill>
                  <a:schemeClr val="tx2"/>
                </a:solidFill>
              </a:rPr>
              <a:t>thoroughly probe</a:t>
            </a:r>
            <a:r>
              <a:rPr lang="en-US" dirty="0" smtClean="0"/>
              <a:t> predicates</a:t>
            </a:r>
          </a:p>
          <a:p>
            <a:r>
              <a:rPr lang="en-US" dirty="0" smtClean="0"/>
              <a:t>Most useful when predicate has more than </a:t>
            </a:r>
            <a:r>
              <a:rPr lang="en-US" dirty="0" smtClean="0">
                <a:solidFill>
                  <a:schemeClr val="tx2"/>
                </a:solidFill>
              </a:rPr>
              <a:t>4 clauses</a:t>
            </a:r>
          </a:p>
          <a:p>
            <a:pPr lvl="1"/>
            <a:r>
              <a:rPr lang="en-US" dirty="0" smtClean="0"/>
              <a:t>Otherwise, we can test all </a:t>
            </a:r>
            <a:r>
              <a:rPr lang="en-US" i="1" dirty="0" smtClean="0">
                <a:solidFill>
                  <a:schemeClr val="tx2"/>
                </a:solidFill>
              </a:rPr>
              <a:t>2</a:t>
            </a:r>
            <a:r>
              <a:rPr lang="en-US" i="1" baseline="30000" dirty="0" smtClean="0">
                <a:solidFill>
                  <a:schemeClr val="tx2"/>
                </a:solidFill>
              </a:rPr>
              <a:t>N</a:t>
            </a:r>
            <a:r>
              <a:rPr lang="en-US" dirty="0" smtClean="0"/>
              <a:t> truth assignments</a:t>
            </a:r>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20</a:t>
            </a:fld>
            <a:endParaRPr lang="en-US"/>
          </a:p>
        </p:txBody>
      </p:sp>
      <p:sp>
        <p:nvSpPr>
          <p:cNvPr id="8" name="TextBox 7"/>
          <p:cNvSpPr txBox="1"/>
          <p:nvPr/>
        </p:nvSpPr>
        <p:spPr>
          <a:xfrm>
            <a:off x="1905000" y="3733800"/>
            <a:ext cx="5638800" cy="1384995"/>
          </a:xfrm>
          <a:prstGeom prst="rect">
            <a:avLst/>
          </a:prstGeom>
          <a:solidFill>
            <a:schemeClr val="bg1">
              <a:lumMod val="75000"/>
            </a:schemeClr>
          </a:solidFill>
          <a:ln w="38100">
            <a:solidFill>
              <a:schemeClr val="bg1">
                <a:lumMod val="60000"/>
                <a:lumOff val="40000"/>
              </a:schemeClr>
            </a:solidFill>
          </a:ln>
        </p:spPr>
        <p:txBody>
          <a:bodyPr wrap="square" rtlCol="0">
            <a:spAutoFit/>
          </a:bodyPr>
          <a:lstStyle/>
          <a:p>
            <a:pPr algn="ctr"/>
            <a:r>
              <a:rPr lang="en-US" sz="2800" dirty="0">
                <a:solidFill>
                  <a:schemeClr val="accent1">
                    <a:lumMod val="40000"/>
                    <a:lumOff val="60000"/>
                  </a:schemeClr>
                </a:solidFill>
                <a:latin typeface="Gill Sans MT" pitchFamily="34" charset="0"/>
              </a:rPr>
              <a:t>p = a </a:t>
            </a:r>
            <a:r>
              <a:rPr lang="en-US" sz="2800" dirty="0">
                <a:solidFill>
                  <a:schemeClr val="accent1">
                    <a:lumMod val="40000"/>
                    <a:lumOff val="60000"/>
                  </a:schemeClr>
                </a:solidFill>
                <a:latin typeface="Gill Sans MT" pitchFamily="34" charset="0"/>
                <a:sym typeface="Symbol" pitchFamily="18" charset="2"/>
              </a:rPr>
              <a:t> </a:t>
            </a:r>
            <a:r>
              <a:rPr lang="en-US" sz="2800" dirty="0">
                <a:solidFill>
                  <a:schemeClr val="accent1">
                    <a:lumMod val="40000"/>
                    <a:lumOff val="60000"/>
                  </a:schemeClr>
                </a:solidFill>
                <a:latin typeface="Gill Sans MT" pitchFamily="34" charset="0"/>
              </a:rPr>
              <a:t>(b </a:t>
            </a:r>
            <a:r>
              <a:rPr lang="en-US" sz="2800" dirty="0">
                <a:solidFill>
                  <a:schemeClr val="accent1">
                    <a:lumMod val="40000"/>
                    <a:lumOff val="60000"/>
                  </a:schemeClr>
                </a:solidFill>
                <a:latin typeface="Gill Sans MT" pitchFamily="34" charset="0"/>
                <a:sym typeface="Symbol" pitchFamily="18" charset="2"/>
              </a:rPr>
              <a:t></a:t>
            </a:r>
            <a:r>
              <a:rPr lang="en-US" sz="2800" dirty="0">
                <a:solidFill>
                  <a:schemeClr val="accent1">
                    <a:lumMod val="40000"/>
                    <a:lumOff val="60000"/>
                  </a:schemeClr>
                </a:solidFill>
                <a:latin typeface="Gill Sans MT" pitchFamily="34" charset="0"/>
              </a:rPr>
              <a:t> c</a:t>
            </a:r>
            <a:r>
              <a:rPr lang="en-US" sz="2800" dirty="0" smtClean="0">
                <a:solidFill>
                  <a:schemeClr val="accent1">
                    <a:lumMod val="40000"/>
                    <a:lumOff val="60000"/>
                  </a:schemeClr>
                </a:solidFill>
                <a:latin typeface="Gill Sans MT" pitchFamily="34" charset="0"/>
              </a:rPr>
              <a:t>)</a:t>
            </a:r>
          </a:p>
          <a:p>
            <a:pPr algn="ctr"/>
            <a:r>
              <a:rPr lang="en-US" sz="2800" dirty="0" smtClean="0">
                <a:latin typeface="Gill Sans MT" pitchFamily="34" charset="0"/>
              </a:rPr>
              <a:t>Test 1 for </a:t>
            </a:r>
            <a:r>
              <a:rPr lang="en-US" sz="2800" dirty="0" smtClean="0">
                <a:solidFill>
                  <a:schemeClr val="accent1">
                    <a:lumMod val="40000"/>
                    <a:lumOff val="60000"/>
                  </a:schemeClr>
                </a:solidFill>
                <a:latin typeface="Gill Sans MT" pitchFamily="34" charset="0"/>
              </a:rPr>
              <a:t>a</a:t>
            </a:r>
            <a:r>
              <a:rPr lang="en-US" sz="2800" dirty="0" smtClean="0">
                <a:latin typeface="Gill Sans MT" pitchFamily="34" charset="0"/>
              </a:rPr>
              <a:t> : </a:t>
            </a:r>
            <a:r>
              <a:rPr lang="en-US" sz="2800" dirty="0" smtClean="0">
                <a:solidFill>
                  <a:schemeClr val="accent1">
                    <a:lumMod val="40000"/>
                    <a:lumOff val="60000"/>
                  </a:schemeClr>
                </a:solidFill>
                <a:latin typeface="Gill Sans MT" pitchFamily="34" charset="0"/>
              </a:rPr>
              <a:t>a=</a:t>
            </a:r>
            <a:r>
              <a:rPr lang="en-US" sz="2800" i="1" dirty="0" smtClean="0">
                <a:solidFill>
                  <a:schemeClr val="tx2"/>
                </a:solidFill>
                <a:latin typeface="Gill Sans MT" pitchFamily="34" charset="0"/>
              </a:rPr>
              <a:t>true</a:t>
            </a:r>
            <a:r>
              <a:rPr lang="en-US" sz="2800" dirty="0" smtClean="0">
                <a:latin typeface="Gill Sans MT" pitchFamily="34" charset="0"/>
              </a:rPr>
              <a:t>, </a:t>
            </a:r>
            <a:r>
              <a:rPr lang="en-US" sz="2800" dirty="0" smtClean="0">
                <a:solidFill>
                  <a:schemeClr val="accent1">
                    <a:lumMod val="40000"/>
                    <a:lumOff val="60000"/>
                  </a:schemeClr>
                </a:solidFill>
                <a:latin typeface="Gill Sans MT" pitchFamily="34" charset="0"/>
              </a:rPr>
              <a:t>(b </a:t>
            </a:r>
            <a:r>
              <a:rPr lang="en-US" sz="2800" dirty="0">
                <a:solidFill>
                  <a:schemeClr val="accent1">
                    <a:lumMod val="40000"/>
                    <a:lumOff val="60000"/>
                  </a:schemeClr>
                </a:solidFill>
                <a:latin typeface="Gill Sans MT" pitchFamily="34" charset="0"/>
                <a:sym typeface="Symbol" pitchFamily="18" charset="2"/>
              </a:rPr>
              <a:t></a:t>
            </a:r>
            <a:r>
              <a:rPr lang="en-US" sz="2800" dirty="0" smtClean="0">
                <a:solidFill>
                  <a:schemeClr val="accent1">
                    <a:lumMod val="40000"/>
                    <a:lumOff val="60000"/>
                  </a:schemeClr>
                </a:solidFill>
                <a:latin typeface="Gill Sans MT" pitchFamily="34" charset="0"/>
              </a:rPr>
              <a:t> c)=</a:t>
            </a:r>
            <a:r>
              <a:rPr lang="en-US" sz="2800" i="1" dirty="0" smtClean="0">
                <a:solidFill>
                  <a:schemeClr val="tx2"/>
                </a:solidFill>
                <a:latin typeface="Gill Sans MT" pitchFamily="34" charset="0"/>
              </a:rPr>
              <a:t>false</a:t>
            </a:r>
          </a:p>
          <a:p>
            <a:pPr algn="ctr"/>
            <a:r>
              <a:rPr lang="en-US" sz="2800" dirty="0" smtClean="0">
                <a:latin typeface="Gill Sans MT" pitchFamily="34" charset="0"/>
              </a:rPr>
              <a:t>Test 2 for </a:t>
            </a:r>
            <a:r>
              <a:rPr lang="en-US" sz="2800" dirty="0" smtClean="0">
                <a:solidFill>
                  <a:schemeClr val="accent1">
                    <a:lumMod val="40000"/>
                    <a:lumOff val="60000"/>
                  </a:schemeClr>
                </a:solidFill>
                <a:latin typeface="Gill Sans MT" pitchFamily="34" charset="0"/>
              </a:rPr>
              <a:t>a</a:t>
            </a:r>
            <a:r>
              <a:rPr lang="en-US" sz="2800" dirty="0" smtClean="0">
                <a:latin typeface="Gill Sans MT" pitchFamily="34" charset="0"/>
              </a:rPr>
              <a:t> : </a:t>
            </a:r>
            <a:r>
              <a:rPr lang="en-US" sz="2800" dirty="0" smtClean="0">
                <a:solidFill>
                  <a:schemeClr val="accent1">
                    <a:lumMod val="40000"/>
                    <a:lumOff val="60000"/>
                  </a:schemeClr>
                </a:solidFill>
                <a:latin typeface="Gill Sans MT" pitchFamily="34" charset="0"/>
              </a:rPr>
              <a:t>a=</a:t>
            </a:r>
            <a:r>
              <a:rPr lang="en-US" sz="2800" i="1" dirty="0" smtClean="0">
                <a:solidFill>
                  <a:schemeClr val="tx2"/>
                </a:solidFill>
                <a:latin typeface="Gill Sans MT" pitchFamily="34" charset="0"/>
              </a:rPr>
              <a:t>false</a:t>
            </a:r>
            <a:r>
              <a:rPr lang="en-US" sz="2800" dirty="0" smtClean="0">
                <a:latin typeface="Gill Sans MT" pitchFamily="34" charset="0"/>
              </a:rPr>
              <a:t>, </a:t>
            </a:r>
            <a:r>
              <a:rPr lang="en-US" sz="2800" dirty="0" smtClean="0">
                <a:solidFill>
                  <a:schemeClr val="accent1">
                    <a:lumMod val="40000"/>
                    <a:lumOff val="60000"/>
                  </a:schemeClr>
                </a:solidFill>
                <a:latin typeface="Gill Sans MT" pitchFamily="34" charset="0"/>
              </a:rPr>
              <a:t>(b </a:t>
            </a:r>
            <a:r>
              <a:rPr lang="en-US" sz="2800" dirty="0" smtClean="0">
                <a:solidFill>
                  <a:schemeClr val="accent1">
                    <a:lumMod val="40000"/>
                    <a:lumOff val="60000"/>
                  </a:schemeClr>
                </a:solidFill>
                <a:latin typeface="Gill Sans MT" pitchFamily="34" charset="0"/>
                <a:sym typeface="Symbol" pitchFamily="18" charset="2"/>
              </a:rPr>
              <a:t></a:t>
            </a:r>
            <a:r>
              <a:rPr lang="en-US" sz="2800" dirty="0" smtClean="0">
                <a:solidFill>
                  <a:schemeClr val="accent1">
                    <a:lumMod val="40000"/>
                    <a:lumOff val="60000"/>
                  </a:schemeClr>
                </a:solidFill>
                <a:latin typeface="Gill Sans MT" pitchFamily="34" charset="0"/>
              </a:rPr>
              <a:t> c)=</a:t>
            </a:r>
            <a:r>
              <a:rPr lang="en-US" sz="2800" i="1" dirty="0" smtClean="0">
                <a:solidFill>
                  <a:schemeClr val="tx2"/>
                </a:solidFill>
                <a:latin typeface="Gill Sans MT" pitchFamily="34" charset="0"/>
              </a:rPr>
              <a:t>false</a:t>
            </a:r>
            <a:endParaRPr lang="en-US" sz="2800" dirty="0">
              <a:solidFill>
                <a:schemeClr val="tx2"/>
              </a:solidFill>
              <a:latin typeface="Gill Sans MT" pitchFamily="34" charset="0"/>
            </a:endParaRPr>
          </a:p>
        </p:txBody>
      </p:sp>
    </p:spTree>
    <p:extLst>
      <p:ext uri="{BB962C8B-B14F-4D97-AF65-F5344CB8AC3E}">
        <p14:creationId xmlns:p14="http://schemas.microsoft.com/office/powerpoint/2010/main" val="3251743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 of MCDC</a:t>
            </a:r>
            <a:endParaRPr lang="en-US" dirty="0"/>
          </a:p>
        </p:txBody>
      </p:sp>
      <p:sp>
        <p:nvSpPr>
          <p:cNvPr id="3" name="Content Placeholder 2"/>
          <p:cNvSpPr>
            <a:spLocks noGrp="1"/>
          </p:cNvSpPr>
          <p:nvPr>
            <p:ph idx="1"/>
          </p:nvPr>
        </p:nvSpPr>
        <p:spPr/>
        <p:txBody>
          <a:bodyPr/>
          <a:lstStyle/>
          <a:p>
            <a:pPr>
              <a:lnSpc>
                <a:spcPct val="110000"/>
              </a:lnSpc>
            </a:pPr>
            <a:r>
              <a:rPr lang="en-US" dirty="0" smtClean="0"/>
              <a:t>MCDC was invented in the early </a:t>
            </a:r>
            <a:r>
              <a:rPr lang="en-US" dirty="0" smtClean="0">
                <a:solidFill>
                  <a:schemeClr val="tx2"/>
                </a:solidFill>
              </a:rPr>
              <a:t>1990s</a:t>
            </a:r>
          </a:p>
          <a:p>
            <a:pPr>
              <a:lnSpc>
                <a:spcPct val="110000"/>
              </a:lnSpc>
            </a:pPr>
            <a:r>
              <a:rPr lang="en-US" dirty="0" smtClean="0"/>
              <a:t>Research community has invented </a:t>
            </a:r>
            <a:r>
              <a:rPr lang="en-US" dirty="0" smtClean="0">
                <a:solidFill>
                  <a:schemeClr val="tx2"/>
                </a:solidFill>
              </a:rPr>
              <a:t>additional logic criteria</a:t>
            </a:r>
            <a:r>
              <a:rPr lang="en-US" dirty="0" smtClean="0"/>
              <a:t> since</a:t>
            </a:r>
          </a:p>
          <a:p>
            <a:pPr lvl="1"/>
            <a:r>
              <a:rPr lang="en-US" dirty="0" smtClean="0"/>
              <a:t>MCDC is </a:t>
            </a:r>
            <a:r>
              <a:rPr lang="en-US" dirty="0" smtClean="0">
                <a:solidFill>
                  <a:schemeClr val="tx2"/>
                </a:solidFill>
              </a:rPr>
              <a:t>weaker</a:t>
            </a:r>
            <a:r>
              <a:rPr lang="en-US" dirty="0" smtClean="0"/>
              <a:t> than ROR-mutation</a:t>
            </a:r>
          </a:p>
          <a:p>
            <a:pPr>
              <a:lnSpc>
                <a:spcPct val="110000"/>
              </a:lnSpc>
            </a:pPr>
            <a:r>
              <a:rPr lang="en-US" dirty="0"/>
              <a:t>MCDC works at the </a:t>
            </a:r>
            <a:r>
              <a:rPr lang="en-US" dirty="0" smtClean="0">
                <a:solidFill>
                  <a:schemeClr val="tx2"/>
                </a:solidFill>
              </a:rPr>
              <a:t>clause </a:t>
            </a:r>
            <a:r>
              <a:rPr lang="en-US" dirty="0" smtClean="0"/>
              <a:t>level</a:t>
            </a:r>
            <a:endParaRPr lang="en-US" dirty="0"/>
          </a:p>
          <a:p>
            <a:pPr>
              <a:lnSpc>
                <a:spcPct val="110000"/>
              </a:lnSpc>
            </a:pPr>
            <a:r>
              <a:rPr lang="en-US" dirty="0"/>
              <a:t>ROR works at the </a:t>
            </a:r>
            <a:r>
              <a:rPr lang="en-US" dirty="0" smtClean="0">
                <a:solidFill>
                  <a:schemeClr val="tx2"/>
                </a:solidFill>
              </a:rPr>
              <a:t>relational operator</a:t>
            </a:r>
            <a:r>
              <a:rPr lang="en-US" dirty="0" smtClean="0"/>
              <a:t> level</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21</a:t>
            </a:fld>
            <a:endParaRPr lang="en-US"/>
          </a:p>
        </p:txBody>
      </p:sp>
      <p:sp>
        <p:nvSpPr>
          <p:cNvPr id="7" name="Text Box 4"/>
          <p:cNvSpPr txBox="1">
            <a:spLocks noChangeArrowheads="1"/>
          </p:cNvSpPr>
          <p:nvPr/>
        </p:nvSpPr>
        <p:spPr bwMode="auto">
          <a:xfrm>
            <a:off x="609600" y="4724400"/>
            <a:ext cx="7924800" cy="978729"/>
          </a:xfrm>
          <a:prstGeom prst="rect">
            <a:avLst/>
          </a:prstGeom>
          <a:solidFill>
            <a:srgbClr val="0000CC"/>
          </a:solidFill>
          <a:ln w="12700">
            <a:solidFill>
              <a:schemeClr val="tx1"/>
            </a:solidFill>
            <a:miter lim="800000"/>
            <a:headEnd type="none" w="sm" len="sm"/>
            <a:tailEnd type="none" w="sm" len="sm"/>
          </a:ln>
          <a:effectLst/>
        </p:spPr>
        <p:txBody>
          <a:bodyPr wrap="square">
            <a:spAutoFit/>
          </a:bodyPr>
          <a:lstStyle/>
          <a:p>
            <a:pPr algn="ctr">
              <a:lnSpc>
                <a:spcPct val="90000"/>
              </a:lnSpc>
              <a:spcBef>
                <a:spcPct val="30000"/>
              </a:spcBef>
              <a:buSzPct val="75000"/>
              <a:buFont typeface="Monotype Sorts" charset="2"/>
              <a:buNone/>
              <a:defRPr/>
            </a:pPr>
            <a:r>
              <a:rPr lang="en-US" sz="3200" dirty="0" smtClean="0">
                <a:solidFill>
                  <a:srgbClr val="FFFF00"/>
                </a:solidFill>
                <a:effectLst>
                  <a:outerShdw blurRad="38100" dist="38100" dir="2700000" algn="tl">
                    <a:srgbClr val="000000"/>
                  </a:outerShdw>
                </a:effectLst>
                <a:latin typeface="Gill Sans MT" pitchFamily="34" charset="0"/>
                <a:cs typeface="Arial" pitchFamily="34" charset="0"/>
              </a:rPr>
              <a:t>Solution : Extend MCDC to the relational operator level</a:t>
            </a:r>
            <a:endParaRPr lang="en-US" sz="3200" dirty="0">
              <a:solidFill>
                <a:srgbClr val="FFFF00"/>
              </a:solidFill>
              <a:effectLst>
                <a:outerShdw blurRad="38100" dist="38100" dir="2700000" algn="tl">
                  <a:srgbClr val="000000"/>
                </a:outerShdw>
              </a:effectLst>
              <a:latin typeface="Gill Sans MT" pitchFamily="34" charset="0"/>
              <a:cs typeface="Arial" pitchFamily="34" charset="0"/>
            </a:endParaRPr>
          </a:p>
        </p:txBody>
      </p:sp>
    </p:spTree>
    <p:extLst>
      <p:ext uri="{BB962C8B-B14F-4D97-AF65-F5344CB8AC3E}">
        <p14:creationId xmlns:p14="http://schemas.microsoft.com/office/powerpoint/2010/main" val="380562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Stronger MCDC</a:t>
            </a:r>
            <a:endParaRPr lang="en-US" dirty="0"/>
          </a:p>
        </p:txBody>
      </p:sp>
      <p:sp>
        <p:nvSpPr>
          <p:cNvPr id="3" name="Content Placeholder 2"/>
          <p:cNvSpPr>
            <a:spLocks noGrp="1"/>
          </p:cNvSpPr>
          <p:nvPr>
            <p:ph idx="1"/>
          </p:nvPr>
        </p:nvSpPr>
        <p:spPr/>
        <p:txBody>
          <a:bodyPr/>
          <a:lstStyle/>
          <a:p>
            <a:r>
              <a:rPr lang="en-US" dirty="0" smtClean="0"/>
              <a:t>MCDC can be </a:t>
            </a:r>
            <a:r>
              <a:rPr lang="en-US" dirty="0" smtClean="0">
                <a:solidFill>
                  <a:schemeClr val="tx2"/>
                </a:solidFill>
              </a:rPr>
              <a:t>extended</a:t>
            </a:r>
            <a:r>
              <a:rPr lang="en-US" dirty="0" smtClean="0"/>
              <a:t> to include requirements to kill ROR mutants</a:t>
            </a:r>
            <a:endParaRPr lang="en-US" dirty="0"/>
          </a:p>
          <a:p>
            <a:r>
              <a:rPr lang="en-US" dirty="0" smtClean="0">
                <a:solidFill>
                  <a:schemeClr val="tx2"/>
                </a:solidFill>
              </a:rPr>
              <a:t>Method</a:t>
            </a:r>
            <a:r>
              <a:rPr lang="en-US" dirty="0" smtClean="0"/>
              <a:t> :</a:t>
            </a:r>
          </a:p>
          <a:p>
            <a:pPr lvl="1"/>
            <a:r>
              <a:rPr lang="en-US" dirty="0" smtClean="0"/>
              <a:t>MCDC </a:t>
            </a:r>
            <a:r>
              <a:rPr lang="en-US" dirty="0" smtClean="0">
                <a:solidFill>
                  <a:schemeClr val="tx2"/>
                </a:solidFill>
              </a:rPr>
              <a:t>requires</a:t>
            </a:r>
            <a:r>
              <a:rPr lang="en-US" dirty="0" smtClean="0"/>
              <a:t> clause </a:t>
            </a:r>
            <a:r>
              <a:rPr lang="en-US" i="1" dirty="0" smtClean="0">
                <a:solidFill>
                  <a:schemeClr val="accent1">
                    <a:lumMod val="40000"/>
                    <a:lumOff val="60000"/>
                  </a:schemeClr>
                </a:solidFill>
              </a:rPr>
              <a:t>c = x op y</a:t>
            </a:r>
            <a:r>
              <a:rPr lang="en-US" dirty="0" smtClean="0"/>
              <a:t> to have two values, </a:t>
            </a:r>
            <a:r>
              <a:rPr lang="en-US" i="1" dirty="0" smtClean="0"/>
              <a:t>True</a:t>
            </a:r>
            <a:r>
              <a:rPr lang="en-US" dirty="0" smtClean="0"/>
              <a:t> and </a:t>
            </a:r>
            <a:r>
              <a:rPr lang="en-US" i="1" dirty="0" smtClean="0"/>
              <a:t>False</a:t>
            </a:r>
            <a:endParaRPr lang="en-US" dirty="0" smtClean="0"/>
          </a:p>
          <a:p>
            <a:pPr lvl="1"/>
            <a:r>
              <a:rPr lang="en-US" dirty="0" smtClean="0"/>
              <a:t>Cheaper-ROR requires </a:t>
            </a:r>
            <a:r>
              <a:rPr lang="en-US" dirty="0" smtClean="0">
                <a:solidFill>
                  <a:schemeClr val="accent1">
                    <a:lumMod val="40000"/>
                    <a:lumOff val="60000"/>
                  </a:schemeClr>
                </a:solidFill>
              </a:rPr>
              <a:t>c</a:t>
            </a:r>
            <a:r>
              <a:rPr lang="en-US" dirty="0" smtClean="0"/>
              <a:t> to have </a:t>
            </a:r>
            <a:r>
              <a:rPr lang="en-US" dirty="0" smtClean="0">
                <a:solidFill>
                  <a:schemeClr val="tx2"/>
                </a:solidFill>
              </a:rPr>
              <a:t>three values</a:t>
            </a:r>
            <a:r>
              <a:rPr lang="en-US" dirty="0" smtClean="0"/>
              <a:t> :</a:t>
            </a:r>
          </a:p>
          <a:p>
            <a:pPr lvl="1">
              <a:buNone/>
            </a:pPr>
            <a:r>
              <a:rPr lang="en-US" dirty="0" smtClean="0"/>
              <a:t>    </a:t>
            </a:r>
            <a:r>
              <a:rPr lang="en-US" i="1" dirty="0" smtClean="0">
                <a:solidFill>
                  <a:schemeClr val="accent1">
                    <a:lumMod val="40000"/>
                    <a:lumOff val="60000"/>
                  </a:schemeClr>
                </a:solidFill>
              </a:rPr>
              <a:t>x &lt; y</a:t>
            </a:r>
            <a:r>
              <a:rPr lang="en-US" i="1" dirty="0" smtClean="0"/>
              <a:t>, </a:t>
            </a:r>
            <a:r>
              <a:rPr lang="en-US" i="1" dirty="0" smtClean="0">
                <a:solidFill>
                  <a:schemeClr val="accent1">
                    <a:lumMod val="40000"/>
                    <a:lumOff val="60000"/>
                  </a:schemeClr>
                </a:solidFill>
              </a:rPr>
              <a:t>x == y</a:t>
            </a:r>
            <a:r>
              <a:rPr lang="en-US" i="1" dirty="0" smtClean="0"/>
              <a:t>,</a:t>
            </a:r>
            <a:r>
              <a:rPr lang="en-US" i="1" dirty="0" smtClean="0">
                <a:solidFill>
                  <a:schemeClr val="accent1">
                    <a:lumMod val="40000"/>
                    <a:lumOff val="60000"/>
                  </a:schemeClr>
                </a:solidFill>
              </a:rPr>
              <a:t> x &gt; y</a:t>
            </a:r>
          </a:p>
          <a:p>
            <a:pPr lvl="1"/>
            <a:r>
              <a:rPr lang="en-US" dirty="0" smtClean="0"/>
              <a:t>The two MCDC values will always satisfy at least two of the cheaper-ROR requirements</a:t>
            </a:r>
          </a:p>
          <a:p>
            <a:pPr lvl="1"/>
            <a:r>
              <a:rPr lang="en-US" dirty="0" smtClean="0">
                <a:solidFill>
                  <a:schemeClr val="tx2"/>
                </a:solidFill>
              </a:rPr>
              <a:t>Add one</a:t>
            </a:r>
            <a:r>
              <a:rPr lang="en-US" dirty="0" smtClean="0"/>
              <a:t> additional test to cover the third</a:t>
            </a:r>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22</a:t>
            </a:fld>
            <a:endParaRPr lang="en-US"/>
          </a:p>
        </p:txBody>
      </p:sp>
    </p:spTree>
    <p:extLst>
      <p:ext uri="{BB962C8B-B14F-4D97-AF65-F5344CB8AC3E}">
        <p14:creationId xmlns:p14="http://schemas.microsoft.com/office/powerpoint/2010/main" val="8136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is Minor</a:t>
            </a:r>
            <a:endParaRPr lang="en-US" dirty="0"/>
          </a:p>
        </p:txBody>
      </p:sp>
      <p:sp>
        <p:nvSpPr>
          <p:cNvPr id="3" name="Content Placeholder 2"/>
          <p:cNvSpPr>
            <a:spLocks noGrp="1"/>
          </p:cNvSpPr>
          <p:nvPr>
            <p:ph idx="1"/>
          </p:nvPr>
        </p:nvSpPr>
        <p:spPr>
          <a:xfrm>
            <a:off x="152400" y="1371600"/>
            <a:ext cx="8839200" cy="5105400"/>
          </a:xfrm>
        </p:spPr>
        <p:txBody>
          <a:bodyPr/>
          <a:lstStyle/>
          <a:p>
            <a:r>
              <a:rPr lang="en-US" dirty="0" smtClean="0"/>
              <a:t>MCDC on a predicate with </a:t>
            </a:r>
            <a:r>
              <a:rPr lang="en-US" i="1" dirty="0" smtClean="0"/>
              <a:t>N</a:t>
            </a:r>
            <a:r>
              <a:rPr lang="en-US" dirty="0" smtClean="0"/>
              <a:t> clauses requires </a:t>
            </a:r>
            <a:r>
              <a:rPr lang="en-US" i="1" dirty="0" smtClean="0">
                <a:solidFill>
                  <a:schemeClr val="tx2"/>
                </a:solidFill>
              </a:rPr>
              <a:t>N+1 .. 2N</a:t>
            </a:r>
            <a:r>
              <a:rPr lang="en-US" dirty="0" smtClean="0"/>
              <a:t> tests</a:t>
            </a:r>
          </a:p>
          <a:p>
            <a:pPr lvl="1"/>
            <a:endParaRPr lang="en-US" dirty="0" smtClean="0"/>
          </a:p>
          <a:p>
            <a:r>
              <a:rPr lang="en-US" dirty="0" smtClean="0">
                <a:solidFill>
                  <a:schemeClr val="tx2"/>
                </a:solidFill>
              </a:rPr>
              <a:t>MCDC + ROR</a:t>
            </a:r>
            <a:r>
              <a:rPr lang="en-US" dirty="0" smtClean="0"/>
              <a:t> requires </a:t>
            </a:r>
            <a:r>
              <a:rPr lang="en-US" i="1" dirty="0" smtClean="0">
                <a:solidFill>
                  <a:schemeClr val="tx2"/>
                </a:solidFill>
              </a:rPr>
              <a:t>N</a:t>
            </a:r>
            <a:r>
              <a:rPr lang="en-US" dirty="0" smtClean="0">
                <a:solidFill>
                  <a:schemeClr val="tx2"/>
                </a:solidFill>
              </a:rPr>
              <a:t> more</a:t>
            </a:r>
            <a:r>
              <a:rPr lang="en-US" dirty="0" smtClean="0"/>
              <a:t> (</a:t>
            </a:r>
            <a:r>
              <a:rPr lang="en-US" i="1" dirty="0" smtClean="0"/>
              <a:t>2N+1 ... 3N</a:t>
            </a:r>
            <a:r>
              <a:rPr lang="en-US" dirty="0" smtClean="0"/>
              <a:t> tests)</a:t>
            </a:r>
          </a:p>
          <a:p>
            <a:pPr lvl="1"/>
            <a:endParaRPr lang="en-US" dirty="0" smtClean="0"/>
          </a:p>
          <a:p>
            <a:r>
              <a:rPr lang="en-US" dirty="0" smtClean="0"/>
              <a:t>Algorithm and proof </a:t>
            </a:r>
            <a:r>
              <a:rPr lang="en-US" dirty="0" smtClean="0">
                <a:solidFill>
                  <a:schemeClr val="tx2"/>
                </a:solidFill>
              </a:rPr>
              <a:t>in paper</a:t>
            </a:r>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24</a:t>
            </a:fld>
            <a:endParaRPr lang="en-US"/>
          </a:p>
        </p:txBody>
      </p:sp>
      <p:sp>
        <p:nvSpPr>
          <p:cNvPr id="8" name="Rectangle 4"/>
          <p:cNvSpPr>
            <a:spLocks noChangeArrowheads="1"/>
          </p:cNvSpPr>
          <p:nvPr/>
        </p:nvSpPr>
        <p:spPr bwMode="auto">
          <a:xfrm>
            <a:off x="138113" y="781050"/>
            <a:ext cx="8867775" cy="903288"/>
          </a:xfrm>
          <a:prstGeom prst="rect">
            <a:avLst/>
          </a:prstGeom>
          <a:noFill/>
          <a:ln w="9525">
            <a:noFill/>
            <a:miter lim="800000"/>
            <a:headEnd/>
            <a:tailEnd/>
          </a:ln>
        </p:spPr>
        <p:txBody>
          <a:bodyPr lIns="92075" tIns="46038" rIns="92075" bIns="46038"/>
          <a:lstStyle/>
          <a:p>
            <a:pPr marL="285750" indent="-285750" algn="ctr">
              <a:lnSpc>
                <a:spcPct val="90000"/>
              </a:lnSpc>
              <a:spcBef>
                <a:spcPct val="30000"/>
              </a:spcBef>
              <a:buSzPct val="85000"/>
            </a:pPr>
            <a:r>
              <a:rPr lang="en-US" sz="2400" dirty="0" smtClean="0">
                <a:solidFill>
                  <a:schemeClr val="accent1">
                    <a:lumMod val="60000"/>
                    <a:lumOff val="40000"/>
                  </a:schemeClr>
                </a:solidFill>
                <a:latin typeface="Gill Sans MT" pitchFamily="34" charset="0"/>
              </a:rPr>
              <a:t>p = a</a:t>
            </a:r>
            <a:r>
              <a:rPr lang="en-US" sz="2400" dirty="0" smtClean="0">
                <a:solidFill>
                  <a:schemeClr val="tx1"/>
                </a:solidFill>
                <a:latin typeface="Gill Sans MT" pitchFamily="34" charset="0"/>
              </a:rPr>
              <a:t> </a:t>
            </a:r>
            <a:r>
              <a:rPr lang="en-US" dirty="0" smtClean="0">
                <a:solidFill>
                  <a:schemeClr val="tx2"/>
                </a:solidFill>
                <a:latin typeface="Gill Sans MT" pitchFamily="34" charset="0"/>
                <a:cs typeface="Times New Roman" pitchFamily="18" charset="0"/>
                <a:sym typeface="Symbol" pitchFamily="18" charset="2"/>
              </a:rPr>
              <a:t></a:t>
            </a:r>
            <a:r>
              <a:rPr lang="en-US" sz="2400" dirty="0" smtClean="0">
                <a:solidFill>
                  <a:schemeClr val="tx1"/>
                </a:solidFill>
                <a:latin typeface="Gill Sans MT" pitchFamily="34" charset="0"/>
              </a:rPr>
              <a:t> </a:t>
            </a:r>
            <a:r>
              <a:rPr lang="en-US" sz="2400" dirty="0" smtClean="0">
                <a:solidFill>
                  <a:schemeClr val="accent1">
                    <a:lumMod val="60000"/>
                    <a:lumOff val="40000"/>
                  </a:schemeClr>
                </a:solidFill>
                <a:latin typeface="Gill Sans MT" pitchFamily="34" charset="0"/>
              </a:rPr>
              <a:t>b</a:t>
            </a:r>
            <a:r>
              <a:rPr lang="en-US" sz="2400" dirty="0" smtClean="0">
                <a:solidFill>
                  <a:schemeClr val="tx1"/>
                </a:solidFill>
                <a:latin typeface="Gill Sans MT" pitchFamily="34" charset="0"/>
              </a:rPr>
              <a:t> </a:t>
            </a:r>
            <a:r>
              <a:rPr lang="en-US" sz="2800" dirty="0" smtClean="0">
                <a:solidFill>
                  <a:schemeClr val="tx2"/>
                </a:solidFill>
                <a:latin typeface="Gill Sans MT" pitchFamily="34" charset="0"/>
                <a:cs typeface="Times New Roman" pitchFamily="18" charset="0"/>
                <a:sym typeface="Symbol" pitchFamily="18" charset="2"/>
              </a:rPr>
              <a:t></a:t>
            </a:r>
            <a:r>
              <a:rPr lang="en-US" sz="2400" dirty="0" smtClean="0">
                <a:solidFill>
                  <a:schemeClr val="tx1"/>
                </a:solidFill>
                <a:latin typeface="Gill Sans MT" pitchFamily="34" charset="0"/>
              </a:rPr>
              <a:t> </a:t>
            </a:r>
            <a:r>
              <a:rPr lang="en-US" dirty="0" smtClean="0">
                <a:solidFill>
                  <a:schemeClr val="accent1">
                    <a:lumMod val="60000"/>
                    <a:lumOff val="40000"/>
                  </a:schemeClr>
                </a:solidFill>
                <a:latin typeface="Gill Sans MT" pitchFamily="34" charset="0"/>
              </a:rPr>
              <a:t>c</a:t>
            </a:r>
            <a:endParaRPr lang="en-US" sz="2400" dirty="0" smtClean="0">
              <a:solidFill>
                <a:schemeClr val="accent1">
                  <a:lumMod val="60000"/>
                  <a:lumOff val="40000"/>
                </a:schemeClr>
              </a:solidFill>
              <a:latin typeface="Gill Sans MT" pitchFamily="34" charset="0"/>
            </a:endParaRPr>
          </a:p>
          <a:p>
            <a:pPr marL="285750" indent="-285750" algn="ctr">
              <a:lnSpc>
                <a:spcPct val="90000"/>
              </a:lnSpc>
              <a:spcBef>
                <a:spcPct val="30000"/>
              </a:spcBef>
              <a:buSzPct val="85000"/>
            </a:pPr>
            <a:r>
              <a:rPr lang="en-US" dirty="0" smtClean="0">
                <a:solidFill>
                  <a:schemeClr val="accent1">
                    <a:lumMod val="60000"/>
                    <a:lumOff val="40000"/>
                  </a:schemeClr>
                </a:solidFill>
                <a:latin typeface="Gill Sans MT" pitchFamily="34" charset="0"/>
              </a:rPr>
              <a:t>a = (a1 </a:t>
            </a:r>
            <a:r>
              <a:rPr lang="en-US" dirty="0" smtClean="0">
                <a:solidFill>
                  <a:schemeClr val="tx2"/>
                </a:solidFill>
                <a:latin typeface="Gill Sans MT" pitchFamily="34" charset="0"/>
              </a:rPr>
              <a:t>&lt;</a:t>
            </a:r>
            <a:r>
              <a:rPr lang="en-US" dirty="0" smtClean="0">
                <a:solidFill>
                  <a:schemeClr val="accent1">
                    <a:lumMod val="60000"/>
                    <a:lumOff val="40000"/>
                  </a:schemeClr>
                </a:solidFill>
                <a:latin typeface="Gill Sans MT" pitchFamily="34" charset="0"/>
              </a:rPr>
              <a:t> a2), b = (b1 </a:t>
            </a:r>
            <a:r>
              <a:rPr lang="en-US" dirty="0" smtClean="0">
                <a:solidFill>
                  <a:schemeClr val="tx2"/>
                </a:solidFill>
                <a:latin typeface="Gill Sans MT" pitchFamily="34" charset="0"/>
              </a:rPr>
              <a:t>&lt;=</a:t>
            </a:r>
            <a:r>
              <a:rPr lang="en-US" dirty="0" smtClean="0">
                <a:solidFill>
                  <a:schemeClr val="accent1">
                    <a:lumMod val="60000"/>
                    <a:lumOff val="40000"/>
                  </a:schemeClr>
                </a:solidFill>
                <a:latin typeface="Gill Sans MT" pitchFamily="34" charset="0"/>
              </a:rPr>
              <a:t> b2), c = (c1 </a:t>
            </a:r>
            <a:r>
              <a:rPr lang="en-US" dirty="0" smtClean="0">
                <a:solidFill>
                  <a:schemeClr val="tx2"/>
                </a:solidFill>
                <a:latin typeface="Gill Sans MT" pitchFamily="34" charset="0"/>
              </a:rPr>
              <a:t>==</a:t>
            </a:r>
            <a:r>
              <a:rPr lang="en-US" dirty="0" smtClean="0">
                <a:solidFill>
                  <a:schemeClr val="accent1">
                    <a:lumMod val="60000"/>
                    <a:lumOff val="40000"/>
                  </a:schemeClr>
                </a:solidFill>
                <a:latin typeface="Gill Sans MT" pitchFamily="34" charset="0"/>
              </a:rPr>
              <a:t> c2)</a:t>
            </a:r>
          </a:p>
        </p:txBody>
      </p:sp>
      <p:sp>
        <p:nvSpPr>
          <p:cNvPr id="7" name="Rectangle 4"/>
          <p:cNvSpPr>
            <a:spLocks noChangeArrowheads="1"/>
          </p:cNvSpPr>
          <p:nvPr/>
        </p:nvSpPr>
        <p:spPr bwMode="auto">
          <a:xfrm>
            <a:off x="138113" y="1687512"/>
            <a:ext cx="8867775" cy="903288"/>
          </a:xfrm>
          <a:prstGeom prst="rect">
            <a:avLst/>
          </a:prstGeom>
          <a:noFill/>
          <a:ln w="9525">
            <a:noFill/>
            <a:miter lim="800000"/>
            <a:headEnd/>
            <a:tailEnd/>
          </a:ln>
        </p:spPr>
        <p:txBody>
          <a:bodyPr lIns="92075" tIns="46038" rIns="92075" bIns="46038"/>
          <a:lstStyle/>
          <a:p>
            <a:pPr marL="285750" indent="-285750" algn="ctr">
              <a:lnSpc>
                <a:spcPct val="90000"/>
              </a:lnSpc>
              <a:spcBef>
                <a:spcPct val="30000"/>
              </a:spcBef>
              <a:buSzPct val="85000"/>
            </a:pPr>
            <a:r>
              <a:rPr lang="en-US" sz="2400" dirty="0" smtClean="0">
                <a:latin typeface="Gill Sans MT" pitchFamily="34" charset="0"/>
              </a:rPr>
              <a:t>The following test set satisfies MCDC :</a:t>
            </a:r>
          </a:p>
          <a:p>
            <a:pPr marL="285750" indent="-285750" algn="ctr">
              <a:lnSpc>
                <a:spcPct val="90000"/>
              </a:lnSpc>
              <a:spcBef>
                <a:spcPct val="30000"/>
              </a:spcBef>
              <a:buSzPct val="85000"/>
            </a:pPr>
            <a:r>
              <a:rPr lang="en-US" dirty="0" smtClean="0">
                <a:solidFill>
                  <a:schemeClr val="accent1">
                    <a:lumMod val="60000"/>
                    <a:lumOff val="40000"/>
                  </a:schemeClr>
                </a:solidFill>
                <a:latin typeface="Gill Sans MT" pitchFamily="34" charset="0"/>
              </a:rPr>
              <a:t>T = { t1, t2, t3, t4} = { </a:t>
            </a:r>
            <a:r>
              <a:rPr lang="en-US" dirty="0" err="1" smtClean="0">
                <a:solidFill>
                  <a:schemeClr val="accent1">
                    <a:lumMod val="60000"/>
                    <a:lumOff val="40000"/>
                  </a:schemeClr>
                </a:solidFill>
                <a:latin typeface="Gill Sans MT" pitchFamily="34" charset="0"/>
              </a:rPr>
              <a:t>ttf</a:t>
            </a:r>
            <a:r>
              <a:rPr lang="en-US" dirty="0" smtClean="0">
                <a:solidFill>
                  <a:schemeClr val="accent1">
                    <a:lumMod val="60000"/>
                    <a:lumOff val="40000"/>
                  </a:schemeClr>
                </a:solidFill>
                <a:latin typeface="Gill Sans MT" pitchFamily="34" charset="0"/>
              </a:rPr>
              <a:t>, </a:t>
            </a:r>
            <a:r>
              <a:rPr lang="en-US" dirty="0" err="1" smtClean="0">
                <a:solidFill>
                  <a:schemeClr val="accent1">
                    <a:lumMod val="60000"/>
                    <a:lumOff val="40000"/>
                  </a:schemeClr>
                </a:solidFill>
                <a:latin typeface="Gill Sans MT" pitchFamily="34" charset="0"/>
              </a:rPr>
              <a:t>tft</a:t>
            </a:r>
            <a:r>
              <a:rPr lang="en-US" dirty="0" smtClean="0">
                <a:solidFill>
                  <a:schemeClr val="accent1">
                    <a:lumMod val="60000"/>
                    <a:lumOff val="40000"/>
                  </a:schemeClr>
                </a:solidFill>
                <a:latin typeface="Gill Sans MT" pitchFamily="34" charset="0"/>
              </a:rPr>
              <a:t>, </a:t>
            </a:r>
            <a:r>
              <a:rPr lang="en-US" dirty="0" err="1" smtClean="0">
                <a:solidFill>
                  <a:schemeClr val="accent1">
                    <a:lumMod val="60000"/>
                    <a:lumOff val="40000"/>
                  </a:schemeClr>
                </a:solidFill>
                <a:latin typeface="Gill Sans MT" pitchFamily="34" charset="0"/>
              </a:rPr>
              <a:t>tff</a:t>
            </a:r>
            <a:r>
              <a:rPr lang="en-US" dirty="0" smtClean="0">
                <a:solidFill>
                  <a:schemeClr val="accent1">
                    <a:lumMod val="60000"/>
                    <a:lumOff val="40000"/>
                  </a:schemeClr>
                </a:solidFill>
                <a:latin typeface="Gill Sans MT" pitchFamily="34" charset="0"/>
              </a:rPr>
              <a:t>, </a:t>
            </a:r>
            <a:r>
              <a:rPr lang="en-US" dirty="0" err="1" smtClean="0">
                <a:solidFill>
                  <a:schemeClr val="accent1">
                    <a:lumMod val="60000"/>
                    <a:lumOff val="40000"/>
                  </a:schemeClr>
                </a:solidFill>
                <a:latin typeface="Gill Sans MT" pitchFamily="34" charset="0"/>
              </a:rPr>
              <a:t>ftf</a:t>
            </a:r>
            <a:r>
              <a:rPr lang="en-US" dirty="0" smtClean="0">
                <a:solidFill>
                  <a:schemeClr val="accent1">
                    <a:lumMod val="60000"/>
                    <a:lumOff val="40000"/>
                  </a:schemeClr>
                </a:solidFill>
                <a:latin typeface="Gill Sans MT" pitchFamily="34" charset="0"/>
              </a:rPr>
              <a:t> }</a:t>
            </a:r>
          </a:p>
        </p:txBody>
      </p:sp>
      <p:sp>
        <p:nvSpPr>
          <p:cNvPr id="9" name="Rectangle 4"/>
          <p:cNvSpPr>
            <a:spLocks noChangeArrowheads="1"/>
          </p:cNvSpPr>
          <p:nvPr/>
        </p:nvSpPr>
        <p:spPr bwMode="auto">
          <a:xfrm>
            <a:off x="138113" y="2525712"/>
            <a:ext cx="8867775" cy="522288"/>
          </a:xfrm>
          <a:prstGeom prst="rect">
            <a:avLst/>
          </a:prstGeom>
          <a:noFill/>
          <a:ln w="9525">
            <a:noFill/>
            <a:miter lim="800000"/>
            <a:headEnd/>
            <a:tailEnd/>
          </a:ln>
        </p:spPr>
        <p:txBody>
          <a:bodyPr lIns="92075" tIns="46038" rIns="92075" bIns="46038"/>
          <a:lstStyle/>
          <a:p>
            <a:pPr marL="285750" indent="-285750" algn="ctr">
              <a:lnSpc>
                <a:spcPct val="90000"/>
              </a:lnSpc>
              <a:spcBef>
                <a:spcPct val="30000"/>
              </a:spcBef>
              <a:buSzPct val="85000"/>
            </a:pPr>
            <a:r>
              <a:rPr lang="en-US" sz="2400" dirty="0" smtClean="0">
                <a:latin typeface="Gill Sans MT" pitchFamily="34" charset="0"/>
              </a:rPr>
              <a:t>Which can be refined with the following value assignments :</a:t>
            </a:r>
          </a:p>
        </p:txBody>
      </p:sp>
      <p:graphicFrame>
        <p:nvGraphicFramePr>
          <p:cNvPr id="10" name="Table 9"/>
          <p:cNvGraphicFramePr>
            <a:graphicFrameLocks noGrp="1"/>
          </p:cNvGraphicFramePr>
          <p:nvPr/>
        </p:nvGraphicFramePr>
        <p:xfrm>
          <a:off x="990600" y="2971800"/>
          <a:ext cx="7086597" cy="3505197"/>
        </p:xfrm>
        <a:graphic>
          <a:graphicData uri="http://schemas.openxmlformats.org/drawingml/2006/table">
            <a:tbl>
              <a:tblPr firstRow="1" bandRow="1">
                <a:tableStyleId>{9DCAF9ED-07DC-4A11-8D7F-57B35C25682E}</a:tableStyleId>
              </a:tblPr>
              <a:tblGrid>
                <a:gridCol w="700870"/>
                <a:gridCol w="829188"/>
                <a:gridCol w="563707"/>
                <a:gridCol w="563707"/>
                <a:gridCol w="644236"/>
                <a:gridCol w="644236"/>
                <a:gridCol w="644236"/>
                <a:gridCol w="644236"/>
                <a:gridCol w="563709"/>
                <a:gridCol w="644236"/>
                <a:gridCol w="644236"/>
              </a:tblGrid>
              <a:tr h="652130">
                <a:tc>
                  <a:txBody>
                    <a:bodyPr/>
                    <a:lstStyle/>
                    <a:p>
                      <a:pPr algn="ctr"/>
                      <a:r>
                        <a:rPr lang="en-US" sz="2000" dirty="0" smtClean="0"/>
                        <a:t>Test</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Value</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a1</a:t>
                      </a:r>
                      <a:endParaRPr lang="en-US" sz="2000" dirty="0"/>
                    </a:p>
                  </a:txBody>
                  <a:tcPr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a2</a:t>
                      </a:r>
                      <a:endParaRPr lang="en-US" sz="2000" dirty="0"/>
                    </a:p>
                  </a:txBody>
                  <a:tcPr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b1</a:t>
                      </a:r>
                      <a:endParaRPr lang="en-US" sz="2000" dirty="0"/>
                    </a:p>
                  </a:txBody>
                  <a:tcPr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b2</a:t>
                      </a:r>
                      <a:endParaRPr lang="en-US" sz="2000" dirty="0"/>
                    </a:p>
                  </a:txBody>
                  <a:tcPr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c1</a:t>
                      </a:r>
                      <a:endParaRPr lang="en-US" sz="2000" dirty="0"/>
                    </a:p>
                  </a:txBody>
                  <a:tcPr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c2</a:t>
                      </a:r>
                      <a:endParaRPr lang="en-US" sz="2000" dirty="0"/>
                    </a:p>
                  </a:txBody>
                  <a:tcPr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a</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b</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c</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407581">
                <a:tc>
                  <a:txBody>
                    <a:bodyPr/>
                    <a:lstStyle/>
                    <a:p>
                      <a:pPr algn="ctr"/>
                      <a:r>
                        <a:rPr lang="en-US" dirty="0" smtClean="0">
                          <a:solidFill>
                            <a:srgbClr val="000000"/>
                          </a:solidFill>
                        </a:rPr>
                        <a:t>t1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dirty="0" smtClean="0">
                          <a:solidFill>
                            <a:srgbClr val="000000"/>
                          </a:solidFill>
                        </a:rPr>
                        <a:t>TTF</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5</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6</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10</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11</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21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22</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b="1" dirty="0" smtClean="0">
                          <a:solidFill>
                            <a:srgbClr val="000000"/>
                          </a:solidFill>
                        </a:rPr>
                        <a:t>&lt;</a:t>
                      </a: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b="1" dirty="0" smtClean="0">
                          <a:solidFill>
                            <a:srgbClr val="000000"/>
                          </a:solidFill>
                        </a:rPr>
                        <a:t>&lt;</a:t>
                      </a: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07581">
                <a:tc>
                  <a:txBody>
                    <a:bodyPr/>
                    <a:lstStyle/>
                    <a:p>
                      <a:pPr algn="ctr"/>
                      <a:r>
                        <a:rPr lang="en-US" dirty="0" smtClean="0">
                          <a:solidFill>
                            <a:srgbClr val="000000"/>
                          </a:solidFill>
                        </a:rPr>
                        <a:t>t2</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rgbClr val="000000"/>
                          </a:solidFill>
                        </a:rPr>
                        <a:t>TFT</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5</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6</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11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10</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21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21</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b="1" dirty="0" smtClean="0">
                          <a:solidFill>
                            <a:srgbClr val="000000"/>
                          </a:solidFill>
                        </a:rPr>
                        <a:t>==</a:t>
                      </a: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07581">
                <a:tc>
                  <a:txBody>
                    <a:bodyPr/>
                    <a:lstStyle/>
                    <a:p>
                      <a:pPr algn="ctr"/>
                      <a:r>
                        <a:rPr lang="en-US" dirty="0" smtClean="0">
                          <a:solidFill>
                            <a:srgbClr val="000000"/>
                          </a:solidFill>
                        </a:rPr>
                        <a:t>t3</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dirty="0" smtClean="0">
                          <a:solidFill>
                            <a:srgbClr val="000000"/>
                          </a:solidFill>
                        </a:rPr>
                        <a:t>TFF</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5</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6</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11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10</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21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22</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b="1" dirty="0" smtClean="0">
                          <a:solidFill>
                            <a:srgbClr val="000000"/>
                          </a:solidFill>
                        </a:rPr>
                        <a:t>&gt;</a:t>
                      </a: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b="1" dirty="0" smtClean="0">
                          <a:solidFill>
                            <a:srgbClr val="000000"/>
                          </a:solidFill>
                        </a:rPr>
                        <a:t>&lt;</a:t>
                      </a: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07581">
                <a:tc>
                  <a:txBody>
                    <a:bodyPr/>
                    <a:lstStyle/>
                    <a:p>
                      <a:pPr algn="ctr"/>
                      <a:r>
                        <a:rPr lang="en-US" dirty="0" smtClean="0">
                          <a:solidFill>
                            <a:srgbClr val="000000"/>
                          </a:solidFill>
                        </a:rPr>
                        <a:t>t4</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rgbClr val="000000"/>
                          </a:solidFill>
                        </a:rPr>
                        <a:t>FTF</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6</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5</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10</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11</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21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22</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b="1" dirty="0" smtClean="0">
                          <a:solidFill>
                            <a:srgbClr val="000000"/>
                          </a:solidFill>
                        </a:rPr>
                        <a:t>&gt;</a:t>
                      </a: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07581">
                <a:tc>
                  <a:txBody>
                    <a:bodyPr/>
                    <a:lstStyle/>
                    <a:p>
                      <a:pPr algn="ctr"/>
                      <a:r>
                        <a:rPr lang="en-US" dirty="0" smtClean="0">
                          <a:solidFill>
                            <a:srgbClr val="000000"/>
                          </a:solidFill>
                        </a:rPr>
                        <a:t>New</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dirty="0" smtClean="0">
                          <a:solidFill>
                            <a:srgbClr val="000000"/>
                          </a:solidFill>
                        </a:rPr>
                        <a:t>(t1)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b="1" dirty="0" smtClean="0">
                          <a:solidFill>
                            <a:schemeClr val="bg1">
                              <a:lumMod val="60000"/>
                              <a:lumOff val="40000"/>
                            </a:schemeClr>
                          </a:solidFill>
                        </a:rPr>
                        <a:t>5</a:t>
                      </a:r>
                      <a:endParaRPr lang="en-US" b="1" dirty="0">
                        <a:solidFill>
                          <a:schemeClr val="bg1">
                            <a:lumMod val="60000"/>
                            <a:lumOff val="40000"/>
                          </a:schemeClr>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b="1" dirty="0" smtClean="0">
                          <a:solidFill>
                            <a:schemeClr val="bg1">
                              <a:lumMod val="60000"/>
                              <a:lumOff val="40000"/>
                            </a:schemeClr>
                          </a:solidFill>
                        </a:rPr>
                        <a:t>5</a:t>
                      </a:r>
                      <a:endParaRPr lang="en-US" b="1" dirty="0">
                        <a:solidFill>
                          <a:schemeClr val="bg1">
                            <a:lumMod val="60000"/>
                            <a:lumOff val="40000"/>
                          </a:schemeClr>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10</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11</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21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22</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b="1" dirty="0" smtClean="0">
                          <a:solidFill>
                            <a:srgbClr val="000000"/>
                          </a:solidFill>
                        </a:rPr>
                        <a:t>==</a:t>
                      </a: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07581">
                <a:tc>
                  <a:txBody>
                    <a:bodyPr/>
                    <a:lstStyle/>
                    <a:p>
                      <a:pPr algn="ctr"/>
                      <a:r>
                        <a:rPr lang="en-US" dirty="0" smtClean="0">
                          <a:solidFill>
                            <a:srgbClr val="000000"/>
                          </a:solidFill>
                        </a:rPr>
                        <a:t>New</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rgbClr val="000000"/>
                          </a:solidFill>
                        </a:rPr>
                        <a:t>(t1)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5</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6</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b="1" dirty="0" smtClean="0">
                          <a:solidFill>
                            <a:schemeClr val="bg1">
                              <a:lumMod val="60000"/>
                              <a:lumOff val="40000"/>
                            </a:schemeClr>
                          </a:solidFill>
                        </a:rPr>
                        <a:t>10</a:t>
                      </a:r>
                      <a:endParaRPr lang="en-US" b="1" dirty="0">
                        <a:solidFill>
                          <a:schemeClr val="bg1">
                            <a:lumMod val="60000"/>
                            <a:lumOff val="40000"/>
                          </a:schemeClr>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b="1" dirty="0" smtClean="0">
                          <a:solidFill>
                            <a:schemeClr val="bg1">
                              <a:lumMod val="60000"/>
                              <a:lumOff val="40000"/>
                            </a:schemeClr>
                          </a:solidFill>
                        </a:rPr>
                        <a:t>10</a:t>
                      </a:r>
                      <a:endParaRPr lang="en-US" b="1" dirty="0">
                        <a:solidFill>
                          <a:schemeClr val="bg1">
                            <a:lumMod val="60000"/>
                            <a:lumOff val="40000"/>
                          </a:schemeClr>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21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smtClean="0">
                          <a:solidFill>
                            <a:srgbClr val="000000"/>
                          </a:solidFill>
                        </a:rPr>
                        <a:t>22</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b="1" dirty="0" smtClean="0">
                          <a:solidFill>
                            <a:srgbClr val="000000"/>
                          </a:solidFill>
                        </a:rPr>
                        <a:t>==</a:t>
                      </a: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07581">
                <a:tc>
                  <a:txBody>
                    <a:bodyPr/>
                    <a:lstStyle/>
                    <a:p>
                      <a:pPr algn="ctr"/>
                      <a:r>
                        <a:rPr lang="en-US" dirty="0" smtClean="0">
                          <a:solidFill>
                            <a:srgbClr val="000000"/>
                          </a:solidFill>
                        </a:rPr>
                        <a:t>New</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dirty="0" smtClean="0">
                          <a:solidFill>
                            <a:srgbClr val="000000"/>
                          </a:solidFill>
                        </a:rPr>
                        <a:t>(t2)</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5</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6</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11</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dirty="0" smtClean="0">
                          <a:solidFill>
                            <a:srgbClr val="000000"/>
                          </a:solidFill>
                        </a:rPr>
                        <a:t>10</a:t>
                      </a:r>
                      <a:endParaRPr lang="en-US"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b="1" dirty="0" smtClean="0">
                          <a:solidFill>
                            <a:schemeClr val="bg1">
                              <a:lumMod val="60000"/>
                              <a:lumOff val="40000"/>
                            </a:schemeClr>
                          </a:solidFill>
                        </a:rPr>
                        <a:t>22</a:t>
                      </a:r>
                      <a:endParaRPr lang="en-US" b="1" dirty="0">
                        <a:solidFill>
                          <a:schemeClr val="bg1">
                            <a:lumMod val="60000"/>
                            <a:lumOff val="40000"/>
                          </a:schemeClr>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b="1" dirty="0" smtClean="0">
                          <a:solidFill>
                            <a:schemeClr val="bg1">
                              <a:lumMod val="60000"/>
                              <a:lumOff val="40000"/>
                            </a:schemeClr>
                          </a:solidFill>
                        </a:rPr>
                        <a:t>21</a:t>
                      </a:r>
                      <a:endParaRPr lang="en-US" b="1" dirty="0">
                        <a:solidFill>
                          <a:schemeClr val="bg1">
                            <a:lumMod val="60000"/>
                            <a:lumOff val="40000"/>
                          </a:schemeClr>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b="1" dirty="0" smtClean="0">
                          <a:solidFill>
                            <a:srgbClr val="000000"/>
                          </a:solidFill>
                        </a:rPr>
                        <a:t>&gt;</a:t>
                      </a:r>
                      <a:endParaRPr lang="en-US"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cxnSp>
        <p:nvCxnSpPr>
          <p:cNvPr id="11" name="Straight Connector 10"/>
          <p:cNvCxnSpPr/>
          <p:nvPr/>
        </p:nvCxnSpPr>
        <p:spPr bwMode="auto">
          <a:xfrm>
            <a:off x="990600" y="5257800"/>
            <a:ext cx="7086600" cy="0"/>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15" name="Straight Connector 14"/>
          <p:cNvCxnSpPr/>
          <p:nvPr/>
        </p:nvCxnSpPr>
        <p:spPr bwMode="auto">
          <a:xfrm>
            <a:off x="990600" y="3657600"/>
            <a:ext cx="7086600" cy="0"/>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16" name="Straight Arrow Connector 15"/>
          <p:cNvCxnSpPr/>
          <p:nvPr/>
        </p:nvCxnSpPr>
        <p:spPr bwMode="auto">
          <a:xfrm rot="5400000">
            <a:off x="4495005" y="4724400"/>
            <a:ext cx="3505200" cy="1588"/>
          </a:xfrm>
          <a:prstGeom prst="straightConnector1">
            <a:avLst/>
          </a:prstGeom>
          <a:solidFill>
            <a:schemeClr val="accent1"/>
          </a:solidFill>
          <a:ln w="28575" cap="flat" cmpd="sng" algn="ctr">
            <a:solidFill>
              <a:srgbClr val="000000"/>
            </a:solidFill>
            <a:prstDash val="solid"/>
            <a:round/>
            <a:headEnd type="none" w="med" len="med"/>
            <a:tailEnd type="none" w="med" len="med"/>
          </a:ln>
          <a:effectLst/>
        </p:spPr>
      </p:cxnSp>
      <p:sp>
        <p:nvSpPr>
          <p:cNvPr id="19" name="Rectangle 18"/>
          <p:cNvSpPr/>
          <p:nvPr/>
        </p:nvSpPr>
        <p:spPr bwMode="auto">
          <a:xfrm>
            <a:off x="990600" y="2972594"/>
            <a:ext cx="7086597" cy="3504403"/>
          </a:xfrm>
          <a:prstGeom prst="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0" name="Rectangle 19"/>
          <p:cNvSpPr/>
          <p:nvPr/>
        </p:nvSpPr>
        <p:spPr bwMode="auto">
          <a:xfrm>
            <a:off x="290513" y="5257800"/>
            <a:ext cx="8243887" cy="12954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1" name="TextBox 20"/>
          <p:cNvSpPr txBox="1"/>
          <p:nvPr/>
        </p:nvSpPr>
        <p:spPr>
          <a:xfrm>
            <a:off x="138113" y="5200471"/>
            <a:ext cx="471487" cy="1200329"/>
          </a:xfrm>
          <a:prstGeom prst="rect">
            <a:avLst/>
          </a:prstGeom>
          <a:noFill/>
        </p:spPr>
        <p:txBody>
          <a:bodyPr wrap="square" rtlCol="0">
            <a:spAutoFit/>
          </a:bodyPr>
          <a:lstStyle/>
          <a:p>
            <a:r>
              <a:rPr lang="en-US" dirty="0" smtClean="0">
                <a:solidFill>
                  <a:schemeClr val="tx2"/>
                </a:solidFill>
                <a:latin typeface="Gill Sans MT" pitchFamily="34" charset="0"/>
              </a:rPr>
              <a:t>ROR</a:t>
            </a:r>
          </a:p>
        </p:txBody>
      </p:sp>
      <p:sp>
        <p:nvSpPr>
          <p:cNvPr id="22" name="TextBox 21"/>
          <p:cNvSpPr txBox="1"/>
          <p:nvPr/>
        </p:nvSpPr>
        <p:spPr>
          <a:xfrm>
            <a:off x="526256" y="5160703"/>
            <a:ext cx="304800" cy="1392497"/>
          </a:xfrm>
          <a:prstGeom prst="rect">
            <a:avLst/>
          </a:prstGeom>
          <a:noFill/>
        </p:spPr>
        <p:txBody>
          <a:bodyPr wrap="square" rtlCol="0">
            <a:spAutoFit/>
          </a:bodyPr>
          <a:lstStyle/>
          <a:p>
            <a:pPr>
              <a:lnSpc>
                <a:spcPct val="70000"/>
              </a:lnSpc>
            </a:pPr>
            <a:r>
              <a:rPr lang="en-US" dirty="0" smtClean="0">
                <a:solidFill>
                  <a:schemeClr val="tx2"/>
                </a:solidFill>
                <a:latin typeface="Gill Sans MT" pitchFamily="34" charset="0"/>
              </a:rPr>
              <a:t>tests</a:t>
            </a:r>
          </a:p>
        </p:txBody>
      </p:sp>
    </p:spTree>
    <p:extLst>
      <p:ext uri="{BB962C8B-B14F-4D97-AF65-F5344CB8AC3E}">
        <p14:creationId xmlns:p14="http://schemas.microsoft.com/office/powerpoint/2010/main" val="1639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500"/>
                                        <p:tgtEl>
                                          <p:spTgt spid="2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par>
                          <p:cTn id="33" fill="hold">
                            <p:stCondLst>
                              <p:cond delay="500"/>
                            </p:stCondLst>
                            <p:childTnLst>
                              <p:par>
                                <p:cTn id="34" presetID="22" presetClass="exit" presetSubtype="1" fill="hold" grpId="0" nodeType="afterEffect">
                                  <p:stCondLst>
                                    <p:cond delay="0"/>
                                  </p:stCondLst>
                                  <p:childTnLst>
                                    <p:animEffect transition="out" filter="wipe(up)">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9" grpId="0" animBg="1"/>
      <p:bldP spid="20" grpId="0" animBg="1"/>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25</a:t>
            </a:fld>
            <a:endParaRPr lang="en-US"/>
          </a:p>
        </p:txBody>
      </p:sp>
      <p:sp>
        <p:nvSpPr>
          <p:cNvPr id="7" name="Content Placeholder 2"/>
          <p:cNvSpPr txBox="1">
            <a:spLocks/>
          </p:cNvSpPr>
          <p:nvPr/>
        </p:nvSpPr>
        <p:spPr>
          <a:xfrm>
            <a:off x="1117952" y="1371600"/>
            <a:ext cx="6960814" cy="4738740"/>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Motivation</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Logic-Based Testing</a:t>
            </a:r>
            <a:endPar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endParaRP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Mutation Cheaper</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Strengthening MCDC</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MCDC Obsolete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Summary</a:t>
            </a:r>
          </a:p>
        </p:txBody>
      </p:sp>
      <p:sp>
        <p:nvSpPr>
          <p:cNvPr id="8" name="Rectangle 7"/>
          <p:cNvSpPr/>
          <p:nvPr/>
        </p:nvSpPr>
        <p:spPr>
          <a:xfrm>
            <a:off x="1144596" y="4564765"/>
            <a:ext cx="4799004"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Faults in Logic Expressions</a:t>
            </a:r>
            <a:endParaRPr lang="en-US" dirty="0"/>
          </a:p>
        </p:txBody>
      </p:sp>
      <p:sp>
        <p:nvSpPr>
          <p:cNvPr id="3" name="Content Placeholder 2"/>
          <p:cNvSpPr>
            <a:spLocks noGrp="1"/>
          </p:cNvSpPr>
          <p:nvPr>
            <p:ph idx="1"/>
          </p:nvPr>
        </p:nvSpPr>
        <p:spPr/>
        <p:txBody>
          <a:bodyPr/>
          <a:lstStyle/>
          <a:p>
            <a:r>
              <a:rPr lang="en-US" dirty="0" smtClean="0"/>
              <a:t>Types of </a:t>
            </a:r>
            <a:r>
              <a:rPr lang="en-US" dirty="0" smtClean="0">
                <a:solidFill>
                  <a:schemeClr val="tx2"/>
                </a:solidFill>
              </a:rPr>
              <a:t>common and possible faults </a:t>
            </a:r>
            <a:r>
              <a:rPr lang="en-US" dirty="0" smtClean="0"/>
              <a:t>in logic expressions have been categorized</a:t>
            </a:r>
          </a:p>
          <a:p>
            <a:pPr lvl="1"/>
            <a:r>
              <a:rPr lang="en-US" dirty="0" smtClean="0">
                <a:solidFill>
                  <a:schemeClr val="tx2"/>
                </a:solidFill>
              </a:rPr>
              <a:t>LIF</a:t>
            </a:r>
            <a:r>
              <a:rPr lang="en-US" dirty="0" smtClean="0"/>
              <a:t> : Literal Insertion Fault … An extraneous </a:t>
            </a:r>
            <a:r>
              <a:rPr lang="en-US" i="1" dirty="0" smtClean="0"/>
              <a:t>literal</a:t>
            </a:r>
            <a:r>
              <a:rPr lang="en-US" dirty="0" smtClean="0"/>
              <a:t>, or clause, is in the predicate</a:t>
            </a:r>
          </a:p>
          <a:p>
            <a:pPr lvl="1"/>
            <a:r>
              <a:rPr lang="en-US" dirty="0" smtClean="0">
                <a:solidFill>
                  <a:schemeClr val="tx2"/>
                </a:solidFill>
              </a:rPr>
              <a:t>LRF</a:t>
            </a:r>
            <a:r>
              <a:rPr lang="en-US" dirty="0" smtClean="0"/>
              <a:t> </a:t>
            </a:r>
            <a:r>
              <a:rPr lang="en-US" dirty="0"/>
              <a:t>: Literal </a:t>
            </a:r>
            <a:r>
              <a:rPr lang="en-US" dirty="0" smtClean="0"/>
              <a:t>Replacement </a:t>
            </a:r>
            <a:r>
              <a:rPr lang="en-US" dirty="0"/>
              <a:t>Fault … </a:t>
            </a:r>
            <a:r>
              <a:rPr lang="en-US" dirty="0" smtClean="0"/>
              <a:t>The wrong </a:t>
            </a:r>
            <a:r>
              <a:rPr lang="en-US" i="1" dirty="0" smtClean="0"/>
              <a:t>literal</a:t>
            </a:r>
            <a:r>
              <a:rPr lang="en-US" dirty="0"/>
              <a:t>, or clause, is </a:t>
            </a:r>
            <a:r>
              <a:rPr lang="en-US" dirty="0" smtClean="0"/>
              <a:t>used in </a:t>
            </a:r>
            <a:r>
              <a:rPr lang="en-US" dirty="0"/>
              <a:t>the predicate</a:t>
            </a:r>
          </a:p>
          <a:p>
            <a:pPr lvl="1"/>
            <a:r>
              <a:rPr lang="en-US" dirty="0" smtClean="0">
                <a:solidFill>
                  <a:schemeClr val="tx2"/>
                </a:solidFill>
              </a:rPr>
              <a:t>LOF</a:t>
            </a:r>
            <a:r>
              <a:rPr lang="en-US" dirty="0" smtClean="0"/>
              <a:t> </a:t>
            </a:r>
            <a:r>
              <a:rPr lang="en-US" dirty="0"/>
              <a:t>: Literal </a:t>
            </a:r>
            <a:r>
              <a:rPr lang="en-US" dirty="0" smtClean="0"/>
              <a:t>Omission </a:t>
            </a:r>
            <a:r>
              <a:rPr lang="en-US" dirty="0"/>
              <a:t>Fault … </a:t>
            </a:r>
            <a:r>
              <a:rPr lang="en-US" dirty="0" smtClean="0"/>
              <a:t>A </a:t>
            </a:r>
            <a:r>
              <a:rPr lang="en-US" i="1" dirty="0" smtClean="0"/>
              <a:t>literal</a:t>
            </a:r>
            <a:r>
              <a:rPr lang="en-US" dirty="0"/>
              <a:t>, or clause, </a:t>
            </a:r>
            <a:r>
              <a:rPr lang="en-US" dirty="0" smtClean="0"/>
              <a:t>that should have been in the predicate was omitted</a:t>
            </a:r>
          </a:p>
          <a:p>
            <a:pPr lvl="1"/>
            <a:r>
              <a:rPr lang="en-US" dirty="0" smtClean="0">
                <a:solidFill>
                  <a:schemeClr val="tx2"/>
                </a:solidFill>
              </a:rPr>
              <a:t>TNF</a:t>
            </a:r>
            <a:r>
              <a:rPr lang="en-US" dirty="0" smtClean="0"/>
              <a:t> </a:t>
            </a:r>
            <a:r>
              <a:rPr lang="en-US" dirty="0"/>
              <a:t>: </a:t>
            </a:r>
            <a:r>
              <a:rPr lang="en-US" dirty="0" smtClean="0"/>
              <a:t>Term Negation </a:t>
            </a:r>
            <a:r>
              <a:rPr lang="en-US" dirty="0"/>
              <a:t>Fault … A </a:t>
            </a:r>
            <a:r>
              <a:rPr lang="en-US" i="1" dirty="0" smtClean="0"/>
              <a:t>term</a:t>
            </a:r>
            <a:r>
              <a:rPr lang="en-US" dirty="0" smtClean="0"/>
              <a:t>, </a:t>
            </a:r>
            <a:r>
              <a:rPr lang="en-US" dirty="0"/>
              <a:t>or </a:t>
            </a:r>
            <a:r>
              <a:rPr lang="en-US" dirty="0" smtClean="0"/>
              <a:t>collection of clauses, </a:t>
            </a:r>
            <a:r>
              <a:rPr lang="en-US" dirty="0"/>
              <a:t>that should have been </a:t>
            </a:r>
            <a:r>
              <a:rPr lang="en-US" dirty="0" smtClean="0"/>
              <a:t>negated was not (or vice versa)</a:t>
            </a:r>
          </a:p>
          <a:p>
            <a:r>
              <a:rPr lang="en-US" dirty="0" smtClean="0"/>
              <a:t>Lau and Yu defined </a:t>
            </a:r>
            <a:r>
              <a:rPr lang="en-US" dirty="0" smtClean="0">
                <a:solidFill>
                  <a:schemeClr val="tx2"/>
                </a:solidFill>
              </a:rPr>
              <a:t>nine types </a:t>
            </a:r>
            <a:r>
              <a:rPr lang="en-US" dirty="0" smtClean="0"/>
              <a:t>of logic faults and explored their relationships</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26</a:t>
            </a:fld>
            <a:endParaRPr lang="en-US"/>
          </a:p>
        </p:txBody>
      </p:sp>
    </p:spTree>
    <p:extLst>
      <p:ext uri="{BB962C8B-B14F-4D97-AF65-F5344CB8AC3E}">
        <p14:creationId xmlns:p14="http://schemas.microsoft.com/office/powerpoint/2010/main" val="4179699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bwMode="auto">
          <a:xfrm>
            <a:off x="4085430" y="5145088"/>
            <a:ext cx="1934370" cy="1560512"/>
          </a:xfrm>
          <a:prstGeom prst="ellipse">
            <a:avLst/>
          </a:prstGeom>
          <a:solidFill>
            <a:schemeClr val="accent6">
              <a:lumMod val="20000"/>
              <a:lumOff val="80000"/>
            </a:schemeClr>
          </a:solid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 name="Title 1"/>
          <p:cNvSpPr>
            <a:spLocks noGrp="1"/>
          </p:cNvSpPr>
          <p:nvPr>
            <p:ph type="title"/>
          </p:nvPr>
        </p:nvSpPr>
        <p:spPr/>
        <p:txBody>
          <a:bodyPr/>
          <a:lstStyle/>
          <a:p>
            <a:r>
              <a:rPr lang="en-US" dirty="0" smtClean="0"/>
              <a:t>Lau and Yu’s Fault Hierarchy</a:t>
            </a:r>
            <a:endParaRPr lang="en-US" dirty="0"/>
          </a:p>
        </p:txBody>
      </p:sp>
      <p:sp>
        <p:nvSpPr>
          <p:cNvPr id="3" name="Content Placeholder 2"/>
          <p:cNvSpPr>
            <a:spLocks noGrp="1"/>
          </p:cNvSpPr>
          <p:nvPr>
            <p:ph idx="1"/>
          </p:nvPr>
        </p:nvSpPr>
        <p:spPr>
          <a:xfrm>
            <a:off x="0" y="838200"/>
            <a:ext cx="9144000" cy="1219200"/>
          </a:xfrm>
        </p:spPr>
        <p:txBody>
          <a:bodyPr/>
          <a:lstStyle/>
          <a:p>
            <a:pPr>
              <a:buNone/>
            </a:pPr>
            <a:r>
              <a:rPr lang="en-US" dirty="0" smtClean="0"/>
              <a:t>   A </a:t>
            </a:r>
            <a:r>
              <a:rPr lang="en-US" i="1" dirty="0" smtClean="0">
                <a:solidFill>
                  <a:schemeClr val="tx2"/>
                </a:solidFill>
              </a:rPr>
              <a:t>fault hierarchy</a:t>
            </a:r>
            <a:r>
              <a:rPr lang="en-US" dirty="0" smtClean="0"/>
              <a:t> establishes theoretical </a:t>
            </a:r>
            <a:r>
              <a:rPr lang="en-US" dirty="0" smtClean="0">
                <a:solidFill>
                  <a:schemeClr val="tx2"/>
                </a:solidFill>
              </a:rPr>
              <a:t>dominance relations</a:t>
            </a:r>
            <a:r>
              <a:rPr lang="en-US" dirty="0" smtClean="0"/>
              <a:t> among faults:</a:t>
            </a:r>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27</a:t>
            </a:fld>
            <a:endParaRPr lang="en-US"/>
          </a:p>
        </p:txBody>
      </p:sp>
      <p:grpSp>
        <p:nvGrpSpPr>
          <p:cNvPr id="68" name="Group 67"/>
          <p:cNvGrpSpPr/>
          <p:nvPr/>
        </p:nvGrpSpPr>
        <p:grpSpPr>
          <a:xfrm>
            <a:off x="2656680" y="3353594"/>
            <a:ext cx="4705350" cy="3200400"/>
            <a:chOff x="2666999" y="3352800"/>
            <a:chExt cx="4705350" cy="3200400"/>
          </a:xfrm>
        </p:grpSpPr>
        <p:sp>
          <p:nvSpPr>
            <p:cNvPr id="8" name="Rectangle 7"/>
            <p:cNvSpPr/>
            <p:nvPr/>
          </p:nvSpPr>
          <p:spPr bwMode="auto">
            <a:xfrm>
              <a:off x="4495799" y="53340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TNF</a:t>
              </a:r>
            </a:p>
          </p:txBody>
        </p:sp>
        <p:sp>
          <p:nvSpPr>
            <p:cNvPr id="9" name="Rectangle 8"/>
            <p:cNvSpPr/>
            <p:nvPr/>
          </p:nvSpPr>
          <p:spPr bwMode="auto">
            <a:xfrm>
              <a:off x="4495799" y="45720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LNF</a:t>
              </a:r>
            </a:p>
          </p:txBody>
        </p:sp>
        <p:sp>
          <p:nvSpPr>
            <p:cNvPr id="10" name="Rectangle 9"/>
            <p:cNvSpPr/>
            <p:nvPr/>
          </p:nvSpPr>
          <p:spPr bwMode="auto">
            <a:xfrm>
              <a:off x="4495799" y="3790156"/>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LRF</a:t>
              </a:r>
            </a:p>
          </p:txBody>
        </p:sp>
        <p:sp>
          <p:nvSpPr>
            <p:cNvPr id="7" name="Rectangle 6"/>
            <p:cNvSpPr/>
            <p:nvPr/>
          </p:nvSpPr>
          <p:spPr bwMode="auto">
            <a:xfrm>
              <a:off x="2666999" y="33528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LIF</a:t>
              </a:r>
            </a:p>
          </p:txBody>
        </p:sp>
        <p:sp>
          <p:nvSpPr>
            <p:cNvPr id="11" name="Rectangle 10"/>
            <p:cNvSpPr/>
            <p:nvPr/>
          </p:nvSpPr>
          <p:spPr bwMode="auto">
            <a:xfrm>
              <a:off x="2666999" y="42545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TOF</a:t>
              </a:r>
            </a:p>
          </p:txBody>
        </p:sp>
        <p:sp>
          <p:nvSpPr>
            <p:cNvPr id="12" name="Rectangle 11"/>
            <p:cNvSpPr/>
            <p:nvPr/>
          </p:nvSpPr>
          <p:spPr bwMode="auto">
            <a:xfrm>
              <a:off x="2666999" y="521335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ORF+</a:t>
              </a:r>
            </a:p>
          </p:txBody>
        </p:sp>
        <p:sp>
          <p:nvSpPr>
            <p:cNvPr id="13" name="Rectangle 12"/>
            <p:cNvSpPr/>
            <p:nvPr/>
          </p:nvSpPr>
          <p:spPr bwMode="auto">
            <a:xfrm>
              <a:off x="4495799" y="61722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ENF</a:t>
              </a:r>
            </a:p>
          </p:txBody>
        </p:sp>
        <p:sp>
          <p:nvSpPr>
            <p:cNvPr id="14" name="Rectangle 13"/>
            <p:cNvSpPr/>
            <p:nvPr/>
          </p:nvSpPr>
          <p:spPr bwMode="auto">
            <a:xfrm>
              <a:off x="6343649" y="506095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ORF.</a:t>
              </a:r>
            </a:p>
          </p:txBody>
        </p:sp>
        <p:sp>
          <p:nvSpPr>
            <p:cNvPr id="15" name="Rectangle 14"/>
            <p:cNvSpPr/>
            <p:nvPr/>
          </p:nvSpPr>
          <p:spPr bwMode="auto">
            <a:xfrm>
              <a:off x="6343649" y="4254500"/>
              <a:ext cx="1028700" cy="381000"/>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LOF</a:t>
              </a:r>
            </a:p>
          </p:txBody>
        </p:sp>
        <p:cxnSp>
          <p:nvCxnSpPr>
            <p:cNvPr id="19" name="Straight Arrow Connector 18"/>
            <p:cNvCxnSpPr>
              <a:stCxn id="7" idx="2"/>
              <a:endCxn id="11" idx="0"/>
            </p:cNvCxnSpPr>
            <p:nvPr/>
          </p:nvCxnSpPr>
          <p:spPr bwMode="auto">
            <a:xfrm rot="5400000">
              <a:off x="2920999" y="3994150"/>
              <a:ext cx="5207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0" name="Straight Arrow Connector 19"/>
            <p:cNvCxnSpPr>
              <a:stCxn id="8" idx="2"/>
              <a:endCxn id="13" idx="0"/>
            </p:cNvCxnSpPr>
            <p:nvPr/>
          </p:nvCxnSpPr>
          <p:spPr bwMode="auto">
            <a:xfrm rot="5400000">
              <a:off x="4781549" y="5943600"/>
              <a:ext cx="4572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1" name="Straight Arrow Connector 20"/>
            <p:cNvCxnSpPr>
              <a:stCxn id="9" idx="2"/>
              <a:endCxn id="8" idx="0"/>
            </p:cNvCxnSpPr>
            <p:nvPr/>
          </p:nvCxnSpPr>
          <p:spPr bwMode="auto">
            <a:xfrm rot="5400000">
              <a:off x="4819649" y="5143500"/>
              <a:ext cx="38100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2" name="Straight Arrow Connector 21"/>
            <p:cNvCxnSpPr>
              <a:stCxn id="15" idx="2"/>
              <a:endCxn id="14" idx="0"/>
            </p:cNvCxnSpPr>
            <p:nvPr/>
          </p:nvCxnSpPr>
          <p:spPr bwMode="auto">
            <a:xfrm rot="5400000">
              <a:off x="6645274" y="4848225"/>
              <a:ext cx="42545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3" name="Straight Arrow Connector 22"/>
            <p:cNvCxnSpPr>
              <a:stCxn id="10" idx="2"/>
              <a:endCxn id="9" idx="0"/>
            </p:cNvCxnSpPr>
            <p:nvPr/>
          </p:nvCxnSpPr>
          <p:spPr bwMode="auto">
            <a:xfrm rot="5400000">
              <a:off x="4809727" y="4371578"/>
              <a:ext cx="400844"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4" name="Straight Arrow Connector 23"/>
            <p:cNvCxnSpPr>
              <a:stCxn id="11" idx="2"/>
              <a:endCxn id="12" idx="0"/>
            </p:cNvCxnSpPr>
            <p:nvPr/>
          </p:nvCxnSpPr>
          <p:spPr bwMode="auto">
            <a:xfrm rot="5400000">
              <a:off x="2892424" y="4924425"/>
              <a:ext cx="577850" cy="158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36" name="Straight Arrow Connector 35"/>
            <p:cNvCxnSpPr>
              <a:stCxn id="7" idx="3"/>
              <a:endCxn id="10" idx="1"/>
            </p:cNvCxnSpPr>
            <p:nvPr/>
          </p:nvCxnSpPr>
          <p:spPr bwMode="auto">
            <a:xfrm>
              <a:off x="3695699" y="3543300"/>
              <a:ext cx="800100" cy="437356"/>
            </a:xfrm>
            <a:prstGeom prst="straightConnector1">
              <a:avLst/>
            </a:prstGeom>
            <a:solidFill>
              <a:schemeClr val="accent1"/>
            </a:solidFill>
            <a:ln w="28575" cap="flat" cmpd="sng" algn="ctr">
              <a:solidFill>
                <a:schemeClr val="accent1"/>
              </a:solidFill>
              <a:prstDash val="sysDash"/>
              <a:round/>
              <a:headEnd type="none" w="med" len="med"/>
              <a:tailEnd type="arrow"/>
            </a:ln>
            <a:effectLst/>
          </p:spPr>
        </p:cxnSp>
        <p:cxnSp>
          <p:nvCxnSpPr>
            <p:cNvPr id="38" name="Straight Arrow Connector 37"/>
            <p:cNvCxnSpPr>
              <a:stCxn id="10" idx="3"/>
              <a:endCxn id="15" idx="1"/>
            </p:cNvCxnSpPr>
            <p:nvPr/>
          </p:nvCxnSpPr>
          <p:spPr bwMode="auto">
            <a:xfrm>
              <a:off x="5524499" y="3980656"/>
              <a:ext cx="819150" cy="464344"/>
            </a:xfrm>
            <a:prstGeom prst="straightConnector1">
              <a:avLst/>
            </a:prstGeom>
            <a:solidFill>
              <a:schemeClr val="accent1"/>
            </a:solidFill>
            <a:ln w="28575" cap="flat" cmpd="sng" algn="ctr">
              <a:solidFill>
                <a:schemeClr val="accent1"/>
              </a:solidFill>
              <a:prstDash val="sysDash"/>
              <a:round/>
              <a:headEnd type="none" w="med" len="med"/>
              <a:tailEnd type="arrow"/>
            </a:ln>
            <a:effectLst/>
          </p:spPr>
        </p:cxnSp>
        <p:cxnSp>
          <p:nvCxnSpPr>
            <p:cNvPr id="40" name="Straight Arrow Connector 39"/>
            <p:cNvCxnSpPr>
              <a:stCxn id="15" idx="1"/>
              <a:endCxn id="9" idx="3"/>
            </p:cNvCxnSpPr>
            <p:nvPr/>
          </p:nvCxnSpPr>
          <p:spPr bwMode="auto">
            <a:xfrm rot="10800000" flipV="1">
              <a:off x="5524499" y="4445000"/>
              <a:ext cx="819150" cy="31750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42" name="Straight Arrow Connector 41"/>
            <p:cNvCxnSpPr>
              <a:stCxn id="14" idx="1"/>
              <a:endCxn id="8" idx="3"/>
            </p:cNvCxnSpPr>
            <p:nvPr/>
          </p:nvCxnSpPr>
          <p:spPr bwMode="auto">
            <a:xfrm rot="10800000" flipV="1">
              <a:off x="5524499" y="5251450"/>
              <a:ext cx="819150" cy="27305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46" name="Straight Arrow Connector 45"/>
            <p:cNvCxnSpPr>
              <a:stCxn id="11" idx="3"/>
              <a:endCxn id="9" idx="1"/>
            </p:cNvCxnSpPr>
            <p:nvPr/>
          </p:nvCxnSpPr>
          <p:spPr bwMode="auto">
            <a:xfrm>
              <a:off x="3695699" y="4445000"/>
              <a:ext cx="800100" cy="31750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49" name="Straight Arrow Connector 48"/>
            <p:cNvCxnSpPr>
              <a:stCxn id="12" idx="3"/>
            </p:cNvCxnSpPr>
            <p:nvPr/>
          </p:nvCxnSpPr>
          <p:spPr bwMode="auto">
            <a:xfrm>
              <a:off x="3695699" y="5403850"/>
              <a:ext cx="800100" cy="724694"/>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grpSp>
      <p:sp>
        <p:nvSpPr>
          <p:cNvPr id="54" name="Text Box 4"/>
          <p:cNvSpPr txBox="1">
            <a:spLocks noChangeArrowheads="1"/>
          </p:cNvSpPr>
          <p:nvPr/>
        </p:nvSpPr>
        <p:spPr bwMode="auto">
          <a:xfrm>
            <a:off x="467032" y="1828800"/>
            <a:ext cx="7914968" cy="867930"/>
          </a:xfrm>
          <a:prstGeom prst="rect">
            <a:avLst/>
          </a:prstGeom>
          <a:solidFill>
            <a:srgbClr val="0000CC"/>
          </a:solidFill>
          <a:ln w="12700">
            <a:solidFill>
              <a:schemeClr val="tx1"/>
            </a:solidFill>
            <a:miter lim="800000"/>
            <a:headEnd type="none" w="sm" len="sm"/>
            <a:tailEnd type="none" w="sm" len="sm"/>
          </a:ln>
          <a:effectLst/>
        </p:spPr>
        <p:txBody>
          <a:bodyPr wrap="square">
            <a:spAutoFit/>
          </a:bodyPr>
          <a:lstStyle/>
          <a:p>
            <a:pPr>
              <a:lnSpc>
                <a:spcPct val="90000"/>
              </a:lnSpc>
              <a:spcBef>
                <a:spcPct val="30000"/>
              </a:spcBef>
              <a:buSzPct val="75000"/>
              <a:buFont typeface="Monotype Sorts" charset="2"/>
              <a:buNone/>
              <a:defRPr/>
            </a:pP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If fault A </a:t>
            </a:r>
            <a:r>
              <a:rPr lang="en-US" sz="2800" i="1" dirty="0" smtClean="0">
                <a:solidFill>
                  <a:srgbClr val="FFFF00"/>
                </a:solidFill>
                <a:effectLst>
                  <a:outerShdw blurRad="38100" dist="38100" dir="2700000" algn="tl">
                    <a:srgbClr val="000000"/>
                  </a:outerShdw>
                </a:effectLst>
                <a:latin typeface="Gill Sans MT" pitchFamily="34" charset="0"/>
                <a:cs typeface="Arial" pitchFamily="34" charset="0"/>
              </a:rPr>
              <a:t>dominates</a:t>
            </a: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 fault B, then any test that detects fault A will by definition detect fault B</a:t>
            </a:r>
            <a:endParaRPr lang="en-US" sz="2800" dirty="0">
              <a:solidFill>
                <a:srgbClr val="FFFF00"/>
              </a:solidFill>
              <a:effectLst>
                <a:outerShdw blurRad="38100" dist="38100" dir="2700000" algn="tl">
                  <a:srgbClr val="000000"/>
                </a:outerShdw>
              </a:effectLst>
              <a:latin typeface="Gill Sans MT" pitchFamily="34" charset="0"/>
              <a:cs typeface="Arial" pitchFamily="34" charset="0"/>
            </a:endParaRPr>
          </a:p>
        </p:txBody>
      </p:sp>
      <p:sp>
        <p:nvSpPr>
          <p:cNvPr id="55" name="Rounded Rectangle 54"/>
          <p:cNvSpPr/>
          <p:nvPr/>
        </p:nvSpPr>
        <p:spPr bwMode="auto">
          <a:xfrm>
            <a:off x="7696199" y="5595144"/>
            <a:ext cx="1371600" cy="534194"/>
          </a:xfrm>
          <a:prstGeom prst="roundRect">
            <a:avLst/>
          </a:prstGeom>
          <a:solidFill>
            <a:srgbClr val="FF0000"/>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MCDC</a:t>
            </a:r>
          </a:p>
        </p:txBody>
      </p:sp>
      <p:cxnSp>
        <p:nvCxnSpPr>
          <p:cNvPr id="58" name="Straight Arrow Connector 57"/>
          <p:cNvCxnSpPr>
            <a:stCxn id="55" idx="1"/>
          </p:cNvCxnSpPr>
          <p:nvPr/>
        </p:nvCxnSpPr>
        <p:spPr bwMode="auto">
          <a:xfrm rot="10800000">
            <a:off x="5514179" y="5595145"/>
            <a:ext cx="2182021" cy="267097"/>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
        <p:nvSpPr>
          <p:cNvPr id="59" name="Rounded Rectangle 58"/>
          <p:cNvSpPr/>
          <p:nvPr/>
        </p:nvSpPr>
        <p:spPr bwMode="auto">
          <a:xfrm>
            <a:off x="76200" y="2895600"/>
            <a:ext cx="1981200" cy="782241"/>
          </a:xfrm>
          <a:prstGeom prst="roundRect">
            <a:avLst/>
          </a:prstGeom>
          <a:solidFill>
            <a:srgbClr val="FF0000"/>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minimal-MUMCUT</a:t>
            </a:r>
          </a:p>
        </p:txBody>
      </p:sp>
      <p:cxnSp>
        <p:nvCxnSpPr>
          <p:cNvPr id="62" name="Straight Arrow Connector 61"/>
          <p:cNvCxnSpPr>
            <a:stCxn id="59" idx="3"/>
          </p:cNvCxnSpPr>
          <p:nvPr/>
        </p:nvCxnSpPr>
        <p:spPr bwMode="auto">
          <a:xfrm>
            <a:off x="2057400" y="3286721"/>
            <a:ext cx="609599" cy="179585"/>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
        <p:nvSpPr>
          <p:cNvPr id="37" name="TextBox 36"/>
          <p:cNvSpPr txBox="1"/>
          <p:nvPr/>
        </p:nvSpPr>
        <p:spPr>
          <a:xfrm>
            <a:off x="1981200" y="2895600"/>
            <a:ext cx="1309974" cy="461665"/>
          </a:xfrm>
          <a:prstGeom prst="rect">
            <a:avLst/>
          </a:prstGeom>
          <a:noFill/>
        </p:spPr>
        <p:txBody>
          <a:bodyPr wrap="none" rtlCol="0">
            <a:spAutoFit/>
          </a:bodyPr>
          <a:lstStyle/>
          <a:p>
            <a:r>
              <a:rPr lang="en-US" b="0" dirty="0" smtClean="0">
                <a:solidFill>
                  <a:schemeClr val="tx2"/>
                </a:solidFill>
                <a:latin typeface="Lucida Calligraphy" pitchFamily="66" charset="0"/>
              </a:rPr>
              <a:t>detects</a:t>
            </a:r>
            <a:endParaRPr lang="en-US" b="0" dirty="0">
              <a:solidFill>
                <a:schemeClr val="tx2"/>
              </a:solidFill>
              <a:latin typeface="Lucida Calligraphy" pitchFamily="66" charset="0"/>
            </a:endParaRPr>
          </a:p>
        </p:txBody>
      </p:sp>
      <p:sp>
        <p:nvSpPr>
          <p:cNvPr id="39" name="TextBox 38"/>
          <p:cNvSpPr txBox="1"/>
          <p:nvPr/>
        </p:nvSpPr>
        <p:spPr>
          <a:xfrm rot="448894">
            <a:off x="6056945" y="5779616"/>
            <a:ext cx="1309974" cy="461665"/>
          </a:xfrm>
          <a:prstGeom prst="rect">
            <a:avLst/>
          </a:prstGeom>
          <a:noFill/>
        </p:spPr>
        <p:txBody>
          <a:bodyPr wrap="none" rtlCol="0">
            <a:spAutoFit/>
          </a:bodyPr>
          <a:lstStyle/>
          <a:p>
            <a:r>
              <a:rPr lang="en-US" b="0" dirty="0" smtClean="0">
                <a:solidFill>
                  <a:schemeClr val="tx2"/>
                </a:solidFill>
                <a:latin typeface="Lucida Calligraphy" pitchFamily="66" charset="0"/>
              </a:rPr>
              <a:t>detects</a:t>
            </a:r>
            <a:endParaRPr lang="en-US" b="0" dirty="0">
              <a:solidFill>
                <a:schemeClr val="tx2"/>
              </a:solidFill>
              <a:latin typeface="Lucida Calligraphy" pitchFamily="66" charset="0"/>
            </a:endParaRPr>
          </a:p>
        </p:txBody>
      </p:sp>
    </p:spTree>
    <p:extLst>
      <p:ext uri="{BB962C8B-B14F-4D97-AF65-F5344CB8AC3E}">
        <p14:creationId xmlns:p14="http://schemas.microsoft.com/office/powerpoint/2010/main" val="21556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1000"/>
                                        <p:tgtEl>
                                          <p:spTgt spid="5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1000"/>
                                        <p:tgtEl>
                                          <p:spTgt spid="6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right)">
                                      <p:cBhvr>
                                        <p:cTn id="20" dur="500"/>
                                        <p:tgtEl>
                                          <p:spTgt spid="5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dissolve">
                                      <p:cBhvr>
                                        <p:cTn id="28" dur="500"/>
                                        <p:tgtEl>
                                          <p:spTgt spid="59"/>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dissolv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4" grpId="0" animBg="1" autoUpdateAnimBg="0"/>
      <p:bldP spid="55" grpId="0" animBg="1"/>
      <p:bldP spid="59" grpId="0" animBg="1"/>
      <p:bldP spid="37"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Studies</a:t>
            </a:r>
            <a:endParaRPr lang="en-US" dirty="0"/>
          </a:p>
        </p:txBody>
      </p:sp>
      <p:sp>
        <p:nvSpPr>
          <p:cNvPr id="3" name="Content Placeholder 2"/>
          <p:cNvSpPr>
            <a:spLocks noGrp="1"/>
          </p:cNvSpPr>
          <p:nvPr>
            <p:ph idx="1"/>
          </p:nvPr>
        </p:nvSpPr>
        <p:spPr/>
        <p:txBody>
          <a:bodyPr/>
          <a:lstStyle/>
          <a:p>
            <a:r>
              <a:rPr lang="en-US" dirty="0" smtClean="0"/>
              <a:t>The fault hierarchy result is </a:t>
            </a:r>
            <a:r>
              <a:rPr lang="en-US" dirty="0" smtClean="0">
                <a:solidFill>
                  <a:schemeClr val="tx2"/>
                </a:solidFill>
              </a:rPr>
              <a:t>theoretical</a:t>
            </a:r>
          </a:p>
          <a:p>
            <a:pPr lvl="1"/>
            <a:r>
              <a:rPr lang="en-US" dirty="0" smtClean="0"/>
              <a:t>That is, MCDC is only </a:t>
            </a:r>
            <a:r>
              <a:rPr lang="en-US" dirty="0" smtClean="0">
                <a:solidFill>
                  <a:schemeClr val="tx2"/>
                </a:solidFill>
              </a:rPr>
              <a:t>guaranteed</a:t>
            </a:r>
            <a:r>
              <a:rPr lang="en-US" dirty="0" smtClean="0"/>
              <a:t> to detect </a:t>
            </a:r>
            <a:r>
              <a:rPr lang="en-US" dirty="0" smtClean="0">
                <a:solidFill>
                  <a:schemeClr val="tx2"/>
                </a:solidFill>
              </a:rPr>
              <a:t>TNF</a:t>
            </a:r>
            <a:r>
              <a:rPr lang="en-US" dirty="0" smtClean="0"/>
              <a:t> and </a:t>
            </a:r>
            <a:r>
              <a:rPr lang="en-US" dirty="0" smtClean="0">
                <a:solidFill>
                  <a:schemeClr val="tx2"/>
                </a:solidFill>
              </a:rPr>
              <a:t>ENF</a:t>
            </a:r>
            <a:r>
              <a:rPr lang="en-US" dirty="0" smtClean="0"/>
              <a:t> faults</a:t>
            </a:r>
          </a:p>
          <a:p>
            <a:pPr lvl="1"/>
            <a:r>
              <a:rPr lang="en-US" dirty="0" smtClean="0"/>
              <a:t>But it could detect others by </a:t>
            </a:r>
            <a:r>
              <a:rPr lang="en-US" dirty="0" smtClean="0">
                <a:solidFill>
                  <a:schemeClr val="tx2"/>
                </a:solidFill>
              </a:rPr>
              <a:t>serendipity</a:t>
            </a:r>
          </a:p>
          <a:p>
            <a:pPr lvl="1"/>
            <a:endParaRPr lang="en-US" dirty="0" smtClean="0"/>
          </a:p>
          <a:p>
            <a:r>
              <a:rPr lang="en-US" dirty="0" smtClean="0">
                <a:solidFill>
                  <a:schemeClr val="tx2"/>
                </a:solidFill>
              </a:rPr>
              <a:t>Two studies</a:t>
            </a:r>
            <a:r>
              <a:rPr lang="en-US" dirty="0" smtClean="0"/>
              <a:t> on different sets of logic expressions</a:t>
            </a:r>
          </a:p>
          <a:p>
            <a:pPr marL="914400" lvl="1" indent="-457200">
              <a:buFont typeface="+mj-lt"/>
              <a:buAutoNum type="arabicPeriod"/>
            </a:pPr>
            <a:r>
              <a:rPr lang="en-US" dirty="0" smtClean="0"/>
              <a:t>Software from 5 airplane “</a:t>
            </a:r>
            <a:r>
              <a:rPr lang="en-US" dirty="0" smtClean="0">
                <a:solidFill>
                  <a:schemeClr val="tx2"/>
                </a:solidFill>
              </a:rPr>
              <a:t>black boxes</a:t>
            </a:r>
            <a:r>
              <a:rPr lang="en-US" dirty="0" smtClean="0"/>
              <a:t>” (Line Replaceable Units)</a:t>
            </a:r>
          </a:p>
          <a:p>
            <a:pPr marL="914400" lvl="1" indent="-457200">
              <a:buFont typeface="+mj-lt"/>
              <a:buAutoNum type="arabicPeriod"/>
            </a:pPr>
            <a:r>
              <a:rPr lang="en-US" dirty="0" smtClean="0"/>
              <a:t>Air traffic collision avoidance system (</a:t>
            </a:r>
            <a:r>
              <a:rPr lang="en-US" dirty="0" smtClean="0">
                <a:solidFill>
                  <a:schemeClr val="tx2"/>
                </a:solidFill>
              </a:rPr>
              <a:t>TCAS</a:t>
            </a:r>
            <a:r>
              <a:rPr lang="en-US" dirty="0" smtClean="0"/>
              <a:t>)</a:t>
            </a:r>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28</a:t>
            </a:fld>
            <a:endParaRPr lang="en-US"/>
          </a:p>
        </p:txBody>
      </p:sp>
    </p:spTree>
    <p:extLst>
      <p:ext uri="{BB962C8B-B14F-4D97-AF65-F5344CB8AC3E}">
        <p14:creationId xmlns:p14="http://schemas.microsoft.com/office/powerpoint/2010/main" val="3230359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Results</a:t>
            </a:r>
          </a:p>
        </p:txBody>
      </p:sp>
      <p:sp>
        <p:nvSpPr>
          <p:cNvPr id="3" name="Content Placeholder 2"/>
          <p:cNvSpPr>
            <a:spLocks noGrp="1"/>
          </p:cNvSpPr>
          <p:nvPr>
            <p:ph idx="1"/>
          </p:nvPr>
        </p:nvSpPr>
        <p:spPr/>
        <p:txBody>
          <a:bodyPr/>
          <a:lstStyle/>
          <a:p>
            <a:r>
              <a:rPr lang="en-US" dirty="0" smtClean="0">
                <a:solidFill>
                  <a:schemeClr val="tx2"/>
                </a:solidFill>
              </a:rPr>
              <a:t>Black boxes</a:t>
            </a:r>
          </a:p>
          <a:p>
            <a:pPr lvl="1"/>
            <a:r>
              <a:rPr lang="en-US" dirty="0">
                <a:solidFill>
                  <a:schemeClr val="tx2"/>
                </a:solidFill>
              </a:rPr>
              <a:t>20,256</a:t>
            </a:r>
            <a:r>
              <a:rPr lang="en-US" dirty="0"/>
              <a:t> logic expressions from 5 different “black boxes”</a:t>
            </a:r>
          </a:p>
          <a:p>
            <a:pPr lvl="1"/>
            <a:r>
              <a:rPr lang="en-US" dirty="0"/>
              <a:t>Expressions originally studied by </a:t>
            </a:r>
            <a:r>
              <a:rPr lang="en-US" dirty="0" err="1">
                <a:solidFill>
                  <a:schemeClr val="tx2"/>
                </a:solidFill>
              </a:rPr>
              <a:t>Chilenski</a:t>
            </a:r>
            <a:endParaRPr lang="en-US" dirty="0">
              <a:solidFill>
                <a:schemeClr val="tx2"/>
              </a:solidFill>
            </a:endParaRPr>
          </a:p>
          <a:p>
            <a:pPr lvl="1"/>
            <a:r>
              <a:rPr lang="en-US" dirty="0"/>
              <a:t>132 expressions with at </a:t>
            </a:r>
            <a:r>
              <a:rPr lang="en-US" dirty="0">
                <a:solidFill>
                  <a:schemeClr val="tx2"/>
                </a:solidFill>
              </a:rPr>
              <a:t>least 5 unique literals</a:t>
            </a:r>
          </a:p>
          <a:p>
            <a:pPr lvl="1"/>
            <a:r>
              <a:rPr lang="en-US" dirty="0">
                <a:solidFill>
                  <a:schemeClr val="tx2"/>
                </a:solidFill>
              </a:rPr>
              <a:t>125 were </a:t>
            </a:r>
            <a:r>
              <a:rPr lang="en-US" dirty="0" smtClean="0">
                <a:solidFill>
                  <a:schemeClr val="tx2"/>
                </a:solidFill>
              </a:rPr>
              <a:t>simple</a:t>
            </a:r>
            <a:r>
              <a:rPr lang="en-US" dirty="0" smtClean="0"/>
              <a:t>, </a:t>
            </a:r>
            <a:r>
              <a:rPr lang="en-US" dirty="0"/>
              <a:t>so that MCDC can find all </a:t>
            </a:r>
            <a:r>
              <a:rPr lang="en-US" dirty="0" smtClean="0"/>
              <a:t>faults, </a:t>
            </a:r>
            <a:r>
              <a:rPr lang="en-US" dirty="0" smtClean="0">
                <a:solidFill>
                  <a:schemeClr val="tx2"/>
                </a:solidFill>
              </a:rPr>
              <a:t>leaving 7</a:t>
            </a:r>
            <a:endParaRPr lang="en-US" dirty="0">
              <a:solidFill>
                <a:schemeClr val="tx2"/>
              </a:solidFill>
            </a:endParaRPr>
          </a:p>
          <a:p>
            <a:pPr lvl="1"/>
            <a:r>
              <a:rPr lang="en-US" dirty="0"/>
              <a:t>MCDC found </a:t>
            </a:r>
            <a:r>
              <a:rPr lang="en-US" dirty="0">
                <a:solidFill>
                  <a:schemeClr val="tx2"/>
                </a:solidFill>
              </a:rPr>
              <a:t>81% </a:t>
            </a:r>
            <a:r>
              <a:rPr lang="en-US" dirty="0"/>
              <a:t>of the possible faults (140 of 173</a:t>
            </a:r>
            <a:r>
              <a:rPr lang="en-US" dirty="0" smtClean="0"/>
              <a:t>)</a:t>
            </a:r>
          </a:p>
          <a:p>
            <a:r>
              <a:rPr lang="en-US" dirty="0" smtClean="0">
                <a:solidFill>
                  <a:schemeClr val="tx2"/>
                </a:solidFill>
              </a:rPr>
              <a:t>TCAS</a:t>
            </a:r>
          </a:p>
          <a:p>
            <a:pPr lvl="1"/>
            <a:r>
              <a:rPr lang="en-US" dirty="0" smtClean="0">
                <a:solidFill>
                  <a:schemeClr val="tx2"/>
                </a:solidFill>
              </a:rPr>
              <a:t>19 predicates </a:t>
            </a:r>
            <a:r>
              <a:rPr lang="en-US" dirty="0" smtClean="0"/>
              <a:t>(originally studied by Chen, Lau and Yu)</a:t>
            </a:r>
          </a:p>
          <a:p>
            <a:pPr lvl="1"/>
            <a:r>
              <a:rPr lang="en-US" dirty="0" smtClean="0">
                <a:solidFill>
                  <a:schemeClr val="tx2"/>
                </a:solidFill>
              </a:rPr>
              <a:t>Larger</a:t>
            </a:r>
            <a:r>
              <a:rPr lang="en-US" dirty="0" smtClean="0"/>
              <a:t> predicates, several with 25 clauses</a:t>
            </a:r>
          </a:p>
          <a:p>
            <a:pPr lvl="1"/>
            <a:r>
              <a:rPr lang="en-US" dirty="0" smtClean="0"/>
              <a:t>MCDC found only </a:t>
            </a:r>
            <a:r>
              <a:rPr lang="en-US" dirty="0" smtClean="0">
                <a:solidFill>
                  <a:schemeClr val="tx2"/>
                </a:solidFill>
              </a:rPr>
              <a:t>35%</a:t>
            </a:r>
            <a:r>
              <a:rPr lang="en-US" dirty="0" smtClean="0"/>
              <a:t> of the possible faults (205 of 580)</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29</a:t>
            </a:fld>
            <a:endParaRPr lang="en-US"/>
          </a:p>
        </p:txBody>
      </p:sp>
      <p:sp>
        <p:nvSpPr>
          <p:cNvPr id="7" name="Rounded Rectangle 6"/>
          <p:cNvSpPr/>
          <p:nvPr/>
        </p:nvSpPr>
        <p:spPr bwMode="auto">
          <a:xfrm>
            <a:off x="838200" y="3124200"/>
            <a:ext cx="6705600" cy="457200"/>
          </a:xfrm>
          <a:prstGeom prst="roundRect">
            <a:avLst/>
          </a:prstGeom>
          <a:solidFill>
            <a:schemeClr val="tx2">
              <a:lumMod val="40000"/>
              <a:lumOff val="60000"/>
            </a:scheme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latin typeface="Gill Sans MT" pitchFamily="34" charset="0"/>
              </a:rPr>
              <a:t>MCDC found 81% of the possible faults (140 of173)</a:t>
            </a:r>
          </a:p>
        </p:txBody>
      </p:sp>
      <p:sp>
        <p:nvSpPr>
          <p:cNvPr id="8" name="Rounded Rectangle 7"/>
          <p:cNvSpPr/>
          <p:nvPr/>
        </p:nvSpPr>
        <p:spPr bwMode="auto">
          <a:xfrm>
            <a:off x="762000" y="5029200"/>
            <a:ext cx="7391400" cy="457200"/>
          </a:xfrm>
          <a:prstGeom prst="roundRect">
            <a:avLst/>
          </a:prstGeom>
          <a:solidFill>
            <a:schemeClr val="tx2">
              <a:lumMod val="40000"/>
              <a:lumOff val="60000"/>
            </a:scheme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latin typeface="Gill Sans MT" pitchFamily="34" charset="0"/>
              </a:rPr>
              <a:t>MCDC found only 35% of the possible faults (205 of 580)</a:t>
            </a:r>
          </a:p>
        </p:txBody>
      </p:sp>
    </p:spTree>
    <p:extLst>
      <p:ext uri="{BB962C8B-B14F-4D97-AF65-F5344CB8AC3E}">
        <p14:creationId xmlns:p14="http://schemas.microsoft.com/office/powerpoint/2010/main" val="113173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96963" y="96838"/>
            <a:ext cx="7064375" cy="1500187"/>
          </a:xfrm>
        </p:spPr>
        <p:txBody>
          <a:bodyPr/>
          <a:lstStyle/>
          <a:p>
            <a:r>
              <a:rPr lang="en-US" dirty="0" smtClean="0"/>
              <a:t>Software is a Skin that Surrounds Our Civilization</a:t>
            </a:r>
          </a:p>
        </p:txBody>
      </p:sp>
      <p:sp>
        <p:nvSpPr>
          <p:cNvPr id="10243" name="Date Placeholder 3"/>
          <p:cNvSpPr>
            <a:spLocks noGrp="1"/>
          </p:cNvSpPr>
          <p:nvPr>
            <p:ph type="dt" sz="quarter" idx="10"/>
          </p:nvPr>
        </p:nvSpPr>
        <p:spPr>
          <a:noFill/>
        </p:spPr>
        <p:txBody>
          <a:bodyPr/>
          <a:lstStyle/>
          <a:p>
            <a:r>
              <a:rPr lang="en-US" smtClean="0"/>
              <a:t>Linköping, January 2011</a:t>
            </a:r>
            <a:endParaRPr lang="en-US" u="sng" smtClean="0"/>
          </a:p>
        </p:txBody>
      </p:sp>
      <p:sp>
        <p:nvSpPr>
          <p:cNvPr id="10244" name="Footer Placeholder 4"/>
          <p:cNvSpPr>
            <a:spLocks noGrp="1"/>
          </p:cNvSpPr>
          <p:nvPr>
            <p:ph type="ftr" sz="quarter" idx="11"/>
          </p:nvPr>
        </p:nvSpPr>
        <p:spPr>
          <a:noFill/>
        </p:spPr>
        <p:txBody>
          <a:bodyPr/>
          <a:lstStyle/>
          <a:p>
            <a:r>
              <a:rPr lang="en-US" smtClean="0"/>
              <a:t>©  Jeff Offutt</a:t>
            </a:r>
          </a:p>
        </p:txBody>
      </p:sp>
      <p:sp>
        <p:nvSpPr>
          <p:cNvPr id="10245" name="Slide Number Placeholder 5"/>
          <p:cNvSpPr>
            <a:spLocks noGrp="1"/>
          </p:cNvSpPr>
          <p:nvPr>
            <p:ph type="sldNum" sz="quarter" idx="12"/>
          </p:nvPr>
        </p:nvSpPr>
        <p:spPr>
          <a:noFill/>
        </p:spPr>
        <p:txBody>
          <a:bodyPr/>
          <a:lstStyle/>
          <a:p>
            <a:fld id="{0C9CD0A2-0A66-44A0-B16E-6BBC98483BDB}" type="slidenum">
              <a:rPr lang="en-US" smtClean="0"/>
              <a:pPr/>
              <a:t>3</a:t>
            </a:fld>
            <a:endParaRPr lang="en-US" smtClean="0"/>
          </a:p>
        </p:txBody>
      </p:sp>
      <p:pic>
        <p:nvPicPr>
          <p:cNvPr id="8" name="Picture 2"/>
          <p:cNvPicPr>
            <a:picLocks noChangeAspect="1" noChangeArrowheads="1"/>
          </p:cNvPicPr>
          <p:nvPr/>
        </p:nvPicPr>
        <p:blipFill>
          <a:blip r:embed="rId2" cstate="print"/>
          <a:srcRect/>
          <a:stretch>
            <a:fillRect/>
          </a:stretch>
        </p:blipFill>
        <p:spPr bwMode="auto">
          <a:xfrm>
            <a:off x="5181600" y="2514600"/>
            <a:ext cx="1219200" cy="908050"/>
          </a:xfrm>
          <a:prstGeom prst="rect">
            <a:avLst/>
          </a:prstGeom>
          <a:noFill/>
          <a:ln w="9525">
            <a:noFill/>
            <a:miter lim="800000"/>
            <a:headEnd/>
            <a:tailEnd/>
          </a:ln>
        </p:spPr>
      </p:pic>
      <p:pic>
        <p:nvPicPr>
          <p:cNvPr id="9" name="Picture 10"/>
          <p:cNvPicPr>
            <a:picLocks noChangeAspect="1" noChangeArrowheads="1"/>
          </p:cNvPicPr>
          <p:nvPr/>
        </p:nvPicPr>
        <p:blipFill>
          <a:blip r:embed="rId3" cstate="print"/>
          <a:srcRect/>
          <a:stretch>
            <a:fillRect/>
          </a:stretch>
        </p:blipFill>
        <p:spPr bwMode="auto">
          <a:xfrm>
            <a:off x="2030413" y="3305175"/>
            <a:ext cx="1619250" cy="1214437"/>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3363913" y="1755775"/>
            <a:ext cx="1428750" cy="1071563"/>
          </a:xfrm>
          <a:prstGeom prst="rect">
            <a:avLst/>
          </a:prstGeom>
          <a:noFill/>
          <a:ln w="9525">
            <a:noFill/>
            <a:miter lim="800000"/>
            <a:headEnd/>
            <a:tailEnd/>
          </a:ln>
        </p:spPr>
      </p:pic>
      <p:pic>
        <p:nvPicPr>
          <p:cNvPr id="11" name="Picture 14" descr="C:\Documents and Settings\rpanesar\My Documents\My Pictures\Microsoft Clip Organizer\j0410044.jpg"/>
          <p:cNvPicPr>
            <a:picLocks noChangeAspect="1" noChangeArrowheads="1"/>
          </p:cNvPicPr>
          <p:nvPr/>
        </p:nvPicPr>
        <p:blipFill>
          <a:blip r:embed="rId5" cstate="print"/>
          <a:srcRect/>
          <a:stretch>
            <a:fillRect/>
          </a:stretch>
        </p:blipFill>
        <p:spPr bwMode="auto">
          <a:xfrm>
            <a:off x="285750" y="2076450"/>
            <a:ext cx="1000125" cy="1000125"/>
          </a:xfrm>
          <a:prstGeom prst="rect">
            <a:avLst/>
          </a:prstGeom>
          <a:noFill/>
          <a:ln w="9525">
            <a:noFill/>
            <a:miter lim="800000"/>
            <a:headEnd/>
            <a:tailEnd/>
          </a:ln>
        </p:spPr>
      </p:pic>
      <p:pic>
        <p:nvPicPr>
          <p:cNvPr id="12" name="Picture 15" descr="C:\Documents and Settings\rpanesar\My Documents\My Pictures\Microsoft Clip Organizer\j0433050.jpg"/>
          <p:cNvPicPr>
            <a:picLocks noChangeAspect="1" noChangeArrowheads="1"/>
          </p:cNvPicPr>
          <p:nvPr/>
        </p:nvPicPr>
        <p:blipFill>
          <a:blip r:embed="rId6" cstate="print"/>
          <a:srcRect/>
          <a:stretch>
            <a:fillRect/>
          </a:stretch>
        </p:blipFill>
        <p:spPr bwMode="auto">
          <a:xfrm>
            <a:off x="4165600" y="3741738"/>
            <a:ext cx="1143000" cy="1143000"/>
          </a:xfrm>
          <a:prstGeom prst="rect">
            <a:avLst/>
          </a:prstGeom>
          <a:noFill/>
          <a:ln w="9525">
            <a:noFill/>
            <a:miter lim="800000"/>
            <a:headEnd/>
            <a:tailEnd/>
          </a:ln>
        </p:spPr>
      </p:pic>
      <p:pic>
        <p:nvPicPr>
          <p:cNvPr id="13" name="Picture 16"/>
          <p:cNvPicPr>
            <a:picLocks noChangeAspect="1" noChangeArrowheads="1"/>
          </p:cNvPicPr>
          <p:nvPr/>
        </p:nvPicPr>
        <p:blipFill>
          <a:blip r:embed="rId7" cstate="print"/>
          <a:srcRect/>
          <a:stretch>
            <a:fillRect/>
          </a:stretch>
        </p:blipFill>
        <p:spPr bwMode="auto">
          <a:xfrm>
            <a:off x="5894388" y="1666875"/>
            <a:ext cx="828675" cy="828675"/>
          </a:xfrm>
          <a:prstGeom prst="rect">
            <a:avLst/>
          </a:prstGeom>
          <a:noFill/>
          <a:ln w="9525">
            <a:noFill/>
            <a:miter lim="800000"/>
            <a:headEnd/>
            <a:tailEnd/>
          </a:ln>
        </p:spPr>
      </p:pic>
      <p:pic>
        <p:nvPicPr>
          <p:cNvPr id="14" name="Picture 18"/>
          <p:cNvPicPr>
            <a:picLocks noChangeAspect="1" noChangeArrowheads="1"/>
          </p:cNvPicPr>
          <p:nvPr/>
        </p:nvPicPr>
        <p:blipFill>
          <a:blip r:embed="rId8" cstate="print"/>
          <a:srcRect/>
          <a:stretch>
            <a:fillRect/>
          </a:stretch>
        </p:blipFill>
        <p:spPr bwMode="auto">
          <a:xfrm>
            <a:off x="1763713" y="4800600"/>
            <a:ext cx="1643062" cy="838200"/>
          </a:xfrm>
          <a:prstGeom prst="rect">
            <a:avLst/>
          </a:prstGeom>
          <a:noFill/>
          <a:ln w="9525">
            <a:noFill/>
            <a:miter lim="800000"/>
            <a:headEnd/>
            <a:tailEnd/>
          </a:ln>
        </p:spPr>
      </p:pic>
      <p:pic>
        <p:nvPicPr>
          <p:cNvPr id="15" name="Picture 20"/>
          <p:cNvPicPr>
            <a:picLocks noChangeAspect="1" noChangeArrowheads="1"/>
          </p:cNvPicPr>
          <p:nvPr/>
        </p:nvPicPr>
        <p:blipFill>
          <a:blip r:embed="rId9" cstate="print"/>
          <a:srcRect/>
          <a:stretch>
            <a:fillRect/>
          </a:stretch>
        </p:blipFill>
        <p:spPr bwMode="auto">
          <a:xfrm>
            <a:off x="3559175" y="5132388"/>
            <a:ext cx="1657350" cy="1157287"/>
          </a:xfrm>
          <a:prstGeom prst="rect">
            <a:avLst/>
          </a:prstGeom>
          <a:noFill/>
          <a:ln w="9525">
            <a:noFill/>
            <a:miter lim="800000"/>
            <a:headEnd/>
            <a:tailEnd/>
          </a:ln>
        </p:spPr>
      </p:pic>
      <p:pic>
        <p:nvPicPr>
          <p:cNvPr id="16" name="Picture 21"/>
          <p:cNvPicPr>
            <a:picLocks noChangeAspect="1" noChangeArrowheads="1"/>
          </p:cNvPicPr>
          <p:nvPr/>
        </p:nvPicPr>
        <p:blipFill>
          <a:blip r:embed="rId10" cstate="print"/>
          <a:srcRect/>
          <a:stretch>
            <a:fillRect/>
          </a:stretch>
        </p:blipFill>
        <p:spPr bwMode="auto">
          <a:xfrm>
            <a:off x="928688" y="3411537"/>
            <a:ext cx="914400" cy="766763"/>
          </a:xfrm>
          <a:prstGeom prst="rect">
            <a:avLst/>
          </a:prstGeom>
          <a:noFill/>
          <a:ln w="9525">
            <a:noFill/>
            <a:miter lim="800000"/>
            <a:headEnd/>
            <a:tailEnd/>
          </a:ln>
        </p:spPr>
      </p:pic>
      <p:pic>
        <p:nvPicPr>
          <p:cNvPr id="17" name="Picture 22"/>
          <p:cNvPicPr>
            <a:picLocks noChangeAspect="1" noChangeArrowheads="1"/>
          </p:cNvPicPr>
          <p:nvPr/>
        </p:nvPicPr>
        <p:blipFill>
          <a:blip r:embed="rId11" cstate="print"/>
          <a:srcRect/>
          <a:stretch>
            <a:fillRect/>
          </a:stretch>
        </p:blipFill>
        <p:spPr bwMode="auto">
          <a:xfrm>
            <a:off x="7404100" y="1598613"/>
            <a:ext cx="985838" cy="698500"/>
          </a:xfrm>
          <a:prstGeom prst="rect">
            <a:avLst/>
          </a:prstGeom>
          <a:noFill/>
          <a:ln w="9525">
            <a:noFill/>
            <a:miter lim="800000"/>
            <a:headEnd/>
            <a:tailEnd/>
          </a:ln>
        </p:spPr>
      </p:pic>
      <p:pic>
        <p:nvPicPr>
          <p:cNvPr id="18" name="Picture 5" descr="MCj04157480000[1]"/>
          <p:cNvPicPr>
            <a:picLocks noChangeAspect="1" noChangeArrowheads="1"/>
          </p:cNvPicPr>
          <p:nvPr/>
        </p:nvPicPr>
        <p:blipFill>
          <a:blip r:embed="rId12" cstate="print"/>
          <a:srcRect/>
          <a:stretch>
            <a:fillRect/>
          </a:stretch>
        </p:blipFill>
        <p:spPr bwMode="auto">
          <a:xfrm>
            <a:off x="1423988" y="1524000"/>
            <a:ext cx="1666875" cy="1676400"/>
          </a:xfrm>
          <a:prstGeom prst="rect">
            <a:avLst/>
          </a:prstGeom>
          <a:noFill/>
          <a:ln w="9525">
            <a:noFill/>
            <a:miter lim="800000"/>
            <a:headEnd/>
            <a:tailEnd/>
          </a:ln>
        </p:spPr>
      </p:pic>
      <p:pic>
        <p:nvPicPr>
          <p:cNvPr id="19" name="Picture 2" descr="MCj02903870000[1]"/>
          <p:cNvPicPr>
            <a:picLocks noChangeAspect="1" noChangeArrowheads="1"/>
          </p:cNvPicPr>
          <p:nvPr/>
        </p:nvPicPr>
        <p:blipFill>
          <a:blip r:embed="rId13" cstate="print"/>
          <a:srcRect/>
          <a:stretch>
            <a:fillRect/>
          </a:stretch>
        </p:blipFill>
        <p:spPr bwMode="auto">
          <a:xfrm>
            <a:off x="163513" y="4527550"/>
            <a:ext cx="1581150" cy="1724025"/>
          </a:xfrm>
          <a:prstGeom prst="rect">
            <a:avLst/>
          </a:prstGeom>
          <a:noFill/>
          <a:ln w="9525">
            <a:noFill/>
            <a:miter lim="800000"/>
            <a:headEnd/>
            <a:tailEnd/>
          </a:ln>
        </p:spPr>
      </p:pic>
      <p:pic>
        <p:nvPicPr>
          <p:cNvPr id="20" name="Picture 6" descr="j0215086"/>
          <p:cNvPicPr>
            <a:picLocks noChangeAspect="1" noChangeArrowheads="1"/>
          </p:cNvPicPr>
          <p:nvPr/>
        </p:nvPicPr>
        <p:blipFill>
          <a:blip r:embed="rId14" cstate="print"/>
          <a:srcRect/>
          <a:stretch>
            <a:fillRect/>
          </a:stretch>
        </p:blipFill>
        <p:spPr bwMode="auto">
          <a:xfrm>
            <a:off x="5562600" y="4038600"/>
            <a:ext cx="1214438" cy="1895475"/>
          </a:xfrm>
          <a:prstGeom prst="rect">
            <a:avLst/>
          </a:prstGeom>
          <a:noFill/>
          <a:ln w="9525">
            <a:noFill/>
            <a:miter lim="800000"/>
            <a:headEnd/>
            <a:tailEnd/>
          </a:ln>
        </p:spPr>
      </p:pic>
      <p:pic>
        <p:nvPicPr>
          <p:cNvPr id="21" name="Picture 18" descr="C:\Documents and Settings\rpanesar\Local Settings\Temporary Internet Files\Content.IE5\P2WWCY0O\MCj02811390000[1].wmf"/>
          <p:cNvPicPr>
            <a:picLocks noChangeAspect="1" noChangeArrowheads="1"/>
          </p:cNvPicPr>
          <p:nvPr/>
        </p:nvPicPr>
        <p:blipFill>
          <a:blip r:embed="rId15" cstate="print"/>
          <a:srcRect/>
          <a:stretch>
            <a:fillRect/>
          </a:stretch>
        </p:blipFill>
        <p:spPr bwMode="auto">
          <a:xfrm>
            <a:off x="7018338" y="2590800"/>
            <a:ext cx="2125662" cy="2163763"/>
          </a:xfrm>
          <a:prstGeom prst="rect">
            <a:avLst/>
          </a:prstGeom>
          <a:noFill/>
          <a:ln w="9525">
            <a:noFill/>
            <a:miter lim="800000"/>
            <a:headEnd/>
            <a:tailEnd/>
          </a:ln>
        </p:spPr>
      </p:pic>
      <p:sp>
        <p:nvSpPr>
          <p:cNvPr id="22" name="TextBox 21"/>
          <p:cNvSpPr txBox="1"/>
          <p:nvPr/>
        </p:nvSpPr>
        <p:spPr>
          <a:xfrm>
            <a:off x="6126163" y="6153150"/>
            <a:ext cx="2628900" cy="254000"/>
          </a:xfrm>
          <a:prstGeom prst="rect">
            <a:avLst/>
          </a:prstGeom>
          <a:solidFill>
            <a:schemeClr val="bg1">
              <a:lumMod val="75000"/>
            </a:schemeClr>
          </a:solidFill>
        </p:spPr>
        <p:txBody>
          <a:bodyPr anchor="ctr">
            <a:spAutoFit/>
          </a:bodyPr>
          <a:lstStyle/>
          <a:p>
            <a:pPr algn="ctr">
              <a:defRPr/>
            </a:pPr>
            <a:r>
              <a:rPr lang="en-US" sz="1050" dirty="0">
                <a:latin typeface="Comic Sans MS" pitchFamily="66" charset="0"/>
              </a:rPr>
              <a:t>Quote due to Dr. Mark Harman</a:t>
            </a:r>
          </a:p>
        </p:txBody>
      </p:sp>
    </p:spTree>
    <p:extLst>
      <p:ext uri="{BB962C8B-B14F-4D97-AF65-F5344CB8AC3E}">
        <p14:creationId xmlns:p14="http://schemas.microsoft.com/office/powerpoint/2010/main" val="3592908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Matters</a:t>
            </a:r>
            <a:endParaRPr lang="en-US" dirty="0"/>
          </a:p>
        </p:txBody>
      </p:sp>
      <p:sp>
        <p:nvSpPr>
          <p:cNvPr id="3" name="Date Placeholder 2"/>
          <p:cNvSpPr>
            <a:spLocks noGrp="1"/>
          </p:cNvSpPr>
          <p:nvPr>
            <p:ph type="dt" sz="half" idx="10"/>
          </p:nvPr>
        </p:nvSpPr>
        <p:spPr/>
        <p:txBody>
          <a:bodyPr/>
          <a:lstStyle/>
          <a:p>
            <a:pPr>
              <a:defRPr/>
            </a:pPr>
            <a:r>
              <a:rPr lang="en-US" smtClean="0"/>
              <a:t>Better Logic-Testing</a:t>
            </a:r>
            <a:endParaRPr lang="en-US"/>
          </a:p>
        </p:txBody>
      </p:sp>
      <p:sp>
        <p:nvSpPr>
          <p:cNvPr id="4" name="Footer Placeholder 3"/>
          <p:cNvSpPr>
            <a:spLocks noGrp="1"/>
          </p:cNvSpPr>
          <p:nvPr>
            <p:ph type="ftr" sz="quarter" idx="11"/>
          </p:nvPr>
        </p:nvSpPr>
        <p:spPr/>
        <p:txBody>
          <a:bodyPr/>
          <a:lstStyle/>
          <a:p>
            <a:pPr>
              <a:defRPr/>
            </a:pPr>
            <a:r>
              <a:rPr lang="en-US" smtClean="0"/>
              <a:t>© Kaminski, Ammann, Offutt</a:t>
            </a:r>
            <a:endParaRPr lang="en-US"/>
          </a:p>
        </p:txBody>
      </p:sp>
      <p:sp>
        <p:nvSpPr>
          <p:cNvPr id="5" name="Slide Number Placeholder 4"/>
          <p:cNvSpPr>
            <a:spLocks noGrp="1"/>
          </p:cNvSpPr>
          <p:nvPr>
            <p:ph type="sldNum" sz="quarter" idx="12"/>
          </p:nvPr>
        </p:nvSpPr>
        <p:spPr/>
        <p:txBody>
          <a:bodyPr/>
          <a:lstStyle/>
          <a:p>
            <a:pPr>
              <a:defRPr/>
            </a:pPr>
            <a:fld id="{9ED6B2CD-BCED-41C8-B007-9ED2CF09BE4F}" type="slidenum">
              <a:rPr lang="en-US" smtClean="0"/>
              <a:pPr>
                <a:defRPr/>
              </a:pPr>
              <a:t>30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21513504"/>
              </p:ext>
            </p:extLst>
          </p:nvPr>
        </p:nvGraphicFramePr>
        <p:xfrm>
          <a:off x="1524000" y="1828800"/>
          <a:ext cx="6096000" cy="41148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sz="2800" dirty="0" smtClean="0">
                          <a:effectLst>
                            <a:outerShdw blurRad="38100" dist="38100" dir="2700000" algn="tl">
                              <a:srgbClr val="000000">
                                <a:alpha val="43137"/>
                              </a:srgbClr>
                            </a:outerShdw>
                          </a:effectLst>
                          <a:latin typeface="Gill Sans MT" pitchFamily="34" charset="0"/>
                        </a:rPr>
                        <a:t>Unique Literals</a:t>
                      </a:r>
                      <a:endParaRPr lang="en-US" sz="2800" dirty="0">
                        <a:effectLst>
                          <a:outerShdw blurRad="38100" dist="38100" dir="2700000" algn="tl">
                            <a:srgbClr val="000000">
                              <a:alpha val="43137"/>
                            </a:srgbClr>
                          </a:outerShdw>
                        </a:effectLst>
                        <a:latin typeface="Gill Sans MT" pitchFamily="34" charset="0"/>
                      </a:endParaRPr>
                    </a:p>
                  </a:txBody>
                  <a:tcPr/>
                </a:tc>
                <a:tc>
                  <a:txBody>
                    <a:bodyPr/>
                    <a:lstStyle/>
                    <a:p>
                      <a:pPr algn="ctr"/>
                      <a:r>
                        <a:rPr lang="en-US" sz="2800" dirty="0" smtClean="0">
                          <a:effectLst>
                            <a:outerShdw blurRad="38100" dist="38100" dir="2700000" algn="tl">
                              <a:srgbClr val="000000">
                                <a:alpha val="43137"/>
                              </a:srgbClr>
                            </a:outerShdw>
                          </a:effectLst>
                          <a:latin typeface="Gill Sans MT" pitchFamily="34" charset="0"/>
                        </a:rPr>
                        <a:t>Total Faults</a:t>
                      </a:r>
                      <a:endParaRPr lang="en-US" sz="2800" dirty="0">
                        <a:effectLst>
                          <a:outerShdw blurRad="38100" dist="38100" dir="2700000" algn="tl">
                            <a:srgbClr val="000000">
                              <a:alpha val="43137"/>
                            </a:srgbClr>
                          </a:outerShdw>
                        </a:effectLst>
                        <a:latin typeface="Gill Sans MT" pitchFamily="34" charset="0"/>
                      </a:endParaRPr>
                    </a:p>
                  </a:txBody>
                  <a:tcPr/>
                </a:tc>
                <a:tc>
                  <a:txBody>
                    <a:bodyPr/>
                    <a:lstStyle/>
                    <a:p>
                      <a:pPr algn="ctr"/>
                      <a:r>
                        <a:rPr lang="en-US" sz="2800" dirty="0" smtClean="0">
                          <a:effectLst>
                            <a:outerShdw blurRad="38100" dist="38100" dir="2700000" algn="tl">
                              <a:srgbClr val="000000">
                                <a:alpha val="43137"/>
                              </a:srgbClr>
                            </a:outerShdw>
                          </a:effectLst>
                          <a:latin typeface="Gill Sans MT" pitchFamily="34" charset="0"/>
                        </a:rPr>
                        <a:t>Faults Found</a:t>
                      </a:r>
                      <a:endParaRPr lang="en-US" sz="2800" dirty="0">
                        <a:effectLst>
                          <a:outerShdw blurRad="38100" dist="38100" dir="2700000" algn="tl">
                            <a:srgbClr val="000000">
                              <a:alpha val="43137"/>
                            </a:srgbClr>
                          </a:outerShdw>
                        </a:effectLst>
                        <a:latin typeface="Gill Sans MT" pitchFamily="34" charset="0"/>
                      </a:endParaRPr>
                    </a:p>
                  </a:txBody>
                  <a:tcPr/>
                </a:tc>
                <a:tc>
                  <a:txBody>
                    <a:bodyPr/>
                    <a:lstStyle/>
                    <a:p>
                      <a:pPr algn="ctr"/>
                      <a:r>
                        <a:rPr lang="en-US" sz="2800" dirty="0" smtClean="0">
                          <a:effectLst>
                            <a:outerShdw blurRad="38100" dist="38100" dir="2700000" algn="tl">
                              <a:srgbClr val="000000">
                                <a:alpha val="43137"/>
                              </a:srgbClr>
                            </a:outerShdw>
                          </a:effectLst>
                          <a:latin typeface="Gill Sans MT" pitchFamily="34" charset="0"/>
                        </a:rPr>
                        <a:t>Percent</a:t>
                      </a:r>
                      <a:endParaRPr lang="en-US" sz="2800" dirty="0">
                        <a:effectLst>
                          <a:outerShdw blurRad="38100" dist="38100" dir="2700000" algn="tl">
                            <a:srgbClr val="000000">
                              <a:alpha val="43137"/>
                            </a:srgbClr>
                          </a:outerShdw>
                        </a:effectLst>
                        <a:latin typeface="Gill Sans MT" pitchFamily="34" charset="0"/>
                      </a:endParaRPr>
                    </a:p>
                  </a:txBody>
                  <a:tcPr/>
                </a:tc>
              </a:tr>
              <a:tr h="370840">
                <a:tc>
                  <a:txBody>
                    <a:bodyPr/>
                    <a:lstStyle/>
                    <a:p>
                      <a:pPr algn="r"/>
                      <a:r>
                        <a:rPr lang="en-US" sz="2000" b="1" dirty="0" smtClean="0">
                          <a:latin typeface="Gill Sans MT" pitchFamily="34" charset="0"/>
                        </a:rPr>
                        <a:t>5</a:t>
                      </a:r>
                    </a:p>
                  </a:txBody>
                  <a:tcPr/>
                </a:tc>
                <a:tc>
                  <a:txBody>
                    <a:bodyPr/>
                    <a:lstStyle/>
                    <a:p>
                      <a:pPr algn="r"/>
                      <a:r>
                        <a:rPr lang="en-US" sz="2000" b="1" dirty="0" smtClean="0">
                          <a:latin typeface="Gill Sans MT" pitchFamily="34" charset="0"/>
                        </a:rPr>
                        <a:t>71</a:t>
                      </a:r>
                      <a:endParaRPr lang="en-US" sz="2000" b="1" dirty="0">
                        <a:latin typeface="Gill Sans MT" pitchFamily="34" charset="0"/>
                      </a:endParaRPr>
                    </a:p>
                  </a:txBody>
                  <a:tcPr/>
                </a:tc>
                <a:tc>
                  <a:txBody>
                    <a:bodyPr/>
                    <a:lstStyle/>
                    <a:p>
                      <a:pPr algn="r"/>
                      <a:r>
                        <a:rPr lang="en-US" sz="2000" b="1" dirty="0" smtClean="0">
                          <a:latin typeface="Gill Sans MT" pitchFamily="34" charset="0"/>
                        </a:rPr>
                        <a:t>61</a:t>
                      </a:r>
                      <a:endParaRPr lang="en-US" sz="2000" b="1" dirty="0">
                        <a:latin typeface="Gill Sans MT" pitchFamily="34" charset="0"/>
                      </a:endParaRPr>
                    </a:p>
                  </a:txBody>
                  <a:tcPr/>
                </a:tc>
                <a:tc>
                  <a:txBody>
                    <a:bodyPr/>
                    <a:lstStyle/>
                    <a:p>
                      <a:pPr algn="r"/>
                      <a:r>
                        <a:rPr lang="en-US" sz="2000" b="1" dirty="0" smtClean="0">
                          <a:latin typeface="Gill Sans MT" pitchFamily="34" charset="0"/>
                        </a:rPr>
                        <a:t>86%</a:t>
                      </a:r>
                    </a:p>
                  </a:txBody>
                  <a:tcPr/>
                </a:tc>
              </a:tr>
              <a:tr h="370840">
                <a:tc>
                  <a:txBody>
                    <a:bodyPr/>
                    <a:lstStyle/>
                    <a:p>
                      <a:pPr algn="r"/>
                      <a:r>
                        <a:rPr lang="en-US" sz="2000" b="1" dirty="0" smtClean="0">
                          <a:latin typeface="Gill Sans MT" pitchFamily="34" charset="0"/>
                        </a:rPr>
                        <a:t>7</a:t>
                      </a:r>
                      <a:endParaRPr lang="en-US" sz="2000" b="1" dirty="0">
                        <a:latin typeface="Gill Sans MT" pitchFamily="34" charset="0"/>
                      </a:endParaRPr>
                    </a:p>
                  </a:txBody>
                  <a:tcPr/>
                </a:tc>
                <a:tc>
                  <a:txBody>
                    <a:bodyPr/>
                    <a:lstStyle/>
                    <a:p>
                      <a:pPr algn="r"/>
                      <a:r>
                        <a:rPr lang="en-US" sz="2000" b="1" dirty="0" smtClean="0">
                          <a:latin typeface="Gill Sans MT" pitchFamily="34" charset="0"/>
                        </a:rPr>
                        <a:t>523</a:t>
                      </a:r>
                      <a:endParaRPr lang="en-US" sz="2000" b="1" dirty="0">
                        <a:latin typeface="Gill Sans MT" pitchFamily="34" charset="0"/>
                      </a:endParaRPr>
                    </a:p>
                  </a:txBody>
                  <a:tcPr/>
                </a:tc>
                <a:tc>
                  <a:txBody>
                    <a:bodyPr/>
                    <a:lstStyle/>
                    <a:p>
                      <a:pPr algn="r"/>
                      <a:r>
                        <a:rPr lang="en-US" sz="2000" b="1" dirty="0" smtClean="0">
                          <a:latin typeface="Gill Sans MT" pitchFamily="34" charset="0"/>
                        </a:rPr>
                        <a:t>328</a:t>
                      </a:r>
                      <a:endParaRPr lang="en-US" sz="2000" b="1" dirty="0">
                        <a:latin typeface="Gill Sans MT" pitchFamily="34" charset="0"/>
                      </a:endParaRPr>
                    </a:p>
                  </a:txBody>
                  <a:tcPr/>
                </a:tc>
                <a:tc>
                  <a:txBody>
                    <a:bodyPr/>
                    <a:lstStyle/>
                    <a:p>
                      <a:pPr algn="r"/>
                      <a:r>
                        <a:rPr lang="en-US" sz="2000" b="1" dirty="0" smtClean="0">
                          <a:latin typeface="Gill Sans MT" pitchFamily="34" charset="0"/>
                        </a:rPr>
                        <a:t>63%</a:t>
                      </a:r>
                      <a:endParaRPr lang="en-US" sz="2000" b="1" dirty="0">
                        <a:latin typeface="Gill Sans MT" pitchFamily="34" charset="0"/>
                      </a:endParaRPr>
                    </a:p>
                  </a:txBody>
                  <a:tcPr/>
                </a:tc>
              </a:tr>
              <a:tr h="370840">
                <a:tc>
                  <a:txBody>
                    <a:bodyPr/>
                    <a:lstStyle/>
                    <a:p>
                      <a:pPr algn="r"/>
                      <a:r>
                        <a:rPr lang="en-US" sz="2000" b="1" dirty="0" smtClean="0">
                          <a:latin typeface="Gill Sans MT" pitchFamily="34" charset="0"/>
                        </a:rPr>
                        <a:t>8</a:t>
                      </a:r>
                      <a:endParaRPr lang="en-US" sz="2000" b="1" dirty="0">
                        <a:latin typeface="Gill Sans MT" pitchFamily="34" charset="0"/>
                      </a:endParaRPr>
                    </a:p>
                  </a:txBody>
                  <a:tcPr/>
                </a:tc>
                <a:tc>
                  <a:txBody>
                    <a:bodyPr/>
                    <a:lstStyle/>
                    <a:p>
                      <a:pPr algn="r"/>
                      <a:r>
                        <a:rPr lang="en-US" sz="2000" b="1" dirty="0" smtClean="0">
                          <a:latin typeface="Gill Sans MT" pitchFamily="34" charset="0"/>
                        </a:rPr>
                        <a:t>316</a:t>
                      </a:r>
                      <a:endParaRPr lang="en-US" sz="2000" b="1" dirty="0">
                        <a:latin typeface="Gill Sans MT" pitchFamily="34" charset="0"/>
                      </a:endParaRPr>
                    </a:p>
                  </a:txBody>
                  <a:tcPr/>
                </a:tc>
                <a:tc>
                  <a:txBody>
                    <a:bodyPr/>
                    <a:lstStyle/>
                    <a:p>
                      <a:pPr algn="r"/>
                      <a:r>
                        <a:rPr lang="en-US" sz="2000" b="1" dirty="0" smtClean="0">
                          <a:latin typeface="Gill Sans MT" pitchFamily="34" charset="0"/>
                        </a:rPr>
                        <a:t>152</a:t>
                      </a:r>
                      <a:endParaRPr lang="en-US" sz="2000" b="1" dirty="0">
                        <a:latin typeface="Gill Sans MT" pitchFamily="34" charset="0"/>
                      </a:endParaRPr>
                    </a:p>
                  </a:txBody>
                  <a:tcPr/>
                </a:tc>
                <a:tc>
                  <a:txBody>
                    <a:bodyPr/>
                    <a:lstStyle/>
                    <a:p>
                      <a:pPr algn="r"/>
                      <a:r>
                        <a:rPr lang="en-US" sz="2000" b="1" dirty="0" smtClean="0">
                          <a:latin typeface="Gill Sans MT" pitchFamily="34" charset="0"/>
                        </a:rPr>
                        <a:t>48%</a:t>
                      </a:r>
                      <a:endParaRPr lang="en-US" sz="2000" b="1" dirty="0">
                        <a:latin typeface="Gill Sans MT" pitchFamily="34" charset="0"/>
                      </a:endParaRPr>
                    </a:p>
                  </a:txBody>
                  <a:tcPr/>
                </a:tc>
              </a:tr>
              <a:tr h="370840">
                <a:tc>
                  <a:txBody>
                    <a:bodyPr/>
                    <a:lstStyle/>
                    <a:p>
                      <a:pPr algn="r"/>
                      <a:r>
                        <a:rPr lang="en-US" sz="2000" b="1" dirty="0" smtClean="0">
                          <a:latin typeface="Gill Sans MT" pitchFamily="34" charset="0"/>
                        </a:rPr>
                        <a:t>9</a:t>
                      </a:r>
                      <a:endParaRPr lang="en-US" sz="2000" b="1" dirty="0">
                        <a:latin typeface="Gill Sans MT" pitchFamily="34" charset="0"/>
                      </a:endParaRPr>
                    </a:p>
                  </a:txBody>
                  <a:tcPr/>
                </a:tc>
                <a:tc>
                  <a:txBody>
                    <a:bodyPr/>
                    <a:lstStyle/>
                    <a:p>
                      <a:pPr algn="r"/>
                      <a:r>
                        <a:rPr lang="en-US" sz="2000" b="1" dirty="0" smtClean="0">
                          <a:latin typeface="Gill Sans MT" pitchFamily="34" charset="0"/>
                        </a:rPr>
                        <a:t>1630</a:t>
                      </a:r>
                      <a:endParaRPr lang="en-US" sz="2000" b="1" dirty="0">
                        <a:latin typeface="Gill Sans MT" pitchFamily="34" charset="0"/>
                      </a:endParaRPr>
                    </a:p>
                  </a:txBody>
                  <a:tcPr/>
                </a:tc>
                <a:tc>
                  <a:txBody>
                    <a:bodyPr/>
                    <a:lstStyle/>
                    <a:p>
                      <a:pPr algn="r"/>
                      <a:r>
                        <a:rPr lang="en-US" sz="2000" b="1" dirty="0" smtClean="0">
                          <a:latin typeface="Gill Sans MT" pitchFamily="34" charset="0"/>
                        </a:rPr>
                        <a:t>650</a:t>
                      </a:r>
                      <a:endParaRPr lang="en-US" sz="2000" b="1" dirty="0">
                        <a:latin typeface="Gill Sans MT" pitchFamily="34" charset="0"/>
                      </a:endParaRPr>
                    </a:p>
                  </a:txBody>
                  <a:tcPr/>
                </a:tc>
                <a:tc>
                  <a:txBody>
                    <a:bodyPr/>
                    <a:lstStyle/>
                    <a:p>
                      <a:pPr algn="r"/>
                      <a:r>
                        <a:rPr lang="en-US" sz="2000" b="1" dirty="0" smtClean="0">
                          <a:latin typeface="Gill Sans MT" pitchFamily="34" charset="0"/>
                        </a:rPr>
                        <a:t>40%</a:t>
                      </a:r>
                      <a:endParaRPr lang="en-US" sz="2000" b="1" dirty="0">
                        <a:latin typeface="Gill Sans MT" pitchFamily="34" charset="0"/>
                      </a:endParaRPr>
                    </a:p>
                  </a:txBody>
                  <a:tcPr/>
                </a:tc>
              </a:tr>
              <a:tr h="370840">
                <a:tc>
                  <a:txBody>
                    <a:bodyPr/>
                    <a:lstStyle/>
                    <a:p>
                      <a:pPr algn="r"/>
                      <a:r>
                        <a:rPr lang="en-US" sz="2000" b="1" dirty="0" smtClean="0">
                          <a:latin typeface="Gill Sans MT" pitchFamily="34" charset="0"/>
                        </a:rPr>
                        <a:t>10</a:t>
                      </a:r>
                      <a:endParaRPr lang="en-US" sz="2000" b="1" dirty="0">
                        <a:latin typeface="Gill Sans MT" pitchFamily="34" charset="0"/>
                      </a:endParaRPr>
                    </a:p>
                  </a:txBody>
                  <a:tcPr/>
                </a:tc>
                <a:tc>
                  <a:txBody>
                    <a:bodyPr/>
                    <a:lstStyle/>
                    <a:p>
                      <a:pPr algn="r"/>
                      <a:r>
                        <a:rPr lang="en-US" sz="2000" b="1" dirty="0" smtClean="0">
                          <a:latin typeface="Gill Sans MT" pitchFamily="34" charset="0"/>
                        </a:rPr>
                        <a:t>1120</a:t>
                      </a:r>
                      <a:endParaRPr lang="en-US" sz="2000" b="1" dirty="0">
                        <a:latin typeface="Gill Sans MT" pitchFamily="34" charset="0"/>
                      </a:endParaRPr>
                    </a:p>
                  </a:txBody>
                  <a:tcPr/>
                </a:tc>
                <a:tc>
                  <a:txBody>
                    <a:bodyPr/>
                    <a:lstStyle/>
                    <a:p>
                      <a:pPr algn="r"/>
                      <a:r>
                        <a:rPr lang="en-US" sz="2000" b="1" dirty="0" smtClean="0">
                          <a:latin typeface="Gill Sans MT" pitchFamily="34" charset="0"/>
                        </a:rPr>
                        <a:t>432</a:t>
                      </a:r>
                      <a:endParaRPr lang="en-US" sz="2000" b="1" dirty="0">
                        <a:latin typeface="Gill Sans MT" pitchFamily="34" charset="0"/>
                      </a:endParaRPr>
                    </a:p>
                  </a:txBody>
                  <a:tcPr/>
                </a:tc>
                <a:tc>
                  <a:txBody>
                    <a:bodyPr/>
                    <a:lstStyle/>
                    <a:p>
                      <a:pPr algn="r"/>
                      <a:r>
                        <a:rPr lang="en-US" sz="2000" b="1" dirty="0" smtClean="0">
                          <a:latin typeface="Gill Sans MT" pitchFamily="34" charset="0"/>
                        </a:rPr>
                        <a:t>39%</a:t>
                      </a:r>
                      <a:endParaRPr lang="en-US" sz="2000" b="1" dirty="0">
                        <a:latin typeface="Gill Sans MT" pitchFamily="34" charset="0"/>
                      </a:endParaRPr>
                    </a:p>
                  </a:txBody>
                  <a:tcPr/>
                </a:tc>
              </a:tr>
              <a:tr h="370840">
                <a:tc>
                  <a:txBody>
                    <a:bodyPr/>
                    <a:lstStyle/>
                    <a:p>
                      <a:pPr algn="r"/>
                      <a:r>
                        <a:rPr lang="en-US" sz="2000" b="1" dirty="0" smtClean="0">
                          <a:latin typeface="Gill Sans MT" pitchFamily="34" charset="0"/>
                        </a:rPr>
                        <a:t>11</a:t>
                      </a:r>
                      <a:endParaRPr lang="en-US" sz="2000" b="1" dirty="0">
                        <a:latin typeface="Gill Sans MT" pitchFamily="34" charset="0"/>
                      </a:endParaRPr>
                    </a:p>
                  </a:txBody>
                  <a:tcPr/>
                </a:tc>
                <a:tc>
                  <a:txBody>
                    <a:bodyPr/>
                    <a:lstStyle/>
                    <a:p>
                      <a:pPr algn="r"/>
                      <a:r>
                        <a:rPr lang="en-US" sz="2000" b="1" dirty="0" smtClean="0">
                          <a:latin typeface="Gill Sans MT" pitchFamily="34" charset="0"/>
                        </a:rPr>
                        <a:t>956</a:t>
                      </a:r>
                      <a:endParaRPr lang="en-US" sz="2000" b="1" dirty="0">
                        <a:latin typeface="Gill Sans MT" pitchFamily="34" charset="0"/>
                      </a:endParaRPr>
                    </a:p>
                  </a:txBody>
                  <a:tcPr/>
                </a:tc>
                <a:tc>
                  <a:txBody>
                    <a:bodyPr/>
                    <a:lstStyle/>
                    <a:p>
                      <a:pPr algn="r"/>
                      <a:r>
                        <a:rPr lang="en-US" sz="2000" b="1" dirty="0" smtClean="0">
                          <a:latin typeface="Gill Sans MT" pitchFamily="34" charset="0"/>
                        </a:rPr>
                        <a:t>312</a:t>
                      </a:r>
                      <a:endParaRPr lang="en-US" sz="2000" b="1" dirty="0">
                        <a:latin typeface="Gill Sans MT" pitchFamily="34" charset="0"/>
                      </a:endParaRPr>
                    </a:p>
                  </a:txBody>
                  <a:tcPr/>
                </a:tc>
                <a:tc>
                  <a:txBody>
                    <a:bodyPr/>
                    <a:lstStyle/>
                    <a:p>
                      <a:pPr algn="r"/>
                      <a:r>
                        <a:rPr lang="en-US" sz="2000" b="1" dirty="0" smtClean="0">
                          <a:latin typeface="Gill Sans MT" pitchFamily="34" charset="0"/>
                        </a:rPr>
                        <a:t>33%</a:t>
                      </a:r>
                      <a:endParaRPr lang="en-US" sz="2000" b="1" dirty="0">
                        <a:latin typeface="Gill Sans MT" pitchFamily="34" charset="0"/>
                      </a:endParaRPr>
                    </a:p>
                  </a:txBody>
                  <a:tcPr/>
                </a:tc>
              </a:tr>
              <a:tr h="370840">
                <a:tc>
                  <a:txBody>
                    <a:bodyPr/>
                    <a:lstStyle/>
                    <a:p>
                      <a:pPr algn="r"/>
                      <a:r>
                        <a:rPr lang="en-US" sz="2000" b="1" dirty="0" smtClean="0">
                          <a:latin typeface="Gill Sans MT" pitchFamily="34" charset="0"/>
                        </a:rPr>
                        <a:t>12</a:t>
                      </a:r>
                      <a:endParaRPr lang="en-US" sz="2000" b="1" dirty="0">
                        <a:latin typeface="Gill Sans MT" pitchFamily="34" charset="0"/>
                      </a:endParaRPr>
                    </a:p>
                  </a:txBody>
                  <a:tcPr/>
                </a:tc>
                <a:tc>
                  <a:txBody>
                    <a:bodyPr/>
                    <a:lstStyle/>
                    <a:p>
                      <a:pPr algn="r"/>
                      <a:r>
                        <a:rPr lang="en-US" sz="2000" b="1" dirty="0" smtClean="0">
                          <a:latin typeface="Gill Sans MT" pitchFamily="34" charset="0"/>
                        </a:rPr>
                        <a:t>4870</a:t>
                      </a:r>
                      <a:endParaRPr lang="en-US" sz="2000" b="1" dirty="0">
                        <a:latin typeface="Gill Sans MT" pitchFamily="34" charset="0"/>
                      </a:endParaRPr>
                    </a:p>
                  </a:txBody>
                  <a:tcPr/>
                </a:tc>
                <a:tc>
                  <a:txBody>
                    <a:bodyPr/>
                    <a:lstStyle/>
                    <a:p>
                      <a:pPr algn="r"/>
                      <a:r>
                        <a:rPr lang="en-US" sz="2000" b="1" dirty="0" smtClean="0">
                          <a:latin typeface="Gill Sans MT" pitchFamily="34" charset="0"/>
                        </a:rPr>
                        <a:t>1421</a:t>
                      </a:r>
                      <a:endParaRPr lang="en-US" sz="2000" b="1" dirty="0">
                        <a:latin typeface="Gill Sans MT"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latin typeface="Gill Sans MT" pitchFamily="34" charset="0"/>
                        </a:rPr>
                        <a:t>29%</a:t>
                      </a:r>
                    </a:p>
                  </a:txBody>
                  <a:tcPr/>
                </a:tc>
              </a:tr>
              <a:tr h="370840">
                <a:tc>
                  <a:txBody>
                    <a:bodyPr/>
                    <a:lstStyle/>
                    <a:p>
                      <a:pPr algn="r"/>
                      <a:r>
                        <a:rPr lang="en-US" sz="2000" b="1" dirty="0" smtClean="0">
                          <a:latin typeface="Gill Sans MT" pitchFamily="34" charset="0"/>
                        </a:rPr>
                        <a:t>13</a:t>
                      </a:r>
                      <a:endParaRPr lang="en-US" sz="2000" b="1" dirty="0">
                        <a:latin typeface="Gill Sans MT" pitchFamily="34" charset="0"/>
                      </a:endParaRPr>
                    </a:p>
                  </a:txBody>
                  <a:tcPr/>
                </a:tc>
                <a:tc>
                  <a:txBody>
                    <a:bodyPr/>
                    <a:lstStyle/>
                    <a:p>
                      <a:pPr algn="r"/>
                      <a:r>
                        <a:rPr lang="en-US" sz="2000" b="1" dirty="0" smtClean="0">
                          <a:latin typeface="Gill Sans MT" pitchFamily="34" charset="0"/>
                        </a:rPr>
                        <a:t>1623</a:t>
                      </a:r>
                      <a:endParaRPr lang="en-US" sz="2000" b="1" dirty="0">
                        <a:latin typeface="Gill Sans MT" pitchFamily="34" charset="0"/>
                      </a:endParaRPr>
                    </a:p>
                  </a:txBody>
                  <a:tcPr/>
                </a:tc>
                <a:tc>
                  <a:txBody>
                    <a:bodyPr/>
                    <a:lstStyle/>
                    <a:p>
                      <a:pPr algn="r"/>
                      <a:r>
                        <a:rPr lang="en-US" sz="2000" b="1" dirty="0" smtClean="0">
                          <a:latin typeface="Gill Sans MT" pitchFamily="34" charset="0"/>
                        </a:rPr>
                        <a:t>535</a:t>
                      </a:r>
                      <a:endParaRPr lang="en-US" sz="2000" b="1" dirty="0">
                        <a:latin typeface="Gill Sans MT" pitchFamily="34" charset="0"/>
                      </a:endParaRPr>
                    </a:p>
                  </a:txBody>
                  <a:tcPr/>
                </a:tc>
                <a:tc>
                  <a:txBody>
                    <a:bodyPr/>
                    <a:lstStyle/>
                    <a:p>
                      <a:pPr algn="r"/>
                      <a:r>
                        <a:rPr lang="en-US" sz="2000" b="1" dirty="0" smtClean="0">
                          <a:latin typeface="Gill Sans MT" pitchFamily="34" charset="0"/>
                        </a:rPr>
                        <a:t>33%</a:t>
                      </a:r>
                      <a:endParaRPr lang="en-US" sz="2000" b="1" dirty="0">
                        <a:latin typeface="Gill Sans MT" pitchFamily="34" charset="0"/>
                      </a:endParaRPr>
                    </a:p>
                  </a:txBody>
                  <a:tcPr/>
                </a:tc>
              </a:tr>
            </a:tbl>
          </a:graphicData>
        </a:graphic>
      </p:graphicFrame>
      <p:sp>
        <p:nvSpPr>
          <p:cNvPr id="7" name="TextBox 6"/>
          <p:cNvSpPr txBox="1"/>
          <p:nvPr/>
        </p:nvSpPr>
        <p:spPr>
          <a:xfrm>
            <a:off x="302242" y="1219200"/>
            <a:ext cx="8539517" cy="523220"/>
          </a:xfrm>
          <a:prstGeom prst="rect">
            <a:avLst/>
          </a:prstGeom>
          <a:noFill/>
        </p:spPr>
        <p:txBody>
          <a:bodyPr wrap="none" rtlCol="0">
            <a:spAutoFit/>
          </a:bodyPr>
          <a:lstStyle/>
          <a:p>
            <a:r>
              <a:rPr lang="en-US" sz="2800" dirty="0" smtClean="0">
                <a:latin typeface="Gill Sans MT" pitchFamily="34" charset="0"/>
              </a:rPr>
              <a:t>Faults found grouped by number of unique literals</a:t>
            </a:r>
            <a:endParaRPr lang="en-US" sz="2800" dirty="0">
              <a:latin typeface="Gill Sans MT" pitchFamily="34" charset="0"/>
            </a:endParaRPr>
          </a:p>
        </p:txBody>
      </p:sp>
    </p:spTree>
    <p:extLst>
      <p:ext uri="{BB962C8B-B14F-4D97-AF65-F5344CB8AC3E}">
        <p14:creationId xmlns:p14="http://schemas.microsoft.com/office/powerpoint/2010/main" val="3174270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Minimal-MUMCUT vs. MCDC</a:t>
            </a:r>
            <a:endParaRPr lang="en-US" dirty="0"/>
          </a:p>
        </p:txBody>
      </p:sp>
      <p:sp>
        <p:nvSpPr>
          <p:cNvPr id="3" name="Content Placeholder 2"/>
          <p:cNvSpPr>
            <a:spLocks noGrp="1"/>
          </p:cNvSpPr>
          <p:nvPr>
            <p:ph idx="1"/>
          </p:nvPr>
        </p:nvSpPr>
        <p:spPr/>
        <p:txBody>
          <a:bodyPr/>
          <a:lstStyle/>
          <a:p>
            <a:r>
              <a:rPr lang="en-US" dirty="0" smtClean="0"/>
              <a:t>Minimal-MUMCUT finds </a:t>
            </a:r>
            <a:r>
              <a:rPr lang="en-US" dirty="0" smtClean="0">
                <a:solidFill>
                  <a:schemeClr val="tx2"/>
                </a:solidFill>
              </a:rPr>
              <a:t>significantly more faults</a:t>
            </a:r>
            <a:r>
              <a:rPr lang="en-US" dirty="0" smtClean="0"/>
              <a:t> than MCDC</a:t>
            </a:r>
          </a:p>
          <a:p>
            <a:pPr lvl="1"/>
            <a:r>
              <a:rPr lang="en-US" dirty="0" smtClean="0"/>
              <a:t>Especially in </a:t>
            </a:r>
            <a:r>
              <a:rPr lang="en-US" dirty="0" smtClean="0">
                <a:solidFill>
                  <a:schemeClr val="tx2"/>
                </a:solidFill>
              </a:rPr>
              <a:t>large, complicated</a:t>
            </a:r>
            <a:r>
              <a:rPr lang="en-US" dirty="0" smtClean="0"/>
              <a:t>, logic expressions</a:t>
            </a:r>
          </a:p>
          <a:p>
            <a:pPr lvl="1"/>
            <a:r>
              <a:rPr lang="en-US" dirty="0" smtClean="0"/>
              <a:t>Which is precisely when engineers are most likely to make </a:t>
            </a:r>
            <a:r>
              <a:rPr lang="en-US" dirty="0" smtClean="0">
                <a:solidFill>
                  <a:schemeClr val="tx2"/>
                </a:solidFill>
              </a:rPr>
              <a:t>mistakes</a:t>
            </a:r>
            <a:r>
              <a:rPr lang="en-US" dirty="0" smtClean="0"/>
              <a:t>!</a:t>
            </a:r>
          </a:p>
          <a:p>
            <a:pPr lvl="1"/>
            <a:r>
              <a:rPr lang="en-US" dirty="0" smtClean="0"/>
              <a:t>Also very hard to </a:t>
            </a:r>
            <a:r>
              <a:rPr lang="en-US" dirty="0" smtClean="0">
                <a:solidFill>
                  <a:schemeClr val="tx2"/>
                </a:solidFill>
              </a:rPr>
              <a:t>debug</a:t>
            </a:r>
            <a:r>
              <a:rPr lang="en-US" dirty="0" smtClean="0"/>
              <a:t> when the software fails</a:t>
            </a:r>
          </a:p>
          <a:p>
            <a:r>
              <a:rPr lang="en-US" dirty="0" smtClean="0"/>
              <a:t>Requires up to </a:t>
            </a:r>
            <a:r>
              <a:rPr lang="en-US" dirty="0" smtClean="0">
                <a:solidFill>
                  <a:schemeClr val="tx2"/>
                </a:solidFill>
              </a:rPr>
              <a:t>four times</a:t>
            </a:r>
            <a:r>
              <a:rPr lang="en-US" dirty="0" smtClean="0"/>
              <a:t> as many tests</a:t>
            </a:r>
          </a:p>
          <a:p>
            <a:r>
              <a:rPr lang="en-US" dirty="0" smtClean="0">
                <a:solidFill>
                  <a:schemeClr val="tx2"/>
                </a:solidFill>
              </a:rPr>
              <a:t>Suggested</a:t>
            </a:r>
            <a:r>
              <a:rPr lang="en-US" dirty="0" smtClean="0"/>
              <a:t> approach</a:t>
            </a:r>
          </a:p>
          <a:p>
            <a:pPr marL="914400" lvl="1" indent="-457200">
              <a:buFont typeface="+mj-lt"/>
              <a:buAutoNum type="arabicPeriod"/>
            </a:pPr>
            <a:r>
              <a:rPr lang="en-US" dirty="0" smtClean="0"/>
              <a:t>Use </a:t>
            </a:r>
            <a:r>
              <a:rPr lang="en-US" dirty="0" smtClean="0">
                <a:solidFill>
                  <a:schemeClr val="tx2"/>
                </a:solidFill>
              </a:rPr>
              <a:t>all combinations</a:t>
            </a:r>
            <a:r>
              <a:rPr lang="en-US" dirty="0" smtClean="0"/>
              <a:t> on predicates with </a:t>
            </a:r>
            <a:r>
              <a:rPr lang="en-US" dirty="0" smtClean="0">
                <a:solidFill>
                  <a:schemeClr val="tx2"/>
                </a:solidFill>
              </a:rPr>
              <a:t>less than 5</a:t>
            </a:r>
            <a:r>
              <a:rPr lang="en-US" dirty="0" smtClean="0"/>
              <a:t> clauses</a:t>
            </a:r>
          </a:p>
          <a:p>
            <a:pPr marL="914400" lvl="1" indent="-457200">
              <a:buFont typeface="+mj-lt"/>
              <a:buAutoNum type="arabicPeriod"/>
            </a:pPr>
            <a:r>
              <a:rPr lang="en-US" dirty="0" smtClean="0"/>
              <a:t>Use </a:t>
            </a:r>
            <a:r>
              <a:rPr lang="en-US" dirty="0" smtClean="0">
                <a:solidFill>
                  <a:schemeClr val="tx2"/>
                </a:solidFill>
              </a:rPr>
              <a:t>MCDC</a:t>
            </a:r>
            <a:r>
              <a:rPr lang="en-US" dirty="0" smtClean="0"/>
              <a:t> with </a:t>
            </a:r>
            <a:r>
              <a:rPr lang="en-US" dirty="0" smtClean="0">
                <a:solidFill>
                  <a:schemeClr val="tx2"/>
                </a:solidFill>
              </a:rPr>
              <a:t>5 to 10</a:t>
            </a:r>
            <a:r>
              <a:rPr lang="en-US" dirty="0" smtClean="0"/>
              <a:t> clauses</a:t>
            </a:r>
          </a:p>
          <a:p>
            <a:pPr marL="914400" lvl="1" indent="-457200">
              <a:buFont typeface="+mj-lt"/>
              <a:buAutoNum type="arabicPeriod"/>
            </a:pPr>
            <a:r>
              <a:rPr lang="en-US" dirty="0" smtClean="0"/>
              <a:t>Use </a:t>
            </a:r>
            <a:r>
              <a:rPr lang="en-US" dirty="0" smtClean="0">
                <a:solidFill>
                  <a:schemeClr val="tx2"/>
                </a:solidFill>
              </a:rPr>
              <a:t>minimal-MUMCUT</a:t>
            </a:r>
            <a:r>
              <a:rPr lang="en-US" dirty="0" smtClean="0"/>
              <a:t> with above </a:t>
            </a:r>
            <a:r>
              <a:rPr lang="en-US" dirty="0" smtClean="0">
                <a:solidFill>
                  <a:schemeClr val="tx2"/>
                </a:solidFill>
              </a:rPr>
              <a:t>10 clauses</a:t>
            </a:r>
            <a:endParaRPr lang="en-US" dirty="0">
              <a:solidFill>
                <a:schemeClr val="tx2"/>
              </a:solidFill>
            </a:endParaRPr>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31</a:t>
            </a:fld>
            <a:endParaRPr lang="en-US"/>
          </a:p>
        </p:txBody>
      </p:sp>
    </p:spTree>
    <p:extLst>
      <p:ext uri="{BB962C8B-B14F-4D97-AF65-F5344CB8AC3E}">
        <p14:creationId xmlns:p14="http://schemas.microsoft.com/office/powerpoint/2010/main" val="2210053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32</a:t>
            </a:fld>
            <a:endParaRPr lang="en-US"/>
          </a:p>
        </p:txBody>
      </p:sp>
      <p:sp>
        <p:nvSpPr>
          <p:cNvPr id="7" name="Content Placeholder 2"/>
          <p:cNvSpPr txBox="1">
            <a:spLocks/>
          </p:cNvSpPr>
          <p:nvPr/>
        </p:nvSpPr>
        <p:spPr>
          <a:xfrm>
            <a:off x="1117952" y="1371600"/>
            <a:ext cx="6960814" cy="4738740"/>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Motivation</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Logic-Based Testing</a:t>
            </a:r>
            <a:endPar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endParaRP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Mutation Cheaper</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Strengthening MCDC</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MCDC Obsolete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Summary</a:t>
            </a:r>
          </a:p>
        </p:txBody>
      </p:sp>
      <p:sp>
        <p:nvSpPr>
          <p:cNvPr id="8" name="Rectangle 7"/>
          <p:cNvSpPr/>
          <p:nvPr/>
        </p:nvSpPr>
        <p:spPr>
          <a:xfrm>
            <a:off x="1144596" y="5394068"/>
            <a:ext cx="2436804"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0" y="914400"/>
            <a:ext cx="9144000" cy="1524000"/>
          </a:xfrm>
        </p:spPr>
        <p:txBody>
          <a:bodyPr/>
          <a:lstStyle/>
          <a:p>
            <a:pPr marL="514350" indent="-514350">
              <a:lnSpc>
                <a:spcPct val="80000"/>
              </a:lnSpc>
              <a:buFont typeface="+mj-lt"/>
              <a:buAutoNum type="arabicPeriod"/>
            </a:pPr>
            <a:r>
              <a:rPr lang="en-US" dirty="0" smtClean="0">
                <a:solidFill>
                  <a:schemeClr val="tx2"/>
                </a:solidFill>
              </a:rPr>
              <a:t>Replace ROR </a:t>
            </a:r>
            <a:r>
              <a:rPr lang="en-US" dirty="0" smtClean="0"/>
              <a:t>with cheaper-ROR in mutation tools</a:t>
            </a:r>
          </a:p>
          <a:p>
            <a:pPr lvl="1">
              <a:lnSpc>
                <a:spcPct val="80000"/>
              </a:lnSpc>
            </a:pPr>
            <a:r>
              <a:rPr lang="en-US" dirty="0" smtClean="0">
                <a:solidFill>
                  <a:schemeClr val="tx2"/>
                </a:solidFill>
              </a:rPr>
              <a:t>No loss</a:t>
            </a:r>
            <a:r>
              <a:rPr lang="en-US" dirty="0" smtClean="0"/>
              <a:t> in strength</a:t>
            </a:r>
          </a:p>
          <a:p>
            <a:pPr lvl="1">
              <a:lnSpc>
                <a:spcPct val="80000"/>
              </a:lnSpc>
            </a:pPr>
            <a:r>
              <a:rPr lang="en-US" dirty="0" smtClean="0">
                <a:solidFill>
                  <a:schemeClr val="tx2"/>
                </a:solidFill>
              </a:rPr>
              <a:t>Saves</a:t>
            </a:r>
            <a:r>
              <a:rPr lang="en-US" dirty="0" smtClean="0"/>
              <a:t> 4 test requirements (mutants) for each relational operator</a:t>
            </a:r>
          </a:p>
          <a:p>
            <a:pPr lvl="1">
              <a:lnSpc>
                <a:spcPct val="80000"/>
              </a:lnSpc>
            </a:pPr>
            <a:r>
              <a:rPr lang="en-US" dirty="0" smtClean="0"/>
              <a:t>We are currently implementing in the </a:t>
            </a:r>
            <a:r>
              <a:rPr lang="en-US" dirty="0" err="1" smtClean="0">
                <a:solidFill>
                  <a:schemeClr val="tx2"/>
                </a:solidFill>
              </a:rPr>
              <a:t>muJava</a:t>
            </a:r>
            <a:r>
              <a:rPr lang="en-US" dirty="0" smtClean="0"/>
              <a:t> mutation tool</a:t>
            </a:r>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33</a:t>
            </a:fld>
            <a:endParaRPr lang="en-US"/>
          </a:p>
        </p:txBody>
      </p:sp>
      <p:sp>
        <p:nvSpPr>
          <p:cNvPr id="7" name="Content Placeholder 2"/>
          <p:cNvSpPr txBox="1">
            <a:spLocks/>
          </p:cNvSpPr>
          <p:nvPr/>
        </p:nvSpPr>
        <p:spPr bwMode="auto">
          <a:xfrm>
            <a:off x="0" y="2514600"/>
            <a:ext cx="91440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914400" rtl="0" eaLnBrk="0" fontAlgn="base" latinLnBrk="0" hangingPunct="0">
              <a:lnSpc>
                <a:spcPct val="80000"/>
              </a:lnSpc>
              <a:spcBef>
                <a:spcPct val="20000"/>
              </a:spcBef>
              <a:spcAft>
                <a:spcPct val="0"/>
              </a:spcAft>
              <a:buClrTx/>
              <a:buSzTx/>
              <a:buFont typeface="+mj-lt"/>
              <a:buAutoNum type="arabicPeriod" startAt="2"/>
              <a:tabLst/>
              <a:defRPr/>
            </a:pPr>
            <a:r>
              <a:rPr kumimoji="0" lang="en-US" sz="2800" b="0" i="0" u="none" strike="noStrike" kern="0" cap="none" spc="0" normalizeH="0" baseline="0" noProof="0" dirty="0" smtClean="0">
                <a:ln>
                  <a:noFill/>
                </a:ln>
                <a:solidFill>
                  <a:schemeClr val="tx2"/>
                </a:solidFill>
                <a:effectLst/>
                <a:uLnTx/>
                <a:uFillTx/>
                <a:latin typeface="Gill Sans MT" pitchFamily="34" charset="0"/>
              </a:rPr>
              <a:t>Extend</a:t>
            </a:r>
            <a:r>
              <a:rPr kumimoji="0" lang="en-US" sz="2800" b="0" i="0" u="none" strike="noStrike" kern="0" cap="none" spc="0" normalizeH="0" baseline="0" noProof="0" dirty="0" smtClean="0">
                <a:ln>
                  <a:noFill/>
                </a:ln>
                <a:solidFill>
                  <a:schemeClr val="tx1"/>
                </a:solidFill>
                <a:effectLst/>
                <a:uLnTx/>
                <a:uFillTx/>
                <a:latin typeface="Gill Sans MT" pitchFamily="34" charset="0"/>
              </a:rPr>
              <a:t> logic</a:t>
            </a:r>
            <a:r>
              <a:rPr kumimoji="0" lang="en-US" sz="2800" b="0" i="0" u="none" strike="noStrike" kern="0" cap="none" spc="0" normalizeH="0" noProof="0" dirty="0" smtClean="0">
                <a:ln>
                  <a:noFill/>
                </a:ln>
                <a:solidFill>
                  <a:schemeClr val="tx1"/>
                </a:solidFill>
                <a:effectLst/>
                <a:uLnTx/>
                <a:uFillTx/>
                <a:latin typeface="Gill Sans MT" pitchFamily="34" charset="0"/>
              </a:rPr>
              <a:t> criteria such as </a:t>
            </a:r>
            <a:r>
              <a:rPr kumimoji="0" lang="en-US" sz="2800" b="0" i="0" u="none" strike="noStrike" kern="0" cap="none" spc="0" normalizeH="0" baseline="0" noProof="0" dirty="0" smtClean="0">
                <a:ln>
                  <a:noFill/>
                </a:ln>
                <a:solidFill>
                  <a:schemeClr val="tx1"/>
                </a:solidFill>
                <a:effectLst/>
                <a:uLnTx/>
                <a:uFillTx/>
                <a:latin typeface="Gill Sans MT" pitchFamily="34" charset="0"/>
              </a:rPr>
              <a:t>MCDC with </a:t>
            </a:r>
            <a:r>
              <a:rPr kumimoji="0" lang="en-US" sz="2800" b="0" i="0" u="none" strike="noStrike" kern="0" cap="none" spc="0" normalizeH="0" baseline="0" noProof="0" dirty="0" smtClean="0">
                <a:ln>
                  <a:noFill/>
                </a:ln>
                <a:solidFill>
                  <a:schemeClr val="tx2"/>
                </a:solidFill>
                <a:effectLst/>
                <a:uLnTx/>
                <a:uFillTx/>
                <a:latin typeface="Gill Sans MT" pitchFamily="34" charset="0"/>
              </a:rPr>
              <a:t>ROR</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Gill Sans MT" pitchFamily="34" charset="0"/>
              </a:rPr>
              <a:t>Logic </a:t>
            </a:r>
            <a:r>
              <a:rPr kumimoji="0" lang="en-US" b="0" i="0" u="none" strike="noStrike" kern="0" cap="none" spc="0" normalizeH="0" baseline="0" noProof="0" dirty="0" smtClean="0">
                <a:ln>
                  <a:noFill/>
                </a:ln>
                <a:solidFill>
                  <a:schemeClr val="tx1"/>
                </a:solidFill>
                <a:effectLst/>
                <a:uLnTx/>
                <a:uFillTx/>
                <a:latin typeface="Gill Sans MT" pitchFamily="34" charset="0"/>
              </a:rPr>
              <a:t>testing should apply to the </a:t>
            </a:r>
            <a:r>
              <a:rPr kumimoji="0" lang="en-US" b="0" i="0" u="none" strike="noStrike" kern="0" cap="none" spc="0" normalizeH="0" baseline="0" noProof="0" dirty="0" smtClean="0">
                <a:ln>
                  <a:noFill/>
                </a:ln>
                <a:solidFill>
                  <a:schemeClr val="tx2"/>
                </a:solidFill>
                <a:effectLst/>
                <a:uLnTx/>
                <a:uFillTx/>
                <a:latin typeface="Gill Sans MT" pitchFamily="34" charset="0"/>
              </a:rPr>
              <a:t>relational operator level</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Gill Sans MT" pitchFamily="34" charset="0"/>
              </a:rPr>
              <a:t>Small increase in the </a:t>
            </a:r>
            <a:r>
              <a:rPr kumimoji="0" lang="en-US" b="0" i="0" u="none" strike="noStrike" kern="0" cap="none" spc="0" normalizeH="0" baseline="0" noProof="0" dirty="0" smtClean="0">
                <a:ln>
                  <a:noFill/>
                </a:ln>
                <a:solidFill>
                  <a:schemeClr val="tx2"/>
                </a:solidFill>
                <a:effectLst/>
                <a:uLnTx/>
                <a:uFillTx/>
                <a:latin typeface="Gill Sans MT" pitchFamily="34" charset="0"/>
              </a:rPr>
              <a:t>number of tests</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Gill Sans MT" pitchFamily="34" charset="0"/>
              </a:rPr>
              <a:t>Large increase in the </a:t>
            </a:r>
            <a:r>
              <a:rPr kumimoji="0" lang="en-US" b="0" i="0" u="none" strike="noStrike" kern="0" cap="none" spc="0" normalizeH="0" baseline="0" noProof="0" dirty="0" smtClean="0">
                <a:ln>
                  <a:noFill/>
                </a:ln>
                <a:solidFill>
                  <a:schemeClr val="tx2"/>
                </a:solidFill>
                <a:effectLst/>
                <a:uLnTx/>
                <a:uFillTx/>
                <a:latin typeface="Gill Sans MT" pitchFamily="34" charset="0"/>
              </a:rPr>
              <a:t>testing strength</a:t>
            </a:r>
          </a:p>
        </p:txBody>
      </p:sp>
      <p:sp>
        <p:nvSpPr>
          <p:cNvPr id="8" name="Content Placeholder 2"/>
          <p:cNvSpPr txBox="1">
            <a:spLocks/>
          </p:cNvSpPr>
          <p:nvPr/>
        </p:nvSpPr>
        <p:spPr bwMode="auto">
          <a:xfrm>
            <a:off x="0" y="4038600"/>
            <a:ext cx="9144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a:solidFill>
                  <a:schemeClr val="tx1"/>
                </a:solidFill>
                <a:latin typeface="Gill Sans MT"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Gill Sans MT" pitchFamily="34" charset="0"/>
              </a:defRPr>
            </a:lvl2pPr>
            <a:lvl3pPr marL="1143000" indent="-228600" algn="l" rtl="0" eaLnBrk="0" fontAlgn="base" hangingPunct="0">
              <a:spcBef>
                <a:spcPct val="20000"/>
              </a:spcBef>
              <a:spcAft>
                <a:spcPct val="0"/>
              </a:spcAft>
              <a:buChar char="•"/>
              <a:defRPr sz="2000">
                <a:solidFill>
                  <a:schemeClr val="tx1"/>
                </a:solidFill>
                <a:latin typeface="Gill Sans MT" pitchFamily="34" charset="0"/>
              </a:defRPr>
            </a:lvl3pPr>
            <a:lvl4pPr marL="1600200" indent="-228600" algn="l" rtl="0" eaLnBrk="0" fontAlgn="base" hangingPunct="0">
              <a:spcBef>
                <a:spcPct val="20000"/>
              </a:spcBef>
              <a:spcAft>
                <a:spcPct val="0"/>
              </a:spcAft>
              <a:buChar char="–"/>
              <a:defRPr sz="1800">
                <a:solidFill>
                  <a:schemeClr val="tx1"/>
                </a:solidFill>
                <a:latin typeface="Gill Sans MT" pitchFamily="34" charset="0"/>
              </a:defRPr>
            </a:lvl4pPr>
            <a:lvl5pPr marL="2057400" indent="-228600" algn="l" rtl="0" eaLnBrk="0" fontAlgn="base" hangingPunct="0">
              <a:spcBef>
                <a:spcPct val="20000"/>
              </a:spcBef>
              <a:spcAft>
                <a:spcPct val="0"/>
              </a:spcAft>
              <a:buChar char="»"/>
              <a:defRPr sz="1800">
                <a:solidFill>
                  <a:schemeClr val="tx1"/>
                </a:solidFill>
                <a:latin typeface="Gill Sans MT"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nSpc>
                <a:spcPct val="80000"/>
              </a:lnSpc>
              <a:buFont typeface="+mj-lt"/>
              <a:buAutoNum type="arabicPeriod" startAt="3"/>
            </a:pPr>
            <a:r>
              <a:rPr lang="en-US" b="0" dirty="0" smtClean="0">
                <a:solidFill>
                  <a:schemeClr val="tx2"/>
                </a:solidFill>
              </a:rPr>
              <a:t>Replace </a:t>
            </a:r>
            <a:r>
              <a:rPr lang="en-US" b="0" dirty="0" smtClean="0">
                <a:solidFill>
                  <a:schemeClr val="tx2"/>
                </a:solidFill>
              </a:rPr>
              <a:t>MCDC</a:t>
            </a:r>
          </a:p>
          <a:p>
            <a:pPr lvl="1">
              <a:lnSpc>
                <a:spcPct val="80000"/>
              </a:lnSpc>
            </a:pPr>
            <a:r>
              <a:rPr lang="en-US" b="0" kern="0" dirty="0" smtClean="0"/>
              <a:t>Better</a:t>
            </a:r>
            <a:r>
              <a:rPr lang="en-US" b="0" kern="0" dirty="0"/>
              <a:t>: Replace MCDC with </a:t>
            </a:r>
            <a:r>
              <a:rPr lang="en-US" b="0" kern="0" dirty="0">
                <a:solidFill>
                  <a:schemeClr val="tx2"/>
                </a:solidFill>
              </a:rPr>
              <a:t>Minimal-MUMCUT + </a:t>
            </a:r>
            <a:r>
              <a:rPr lang="en-US" b="0" kern="0" dirty="0" smtClean="0">
                <a:solidFill>
                  <a:schemeClr val="tx2"/>
                </a:solidFill>
              </a:rPr>
              <a:t>ROR</a:t>
            </a:r>
            <a:endParaRPr lang="en-US" b="0" dirty="0" smtClean="0">
              <a:solidFill>
                <a:schemeClr val="tx2"/>
              </a:solidFill>
            </a:endParaRPr>
          </a:p>
          <a:p>
            <a:pPr lvl="1">
              <a:lnSpc>
                <a:spcPct val="80000"/>
              </a:lnSpc>
            </a:pPr>
            <a:r>
              <a:rPr lang="en-US" b="0" dirty="0" smtClean="0">
                <a:solidFill>
                  <a:schemeClr val="tx2"/>
                </a:solidFill>
              </a:rPr>
              <a:t>RTCA-DO-178B</a:t>
            </a:r>
            <a:r>
              <a:rPr lang="en-US" b="0" dirty="0" smtClean="0"/>
              <a:t> has been in effect for almost 20 years</a:t>
            </a:r>
          </a:p>
          <a:p>
            <a:pPr lvl="1">
              <a:lnSpc>
                <a:spcPct val="80000"/>
              </a:lnSpc>
            </a:pPr>
            <a:r>
              <a:rPr lang="en-US" b="0" dirty="0" smtClean="0">
                <a:solidFill>
                  <a:schemeClr val="tx2"/>
                </a:solidFill>
              </a:rPr>
              <a:t>MCDC</a:t>
            </a:r>
            <a:r>
              <a:rPr lang="en-US" b="0" dirty="0" smtClean="0"/>
              <a:t> was a brilliant idea … in 1992</a:t>
            </a:r>
          </a:p>
          <a:p>
            <a:pPr lvl="1">
              <a:lnSpc>
                <a:spcPct val="80000"/>
              </a:lnSpc>
            </a:pPr>
            <a:r>
              <a:rPr lang="en-US" b="0" dirty="0" smtClean="0"/>
              <a:t>MCDC was </a:t>
            </a:r>
            <a:r>
              <a:rPr lang="en-US" b="0" dirty="0" smtClean="0">
                <a:solidFill>
                  <a:schemeClr val="tx2"/>
                </a:solidFill>
              </a:rPr>
              <a:t>adopted</a:t>
            </a:r>
            <a:r>
              <a:rPr lang="en-US" b="0" dirty="0" smtClean="0"/>
              <a:t> and </a:t>
            </a:r>
            <a:r>
              <a:rPr lang="en-US" b="0" dirty="0" smtClean="0">
                <a:solidFill>
                  <a:schemeClr val="tx2"/>
                </a:solidFill>
              </a:rPr>
              <a:t>required</a:t>
            </a:r>
            <a:r>
              <a:rPr lang="en-US" b="0" dirty="0" smtClean="0"/>
              <a:t> without scientific </a:t>
            </a:r>
            <a:r>
              <a:rPr lang="en-US" b="0" dirty="0" smtClean="0">
                <a:solidFill>
                  <a:schemeClr val="tx2"/>
                </a:solidFill>
              </a:rPr>
              <a:t>validation</a:t>
            </a:r>
          </a:p>
          <a:p>
            <a:pPr lvl="2">
              <a:lnSpc>
                <a:spcPct val="80000"/>
              </a:lnSpc>
            </a:pPr>
            <a:r>
              <a:rPr lang="en-US" b="0" dirty="0" smtClean="0"/>
              <a:t>Little theoretical analysis and no experimental studies</a:t>
            </a:r>
          </a:p>
          <a:p>
            <a:pPr lvl="1">
              <a:lnSpc>
                <a:spcPct val="80000"/>
              </a:lnSpc>
            </a:pPr>
            <a:r>
              <a:rPr lang="en-US" b="0" dirty="0" smtClean="0"/>
              <a:t>We now know that MCDC is </a:t>
            </a:r>
            <a:r>
              <a:rPr lang="en-US" b="0" dirty="0" smtClean="0">
                <a:solidFill>
                  <a:schemeClr val="tx2"/>
                </a:solidFill>
              </a:rPr>
              <a:t>poor at discovering crucial faults</a:t>
            </a:r>
          </a:p>
        </p:txBody>
      </p:sp>
    </p:spTree>
    <p:extLst>
      <p:ext uri="{BB962C8B-B14F-4D97-AF65-F5344CB8AC3E}">
        <p14:creationId xmlns:p14="http://schemas.microsoft.com/office/powerpoint/2010/main" val="225556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Costly Software Failures</a:t>
            </a:r>
            <a:endParaRPr lang="en-US" dirty="0"/>
          </a:p>
        </p:txBody>
      </p:sp>
      <p:sp>
        <p:nvSpPr>
          <p:cNvPr id="3" name="Content Placeholder 2"/>
          <p:cNvSpPr>
            <a:spLocks noGrp="1"/>
          </p:cNvSpPr>
          <p:nvPr>
            <p:ph idx="1"/>
          </p:nvPr>
        </p:nvSpPr>
        <p:spPr/>
        <p:txBody>
          <a:bodyPr/>
          <a:lstStyle/>
          <a:p>
            <a:r>
              <a:rPr lang="en-US" dirty="0" smtClean="0"/>
              <a:t>“The </a:t>
            </a:r>
            <a:r>
              <a:rPr lang="en-US" dirty="0">
                <a:solidFill>
                  <a:schemeClr val="tx2"/>
                </a:solidFill>
              </a:rPr>
              <a:t>Economic Impacts</a:t>
            </a:r>
            <a:r>
              <a:rPr lang="en-US" dirty="0"/>
              <a:t> of Inadequate Infrastructure for Software Testing”</a:t>
            </a:r>
          </a:p>
          <a:p>
            <a:pPr marL="685800" lvl="1" indent="-228600">
              <a:lnSpc>
                <a:spcPct val="83000"/>
              </a:lnSpc>
              <a:spcBef>
                <a:spcPct val="30000"/>
              </a:spcBef>
              <a:buSzPct val="100000"/>
              <a:defRPr/>
            </a:pPr>
            <a:r>
              <a:rPr lang="en-US" dirty="0"/>
              <a:t>Inadequate software testing costs the US alone between $22 and $59 </a:t>
            </a:r>
            <a:r>
              <a:rPr lang="en-US" dirty="0">
                <a:solidFill>
                  <a:schemeClr val="tx2"/>
                </a:solidFill>
              </a:rPr>
              <a:t>billion</a:t>
            </a:r>
            <a:r>
              <a:rPr lang="en-US" dirty="0"/>
              <a:t> USD annually</a:t>
            </a:r>
          </a:p>
          <a:p>
            <a:pPr marL="685800" lvl="1" indent="-228600">
              <a:lnSpc>
                <a:spcPct val="83000"/>
              </a:lnSpc>
              <a:spcBef>
                <a:spcPct val="30000"/>
              </a:spcBef>
              <a:buSzPct val="100000"/>
              <a:defRPr/>
            </a:pPr>
            <a:r>
              <a:rPr lang="en-US" dirty="0"/>
              <a:t>Better testing could cut this amount in </a:t>
            </a:r>
            <a:r>
              <a:rPr lang="en-US" dirty="0" smtClean="0">
                <a:solidFill>
                  <a:schemeClr val="tx2"/>
                </a:solidFill>
              </a:rPr>
              <a:t>half</a:t>
            </a:r>
            <a:endParaRPr lang="en-US" dirty="0" smtClean="0"/>
          </a:p>
          <a:p>
            <a:pPr marL="285750">
              <a:lnSpc>
                <a:spcPct val="83000"/>
              </a:lnSpc>
              <a:spcBef>
                <a:spcPct val="30000"/>
              </a:spcBef>
              <a:buSzPct val="100000"/>
              <a:defRPr/>
            </a:pPr>
            <a:r>
              <a:rPr lang="en-US" dirty="0" smtClean="0"/>
              <a:t>2006 : </a:t>
            </a:r>
            <a:r>
              <a:rPr lang="en-US" i="1" dirty="0"/>
              <a:t>Amazon’s</a:t>
            </a:r>
            <a:r>
              <a:rPr lang="en-US" dirty="0"/>
              <a:t> </a:t>
            </a:r>
            <a:r>
              <a:rPr lang="en-US" dirty="0">
                <a:solidFill>
                  <a:schemeClr val="tx2"/>
                </a:solidFill>
              </a:rPr>
              <a:t>BOGO</a:t>
            </a:r>
            <a:r>
              <a:rPr lang="en-US" dirty="0"/>
              <a:t> offer became a </a:t>
            </a:r>
            <a:r>
              <a:rPr lang="en-US" dirty="0">
                <a:solidFill>
                  <a:schemeClr val="tx2"/>
                </a:solidFill>
              </a:rPr>
              <a:t>double discount</a:t>
            </a:r>
          </a:p>
          <a:p>
            <a:pPr marL="285750">
              <a:lnSpc>
                <a:spcPct val="83000"/>
              </a:lnSpc>
              <a:spcBef>
                <a:spcPct val="30000"/>
              </a:spcBef>
              <a:buSzPct val="100000"/>
              <a:defRPr/>
            </a:pPr>
            <a:r>
              <a:rPr lang="en-US" dirty="0" smtClean="0"/>
              <a:t>2007 </a:t>
            </a:r>
            <a:r>
              <a:rPr lang="en-US" dirty="0"/>
              <a:t>: Symantec says that most </a:t>
            </a:r>
            <a:r>
              <a:rPr lang="en-US" dirty="0">
                <a:solidFill>
                  <a:srgbClr val="FFFF00"/>
                </a:solidFill>
              </a:rPr>
              <a:t>security vulnerabilities </a:t>
            </a:r>
            <a:r>
              <a:rPr lang="en-US" dirty="0"/>
              <a:t>are now due to faulty software</a:t>
            </a:r>
          </a:p>
          <a:p>
            <a:pPr marL="685800" lvl="1">
              <a:lnSpc>
                <a:spcPct val="83000"/>
              </a:lnSpc>
              <a:spcBef>
                <a:spcPct val="30000"/>
              </a:spcBef>
              <a:buSzPct val="100000"/>
              <a:defRPr/>
            </a:pPr>
            <a:r>
              <a:rPr lang="en-US" dirty="0" smtClean="0"/>
              <a:t>And more than half are in web applications</a:t>
            </a:r>
          </a:p>
          <a:p>
            <a:pPr marL="285750">
              <a:lnSpc>
                <a:spcPct val="83000"/>
              </a:lnSpc>
              <a:spcBef>
                <a:spcPct val="30000"/>
              </a:spcBef>
              <a:buSzPct val="100000"/>
              <a:defRPr/>
            </a:pPr>
            <a:r>
              <a:rPr lang="en-US" dirty="0" smtClean="0">
                <a:solidFill>
                  <a:schemeClr val="tx2"/>
                </a:solidFill>
              </a:rPr>
              <a:t>Huge </a:t>
            </a:r>
            <a:r>
              <a:rPr lang="en-US" dirty="0">
                <a:solidFill>
                  <a:schemeClr val="tx2"/>
                </a:solidFill>
              </a:rPr>
              <a:t>losses </a:t>
            </a:r>
            <a:r>
              <a:rPr lang="en-US" dirty="0"/>
              <a:t>due to web application failures</a:t>
            </a:r>
            <a:endParaRPr lang="en-US" dirty="0" smtClean="0"/>
          </a:p>
          <a:p>
            <a:pPr marL="685800" lvl="1" indent="-228600">
              <a:lnSpc>
                <a:spcPct val="90000"/>
              </a:lnSpc>
              <a:spcBef>
                <a:spcPct val="30000"/>
              </a:spcBef>
              <a:buSzPct val="100000"/>
              <a:defRPr/>
            </a:pPr>
            <a:r>
              <a:rPr lang="en-US" dirty="0">
                <a:solidFill>
                  <a:schemeClr val="tx2"/>
                </a:solidFill>
              </a:rPr>
              <a:t>Financial</a:t>
            </a:r>
            <a:r>
              <a:rPr lang="en-US" dirty="0"/>
              <a:t> services : $6.5 million per hour (just in USA!)</a:t>
            </a:r>
          </a:p>
          <a:p>
            <a:pPr marL="685800" lvl="1" indent="-228600">
              <a:lnSpc>
                <a:spcPct val="90000"/>
              </a:lnSpc>
              <a:spcBef>
                <a:spcPct val="30000"/>
              </a:spcBef>
              <a:buSzPct val="100000"/>
              <a:defRPr/>
            </a:pPr>
            <a:r>
              <a:rPr lang="en-US" dirty="0">
                <a:solidFill>
                  <a:schemeClr val="tx2"/>
                </a:solidFill>
              </a:rPr>
              <a:t>Credit card sales</a:t>
            </a:r>
            <a:r>
              <a:rPr lang="en-US" dirty="0"/>
              <a:t> applications : $2.4 million per hour (in USA</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4</a:t>
            </a:fld>
            <a:endParaRPr lang="en-US"/>
          </a:p>
        </p:txBody>
      </p:sp>
      <p:sp>
        <p:nvSpPr>
          <p:cNvPr id="7" name="Text Box 4"/>
          <p:cNvSpPr txBox="1">
            <a:spLocks noChangeArrowheads="1"/>
          </p:cNvSpPr>
          <p:nvPr/>
        </p:nvSpPr>
        <p:spPr bwMode="auto">
          <a:xfrm>
            <a:off x="1447800" y="6082665"/>
            <a:ext cx="6400801" cy="523875"/>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n-US" altLang="zh-CN" sz="2800" b="0" dirty="0">
                <a:solidFill>
                  <a:schemeClr val="tx2"/>
                </a:solidFill>
                <a:effectLst>
                  <a:outerShdw blurRad="38100" dist="38100" dir="2700000" algn="tl">
                    <a:srgbClr val="000000"/>
                  </a:outerShdw>
                </a:effectLst>
                <a:ea typeface="宋体" charset="-122"/>
              </a:rPr>
              <a:t>World-wide </a:t>
            </a:r>
            <a:r>
              <a:rPr lang="en-US" altLang="zh-CN" sz="2800" b="0" dirty="0" smtClean="0">
                <a:solidFill>
                  <a:schemeClr val="tx2"/>
                </a:solidFill>
                <a:effectLst>
                  <a:outerShdw blurRad="38100" dist="38100" dir="2700000" algn="tl">
                    <a:srgbClr val="000000"/>
                  </a:outerShdw>
                </a:effectLst>
                <a:ea typeface="宋体" charset="-122"/>
              </a:rPr>
              <a:t>monetary loss </a:t>
            </a:r>
            <a:r>
              <a:rPr lang="en-US" altLang="zh-CN" b="0" dirty="0" smtClean="0">
                <a:solidFill>
                  <a:schemeClr val="tx2"/>
                </a:solidFill>
                <a:effectLst>
                  <a:outerShdw blurRad="38100" dist="38100" dir="2700000" algn="tl">
                    <a:srgbClr val="000000"/>
                  </a:outerShdw>
                </a:effectLst>
                <a:ea typeface="宋体" charset="-122"/>
              </a:rPr>
              <a:t>is </a:t>
            </a:r>
            <a:r>
              <a:rPr lang="en-US" altLang="zh-CN" sz="2800" b="0" dirty="0">
                <a:solidFill>
                  <a:schemeClr val="tx2"/>
                </a:solidFill>
                <a:effectLst>
                  <a:outerShdw blurRad="38100" dist="38100" dir="2700000" algn="tl">
                    <a:srgbClr val="000000"/>
                  </a:outerShdw>
                </a:effectLst>
                <a:latin typeface="Kristen ITC" pitchFamily="66" charset="0"/>
                <a:ea typeface="宋体" charset="-122"/>
              </a:rPr>
              <a:t>staggering</a:t>
            </a:r>
            <a:endParaRPr lang="en-US" sz="2800" b="0" dirty="0">
              <a:solidFill>
                <a:schemeClr val="tx2"/>
              </a:solidFill>
              <a:effectLst>
                <a:outerShdw blurRad="38100" dist="38100" dir="2700000" algn="tl">
                  <a:srgbClr val="000000"/>
                </a:outerShdw>
              </a:effectLst>
              <a:latin typeface="Kristen ITC" pitchFamily="66" charset="0"/>
              <a:ea typeface="宋体" charset="-122"/>
            </a:endParaRPr>
          </a:p>
        </p:txBody>
      </p:sp>
    </p:spTree>
    <p:extLst>
      <p:ext uri="{BB962C8B-B14F-4D97-AF65-F5344CB8AC3E}">
        <p14:creationId xmlns:p14="http://schemas.microsoft.com/office/powerpoint/2010/main" val="253107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80010" y="1165860"/>
            <a:ext cx="8995410" cy="4949190"/>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Cost Of Late Testing</a:t>
            </a:r>
            <a:endParaRPr lang="en-US" dirty="0"/>
          </a:p>
        </p:txBody>
      </p:sp>
      <p:sp>
        <p:nvSpPr>
          <p:cNvPr id="3" name="Date Placeholder 2"/>
          <p:cNvSpPr>
            <a:spLocks noGrp="1"/>
          </p:cNvSpPr>
          <p:nvPr>
            <p:ph type="dt" sz="half" idx="10"/>
          </p:nvPr>
        </p:nvSpPr>
        <p:spPr/>
        <p:txBody>
          <a:bodyPr/>
          <a:lstStyle/>
          <a:p>
            <a:pPr>
              <a:defRPr/>
            </a:pPr>
            <a:r>
              <a:rPr lang="en-US" altLang="zh-CN" smtClean="0"/>
              <a:t>Linköping, January 2011</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5</a:t>
            </a:fld>
            <a:endParaRPr lang="en-US" altLang="zh-CN"/>
          </a:p>
        </p:txBody>
      </p:sp>
      <p:sp>
        <p:nvSpPr>
          <p:cNvPr id="13" name="TextBox 12"/>
          <p:cNvSpPr txBox="1"/>
          <p:nvPr/>
        </p:nvSpPr>
        <p:spPr>
          <a:xfrm>
            <a:off x="152400" y="1108710"/>
            <a:ext cx="525780" cy="461665"/>
          </a:xfrm>
          <a:prstGeom prst="rect">
            <a:avLst/>
          </a:prstGeom>
          <a:noFill/>
        </p:spPr>
        <p:txBody>
          <a:bodyPr wrap="square" rtlCol="0">
            <a:spAutoFit/>
          </a:bodyPr>
          <a:lstStyle/>
          <a:p>
            <a:pPr algn="r"/>
            <a:r>
              <a:rPr lang="en-US" dirty="0" smtClean="0"/>
              <a:t>60</a:t>
            </a:r>
            <a:endParaRPr lang="en-US" dirty="0"/>
          </a:p>
        </p:txBody>
      </p:sp>
      <p:grpSp>
        <p:nvGrpSpPr>
          <p:cNvPr id="16" name="Group 70"/>
          <p:cNvGrpSpPr/>
          <p:nvPr/>
        </p:nvGrpSpPr>
        <p:grpSpPr>
          <a:xfrm>
            <a:off x="152400" y="1336589"/>
            <a:ext cx="6749848" cy="2935076"/>
            <a:chOff x="186690" y="1588049"/>
            <a:chExt cx="6749848" cy="2935076"/>
          </a:xfrm>
        </p:grpSpPr>
        <p:cxnSp>
          <p:nvCxnSpPr>
            <p:cNvPr id="7" name="Straight Connector 6"/>
            <p:cNvCxnSpPr/>
            <p:nvPr/>
          </p:nvCxnSpPr>
          <p:spPr>
            <a:xfrm>
              <a:off x="712470" y="1592580"/>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2470" y="204914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 y="2505710"/>
              <a:ext cx="6222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2470" y="296227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2470" y="3418840"/>
              <a:ext cx="6222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2470" y="387540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6690" y="1810385"/>
              <a:ext cx="525780" cy="461665"/>
            </a:xfrm>
            <a:prstGeom prst="rect">
              <a:avLst/>
            </a:prstGeom>
            <a:noFill/>
          </p:spPr>
          <p:txBody>
            <a:bodyPr wrap="square" rtlCol="0">
              <a:spAutoFit/>
            </a:bodyPr>
            <a:lstStyle/>
            <a:p>
              <a:pPr algn="r"/>
              <a:r>
                <a:rPr lang="en-US" dirty="0" smtClean="0"/>
                <a:t>50</a:t>
              </a:r>
              <a:endParaRPr lang="en-US" dirty="0"/>
            </a:p>
          </p:txBody>
        </p:sp>
        <p:sp>
          <p:nvSpPr>
            <p:cNvPr id="15" name="TextBox 14"/>
            <p:cNvSpPr txBox="1"/>
            <p:nvPr/>
          </p:nvSpPr>
          <p:spPr>
            <a:xfrm>
              <a:off x="186690" y="2260600"/>
              <a:ext cx="525780" cy="461665"/>
            </a:xfrm>
            <a:prstGeom prst="rect">
              <a:avLst/>
            </a:prstGeom>
            <a:noFill/>
          </p:spPr>
          <p:txBody>
            <a:bodyPr wrap="square" rtlCol="0">
              <a:spAutoFit/>
            </a:bodyPr>
            <a:lstStyle/>
            <a:p>
              <a:pPr algn="r"/>
              <a:r>
                <a:rPr lang="en-US" dirty="0" smtClean="0"/>
                <a:t>40</a:t>
              </a:r>
              <a:endParaRPr lang="en-US" dirty="0"/>
            </a:p>
          </p:txBody>
        </p:sp>
        <p:sp>
          <p:nvSpPr>
            <p:cNvPr id="17" name="TextBox 16"/>
            <p:cNvSpPr txBox="1"/>
            <p:nvPr/>
          </p:nvSpPr>
          <p:spPr>
            <a:xfrm>
              <a:off x="186690" y="2710815"/>
              <a:ext cx="525780" cy="461665"/>
            </a:xfrm>
            <a:prstGeom prst="rect">
              <a:avLst/>
            </a:prstGeom>
            <a:noFill/>
          </p:spPr>
          <p:txBody>
            <a:bodyPr wrap="square" rtlCol="0">
              <a:spAutoFit/>
            </a:bodyPr>
            <a:lstStyle/>
            <a:p>
              <a:pPr algn="r"/>
              <a:r>
                <a:rPr lang="en-US" dirty="0" smtClean="0"/>
                <a:t>30</a:t>
              </a:r>
              <a:endParaRPr lang="en-US" dirty="0"/>
            </a:p>
          </p:txBody>
        </p:sp>
        <p:sp>
          <p:nvSpPr>
            <p:cNvPr id="18" name="TextBox 17"/>
            <p:cNvSpPr txBox="1"/>
            <p:nvPr/>
          </p:nvSpPr>
          <p:spPr>
            <a:xfrm>
              <a:off x="186690" y="3161030"/>
              <a:ext cx="525780" cy="461665"/>
            </a:xfrm>
            <a:prstGeom prst="rect">
              <a:avLst/>
            </a:prstGeom>
            <a:noFill/>
          </p:spPr>
          <p:txBody>
            <a:bodyPr wrap="square" rtlCol="0">
              <a:spAutoFit/>
            </a:bodyPr>
            <a:lstStyle/>
            <a:p>
              <a:pPr algn="r"/>
              <a:r>
                <a:rPr lang="en-US" dirty="0" smtClean="0"/>
                <a:t>20</a:t>
              </a:r>
              <a:endParaRPr lang="en-US" dirty="0"/>
            </a:p>
          </p:txBody>
        </p:sp>
        <p:sp>
          <p:nvSpPr>
            <p:cNvPr id="19" name="TextBox 18"/>
            <p:cNvSpPr txBox="1"/>
            <p:nvPr/>
          </p:nvSpPr>
          <p:spPr>
            <a:xfrm>
              <a:off x="186690" y="3611245"/>
              <a:ext cx="525780" cy="461665"/>
            </a:xfrm>
            <a:prstGeom prst="rect">
              <a:avLst/>
            </a:prstGeom>
            <a:noFill/>
          </p:spPr>
          <p:txBody>
            <a:bodyPr wrap="square" rtlCol="0">
              <a:spAutoFit/>
            </a:bodyPr>
            <a:lstStyle/>
            <a:p>
              <a:pPr algn="r"/>
              <a:r>
                <a:rPr lang="en-US" dirty="0" smtClean="0"/>
                <a:t>10</a:t>
              </a:r>
              <a:endParaRPr lang="en-US" dirty="0"/>
            </a:p>
          </p:txBody>
        </p:sp>
        <p:sp>
          <p:nvSpPr>
            <p:cNvPr id="20" name="TextBox 19"/>
            <p:cNvSpPr txBox="1"/>
            <p:nvPr/>
          </p:nvSpPr>
          <p:spPr>
            <a:xfrm>
              <a:off x="186690" y="4061460"/>
              <a:ext cx="525780" cy="461665"/>
            </a:xfrm>
            <a:prstGeom prst="rect">
              <a:avLst/>
            </a:prstGeom>
            <a:noFill/>
          </p:spPr>
          <p:txBody>
            <a:bodyPr wrap="square" rtlCol="0">
              <a:spAutoFit/>
            </a:bodyPr>
            <a:lstStyle/>
            <a:p>
              <a:pPr algn="r"/>
              <a:r>
                <a:rPr lang="en-US" dirty="0" smtClean="0"/>
                <a:t>0</a:t>
              </a:r>
              <a:endParaRPr lang="en-US" dirty="0"/>
            </a:p>
          </p:txBody>
        </p:sp>
        <p:cxnSp>
          <p:nvCxnSpPr>
            <p:cNvPr id="24" name="Straight Connector 23"/>
            <p:cNvCxnSpPr/>
            <p:nvPr/>
          </p:nvCxnSpPr>
          <p:spPr>
            <a:xfrm rot="5400000">
              <a:off x="6856034"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834052"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838449"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842846"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847243"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851640"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829655"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54818" y="2953026"/>
              <a:ext cx="27299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2470" y="4327440"/>
              <a:ext cx="6222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5302642" y="2465222"/>
            <a:ext cx="204717" cy="1168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511379" y="3604923"/>
            <a:ext cx="204717" cy="4603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304821" y="3159650"/>
            <a:ext cx="204717" cy="905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07461" y="3859364"/>
            <a:ext cx="204717" cy="2059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086069" y="1784074"/>
            <a:ext cx="204717" cy="2281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302380" y="3159650"/>
            <a:ext cx="204717" cy="905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508573" y="4002488"/>
            <a:ext cx="204717" cy="62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082151" y="2237298"/>
            <a:ext cx="204717" cy="1828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299330" y="3469750"/>
            <a:ext cx="204717" cy="5955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511970" y="4018389"/>
            <a:ext cx="204717" cy="46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078233" y="3620825"/>
            <a:ext cx="204717" cy="44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286970" y="3787803"/>
            <a:ext cx="204717" cy="27751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500737" y="4002488"/>
            <a:ext cx="204717" cy="62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515298" y="1792026"/>
            <a:ext cx="204717" cy="22732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306460" y="3867316"/>
            <a:ext cx="204717" cy="1980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rot="19048443">
            <a:off x="-251411" y="4758742"/>
            <a:ext cx="2262792" cy="461665"/>
          </a:xfrm>
          <a:prstGeom prst="rect">
            <a:avLst/>
          </a:prstGeom>
          <a:noFill/>
        </p:spPr>
        <p:txBody>
          <a:bodyPr wrap="square" rtlCol="0" anchor="ctr">
            <a:spAutoFit/>
          </a:bodyPr>
          <a:lstStyle/>
          <a:p>
            <a:pPr algn="r"/>
            <a:r>
              <a:rPr lang="en-US" dirty="0" smtClean="0">
                <a:latin typeface="Gill Sans MT" pitchFamily="34" charset="0"/>
              </a:rPr>
              <a:t>Requirements</a:t>
            </a:r>
            <a:endParaRPr lang="en-US" dirty="0">
              <a:latin typeface="Gill Sans MT" pitchFamily="34" charset="0"/>
            </a:endParaRPr>
          </a:p>
        </p:txBody>
      </p:sp>
      <p:sp>
        <p:nvSpPr>
          <p:cNvPr id="82" name="TextBox 81"/>
          <p:cNvSpPr txBox="1"/>
          <p:nvPr/>
        </p:nvSpPr>
        <p:spPr>
          <a:xfrm rot="19048443">
            <a:off x="1388832" y="4886731"/>
            <a:ext cx="2641499" cy="461665"/>
          </a:xfrm>
          <a:prstGeom prst="rect">
            <a:avLst/>
          </a:prstGeom>
          <a:noFill/>
        </p:spPr>
        <p:txBody>
          <a:bodyPr wrap="square" rtlCol="0" anchor="ctr">
            <a:spAutoFit/>
          </a:bodyPr>
          <a:lstStyle/>
          <a:p>
            <a:pPr algn="r"/>
            <a:r>
              <a:rPr lang="en-US" dirty="0" err="1" smtClean="0">
                <a:latin typeface="Gill Sans MT" pitchFamily="34" charset="0"/>
              </a:rPr>
              <a:t>Prog</a:t>
            </a:r>
            <a:r>
              <a:rPr lang="en-US" dirty="0" smtClean="0">
                <a:latin typeface="Gill Sans MT" pitchFamily="34" charset="0"/>
              </a:rPr>
              <a:t> / Unit Test</a:t>
            </a:r>
          </a:p>
        </p:txBody>
      </p:sp>
      <p:sp>
        <p:nvSpPr>
          <p:cNvPr id="83" name="TextBox 82"/>
          <p:cNvSpPr txBox="1"/>
          <p:nvPr/>
        </p:nvSpPr>
        <p:spPr>
          <a:xfrm rot="19048443">
            <a:off x="449537" y="4867825"/>
            <a:ext cx="2585557" cy="461665"/>
          </a:xfrm>
          <a:prstGeom prst="rect">
            <a:avLst/>
          </a:prstGeom>
          <a:noFill/>
        </p:spPr>
        <p:txBody>
          <a:bodyPr wrap="square" rtlCol="0" anchor="ctr">
            <a:spAutoFit/>
          </a:bodyPr>
          <a:lstStyle/>
          <a:p>
            <a:pPr algn="r"/>
            <a:r>
              <a:rPr lang="en-US" dirty="0" smtClean="0">
                <a:latin typeface="Gill Sans MT" pitchFamily="34" charset="0"/>
              </a:rPr>
              <a:t>Design</a:t>
            </a:r>
            <a:endParaRPr lang="en-US" dirty="0">
              <a:latin typeface="Gill Sans MT" pitchFamily="34" charset="0"/>
            </a:endParaRPr>
          </a:p>
        </p:txBody>
      </p:sp>
      <p:sp>
        <p:nvSpPr>
          <p:cNvPr id="84" name="TextBox 83"/>
          <p:cNvSpPr txBox="1"/>
          <p:nvPr/>
        </p:nvSpPr>
        <p:spPr>
          <a:xfrm rot="19048443">
            <a:off x="2201512" y="5069908"/>
            <a:ext cx="2912939" cy="461665"/>
          </a:xfrm>
          <a:prstGeom prst="rect">
            <a:avLst/>
          </a:prstGeom>
          <a:noFill/>
        </p:spPr>
        <p:txBody>
          <a:bodyPr wrap="square" rtlCol="0" anchor="ctr">
            <a:spAutoFit/>
          </a:bodyPr>
          <a:lstStyle/>
          <a:p>
            <a:pPr algn="r"/>
            <a:r>
              <a:rPr lang="en-US" dirty="0" smtClean="0">
                <a:latin typeface="Gill Sans MT" pitchFamily="34" charset="0"/>
              </a:rPr>
              <a:t>Integration Test</a:t>
            </a:r>
            <a:endParaRPr lang="en-US" dirty="0">
              <a:latin typeface="Gill Sans MT" pitchFamily="34" charset="0"/>
            </a:endParaRPr>
          </a:p>
        </p:txBody>
      </p:sp>
      <p:sp>
        <p:nvSpPr>
          <p:cNvPr id="87" name="TextBox 86"/>
          <p:cNvSpPr txBox="1"/>
          <p:nvPr/>
        </p:nvSpPr>
        <p:spPr>
          <a:xfrm>
            <a:off x="7098030" y="2331720"/>
            <a:ext cx="2045970" cy="1323439"/>
          </a:xfrm>
          <a:prstGeom prst="rect">
            <a:avLst/>
          </a:prstGeom>
          <a:noFill/>
        </p:spPr>
        <p:txBody>
          <a:bodyPr wrap="square" rtlCol="0">
            <a:spAutoFit/>
          </a:bodyPr>
          <a:lstStyle/>
          <a:p>
            <a:r>
              <a:rPr lang="en-US" sz="1600" b="0" dirty="0" smtClean="0">
                <a:latin typeface="Gill Sans MT" pitchFamily="34" charset="0"/>
              </a:rPr>
              <a:t>Fault origin (%)</a:t>
            </a:r>
          </a:p>
          <a:p>
            <a:endParaRPr lang="en-US" sz="1600" b="0" dirty="0" smtClean="0">
              <a:latin typeface="Gill Sans MT" pitchFamily="34" charset="0"/>
            </a:endParaRPr>
          </a:p>
          <a:p>
            <a:r>
              <a:rPr lang="en-US" sz="1600" b="0" dirty="0" smtClean="0">
                <a:latin typeface="Gill Sans MT" pitchFamily="34" charset="0"/>
              </a:rPr>
              <a:t>Fault detection (%)</a:t>
            </a:r>
          </a:p>
          <a:p>
            <a:endParaRPr lang="en-US" sz="1600" b="0" dirty="0" smtClean="0">
              <a:latin typeface="Gill Sans MT" pitchFamily="34" charset="0"/>
            </a:endParaRPr>
          </a:p>
          <a:p>
            <a:r>
              <a:rPr lang="en-US" sz="1600" b="0" dirty="0" smtClean="0">
                <a:latin typeface="Gill Sans MT" pitchFamily="34" charset="0"/>
              </a:rPr>
              <a:t>Unit cost (X)</a:t>
            </a:r>
            <a:endParaRPr lang="en-US" sz="1600" b="0" dirty="0">
              <a:latin typeface="Gill Sans MT" pitchFamily="34" charset="0"/>
            </a:endParaRPr>
          </a:p>
        </p:txBody>
      </p:sp>
      <p:sp>
        <p:nvSpPr>
          <p:cNvPr id="88" name="Rectangle 87"/>
          <p:cNvSpPr/>
          <p:nvPr/>
        </p:nvSpPr>
        <p:spPr>
          <a:xfrm>
            <a:off x="6990307" y="2406571"/>
            <a:ext cx="160349" cy="1637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990307" y="2912391"/>
            <a:ext cx="160349" cy="1637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990307" y="3381584"/>
            <a:ext cx="160349" cy="1637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79"/>
          <p:cNvSpPr txBox="1">
            <a:spLocks noChangeArrowheads="1"/>
          </p:cNvSpPr>
          <p:nvPr/>
        </p:nvSpPr>
        <p:spPr bwMode="auto">
          <a:xfrm>
            <a:off x="137795" y="6173788"/>
            <a:ext cx="8858250" cy="369332"/>
          </a:xfrm>
          <a:prstGeom prst="rect">
            <a:avLst/>
          </a:prstGeom>
          <a:noFill/>
          <a:ln w="9525">
            <a:noFill/>
            <a:miter lim="800000"/>
            <a:headEnd/>
            <a:tailEnd/>
          </a:ln>
        </p:spPr>
        <p:txBody>
          <a:bodyPr>
            <a:spAutoFit/>
          </a:bodyPr>
          <a:lstStyle/>
          <a:p>
            <a:pPr algn="ctr"/>
            <a:r>
              <a:rPr lang="en-US" sz="1800" b="0" dirty="0">
                <a:solidFill>
                  <a:schemeClr val="tx1"/>
                </a:solidFill>
                <a:latin typeface="Gill Sans MT" pitchFamily="34" charset="0"/>
              </a:rPr>
              <a:t>Software Engineering Institute; Carnegie Mellon University; Handbook CMU/SEI-96-HB-002</a:t>
            </a:r>
          </a:p>
        </p:txBody>
      </p:sp>
      <p:sp>
        <p:nvSpPr>
          <p:cNvPr id="75" name="Rectangle 74"/>
          <p:cNvSpPr/>
          <p:nvPr/>
        </p:nvSpPr>
        <p:spPr>
          <a:xfrm>
            <a:off x="6229350" y="4089400"/>
            <a:ext cx="355600" cy="654050"/>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306460" y="3995877"/>
            <a:ext cx="204717" cy="6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301325" y="3620602"/>
            <a:ext cx="204717" cy="4376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245357" y="4090548"/>
            <a:ext cx="355600" cy="1987957"/>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rot="19048443">
            <a:off x="3200330" y="5069908"/>
            <a:ext cx="2912939" cy="461665"/>
          </a:xfrm>
          <a:prstGeom prst="rect">
            <a:avLst/>
          </a:prstGeom>
          <a:noFill/>
        </p:spPr>
        <p:txBody>
          <a:bodyPr wrap="square" rtlCol="0" anchor="ctr">
            <a:spAutoFit/>
          </a:bodyPr>
          <a:lstStyle/>
          <a:p>
            <a:pPr algn="r"/>
            <a:r>
              <a:rPr lang="en-US" dirty="0" smtClean="0">
                <a:latin typeface="Gill Sans MT" pitchFamily="34" charset="0"/>
              </a:rPr>
              <a:t>System Test</a:t>
            </a:r>
            <a:endParaRPr lang="en-US" dirty="0">
              <a:latin typeface="Gill Sans MT" pitchFamily="34" charset="0"/>
            </a:endParaRPr>
          </a:p>
        </p:txBody>
      </p:sp>
      <p:sp>
        <p:nvSpPr>
          <p:cNvPr id="86" name="TextBox 85"/>
          <p:cNvSpPr txBox="1"/>
          <p:nvPr/>
        </p:nvSpPr>
        <p:spPr>
          <a:xfrm rot="19048443">
            <a:off x="4233436" y="5069908"/>
            <a:ext cx="2912939" cy="461665"/>
          </a:xfrm>
          <a:prstGeom prst="rect">
            <a:avLst/>
          </a:prstGeom>
          <a:noFill/>
        </p:spPr>
        <p:txBody>
          <a:bodyPr wrap="square" rtlCol="0" anchor="ctr">
            <a:spAutoFit/>
          </a:bodyPr>
          <a:lstStyle/>
          <a:p>
            <a:pPr algn="r"/>
            <a:r>
              <a:rPr lang="en-US" dirty="0" smtClean="0">
                <a:latin typeface="Gill Sans MT" pitchFamily="34" charset="0"/>
              </a:rPr>
              <a:t>Production</a:t>
            </a:r>
            <a:endParaRPr lang="en-US" dirty="0">
              <a:latin typeface="Gill Sans MT" pitchFamily="34" charset="0"/>
            </a:endParaRPr>
          </a:p>
        </p:txBody>
      </p:sp>
      <p:sp>
        <p:nvSpPr>
          <p:cNvPr id="79" name="Rectangle 78"/>
          <p:cNvSpPr/>
          <p:nvPr/>
        </p:nvSpPr>
        <p:spPr>
          <a:xfrm>
            <a:off x="2299330" y="3220871"/>
            <a:ext cx="204717" cy="250699"/>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302380" y="2511189"/>
            <a:ext cx="204717" cy="653144"/>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304821" y="2715904"/>
            <a:ext cx="204717" cy="454524"/>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52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10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down)">
                                      <p:cBhvr>
                                        <p:cTn id="10" dur="1000"/>
                                        <p:tgtEl>
                                          <p:spTgt spid="8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wipe(down)">
                                      <p:cBhvr>
                                        <p:cTn id="13" dur="1000"/>
                                        <p:tgtEl>
                                          <p:spTgt spid="8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0 0  L 0 0.33333  E" pathEditMode="relative" ptsTypes="">
                                      <p:cBhvr>
                                        <p:cTn id="17" dur="2000" fill="hold"/>
                                        <p:tgtEl>
                                          <p:spTgt spid="45"/>
                                        </p:tgtEl>
                                        <p:attrNameLst>
                                          <p:attrName>ppt_x</p:attrName>
                                          <p:attrName>ppt_y</p:attrName>
                                        </p:attrNameLst>
                                      </p:cBhvr>
                                    </p:animMotion>
                                  </p:childTnLst>
                                </p:cTn>
                              </p:par>
                            </p:childTnLst>
                          </p:cTn>
                        </p:par>
                        <p:par>
                          <p:cTn id="18" fill="hold">
                            <p:stCondLst>
                              <p:cond delay="2000"/>
                            </p:stCondLst>
                            <p:childTnLst>
                              <p:par>
                                <p:cTn id="19" presetID="42" presetClass="path" presetSubtype="0" accel="50000" decel="50000" fill="hold" grpId="0" nodeType="afterEffect">
                                  <p:stCondLst>
                                    <p:cond delay="0"/>
                                  </p:stCondLst>
                                  <p:childTnLst>
                                    <p:animMotion origin="layout" path="M 1.94444E-6 -7.40741E-7 L 1.94444E-6 0.03657 " pathEditMode="relative" rAng="0" ptsTypes="AA">
                                      <p:cBhvr>
                                        <p:cTn id="20" dur="2000" fill="hold"/>
                                        <p:tgtEl>
                                          <p:spTgt spid="73"/>
                                        </p:tgtEl>
                                        <p:attrNameLst>
                                          <p:attrName>ppt_x</p:attrName>
                                          <p:attrName>ppt_y</p:attrName>
                                        </p:attrNameLst>
                                      </p:cBhvr>
                                      <p:rCtr x="0" y="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3" grpId="0" animBg="1"/>
      <p:bldP spid="79" grpId="0" animBg="1"/>
      <p:bldP spid="80" grpId="0" animBg="1"/>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6</a:t>
            </a:fld>
            <a:endParaRPr lang="en-US"/>
          </a:p>
        </p:txBody>
      </p:sp>
      <p:sp>
        <p:nvSpPr>
          <p:cNvPr id="7" name="Content Placeholder 2"/>
          <p:cNvSpPr txBox="1">
            <a:spLocks/>
          </p:cNvSpPr>
          <p:nvPr/>
        </p:nvSpPr>
        <p:spPr>
          <a:xfrm>
            <a:off x="1117952" y="1371600"/>
            <a:ext cx="6960814" cy="4738740"/>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Motivation</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Logic-Based Testing</a:t>
            </a:r>
            <a:endPar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endParaRP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Mutation Cheaper</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Strengthening MCDC</a:t>
            </a:r>
          </a:p>
          <a:p>
            <a:pPr marL="514350" indent="-514350">
              <a:lnSpc>
                <a:spcPct val="150000"/>
              </a:lnSpc>
              <a:spcBef>
                <a:spcPts val="1200"/>
              </a:spcBef>
              <a:buFont typeface="+mj-lt"/>
              <a:buAutoNum type="arabicPeriod"/>
              <a:defRPr/>
            </a:pPr>
            <a:r>
              <a:rPr lang="en-US" sz="2800" kern="0" dirty="0" smtClean="0">
                <a:solidFill>
                  <a:schemeClr val="tx1">
                    <a:lumMod val="95000"/>
                  </a:schemeClr>
                </a:solidFill>
                <a:effectLst>
                  <a:outerShdw blurRad="38100" dist="38100" dir="2700000" algn="tl">
                    <a:srgbClr val="000000">
                      <a:alpha val="43137"/>
                    </a:srgbClr>
                  </a:outerShdw>
                </a:effectLst>
                <a:latin typeface="Gill Sans MT" pitchFamily="34" charset="0"/>
              </a:rPr>
              <a:t>Making MCDC Obsolete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Gill Sans MT" pitchFamily="34" charset="0"/>
              </a:rPr>
              <a:t>Summary</a:t>
            </a:r>
          </a:p>
        </p:txBody>
      </p:sp>
      <p:sp>
        <p:nvSpPr>
          <p:cNvPr id="8" name="Rectangle 7"/>
          <p:cNvSpPr/>
          <p:nvPr/>
        </p:nvSpPr>
        <p:spPr>
          <a:xfrm>
            <a:off x="1144596" y="2195626"/>
            <a:ext cx="4189404"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66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43800" cy="1219200"/>
          </a:xfrm>
        </p:spPr>
        <p:txBody>
          <a:bodyPr/>
          <a:lstStyle/>
          <a:p>
            <a:r>
              <a:rPr lang="en-US" dirty="0"/>
              <a:t>Covering Logic Expressions</a:t>
            </a:r>
          </a:p>
        </p:txBody>
      </p:sp>
      <p:sp>
        <p:nvSpPr>
          <p:cNvPr id="3" name="Content Placeholder 2"/>
          <p:cNvSpPr>
            <a:spLocks noGrp="1"/>
          </p:cNvSpPr>
          <p:nvPr>
            <p:ph idx="1"/>
          </p:nvPr>
        </p:nvSpPr>
        <p:spPr>
          <a:xfrm>
            <a:off x="0" y="838200"/>
            <a:ext cx="9144000" cy="5638800"/>
          </a:xfrm>
        </p:spPr>
        <p:txBody>
          <a:bodyPr/>
          <a:lstStyle/>
          <a:p>
            <a:r>
              <a:rPr lang="en-US" dirty="0">
                <a:solidFill>
                  <a:schemeClr val="tx2"/>
                </a:solidFill>
              </a:rPr>
              <a:t>Logic expressions</a:t>
            </a:r>
            <a:r>
              <a:rPr lang="en-US" dirty="0"/>
              <a:t> show up in many </a:t>
            </a:r>
            <a:r>
              <a:rPr lang="en-US" dirty="0" smtClean="0"/>
              <a:t>situations </a:t>
            </a:r>
          </a:p>
          <a:p>
            <a:r>
              <a:rPr lang="en-US" dirty="0" smtClean="0"/>
              <a:t>They are </a:t>
            </a:r>
            <a:r>
              <a:rPr lang="en-US" dirty="0" smtClean="0">
                <a:solidFill>
                  <a:schemeClr val="tx2"/>
                </a:solidFill>
              </a:rPr>
              <a:t>essential</a:t>
            </a:r>
            <a:r>
              <a:rPr lang="en-US" dirty="0" smtClean="0"/>
              <a:t> to defining software behavior</a:t>
            </a:r>
            <a:endParaRPr lang="en-US" dirty="0"/>
          </a:p>
          <a:p>
            <a:r>
              <a:rPr lang="en-US" dirty="0"/>
              <a:t>Covering logic expressions is required by the </a:t>
            </a:r>
            <a:r>
              <a:rPr lang="en-US" dirty="0">
                <a:solidFill>
                  <a:schemeClr val="tx2"/>
                </a:solidFill>
              </a:rPr>
              <a:t>US Federal Aviation Administration</a:t>
            </a:r>
            <a:r>
              <a:rPr lang="en-US" dirty="0"/>
              <a:t> for </a:t>
            </a:r>
            <a:r>
              <a:rPr lang="en-US" dirty="0">
                <a:solidFill>
                  <a:schemeClr val="tx2"/>
                </a:solidFill>
              </a:rPr>
              <a:t>safety critical</a:t>
            </a:r>
            <a:r>
              <a:rPr lang="en-US" dirty="0"/>
              <a:t> software</a:t>
            </a:r>
          </a:p>
          <a:p>
            <a:r>
              <a:rPr lang="en-US" dirty="0"/>
              <a:t>Logical expressions can come from many </a:t>
            </a:r>
            <a:r>
              <a:rPr lang="en-US" dirty="0">
                <a:solidFill>
                  <a:schemeClr val="tx2"/>
                </a:solidFill>
              </a:rPr>
              <a:t>sources</a:t>
            </a:r>
          </a:p>
          <a:p>
            <a:pPr lvl="1"/>
            <a:r>
              <a:rPr lang="en-US" dirty="0">
                <a:solidFill>
                  <a:schemeClr val="tx2"/>
                </a:solidFill>
              </a:rPr>
              <a:t>Decisions</a:t>
            </a:r>
            <a:r>
              <a:rPr lang="en-US" dirty="0"/>
              <a:t> in programs</a:t>
            </a:r>
          </a:p>
          <a:p>
            <a:pPr lvl="1"/>
            <a:r>
              <a:rPr lang="en-US" dirty="0" smtClean="0">
                <a:solidFill>
                  <a:schemeClr val="tx2"/>
                </a:solidFill>
              </a:rPr>
              <a:t>UML : </a:t>
            </a:r>
            <a:r>
              <a:rPr lang="en-US" dirty="0" smtClean="0"/>
              <a:t>FSMs </a:t>
            </a:r>
            <a:r>
              <a:rPr lang="en-US" dirty="0"/>
              <a:t>and </a:t>
            </a:r>
            <a:r>
              <a:rPr lang="en-US" dirty="0" err="1" smtClean="0"/>
              <a:t>statecharts</a:t>
            </a:r>
            <a:r>
              <a:rPr lang="en-US" dirty="0" smtClean="0"/>
              <a:t>, activity diagrams</a:t>
            </a:r>
            <a:endParaRPr lang="en-US" dirty="0"/>
          </a:p>
          <a:p>
            <a:pPr lvl="1"/>
            <a:r>
              <a:rPr lang="en-US" dirty="0" smtClean="0">
                <a:solidFill>
                  <a:schemeClr val="tx2"/>
                </a:solidFill>
              </a:rPr>
              <a:t>Requirements</a:t>
            </a:r>
          </a:p>
          <a:p>
            <a:pPr lvl="1"/>
            <a:r>
              <a:rPr lang="en-US" dirty="0" smtClean="0">
                <a:solidFill>
                  <a:schemeClr val="tx2"/>
                </a:solidFill>
              </a:rPr>
              <a:t>SQL</a:t>
            </a:r>
            <a:r>
              <a:rPr lang="en-US" dirty="0" smtClean="0"/>
              <a:t> queries</a:t>
            </a:r>
            <a:endParaRPr lang="en-US" dirty="0"/>
          </a:p>
          <a:p>
            <a:r>
              <a:rPr lang="en-US" dirty="0" smtClean="0"/>
              <a:t>Test designs </a:t>
            </a:r>
            <a:r>
              <a:rPr lang="en-US" dirty="0"/>
              <a:t>are </a:t>
            </a:r>
            <a:r>
              <a:rPr lang="en-US" dirty="0" smtClean="0"/>
              <a:t>subsets </a:t>
            </a:r>
            <a:r>
              <a:rPr lang="en-US" dirty="0"/>
              <a:t>of </a:t>
            </a:r>
            <a:r>
              <a:rPr lang="en-US" dirty="0" smtClean="0"/>
              <a:t>expressions’ </a:t>
            </a:r>
            <a:r>
              <a:rPr lang="en-US" dirty="0" smtClean="0">
                <a:solidFill>
                  <a:schemeClr val="tx2"/>
                </a:solidFill>
              </a:rPr>
              <a:t>truth assignments</a:t>
            </a:r>
            <a:endParaRPr lang="en-US" dirty="0"/>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7</a:t>
            </a:fld>
            <a:endParaRPr lang="en-US"/>
          </a:p>
        </p:txBody>
      </p:sp>
    </p:spTree>
    <p:extLst>
      <p:ext uri="{BB962C8B-B14F-4D97-AF65-F5344CB8AC3E}">
        <p14:creationId xmlns:p14="http://schemas.microsoft.com/office/powerpoint/2010/main" val="1518912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latin typeface="Arial" charset="0"/>
                <a:cs typeface="Arial" charset="0"/>
              </a:rPr>
              <a:t>Better Logic-Testing</a:t>
            </a:r>
          </a:p>
        </p:txBody>
      </p:sp>
      <p:sp>
        <p:nvSpPr>
          <p:cNvPr id="18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latin typeface="Arial" charset="0"/>
                <a:cs typeface="Arial" charset="0"/>
              </a:rPr>
              <a:t>© Kaminski, Ammann, Offutt</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20493596-719B-4337-91DE-38975FAF34B8}" type="slidenum">
              <a:rPr lang="en-US" sz="900" b="0" smtClean="0">
                <a:solidFill>
                  <a:schemeClr val="tx1"/>
                </a:solidFill>
                <a:latin typeface="Arial" charset="0"/>
                <a:cs typeface="Arial" charset="0"/>
              </a:rPr>
              <a:pPr/>
              <a:t>8</a:t>
            </a:fld>
            <a:endParaRPr lang="en-US" sz="900" b="0" smtClean="0">
              <a:solidFill>
                <a:schemeClr val="tx1"/>
              </a:solidFill>
              <a:latin typeface="Arial" charset="0"/>
              <a:cs typeface="Arial" charset="0"/>
            </a:endParaRPr>
          </a:p>
        </p:txBody>
      </p:sp>
      <p:sp>
        <p:nvSpPr>
          <p:cNvPr id="18437" name="Rectangle 2"/>
          <p:cNvSpPr>
            <a:spLocks noGrp="1" noChangeArrowheads="1"/>
          </p:cNvSpPr>
          <p:nvPr>
            <p:ph type="title"/>
          </p:nvPr>
        </p:nvSpPr>
        <p:spPr/>
        <p:txBody>
          <a:bodyPr/>
          <a:lstStyle/>
          <a:p>
            <a:r>
              <a:rPr lang="en-US" dirty="0" smtClean="0"/>
              <a:t>L</a:t>
            </a:r>
            <a:r>
              <a:rPr lang="en-US" sz="3200" dirty="0" smtClean="0"/>
              <a:t>ogic</a:t>
            </a:r>
            <a:r>
              <a:rPr lang="en-US" dirty="0" smtClean="0"/>
              <a:t> P</a:t>
            </a:r>
            <a:r>
              <a:rPr lang="en-US" sz="3200" dirty="0" smtClean="0"/>
              <a:t>redicates and </a:t>
            </a:r>
            <a:r>
              <a:rPr lang="en-US" dirty="0" smtClean="0"/>
              <a:t>C</a:t>
            </a:r>
            <a:r>
              <a:rPr lang="en-US" sz="3200" dirty="0" smtClean="0"/>
              <a:t>lauses</a:t>
            </a:r>
            <a:endParaRPr lang="en-US" dirty="0" smtClean="0"/>
          </a:p>
        </p:txBody>
      </p:sp>
      <p:sp>
        <p:nvSpPr>
          <p:cNvPr id="18438" name="Rectangle 3"/>
          <p:cNvSpPr>
            <a:spLocks noGrp="1" noChangeArrowheads="1"/>
          </p:cNvSpPr>
          <p:nvPr>
            <p:ph type="body" idx="1"/>
          </p:nvPr>
        </p:nvSpPr>
        <p:spPr/>
        <p:txBody>
          <a:bodyPr/>
          <a:lstStyle/>
          <a:p>
            <a:pPr>
              <a:lnSpc>
                <a:spcPct val="80000"/>
              </a:lnSpc>
            </a:pPr>
            <a:r>
              <a:rPr lang="en-US" dirty="0" smtClean="0"/>
              <a:t>A </a:t>
            </a:r>
            <a:r>
              <a:rPr lang="en-US" i="1" dirty="0" smtClean="0">
                <a:solidFill>
                  <a:schemeClr val="tx2"/>
                </a:solidFill>
              </a:rPr>
              <a:t>predicate</a:t>
            </a:r>
            <a:r>
              <a:rPr lang="en-US" dirty="0" smtClean="0"/>
              <a:t> is an expression that evaluates to a </a:t>
            </a:r>
            <a:r>
              <a:rPr lang="en-US" dirty="0" err="1" smtClean="0">
                <a:solidFill>
                  <a:schemeClr val="tx2"/>
                </a:solidFill>
              </a:rPr>
              <a:t>boolean</a:t>
            </a:r>
            <a:r>
              <a:rPr lang="en-US" dirty="0" smtClean="0"/>
              <a:t> value</a:t>
            </a:r>
          </a:p>
          <a:p>
            <a:pPr>
              <a:lnSpc>
                <a:spcPct val="80000"/>
              </a:lnSpc>
            </a:pPr>
            <a:r>
              <a:rPr lang="en-US" dirty="0" smtClean="0"/>
              <a:t>Predicates can contain</a:t>
            </a:r>
          </a:p>
          <a:p>
            <a:pPr lvl="1">
              <a:lnSpc>
                <a:spcPct val="80000"/>
              </a:lnSpc>
            </a:pPr>
            <a:r>
              <a:rPr lang="en-US" sz="2400" dirty="0" err="1" smtClean="0">
                <a:solidFill>
                  <a:schemeClr val="tx2"/>
                </a:solidFill>
              </a:rPr>
              <a:t>boolean</a:t>
            </a:r>
            <a:r>
              <a:rPr lang="en-US" sz="2400" dirty="0" smtClean="0">
                <a:solidFill>
                  <a:schemeClr val="tx2"/>
                </a:solidFill>
              </a:rPr>
              <a:t> variables</a:t>
            </a:r>
          </a:p>
          <a:p>
            <a:pPr lvl="1">
              <a:lnSpc>
                <a:spcPct val="80000"/>
              </a:lnSpc>
            </a:pPr>
            <a:r>
              <a:rPr lang="en-US" sz="2400" dirty="0" smtClean="0"/>
              <a:t>non-</a:t>
            </a:r>
            <a:r>
              <a:rPr lang="en-US" sz="2400" dirty="0" err="1" smtClean="0"/>
              <a:t>boolean</a:t>
            </a:r>
            <a:r>
              <a:rPr lang="en-US" sz="2400" dirty="0" smtClean="0"/>
              <a:t> variables that contain </a:t>
            </a:r>
            <a:r>
              <a:rPr lang="en-US" sz="2400" dirty="0" smtClean="0">
                <a:solidFill>
                  <a:schemeClr val="tx2"/>
                </a:solidFill>
              </a:rPr>
              <a:t>&gt;, &lt;, ==, &gt;=, &lt;=, !=</a:t>
            </a:r>
          </a:p>
          <a:p>
            <a:pPr lvl="1">
              <a:lnSpc>
                <a:spcPct val="80000"/>
              </a:lnSpc>
            </a:pPr>
            <a:r>
              <a:rPr lang="en-US" sz="2400" dirty="0" err="1" smtClean="0"/>
              <a:t>boolean</a:t>
            </a:r>
            <a:r>
              <a:rPr lang="en-US" sz="2400" dirty="0" smtClean="0"/>
              <a:t> </a:t>
            </a:r>
            <a:r>
              <a:rPr lang="en-US" sz="2400" dirty="0" smtClean="0">
                <a:solidFill>
                  <a:schemeClr val="tx2"/>
                </a:solidFill>
              </a:rPr>
              <a:t>function</a:t>
            </a:r>
            <a:r>
              <a:rPr lang="en-US" sz="2400" dirty="0" smtClean="0"/>
              <a:t> calls</a:t>
            </a:r>
          </a:p>
          <a:p>
            <a:pPr>
              <a:lnSpc>
                <a:spcPct val="80000"/>
              </a:lnSpc>
            </a:pPr>
            <a:r>
              <a:rPr lang="en-US" dirty="0" smtClean="0"/>
              <a:t>Internal structure is created by logical operators</a:t>
            </a:r>
          </a:p>
          <a:p>
            <a:pPr lvl="1">
              <a:lnSpc>
                <a:spcPct val="80000"/>
              </a:lnSpc>
            </a:pPr>
            <a:r>
              <a:rPr lang="en-US" sz="2000" dirty="0" smtClean="0">
                <a:solidFill>
                  <a:schemeClr val="tx2"/>
                </a:solidFill>
                <a:cs typeface="Times New Roman" pitchFamily="18" charset="0"/>
              </a:rPr>
              <a:t>¬</a:t>
            </a:r>
            <a:r>
              <a:rPr lang="en-US" sz="2400" dirty="0" smtClean="0">
                <a:cs typeface="Times New Roman" pitchFamily="18" charset="0"/>
              </a:rPr>
              <a:t> – the </a:t>
            </a:r>
            <a:r>
              <a:rPr lang="en-US" sz="2400" i="1" dirty="0" smtClean="0">
                <a:cs typeface="Times New Roman" pitchFamily="18" charset="0"/>
              </a:rPr>
              <a:t>negation</a:t>
            </a:r>
            <a:r>
              <a:rPr lang="en-US" sz="2400" dirty="0" smtClean="0">
                <a:cs typeface="Times New Roman" pitchFamily="18" charset="0"/>
              </a:rPr>
              <a:t> operator</a:t>
            </a:r>
          </a:p>
          <a:p>
            <a:pPr lvl="1">
              <a:lnSpc>
                <a:spcPct val="80000"/>
              </a:lnSpc>
            </a:pPr>
            <a:r>
              <a:rPr lang="en-US" sz="2000" dirty="0" smtClean="0">
                <a:solidFill>
                  <a:schemeClr val="tx2"/>
                </a:solidFill>
                <a:cs typeface="Times New Roman" pitchFamily="18" charset="0"/>
                <a:sym typeface="Symbol" pitchFamily="18" charset="2"/>
              </a:rPr>
              <a:t></a:t>
            </a:r>
            <a:r>
              <a:rPr lang="en-US" sz="2000" dirty="0" smtClean="0">
                <a:cs typeface="Times New Roman" pitchFamily="18" charset="0"/>
                <a:sym typeface="Symbol" pitchFamily="18" charset="2"/>
              </a:rPr>
              <a:t> </a:t>
            </a:r>
            <a:r>
              <a:rPr lang="en-US" sz="2400" dirty="0" smtClean="0">
                <a:cs typeface="Times New Roman" pitchFamily="18" charset="0"/>
              </a:rPr>
              <a:t>– the </a:t>
            </a:r>
            <a:r>
              <a:rPr lang="en-US" sz="2400" i="1" dirty="0" smtClean="0">
                <a:cs typeface="Times New Roman" pitchFamily="18" charset="0"/>
              </a:rPr>
              <a:t>and</a:t>
            </a:r>
            <a:r>
              <a:rPr lang="en-US" sz="2400" dirty="0" smtClean="0">
                <a:cs typeface="Times New Roman" pitchFamily="18" charset="0"/>
              </a:rPr>
              <a:t> operator</a:t>
            </a:r>
          </a:p>
          <a:p>
            <a:pPr lvl="1">
              <a:lnSpc>
                <a:spcPct val="80000"/>
              </a:lnSpc>
            </a:pPr>
            <a:r>
              <a:rPr lang="en-US" sz="2000" dirty="0" smtClean="0">
                <a:solidFill>
                  <a:schemeClr val="tx2"/>
                </a:solidFill>
                <a:cs typeface="Times New Roman" pitchFamily="18" charset="0"/>
                <a:sym typeface="Symbol" pitchFamily="18" charset="2"/>
              </a:rPr>
              <a:t></a:t>
            </a:r>
            <a:r>
              <a:rPr lang="en-US" sz="2000" dirty="0" smtClean="0">
                <a:cs typeface="Times New Roman" pitchFamily="18" charset="0"/>
                <a:sym typeface="Symbol" pitchFamily="18" charset="2"/>
              </a:rPr>
              <a:t> </a:t>
            </a:r>
            <a:r>
              <a:rPr lang="en-US" sz="2400" dirty="0" smtClean="0">
                <a:cs typeface="Times New Roman" pitchFamily="18" charset="0"/>
              </a:rPr>
              <a:t>– the </a:t>
            </a:r>
            <a:r>
              <a:rPr lang="en-US" sz="2400" i="1" dirty="0" smtClean="0">
                <a:cs typeface="Times New Roman" pitchFamily="18" charset="0"/>
              </a:rPr>
              <a:t>or</a:t>
            </a:r>
            <a:r>
              <a:rPr lang="en-US" sz="2400" dirty="0" smtClean="0">
                <a:cs typeface="Times New Roman" pitchFamily="18" charset="0"/>
              </a:rPr>
              <a:t> operator</a:t>
            </a:r>
          </a:p>
          <a:p>
            <a:pPr lvl="1">
              <a:lnSpc>
                <a:spcPct val="80000"/>
              </a:lnSpc>
            </a:pPr>
            <a:r>
              <a:rPr lang="en-US" sz="2400" dirty="0" smtClean="0">
                <a:solidFill>
                  <a:schemeClr val="tx2"/>
                </a:solidFill>
                <a:latin typeface="Sylfaen" pitchFamily="18" charset="0"/>
                <a:cs typeface="Times New Roman" pitchFamily="18" charset="0"/>
                <a:sym typeface="Symbol" pitchFamily="18" charset="2"/>
              </a:rPr>
              <a:t></a:t>
            </a:r>
            <a:r>
              <a:rPr lang="en-US" sz="2400" dirty="0" smtClean="0">
                <a:cs typeface="Times New Roman" pitchFamily="18" charset="0"/>
                <a:sym typeface="Wingdings" pitchFamily="2" charset="2"/>
              </a:rPr>
              <a:t> </a:t>
            </a:r>
            <a:r>
              <a:rPr lang="en-US" sz="2400" dirty="0" smtClean="0">
                <a:cs typeface="Times New Roman" pitchFamily="18" charset="0"/>
              </a:rPr>
              <a:t>– </a:t>
            </a:r>
            <a:r>
              <a:rPr lang="en-US" sz="2400" dirty="0" smtClean="0">
                <a:cs typeface="Times New Roman" pitchFamily="18" charset="0"/>
                <a:sym typeface="Wingdings" pitchFamily="2" charset="2"/>
              </a:rPr>
              <a:t>the </a:t>
            </a:r>
            <a:r>
              <a:rPr lang="en-US" sz="2400" i="1" dirty="0" smtClean="0">
                <a:cs typeface="Times New Roman" pitchFamily="18" charset="0"/>
                <a:sym typeface="Wingdings" pitchFamily="2" charset="2"/>
              </a:rPr>
              <a:t>implication</a:t>
            </a:r>
            <a:r>
              <a:rPr lang="en-US" sz="2400" dirty="0" smtClean="0">
                <a:cs typeface="Times New Roman" pitchFamily="18" charset="0"/>
                <a:sym typeface="Wingdings" pitchFamily="2" charset="2"/>
              </a:rPr>
              <a:t> operator</a:t>
            </a:r>
          </a:p>
          <a:p>
            <a:pPr lvl="1">
              <a:lnSpc>
                <a:spcPct val="80000"/>
              </a:lnSpc>
            </a:pPr>
            <a:r>
              <a:rPr lang="en-US" sz="2000" dirty="0" smtClean="0">
                <a:solidFill>
                  <a:schemeClr val="tx2"/>
                </a:solidFill>
                <a:cs typeface="Times New Roman" pitchFamily="18" charset="0"/>
                <a:sym typeface="Symbol" pitchFamily="18" charset="2"/>
              </a:rPr>
              <a:t></a:t>
            </a:r>
            <a:r>
              <a:rPr lang="en-US" sz="2400" dirty="0" smtClean="0">
                <a:cs typeface="Times New Roman" pitchFamily="18" charset="0"/>
                <a:sym typeface="Wingdings" pitchFamily="2" charset="2"/>
              </a:rPr>
              <a:t> – the </a:t>
            </a:r>
            <a:r>
              <a:rPr lang="en-US" sz="2400" i="1" dirty="0" smtClean="0">
                <a:cs typeface="Times New Roman" pitchFamily="18" charset="0"/>
                <a:sym typeface="Wingdings" pitchFamily="2" charset="2"/>
              </a:rPr>
              <a:t>exclusive or</a:t>
            </a:r>
            <a:r>
              <a:rPr lang="en-US" sz="2400" dirty="0" smtClean="0">
                <a:cs typeface="Times New Roman" pitchFamily="18" charset="0"/>
                <a:sym typeface="Wingdings" pitchFamily="2" charset="2"/>
              </a:rPr>
              <a:t> operator</a:t>
            </a:r>
            <a:endParaRPr lang="en-US" sz="2000" dirty="0" smtClean="0">
              <a:cs typeface="Times New Roman" pitchFamily="18" charset="0"/>
              <a:sym typeface="Symbol" pitchFamily="18" charset="2"/>
            </a:endParaRPr>
          </a:p>
          <a:p>
            <a:pPr lvl="1">
              <a:lnSpc>
                <a:spcPct val="80000"/>
              </a:lnSpc>
            </a:pPr>
            <a:r>
              <a:rPr lang="en-US" sz="2400" dirty="0" smtClean="0">
                <a:solidFill>
                  <a:schemeClr val="tx2"/>
                </a:solidFill>
                <a:latin typeface="Sylfaen" pitchFamily="18" charset="0"/>
                <a:cs typeface="Times New Roman" pitchFamily="18" charset="0"/>
                <a:sym typeface="Wingdings" pitchFamily="2" charset="2"/>
              </a:rPr>
              <a:t> </a:t>
            </a:r>
            <a:r>
              <a:rPr lang="en-US" sz="2400" dirty="0" smtClean="0">
                <a:solidFill>
                  <a:schemeClr val="tx2"/>
                </a:solidFill>
                <a:latin typeface="Sylfaen" pitchFamily="18" charset="0"/>
                <a:cs typeface="Times New Roman" pitchFamily="18" charset="0"/>
                <a:sym typeface="Symbol" pitchFamily="18" charset="2"/>
              </a:rPr>
              <a:t></a:t>
            </a:r>
            <a:r>
              <a:rPr lang="en-US" sz="2400" dirty="0" smtClean="0">
                <a:cs typeface="Times New Roman" pitchFamily="18" charset="0"/>
                <a:sym typeface="Wingdings" pitchFamily="2" charset="2"/>
              </a:rPr>
              <a:t> </a:t>
            </a:r>
            <a:r>
              <a:rPr lang="en-US" sz="2400" dirty="0" smtClean="0">
                <a:cs typeface="Times New Roman" pitchFamily="18" charset="0"/>
              </a:rPr>
              <a:t>– </a:t>
            </a:r>
            <a:r>
              <a:rPr lang="en-US" sz="2400" dirty="0" smtClean="0">
                <a:cs typeface="Times New Roman" pitchFamily="18" charset="0"/>
                <a:sym typeface="Wingdings" pitchFamily="2" charset="2"/>
              </a:rPr>
              <a:t>the </a:t>
            </a:r>
            <a:r>
              <a:rPr lang="en-US" sz="2400" i="1" dirty="0" smtClean="0">
                <a:cs typeface="Times New Roman" pitchFamily="18" charset="0"/>
                <a:sym typeface="Wingdings" pitchFamily="2" charset="2"/>
              </a:rPr>
              <a:t>equivalence</a:t>
            </a:r>
            <a:r>
              <a:rPr lang="en-US" sz="2400" dirty="0" smtClean="0">
                <a:cs typeface="Times New Roman" pitchFamily="18" charset="0"/>
                <a:sym typeface="Wingdings" pitchFamily="2" charset="2"/>
              </a:rPr>
              <a:t> operator</a:t>
            </a:r>
          </a:p>
          <a:p>
            <a:pPr>
              <a:lnSpc>
                <a:spcPct val="80000"/>
              </a:lnSpc>
            </a:pPr>
            <a:r>
              <a:rPr lang="en-US" dirty="0" smtClean="0">
                <a:cs typeface="Times New Roman" pitchFamily="18" charset="0"/>
              </a:rPr>
              <a:t>A </a:t>
            </a:r>
            <a:r>
              <a:rPr lang="en-US" i="1" dirty="0" smtClean="0">
                <a:solidFill>
                  <a:schemeClr val="tx2"/>
                </a:solidFill>
                <a:cs typeface="Times New Roman" pitchFamily="18" charset="0"/>
              </a:rPr>
              <a:t>clause</a:t>
            </a:r>
            <a:r>
              <a:rPr lang="en-US" dirty="0" smtClean="0">
                <a:cs typeface="Times New Roman" pitchFamily="18" charset="0"/>
              </a:rPr>
              <a:t> is a predicate with no logical operators</a:t>
            </a:r>
          </a:p>
        </p:txBody>
      </p:sp>
    </p:spTree>
    <p:extLst>
      <p:ext uri="{BB962C8B-B14F-4D97-AF65-F5344CB8AC3E}">
        <p14:creationId xmlns:p14="http://schemas.microsoft.com/office/powerpoint/2010/main" val="408792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Logic Testing</a:t>
            </a:r>
            <a:endParaRPr lang="en-US" dirty="0"/>
          </a:p>
        </p:txBody>
      </p:sp>
      <p:sp>
        <p:nvSpPr>
          <p:cNvPr id="3" name="Content Placeholder 2"/>
          <p:cNvSpPr>
            <a:spLocks noGrp="1"/>
          </p:cNvSpPr>
          <p:nvPr>
            <p:ph idx="1"/>
          </p:nvPr>
        </p:nvSpPr>
        <p:spPr/>
        <p:txBody>
          <a:bodyPr/>
          <a:lstStyle/>
          <a:p>
            <a:r>
              <a:rPr lang="en-US" dirty="0" smtClean="0"/>
              <a:t>Logic expressions </a:t>
            </a:r>
            <a:r>
              <a:rPr lang="en-US" dirty="0" smtClean="0">
                <a:solidFill>
                  <a:schemeClr val="tx2"/>
                </a:solidFill>
              </a:rPr>
              <a:t>encode the behavior</a:t>
            </a:r>
            <a:r>
              <a:rPr lang="en-US" dirty="0" smtClean="0"/>
              <a:t> of software</a:t>
            </a:r>
          </a:p>
          <a:p>
            <a:r>
              <a:rPr lang="en-US" dirty="0" smtClean="0"/>
              <a:t>Logic </a:t>
            </a:r>
            <a:r>
              <a:rPr lang="en-US" dirty="0"/>
              <a:t>expressions </a:t>
            </a:r>
            <a:r>
              <a:rPr lang="en-US" dirty="0">
                <a:solidFill>
                  <a:schemeClr val="tx2"/>
                </a:solidFill>
              </a:rPr>
              <a:t>define the domain</a:t>
            </a:r>
            <a:r>
              <a:rPr lang="en-US" dirty="0"/>
              <a:t> of values for which the software behaves in a certain </a:t>
            </a:r>
            <a:r>
              <a:rPr lang="en-US" dirty="0" smtClean="0"/>
              <a:t>way</a:t>
            </a:r>
          </a:p>
          <a:p>
            <a:r>
              <a:rPr lang="en-US" dirty="0" smtClean="0"/>
              <a:t>Logic expressions are </a:t>
            </a:r>
            <a:r>
              <a:rPr lang="en-US" dirty="0" smtClean="0">
                <a:solidFill>
                  <a:schemeClr val="tx2"/>
                </a:solidFill>
              </a:rPr>
              <a:t>often</a:t>
            </a:r>
          </a:p>
          <a:p>
            <a:pPr lvl="1"/>
            <a:r>
              <a:rPr lang="en-US" dirty="0" smtClean="0">
                <a:solidFill>
                  <a:schemeClr val="tx2"/>
                </a:solidFill>
              </a:rPr>
              <a:t>Complicated</a:t>
            </a:r>
          </a:p>
          <a:p>
            <a:pPr lvl="1"/>
            <a:r>
              <a:rPr lang="en-US" dirty="0" smtClean="0">
                <a:solidFill>
                  <a:schemeClr val="tx2"/>
                </a:solidFill>
              </a:rPr>
              <a:t>Subtle</a:t>
            </a:r>
          </a:p>
          <a:p>
            <a:pPr lvl="1"/>
            <a:r>
              <a:rPr lang="en-US" dirty="0" smtClean="0"/>
              <a:t>Easy to get </a:t>
            </a:r>
            <a:r>
              <a:rPr lang="en-US" dirty="0" smtClean="0">
                <a:solidFill>
                  <a:schemeClr val="tx2"/>
                </a:solidFill>
              </a:rPr>
              <a:t>wrong</a:t>
            </a:r>
            <a:r>
              <a:rPr lang="en-US" dirty="0" smtClean="0"/>
              <a:t>, both in design and implementation</a:t>
            </a:r>
          </a:p>
        </p:txBody>
      </p:sp>
      <p:sp>
        <p:nvSpPr>
          <p:cNvPr id="4" name="Date Placeholder 3"/>
          <p:cNvSpPr>
            <a:spLocks noGrp="1"/>
          </p:cNvSpPr>
          <p:nvPr>
            <p:ph type="dt" sz="half" idx="10"/>
          </p:nvPr>
        </p:nvSpPr>
        <p:spPr/>
        <p:txBody>
          <a:bodyPr/>
          <a:lstStyle/>
          <a:p>
            <a:pPr>
              <a:defRPr/>
            </a:pPr>
            <a:r>
              <a:rPr lang="en-US" smtClean="0"/>
              <a:t>Better Logic-Testing</a:t>
            </a:r>
            <a:endParaRPr lang="en-US"/>
          </a:p>
        </p:txBody>
      </p:sp>
      <p:sp>
        <p:nvSpPr>
          <p:cNvPr id="5" name="Footer Placeholder 4"/>
          <p:cNvSpPr>
            <a:spLocks noGrp="1"/>
          </p:cNvSpPr>
          <p:nvPr>
            <p:ph type="ftr" sz="quarter" idx="11"/>
          </p:nvPr>
        </p:nvSpPr>
        <p:spPr/>
        <p:txBody>
          <a:bodyPr/>
          <a:lstStyle/>
          <a:p>
            <a:pPr>
              <a:defRPr/>
            </a:pPr>
            <a:r>
              <a:rPr lang="en-US" smtClean="0"/>
              <a:t>© Kaminski, Ammann, Offutt</a:t>
            </a:r>
            <a:endParaRPr lang="en-US"/>
          </a:p>
        </p:txBody>
      </p:sp>
      <p:sp>
        <p:nvSpPr>
          <p:cNvPr id="6" name="Slide Number Placeholder 5"/>
          <p:cNvSpPr>
            <a:spLocks noGrp="1"/>
          </p:cNvSpPr>
          <p:nvPr>
            <p:ph type="sldNum" sz="quarter" idx="12"/>
          </p:nvPr>
        </p:nvSpPr>
        <p:spPr/>
        <p:txBody>
          <a:bodyPr/>
          <a:lstStyle/>
          <a:p>
            <a:pPr>
              <a:defRPr/>
            </a:pPr>
            <a:fld id="{3163F51C-2D28-4B1C-83C7-54E88C437AD1}" type="slidenum">
              <a:rPr lang="en-US" smtClean="0"/>
              <a:pPr>
                <a:defRPr/>
              </a:pPr>
              <a:t>9</a:t>
            </a:fld>
            <a:endParaRPr lang="en-US"/>
          </a:p>
        </p:txBody>
      </p:sp>
      <p:sp>
        <p:nvSpPr>
          <p:cNvPr id="7" name="Text Box 4"/>
          <p:cNvSpPr txBox="1">
            <a:spLocks noChangeArrowheads="1"/>
          </p:cNvSpPr>
          <p:nvPr/>
        </p:nvSpPr>
        <p:spPr bwMode="auto">
          <a:xfrm>
            <a:off x="355190" y="5181600"/>
            <a:ext cx="8433620" cy="867930"/>
          </a:xfrm>
          <a:prstGeom prst="rect">
            <a:avLst/>
          </a:prstGeom>
          <a:solidFill>
            <a:srgbClr val="0000CC"/>
          </a:solidFill>
          <a:ln w="12700">
            <a:solidFill>
              <a:schemeClr val="tx1"/>
            </a:solidFill>
            <a:miter lim="800000"/>
            <a:headEnd type="none" w="sm" len="sm"/>
            <a:tailEnd type="none" w="sm" len="sm"/>
          </a:ln>
          <a:effectLst/>
        </p:spPr>
        <p:txBody>
          <a:bodyPr wrap="square">
            <a:spAutoFit/>
          </a:bodyPr>
          <a:lstStyle/>
          <a:p>
            <a:pPr algn="ctr">
              <a:lnSpc>
                <a:spcPct val="90000"/>
              </a:lnSpc>
              <a:spcBef>
                <a:spcPct val="30000"/>
              </a:spcBef>
              <a:buSzPct val="75000"/>
              <a:buFont typeface="Monotype Sorts" charset="2"/>
              <a:buNone/>
              <a:defRPr/>
            </a:pP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Testing logic predicates is a cost-effective way to find many subtle software faults</a:t>
            </a:r>
            <a:endParaRPr lang="en-US" sz="2800" dirty="0">
              <a:solidFill>
                <a:srgbClr val="FFFF00"/>
              </a:solidFill>
              <a:effectLst>
                <a:outerShdw blurRad="38100" dist="38100" dir="2700000" algn="tl">
                  <a:srgbClr val="000000"/>
                </a:outerShdw>
              </a:effectLst>
              <a:latin typeface="Gill Sans MT" pitchFamily="34" charset="0"/>
              <a:cs typeface="Arial" pitchFamily="34" charset="0"/>
            </a:endParaRPr>
          </a:p>
        </p:txBody>
      </p:sp>
    </p:spTree>
    <p:extLst>
      <p:ext uri="{BB962C8B-B14F-4D97-AF65-F5344CB8AC3E}">
        <p14:creationId xmlns:p14="http://schemas.microsoft.com/office/powerpoint/2010/main" val="289274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autoUpdateAnimBg="0"/>
    </p:bldLst>
  </p:timing>
</p:sld>
</file>

<file path=ppt/theme/theme1.xml><?xml version="1.0" encoding="utf-8"?>
<a:theme xmlns:a="http://schemas.openxmlformats.org/drawingml/2006/main" name="Default Design">
  <a:themeElements>
    <a:clrScheme name="">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4394</TotalTime>
  <Words>2332</Words>
  <Application>Microsoft Office PowerPoint</Application>
  <PresentationFormat>On-screen Show (4:3)</PresentationFormat>
  <Paragraphs>526</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Improving Logic-Based Testing</vt:lpstr>
      <vt:lpstr>Outline</vt:lpstr>
      <vt:lpstr>Software is a Skin that Surrounds Our Civilization</vt:lpstr>
      <vt:lpstr>Costly Software Failures</vt:lpstr>
      <vt:lpstr>Cost Of Late Testing</vt:lpstr>
      <vt:lpstr>Outline</vt:lpstr>
      <vt:lpstr>Covering Logic Expressions</vt:lpstr>
      <vt:lpstr>Logic Predicates and Clauses</vt:lpstr>
      <vt:lpstr>Power of Logic Testing</vt:lpstr>
      <vt:lpstr>Problems Addressed</vt:lpstr>
      <vt:lpstr>Outline</vt:lpstr>
      <vt:lpstr>Mutation Testing</vt:lpstr>
      <vt:lpstr>Redundancy in Mutation</vt:lpstr>
      <vt:lpstr>Eliminating Redundancy</vt:lpstr>
      <vt:lpstr>Mutation Predicate Testing</vt:lpstr>
      <vt:lpstr>Mutation Predicate Testing</vt:lpstr>
      <vt:lpstr>ROR Mutant Hierarchy</vt:lpstr>
      <vt:lpstr>A Cheaper ROR Operator</vt:lpstr>
      <vt:lpstr>Outline</vt:lpstr>
      <vt:lpstr>MCDC</vt:lpstr>
      <vt:lpstr>Weakness of MCDC</vt:lpstr>
      <vt:lpstr>Stronger MCDC</vt:lpstr>
      <vt:lpstr>Cost is Minor</vt:lpstr>
      <vt:lpstr>Example</vt:lpstr>
      <vt:lpstr>Outline</vt:lpstr>
      <vt:lpstr>Faults in Logic Expressions</vt:lpstr>
      <vt:lpstr>Lau and Yu’s Fault Hierarchy</vt:lpstr>
      <vt:lpstr>Empirical Studies</vt:lpstr>
      <vt:lpstr>Empirical Results</vt:lpstr>
      <vt:lpstr>Size Matters</vt:lpstr>
      <vt:lpstr>Minimal-MUMCUT vs. MCDC</vt:lpstr>
      <vt:lpstr>Outline</vt:lpstr>
      <vt:lpstr>Recommendations</vt:lpstr>
    </vt:vector>
  </TitlesOfParts>
  <Company>GMU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763 - Experimental Terms</dc:title>
  <dc:creator>Jeff Offutt</dc:creator>
  <cp:lastModifiedBy>Jeff Offutt</cp:lastModifiedBy>
  <cp:revision>650</cp:revision>
  <dcterms:created xsi:type="dcterms:W3CDTF">2001-09-18T20:16:12Z</dcterms:created>
  <dcterms:modified xsi:type="dcterms:W3CDTF">2012-01-12T14:04:33Z</dcterms:modified>
</cp:coreProperties>
</file>