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Lst>
  <p:notesMasterIdLst>
    <p:notesMasterId r:id="rId27"/>
  </p:notesMasterIdLst>
  <p:handoutMasterIdLst>
    <p:handoutMasterId r:id="rId28"/>
  </p:handoutMasterIdLst>
  <p:sldIdLst>
    <p:sldId id="256" r:id="rId2"/>
    <p:sldId id="344" r:id="rId3"/>
    <p:sldId id="336" r:id="rId4"/>
    <p:sldId id="337" r:id="rId5"/>
    <p:sldId id="347" r:id="rId6"/>
    <p:sldId id="339" r:id="rId7"/>
    <p:sldId id="346" r:id="rId8"/>
    <p:sldId id="353" r:id="rId9"/>
    <p:sldId id="387" r:id="rId10"/>
    <p:sldId id="388" r:id="rId11"/>
    <p:sldId id="389" r:id="rId12"/>
    <p:sldId id="390" r:id="rId13"/>
    <p:sldId id="391" r:id="rId14"/>
    <p:sldId id="393" r:id="rId15"/>
    <p:sldId id="394" r:id="rId16"/>
    <p:sldId id="395" r:id="rId17"/>
    <p:sldId id="396" r:id="rId18"/>
    <p:sldId id="397" r:id="rId19"/>
    <p:sldId id="398" r:id="rId20"/>
    <p:sldId id="399" r:id="rId21"/>
    <p:sldId id="400" r:id="rId22"/>
    <p:sldId id="401" r:id="rId23"/>
    <p:sldId id="402" r:id="rId24"/>
    <p:sldId id="403" r:id="rId25"/>
    <p:sldId id="351" r:id="rId26"/>
  </p:sldIdLst>
  <p:sldSz cx="9144000" cy="6858000" type="screen4x3"/>
  <p:notesSz cx="7315200" cy="9601200"/>
  <p:defaultTextStyle>
    <a:defPPr>
      <a:defRPr lang="en-US"/>
    </a:defPPr>
    <a:lvl1pPr algn="l" rtl="0" fontAlgn="base">
      <a:spcBef>
        <a:spcPct val="0"/>
      </a:spcBef>
      <a:spcAft>
        <a:spcPct val="0"/>
      </a:spcAft>
      <a:defRPr b="1" kern="1200">
        <a:solidFill>
          <a:schemeClr val="tx1"/>
        </a:solidFill>
        <a:latin typeface="Arial" pitchFamily="34" charset="0"/>
        <a:ea typeface="+mn-ea"/>
        <a:cs typeface="Arial" pitchFamily="34" charset="0"/>
      </a:defRPr>
    </a:lvl1pPr>
    <a:lvl2pPr marL="457200" algn="l" rtl="0" fontAlgn="base">
      <a:spcBef>
        <a:spcPct val="0"/>
      </a:spcBef>
      <a:spcAft>
        <a:spcPct val="0"/>
      </a:spcAft>
      <a:defRPr b="1" kern="1200">
        <a:solidFill>
          <a:schemeClr val="tx1"/>
        </a:solidFill>
        <a:latin typeface="Arial" pitchFamily="34" charset="0"/>
        <a:ea typeface="+mn-ea"/>
        <a:cs typeface="Arial" pitchFamily="34" charset="0"/>
      </a:defRPr>
    </a:lvl2pPr>
    <a:lvl3pPr marL="914400" algn="l" rtl="0" fontAlgn="base">
      <a:spcBef>
        <a:spcPct val="0"/>
      </a:spcBef>
      <a:spcAft>
        <a:spcPct val="0"/>
      </a:spcAft>
      <a:defRPr b="1"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b="1"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b="1" kern="1200">
        <a:solidFill>
          <a:schemeClr val="tx1"/>
        </a:solidFill>
        <a:latin typeface="Arial" pitchFamily="34" charset="0"/>
        <a:ea typeface="+mn-ea"/>
        <a:cs typeface="Arial" pitchFamily="34" charset="0"/>
      </a:defRPr>
    </a:lvl5pPr>
    <a:lvl6pPr marL="2286000" algn="l" defTabSz="914400" rtl="0" eaLnBrk="1" latinLnBrk="0" hangingPunct="1">
      <a:defRPr b="1" kern="1200">
        <a:solidFill>
          <a:schemeClr val="tx1"/>
        </a:solidFill>
        <a:latin typeface="Arial" pitchFamily="34" charset="0"/>
        <a:ea typeface="+mn-ea"/>
        <a:cs typeface="Arial" pitchFamily="34" charset="0"/>
      </a:defRPr>
    </a:lvl6pPr>
    <a:lvl7pPr marL="2743200" algn="l" defTabSz="914400" rtl="0" eaLnBrk="1" latinLnBrk="0" hangingPunct="1">
      <a:defRPr b="1" kern="1200">
        <a:solidFill>
          <a:schemeClr val="tx1"/>
        </a:solidFill>
        <a:latin typeface="Arial" pitchFamily="34" charset="0"/>
        <a:ea typeface="+mn-ea"/>
        <a:cs typeface="Arial" pitchFamily="34" charset="0"/>
      </a:defRPr>
    </a:lvl7pPr>
    <a:lvl8pPr marL="3200400" algn="l" defTabSz="914400" rtl="0" eaLnBrk="1" latinLnBrk="0" hangingPunct="1">
      <a:defRPr b="1" kern="1200">
        <a:solidFill>
          <a:schemeClr val="tx1"/>
        </a:solidFill>
        <a:latin typeface="Arial" pitchFamily="34" charset="0"/>
        <a:ea typeface="+mn-ea"/>
        <a:cs typeface="Arial" pitchFamily="34" charset="0"/>
      </a:defRPr>
    </a:lvl8pPr>
    <a:lvl9pPr marL="3657600" algn="l" defTabSz="914400" rtl="0" eaLnBrk="1" latinLnBrk="0" hangingPunct="1">
      <a:defRPr b="1"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0000FF"/>
    <a:srgbClr val="FF0000"/>
    <a:srgbClr val="FFFF00"/>
    <a:srgbClr val="3333CC"/>
    <a:srgbClr val="3333FF"/>
    <a:srgbClr val="FFFFCC"/>
    <a:srgbClr val="FFCCCC"/>
    <a:srgbClr val="CCECFF"/>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684" autoAdjust="0"/>
  </p:normalViewPr>
  <p:slideViewPr>
    <p:cSldViewPr>
      <p:cViewPr varScale="1">
        <p:scale>
          <a:sx n="78" d="100"/>
          <a:sy n="78" d="100"/>
        </p:scale>
        <p:origin x="-131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0"/>
    </p:cViewPr>
  </p:sorterViewPr>
  <p:notesViewPr>
    <p:cSldViewPr>
      <p:cViewPr varScale="1">
        <p:scale>
          <a:sx n="57" d="100"/>
          <a:sy n="57" d="100"/>
        </p:scale>
        <p:origin x="-2766"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1" y="1"/>
            <a:ext cx="3170238" cy="479425"/>
          </a:xfrm>
          <a:prstGeom prst="rect">
            <a:avLst/>
          </a:prstGeom>
          <a:noFill/>
          <a:ln w="9525">
            <a:noFill/>
            <a:miter lim="800000"/>
            <a:headEnd/>
            <a:tailEnd/>
          </a:ln>
          <a:effectLst/>
        </p:spPr>
        <p:txBody>
          <a:bodyPr vert="horz" wrap="square" lIns="96639" tIns="48318" rIns="96639" bIns="48318" numCol="1" anchor="t" anchorCtr="0" compatLnSpc="1">
            <a:prstTxWarp prst="textNoShape">
              <a:avLst/>
            </a:prstTxWarp>
          </a:bodyPr>
          <a:lstStyle>
            <a:lvl1pPr defTabSz="966851">
              <a:defRPr sz="1300" b="0">
                <a:latin typeface="Arial" charset="0"/>
                <a:cs typeface="Arial" charset="0"/>
              </a:defRPr>
            </a:lvl1pPr>
          </a:lstStyle>
          <a:p>
            <a:pPr>
              <a:defRPr/>
            </a:pPr>
            <a:endParaRPr lang="en-US"/>
          </a:p>
        </p:txBody>
      </p:sp>
      <p:sp>
        <p:nvSpPr>
          <p:cNvPr id="41987" name="Rectangle 3"/>
          <p:cNvSpPr>
            <a:spLocks noGrp="1" noChangeArrowheads="1"/>
          </p:cNvSpPr>
          <p:nvPr>
            <p:ph type="dt" sz="quarter" idx="1"/>
          </p:nvPr>
        </p:nvSpPr>
        <p:spPr bwMode="auto">
          <a:xfrm>
            <a:off x="4144964" y="1"/>
            <a:ext cx="3170237" cy="479425"/>
          </a:xfrm>
          <a:prstGeom prst="rect">
            <a:avLst/>
          </a:prstGeom>
          <a:noFill/>
          <a:ln w="9525">
            <a:noFill/>
            <a:miter lim="800000"/>
            <a:headEnd/>
            <a:tailEnd/>
          </a:ln>
          <a:effectLst/>
        </p:spPr>
        <p:txBody>
          <a:bodyPr vert="horz" wrap="square" lIns="96639" tIns="48318" rIns="96639" bIns="48318" numCol="1" anchor="t" anchorCtr="0" compatLnSpc="1">
            <a:prstTxWarp prst="textNoShape">
              <a:avLst/>
            </a:prstTxWarp>
          </a:bodyPr>
          <a:lstStyle>
            <a:lvl1pPr algn="r" defTabSz="966851">
              <a:defRPr sz="1300" b="0">
                <a:latin typeface="Arial" charset="0"/>
                <a:cs typeface="Arial" charset="0"/>
              </a:defRPr>
            </a:lvl1pPr>
          </a:lstStyle>
          <a:p>
            <a:pPr>
              <a:defRPr/>
            </a:pPr>
            <a:endParaRPr lang="en-US"/>
          </a:p>
        </p:txBody>
      </p:sp>
      <p:sp>
        <p:nvSpPr>
          <p:cNvPr id="41988" name="Rectangle 4"/>
          <p:cNvSpPr>
            <a:spLocks noGrp="1" noChangeArrowheads="1"/>
          </p:cNvSpPr>
          <p:nvPr>
            <p:ph type="ftr" sz="quarter" idx="2"/>
          </p:nvPr>
        </p:nvSpPr>
        <p:spPr bwMode="auto">
          <a:xfrm>
            <a:off x="1" y="9121776"/>
            <a:ext cx="3170238" cy="479425"/>
          </a:xfrm>
          <a:prstGeom prst="rect">
            <a:avLst/>
          </a:prstGeom>
          <a:noFill/>
          <a:ln w="9525">
            <a:noFill/>
            <a:miter lim="800000"/>
            <a:headEnd/>
            <a:tailEnd/>
          </a:ln>
          <a:effectLst/>
        </p:spPr>
        <p:txBody>
          <a:bodyPr vert="horz" wrap="square" lIns="96639" tIns="48318" rIns="96639" bIns="48318" numCol="1" anchor="b" anchorCtr="0" compatLnSpc="1">
            <a:prstTxWarp prst="textNoShape">
              <a:avLst/>
            </a:prstTxWarp>
          </a:bodyPr>
          <a:lstStyle>
            <a:lvl1pPr defTabSz="966851">
              <a:defRPr sz="1300" b="0">
                <a:latin typeface="Arial" charset="0"/>
                <a:cs typeface="Arial" charset="0"/>
              </a:defRPr>
            </a:lvl1pPr>
          </a:lstStyle>
          <a:p>
            <a:pPr>
              <a:defRPr/>
            </a:pPr>
            <a:endParaRPr lang="en-US"/>
          </a:p>
        </p:txBody>
      </p:sp>
      <p:sp>
        <p:nvSpPr>
          <p:cNvPr id="41989" name="Rectangle 5"/>
          <p:cNvSpPr>
            <a:spLocks noGrp="1" noChangeArrowheads="1"/>
          </p:cNvSpPr>
          <p:nvPr>
            <p:ph type="sldNum" sz="quarter" idx="3"/>
          </p:nvPr>
        </p:nvSpPr>
        <p:spPr bwMode="auto">
          <a:xfrm>
            <a:off x="4144964" y="9121776"/>
            <a:ext cx="3170237" cy="479425"/>
          </a:xfrm>
          <a:prstGeom prst="rect">
            <a:avLst/>
          </a:prstGeom>
          <a:noFill/>
          <a:ln w="9525">
            <a:noFill/>
            <a:miter lim="800000"/>
            <a:headEnd/>
            <a:tailEnd/>
          </a:ln>
          <a:effectLst/>
        </p:spPr>
        <p:txBody>
          <a:bodyPr vert="horz" wrap="square" lIns="96639" tIns="48318" rIns="96639" bIns="48318" numCol="1" anchor="b" anchorCtr="0" compatLnSpc="1">
            <a:prstTxWarp prst="textNoShape">
              <a:avLst/>
            </a:prstTxWarp>
          </a:bodyPr>
          <a:lstStyle>
            <a:lvl1pPr algn="r" defTabSz="966851">
              <a:defRPr sz="1300" b="0">
                <a:latin typeface="Arial" charset="0"/>
                <a:cs typeface="Arial" charset="0"/>
              </a:defRPr>
            </a:lvl1pPr>
          </a:lstStyle>
          <a:p>
            <a:pPr>
              <a:defRPr/>
            </a:pPr>
            <a:fld id="{B9A3CD9C-A9D0-43CE-A6F5-6166C50CAAC6}" type="slidenum">
              <a:rPr lang="en-US"/>
              <a:pPr>
                <a:defRPr/>
              </a:pPr>
              <a:t>‹#›</a:t>
            </a:fld>
            <a:endParaRPr lang="en-US"/>
          </a:p>
        </p:txBody>
      </p:sp>
    </p:spTree>
    <p:extLst>
      <p:ext uri="{BB962C8B-B14F-4D97-AF65-F5344CB8AC3E}">
        <p14:creationId xmlns:p14="http://schemas.microsoft.com/office/powerpoint/2010/main" val="10492026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1"/>
            <a:ext cx="3170238" cy="479425"/>
          </a:xfrm>
          <a:prstGeom prst="rect">
            <a:avLst/>
          </a:prstGeom>
          <a:noFill/>
          <a:ln w="9525">
            <a:noFill/>
            <a:miter lim="800000"/>
            <a:headEnd/>
            <a:tailEnd/>
          </a:ln>
          <a:effectLst/>
        </p:spPr>
        <p:txBody>
          <a:bodyPr vert="horz" wrap="square" lIns="96639" tIns="48318" rIns="96639" bIns="48318" numCol="1" anchor="t" anchorCtr="0" compatLnSpc="1">
            <a:prstTxWarp prst="textNoShape">
              <a:avLst/>
            </a:prstTxWarp>
          </a:bodyPr>
          <a:lstStyle>
            <a:lvl1pPr defTabSz="966851">
              <a:defRPr sz="1300" b="0">
                <a:latin typeface="Arial" charset="0"/>
                <a:cs typeface="Arial" charset="0"/>
              </a:defRPr>
            </a:lvl1pPr>
          </a:lstStyle>
          <a:p>
            <a:pPr>
              <a:defRPr/>
            </a:pPr>
            <a:endParaRPr lang="en-US"/>
          </a:p>
        </p:txBody>
      </p:sp>
      <p:sp>
        <p:nvSpPr>
          <p:cNvPr id="3075" name="Rectangle 3"/>
          <p:cNvSpPr>
            <a:spLocks noGrp="1" noChangeArrowheads="1"/>
          </p:cNvSpPr>
          <p:nvPr>
            <p:ph type="dt" idx="1"/>
          </p:nvPr>
        </p:nvSpPr>
        <p:spPr bwMode="auto">
          <a:xfrm>
            <a:off x="4143375" y="1"/>
            <a:ext cx="3170238" cy="479425"/>
          </a:xfrm>
          <a:prstGeom prst="rect">
            <a:avLst/>
          </a:prstGeom>
          <a:noFill/>
          <a:ln w="9525">
            <a:noFill/>
            <a:miter lim="800000"/>
            <a:headEnd/>
            <a:tailEnd/>
          </a:ln>
          <a:effectLst/>
        </p:spPr>
        <p:txBody>
          <a:bodyPr vert="horz" wrap="square" lIns="96639" tIns="48318" rIns="96639" bIns="48318" numCol="1" anchor="t" anchorCtr="0" compatLnSpc="1">
            <a:prstTxWarp prst="textNoShape">
              <a:avLst/>
            </a:prstTxWarp>
          </a:bodyPr>
          <a:lstStyle>
            <a:lvl1pPr algn="r" defTabSz="966851">
              <a:defRPr sz="1300" b="0">
                <a:latin typeface="Arial" charset="0"/>
                <a:cs typeface="Arial"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31839" y="4560890"/>
            <a:ext cx="5851525" cy="4319587"/>
          </a:xfrm>
          <a:prstGeom prst="rect">
            <a:avLst/>
          </a:prstGeom>
          <a:noFill/>
          <a:ln w="9525">
            <a:noFill/>
            <a:miter lim="800000"/>
            <a:headEnd/>
            <a:tailEnd/>
          </a:ln>
          <a:effectLst/>
        </p:spPr>
        <p:txBody>
          <a:bodyPr vert="horz" wrap="square" lIns="96639" tIns="48318" rIns="96639" bIns="483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1" y="9121776"/>
            <a:ext cx="3170238" cy="477838"/>
          </a:xfrm>
          <a:prstGeom prst="rect">
            <a:avLst/>
          </a:prstGeom>
          <a:noFill/>
          <a:ln w="9525">
            <a:noFill/>
            <a:miter lim="800000"/>
            <a:headEnd/>
            <a:tailEnd/>
          </a:ln>
          <a:effectLst/>
        </p:spPr>
        <p:txBody>
          <a:bodyPr vert="horz" wrap="square" lIns="96639" tIns="48318" rIns="96639" bIns="48318" numCol="1" anchor="b" anchorCtr="0" compatLnSpc="1">
            <a:prstTxWarp prst="textNoShape">
              <a:avLst/>
            </a:prstTxWarp>
          </a:bodyPr>
          <a:lstStyle>
            <a:lvl1pPr defTabSz="966851">
              <a:defRPr sz="1300" b="0">
                <a:latin typeface="Arial" charset="0"/>
                <a:cs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4143375" y="9121776"/>
            <a:ext cx="3170238" cy="477838"/>
          </a:xfrm>
          <a:prstGeom prst="rect">
            <a:avLst/>
          </a:prstGeom>
          <a:noFill/>
          <a:ln w="9525">
            <a:noFill/>
            <a:miter lim="800000"/>
            <a:headEnd/>
            <a:tailEnd/>
          </a:ln>
          <a:effectLst/>
        </p:spPr>
        <p:txBody>
          <a:bodyPr vert="horz" wrap="square" lIns="96639" tIns="48318" rIns="96639" bIns="48318" numCol="1" anchor="b" anchorCtr="0" compatLnSpc="1">
            <a:prstTxWarp prst="textNoShape">
              <a:avLst/>
            </a:prstTxWarp>
          </a:bodyPr>
          <a:lstStyle>
            <a:lvl1pPr algn="r" defTabSz="966851">
              <a:defRPr sz="1300" b="0">
                <a:latin typeface="Arial" charset="0"/>
                <a:cs typeface="Arial" charset="0"/>
              </a:defRPr>
            </a:lvl1pPr>
          </a:lstStyle>
          <a:p>
            <a:pPr>
              <a:defRPr/>
            </a:pPr>
            <a:fld id="{C0D7020C-64BC-4783-92F3-DB57C6446300}" type="slidenum">
              <a:rPr lang="en-US"/>
              <a:pPr>
                <a:defRPr/>
              </a:pPr>
              <a:t>‹#›</a:t>
            </a:fld>
            <a:endParaRPr lang="en-US"/>
          </a:p>
        </p:txBody>
      </p:sp>
    </p:spTree>
    <p:extLst>
      <p:ext uri="{BB962C8B-B14F-4D97-AF65-F5344CB8AC3E}">
        <p14:creationId xmlns:p14="http://schemas.microsoft.com/office/powerpoint/2010/main" val="11483176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eaLnBrk="1" hangingPunct="1"/>
            <a:endParaRPr lang="en-US" smtClean="0">
              <a:latin typeface="Arial" pitchFamily="34" charset="0"/>
              <a:cs typeface="Arial" pitchFamily="34" charset="0"/>
            </a:endParaRPr>
          </a:p>
        </p:txBody>
      </p:sp>
      <p:sp>
        <p:nvSpPr>
          <p:cNvPr id="24580" name="Slide Number Placeholder 3"/>
          <p:cNvSpPr>
            <a:spLocks noGrp="1"/>
          </p:cNvSpPr>
          <p:nvPr>
            <p:ph type="sldNum" sz="quarter" idx="5"/>
          </p:nvPr>
        </p:nvSpPr>
        <p:spPr>
          <a:noFill/>
        </p:spPr>
        <p:txBody>
          <a:bodyPr/>
          <a:lstStyle/>
          <a:p>
            <a:pPr defTabSz="966646"/>
            <a:fld id="{04F645CA-CD5F-4DB5-905B-3F152A25A7AC}" type="slidenum">
              <a:rPr lang="en-US" smtClean="0">
                <a:latin typeface="Arial" pitchFamily="34" charset="0"/>
                <a:cs typeface="Arial" pitchFamily="34" charset="0"/>
              </a:rPr>
              <a:pPr defTabSz="966646"/>
              <a:t>1</a:t>
            </a:fld>
            <a:endParaRPr lang="en-US"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smtClean="0">
              <a:latin typeface="Arial" pitchFamily="34" charset="0"/>
              <a:cs typeface="Arial" pitchFamily="34" charset="0"/>
            </a:endParaRPr>
          </a:p>
        </p:txBody>
      </p:sp>
      <p:sp>
        <p:nvSpPr>
          <p:cNvPr id="26628" name="Slide Number Placeholder 3"/>
          <p:cNvSpPr>
            <a:spLocks noGrp="1"/>
          </p:cNvSpPr>
          <p:nvPr>
            <p:ph type="sldNum" sz="quarter" idx="5"/>
          </p:nvPr>
        </p:nvSpPr>
        <p:spPr>
          <a:noFill/>
        </p:spPr>
        <p:txBody>
          <a:bodyPr/>
          <a:lstStyle/>
          <a:p>
            <a:pPr defTabSz="966646"/>
            <a:fld id="{EDDF274D-FB95-40F4-B0A5-99EE78FAA17C}" type="slidenum">
              <a:rPr lang="en-US" smtClean="0">
                <a:latin typeface="Arial" pitchFamily="34" charset="0"/>
                <a:cs typeface="Arial" pitchFamily="34" charset="0"/>
              </a:rPr>
              <a:pPr defTabSz="966646"/>
              <a:t>2</a:t>
            </a:fld>
            <a:endParaRPr lang="en-US" dirty="0"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pPr eaLnBrk="1" hangingPunct="1"/>
            <a:endParaRPr lang="en-US" smtClean="0">
              <a:latin typeface="Arial" pitchFamily="34" charset="0"/>
              <a:cs typeface="Arial" pitchFamily="34" charset="0"/>
            </a:endParaRPr>
          </a:p>
        </p:txBody>
      </p:sp>
      <p:sp>
        <p:nvSpPr>
          <p:cNvPr id="28676" name="Slide Number Placeholder 3"/>
          <p:cNvSpPr>
            <a:spLocks noGrp="1"/>
          </p:cNvSpPr>
          <p:nvPr>
            <p:ph type="sldNum" sz="quarter" idx="5"/>
          </p:nvPr>
        </p:nvSpPr>
        <p:spPr>
          <a:noFill/>
        </p:spPr>
        <p:txBody>
          <a:bodyPr/>
          <a:lstStyle/>
          <a:p>
            <a:pPr defTabSz="966646"/>
            <a:fld id="{630FFF28-59F9-4741-8E00-3008EBDC0091}" type="slidenum">
              <a:rPr lang="en-US" smtClean="0">
                <a:latin typeface="Arial" pitchFamily="34" charset="0"/>
                <a:cs typeface="Arial" pitchFamily="34" charset="0"/>
              </a:rPr>
              <a:pPr defTabSz="966646"/>
              <a:t>7</a:t>
            </a:fld>
            <a:endParaRPr lang="en-US" dirty="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latin typeface="Arial" charset="0"/>
                <a:cs typeface="Arial" charset="0"/>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latin typeface="Arial" charset="0"/>
                <a:cs typeface="Arial" charset="0"/>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latin typeface="Arial" charset="0"/>
                <a:cs typeface="Arial" charset="0"/>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latin typeface="Arial" charset="0"/>
                <a:cs typeface="Arial" charset="0"/>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latin typeface="Arial" charset="0"/>
                <a:cs typeface="Arial" charset="0"/>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latin typeface="Arial" charset="0"/>
                <a:cs typeface="Arial" charset="0"/>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latin typeface="Arial" charset="0"/>
                <a:cs typeface="Arial" charset="0"/>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latin typeface="Arial" charset="0"/>
                <a:cs typeface="Arial" charset="0"/>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latin typeface="Arial" charset="0"/>
                <a:cs typeface="Arial" charset="0"/>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latin typeface="Arial" charset="0"/>
                <a:cs typeface="Arial" charset="0"/>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latin typeface="Arial" charset="0"/>
                <a:cs typeface="Arial" charset="0"/>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latin typeface="Arial" charset="0"/>
                <a:cs typeface="Arial" charset="0"/>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latin typeface="Arial" charset="0"/>
                <a:cs typeface="Arial" charset="0"/>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latin typeface="Arial" charset="0"/>
                  <a:cs typeface="Arial" charset="0"/>
                </a:endParaRPr>
              </a:p>
            </p:txBody>
          </p:sp>
        </p:grpSp>
      </p:grpSp>
      <p:pic>
        <p:nvPicPr>
          <p:cNvPr id="44" name="Picture 47" descr="gmulogo-color150"/>
          <p:cNvPicPr>
            <a:picLocks noChangeAspect="1" noChangeArrowheads="1"/>
          </p:cNvPicPr>
          <p:nvPr userDrawn="1"/>
        </p:nvPicPr>
        <p:blipFill>
          <a:blip r:embed="rId2" cstate="print"/>
          <a:srcRect/>
          <a:stretch>
            <a:fillRect/>
          </a:stretch>
        </p:blipFill>
        <p:spPr bwMode="auto">
          <a:xfrm>
            <a:off x="8001000" y="0"/>
            <a:ext cx="1143000" cy="852488"/>
          </a:xfrm>
          <a:prstGeom prst="rect">
            <a:avLst/>
          </a:prstGeom>
          <a:noFill/>
          <a:ln w="9525">
            <a:noFill/>
            <a:miter lim="800000"/>
            <a:headEnd/>
            <a:tailEnd/>
          </a:ln>
        </p:spPr>
      </p:pic>
      <p:sp>
        <p:nvSpPr>
          <p:cNvPr id="130090" name="Rectangle 42"/>
          <p:cNvSpPr>
            <a:spLocks noGrp="1" noChangeArrowheads="1"/>
          </p:cNvSpPr>
          <p:nvPr>
            <p:ph type="ctrTitle" sz="quarter"/>
          </p:nvPr>
        </p:nvSpPr>
        <p:spPr>
          <a:xfrm>
            <a:off x="457200" y="1600200"/>
            <a:ext cx="8229600" cy="1828800"/>
          </a:xfrm>
        </p:spPr>
        <p:txBody>
          <a:bodyPr/>
          <a:lstStyle>
            <a:lvl1pPr>
              <a:defRPr/>
            </a:lvl1pPr>
          </a:lstStyle>
          <a:p>
            <a:r>
              <a:rPr lang="en-US"/>
              <a:t>Click to edit Master title style</a:t>
            </a:r>
          </a:p>
        </p:txBody>
      </p:sp>
      <p:sp>
        <p:nvSpPr>
          <p:cNvPr id="130091"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5" name="Rectangle 44"/>
          <p:cNvSpPr>
            <a:spLocks noGrp="1" noChangeArrowheads="1"/>
          </p:cNvSpPr>
          <p:nvPr>
            <p:ph type="dt" sz="quarter" idx="10"/>
          </p:nvPr>
        </p:nvSpPr>
        <p:spPr>
          <a:xfrm>
            <a:off x="457200" y="6243638"/>
            <a:ext cx="2133600" cy="457200"/>
          </a:xfrm>
        </p:spPr>
        <p:txBody>
          <a:bodyPr/>
          <a:lstStyle>
            <a:lvl1pPr>
              <a:defRPr sz="1200"/>
            </a:lvl1pPr>
          </a:lstStyle>
          <a:p>
            <a:pPr>
              <a:defRPr/>
            </a:pPr>
            <a:r>
              <a:rPr lang="en-US" smtClean="0"/>
              <a:t>SEEW 2012</a:t>
            </a:r>
            <a:endParaRPr lang="en-US"/>
          </a:p>
        </p:txBody>
      </p:sp>
      <p:sp>
        <p:nvSpPr>
          <p:cNvPr id="46" name="Rectangle 45"/>
          <p:cNvSpPr>
            <a:spLocks noGrp="1" noChangeArrowheads="1"/>
          </p:cNvSpPr>
          <p:nvPr>
            <p:ph type="ftr" sz="quarter" idx="11"/>
          </p:nvPr>
        </p:nvSpPr>
        <p:spPr>
          <a:xfrm>
            <a:off x="3124200" y="6248400"/>
            <a:ext cx="2895600" cy="457200"/>
          </a:xfrm>
        </p:spPr>
        <p:txBody>
          <a:bodyPr/>
          <a:lstStyle>
            <a:lvl1pPr>
              <a:defRPr sz="1200"/>
            </a:lvl1pPr>
          </a:lstStyle>
          <a:p>
            <a:pPr>
              <a:defRPr/>
            </a:pPr>
            <a:r>
              <a:rPr lang="en-US" smtClean="0"/>
              <a:t>© Jeff Offutt</a:t>
            </a:r>
            <a:endParaRPr lang="en-US"/>
          </a:p>
        </p:txBody>
      </p:sp>
      <p:sp>
        <p:nvSpPr>
          <p:cNvPr id="47" name="Rectangle 46"/>
          <p:cNvSpPr>
            <a:spLocks noGrp="1" noChangeArrowheads="1"/>
          </p:cNvSpPr>
          <p:nvPr>
            <p:ph type="sldNum" sz="quarter" idx="12"/>
          </p:nvPr>
        </p:nvSpPr>
        <p:spPr>
          <a:xfrm>
            <a:off x="6553200" y="6243638"/>
            <a:ext cx="2133600" cy="457200"/>
          </a:xfrm>
        </p:spPr>
        <p:txBody>
          <a:bodyPr/>
          <a:lstStyle>
            <a:lvl1pPr>
              <a:defRPr sz="1200"/>
            </a:lvl1pPr>
          </a:lstStyle>
          <a:p>
            <a:pPr>
              <a:defRPr/>
            </a:pPr>
            <a:fld id="{F1A963A7-A787-48F9-851B-428511D398B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SEEW 2012</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lvl1pPr>
              <a:defRPr/>
            </a:lvl1pPr>
          </a:lstStyle>
          <a:p>
            <a:pPr>
              <a:defRPr/>
            </a:pPr>
            <a:fld id="{796624A2-6224-4CE2-BBD9-092C277B935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0"/>
            <a:ext cx="22479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0"/>
            <a:ext cx="65913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SEEW 2012</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lvl1pPr>
              <a:defRPr/>
            </a:lvl1pPr>
          </a:lstStyle>
          <a:p>
            <a:pPr>
              <a:defRPr/>
            </a:pPr>
            <a:fld id="{3F6F6CF8-09BA-4068-99EA-5EA8E0561C5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 y="1143000"/>
            <a:ext cx="44196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143000"/>
            <a:ext cx="4419600" cy="2628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419600" cy="2628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r>
              <a:rPr lang="en-US" smtClean="0"/>
              <a:t>SEEW 2012</a:t>
            </a:r>
            <a:endParaRPr lang="en-US"/>
          </a:p>
        </p:txBody>
      </p:sp>
      <p:sp>
        <p:nvSpPr>
          <p:cNvPr id="7" name="Footer Placeholder 6"/>
          <p:cNvSpPr>
            <a:spLocks noGrp="1"/>
          </p:cNvSpPr>
          <p:nvPr>
            <p:ph type="ftr" sz="quarter" idx="11"/>
          </p:nvPr>
        </p:nvSpPr>
        <p:spPr/>
        <p:txBody>
          <a:bodyPr/>
          <a:lstStyle>
            <a:lvl1pPr>
              <a:defRPr/>
            </a:lvl1pPr>
          </a:lstStyle>
          <a:p>
            <a:pPr>
              <a:defRPr/>
            </a:pPr>
            <a:r>
              <a:rPr lang="en-US" smtClean="0"/>
              <a:t>© Jeff Offutt</a:t>
            </a:r>
            <a:endParaRPr lang="en-US"/>
          </a:p>
        </p:txBody>
      </p:sp>
      <p:sp>
        <p:nvSpPr>
          <p:cNvPr id="8" name="Slide Number Placeholder 7"/>
          <p:cNvSpPr>
            <a:spLocks noGrp="1"/>
          </p:cNvSpPr>
          <p:nvPr>
            <p:ph type="sldNum" sz="quarter" idx="12"/>
          </p:nvPr>
        </p:nvSpPr>
        <p:spPr/>
        <p:txBody>
          <a:bodyPr/>
          <a:lstStyle>
            <a:lvl1pPr>
              <a:defRPr/>
            </a:lvl1pPr>
          </a:lstStyle>
          <a:p>
            <a:pPr>
              <a:defRPr/>
            </a:pPr>
            <a:fld id="{ED08586C-20F8-49BE-BCF3-845D3945BF7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lvl1pPr>
              <a:defRPr/>
            </a:lvl1pPr>
          </a:lstStyle>
          <a:p>
            <a:pPr>
              <a:defRPr/>
            </a:pPr>
            <a:fld id="{4DB757DC-6909-4280-84B1-498D8079813D}"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t>SEEW 2012</a:t>
            </a: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lvl1pPr>
              <a:defRPr/>
            </a:lvl1pPr>
          </a:lstStyle>
          <a:p>
            <a:pPr>
              <a:defRPr/>
            </a:pPr>
            <a:fld id="{3FFE5886-0194-4F8E-9B90-3E1B5C1B4B5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 y="1143000"/>
            <a:ext cx="44196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4196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smtClean="0"/>
              <a:t>SEEW 2012</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 Jeff Offutt</a:t>
            </a:r>
            <a:endParaRPr lang="en-US"/>
          </a:p>
        </p:txBody>
      </p:sp>
      <p:sp>
        <p:nvSpPr>
          <p:cNvPr id="7" name="Slide Number Placeholder 6"/>
          <p:cNvSpPr>
            <a:spLocks noGrp="1"/>
          </p:cNvSpPr>
          <p:nvPr>
            <p:ph type="sldNum" sz="quarter" idx="12"/>
          </p:nvPr>
        </p:nvSpPr>
        <p:spPr/>
        <p:txBody>
          <a:bodyPr/>
          <a:lstStyle>
            <a:lvl1pPr>
              <a:defRPr/>
            </a:lvl1pPr>
          </a:lstStyle>
          <a:p>
            <a:pPr>
              <a:defRPr/>
            </a:pPr>
            <a:fld id="{17654668-7E3B-4FB3-8AC8-7C94E2195D2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r>
              <a:rPr lang="en-US" smtClean="0"/>
              <a:t>SEEW 2012</a:t>
            </a:r>
            <a:endParaRPr lang="en-US"/>
          </a:p>
        </p:txBody>
      </p:sp>
      <p:sp>
        <p:nvSpPr>
          <p:cNvPr id="8" name="Footer Placeholder 7"/>
          <p:cNvSpPr>
            <a:spLocks noGrp="1"/>
          </p:cNvSpPr>
          <p:nvPr>
            <p:ph type="ftr" sz="quarter" idx="11"/>
          </p:nvPr>
        </p:nvSpPr>
        <p:spPr/>
        <p:txBody>
          <a:bodyPr/>
          <a:lstStyle>
            <a:lvl1pPr>
              <a:defRPr/>
            </a:lvl1pPr>
          </a:lstStyle>
          <a:p>
            <a:pPr>
              <a:defRPr/>
            </a:pPr>
            <a:r>
              <a:rPr lang="en-US" smtClean="0"/>
              <a:t>© Jeff Offutt</a:t>
            </a:r>
            <a:endParaRPr lang="en-US"/>
          </a:p>
        </p:txBody>
      </p:sp>
      <p:sp>
        <p:nvSpPr>
          <p:cNvPr id="9" name="Slide Number Placeholder 8"/>
          <p:cNvSpPr>
            <a:spLocks noGrp="1"/>
          </p:cNvSpPr>
          <p:nvPr>
            <p:ph type="sldNum" sz="quarter" idx="12"/>
          </p:nvPr>
        </p:nvSpPr>
        <p:spPr/>
        <p:txBody>
          <a:bodyPr/>
          <a:lstStyle>
            <a:lvl1pPr>
              <a:defRPr/>
            </a:lvl1pPr>
          </a:lstStyle>
          <a:p>
            <a:pPr>
              <a:defRPr/>
            </a:pPr>
            <a:fld id="{48B8E9A8-8ADA-4849-9848-2FE04E307D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smtClean="0"/>
              <a:t>SEEW 2012</a:t>
            </a:r>
            <a:endParaRPr lang="en-US"/>
          </a:p>
        </p:txBody>
      </p:sp>
      <p:sp>
        <p:nvSpPr>
          <p:cNvPr id="4" name="Footer Placeholder 3"/>
          <p:cNvSpPr>
            <a:spLocks noGrp="1"/>
          </p:cNvSpPr>
          <p:nvPr>
            <p:ph type="ftr" sz="quarter" idx="11"/>
          </p:nvPr>
        </p:nvSpPr>
        <p:spPr/>
        <p:txBody>
          <a:bodyPr/>
          <a:lstStyle>
            <a:lvl1pPr>
              <a:defRPr/>
            </a:lvl1pPr>
          </a:lstStyle>
          <a:p>
            <a:pPr>
              <a:defRPr/>
            </a:pPr>
            <a:r>
              <a:rPr lang="en-US" smtClean="0"/>
              <a:t>© Jeff Offutt</a:t>
            </a:r>
            <a:endParaRPr lang="en-US"/>
          </a:p>
        </p:txBody>
      </p:sp>
      <p:sp>
        <p:nvSpPr>
          <p:cNvPr id="5" name="Slide Number Placeholder 4"/>
          <p:cNvSpPr>
            <a:spLocks noGrp="1"/>
          </p:cNvSpPr>
          <p:nvPr>
            <p:ph type="sldNum" sz="quarter" idx="12"/>
          </p:nvPr>
        </p:nvSpPr>
        <p:spPr/>
        <p:txBody>
          <a:bodyPr/>
          <a:lstStyle>
            <a:lvl1pPr>
              <a:defRPr/>
            </a:lvl1pPr>
          </a:lstStyle>
          <a:p>
            <a:pPr>
              <a:defRPr/>
            </a:pPr>
            <a:fld id="{BC7FB2CC-0026-474A-8143-56756D8BC8D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smtClean="0"/>
              <a:t>SEEW 2012</a:t>
            </a:r>
            <a:endParaRPr lang="en-US"/>
          </a:p>
        </p:txBody>
      </p:sp>
      <p:sp>
        <p:nvSpPr>
          <p:cNvPr id="3" name="Footer Placeholder 2"/>
          <p:cNvSpPr>
            <a:spLocks noGrp="1"/>
          </p:cNvSpPr>
          <p:nvPr>
            <p:ph type="ftr" sz="quarter" idx="11"/>
          </p:nvPr>
        </p:nvSpPr>
        <p:spPr/>
        <p:txBody>
          <a:bodyPr/>
          <a:lstStyle>
            <a:lvl1pPr>
              <a:defRPr/>
            </a:lvl1pPr>
          </a:lstStyle>
          <a:p>
            <a:pPr>
              <a:defRPr/>
            </a:pPr>
            <a:r>
              <a:rPr lang="en-US" smtClean="0"/>
              <a:t>© Jeff Offutt</a:t>
            </a:r>
            <a:endParaRPr lang="en-US"/>
          </a:p>
        </p:txBody>
      </p:sp>
      <p:sp>
        <p:nvSpPr>
          <p:cNvPr id="4" name="Slide Number Placeholder 3"/>
          <p:cNvSpPr>
            <a:spLocks noGrp="1"/>
          </p:cNvSpPr>
          <p:nvPr>
            <p:ph type="sldNum" sz="quarter" idx="12"/>
          </p:nvPr>
        </p:nvSpPr>
        <p:spPr/>
        <p:txBody>
          <a:bodyPr/>
          <a:lstStyle>
            <a:lvl1pPr>
              <a:defRPr/>
            </a:lvl1pPr>
          </a:lstStyle>
          <a:p>
            <a:pPr>
              <a:defRPr/>
            </a:pPr>
            <a:fld id="{0A5E44FE-9A1B-4119-9942-148DA56A862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smtClean="0"/>
              <a:t>SEEW 2012</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 Jeff Offutt</a:t>
            </a:r>
            <a:endParaRPr lang="en-US"/>
          </a:p>
        </p:txBody>
      </p:sp>
      <p:sp>
        <p:nvSpPr>
          <p:cNvPr id="7" name="Slide Number Placeholder 6"/>
          <p:cNvSpPr>
            <a:spLocks noGrp="1"/>
          </p:cNvSpPr>
          <p:nvPr>
            <p:ph type="sldNum" sz="quarter" idx="12"/>
          </p:nvPr>
        </p:nvSpPr>
        <p:spPr/>
        <p:txBody>
          <a:bodyPr/>
          <a:lstStyle>
            <a:lvl1pPr>
              <a:defRPr/>
            </a:lvl1pPr>
          </a:lstStyle>
          <a:p>
            <a:pPr>
              <a:defRPr/>
            </a:pPr>
            <a:fld id="{86669B41-A495-4686-99F5-94938DCD137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smtClean="0"/>
              <a:t>SEEW 2012</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 Jeff Offutt</a:t>
            </a:r>
            <a:endParaRPr lang="en-US"/>
          </a:p>
        </p:txBody>
      </p:sp>
      <p:sp>
        <p:nvSpPr>
          <p:cNvPr id="7" name="Slide Number Placeholder 6"/>
          <p:cNvSpPr>
            <a:spLocks noGrp="1"/>
          </p:cNvSpPr>
          <p:nvPr>
            <p:ph type="sldNum" sz="quarter" idx="12"/>
          </p:nvPr>
        </p:nvSpPr>
        <p:spPr/>
        <p:txBody>
          <a:bodyPr/>
          <a:lstStyle>
            <a:lvl1pPr>
              <a:defRPr/>
            </a:lvl1pPr>
          </a:lstStyle>
          <a:p>
            <a:pPr>
              <a:defRPr/>
            </a:pPr>
            <a:fld id="{C3CFC1B0-56E5-45C2-8102-650CAB1BE0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29027"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latin typeface="Arial" charset="0"/>
                <a:cs typeface="Arial" charset="0"/>
              </a:endParaRPr>
            </a:p>
          </p:txBody>
        </p:sp>
        <p:sp>
          <p:nvSpPr>
            <p:cNvPr id="129028"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29"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latin typeface="Arial" charset="0"/>
                <a:cs typeface="Arial" charset="0"/>
              </a:endParaRPr>
            </a:p>
          </p:txBody>
        </p:sp>
        <p:sp>
          <p:nvSpPr>
            <p:cNvPr id="129030"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29031"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9032"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29033"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29034"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29035"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29036"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latin typeface="Arial" charset="0"/>
                <a:cs typeface="Arial" charset="0"/>
              </a:endParaRPr>
            </a:p>
          </p:txBody>
        </p:sp>
        <p:sp>
          <p:nvSpPr>
            <p:cNvPr id="129037"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29038"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39"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29040"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latin typeface="Arial" charset="0"/>
                <a:cs typeface="Arial" charset="0"/>
              </a:endParaRPr>
            </a:p>
          </p:txBody>
        </p:sp>
        <p:sp>
          <p:nvSpPr>
            <p:cNvPr id="129041"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42"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latin typeface="Arial" charset="0"/>
                <a:cs typeface="Arial" charset="0"/>
              </a:endParaRPr>
            </a:p>
          </p:txBody>
        </p:sp>
        <p:sp>
          <p:nvSpPr>
            <p:cNvPr id="129043"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latin typeface="Arial" charset="0"/>
                <a:cs typeface="Arial" charset="0"/>
              </a:endParaRPr>
            </a:p>
          </p:txBody>
        </p:sp>
        <p:sp>
          <p:nvSpPr>
            <p:cNvPr id="129044"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45"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latin typeface="Arial" charset="0"/>
                <a:cs typeface="Arial" charset="0"/>
              </a:endParaRPr>
            </a:p>
          </p:txBody>
        </p:sp>
        <p:sp>
          <p:nvSpPr>
            <p:cNvPr id="129046"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47"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9048"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latin typeface="Arial" charset="0"/>
                <a:cs typeface="Arial" charset="0"/>
              </a:endParaRPr>
            </a:p>
          </p:txBody>
        </p:sp>
        <p:sp>
          <p:nvSpPr>
            <p:cNvPr id="129049"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latin typeface="Arial" charset="0"/>
                <a:cs typeface="Arial" charset="0"/>
              </a:endParaRPr>
            </a:p>
          </p:txBody>
        </p:sp>
        <p:sp>
          <p:nvSpPr>
            <p:cNvPr id="129050"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latin typeface="Arial" charset="0"/>
                <a:cs typeface="Arial" charset="0"/>
              </a:endParaRPr>
            </a:p>
          </p:txBody>
        </p:sp>
        <p:sp>
          <p:nvSpPr>
            <p:cNvPr id="129051"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latin typeface="Arial" charset="0"/>
                <a:cs typeface="Arial" charset="0"/>
              </a:endParaRPr>
            </a:p>
          </p:txBody>
        </p:sp>
        <p:sp>
          <p:nvSpPr>
            <p:cNvPr id="129052"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latin typeface="Arial" charset="0"/>
                <a:cs typeface="Arial" charset="0"/>
              </a:endParaRPr>
            </a:p>
          </p:txBody>
        </p:sp>
        <p:sp>
          <p:nvSpPr>
            <p:cNvPr id="129053"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54"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latin typeface="Arial" charset="0"/>
                <a:cs typeface="Arial" charset="0"/>
              </a:endParaRPr>
            </a:p>
          </p:txBody>
        </p:sp>
        <p:sp>
          <p:nvSpPr>
            <p:cNvPr id="129055"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56"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29057"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58"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59"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latin typeface="Arial" charset="0"/>
                <a:cs typeface="Arial" charset="0"/>
              </a:endParaRPr>
            </a:p>
          </p:txBody>
        </p:sp>
        <p:sp>
          <p:nvSpPr>
            <p:cNvPr id="129060"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61"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sp>
          <p:nvSpPr>
            <p:cNvPr id="129062"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latin typeface="Arial" charset="0"/>
                <a:cs typeface="Arial" charset="0"/>
              </a:endParaRPr>
            </a:p>
          </p:txBody>
        </p:sp>
        <p:grpSp>
          <p:nvGrpSpPr>
            <p:cNvPr id="1070" name="Group 39"/>
            <p:cNvGrpSpPr>
              <a:grpSpLocks/>
            </p:cNvGrpSpPr>
            <p:nvPr userDrawn="1"/>
          </p:nvGrpSpPr>
          <p:grpSpPr bwMode="auto">
            <a:xfrm>
              <a:off x="0" y="1632"/>
              <a:ext cx="5758" cy="1858"/>
              <a:chOff x="0" y="1632"/>
              <a:chExt cx="5758" cy="1858"/>
            </a:xfrm>
          </p:grpSpPr>
          <p:sp>
            <p:nvSpPr>
              <p:cNvPr id="129064"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cs typeface="Arial" charset="0"/>
                </a:endParaRPr>
              </a:p>
            </p:txBody>
          </p:sp>
          <p:sp>
            <p:nvSpPr>
              <p:cNvPr id="129065"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latin typeface="Arial" charset="0"/>
                  <a:cs typeface="Arial" charset="0"/>
                </a:endParaRPr>
              </a:p>
            </p:txBody>
          </p:sp>
        </p:grpSp>
      </p:grpSp>
      <p:sp>
        <p:nvSpPr>
          <p:cNvPr id="129066" name="Rectangle 42"/>
          <p:cNvSpPr>
            <a:spLocks noGrp="1" noChangeArrowheads="1"/>
          </p:cNvSpPr>
          <p:nvPr>
            <p:ph type="title"/>
          </p:nvPr>
        </p:nvSpPr>
        <p:spPr bwMode="auto">
          <a:xfrm>
            <a:off x="950076" y="0"/>
            <a:ext cx="705092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29067" name="Rectangle 43"/>
          <p:cNvSpPr>
            <a:spLocks noGrp="1" noChangeArrowheads="1"/>
          </p:cNvSpPr>
          <p:nvPr>
            <p:ph type="body" idx="1"/>
          </p:nvPr>
        </p:nvSpPr>
        <p:spPr bwMode="auto">
          <a:xfrm>
            <a:off x="76200" y="914400"/>
            <a:ext cx="89916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29068" name="Rectangle 44"/>
          <p:cNvSpPr>
            <a:spLocks noGrp="1" noChangeArrowheads="1"/>
          </p:cNvSpPr>
          <p:nvPr>
            <p:ph type="dt" sz="half" idx="2"/>
          </p:nvPr>
        </p:nvSpPr>
        <p:spPr bwMode="auto">
          <a:xfrm>
            <a:off x="76200" y="6548438"/>
            <a:ext cx="2133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800" b="0">
                <a:effectLst>
                  <a:outerShdw blurRad="38100" dist="38100" dir="2700000" algn="tl">
                    <a:srgbClr val="000000"/>
                  </a:outerShdw>
                </a:effectLst>
                <a:latin typeface="Arial" charset="0"/>
                <a:cs typeface="Arial" charset="0"/>
              </a:defRPr>
            </a:lvl1pPr>
          </a:lstStyle>
          <a:p>
            <a:pPr>
              <a:defRPr/>
            </a:pPr>
            <a:r>
              <a:rPr lang="en-US" smtClean="0"/>
              <a:t>SEEW 2012</a:t>
            </a:r>
            <a:endParaRPr lang="en-US" dirty="0"/>
          </a:p>
        </p:txBody>
      </p:sp>
      <p:sp>
        <p:nvSpPr>
          <p:cNvPr id="129069" name="Rectangle 45"/>
          <p:cNvSpPr>
            <a:spLocks noGrp="1" noChangeArrowheads="1"/>
          </p:cNvSpPr>
          <p:nvPr>
            <p:ph type="ftr" sz="quarter" idx="3"/>
          </p:nvPr>
        </p:nvSpPr>
        <p:spPr bwMode="auto">
          <a:xfrm>
            <a:off x="3124200" y="65532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800" b="0">
                <a:effectLst>
                  <a:outerShdw blurRad="38100" dist="38100" dir="2700000" algn="tl">
                    <a:srgbClr val="000000"/>
                  </a:outerShdw>
                </a:effectLst>
                <a:latin typeface="Arial" charset="0"/>
                <a:cs typeface="Arial" charset="0"/>
              </a:defRPr>
            </a:lvl1pPr>
          </a:lstStyle>
          <a:p>
            <a:pPr>
              <a:defRPr/>
            </a:pPr>
            <a:r>
              <a:rPr lang="en-US" smtClean="0"/>
              <a:t>© Jeff Offutt</a:t>
            </a:r>
            <a:endParaRPr lang="en-US"/>
          </a:p>
        </p:txBody>
      </p:sp>
      <p:sp>
        <p:nvSpPr>
          <p:cNvPr id="129070" name="Rectangle 46"/>
          <p:cNvSpPr>
            <a:spLocks noGrp="1" noChangeArrowheads="1"/>
          </p:cNvSpPr>
          <p:nvPr>
            <p:ph type="sldNum" sz="quarter" idx="4"/>
          </p:nvPr>
        </p:nvSpPr>
        <p:spPr bwMode="auto">
          <a:xfrm>
            <a:off x="6934200" y="6548438"/>
            <a:ext cx="1950244"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b="0">
                <a:effectLst>
                  <a:outerShdw blurRad="38100" dist="38100" dir="2700000" algn="tl">
                    <a:srgbClr val="000000"/>
                  </a:outerShdw>
                </a:effectLst>
                <a:latin typeface="Arial" charset="0"/>
                <a:cs typeface="Arial" charset="0"/>
              </a:defRPr>
            </a:lvl1pPr>
          </a:lstStyle>
          <a:p>
            <a:pPr>
              <a:defRPr/>
            </a:pPr>
            <a:fld id="{D6843853-28E4-4D1D-B0D8-C02B74129860}" type="slidenum">
              <a:rPr lang="en-US" smtClean="0"/>
              <a:pPr>
                <a:defRPr/>
              </a:pPr>
              <a:t>‹#›</a:t>
            </a:fld>
            <a:endParaRPr lang="en-US"/>
          </a:p>
        </p:txBody>
      </p:sp>
      <p:pic>
        <p:nvPicPr>
          <p:cNvPr id="1032" name="Picture 47" descr="gmulogo-color150"/>
          <p:cNvPicPr>
            <a:picLocks noChangeAspect="1" noChangeArrowheads="1"/>
          </p:cNvPicPr>
          <p:nvPr userDrawn="1"/>
        </p:nvPicPr>
        <p:blipFill>
          <a:blip r:embed="rId14" cstate="print"/>
          <a:srcRect/>
          <a:stretch>
            <a:fillRect/>
          </a:stretch>
        </p:blipFill>
        <p:spPr bwMode="auto">
          <a:xfrm>
            <a:off x="8001000" y="0"/>
            <a:ext cx="1143000" cy="852488"/>
          </a:xfrm>
          <a:prstGeom prst="rect">
            <a:avLst/>
          </a:prstGeom>
          <a:noFill/>
          <a:ln w="9525">
            <a:noFill/>
            <a:miter lim="800000"/>
            <a:headEnd/>
            <a:tailEnd/>
          </a:ln>
        </p:spPr>
      </p:pic>
      <p:sp>
        <p:nvSpPr>
          <p:cNvPr id="129072" name="Line 48"/>
          <p:cNvSpPr>
            <a:spLocks noChangeShapeType="1"/>
          </p:cNvSpPr>
          <p:nvPr userDrawn="1"/>
        </p:nvSpPr>
        <p:spPr bwMode="auto">
          <a:xfrm>
            <a:off x="0" y="852488"/>
            <a:ext cx="8001000" cy="0"/>
          </a:xfrm>
          <a:prstGeom prst="line">
            <a:avLst/>
          </a:prstGeom>
          <a:noFill/>
          <a:ln w="57150">
            <a:solidFill>
              <a:srgbClr val="009900"/>
            </a:solidFill>
            <a:round/>
            <a:headEnd/>
            <a:tailEnd/>
          </a:ln>
          <a:effectLst/>
        </p:spPr>
        <p:txBody>
          <a:bodyPr/>
          <a:lstStyle/>
          <a:p>
            <a:pPr>
              <a:defRPr/>
            </a:pPr>
            <a:endParaRPr lang="en-US">
              <a:latin typeface="Arial" charset="0"/>
              <a:cs typeface="Arial" charset="0"/>
            </a:endParaRPr>
          </a:p>
        </p:txBody>
      </p:sp>
      <p:grpSp>
        <p:nvGrpSpPr>
          <p:cNvPr id="49" name="Group 8"/>
          <p:cNvGrpSpPr>
            <a:grpSpLocks/>
          </p:cNvGrpSpPr>
          <p:nvPr userDrawn="1"/>
        </p:nvGrpSpPr>
        <p:grpSpPr bwMode="auto">
          <a:xfrm>
            <a:off x="0" y="0"/>
            <a:ext cx="1219200" cy="838200"/>
            <a:chOff x="4648200" y="2971800"/>
            <a:chExt cx="1676401" cy="914400"/>
          </a:xfrm>
        </p:grpSpPr>
        <p:sp>
          <p:nvSpPr>
            <p:cNvPr id="50" name="Rectangle 49"/>
            <p:cNvSpPr/>
            <p:nvPr/>
          </p:nvSpPr>
          <p:spPr>
            <a:xfrm>
              <a:off x="4648200" y="2971800"/>
              <a:ext cx="1676401" cy="914400"/>
            </a:xfrm>
            <a:prstGeom prst="rect">
              <a:avLst/>
            </a:prstGeom>
            <a:solidFill>
              <a:schemeClr val="bg1">
                <a:lumMod val="50000"/>
              </a:schemeClr>
            </a:solidFill>
          </p:spPr>
          <p:txBody>
            <a:bodyPr wrap="none">
              <a:prstTxWarp prst="textRingInside">
                <a:avLst/>
              </a:prstTxWarp>
              <a:spAutoFit/>
            </a:bodyPr>
            <a:lstStyle/>
            <a:p>
              <a:pPr algn="ctr">
                <a:defRPr/>
              </a:pPr>
              <a:r>
                <a:rPr lang="en-US" sz="20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Engineering</a:t>
              </a:r>
            </a:p>
          </p:txBody>
        </p:sp>
        <p:sp>
          <p:nvSpPr>
            <p:cNvPr id="51" name="Rectangle 50"/>
            <p:cNvSpPr/>
            <p:nvPr/>
          </p:nvSpPr>
          <p:spPr>
            <a:xfrm>
              <a:off x="5018243" y="3248689"/>
              <a:ext cx="936314" cy="360622"/>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1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GMU</a:t>
              </a:r>
            </a:p>
          </p:txBody>
        </p:sp>
      </p:grpSp>
      <p:sp>
        <p:nvSpPr>
          <p:cNvPr id="52" name="TextBox 51"/>
          <p:cNvSpPr txBox="1"/>
          <p:nvPr userDrawn="1"/>
        </p:nvSpPr>
        <p:spPr>
          <a:xfrm>
            <a:off x="8229600" y="6642556"/>
            <a:ext cx="914400" cy="215444"/>
          </a:xfrm>
          <a:prstGeom prst="rect">
            <a:avLst/>
          </a:prstGeom>
          <a:noFill/>
        </p:spPr>
        <p:txBody>
          <a:bodyPr wrap="square" rtlCol="0">
            <a:spAutoFit/>
          </a:bodyPr>
          <a:lstStyle/>
          <a:p>
            <a:pPr algn="r"/>
            <a:r>
              <a:rPr lang="en-US" sz="800" b="0" dirty="0" smtClean="0">
                <a:effectLst/>
                <a:latin typeface="Arial" pitchFamily="34" charset="0"/>
                <a:cs typeface="Arial" pitchFamily="34" charset="0"/>
              </a:rPr>
              <a:t>of 25</a:t>
            </a:r>
            <a:endParaRPr lang="en-US" sz="800" b="0" dirty="0">
              <a:effectLst/>
              <a:latin typeface="Arial" pitchFamily="34" charset="0"/>
              <a:cs typeface="Arial" pitchFamily="34" charset="0"/>
            </a:endParaRPr>
          </a:p>
        </p:txBody>
      </p:sp>
    </p:spTree>
  </p:cSld>
  <p:clrMap bg1="dk2" tx1="lt1" bg2="dk1"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Lst>
  <p:timing>
    <p:tnLst>
      <p:par>
        <p:cTn id="1" dur="indefinite" restart="never" nodeType="tmRoot"/>
      </p:par>
    </p:tnLst>
  </p:timing>
  <p:hf hdr="0"/>
  <p:txStyles>
    <p:titleStyle>
      <a:lvl1pPr algn="ctr" rtl="0" eaLnBrk="0" fontAlgn="base" hangingPunct="0">
        <a:spcBef>
          <a:spcPct val="0"/>
        </a:spcBef>
        <a:spcAft>
          <a:spcPct val="0"/>
        </a:spcAft>
        <a:defRPr sz="3600">
          <a:solidFill>
            <a:srgbClr val="FFFF0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000">
          <a:solidFill>
            <a:srgbClr val="FFFF00"/>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5"/>
        </a:buBlip>
        <a:defRPr sz="2800">
          <a:solidFill>
            <a:schemeClr val="tx1"/>
          </a:solidFill>
          <a:effectLst>
            <a:outerShdw blurRad="38100" dist="38100" dir="2700000" algn="tl">
              <a:srgbClr val="000000"/>
            </a:outerShdw>
          </a:effectLst>
          <a:latin typeface="Gill Sans MT" pitchFamily="34" charset="0"/>
          <a:ea typeface="+mn-ea"/>
          <a:cs typeface="+mn-cs"/>
        </a:defRPr>
      </a:lvl1pPr>
      <a:lvl2pPr marL="742950" indent="-285750" algn="l" rtl="0" eaLnBrk="0" fontAlgn="base" hangingPunct="0">
        <a:spcBef>
          <a:spcPct val="20000"/>
        </a:spcBef>
        <a:spcAft>
          <a:spcPct val="0"/>
        </a:spcAft>
        <a:buChar char="–"/>
        <a:defRPr sz="2400">
          <a:solidFill>
            <a:schemeClr val="tx1"/>
          </a:solidFill>
          <a:effectLst>
            <a:outerShdw blurRad="38100" dist="38100" dir="2700000" algn="tl">
              <a:srgbClr val="000000"/>
            </a:outerShdw>
          </a:effectLst>
          <a:latin typeface="Gill Sans MT" pitchFamily="34" charset="0"/>
          <a:cs typeface="+mn-cs"/>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Gill Sans MT" pitchFamily="34" charset="0"/>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Gill Sans MT" pitchFamily="34" charset="0"/>
          <a:cs typeface="+mn-cs"/>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Gill Sans MT" pitchFamily="34" charset="0"/>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7"/>
        </a:buBlip>
        <a:defRPr>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7"/>
        </a:buBlip>
        <a:defRPr>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7"/>
        </a:buBlip>
        <a:defRPr>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7"/>
        </a:buBlip>
        <a:defRPr>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www.cs.gmu.edu/~offutt/classes/se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143000"/>
            <a:ext cx="8229600" cy="1981200"/>
          </a:xfrm>
        </p:spPr>
        <p:txBody>
          <a:bodyPr/>
          <a:lstStyle/>
          <a:p>
            <a:pPr eaLnBrk="1" hangingPunct="1">
              <a:defRPr/>
            </a:pPr>
            <a:r>
              <a:rPr lang="en-US" dirty="0">
                <a:latin typeface="Comic Sans MS" pitchFamily="66" charset="0"/>
              </a:rPr>
              <a:t>Using Collaborative Learning and Divergent Thinking to Teach Software Engineering</a:t>
            </a:r>
          </a:p>
        </p:txBody>
      </p:sp>
      <p:sp>
        <p:nvSpPr>
          <p:cNvPr id="12" name="Rectangle 8"/>
          <p:cNvSpPr>
            <a:spLocks noChangeArrowheads="1"/>
          </p:cNvSpPr>
          <p:nvPr/>
        </p:nvSpPr>
        <p:spPr bwMode="auto">
          <a:xfrm>
            <a:off x="2476500" y="3657600"/>
            <a:ext cx="4191000" cy="2438400"/>
          </a:xfrm>
          <a:prstGeom prst="rect">
            <a:avLst/>
          </a:prstGeom>
          <a:gradFill flip="none" rotWithShape="1">
            <a:gsLst>
              <a:gs pos="0">
                <a:srgbClr val="0033CC">
                  <a:shade val="30000"/>
                  <a:satMod val="115000"/>
                </a:srgbClr>
              </a:gs>
              <a:gs pos="50000">
                <a:srgbClr val="0033CC">
                  <a:shade val="67500"/>
                  <a:satMod val="115000"/>
                </a:srgbClr>
              </a:gs>
              <a:gs pos="100000">
                <a:srgbClr val="0033CC">
                  <a:shade val="100000"/>
                  <a:satMod val="115000"/>
                </a:srgbClr>
              </a:gs>
            </a:gsLst>
            <a:path path="circle">
              <a:fillToRect l="50000" t="50000" r="50000" b="50000"/>
            </a:path>
            <a:tileRect/>
          </a:gradFill>
          <a:ln w="9525">
            <a:solidFill>
              <a:schemeClr val="tx1"/>
            </a:solidFill>
            <a:miter lim="800000"/>
            <a:headEnd/>
            <a:tailEnd/>
          </a:ln>
          <a:effectLst/>
        </p:spPr>
        <p:txBody>
          <a:bodyPr/>
          <a:lstStyle/>
          <a:p>
            <a:pPr algn="ctr">
              <a:spcBef>
                <a:spcPct val="20000"/>
              </a:spcBef>
              <a:defRPr/>
            </a:pPr>
            <a:r>
              <a:rPr lang="en-US" sz="3200" b="1" dirty="0">
                <a:effectLst>
                  <a:outerShdw blurRad="38100" dist="38100" dir="2700000" algn="tl">
                    <a:srgbClr val="000000"/>
                  </a:outerShdw>
                </a:effectLst>
              </a:rPr>
              <a:t>Jeff Offutt</a:t>
            </a:r>
          </a:p>
          <a:p>
            <a:pPr algn="ctr">
              <a:spcBef>
                <a:spcPct val="20000"/>
              </a:spcBef>
              <a:defRPr/>
            </a:pPr>
            <a:r>
              <a:rPr lang="en-US" sz="2000" dirty="0">
                <a:effectLst>
                  <a:outerShdw blurRad="38100" dist="38100" dir="2700000" algn="tl">
                    <a:srgbClr val="000000"/>
                  </a:outerShdw>
                </a:effectLst>
              </a:rPr>
              <a:t>Software Engineering</a:t>
            </a:r>
          </a:p>
          <a:p>
            <a:pPr algn="ctr">
              <a:spcBef>
                <a:spcPct val="20000"/>
              </a:spcBef>
              <a:defRPr/>
            </a:pPr>
            <a:r>
              <a:rPr lang="en-US" sz="2000" dirty="0">
                <a:effectLst>
                  <a:outerShdw blurRad="38100" dist="38100" dir="2700000" algn="tl">
                    <a:srgbClr val="000000"/>
                  </a:outerShdw>
                </a:effectLst>
              </a:rPr>
              <a:t>George Mason University</a:t>
            </a:r>
          </a:p>
          <a:p>
            <a:pPr algn="ctr">
              <a:spcBef>
                <a:spcPct val="20000"/>
              </a:spcBef>
              <a:defRPr/>
            </a:pPr>
            <a:r>
              <a:rPr lang="en-US" sz="2000" dirty="0">
                <a:effectLst>
                  <a:outerShdw blurRad="38100" dist="38100" dir="2700000" algn="tl">
                    <a:srgbClr val="000000"/>
                  </a:outerShdw>
                </a:effectLst>
              </a:rPr>
              <a:t>Fairfax, VA   USA</a:t>
            </a:r>
          </a:p>
          <a:p>
            <a:pPr algn="ctr">
              <a:spcBef>
                <a:spcPct val="20000"/>
              </a:spcBef>
              <a:defRPr/>
            </a:pPr>
            <a:r>
              <a:rPr lang="en-US" sz="2000" dirty="0">
                <a:effectLst>
                  <a:outerShdw blurRad="38100" dist="38100" dir="2700000" algn="tl">
                    <a:srgbClr val="000000"/>
                  </a:outerShdw>
                </a:effectLst>
              </a:rPr>
              <a:t>www.cs.gmu.edu/~offutt/</a:t>
            </a:r>
          </a:p>
          <a:p>
            <a:pPr algn="ctr">
              <a:spcBef>
                <a:spcPct val="20000"/>
              </a:spcBef>
              <a:defRPr/>
            </a:pPr>
            <a:r>
              <a:rPr lang="en-US" sz="2000" dirty="0">
                <a:effectLst>
                  <a:outerShdw blurRad="38100" dist="38100" dir="2700000" algn="tl">
                    <a:srgbClr val="000000"/>
                  </a:outerShdw>
                </a:effectLst>
              </a:rPr>
              <a:t>offutt@gmu.edu</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Divergent Thinking</a:t>
            </a:r>
            <a:endParaRPr lang="en-US" dirty="0"/>
          </a:p>
        </p:txBody>
      </p:sp>
      <p:sp>
        <p:nvSpPr>
          <p:cNvPr id="3" name="Content Placeholder 2"/>
          <p:cNvSpPr>
            <a:spLocks noGrp="1"/>
          </p:cNvSpPr>
          <p:nvPr>
            <p:ph idx="1"/>
          </p:nvPr>
        </p:nvSpPr>
        <p:spPr>
          <a:xfrm>
            <a:off x="76200" y="2057400"/>
            <a:ext cx="8991600" cy="4495799"/>
          </a:xfrm>
        </p:spPr>
        <p:txBody>
          <a:bodyPr/>
          <a:lstStyle/>
          <a:p>
            <a:r>
              <a:rPr lang="en-US" dirty="0" smtClean="0"/>
              <a:t>Typical CS projects have </a:t>
            </a:r>
            <a:r>
              <a:rPr lang="en-US" dirty="0" smtClean="0">
                <a:solidFill>
                  <a:srgbClr val="FFFF00"/>
                </a:solidFill>
              </a:rPr>
              <a:t>one</a:t>
            </a:r>
            <a:r>
              <a:rPr lang="en-US" dirty="0" smtClean="0"/>
              <a:t> right solution</a:t>
            </a:r>
          </a:p>
          <a:p>
            <a:r>
              <a:rPr lang="en-US" dirty="0" smtClean="0"/>
              <a:t>The software industry needs </a:t>
            </a:r>
            <a:r>
              <a:rPr lang="en-US" dirty="0" smtClean="0">
                <a:solidFill>
                  <a:srgbClr val="FFFF00"/>
                </a:solidFill>
              </a:rPr>
              <a:t>creative problem solvers</a:t>
            </a:r>
          </a:p>
          <a:p>
            <a:r>
              <a:rPr lang="en-US" dirty="0" smtClean="0"/>
              <a:t>Software engineering classes should assign </a:t>
            </a:r>
            <a:r>
              <a:rPr lang="en-US" dirty="0" smtClean="0">
                <a:solidFill>
                  <a:srgbClr val="FFFF00"/>
                </a:solidFill>
              </a:rPr>
              <a:t>open-ended problems</a:t>
            </a:r>
          </a:p>
          <a:p>
            <a:pPr lvl="1"/>
            <a:r>
              <a:rPr lang="en-US" dirty="0" smtClean="0"/>
              <a:t>Allowing </a:t>
            </a:r>
            <a:r>
              <a:rPr lang="en-US" dirty="0" smtClean="0">
                <a:solidFill>
                  <a:srgbClr val="FFFF00"/>
                </a:solidFill>
              </a:rPr>
              <a:t>diverse</a:t>
            </a:r>
            <a:r>
              <a:rPr lang="en-US" dirty="0" smtClean="0"/>
              <a:t> solutions</a:t>
            </a:r>
          </a:p>
          <a:p>
            <a:pPr lvl="1"/>
            <a:r>
              <a:rPr lang="en-US" dirty="0" smtClean="0"/>
              <a:t>Encouraging </a:t>
            </a:r>
            <a:r>
              <a:rPr lang="en-US" dirty="0" smtClean="0">
                <a:solidFill>
                  <a:srgbClr val="FFFF00"/>
                </a:solidFill>
              </a:rPr>
              <a:t>top students</a:t>
            </a:r>
            <a:r>
              <a:rPr lang="en-US" dirty="0" smtClean="0"/>
              <a:t> to go beyond the minimum</a:t>
            </a:r>
          </a:p>
          <a:p>
            <a:pPr lvl="1"/>
            <a:r>
              <a:rPr lang="en-US" dirty="0" smtClean="0"/>
              <a:t>Rewarding </a:t>
            </a:r>
            <a:r>
              <a:rPr lang="en-US" dirty="0" smtClean="0">
                <a:solidFill>
                  <a:srgbClr val="FFFF00"/>
                </a:solidFill>
              </a:rPr>
              <a:t>creative</a:t>
            </a:r>
            <a:r>
              <a:rPr lang="en-US" dirty="0" smtClean="0"/>
              <a:t> designs</a:t>
            </a:r>
            <a:endParaRPr lang="en-US"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10</a:t>
            </a:fld>
            <a:endParaRPr lang="en-US"/>
          </a:p>
        </p:txBody>
      </p:sp>
      <p:sp>
        <p:nvSpPr>
          <p:cNvPr id="7" name="Text Box 4"/>
          <p:cNvSpPr txBox="1">
            <a:spLocks noChangeArrowheads="1"/>
          </p:cNvSpPr>
          <p:nvPr/>
        </p:nvSpPr>
        <p:spPr bwMode="auto">
          <a:xfrm>
            <a:off x="742950" y="990600"/>
            <a:ext cx="7639050" cy="954107"/>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wrap="square">
            <a:spAutoFit/>
          </a:bodyPr>
          <a:lstStyle/>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A creative thought process that generates more than one solution to the same problem</a:t>
            </a:r>
            <a:endPar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Tree>
    <p:extLst>
      <p:ext uri="{BB962C8B-B14F-4D97-AF65-F5344CB8AC3E}">
        <p14:creationId xmlns:p14="http://schemas.microsoft.com/office/powerpoint/2010/main" val="4014978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Collaborative Learning</a:t>
            </a:r>
            <a:endParaRPr lang="en-US" dirty="0"/>
          </a:p>
        </p:txBody>
      </p:sp>
      <p:sp>
        <p:nvSpPr>
          <p:cNvPr id="3" name="Content Placeholder 2"/>
          <p:cNvSpPr>
            <a:spLocks noGrp="1"/>
          </p:cNvSpPr>
          <p:nvPr>
            <p:ph idx="1"/>
          </p:nvPr>
        </p:nvSpPr>
        <p:spPr>
          <a:xfrm>
            <a:off x="76200" y="1944706"/>
            <a:ext cx="8991600" cy="4608493"/>
          </a:xfrm>
        </p:spPr>
        <p:txBody>
          <a:bodyPr/>
          <a:lstStyle/>
          <a:p>
            <a:r>
              <a:rPr lang="en-US" dirty="0" smtClean="0"/>
              <a:t>Many CS instructors are </a:t>
            </a:r>
            <a:r>
              <a:rPr lang="en-US" dirty="0" smtClean="0">
                <a:solidFill>
                  <a:srgbClr val="FFFF00"/>
                </a:solidFill>
              </a:rPr>
              <a:t>paranoid about cheating</a:t>
            </a:r>
          </a:p>
          <a:p>
            <a:pPr lvl="1"/>
            <a:r>
              <a:rPr lang="en-US" dirty="0" smtClean="0">
                <a:solidFill>
                  <a:srgbClr val="FFFF00"/>
                </a:solidFill>
              </a:rPr>
              <a:t>Giving</a:t>
            </a:r>
            <a:r>
              <a:rPr lang="en-US" dirty="0" smtClean="0"/>
              <a:t> to or </a:t>
            </a:r>
            <a:r>
              <a:rPr lang="en-US" dirty="0" smtClean="0">
                <a:solidFill>
                  <a:srgbClr val="FFFF00"/>
                </a:solidFill>
              </a:rPr>
              <a:t>stealing</a:t>
            </a:r>
            <a:r>
              <a:rPr lang="en-US" dirty="0" smtClean="0"/>
              <a:t> from other students</a:t>
            </a:r>
          </a:p>
          <a:p>
            <a:pPr lvl="1"/>
            <a:r>
              <a:rPr lang="en-US" dirty="0" smtClean="0">
                <a:solidFill>
                  <a:srgbClr val="FFFF00"/>
                </a:solidFill>
              </a:rPr>
              <a:t>Buying</a:t>
            </a:r>
            <a:r>
              <a:rPr lang="en-US" dirty="0" smtClean="0"/>
              <a:t> solutions from the </a:t>
            </a:r>
            <a:r>
              <a:rPr lang="en-US" dirty="0" err="1" smtClean="0"/>
              <a:t>interweb</a:t>
            </a:r>
            <a:endParaRPr lang="en-US" dirty="0" smtClean="0"/>
          </a:p>
          <a:p>
            <a:pPr lvl="1"/>
            <a:r>
              <a:rPr lang="en-US" dirty="0" smtClean="0"/>
              <a:t>Students </a:t>
            </a:r>
            <a:r>
              <a:rPr lang="en-US" dirty="0" smtClean="0">
                <a:solidFill>
                  <a:srgbClr val="FFFF00"/>
                </a:solidFill>
              </a:rPr>
              <a:t>working together</a:t>
            </a:r>
            <a:r>
              <a:rPr lang="en-US" dirty="0" smtClean="0"/>
              <a:t>, and only one learning the material</a:t>
            </a:r>
          </a:p>
          <a:p>
            <a:r>
              <a:rPr lang="en-US" dirty="0" smtClean="0"/>
              <a:t>But all industry software engineers work in </a:t>
            </a:r>
            <a:r>
              <a:rPr lang="en-US" dirty="0" smtClean="0">
                <a:solidFill>
                  <a:srgbClr val="FFFF00"/>
                </a:solidFill>
              </a:rPr>
              <a:t>teams</a:t>
            </a:r>
            <a:r>
              <a:rPr lang="en-US" dirty="0" smtClean="0"/>
              <a:t> !</a:t>
            </a:r>
          </a:p>
          <a:p>
            <a:r>
              <a:rPr lang="en-US" dirty="0" smtClean="0"/>
              <a:t>In the 21st century, students </a:t>
            </a:r>
            <a:r>
              <a:rPr lang="en-US" dirty="0" smtClean="0">
                <a:solidFill>
                  <a:srgbClr val="FFFF00"/>
                </a:solidFill>
              </a:rPr>
              <a:t>learn from each other</a:t>
            </a:r>
            <a:r>
              <a:rPr lang="en-US" dirty="0" smtClean="0"/>
              <a:t> as much as they from us</a:t>
            </a:r>
          </a:p>
          <a:p>
            <a:r>
              <a:rPr lang="en-US" dirty="0" smtClean="0"/>
              <a:t>Software engineering classes should encourage students to </a:t>
            </a:r>
            <a:r>
              <a:rPr lang="en-US" dirty="0" smtClean="0">
                <a:solidFill>
                  <a:srgbClr val="FFFF00"/>
                </a:solidFill>
              </a:rPr>
              <a:t>work</a:t>
            </a:r>
            <a:r>
              <a:rPr lang="en-US" dirty="0" smtClean="0"/>
              <a:t>, </a:t>
            </a:r>
            <a:r>
              <a:rPr lang="en-US" dirty="0" smtClean="0">
                <a:solidFill>
                  <a:srgbClr val="FFFF00"/>
                </a:solidFill>
              </a:rPr>
              <a:t>learn</a:t>
            </a:r>
            <a:r>
              <a:rPr lang="en-US" dirty="0" smtClean="0"/>
              <a:t>, and </a:t>
            </a:r>
            <a:r>
              <a:rPr lang="en-US" dirty="0" smtClean="0">
                <a:solidFill>
                  <a:srgbClr val="FFFF00"/>
                </a:solidFill>
              </a:rPr>
              <a:t>solve</a:t>
            </a:r>
            <a:r>
              <a:rPr lang="en-US" dirty="0" smtClean="0"/>
              <a:t> </a:t>
            </a:r>
            <a:r>
              <a:rPr lang="en-US" sz="3200" b="1" dirty="0" smtClean="0">
                <a:solidFill>
                  <a:srgbClr val="FFFF00"/>
                </a:solidFill>
              </a:rPr>
              <a:t>together</a:t>
            </a:r>
            <a:endParaRPr lang="en-US" b="1" dirty="0">
              <a:solidFill>
                <a:srgbClr val="FFFF00"/>
              </a:solidFill>
            </a:endParaRPr>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11</a:t>
            </a:fld>
            <a:endParaRPr lang="en-US"/>
          </a:p>
        </p:txBody>
      </p:sp>
      <p:sp>
        <p:nvSpPr>
          <p:cNvPr id="7" name="Text Box 4"/>
          <p:cNvSpPr txBox="1">
            <a:spLocks noChangeArrowheads="1"/>
          </p:cNvSpPr>
          <p:nvPr/>
        </p:nvSpPr>
        <p:spPr bwMode="auto">
          <a:xfrm>
            <a:off x="742950" y="990600"/>
            <a:ext cx="7639050" cy="954107"/>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wrap="square">
            <a:spAutoFit/>
          </a:bodyPr>
          <a:lstStyle/>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Two or more people try to learn something together</a:t>
            </a:r>
            <a:endPar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Tree>
    <p:extLst>
      <p:ext uri="{BB962C8B-B14F-4D97-AF65-F5344CB8AC3E}">
        <p14:creationId xmlns:p14="http://schemas.microsoft.com/office/powerpoint/2010/main" val="6999055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Multi-Faceted </a:t>
            </a:r>
            <a:r>
              <a:rPr lang="en-US" dirty="0"/>
              <a:t>Evaluation</a:t>
            </a:r>
          </a:p>
        </p:txBody>
      </p:sp>
      <p:sp>
        <p:nvSpPr>
          <p:cNvPr id="3" name="Content Placeholder 2"/>
          <p:cNvSpPr>
            <a:spLocks noGrp="1"/>
          </p:cNvSpPr>
          <p:nvPr>
            <p:ph idx="1"/>
          </p:nvPr>
        </p:nvSpPr>
        <p:spPr>
          <a:xfrm>
            <a:off x="76200" y="1944706"/>
            <a:ext cx="8991600" cy="4608493"/>
          </a:xfrm>
        </p:spPr>
        <p:txBody>
          <a:bodyPr/>
          <a:lstStyle/>
          <a:p>
            <a:r>
              <a:rPr lang="en-US" dirty="0" smtClean="0"/>
              <a:t>Many CS classes emphasize </a:t>
            </a:r>
            <a:r>
              <a:rPr lang="en-US" dirty="0" smtClean="0">
                <a:solidFill>
                  <a:srgbClr val="FFFF00"/>
                </a:solidFill>
              </a:rPr>
              <a:t>efficiency</a:t>
            </a:r>
          </a:p>
          <a:p>
            <a:pPr lvl="1"/>
            <a:r>
              <a:rPr lang="en-US" dirty="0" smtClean="0"/>
              <a:t>Efficiency of </a:t>
            </a:r>
            <a:r>
              <a:rPr lang="en-US" dirty="0" smtClean="0">
                <a:solidFill>
                  <a:srgbClr val="FFFF00"/>
                </a:solidFill>
              </a:rPr>
              <a:t>execution</a:t>
            </a:r>
            <a:r>
              <a:rPr lang="en-US" dirty="0" smtClean="0"/>
              <a:t> : Running time, faster algorithms</a:t>
            </a:r>
          </a:p>
          <a:p>
            <a:pPr lvl="1"/>
            <a:r>
              <a:rPr lang="en-US" dirty="0" smtClean="0"/>
              <a:t>Efficiency of </a:t>
            </a:r>
            <a:r>
              <a:rPr lang="en-US" dirty="0" smtClean="0">
                <a:solidFill>
                  <a:srgbClr val="FFFF00"/>
                </a:solidFill>
              </a:rPr>
              <a:t>production</a:t>
            </a:r>
            <a:r>
              <a:rPr lang="en-US" dirty="0" smtClean="0"/>
              <a:t> : Getting a </a:t>
            </a:r>
            <a:r>
              <a:rPr lang="en-US" dirty="0"/>
              <a:t>program </a:t>
            </a:r>
            <a:r>
              <a:rPr lang="en-US" dirty="0" smtClean="0"/>
              <a:t>running quickly</a:t>
            </a:r>
          </a:p>
          <a:p>
            <a:r>
              <a:rPr lang="en-US" dirty="0" smtClean="0"/>
              <a:t>In industry, efficiency is only </a:t>
            </a:r>
            <a:r>
              <a:rPr lang="en-US" dirty="0" smtClean="0">
                <a:solidFill>
                  <a:srgbClr val="FFFF00"/>
                </a:solidFill>
              </a:rPr>
              <a:t>one of many criteria</a:t>
            </a:r>
          </a:p>
          <a:p>
            <a:pPr lvl="1"/>
            <a:r>
              <a:rPr lang="en-US" dirty="0" smtClean="0"/>
              <a:t>Reliability, usability, security, maintainability, scalability, availability</a:t>
            </a:r>
          </a:p>
          <a:p>
            <a:pPr lvl="1"/>
            <a:r>
              <a:rPr lang="en-US" dirty="0" smtClean="0"/>
              <a:t>And efficiency is </a:t>
            </a:r>
            <a:r>
              <a:rPr lang="en-US" dirty="0" smtClean="0">
                <a:solidFill>
                  <a:srgbClr val="FFFF00"/>
                </a:solidFill>
              </a:rPr>
              <a:t>seldom</a:t>
            </a:r>
            <a:r>
              <a:rPr lang="en-US" dirty="0" smtClean="0"/>
              <a:t> the most important !!</a:t>
            </a:r>
          </a:p>
          <a:p>
            <a:r>
              <a:rPr lang="en-US" dirty="0" smtClean="0"/>
              <a:t>Software engineering classes should </a:t>
            </a:r>
            <a:r>
              <a:rPr lang="en-US" dirty="0" smtClean="0">
                <a:solidFill>
                  <a:srgbClr val="FFFF00"/>
                </a:solidFill>
              </a:rPr>
              <a:t>measure student programs</a:t>
            </a:r>
            <a:r>
              <a:rPr lang="en-US" dirty="0" smtClean="0"/>
              <a:t> by these other criteria</a:t>
            </a:r>
          </a:p>
          <a:p>
            <a:pPr lvl="1"/>
            <a:r>
              <a:rPr lang="en-US" dirty="0" smtClean="0"/>
              <a:t>And we must teach students </a:t>
            </a:r>
            <a:r>
              <a:rPr lang="en-US" dirty="0" smtClean="0">
                <a:solidFill>
                  <a:srgbClr val="FFFF00"/>
                </a:solidFill>
              </a:rPr>
              <a:t>how</a:t>
            </a:r>
            <a:r>
              <a:rPr lang="en-US" dirty="0" smtClean="0"/>
              <a:t> to achieve them</a:t>
            </a:r>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12</a:t>
            </a:fld>
            <a:endParaRPr lang="en-US"/>
          </a:p>
        </p:txBody>
      </p:sp>
      <p:sp>
        <p:nvSpPr>
          <p:cNvPr id="7" name="Text Box 4"/>
          <p:cNvSpPr txBox="1">
            <a:spLocks noChangeArrowheads="1"/>
          </p:cNvSpPr>
          <p:nvPr/>
        </p:nvSpPr>
        <p:spPr bwMode="auto">
          <a:xfrm>
            <a:off x="742950" y="990600"/>
            <a:ext cx="7639050" cy="954107"/>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wrap="square">
            <a:spAutoFit/>
          </a:bodyPr>
          <a:lstStyle/>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Using two or more criteria to evaluate a solution or idea</a:t>
            </a:r>
            <a:endPar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Tree>
    <p:extLst>
      <p:ext uri="{BB962C8B-B14F-4D97-AF65-F5344CB8AC3E}">
        <p14:creationId xmlns:p14="http://schemas.microsoft.com/office/powerpoint/2010/main" val="42081661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a:xfrm>
            <a:off x="1333500" y="1295400"/>
            <a:ext cx="6477000" cy="5105400"/>
          </a:xfrm>
        </p:spPr>
        <p:txBody>
          <a:bodyPr/>
          <a:lstStyle/>
          <a:p>
            <a:r>
              <a:rPr lang="en-US" sz="3200" dirty="0" smtClean="0">
                <a:solidFill>
                  <a:srgbClr val="FFFF00"/>
                </a:solidFill>
              </a:rPr>
              <a:t>Three</a:t>
            </a:r>
            <a:r>
              <a:rPr lang="en-US" sz="3200" dirty="0" smtClean="0"/>
              <a:t> sample case studies for how</a:t>
            </a:r>
          </a:p>
          <a:p>
            <a:pPr lvl="1"/>
            <a:r>
              <a:rPr lang="en-US" sz="2800" dirty="0" smtClean="0"/>
              <a:t>Divergent thinking</a:t>
            </a:r>
          </a:p>
          <a:p>
            <a:pPr lvl="1"/>
            <a:r>
              <a:rPr lang="en-US" sz="2800" dirty="0" smtClean="0"/>
              <a:t>Collaborative learning</a:t>
            </a:r>
          </a:p>
          <a:p>
            <a:pPr lvl="1"/>
            <a:r>
              <a:rPr lang="en-US" sz="2800" dirty="0" smtClean="0"/>
              <a:t>Multi-faceted evaluation</a:t>
            </a:r>
          </a:p>
          <a:p>
            <a:r>
              <a:rPr lang="en-US" sz="3200" dirty="0" smtClean="0"/>
              <a:t>Are </a:t>
            </a:r>
            <a:r>
              <a:rPr lang="en-US" sz="3200" dirty="0" smtClean="0">
                <a:solidFill>
                  <a:srgbClr val="FFFF00"/>
                </a:solidFill>
              </a:rPr>
              <a:t>integrated</a:t>
            </a:r>
            <a:r>
              <a:rPr lang="en-US" sz="3200" dirty="0" smtClean="0"/>
              <a:t> into</a:t>
            </a:r>
          </a:p>
          <a:p>
            <a:pPr lvl="1"/>
            <a:r>
              <a:rPr lang="en-US" sz="2800" dirty="0" smtClean="0"/>
              <a:t>A second year course</a:t>
            </a:r>
          </a:p>
          <a:p>
            <a:pPr lvl="1"/>
            <a:r>
              <a:rPr lang="en-US" sz="2800" dirty="0" smtClean="0"/>
              <a:t>A fourth year course</a:t>
            </a:r>
          </a:p>
          <a:p>
            <a:pPr lvl="1"/>
            <a:r>
              <a:rPr lang="en-US" sz="2800" dirty="0" smtClean="0"/>
              <a:t>A research seminar</a:t>
            </a:r>
            <a:endParaRPr lang="en-US" sz="2800"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13</a:t>
            </a:fld>
            <a:endParaRPr lang="en-US"/>
          </a:p>
        </p:txBody>
      </p:sp>
    </p:spTree>
    <p:extLst>
      <p:ext uri="{BB962C8B-B14F-4D97-AF65-F5344CB8AC3E}">
        <p14:creationId xmlns:p14="http://schemas.microsoft.com/office/powerpoint/2010/main" val="33474354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524000"/>
          </a:xfrm>
        </p:spPr>
        <p:txBody>
          <a:bodyPr/>
          <a:lstStyle/>
          <a:p>
            <a:r>
              <a:rPr lang="en-US" dirty="0" smtClean="0"/>
              <a:t>SWE 205</a:t>
            </a:r>
            <a:br>
              <a:rPr lang="en-US" dirty="0" smtClean="0"/>
            </a:br>
            <a:r>
              <a:rPr lang="en-US" dirty="0" smtClean="0"/>
              <a:t>Software Usability Analysis and Design</a:t>
            </a:r>
            <a:endParaRPr lang="en-US" dirty="0"/>
          </a:p>
        </p:txBody>
      </p:sp>
      <p:sp>
        <p:nvSpPr>
          <p:cNvPr id="3" name="Content Placeholder 2"/>
          <p:cNvSpPr>
            <a:spLocks noGrp="1"/>
          </p:cNvSpPr>
          <p:nvPr>
            <p:ph idx="1"/>
          </p:nvPr>
        </p:nvSpPr>
        <p:spPr>
          <a:xfrm>
            <a:off x="76200" y="1371600"/>
            <a:ext cx="8991600" cy="5181600"/>
          </a:xfrm>
        </p:spPr>
        <p:txBody>
          <a:bodyPr/>
          <a:lstStyle/>
          <a:p>
            <a:r>
              <a:rPr lang="en-US" dirty="0" smtClean="0"/>
              <a:t>Sophomore course, principles but </a:t>
            </a:r>
            <a:r>
              <a:rPr lang="en-US" dirty="0" smtClean="0">
                <a:solidFill>
                  <a:srgbClr val="FFFF00"/>
                </a:solidFill>
              </a:rPr>
              <a:t>no programming</a:t>
            </a:r>
          </a:p>
          <a:p>
            <a:pPr lvl="1"/>
            <a:r>
              <a:rPr lang="en-US" dirty="0" smtClean="0"/>
              <a:t>Norman, </a:t>
            </a:r>
            <a:r>
              <a:rPr lang="en-US" i="1" dirty="0" smtClean="0"/>
              <a:t>Design of Every Day Things</a:t>
            </a:r>
            <a:endParaRPr lang="en-US" dirty="0" smtClean="0"/>
          </a:p>
          <a:p>
            <a:pPr lvl="1"/>
            <a:r>
              <a:rPr lang="en-US" dirty="0" smtClean="0"/>
              <a:t>Krug, </a:t>
            </a:r>
            <a:r>
              <a:rPr lang="en-US" i="1" dirty="0" smtClean="0"/>
              <a:t>Don’t Make Me Think</a:t>
            </a:r>
            <a:endParaRPr lang="en-US" dirty="0" smtClean="0"/>
          </a:p>
          <a:p>
            <a:r>
              <a:rPr lang="en-US" dirty="0" smtClean="0"/>
              <a:t>Usability provides an ideal vehicle for </a:t>
            </a:r>
            <a:r>
              <a:rPr lang="en-US" dirty="0" smtClean="0">
                <a:solidFill>
                  <a:srgbClr val="FFFF00"/>
                </a:solidFill>
              </a:rPr>
              <a:t>divergent thinking</a:t>
            </a:r>
          </a:p>
          <a:p>
            <a:pPr lvl="1"/>
            <a:r>
              <a:rPr lang="en-US" dirty="0" smtClean="0">
                <a:solidFill>
                  <a:srgbClr val="FFFF00"/>
                </a:solidFill>
              </a:rPr>
              <a:t>No</a:t>
            </a:r>
            <a:r>
              <a:rPr lang="en-US" dirty="0" smtClean="0"/>
              <a:t> single “correct” solution</a:t>
            </a:r>
          </a:p>
          <a:p>
            <a:pPr lvl="1"/>
            <a:r>
              <a:rPr lang="en-US" dirty="0" smtClean="0"/>
              <a:t>Every solution will </a:t>
            </a:r>
            <a:r>
              <a:rPr lang="en-US" dirty="0" smtClean="0">
                <a:solidFill>
                  <a:srgbClr val="FFFF00"/>
                </a:solidFill>
              </a:rPr>
              <a:t>look very different</a:t>
            </a:r>
            <a:r>
              <a:rPr lang="en-US" dirty="0" smtClean="0"/>
              <a:t> (cheating is impossible)</a:t>
            </a:r>
          </a:p>
          <a:p>
            <a:r>
              <a:rPr lang="en-US" dirty="0" smtClean="0"/>
              <a:t>Usability is naturally </a:t>
            </a:r>
            <a:r>
              <a:rPr lang="en-US" dirty="0" smtClean="0">
                <a:solidFill>
                  <a:srgbClr val="FFFF00"/>
                </a:solidFill>
              </a:rPr>
              <a:t>collaborative</a:t>
            </a:r>
          </a:p>
          <a:p>
            <a:pPr lvl="1"/>
            <a:r>
              <a:rPr lang="en-US" dirty="0" smtClean="0"/>
              <a:t>Few people can design good UIs </a:t>
            </a:r>
            <a:r>
              <a:rPr lang="en-US" dirty="0" smtClean="0">
                <a:solidFill>
                  <a:srgbClr val="FFFF00"/>
                </a:solidFill>
              </a:rPr>
              <a:t>by themselves</a:t>
            </a:r>
          </a:p>
          <a:p>
            <a:r>
              <a:rPr lang="en-US" dirty="0" smtClean="0"/>
              <a:t>Usability is a </a:t>
            </a:r>
            <a:r>
              <a:rPr lang="en-US" dirty="0" smtClean="0">
                <a:solidFill>
                  <a:srgbClr val="FFFF00"/>
                </a:solidFill>
              </a:rPr>
              <a:t>habit</a:t>
            </a:r>
            <a:r>
              <a:rPr lang="en-US" dirty="0" smtClean="0"/>
              <a:t> that is best developed early</a:t>
            </a:r>
          </a:p>
          <a:p>
            <a:r>
              <a:rPr lang="en-US" dirty="0" smtClean="0"/>
              <a:t>Plenty of </a:t>
            </a:r>
            <a:r>
              <a:rPr lang="en-US" dirty="0" smtClean="0">
                <a:solidFill>
                  <a:srgbClr val="FFFF00"/>
                </a:solidFill>
              </a:rPr>
              <a:t>in-class and online discussion</a:t>
            </a:r>
            <a:r>
              <a:rPr lang="en-US" dirty="0" smtClean="0"/>
              <a:t> encourages collaborative learning and going beyond the minimum</a:t>
            </a:r>
            <a:endParaRPr lang="en-US"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14</a:t>
            </a:fld>
            <a:endParaRPr lang="en-US"/>
          </a:p>
        </p:txBody>
      </p:sp>
    </p:spTree>
    <p:extLst>
      <p:ext uri="{BB962C8B-B14F-4D97-AF65-F5344CB8AC3E}">
        <p14:creationId xmlns:p14="http://schemas.microsoft.com/office/powerpoint/2010/main" val="36487460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524000"/>
          </a:xfrm>
        </p:spPr>
        <p:txBody>
          <a:bodyPr/>
          <a:lstStyle/>
          <a:p>
            <a:r>
              <a:rPr lang="en-US" dirty="0" smtClean="0"/>
              <a:t>SWE 432</a:t>
            </a:r>
            <a:br>
              <a:rPr lang="en-US" dirty="0" smtClean="0"/>
            </a:br>
            <a:r>
              <a:rPr lang="en-US" dirty="0" smtClean="0"/>
              <a:t>Software </a:t>
            </a:r>
            <a:r>
              <a:rPr lang="en-US" dirty="0"/>
              <a:t>for the </a:t>
            </a:r>
            <a:r>
              <a:rPr lang="en-US" dirty="0" smtClean="0"/>
              <a:t>Web</a:t>
            </a:r>
            <a:endParaRPr lang="en-US" dirty="0"/>
          </a:p>
        </p:txBody>
      </p:sp>
      <p:sp>
        <p:nvSpPr>
          <p:cNvPr id="3" name="Content Placeholder 2"/>
          <p:cNvSpPr>
            <a:spLocks noGrp="1"/>
          </p:cNvSpPr>
          <p:nvPr>
            <p:ph idx="1"/>
          </p:nvPr>
        </p:nvSpPr>
        <p:spPr>
          <a:xfrm>
            <a:off x="76200" y="1371600"/>
            <a:ext cx="8991600" cy="5257800"/>
          </a:xfrm>
        </p:spPr>
        <p:txBody>
          <a:bodyPr/>
          <a:lstStyle/>
          <a:p>
            <a:r>
              <a:rPr lang="en-US" dirty="0" smtClean="0"/>
              <a:t>Three distinct </a:t>
            </a:r>
            <a:r>
              <a:rPr lang="en-US" dirty="0" smtClean="0">
                <a:solidFill>
                  <a:srgbClr val="FFFF00"/>
                </a:solidFill>
              </a:rPr>
              <a:t>topics</a:t>
            </a:r>
          </a:p>
          <a:p>
            <a:pPr lvl="1"/>
            <a:r>
              <a:rPr lang="en-US" dirty="0" smtClean="0"/>
              <a:t>One part </a:t>
            </a:r>
            <a:r>
              <a:rPr lang="en-US" dirty="0" smtClean="0">
                <a:solidFill>
                  <a:srgbClr val="FFFF00"/>
                </a:solidFill>
              </a:rPr>
              <a:t>usability</a:t>
            </a:r>
          </a:p>
          <a:p>
            <a:pPr lvl="1"/>
            <a:r>
              <a:rPr lang="en-US" dirty="0"/>
              <a:t>T</a:t>
            </a:r>
            <a:r>
              <a:rPr lang="en-US" dirty="0" smtClean="0"/>
              <a:t>hree parts </a:t>
            </a:r>
            <a:r>
              <a:rPr lang="en-US" dirty="0" smtClean="0">
                <a:solidFill>
                  <a:srgbClr val="FFFF00"/>
                </a:solidFill>
              </a:rPr>
              <a:t>building</a:t>
            </a:r>
            <a:r>
              <a:rPr lang="en-US" dirty="0" smtClean="0"/>
              <a:t> web applications</a:t>
            </a:r>
          </a:p>
          <a:p>
            <a:pPr lvl="1"/>
            <a:r>
              <a:rPr lang="en-US" dirty="0" smtClean="0"/>
              <a:t>One part </a:t>
            </a:r>
            <a:r>
              <a:rPr lang="en-US" dirty="0" smtClean="0">
                <a:solidFill>
                  <a:srgbClr val="FFFF00"/>
                </a:solidFill>
              </a:rPr>
              <a:t>designing</a:t>
            </a:r>
            <a:r>
              <a:rPr lang="en-US" dirty="0" smtClean="0"/>
              <a:t> web applications</a:t>
            </a:r>
          </a:p>
          <a:p>
            <a:r>
              <a:rPr lang="en-US" dirty="0" smtClean="0"/>
              <a:t>Explicitly emphasizes non-efficiency </a:t>
            </a:r>
            <a:r>
              <a:rPr lang="en-US" dirty="0" smtClean="0">
                <a:solidFill>
                  <a:srgbClr val="FFFF00"/>
                </a:solidFill>
              </a:rPr>
              <a:t>quality attributes</a:t>
            </a:r>
          </a:p>
          <a:p>
            <a:r>
              <a:rPr lang="en-US" dirty="0" smtClean="0"/>
              <a:t>Teaches </a:t>
            </a:r>
            <a:r>
              <a:rPr lang="en-US" dirty="0" smtClean="0">
                <a:solidFill>
                  <a:srgbClr val="FFFF00"/>
                </a:solidFill>
              </a:rPr>
              <a:t>J2EE</a:t>
            </a:r>
            <a:r>
              <a:rPr lang="en-US" dirty="0" smtClean="0"/>
              <a:t> technologies, plus </a:t>
            </a:r>
            <a:r>
              <a:rPr lang="en-US" dirty="0" smtClean="0">
                <a:solidFill>
                  <a:srgbClr val="FFFF00"/>
                </a:solidFill>
              </a:rPr>
              <a:t>PHP</a:t>
            </a:r>
            <a:r>
              <a:rPr lang="en-US" dirty="0" smtClean="0"/>
              <a:t>, </a:t>
            </a:r>
            <a:r>
              <a:rPr lang="en-US" dirty="0" smtClean="0">
                <a:solidFill>
                  <a:srgbClr val="FFFF00"/>
                </a:solidFill>
              </a:rPr>
              <a:t>JS</a:t>
            </a:r>
            <a:r>
              <a:rPr lang="en-US" dirty="0" smtClean="0"/>
              <a:t>, </a:t>
            </a:r>
            <a:r>
              <a:rPr lang="en-US" dirty="0" smtClean="0">
                <a:solidFill>
                  <a:srgbClr val="FFFF00"/>
                </a:solidFill>
              </a:rPr>
              <a:t>XML</a:t>
            </a:r>
            <a:r>
              <a:rPr lang="en-US" dirty="0" smtClean="0"/>
              <a:t>, </a:t>
            </a:r>
            <a:r>
              <a:rPr lang="en-US" dirty="0" smtClean="0">
                <a:solidFill>
                  <a:srgbClr val="FFFF00"/>
                </a:solidFill>
              </a:rPr>
              <a:t>JDBC</a:t>
            </a:r>
          </a:p>
          <a:p>
            <a:r>
              <a:rPr lang="en-US" dirty="0" smtClean="0"/>
              <a:t>A very active </a:t>
            </a:r>
            <a:r>
              <a:rPr lang="en-US" dirty="0" smtClean="0">
                <a:solidFill>
                  <a:srgbClr val="FFFF00"/>
                </a:solidFill>
              </a:rPr>
              <a:t>discussion board</a:t>
            </a:r>
          </a:p>
          <a:p>
            <a:pPr lvl="1"/>
            <a:r>
              <a:rPr lang="en-US" dirty="0" smtClean="0"/>
              <a:t>All </a:t>
            </a:r>
            <a:r>
              <a:rPr lang="en-US" dirty="0" smtClean="0">
                <a:solidFill>
                  <a:srgbClr val="FFFF00"/>
                </a:solidFill>
              </a:rPr>
              <a:t>questions</a:t>
            </a:r>
            <a:r>
              <a:rPr lang="en-US" dirty="0" smtClean="0"/>
              <a:t> must be posted publicly</a:t>
            </a:r>
          </a:p>
          <a:p>
            <a:r>
              <a:rPr lang="en-US" dirty="0" smtClean="0"/>
              <a:t>Six or more </a:t>
            </a:r>
            <a:r>
              <a:rPr lang="en-US" dirty="0" smtClean="0">
                <a:solidFill>
                  <a:srgbClr val="FFFF00"/>
                </a:solidFill>
              </a:rPr>
              <a:t>programming</a:t>
            </a:r>
            <a:r>
              <a:rPr lang="en-US" dirty="0" smtClean="0"/>
              <a:t> assignments</a:t>
            </a:r>
          </a:p>
          <a:p>
            <a:pPr lvl="1"/>
            <a:r>
              <a:rPr lang="en-US" dirty="0" smtClean="0"/>
              <a:t>Graded on </a:t>
            </a:r>
            <a:r>
              <a:rPr lang="en-US" dirty="0" smtClean="0">
                <a:solidFill>
                  <a:srgbClr val="FFFF00"/>
                </a:solidFill>
              </a:rPr>
              <a:t>multiple criteria</a:t>
            </a:r>
          </a:p>
          <a:p>
            <a:pPr lvl="1"/>
            <a:r>
              <a:rPr lang="en-US" dirty="0" smtClean="0"/>
              <a:t>Defined to be “</a:t>
            </a:r>
            <a:r>
              <a:rPr lang="en-US" dirty="0" smtClean="0">
                <a:solidFill>
                  <a:srgbClr val="FFFF00"/>
                </a:solidFill>
              </a:rPr>
              <a:t>open-ended</a:t>
            </a:r>
            <a:r>
              <a:rPr lang="en-US" dirty="0" smtClean="0"/>
              <a:t>”</a:t>
            </a:r>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15</a:t>
            </a:fld>
            <a:endParaRPr lang="en-US"/>
          </a:p>
        </p:txBody>
      </p:sp>
    </p:spTree>
    <p:extLst>
      <p:ext uri="{BB962C8B-B14F-4D97-AF65-F5344CB8AC3E}">
        <p14:creationId xmlns:p14="http://schemas.microsoft.com/office/powerpoint/2010/main" val="3648746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 432 Assignment Wording</a:t>
            </a:r>
            <a:endParaRPr lang="en-US" dirty="0"/>
          </a:p>
        </p:txBody>
      </p:sp>
      <p:sp>
        <p:nvSpPr>
          <p:cNvPr id="3" name="Date Placeholder 2"/>
          <p:cNvSpPr>
            <a:spLocks noGrp="1"/>
          </p:cNvSpPr>
          <p:nvPr>
            <p:ph type="dt" sz="half" idx="10"/>
          </p:nvPr>
        </p:nvSpPr>
        <p:spPr/>
        <p:txBody>
          <a:bodyPr/>
          <a:lstStyle/>
          <a:p>
            <a:pPr>
              <a:defRPr/>
            </a:pPr>
            <a:r>
              <a:rPr lang="en-US" smtClean="0"/>
              <a:t>SEEW 2012</a:t>
            </a:r>
            <a:endParaRPr lang="en-US"/>
          </a:p>
        </p:txBody>
      </p:sp>
      <p:sp>
        <p:nvSpPr>
          <p:cNvPr id="4" name="Footer Placeholder 3"/>
          <p:cNvSpPr>
            <a:spLocks noGrp="1"/>
          </p:cNvSpPr>
          <p:nvPr>
            <p:ph type="ftr" sz="quarter" idx="11"/>
          </p:nvPr>
        </p:nvSpPr>
        <p:spPr/>
        <p:txBody>
          <a:bodyPr/>
          <a:lstStyle/>
          <a:p>
            <a:pPr>
              <a:defRPr/>
            </a:pPr>
            <a:r>
              <a:rPr lang="en-US" smtClean="0"/>
              <a:t>© Jeff Offutt</a:t>
            </a:r>
            <a:endParaRPr lang="en-US"/>
          </a:p>
        </p:txBody>
      </p:sp>
      <p:sp>
        <p:nvSpPr>
          <p:cNvPr id="5" name="Slide Number Placeholder 4"/>
          <p:cNvSpPr>
            <a:spLocks noGrp="1"/>
          </p:cNvSpPr>
          <p:nvPr>
            <p:ph type="sldNum" sz="quarter" idx="12"/>
          </p:nvPr>
        </p:nvSpPr>
        <p:spPr/>
        <p:txBody>
          <a:bodyPr/>
          <a:lstStyle/>
          <a:p>
            <a:pPr>
              <a:defRPr/>
            </a:pPr>
            <a:fld id="{BC7FB2CC-0026-474A-8143-56756D8BC8D8}" type="slidenum">
              <a:rPr lang="en-US" smtClean="0"/>
              <a:pPr>
                <a:defRPr/>
              </a:pPr>
              <a:t>16</a:t>
            </a:fld>
            <a:endParaRPr lang="en-US"/>
          </a:p>
        </p:txBody>
      </p:sp>
      <p:sp>
        <p:nvSpPr>
          <p:cNvPr id="6" name="TextBox 5"/>
          <p:cNvSpPr txBox="1"/>
          <p:nvPr/>
        </p:nvSpPr>
        <p:spPr>
          <a:xfrm>
            <a:off x="152400" y="1524000"/>
            <a:ext cx="8763000" cy="4708981"/>
          </a:xfrm>
          <a:prstGeom prst="rect">
            <a:avLst/>
          </a:prstGeom>
          <a:solidFill>
            <a:schemeClr val="accent1">
              <a:lumMod val="50000"/>
            </a:schemeClr>
          </a:solidFill>
          <a:ln w="38100">
            <a:solidFill>
              <a:srgbClr val="00B050"/>
            </a:solidFill>
          </a:ln>
        </p:spPr>
        <p:txBody>
          <a:bodyPr wrap="square" rtlCol="0">
            <a:spAutoFit/>
          </a:bodyPr>
          <a:lstStyle/>
          <a:p>
            <a:pPr algn="ctr"/>
            <a:r>
              <a:rPr lang="en-US" sz="2000" u="sng" dirty="0" smtClean="0"/>
              <a:t>For example</a:t>
            </a:r>
          </a:p>
          <a:p>
            <a:pPr algn="ctr"/>
            <a:endParaRPr lang="en-US" sz="2000" u="sng" dirty="0" smtClean="0"/>
          </a:p>
          <a:p>
            <a:pPr algn="just"/>
            <a:r>
              <a:rPr lang="en-US" sz="2000" dirty="0"/>
              <a:t>You can format the two screens as you wish as long as you follow the usability guidelines from class. Get creative and have fun! </a:t>
            </a:r>
          </a:p>
          <a:p>
            <a:pPr algn="just"/>
            <a:endParaRPr lang="en-US" sz="2000" dirty="0"/>
          </a:p>
          <a:p>
            <a:pPr algn="just"/>
            <a:r>
              <a:rPr lang="en-US" sz="2000" dirty="0"/>
              <a:t>As before, you can work with a partner or alone. You can work with the same partner as the previous assignment, or a different partner.</a:t>
            </a:r>
          </a:p>
          <a:p>
            <a:pPr algn="just"/>
            <a:endParaRPr lang="en-US" sz="2000" dirty="0"/>
          </a:p>
          <a:p>
            <a:pPr algn="just"/>
            <a:r>
              <a:rPr lang="en-US" sz="2000" dirty="0"/>
              <a:t>Within the above constraints, feel free to format the output web page any way you like and include extra functionality if you like. Your program will be graded on correctness, and also on the readability and maintainability of the Java and the HTML that it </a:t>
            </a:r>
            <a:r>
              <a:rPr lang="en-US" sz="2000" dirty="0" smtClean="0"/>
              <a:t>produces.</a:t>
            </a:r>
          </a:p>
          <a:p>
            <a:pPr algn="just"/>
            <a:endParaRPr lang="en-US" sz="2000" dirty="0"/>
          </a:p>
          <a:p>
            <a:pPr algn="just"/>
            <a:r>
              <a:rPr lang="en-US" sz="2000" dirty="0" smtClean="0"/>
              <a:t>Post questions on the discussion board. Extra points for answering other students questions!</a:t>
            </a:r>
            <a:endParaRPr lang="en-US" sz="2000" dirty="0"/>
          </a:p>
        </p:txBody>
      </p:sp>
      <p:sp>
        <p:nvSpPr>
          <p:cNvPr id="7" name="Oval 6"/>
          <p:cNvSpPr/>
          <p:nvPr/>
        </p:nvSpPr>
        <p:spPr bwMode="auto">
          <a:xfrm>
            <a:off x="1143000" y="2133600"/>
            <a:ext cx="121920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8" name="Oval 7"/>
          <p:cNvSpPr/>
          <p:nvPr/>
        </p:nvSpPr>
        <p:spPr bwMode="auto">
          <a:xfrm>
            <a:off x="4046620" y="2177716"/>
            <a:ext cx="1744579"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9" name="Oval 8"/>
          <p:cNvSpPr/>
          <p:nvPr/>
        </p:nvSpPr>
        <p:spPr bwMode="auto">
          <a:xfrm>
            <a:off x="4407568" y="2510589"/>
            <a:ext cx="121920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0" name="Oval 9"/>
          <p:cNvSpPr/>
          <p:nvPr/>
        </p:nvSpPr>
        <p:spPr bwMode="auto">
          <a:xfrm>
            <a:off x="5943600" y="2438400"/>
            <a:ext cx="152400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1" name="Oval 10"/>
          <p:cNvSpPr/>
          <p:nvPr/>
        </p:nvSpPr>
        <p:spPr bwMode="auto">
          <a:xfrm>
            <a:off x="3048000" y="3035826"/>
            <a:ext cx="205740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2" name="Oval 11"/>
          <p:cNvSpPr/>
          <p:nvPr/>
        </p:nvSpPr>
        <p:spPr bwMode="auto">
          <a:xfrm>
            <a:off x="100262" y="4267200"/>
            <a:ext cx="2566737"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3" name="Oval 12"/>
          <p:cNvSpPr/>
          <p:nvPr/>
        </p:nvSpPr>
        <p:spPr bwMode="auto">
          <a:xfrm>
            <a:off x="2995863" y="4301289"/>
            <a:ext cx="3709737"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4" name="Oval 13"/>
          <p:cNvSpPr/>
          <p:nvPr/>
        </p:nvSpPr>
        <p:spPr bwMode="auto">
          <a:xfrm>
            <a:off x="3258550" y="4555958"/>
            <a:ext cx="199925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5" name="Oval 14"/>
          <p:cNvSpPr/>
          <p:nvPr/>
        </p:nvSpPr>
        <p:spPr bwMode="auto">
          <a:xfrm>
            <a:off x="6757737" y="4584032"/>
            <a:ext cx="1624263"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6" name="Oval 15"/>
          <p:cNvSpPr/>
          <p:nvPr/>
        </p:nvSpPr>
        <p:spPr bwMode="auto">
          <a:xfrm>
            <a:off x="112295" y="4926932"/>
            <a:ext cx="2097505"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7" name="Oval 16"/>
          <p:cNvSpPr/>
          <p:nvPr/>
        </p:nvSpPr>
        <p:spPr bwMode="auto">
          <a:xfrm>
            <a:off x="76200" y="5460332"/>
            <a:ext cx="243840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
        <p:nvSpPr>
          <p:cNvPr id="18" name="Oval 17"/>
          <p:cNvSpPr/>
          <p:nvPr/>
        </p:nvSpPr>
        <p:spPr bwMode="auto">
          <a:xfrm>
            <a:off x="5943600" y="5534527"/>
            <a:ext cx="3048000" cy="38100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340578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left)">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left)">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left)">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ipe(left)">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left)">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left)">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wipe(left)">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wipe(left)">
                                      <p:cBhvr>
                                        <p:cTn id="6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0"/>
            <a:ext cx="7315199" cy="1143000"/>
          </a:xfrm>
        </p:spPr>
        <p:txBody>
          <a:bodyPr/>
          <a:lstStyle/>
          <a:p>
            <a:r>
              <a:rPr lang="en-US" dirty="0" smtClean="0"/>
              <a:t>A New Distributed Class</a:t>
            </a:r>
            <a:endParaRPr lang="en-US" dirty="0"/>
          </a:p>
        </p:txBody>
      </p:sp>
      <p:sp>
        <p:nvSpPr>
          <p:cNvPr id="3" name="Content Placeholder 2"/>
          <p:cNvSpPr>
            <a:spLocks noGrp="1"/>
          </p:cNvSpPr>
          <p:nvPr>
            <p:ph idx="1"/>
          </p:nvPr>
        </p:nvSpPr>
        <p:spPr>
          <a:xfrm>
            <a:off x="76200" y="3754434"/>
            <a:ext cx="8991600" cy="2798766"/>
          </a:xfrm>
        </p:spPr>
        <p:txBody>
          <a:bodyPr/>
          <a:lstStyle/>
          <a:p>
            <a:r>
              <a:rPr lang="en-US" dirty="0" smtClean="0"/>
              <a:t>This is a </a:t>
            </a:r>
            <a:r>
              <a:rPr lang="en-US" dirty="0" smtClean="0">
                <a:solidFill>
                  <a:srgbClr val="FFFF00"/>
                </a:solidFill>
              </a:rPr>
              <a:t>new kind of class</a:t>
            </a:r>
            <a:r>
              <a:rPr lang="en-US" dirty="0" smtClean="0"/>
              <a:t> specifically designed to support</a:t>
            </a:r>
          </a:p>
          <a:p>
            <a:pPr lvl="1"/>
            <a:r>
              <a:rPr lang="en-US" dirty="0" smtClean="0"/>
              <a:t>Divergent thinking</a:t>
            </a:r>
          </a:p>
          <a:p>
            <a:pPr lvl="1"/>
            <a:r>
              <a:rPr lang="en-US" dirty="0" smtClean="0"/>
              <a:t>Collaborative learning</a:t>
            </a:r>
          </a:p>
          <a:p>
            <a:pPr lvl="1"/>
            <a:r>
              <a:rPr lang="en-US" dirty="0" smtClean="0"/>
              <a:t>Multi-faceted evaluation</a:t>
            </a:r>
          </a:p>
          <a:p>
            <a:r>
              <a:rPr lang="en-US" dirty="0" smtClean="0"/>
              <a:t>In a research educational environment</a:t>
            </a:r>
          </a:p>
          <a:p>
            <a:r>
              <a:rPr lang="en-US" dirty="0">
                <a:hlinkClick r:id="rId2"/>
              </a:rPr>
              <a:t>http://www.cs.gmu.edu/~offutt/classes/see</a:t>
            </a:r>
            <a:r>
              <a:rPr lang="en-US" dirty="0" smtClean="0">
                <a:hlinkClick r:id="rId2"/>
              </a:rPr>
              <a:t>/</a:t>
            </a:r>
            <a:endParaRPr lang="en-US" dirty="0" smtClean="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17</a:t>
            </a:fld>
            <a:endParaRPr lang="en-US"/>
          </a:p>
        </p:txBody>
      </p:sp>
      <p:sp>
        <p:nvSpPr>
          <p:cNvPr id="7" name="Text Box 4"/>
          <p:cNvSpPr txBox="1">
            <a:spLocks noChangeArrowheads="1"/>
          </p:cNvSpPr>
          <p:nvPr/>
        </p:nvSpPr>
        <p:spPr bwMode="auto">
          <a:xfrm>
            <a:off x="152400" y="990600"/>
            <a:ext cx="8839200" cy="2763834"/>
          </a:xfrm>
          <a:prstGeom prst="rect">
            <a:avLst/>
          </a:prstGeom>
          <a:gradFill rotWithShape="1">
            <a:gsLst>
              <a:gs pos="0">
                <a:srgbClr val="000099"/>
              </a:gs>
              <a:gs pos="100000">
                <a:srgbClr val="000047"/>
              </a:gs>
            </a:gsLst>
            <a:path path="shape">
              <a:fillToRect l="50000" t="50000" r="50000" b="50000"/>
            </a:path>
          </a:gradFill>
          <a:ln w="38100">
            <a:solidFill>
              <a:schemeClr val="tx1"/>
            </a:solidFill>
            <a:miter lim="800000"/>
            <a:headEnd/>
            <a:tailEnd/>
          </a:ln>
        </p:spPr>
        <p:txBody>
          <a:bodyPr wrap="square">
            <a:spAutoFit/>
          </a:bodyPr>
          <a:lstStyle/>
          <a:p>
            <a:pPr algn="ctr" eaLnBrk="0" hangingPunct="0">
              <a:spcBef>
                <a:spcPct val="20000"/>
              </a:spcBef>
            </a:pPr>
            <a:r>
              <a:rPr lang="en-US" sz="2800" dirty="0">
                <a:solidFill>
                  <a:srgbClr val="FFFF00"/>
                </a:solidFill>
                <a:latin typeface="Gill Sans MT" pitchFamily="34" charset="0"/>
                <a:ea typeface="ＭＳ Ｐゴシック"/>
                <a:cs typeface="ＭＳ Ｐゴシック"/>
              </a:rPr>
              <a:t>Software Engineering Experimentation is </a:t>
            </a:r>
            <a:r>
              <a:rPr lang="en-US" sz="2800" dirty="0" smtClean="0">
                <a:solidFill>
                  <a:srgbClr val="FFFF00"/>
                </a:solidFill>
                <a:latin typeface="Gill Sans MT" pitchFamily="34" charset="0"/>
                <a:ea typeface="ＭＳ Ｐゴシック"/>
                <a:cs typeface="ＭＳ Ｐゴシック"/>
              </a:rPr>
              <a:t>a </a:t>
            </a:r>
            <a:r>
              <a:rPr lang="en-US" sz="2800" dirty="0">
                <a:solidFill>
                  <a:srgbClr val="FFFF00"/>
                </a:solidFill>
                <a:latin typeface="Gill Sans MT" pitchFamily="34" charset="0"/>
                <a:ea typeface="ＭＳ Ｐゴシック"/>
                <a:cs typeface="ＭＳ Ｐゴシック"/>
              </a:rPr>
              <a:t>unique and innovative international collaborative learning opportunity</a:t>
            </a:r>
            <a:r>
              <a:rPr lang="en-US" sz="2800" dirty="0" smtClean="0">
                <a:solidFill>
                  <a:srgbClr val="FFFF00"/>
                </a:solidFill>
                <a:latin typeface="Gill Sans MT" pitchFamily="34" charset="0"/>
                <a:ea typeface="ＭＳ Ｐゴシック"/>
                <a:cs typeface="ＭＳ Ｐゴシック"/>
              </a:rPr>
              <a:t>.</a:t>
            </a:r>
          </a:p>
          <a:p>
            <a:pPr algn="ctr" eaLnBrk="0" hangingPunct="0">
              <a:spcBef>
                <a:spcPct val="20000"/>
              </a:spcBef>
            </a:pPr>
            <a:r>
              <a:rPr lang="en-US" sz="2800" dirty="0" smtClean="0">
                <a:solidFill>
                  <a:srgbClr val="FFFF00"/>
                </a:solidFill>
                <a:latin typeface="Gill Sans MT" pitchFamily="34" charset="0"/>
                <a:ea typeface="ＭＳ Ｐゴシック"/>
                <a:cs typeface="ＭＳ Ｐゴシック"/>
              </a:rPr>
              <a:t>Lectures </a:t>
            </a:r>
            <a:r>
              <a:rPr lang="en-US" sz="2800" dirty="0">
                <a:solidFill>
                  <a:srgbClr val="FFFF00"/>
                </a:solidFill>
                <a:latin typeface="Gill Sans MT" pitchFamily="34" charset="0"/>
                <a:ea typeface="ＭＳ Ｐゴシック"/>
                <a:cs typeface="ＭＳ Ｐゴシック"/>
              </a:rPr>
              <a:t>and discussions </a:t>
            </a:r>
            <a:r>
              <a:rPr lang="en-US" sz="2800" dirty="0" smtClean="0">
                <a:solidFill>
                  <a:srgbClr val="FFFF00"/>
                </a:solidFill>
                <a:latin typeface="Gill Sans MT" pitchFamily="34" charset="0"/>
                <a:ea typeface="ＭＳ Ｐゴシック"/>
                <a:cs typeface="ＭＳ Ｐゴシック"/>
              </a:rPr>
              <a:t>are asynchronous </a:t>
            </a:r>
            <a:r>
              <a:rPr lang="en-US" sz="2800" dirty="0">
                <a:solidFill>
                  <a:srgbClr val="FFFF00"/>
                </a:solidFill>
                <a:latin typeface="Gill Sans MT" pitchFamily="34" charset="0"/>
                <a:ea typeface="ＭＳ Ｐゴシック"/>
                <a:cs typeface="ＭＳ Ｐゴシック"/>
              </a:rPr>
              <a:t>and the class </a:t>
            </a:r>
            <a:r>
              <a:rPr lang="en-US" sz="2800" dirty="0" smtClean="0">
                <a:solidFill>
                  <a:srgbClr val="FFFF00"/>
                </a:solidFill>
                <a:latin typeface="Gill Sans MT" pitchFamily="34" charset="0"/>
                <a:ea typeface="ＭＳ Ｐゴシック"/>
                <a:cs typeface="ＭＳ Ｐゴシック"/>
              </a:rPr>
              <a:t>virtually merges </a:t>
            </a:r>
            <a:r>
              <a:rPr lang="en-US" sz="2800" dirty="0">
                <a:solidFill>
                  <a:srgbClr val="FFFF00"/>
                </a:solidFill>
                <a:latin typeface="Gill Sans MT" pitchFamily="34" charset="0"/>
                <a:ea typeface="ＭＳ Ｐゴシック"/>
                <a:cs typeface="ＭＳ Ｐゴシック"/>
              </a:rPr>
              <a:t>students from three universities, one in the US and two in Sweden. </a:t>
            </a:r>
          </a:p>
        </p:txBody>
      </p:sp>
    </p:spTree>
    <p:extLst>
      <p:ext uri="{BB962C8B-B14F-4D97-AF65-F5344CB8AC3E}">
        <p14:creationId xmlns:p14="http://schemas.microsoft.com/office/powerpoint/2010/main" val="4011905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 Experimentation Structure</a:t>
            </a:r>
            <a:endParaRPr lang="en-US" dirty="0"/>
          </a:p>
        </p:txBody>
      </p:sp>
      <p:sp>
        <p:nvSpPr>
          <p:cNvPr id="3" name="Content Placeholder 2"/>
          <p:cNvSpPr>
            <a:spLocks noGrp="1"/>
          </p:cNvSpPr>
          <p:nvPr>
            <p:ph idx="1"/>
          </p:nvPr>
        </p:nvSpPr>
        <p:spPr>
          <a:xfrm>
            <a:off x="76200" y="838200"/>
            <a:ext cx="8991600" cy="5715000"/>
          </a:xfrm>
        </p:spPr>
        <p:txBody>
          <a:bodyPr/>
          <a:lstStyle/>
          <a:p>
            <a:pPr>
              <a:lnSpc>
                <a:spcPct val="95000"/>
              </a:lnSpc>
            </a:pPr>
            <a:r>
              <a:rPr lang="en-US" dirty="0" smtClean="0"/>
              <a:t>An initial </a:t>
            </a:r>
            <a:r>
              <a:rPr lang="en-US" dirty="0" smtClean="0">
                <a:solidFill>
                  <a:srgbClr val="FFFF00"/>
                </a:solidFill>
              </a:rPr>
              <a:t>“kick-off” meeting</a:t>
            </a:r>
            <a:r>
              <a:rPr lang="en-US" dirty="0" smtClean="0"/>
              <a:t> at each university</a:t>
            </a:r>
          </a:p>
          <a:p>
            <a:pPr>
              <a:lnSpc>
                <a:spcPct val="95000"/>
              </a:lnSpc>
            </a:pPr>
            <a:r>
              <a:rPr lang="en-US" dirty="0" smtClean="0"/>
              <a:t>Three weeks of </a:t>
            </a:r>
            <a:r>
              <a:rPr lang="en-US" dirty="0" smtClean="0">
                <a:solidFill>
                  <a:srgbClr val="FFFF00"/>
                </a:solidFill>
              </a:rPr>
              <a:t>lectures</a:t>
            </a:r>
          </a:p>
          <a:p>
            <a:pPr lvl="1">
              <a:lnSpc>
                <a:spcPct val="95000"/>
              </a:lnSpc>
            </a:pPr>
            <a:r>
              <a:rPr lang="en-US" dirty="0" smtClean="0">
                <a:solidFill>
                  <a:srgbClr val="FFFF00"/>
                </a:solidFill>
              </a:rPr>
              <a:t>Recorded</a:t>
            </a:r>
            <a:r>
              <a:rPr lang="en-US" dirty="0" smtClean="0"/>
              <a:t> with </a:t>
            </a:r>
            <a:r>
              <a:rPr lang="en-US" dirty="0" err="1" smtClean="0"/>
              <a:t>powerpoint</a:t>
            </a:r>
            <a:r>
              <a:rPr lang="en-US" dirty="0" smtClean="0"/>
              <a:t> + audio, posted online</a:t>
            </a:r>
          </a:p>
          <a:p>
            <a:pPr lvl="1">
              <a:lnSpc>
                <a:spcPct val="95000"/>
              </a:lnSpc>
            </a:pPr>
            <a:r>
              <a:rPr lang="en-US" dirty="0" smtClean="0"/>
              <a:t>Concepts of </a:t>
            </a:r>
            <a:r>
              <a:rPr lang="en-US" dirty="0" smtClean="0">
                <a:solidFill>
                  <a:srgbClr val="FFFF00"/>
                </a:solidFill>
              </a:rPr>
              <a:t>science</a:t>
            </a:r>
            <a:r>
              <a:rPr lang="en-US" dirty="0" smtClean="0"/>
              <a:t> and of </a:t>
            </a:r>
            <a:r>
              <a:rPr lang="en-US" dirty="0" smtClean="0">
                <a:solidFill>
                  <a:srgbClr val="FFFF00"/>
                </a:solidFill>
              </a:rPr>
              <a:t>experimentation</a:t>
            </a:r>
          </a:p>
          <a:p>
            <a:pPr>
              <a:lnSpc>
                <a:spcPct val="95000"/>
              </a:lnSpc>
            </a:pPr>
            <a:r>
              <a:rPr lang="en-US" dirty="0" smtClean="0"/>
              <a:t>Reading and discussing 18 </a:t>
            </a:r>
            <a:r>
              <a:rPr lang="en-US" dirty="0" smtClean="0">
                <a:solidFill>
                  <a:srgbClr val="FFFF00"/>
                </a:solidFill>
              </a:rPr>
              <a:t>papers</a:t>
            </a:r>
          </a:p>
          <a:p>
            <a:pPr lvl="1">
              <a:lnSpc>
                <a:spcPct val="95000"/>
              </a:lnSpc>
            </a:pPr>
            <a:r>
              <a:rPr lang="en-US" dirty="0" smtClean="0"/>
              <a:t>Each paper presents </a:t>
            </a:r>
            <a:r>
              <a:rPr lang="en-US" dirty="0" smtClean="0">
                <a:solidFill>
                  <a:srgbClr val="FFFF00"/>
                </a:solidFill>
              </a:rPr>
              <a:t>results</a:t>
            </a:r>
            <a:r>
              <a:rPr lang="en-US" dirty="0" smtClean="0"/>
              <a:t> from an experiment</a:t>
            </a:r>
          </a:p>
          <a:p>
            <a:pPr lvl="1">
              <a:lnSpc>
                <a:spcPct val="95000"/>
              </a:lnSpc>
            </a:pPr>
            <a:r>
              <a:rPr lang="en-US" dirty="0" smtClean="0"/>
              <a:t>Two students </a:t>
            </a:r>
            <a:r>
              <a:rPr lang="en-US" dirty="0" smtClean="0">
                <a:solidFill>
                  <a:srgbClr val="FFFF00"/>
                </a:solidFill>
              </a:rPr>
              <a:t>summarize</a:t>
            </a:r>
            <a:r>
              <a:rPr lang="en-US" dirty="0" smtClean="0"/>
              <a:t> each paper – post online</a:t>
            </a:r>
          </a:p>
          <a:p>
            <a:pPr lvl="1">
              <a:lnSpc>
                <a:spcPct val="95000"/>
              </a:lnSpc>
            </a:pPr>
            <a:r>
              <a:rPr lang="en-US" dirty="0" smtClean="0"/>
              <a:t>One student “</a:t>
            </a:r>
            <a:r>
              <a:rPr lang="en-US" dirty="0" smtClean="0">
                <a:solidFill>
                  <a:srgbClr val="FFFF00"/>
                </a:solidFill>
              </a:rPr>
              <a:t>dissents</a:t>
            </a:r>
            <a:r>
              <a:rPr lang="en-US" dirty="0" smtClean="0"/>
              <a:t>” each paper – post online</a:t>
            </a:r>
          </a:p>
          <a:p>
            <a:pPr lvl="1">
              <a:lnSpc>
                <a:spcPct val="95000"/>
              </a:lnSpc>
            </a:pPr>
            <a:r>
              <a:rPr lang="en-US" dirty="0" smtClean="0"/>
              <a:t>Other students join the </a:t>
            </a:r>
            <a:r>
              <a:rPr lang="en-US" dirty="0" smtClean="0">
                <a:solidFill>
                  <a:srgbClr val="FFFF00"/>
                </a:solidFill>
              </a:rPr>
              <a:t>discussion</a:t>
            </a:r>
            <a:r>
              <a:rPr lang="en-US" dirty="0" smtClean="0"/>
              <a:t> – online</a:t>
            </a:r>
          </a:p>
          <a:p>
            <a:pPr>
              <a:lnSpc>
                <a:spcPct val="95000"/>
              </a:lnSpc>
            </a:pPr>
            <a:r>
              <a:rPr lang="en-US" dirty="0" smtClean="0"/>
              <a:t>Each student designs &amp; conducts a </a:t>
            </a:r>
            <a:r>
              <a:rPr lang="en-US" dirty="0" smtClean="0">
                <a:solidFill>
                  <a:srgbClr val="FFFF00"/>
                </a:solidFill>
              </a:rPr>
              <a:t>complete experiment</a:t>
            </a:r>
          </a:p>
          <a:p>
            <a:pPr lvl="1">
              <a:lnSpc>
                <a:spcPct val="95000"/>
              </a:lnSpc>
            </a:pPr>
            <a:r>
              <a:rPr lang="en-US" dirty="0" smtClean="0"/>
              <a:t>Classmates </a:t>
            </a:r>
            <a:r>
              <a:rPr lang="en-US" dirty="0" smtClean="0">
                <a:solidFill>
                  <a:srgbClr val="FFFF00"/>
                </a:solidFill>
              </a:rPr>
              <a:t>comment</a:t>
            </a:r>
            <a:r>
              <a:rPr lang="en-US" dirty="0" smtClean="0"/>
              <a:t> on experimental design and reviews paper</a:t>
            </a:r>
          </a:p>
          <a:p>
            <a:pPr lvl="1">
              <a:lnSpc>
                <a:spcPct val="95000"/>
              </a:lnSpc>
            </a:pPr>
            <a:r>
              <a:rPr lang="en-US" dirty="0" smtClean="0">
                <a:solidFill>
                  <a:srgbClr val="FFFF00"/>
                </a:solidFill>
              </a:rPr>
              <a:t>Writes</a:t>
            </a:r>
            <a:r>
              <a:rPr lang="en-US" dirty="0" smtClean="0"/>
              <a:t> and </a:t>
            </a:r>
            <a:r>
              <a:rPr lang="en-US" dirty="0" smtClean="0">
                <a:solidFill>
                  <a:srgbClr val="FFFF00"/>
                </a:solidFill>
              </a:rPr>
              <a:t>presents</a:t>
            </a:r>
            <a:r>
              <a:rPr lang="en-US" dirty="0" smtClean="0"/>
              <a:t> a paper, “conference style”</a:t>
            </a:r>
          </a:p>
          <a:p>
            <a:pPr lvl="1">
              <a:lnSpc>
                <a:spcPct val="95000"/>
              </a:lnSpc>
            </a:pPr>
            <a:r>
              <a:rPr lang="en-US" dirty="0" smtClean="0">
                <a:solidFill>
                  <a:srgbClr val="FFFF00"/>
                </a:solidFill>
              </a:rPr>
              <a:t>Presentations</a:t>
            </a:r>
            <a:r>
              <a:rPr lang="en-US" dirty="0" smtClean="0"/>
              <a:t> are “synchronous” in the classroom</a:t>
            </a:r>
            <a:endParaRPr lang="en-US"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18</a:t>
            </a:fld>
            <a:endParaRPr lang="en-US"/>
          </a:p>
        </p:txBody>
      </p:sp>
    </p:spTree>
    <p:extLst>
      <p:ext uri="{BB962C8B-B14F-4D97-AF65-F5344CB8AC3E}">
        <p14:creationId xmlns:p14="http://schemas.microsoft.com/office/powerpoint/2010/main" val="10009651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076" y="0"/>
            <a:ext cx="7050923" cy="1143000"/>
          </a:xfrm>
        </p:spPr>
        <p:txBody>
          <a:bodyPr/>
          <a:lstStyle/>
          <a:p>
            <a:r>
              <a:rPr lang="en-US" dirty="0" smtClean="0"/>
              <a:t>Students (Spring 2012)</a:t>
            </a:r>
            <a:endParaRPr lang="en-US" dirty="0"/>
          </a:p>
        </p:txBody>
      </p:sp>
      <p:sp>
        <p:nvSpPr>
          <p:cNvPr id="3" name="Content Placeholder 2"/>
          <p:cNvSpPr>
            <a:spLocks noGrp="1"/>
          </p:cNvSpPr>
          <p:nvPr>
            <p:ph idx="1"/>
          </p:nvPr>
        </p:nvSpPr>
        <p:spPr/>
        <p:txBody>
          <a:bodyPr/>
          <a:lstStyle/>
          <a:p>
            <a:r>
              <a:rPr lang="en-US" dirty="0" smtClean="0"/>
              <a:t>14 students from </a:t>
            </a:r>
            <a:r>
              <a:rPr lang="en-US" dirty="0" smtClean="0">
                <a:solidFill>
                  <a:srgbClr val="FFFF00"/>
                </a:solidFill>
              </a:rPr>
              <a:t>George Mason University</a:t>
            </a:r>
            <a:r>
              <a:rPr lang="en-US" dirty="0" smtClean="0"/>
              <a:t> (Fairfax, VA)</a:t>
            </a:r>
          </a:p>
          <a:p>
            <a:pPr lvl="1"/>
            <a:r>
              <a:rPr lang="en-US" dirty="0" smtClean="0"/>
              <a:t>8 PhD students</a:t>
            </a:r>
          </a:p>
          <a:p>
            <a:pPr lvl="1"/>
            <a:r>
              <a:rPr lang="en-US" dirty="0" smtClean="0"/>
              <a:t>5 MS students (1 CS &amp; 4 Software Engineering)</a:t>
            </a:r>
          </a:p>
          <a:p>
            <a:pPr lvl="1"/>
            <a:r>
              <a:rPr lang="en-US" dirty="0" smtClean="0"/>
              <a:t>1 visitor from Brazil</a:t>
            </a:r>
          </a:p>
          <a:p>
            <a:r>
              <a:rPr lang="en-US" dirty="0" smtClean="0"/>
              <a:t>6 students from </a:t>
            </a:r>
            <a:r>
              <a:rPr lang="en-US" dirty="0" smtClean="0">
                <a:solidFill>
                  <a:srgbClr val="FFFF00"/>
                </a:solidFill>
              </a:rPr>
              <a:t>Link</a:t>
            </a:r>
            <a:r>
              <a:rPr lang="en-US" dirty="0">
                <a:solidFill>
                  <a:srgbClr val="FFFF00"/>
                </a:solidFill>
              </a:rPr>
              <a:t>ö</a:t>
            </a:r>
            <a:r>
              <a:rPr lang="en-US" dirty="0" smtClean="0">
                <a:solidFill>
                  <a:srgbClr val="FFFF00"/>
                </a:solidFill>
              </a:rPr>
              <a:t>ping</a:t>
            </a:r>
            <a:r>
              <a:rPr lang="en-US" dirty="0" smtClean="0"/>
              <a:t> University (Link</a:t>
            </a:r>
            <a:r>
              <a:rPr lang="en-US" dirty="0"/>
              <a:t>ö</a:t>
            </a:r>
            <a:r>
              <a:rPr lang="en-US" dirty="0" smtClean="0"/>
              <a:t>ping, Sweden)</a:t>
            </a:r>
          </a:p>
          <a:p>
            <a:r>
              <a:rPr lang="en-US" dirty="0" smtClean="0"/>
              <a:t>2 students from </a:t>
            </a:r>
            <a:r>
              <a:rPr lang="en-US" dirty="0" err="1" smtClean="0">
                <a:solidFill>
                  <a:srgbClr val="FFFF00"/>
                </a:solidFill>
              </a:rPr>
              <a:t>Sk</a:t>
            </a:r>
            <a:r>
              <a:rPr lang="en-US" dirty="0" err="1">
                <a:solidFill>
                  <a:srgbClr val="FFFF00"/>
                </a:solidFill>
              </a:rPr>
              <a:t>ö</a:t>
            </a:r>
            <a:r>
              <a:rPr lang="en-US" dirty="0" err="1" smtClean="0">
                <a:solidFill>
                  <a:srgbClr val="FFFF00"/>
                </a:solidFill>
              </a:rPr>
              <a:t>vde</a:t>
            </a:r>
            <a:r>
              <a:rPr lang="en-US" dirty="0" smtClean="0"/>
              <a:t> University (</a:t>
            </a:r>
            <a:r>
              <a:rPr lang="en-US" dirty="0" err="1" smtClean="0"/>
              <a:t>Skövde</a:t>
            </a:r>
            <a:r>
              <a:rPr lang="en-US" dirty="0" smtClean="0"/>
              <a:t>, Sweden)</a:t>
            </a:r>
          </a:p>
          <a:p>
            <a:r>
              <a:rPr lang="en-US" dirty="0" smtClean="0">
                <a:solidFill>
                  <a:srgbClr val="FFFF00"/>
                </a:solidFill>
              </a:rPr>
              <a:t>Origin</a:t>
            </a:r>
            <a:r>
              <a:rPr lang="en-US" dirty="0" smtClean="0"/>
              <a:t> country :</a:t>
            </a:r>
            <a:endParaRPr lang="en-US" dirty="0"/>
          </a:p>
          <a:p>
            <a:pPr lvl="1"/>
            <a:r>
              <a:rPr lang="en-US" dirty="0" smtClean="0"/>
              <a:t>6 Americans</a:t>
            </a:r>
          </a:p>
          <a:p>
            <a:pPr lvl="1"/>
            <a:r>
              <a:rPr lang="en-US" dirty="0" smtClean="0"/>
              <a:t>5 Swedes</a:t>
            </a:r>
          </a:p>
          <a:p>
            <a:pPr lvl="1"/>
            <a:r>
              <a:rPr lang="en-US" dirty="0"/>
              <a:t>3 </a:t>
            </a:r>
            <a:r>
              <a:rPr lang="en-US" dirty="0" smtClean="0"/>
              <a:t>Indian</a:t>
            </a:r>
          </a:p>
          <a:p>
            <a:pPr lvl="1"/>
            <a:r>
              <a:rPr lang="en-US" dirty="0" smtClean="0"/>
              <a:t>2 Chinese</a:t>
            </a:r>
          </a:p>
          <a:p>
            <a:pPr lvl="1"/>
            <a:r>
              <a:rPr lang="en-US" dirty="0" smtClean="0"/>
              <a:t>1 each from Brazil, Argentina, Pakistan, France, Russia, Iraq</a:t>
            </a:r>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19</a:t>
            </a:fld>
            <a:endParaRPr lang="en-US"/>
          </a:p>
        </p:txBody>
      </p:sp>
    </p:spTree>
    <p:extLst>
      <p:ext uri="{BB962C8B-B14F-4D97-AF65-F5344CB8AC3E}">
        <p14:creationId xmlns:p14="http://schemas.microsoft.com/office/powerpoint/2010/main" val="398500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Engineers and Scientists</a:t>
            </a:r>
            <a:endParaRPr lang="en-US" dirty="0"/>
          </a:p>
        </p:txBody>
      </p:sp>
      <p:sp>
        <p:nvSpPr>
          <p:cNvPr id="4" name="Date Placeholder 3"/>
          <p:cNvSpPr>
            <a:spLocks noGrp="1"/>
          </p:cNvSpPr>
          <p:nvPr>
            <p:ph type="dt" sz="quarter" idx="10"/>
          </p:nvPr>
        </p:nvSpPr>
        <p:spPr/>
        <p:txBody>
          <a:bodyPr/>
          <a:lstStyle/>
          <a:p>
            <a:pPr>
              <a:defRPr/>
            </a:pPr>
            <a:r>
              <a:rPr lang="en-US" smtClean="0"/>
              <a:t>SEEW 2012</a:t>
            </a:r>
            <a:endParaRPr lang="en-US"/>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0A84BDB-475D-4187-BFAC-787288F6F682}" type="slidenum">
              <a:rPr lang="en-US" smtClean="0"/>
              <a:pPr>
                <a:defRPr/>
              </a:pPr>
              <a:t>2</a:t>
            </a:fld>
            <a:endParaRPr lang="en-US"/>
          </a:p>
        </p:txBody>
      </p:sp>
      <p:sp>
        <p:nvSpPr>
          <p:cNvPr id="8" name="Text Box 4"/>
          <p:cNvSpPr txBox="1">
            <a:spLocks noChangeArrowheads="1"/>
          </p:cNvSpPr>
          <p:nvPr/>
        </p:nvSpPr>
        <p:spPr bwMode="auto">
          <a:xfrm>
            <a:off x="2324100" y="3657600"/>
            <a:ext cx="4495800" cy="1039813"/>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a:spAutoFit/>
          </a:bodyPr>
          <a:lstStyle/>
          <a:p>
            <a:pPr marL="342900" indent="-342900">
              <a:spcBef>
                <a:spcPct val="20000"/>
              </a:spcBef>
              <a:buClr>
                <a:schemeClr val="hlink"/>
              </a:buClr>
              <a:buSzPct val="90000"/>
              <a:buFontTx/>
              <a:buBlip>
                <a:blip r:embed="rId3"/>
              </a:buBlip>
              <a:defRPr/>
            </a:pPr>
            <a:r>
              <a:rPr lang="en-US" sz="2800" b="0" kern="0" dirty="0">
                <a:effectLst>
                  <a:outerShdw blurRad="38100" dist="38100" dir="2700000" algn="tl">
                    <a:srgbClr val="000000"/>
                  </a:outerShdw>
                </a:effectLst>
                <a:latin typeface="Arial" charset="0"/>
                <a:cs typeface="Arial" charset="0"/>
              </a:rPr>
              <a:t>Science is </a:t>
            </a:r>
            <a:r>
              <a:rPr lang="en-US" sz="2800" b="0" kern="0" dirty="0">
                <a:solidFill>
                  <a:srgbClr val="FFFF00"/>
                </a:solidFill>
                <a:effectLst>
                  <a:outerShdw blurRad="38100" dist="38100" dir="2700000" algn="tl">
                    <a:srgbClr val="000000"/>
                  </a:outerShdw>
                </a:effectLst>
                <a:latin typeface="Arial" charset="0"/>
                <a:cs typeface="Arial" charset="0"/>
              </a:rPr>
              <a:t>discovery</a:t>
            </a:r>
          </a:p>
          <a:p>
            <a:pPr marL="342900" indent="-342900">
              <a:spcBef>
                <a:spcPct val="20000"/>
              </a:spcBef>
              <a:buClr>
                <a:schemeClr val="hlink"/>
              </a:buClr>
              <a:buSzPct val="90000"/>
              <a:buFontTx/>
              <a:buBlip>
                <a:blip r:embed="rId3"/>
              </a:buBlip>
              <a:defRPr/>
            </a:pPr>
            <a:r>
              <a:rPr lang="en-US" sz="2800" b="0" kern="0" dirty="0">
                <a:effectLst>
                  <a:outerShdw blurRad="38100" dist="38100" dir="2700000" algn="tl">
                    <a:srgbClr val="000000"/>
                  </a:outerShdw>
                </a:effectLst>
                <a:latin typeface="Arial" charset="0"/>
                <a:cs typeface="Arial" charset="0"/>
              </a:rPr>
              <a:t>Engineering is </a:t>
            </a:r>
            <a:r>
              <a:rPr lang="en-US" sz="2800" b="0" kern="0" dirty="0">
                <a:solidFill>
                  <a:srgbClr val="FFFF00"/>
                </a:solidFill>
                <a:effectLst>
                  <a:outerShdw blurRad="38100" dist="38100" dir="2700000" algn="tl">
                    <a:srgbClr val="000000"/>
                  </a:outerShdw>
                </a:effectLst>
                <a:latin typeface="Arial" charset="0"/>
                <a:cs typeface="Arial" charset="0"/>
              </a:rPr>
              <a:t>invention</a:t>
            </a:r>
            <a:endPar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
        <p:nvSpPr>
          <p:cNvPr id="11" name="Text Box 4"/>
          <p:cNvSpPr txBox="1">
            <a:spLocks noChangeArrowheads="1"/>
          </p:cNvSpPr>
          <p:nvPr/>
        </p:nvSpPr>
        <p:spPr bwMode="auto">
          <a:xfrm>
            <a:off x="228600" y="1676400"/>
            <a:ext cx="8686800" cy="1039813"/>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a:spAutoFit/>
          </a:bodyPr>
          <a:lstStyle/>
          <a:p>
            <a:pPr marL="342900" indent="-342900">
              <a:spcBef>
                <a:spcPct val="20000"/>
              </a:spcBef>
              <a:buClr>
                <a:schemeClr val="hlink"/>
              </a:buClr>
              <a:buSzPct val="90000"/>
              <a:buFontTx/>
              <a:buBlip>
                <a:blip r:embed="rId3"/>
              </a:buBlip>
              <a:defRPr/>
            </a:pPr>
            <a:r>
              <a:rPr lang="en-US" sz="2800" b="0" kern="0" dirty="0">
                <a:effectLst>
                  <a:outerShdw blurRad="38100" dist="38100" dir="2700000" algn="tl">
                    <a:srgbClr val="000000"/>
                  </a:outerShdw>
                </a:effectLst>
                <a:latin typeface="Arial" charset="0"/>
                <a:cs typeface="Arial" charset="0"/>
              </a:rPr>
              <a:t>Science is </a:t>
            </a:r>
            <a:r>
              <a:rPr lang="en-US" sz="2800" b="0" dirty="0">
                <a:latin typeface="Arial" charset="0"/>
                <a:cs typeface="Arial" charset="0"/>
              </a:rPr>
              <a:t>about adding to the </a:t>
            </a:r>
            <a:r>
              <a:rPr lang="en-US" sz="2800" b="0" dirty="0">
                <a:solidFill>
                  <a:srgbClr val="FFFF00"/>
                </a:solidFill>
                <a:latin typeface="Arial" charset="0"/>
                <a:cs typeface="Arial" charset="0"/>
              </a:rPr>
              <a:t>knowledge base</a:t>
            </a:r>
            <a:endParaRPr lang="en-US" sz="2800" b="0" kern="0" dirty="0">
              <a:solidFill>
                <a:srgbClr val="FFFF00"/>
              </a:solidFill>
              <a:effectLst>
                <a:outerShdw blurRad="38100" dist="38100" dir="2700000" algn="tl">
                  <a:srgbClr val="000000"/>
                </a:outerShdw>
              </a:effectLst>
              <a:latin typeface="Arial" charset="0"/>
              <a:cs typeface="Arial" charset="0"/>
            </a:endParaRPr>
          </a:p>
          <a:p>
            <a:pPr marL="342900" indent="-342900">
              <a:spcBef>
                <a:spcPct val="20000"/>
              </a:spcBef>
              <a:buClr>
                <a:schemeClr val="hlink"/>
              </a:buClr>
              <a:buSzPct val="90000"/>
              <a:buFontTx/>
              <a:buBlip>
                <a:blip r:embed="rId3"/>
              </a:buBlip>
              <a:defRPr/>
            </a:pPr>
            <a:r>
              <a:rPr lang="en-US" sz="2800" b="0" kern="0" dirty="0">
                <a:effectLst>
                  <a:outerShdw blurRad="38100" dist="38100" dir="2700000" algn="tl">
                    <a:srgbClr val="000000"/>
                  </a:outerShdw>
                </a:effectLst>
                <a:latin typeface="Arial" charset="0"/>
                <a:cs typeface="Arial" charset="0"/>
              </a:rPr>
              <a:t>Engineering </a:t>
            </a:r>
            <a:r>
              <a:rPr lang="en-US" sz="2800" b="0" dirty="0">
                <a:latin typeface="Arial" charset="0"/>
                <a:cs typeface="Arial" charset="0"/>
              </a:rPr>
              <a:t>uses the knowledge to </a:t>
            </a:r>
            <a:r>
              <a:rPr lang="en-US" sz="2800" b="0" dirty="0">
                <a:solidFill>
                  <a:srgbClr val="FFFF00"/>
                </a:solidFill>
                <a:latin typeface="Arial" charset="0"/>
                <a:cs typeface="Arial" charset="0"/>
              </a:rPr>
              <a:t>solve problems</a:t>
            </a:r>
            <a:endParaRPr lang="sv-SE" sz="2800" b="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
        <p:nvSpPr>
          <p:cNvPr id="9" name="Text Box 4"/>
          <p:cNvSpPr txBox="1">
            <a:spLocks noChangeArrowheads="1"/>
          </p:cNvSpPr>
          <p:nvPr/>
        </p:nvSpPr>
        <p:spPr bwMode="auto">
          <a:xfrm>
            <a:off x="742950" y="5638800"/>
            <a:ext cx="7639050" cy="523220"/>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wrap="square">
            <a:spAutoFit/>
          </a:bodyPr>
          <a:lstStyle/>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Society needs </a:t>
            </a:r>
            <a:r>
              <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a lot more engineers than scientists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Technological Support—Piazza</a:t>
            </a:r>
            <a:endParaRPr lang="en-US" dirty="0"/>
          </a:p>
        </p:txBody>
      </p:sp>
      <p:sp>
        <p:nvSpPr>
          <p:cNvPr id="3" name="Date Placeholder 2"/>
          <p:cNvSpPr>
            <a:spLocks noGrp="1"/>
          </p:cNvSpPr>
          <p:nvPr>
            <p:ph type="dt" sz="half" idx="10"/>
          </p:nvPr>
        </p:nvSpPr>
        <p:spPr/>
        <p:txBody>
          <a:bodyPr/>
          <a:lstStyle/>
          <a:p>
            <a:pPr>
              <a:defRPr/>
            </a:pPr>
            <a:r>
              <a:rPr lang="en-US" smtClean="0"/>
              <a:t>SEEW 2012</a:t>
            </a:r>
            <a:endParaRPr lang="en-US"/>
          </a:p>
        </p:txBody>
      </p:sp>
      <p:sp>
        <p:nvSpPr>
          <p:cNvPr id="4" name="Footer Placeholder 3"/>
          <p:cNvSpPr>
            <a:spLocks noGrp="1"/>
          </p:cNvSpPr>
          <p:nvPr>
            <p:ph type="ftr" sz="quarter" idx="11"/>
          </p:nvPr>
        </p:nvSpPr>
        <p:spPr/>
        <p:txBody>
          <a:bodyPr/>
          <a:lstStyle/>
          <a:p>
            <a:pPr>
              <a:defRPr/>
            </a:pPr>
            <a:r>
              <a:rPr lang="en-US" smtClean="0"/>
              <a:t>© Jeff Offutt</a:t>
            </a:r>
            <a:endParaRPr lang="en-US"/>
          </a:p>
        </p:txBody>
      </p:sp>
      <p:sp>
        <p:nvSpPr>
          <p:cNvPr id="5" name="Slide Number Placeholder 4"/>
          <p:cNvSpPr>
            <a:spLocks noGrp="1"/>
          </p:cNvSpPr>
          <p:nvPr>
            <p:ph type="sldNum" sz="quarter" idx="12"/>
          </p:nvPr>
        </p:nvSpPr>
        <p:spPr/>
        <p:txBody>
          <a:bodyPr/>
          <a:lstStyle/>
          <a:p>
            <a:pPr>
              <a:defRPr/>
            </a:pPr>
            <a:fld id="{BC7FB2CC-0026-474A-8143-56756D8BC8D8}" type="slidenum">
              <a:rPr lang="en-US" smtClean="0"/>
              <a:pPr>
                <a:defRPr/>
              </a:pPr>
              <a:t>20</a:t>
            </a:fld>
            <a:endParaRPr lang="en-US"/>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914400"/>
            <a:ext cx="8305800" cy="5750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1708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Piazza Discussion Board</a:t>
            </a:r>
            <a:endParaRPr lang="en-US" dirty="0"/>
          </a:p>
        </p:txBody>
      </p:sp>
      <p:sp>
        <p:nvSpPr>
          <p:cNvPr id="3" name="Content Placeholder 2"/>
          <p:cNvSpPr>
            <a:spLocks noGrp="1"/>
          </p:cNvSpPr>
          <p:nvPr>
            <p:ph idx="1"/>
          </p:nvPr>
        </p:nvSpPr>
        <p:spPr/>
        <p:txBody>
          <a:bodyPr/>
          <a:lstStyle/>
          <a:p>
            <a:r>
              <a:rPr lang="en-US" dirty="0" smtClean="0"/>
              <a:t>Most discussion boards are “</a:t>
            </a:r>
            <a:r>
              <a:rPr lang="en-US" dirty="0" smtClean="0">
                <a:solidFill>
                  <a:srgbClr val="FFFF00"/>
                </a:solidFill>
              </a:rPr>
              <a:t>top down</a:t>
            </a:r>
            <a:r>
              <a:rPr lang="en-US" dirty="0" smtClean="0"/>
              <a:t>” … the moderator defines and controls the discussion</a:t>
            </a:r>
          </a:p>
          <a:p>
            <a:r>
              <a:rPr lang="en-US" dirty="0" smtClean="0"/>
              <a:t>Piazza works “</a:t>
            </a:r>
            <a:r>
              <a:rPr lang="en-US" dirty="0" smtClean="0">
                <a:solidFill>
                  <a:srgbClr val="FFFF00"/>
                </a:solidFill>
              </a:rPr>
              <a:t>bottom up</a:t>
            </a:r>
            <a:r>
              <a:rPr lang="en-US" dirty="0" smtClean="0"/>
              <a:t>” … students can define new “</a:t>
            </a:r>
            <a:r>
              <a:rPr lang="en-US" dirty="0" smtClean="0">
                <a:solidFill>
                  <a:srgbClr val="FFFF00"/>
                </a:solidFill>
              </a:rPr>
              <a:t>tags</a:t>
            </a:r>
            <a:r>
              <a:rPr lang="en-US" dirty="0" smtClean="0"/>
              <a:t>” at any time</a:t>
            </a:r>
          </a:p>
          <a:p>
            <a:pPr lvl="1"/>
            <a:r>
              <a:rPr lang="en-US" dirty="0" smtClean="0"/>
              <a:t>Students </a:t>
            </a:r>
            <a:r>
              <a:rPr lang="en-US" dirty="0" smtClean="0">
                <a:solidFill>
                  <a:srgbClr val="FFFF00"/>
                </a:solidFill>
              </a:rPr>
              <a:t>self-direct</a:t>
            </a:r>
            <a:r>
              <a:rPr lang="en-US" dirty="0" smtClean="0"/>
              <a:t> the conversation</a:t>
            </a:r>
          </a:p>
          <a:p>
            <a:pPr lvl="1"/>
            <a:r>
              <a:rPr lang="en-US" dirty="0" smtClean="0"/>
              <a:t>Encouraging </a:t>
            </a:r>
            <a:r>
              <a:rPr lang="en-US" dirty="0" smtClean="0">
                <a:solidFill>
                  <a:srgbClr val="FFFF00"/>
                </a:solidFill>
              </a:rPr>
              <a:t>collaborative learning</a:t>
            </a:r>
            <a:r>
              <a:rPr lang="en-US" dirty="0" smtClean="0"/>
              <a:t> and </a:t>
            </a:r>
            <a:r>
              <a:rPr lang="en-US" dirty="0" smtClean="0">
                <a:solidFill>
                  <a:srgbClr val="FFFF00"/>
                </a:solidFill>
              </a:rPr>
              <a:t>divergent thinking</a:t>
            </a:r>
          </a:p>
          <a:p>
            <a:r>
              <a:rPr lang="en-US" dirty="0" smtClean="0">
                <a:solidFill>
                  <a:srgbClr val="FFFF00"/>
                </a:solidFill>
              </a:rPr>
              <a:t>Piazza</a:t>
            </a:r>
            <a:r>
              <a:rPr lang="en-US" dirty="0" smtClean="0"/>
              <a:t> was created by </a:t>
            </a:r>
            <a:r>
              <a:rPr lang="en-US" dirty="0" err="1" smtClean="0"/>
              <a:t>Pooja</a:t>
            </a:r>
            <a:r>
              <a:rPr lang="en-US" dirty="0" smtClean="0"/>
              <a:t> </a:t>
            </a:r>
            <a:r>
              <a:rPr lang="en-US" dirty="0" err="1" smtClean="0"/>
              <a:t>Nath</a:t>
            </a:r>
            <a:r>
              <a:rPr lang="en-US" dirty="0" smtClean="0"/>
              <a:t> </a:t>
            </a:r>
            <a:r>
              <a:rPr lang="en-US" dirty="0" err="1" smtClean="0"/>
              <a:t>Sankar</a:t>
            </a:r>
            <a:endParaRPr lang="en-US" dirty="0" smtClean="0"/>
          </a:p>
          <a:p>
            <a:pPr lvl="1"/>
            <a:r>
              <a:rPr lang="en-US" dirty="0" smtClean="0"/>
              <a:t>MBA at Stanford, MS-CS at U Maryland, </a:t>
            </a:r>
            <a:r>
              <a:rPr lang="en-US" dirty="0" smtClean="0">
                <a:solidFill>
                  <a:srgbClr val="FFFF00"/>
                </a:solidFill>
              </a:rPr>
              <a:t>BS-CS at IIT Kanpur</a:t>
            </a:r>
          </a:p>
          <a:p>
            <a:r>
              <a:rPr lang="en-US" dirty="0" smtClean="0"/>
              <a:t>All our discussions and postings are hosted on Piazza</a:t>
            </a:r>
          </a:p>
          <a:p>
            <a:pPr lvl="1"/>
            <a:r>
              <a:rPr lang="en-US" dirty="0" smtClean="0"/>
              <a:t>This </a:t>
            </a:r>
            <a:r>
              <a:rPr lang="en-US" dirty="0" smtClean="0">
                <a:solidFill>
                  <a:srgbClr val="FFFF00"/>
                </a:solidFill>
              </a:rPr>
              <a:t>international collaborative tool</a:t>
            </a:r>
            <a:r>
              <a:rPr lang="en-US" dirty="0" smtClean="0"/>
              <a:t> is indispensable to this class</a:t>
            </a:r>
            <a:endParaRPr lang="en-US"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21</a:t>
            </a:fld>
            <a:endParaRPr lang="en-US"/>
          </a:p>
        </p:txBody>
      </p:sp>
    </p:spTree>
    <p:extLst>
      <p:ext uri="{BB962C8B-B14F-4D97-AF65-F5344CB8AC3E}">
        <p14:creationId xmlns:p14="http://schemas.microsoft.com/office/powerpoint/2010/main" val="5086984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in SEE Class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a:solidFill>
                  <a:srgbClr val="FFFF00"/>
                </a:solidFill>
              </a:rPr>
              <a:t>Divergent </a:t>
            </a:r>
            <a:r>
              <a:rPr lang="en-US" dirty="0" smtClean="0">
                <a:solidFill>
                  <a:srgbClr val="FFFF00"/>
                </a:solidFill>
              </a:rPr>
              <a:t>thinking</a:t>
            </a:r>
          </a:p>
          <a:p>
            <a:pPr lvl="1">
              <a:buFont typeface="Arial" pitchFamily="34" charset="0"/>
              <a:buChar char="•"/>
            </a:pPr>
            <a:r>
              <a:rPr lang="en-US" dirty="0" smtClean="0"/>
              <a:t>Over a dozen projects suggested to students, all </a:t>
            </a:r>
            <a:r>
              <a:rPr lang="en-US" dirty="0" smtClean="0">
                <a:solidFill>
                  <a:srgbClr val="FFFF00"/>
                </a:solidFill>
              </a:rPr>
              <a:t>open-ended</a:t>
            </a:r>
          </a:p>
          <a:p>
            <a:pPr lvl="1">
              <a:buFont typeface="Arial" pitchFamily="34" charset="0"/>
              <a:buChar char="•"/>
            </a:pPr>
            <a:r>
              <a:rPr lang="en-US" dirty="0" smtClean="0"/>
              <a:t>Students explicitly encouraged to explore </a:t>
            </a:r>
            <a:r>
              <a:rPr lang="en-US" dirty="0" smtClean="0">
                <a:solidFill>
                  <a:srgbClr val="FFFF00"/>
                </a:solidFill>
              </a:rPr>
              <a:t>all sides</a:t>
            </a:r>
            <a:r>
              <a:rPr lang="en-US" dirty="0" smtClean="0"/>
              <a:t> of each paper we study</a:t>
            </a:r>
            <a:endParaRPr lang="en-US" dirty="0"/>
          </a:p>
          <a:p>
            <a:pPr>
              <a:buFont typeface="Arial" pitchFamily="34" charset="0"/>
              <a:buChar char="•"/>
            </a:pPr>
            <a:r>
              <a:rPr lang="en-US" dirty="0">
                <a:solidFill>
                  <a:srgbClr val="FFFF00"/>
                </a:solidFill>
              </a:rPr>
              <a:t>Collaborative </a:t>
            </a:r>
            <a:r>
              <a:rPr lang="en-US" dirty="0" smtClean="0">
                <a:solidFill>
                  <a:srgbClr val="FFFF00"/>
                </a:solidFill>
              </a:rPr>
              <a:t>learning</a:t>
            </a:r>
          </a:p>
          <a:p>
            <a:pPr lvl="1">
              <a:buFont typeface="Arial" pitchFamily="34" charset="0"/>
              <a:buChar char="•"/>
            </a:pPr>
            <a:r>
              <a:rPr lang="en-US" dirty="0" smtClean="0"/>
              <a:t>Constant </a:t>
            </a:r>
            <a:r>
              <a:rPr lang="en-US" dirty="0" smtClean="0">
                <a:solidFill>
                  <a:srgbClr val="FFFF00"/>
                </a:solidFill>
              </a:rPr>
              <a:t>discussion</a:t>
            </a:r>
            <a:r>
              <a:rPr lang="en-US" dirty="0" smtClean="0"/>
              <a:t> is required in the class</a:t>
            </a:r>
          </a:p>
          <a:p>
            <a:pPr lvl="1">
              <a:buFont typeface="Arial" pitchFamily="34" charset="0"/>
              <a:buChar char="•"/>
            </a:pPr>
            <a:r>
              <a:rPr lang="en-US" dirty="0" smtClean="0"/>
              <a:t>Students review </a:t>
            </a:r>
            <a:r>
              <a:rPr lang="en-US" dirty="0" smtClean="0">
                <a:solidFill>
                  <a:srgbClr val="FFFF00"/>
                </a:solidFill>
              </a:rPr>
              <a:t>each other’s</a:t>
            </a:r>
            <a:r>
              <a:rPr lang="en-US" dirty="0" smtClean="0"/>
              <a:t> experimental designs and papers</a:t>
            </a:r>
            <a:endParaRPr lang="en-US" dirty="0"/>
          </a:p>
          <a:p>
            <a:pPr>
              <a:buFont typeface="Arial" pitchFamily="34" charset="0"/>
              <a:buChar char="•"/>
            </a:pPr>
            <a:r>
              <a:rPr lang="en-US" dirty="0">
                <a:solidFill>
                  <a:srgbClr val="FFFF00"/>
                </a:solidFill>
              </a:rPr>
              <a:t>Multi-faceted </a:t>
            </a:r>
            <a:r>
              <a:rPr lang="en-US" dirty="0" smtClean="0">
                <a:solidFill>
                  <a:srgbClr val="FFFF00"/>
                </a:solidFill>
              </a:rPr>
              <a:t>evaluation</a:t>
            </a:r>
          </a:p>
          <a:p>
            <a:pPr lvl="1">
              <a:buFont typeface="Arial" pitchFamily="34" charset="0"/>
              <a:buChar char="•"/>
            </a:pPr>
            <a:r>
              <a:rPr lang="en-US" dirty="0" smtClean="0">
                <a:solidFill>
                  <a:srgbClr val="FFFF00"/>
                </a:solidFill>
              </a:rPr>
              <a:t>Quality</a:t>
            </a:r>
            <a:r>
              <a:rPr lang="en-US" dirty="0" smtClean="0"/>
              <a:t> and </a:t>
            </a:r>
            <a:r>
              <a:rPr lang="en-US" dirty="0" smtClean="0">
                <a:solidFill>
                  <a:srgbClr val="FFFF00"/>
                </a:solidFill>
              </a:rPr>
              <a:t>quantity</a:t>
            </a:r>
            <a:r>
              <a:rPr lang="en-US" dirty="0" smtClean="0"/>
              <a:t> of postings</a:t>
            </a:r>
          </a:p>
          <a:p>
            <a:pPr lvl="1">
              <a:buFont typeface="Arial" pitchFamily="34" charset="0"/>
              <a:buChar char="•"/>
            </a:pPr>
            <a:r>
              <a:rPr lang="en-US" dirty="0" smtClean="0">
                <a:solidFill>
                  <a:srgbClr val="FFFF00"/>
                </a:solidFill>
              </a:rPr>
              <a:t>Answers</a:t>
            </a:r>
            <a:r>
              <a:rPr lang="en-US" dirty="0" smtClean="0"/>
              <a:t> to questions posted by the instructor</a:t>
            </a:r>
          </a:p>
          <a:p>
            <a:pPr lvl="1">
              <a:buFont typeface="Arial" pitchFamily="34" charset="0"/>
              <a:buChar char="•"/>
            </a:pPr>
            <a:r>
              <a:rPr lang="en-US" dirty="0" smtClean="0"/>
              <a:t>Quality of paper </a:t>
            </a:r>
            <a:r>
              <a:rPr lang="en-US" dirty="0" smtClean="0">
                <a:solidFill>
                  <a:srgbClr val="FFFF00"/>
                </a:solidFill>
              </a:rPr>
              <a:t>summaries</a:t>
            </a:r>
          </a:p>
          <a:p>
            <a:pPr lvl="1">
              <a:buFont typeface="Arial" pitchFamily="34" charset="0"/>
              <a:buChar char="•"/>
            </a:pPr>
            <a:r>
              <a:rPr lang="en-US" dirty="0" smtClean="0"/>
              <a:t>Quality of experimental design, </a:t>
            </a:r>
            <a:r>
              <a:rPr lang="en-US" dirty="0" smtClean="0">
                <a:solidFill>
                  <a:srgbClr val="FFFF00"/>
                </a:solidFill>
              </a:rPr>
              <a:t>writing</a:t>
            </a:r>
            <a:r>
              <a:rPr lang="en-US" dirty="0" smtClean="0"/>
              <a:t> of paper, </a:t>
            </a:r>
            <a:r>
              <a:rPr lang="en-US" dirty="0" smtClean="0">
                <a:solidFill>
                  <a:srgbClr val="FFFF00"/>
                </a:solidFill>
              </a:rPr>
              <a:t>presentation</a:t>
            </a:r>
            <a:endParaRPr lang="en-US" dirty="0">
              <a:solidFill>
                <a:srgbClr val="FFFF00"/>
              </a:solidFill>
            </a:endParaRPr>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22</a:t>
            </a:fld>
            <a:endParaRPr lang="en-US"/>
          </a:p>
        </p:txBody>
      </p:sp>
    </p:spTree>
    <p:extLst>
      <p:ext uri="{BB962C8B-B14F-4D97-AF65-F5344CB8AC3E}">
        <p14:creationId xmlns:p14="http://schemas.microsoft.com/office/powerpoint/2010/main" val="19685664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Midterm Assessment</a:t>
            </a:r>
            <a:endParaRPr lang="en-US" dirty="0"/>
          </a:p>
        </p:txBody>
      </p:sp>
      <p:sp>
        <p:nvSpPr>
          <p:cNvPr id="3" name="Date Placeholder 2"/>
          <p:cNvSpPr>
            <a:spLocks noGrp="1"/>
          </p:cNvSpPr>
          <p:nvPr>
            <p:ph type="dt" sz="half" idx="10"/>
          </p:nvPr>
        </p:nvSpPr>
        <p:spPr/>
        <p:txBody>
          <a:bodyPr/>
          <a:lstStyle/>
          <a:p>
            <a:pPr>
              <a:defRPr/>
            </a:pPr>
            <a:r>
              <a:rPr lang="en-US" smtClean="0"/>
              <a:t>SEEW 2012</a:t>
            </a:r>
            <a:endParaRPr lang="en-US"/>
          </a:p>
        </p:txBody>
      </p:sp>
      <p:sp>
        <p:nvSpPr>
          <p:cNvPr id="4" name="Footer Placeholder 3"/>
          <p:cNvSpPr>
            <a:spLocks noGrp="1"/>
          </p:cNvSpPr>
          <p:nvPr>
            <p:ph type="ftr" sz="quarter" idx="11"/>
          </p:nvPr>
        </p:nvSpPr>
        <p:spPr/>
        <p:txBody>
          <a:bodyPr/>
          <a:lstStyle/>
          <a:p>
            <a:pPr>
              <a:defRPr/>
            </a:pPr>
            <a:r>
              <a:rPr lang="en-US" smtClean="0"/>
              <a:t>© Jeff Offutt</a:t>
            </a:r>
            <a:endParaRPr lang="en-US"/>
          </a:p>
        </p:txBody>
      </p:sp>
      <p:sp>
        <p:nvSpPr>
          <p:cNvPr id="5" name="Slide Number Placeholder 4"/>
          <p:cNvSpPr>
            <a:spLocks noGrp="1"/>
          </p:cNvSpPr>
          <p:nvPr>
            <p:ph type="sldNum" sz="quarter" idx="12"/>
          </p:nvPr>
        </p:nvSpPr>
        <p:spPr/>
        <p:txBody>
          <a:bodyPr/>
          <a:lstStyle/>
          <a:p>
            <a:pPr>
              <a:defRPr/>
            </a:pPr>
            <a:fld id="{BC7FB2CC-0026-474A-8143-56756D8BC8D8}" type="slidenum">
              <a:rPr lang="en-US" smtClean="0"/>
              <a:pPr>
                <a:defRPr/>
              </a:pPr>
              <a:t>23</a:t>
            </a:fld>
            <a:endParaRPr lang="en-US"/>
          </a:p>
        </p:txBody>
      </p:sp>
      <p:sp>
        <p:nvSpPr>
          <p:cNvPr id="6" name="TextBox 5"/>
          <p:cNvSpPr txBox="1"/>
          <p:nvPr/>
        </p:nvSpPr>
        <p:spPr>
          <a:xfrm>
            <a:off x="762000" y="1524000"/>
            <a:ext cx="7696200" cy="523220"/>
          </a:xfrm>
          <a:prstGeom prst="rect">
            <a:avLst/>
          </a:prstGeom>
          <a:solidFill>
            <a:schemeClr val="accent1">
              <a:lumMod val="50000"/>
            </a:schemeClr>
          </a:solidFill>
          <a:ln w="38100">
            <a:solidFill>
              <a:srgbClr val="00B050"/>
            </a:solidFill>
          </a:ln>
        </p:spPr>
        <p:txBody>
          <a:bodyPr wrap="square" rtlCol="0">
            <a:spAutoFit/>
          </a:bodyPr>
          <a:lstStyle/>
          <a:p>
            <a:pPr algn="ctr"/>
            <a:r>
              <a:rPr lang="en-US" sz="2800" dirty="0" smtClean="0">
                <a:latin typeface="Gill Sans MT" pitchFamily="34" charset="0"/>
              </a:rPr>
              <a:t>We are only part way through the semester</a:t>
            </a:r>
            <a:endParaRPr lang="en-US" sz="2800" dirty="0">
              <a:latin typeface="Gill Sans MT" pitchFamily="34" charset="0"/>
            </a:endParaRPr>
          </a:p>
        </p:txBody>
      </p:sp>
      <p:sp>
        <p:nvSpPr>
          <p:cNvPr id="19" name="TextBox 18"/>
          <p:cNvSpPr txBox="1"/>
          <p:nvPr/>
        </p:nvSpPr>
        <p:spPr>
          <a:xfrm>
            <a:off x="762000" y="2855893"/>
            <a:ext cx="7696200" cy="523220"/>
          </a:xfrm>
          <a:prstGeom prst="rect">
            <a:avLst/>
          </a:prstGeom>
          <a:solidFill>
            <a:schemeClr val="accent1">
              <a:lumMod val="50000"/>
            </a:schemeClr>
          </a:solidFill>
          <a:ln w="38100">
            <a:solidFill>
              <a:srgbClr val="00B050"/>
            </a:solidFill>
          </a:ln>
        </p:spPr>
        <p:txBody>
          <a:bodyPr wrap="square" rtlCol="0">
            <a:spAutoFit/>
          </a:bodyPr>
          <a:lstStyle/>
          <a:p>
            <a:pPr algn="ctr"/>
            <a:r>
              <a:rPr lang="en-US" sz="2800" dirty="0" smtClean="0">
                <a:latin typeface="Gill Sans MT" pitchFamily="34" charset="0"/>
              </a:rPr>
              <a:t>but</a:t>
            </a:r>
            <a:endParaRPr lang="en-US" sz="2800" dirty="0">
              <a:latin typeface="Gill Sans MT" pitchFamily="34" charset="0"/>
            </a:endParaRPr>
          </a:p>
        </p:txBody>
      </p:sp>
      <p:sp>
        <p:nvSpPr>
          <p:cNvPr id="20" name="TextBox 19"/>
          <p:cNvSpPr txBox="1"/>
          <p:nvPr/>
        </p:nvSpPr>
        <p:spPr>
          <a:xfrm>
            <a:off x="762000" y="4227493"/>
            <a:ext cx="7696200" cy="954107"/>
          </a:xfrm>
          <a:prstGeom prst="rect">
            <a:avLst/>
          </a:prstGeom>
          <a:solidFill>
            <a:schemeClr val="accent1">
              <a:lumMod val="50000"/>
            </a:schemeClr>
          </a:solidFill>
          <a:ln w="38100">
            <a:solidFill>
              <a:srgbClr val="00B050"/>
            </a:solidFill>
          </a:ln>
        </p:spPr>
        <p:txBody>
          <a:bodyPr wrap="square" rtlCol="0">
            <a:spAutoFit/>
          </a:bodyPr>
          <a:lstStyle/>
          <a:p>
            <a:pPr algn="ctr"/>
            <a:r>
              <a:rPr lang="en-US" sz="2800" dirty="0" smtClean="0">
                <a:latin typeface="Gill Sans MT" pitchFamily="34" charset="0"/>
              </a:rPr>
              <a:t>I have never before seen a group of students so excited about a class</a:t>
            </a:r>
            <a:endParaRPr lang="en-US" sz="2800" dirty="0">
              <a:latin typeface="Gill Sans MT" pitchFamily="34" charset="0"/>
            </a:endParaRPr>
          </a:p>
        </p:txBody>
      </p:sp>
    </p:spTree>
    <p:extLst>
      <p:ext uri="{BB962C8B-B14F-4D97-AF65-F5344CB8AC3E}">
        <p14:creationId xmlns:p14="http://schemas.microsoft.com/office/powerpoint/2010/main" val="152542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up)">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up)">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We are in a time of </a:t>
            </a:r>
            <a:r>
              <a:rPr lang="en-US" dirty="0" smtClean="0">
                <a:solidFill>
                  <a:srgbClr val="FFFF00"/>
                </a:solidFill>
              </a:rPr>
              <a:t>dramatic change</a:t>
            </a:r>
          </a:p>
          <a:p>
            <a:r>
              <a:rPr lang="en-US" dirty="0" smtClean="0"/>
              <a:t>The field of computing is in the midst of </a:t>
            </a:r>
            <a:r>
              <a:rPr lang="en-US" dirty="0" err="1" smtClean="0">
                <a:solidFill>
                  <a:srgbClr val="FFFF00"/>
                </a:solidFill>
              </a:rPr>
              <a:t>fissioning</a:t>
            </a:r>
            <a:r>
              <a:rPr lang="en-US" dirty="0" smtClean="0"/>
              <a:t> into many subfields</a:t>
            </a:r>
          </a:p>
          <a:p>
            <a:pPr lvl="1"/>
            <a:r>
              <a:rPr lang="en-US" dirty="0" smtClean="0"/>
              <a:t>With traditional CS as the </a:t>
            </a:r>
            <a:r>
              <a:rPr lang="en-US" dirty="0" smtClean="0">
                <a:solidFill>
                  <a:srgbClr val="FFFF00"/>
                </a:solidFill>
              </a:rPr>
              <a:t>core</a:t>
            </a:r>
          </a:p>
          <a:p>
            <a:pPr lvl="1"/>
            <a:r>
              <a:rPr lang="en-US" dirty="0" smtClean="0"/>
              <a:t>Just as traditional Physics is the core of mechanical, civil, aerospace, and electrical engineering</a:t>
            </a:r>
          </a:p>
          <a:p>
            <a:r>
              <a:rPr lang="en-US" dirty="0" smtClean="0"/>
              <a:t>Industry will always </a:t>
            </a:r>
            <a:r>
              <a:rPr lang="en-US" dirty="0" smtClean="0">
                <a:solidFill>
                  <a:srgbClr val="FFFF00"/>
                </a:solidFill>
              </a:rPr>
              <a:t>need</a:t>
            </a:r>
            <a:r>
              <a:rPr lang="en-US" dirty="0" smtClean="0"/>
              <a:t> Computer Scientists</a:t>
            </a:r>
            <a:endParaRPr lang="en-US"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24</a:t>
            </a:fld>
            <a:endParaRPr lang="en-US"/>
          </a:p>
        </p:txBody>
      </p:sp>
      <p:sp>
        <p:nvSpPr>
          <p:cNvPr id="7" name="Text Box 4"/>
          <p:cNvSpPr txBox="1">
            <a:spLocks noChangeArrowheads="1"/>
          </p:cNvSpPr>
          <p:nvPr/>
        </p:nvSpPr>
        <p:spPr bwMode="auto">
          <a:xfrm>
            <a:off x="1981200" y="4684693"/>
            <a:ext cx="5105400" cy="954107"/>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wrap="square">
            <a:spAutoFit/>
          </a:bodyPr>
          <a:lstStyle/>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But industry needs a lot more Software Engineers !</a:t>
            </a:r>
            <a:endPar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Tree>
    <p:extLst>
      <p:ext uri="{BB962C8B-B14F-4D97-AF65-F5344CB8AC3E}">
        <p14:creationId xmlns:p14="http://schemas.microsoft.com/office/powerpoint/2010/main" val="377625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4"/>
          <p:cNvSpPr>
            <a:spLocks noGrp="1"/>
          </p:cNvSpPr>
          <p:nvPr>
            <p:ph type="ftr" sz="quarter" idx="11"/>
          </p:nvPr>
        </p:nvSpPr>
        <p:spPr>
          <a:noFill/>
        </p:spPr>
        <p:txBody>
          <a:bodyPr/>
          <a:lstStyle/>
          <a:p>
            <a:r>
              <a:rPr lang="en-US" altLang="zh-CN" smtClean="0">
                <a:ea typeface="宋体"/>
                <a:cs typeface="宋体"/>
              </a:rPr>
              <a:t>© Jeff Offutt</a:t>
            </a:r>
          </a:p>
        </p:txBody>
      </p:sp>
      <p:sp>
        <p:nvSpPr>
          <p:cNvPr id="51203" name="Slide Number Placeholder 5"/>
          <p:cNvSpPr>
            <a:spLocks noGrp="1"/>
          </p:cNvSpPr>
          <p:nvPr>
            <p:ph type="sldNum" sz="quarter" idx="12"/>
          </p:nvPr>
        </p:nvSpPr>
        <p:spPr>
          <a:noFill/>
        </p:spPr>
        <p:txBody>
          <a:bodyPr/>
          <a:lstStyle/>
          <a:p>
            <a:fld id="{3EF1FA58-CEDF-44A8-8127-F035743BE5B6}" type="slidenum">
              <a:rPr lang="zh-CN" altLang="en-US" smtClean="0">
                <a:ea typeface="宋体"/>
                <a:cs typeface="宋体"/>
              </a:rPr>
              <a:pPr/>
              <a:t>25</a:t>
            </a:fld>
            <a:endParaRPr lang="en-US" altLang="zh-CN" smtClean="0">
              <a:ea typeface="宋体"/>
              <a:cs typeface="宋体"/>
            </a:endParaRPr>
          </a:p>
        </p:txBody>
      </p:sp>
      <p:sp>
        <p:nvSpPr>
          <p:cNvPr id="51204" name="Rectangle 2"/>
          <p:cNvSpPr>
            <a:spLocks noGrp="1" noChangeArrowheads="1"/>
          </p:cNvSpPr>
          <p:nvPr>
            <p:ph type="title"/>
          </p:nvPr>
        </p:nvSpPr>
        <p:spPr/>
        <p:txBody>
          <a:bodyPr/>
          <a:lstStyle/>
          <a:p>
            <a:pPr eaLnBrk="1" hangingPunct="1"/>
            <a:r>
              <a:rPr lang="en-US" altLang="zh-CN" smtClean="0">
                <a:ea typeface="宋体"/>
                <a:cs typeface="宋体"/>
              </a:rPr>
              <a:t>Contact</a:t>
            </a:r>
          </a:p>
        </p:txBody>
      </p:sp>
      <p:sp>
        <p:nvSpPr>
          <p:cNvPr id="41989" name="Text Box 4"/>
          <p:cNvSpPr txBox="1">
            <a:spLocks noChangeArrowheads="1"/>
          </p:cNvSpPr>
          <p:nvPr/>
        </p:nvSpPr>
        <p:spPr bwMode="auto">
          <a:xfrm>
            <a:off x="1524000" y="1447800"/>
            <a:ext cx="6172200" cy="3139321"/>
          </a:xfrm>
          <a:prstGeom prst="rect">
            <a:avLst/>
          </a:prstGeom>
          <a:solidFill>
            <a:srgbClr val="3333CC"/>
          </a:solidFill>
          <a:ln w="9525">
            <a:noFill/>
            <a:miter lim="800000"/>
            <a:headEnd/>
            <a:tailEnd/>
          </a:ln>
        </p:spPr>
        <p:txBody>
          <a:bodyPr wrap="square">
            <a:spAutoFit/>
          </a:bodyPr>
          <a:lstStyle/>
          <a:p>
            <a:pPr algn="ctr">
              <a:spcBef>
                <a:spcPct val="50000"/>
              </a:spcBef>
              <a:defRPr/>
            </a:pPr>
            <a:r>
              <a:rPr lang="en-US" altLang="zh-CN" sz="3600" b="1" dirty="0">
                <a:solidFill>
                  <a:schemeClr val="tx2"/>
                </a:solidFill>
                <a:effectLst>
                  <a:outerShdw blurRad="38100" dist="38100" dir="2700000" algn="tl">
                    <a:srgbClr val="000000">
                      <a:alpha val="95000"/>
                    </a:srgbClr>
                  </a:outerShdw>
                </a:effectLst>
                <a:ea typeface="宋体" charset="-122"/>
              </a:rPr>
              <a:t>Jeff Offutt</a:t>
            </a:r>
          </a:p>
          <a:p>
            <a:pPr algn="ctr">
              <a:spcBef>
                <a:spcPct val="50000"/>
              </a:spcBef>
              <a:defRPr/>
            </a:pPr>
            <a:r>
              <a:rPr lang="en-US" altLang="zh-CN" sz="3600" b="1" dirty="0">
                <a:solidFill>
                  <a:schemeClr val="tx2"/>
                </a:solidFill>
                <a:effectLst>
                  <a:outerShdw blurRad="38100" dist="38100" dir="2700000" algn="tl">
                    <a:srgbClr val="000000">
                      <a:alpha val="95000"/>
                    </a:srgbClr>
                  </a:outerShdw>
                </a:effectLst>
                <a:ea typeface="宋体" charset="-122"/>
              </a:rPr>
              <a:t>offutt@gmu.edu</a:t>
            </a:r>
          </a:p>
          <a:p>
            <a:pPr algn="ctr">
              <a:spcBef>
                <a:spcPct val="50000"/>
              </a:spcBef>
              <a:defRPr/>
            </a:pPr>
            <a:r>
              <a:rPr lang="en-US" altLang="zh-CN" sz="3600" b="1" dirty="0">
                <a:solidFill>
                  <a:schemeClr val="tx2"/>
                </a:solidFill>
                <a:effectLst>
                  <a:outerShdw blurRad="38100" dist="38100" dir="2700000" algn="tl">
                    <a:srgbClr val="000000">
                      <a:alpha val="95000"/>
                    </a:srgbClr>
                  </a:outerShdw>
                </a:effectLst>
                <a:ea typeface="宋体" charset="-122"/>
              </a:rPr>
              <a:t>http://cs.gmu.edu/~offutt</a:t>
            </a:r>
            <a:r>
              <a:rPr lang="en-US" altLang="zh-CN" sz="3600" b="1" dirty="0" smtClean="0">
                <a:solidFill>
                  <a:schemeClr val="tx2"/>
                </a:solidFill>
                <a:effectLst>
                  <a:outerShdw blurRad="38100" dist="38100" dir="2700000" algn="tl">
                    <a:srgbClr val="000000">
                      <a:alpha val="95000"/>
                    </a:srgbClr>
                  </a:outerShdw>
                </a:effectLst>
                <a:ea typeface="宋体" charset="-122"/>
              </a:rPr>
              <a:t>/</a:t>
            </a:r>
          </a:p>
          <a:p>
            <a:pPr algn="ctr">
              <a:spcBef>
                <a:spcPct val="50000"/>
              </a:spcBef>
              <a:defRPr/>
            </a:pPr>
            <a:r>
              <a:rPr lang="en-US" altLang="zh-CN" sz="3600" dirty="0" smtClean="0">
                <a:solidFill>
                  <a:schemeClr val="tx2"/>
                </a:solidFill>
                <a:effectLst>
                  <a:outerShdw blurRad="38100" dist="38100" dir="2700000" algn="tl">
                    <a:srgbClr val="000000">
                      <a:alpha val="95000"/>
                    </a:srgbClr>
                  </a:outerShdw>
                </a:effectLst>
                <a:ea typeface="宋体" charset="-122"/>
              </a:rPr>
              <a:t>George Mason University</a:t>
            </a:r>
            <a:endParaRPr lang="en-US" altLang="zh-CN" sz="3600" b="1" dirty="0">
              <a:solidFill>
                <a:schemeClr val="tx2"/>
              </a:solidFill>
              <a:effectLst>
                <a:outerShdw blurRad="38100" dist="38100" dir="2700000" algn="tl">
                  <a:srgbClr val="000000">
                    <a:alpha val="95000"/>
                  </a:srgbClr>
                </a:outerShdw>
              </a:effectLst>
              <a:ea typeface="宋体" charset="-122"/>
            </a:endParaRPr>
          </a:p>
        </p:txBody>
      </p:sp>
      <p:sp>
        <p:nvSpPr>
          <p:cNvPr id="51206" name="Date Placeholder 6"/>
          <p:cNvSpPr>
            <a:spLocks noGrp="1"/>
          </p:cNvSpPr>
          <p:nvPr>
            <p:ph type="dt" sz="quarter" idx="10"/>
          </p:nvPr>
        </p:nvSpPr>
        <p:spPr>
          <a:noFill/>
        </p:spPr>
        <p:txBody>
          <a:bodyPr/>
          <a:lstStyle/>
          <a:p>
            <a:r>
              <a:rPr lang="en-US" altLang="zh-CN" smtClean="0">
                <a:ea typeface="宋体"/>
                <a:cs typeface="宋体"/>
              </a:rPr>
              <a:t>SEEW 2012</a:t>
            </a:r>
          </a:p>
        </p:txBody>
      </p:sp>
      <p:sp>
        <p:nvSpPr>
          <p:cNvPr id="7" name="Text Box 4"/>
          <p:cNvSpPr txBox="1">
            <a:spLocks noChangeArrowheads="1"/>
          </p:cNvSpPr>
          <p:nvPr/>
        </p:nvSpPr>
        <p:spPr bwMode="auto">
          <a:xfrm>
            <a:off x="2133600" y="4953000"/>
            <a:ext cx="4800600" cy="1471172"/>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wrap="square">
            <a:spAutoFit/>
          </a:bodyPr>
          <a:lstStyle/>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Remember</a:t>
            </a:r>
          </a:p>
          <a:p>
            <a:pPr algn="ctr" eaLnBrk="0" hangingPunct="0">
              <a:spcBef>
                <a:spcPct val="20000"/>
              </a:spcBef>
              <a:defRPr/>
            </a:pP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If you don’t care for them, t</a:t>
            </a:r>
            <a:r>
              <a:rPr lang="sv-SE" sz="2800" dirty="0" smtClean="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rPr>
              <a:t>hey won’t care what you say</a:t>
            </a:r>
            <a:endParaRPr lang="sv-SE" sz="2800" dirty="0">
              <a:solidFill>
                <a:srgbClr val="FFFF00"/>
              </a:solidFill>
              <a:effectLst>
                <a:outerShdw blurRad="38100" dist="38100" dir="2700000" algn="tl">
                  <a:srgbClr val="000000">
                    <a:alpha val="43137"/>
                  </a:srgbClr>
                </a:outerShdw>
              </a:effectLst>
              <a:latin typeface="Times New Roman" pitchFamily="18" charset="0"/>
              <a:ea typeface="ＭＳ Ｐゴシック" pitchFamily="48" charset="-128"/>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1989"/>
                                        </p:tgtEl>
                                        <p:attrNameLst>
                                          <p:attrName>style.visibility</p:attrName>
                                        </p:attrNameLst>
                                      </p:cBhvr>
                                      <p:to>
                                        <p:strVal val="visible"/>
                                      </p:to>
                                    </p:set>
                                    <p:animEffect transition="in" filter="dissolve">
                                      <p:cBhvr>
                                        <p:cTn id="7" dur="500"/>
                                        <p:tgtEl>
                                          <p:spTgt spid="41989"/>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ate Placeholder 3"/>
          <p:cNvSpPr>
            <a:spLocks noGrp="1"/>
          </p:cNvSpPr>
          <p:nvPr>
            <p:ph type="dt" sz="quarter" idx="10"/>
          </p:nvPr>
        </p:nvSpPr>
        <p:spPr/>
        <p:txBody>
          <a:bodyPr/>
          <a:lstStyle/>
          <a:p>
            <a:pPr>
              <a:defRPr/>
            </a:pPr>
            <a:r>
              <a:rPr lang="en-US" smtClean="0"/>
              <a:t>SEEW 2012</a:t>
            </a:r>
            <a:endParaRPr lang="en-US"/>
          </a:p>
        </p:txBody>
      </p:sp>
      <p:sp>
        <p:nvSpPr>
          <p:cNvPr id="23" name="Footer Placeholder 4"/>
          <p:cNvSpPr>
            <a:spLocks noGrp="1"/>
          </p:cNvSpPr>
          <p:nvPr>
            <p:ph type="ftr" sz="quarter" idx="11"/>
          </p:nvPr>
        </p:nvSpPr>
        <p:spPr/>
        <p:txBody>
          <a:bodyPr/>
          <a:lstStyle/>
          <a:p>
            <a:pPr>
              <a:defRPr/>
            </a:pPr>
            <a:r>
              <a:rPr lang="en-US" smtClean="0"/>
              <a:t>© Jeff Offutt</a:t>
            </a:r>
            <a:endParaRPr lang="en-US"/>
          </a:p>
        </p:txBody>
      </p:sp>
      <p:sp>
        <p:nvSpPr>
          <p:cNvPr id="24" name="Slide Number Placeholder 5"/>
          <p:cNvSpPr>
            <a:spLocks noGrp="1"/>
          </p:cNvSpPr>
          <p:nvPr>
            <p:ph type="sldNum" sz="quarter" idx="12"/>
          </p:nvPr>
        </p:nvSpPr>
        <p:spPr/>
        <p:txBody>
          <a:bodyPr/>
          <a:lstStyle/>
          <a:p>
            <a:pPr>
              <a:defRPr/>
            </a:pPr>
            <a:fld id="{EADDA0C9-1A2E-4402-AE0C-AD68EFAFF5F4}" type="slidenum">
              <a:rPr lang="en-US"/>
              <a:pPr>
                <a:defRPr/>
              </a:pPr>
              <a:t>3</a:t>
            </a:fld>
            <a:endParaRPr lang="en-US"/>
          </a:p>
        </p:txBody>
      </p:sp>
      <p:sp>
        <p:nvSpPr>
          <p:cNvPr id="225282" name="Rectangle 2"/>
          <p:cNvSpPr>
            <a:spLocks noGrp="1" noChangeArrowheads="1"/>
          </p:cNvSpPr>
          <p:nvPr>
            <p:ph type="title"/>
          </p:nvPr>
        </p:nvSpPr>
        <p:spPr>
          <a:xfrm>
            <a:off x="932531" y="0"/>
            <a:ext cx="7144669" cy="1143000"/>
          </a:xfrm>
        </p:spPr>
        <p:txBody>
          <a:bodyPr/>
          <a:lstStyle/>
          <a:p>
            <a:pPr eaLnBrk="1" hangingPunct="1">
              <a:defRPr/>
            </a:pPr>
            <a:r>
              <a:rPr lang="sv-SE" dirty="0"/>
              <a:t>Goals of Science and Engineering</a:t>
            </a:r>
            <a:endParaRPr lang="en-US" dirty="0"/>
          </a:p>
        </p:txBody>
      </p:sp>
      <p:sp>
        <p:nvSpPr>
          <p:cNvPr id="225286" name="Rectangle 6"/>
          <p:cNvSpPr>
            <a:spLocks noChangeArrowheads="1"/>
          </p:cNvSpPr>
          <p:nvPr/>
        </p:nvSpPr>
        <p:spPr bwMode="auto">
          <a:xfrm>
            <a:off x="3598863" y="1085850"/>
            <a:ext cx="1946275" cy="587375"/>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Behaviors</a:t>
            </a:r>
          </a:p>
        </p:txBody>
      </p:sp>
      <p:sp>
        <p:nvSpPr>
          <p:cNvPr id="225288" name="Text Box 8"/>
          <p:cNvSpPr txBox="1">
            <a:spLocks noChangeArrowheads="1"/>
          </p:cNvSpPr>
          <p:nvPr/>
        </p:nvSpPr>
        <p:spPr bwMode="auto">
          <a:xfrm>
            <a:off x="731838" y="3073400"/>
            <a:ext cx="1468437" cy="568325"/>
          </a:xfrm>
          <a:prstGeom prst="rect">
            <a:avLst/>
          </a:prstGeom>
          <a:solidFill>
            <a:srgbClr val="3333FF"/>
          </a:solidFill>
          <a:ln w="19050">
            <a:solidFill>
              <a:srgbClr val="FFFF00"/>
            </a:solidFill>
            <a:miter lim="800000"/>
            <a:headEnd/>
            <a:tailEnd/>
          </a:ln>
          <a:effectLst/>
        </p:spPr>
        <p:txBody>
          <a:bodyPr wrap="none">
            <a:spAutoFit/>
          </a:bodyPr>
          <a:lstStyle/>
          <a:p>
            <a:pPr eaLnBrk="0" hangingPunct="0">
              <a:spcBef>
                <a:spcPct val="20000"/>
              </a:spcBef>
              <a:defRPr/>
            </a:pPr>
            <a:r>
              <a:rPr lang="sv-SE" sz="3000" b="0" i="1" u="sng">
                <a:solidFill>
                  <a:srgbClr val="FFFF00"/>
                </a:solidFill>
                <a:effectLst>
                  <a:outerShdw blurRad="38100" dist="38100" dir="2700000" algn="tl">
                    <a:srgbClr val="000000"/>
                  </a:outerShdw>
                </a:effectLst>
                <a:latin typeface="Tahoma" charset="0"/>
                <a:ea typeface="ＭＳ Ｐゴシック" pitchFamily="48" charset="-128"/>
                <a:cs typeface="Arial" charset="0"/>
              </a:rPr>
              <a:t>Science</a:t>
            </a:r>
          </a:p>
        </p:txBody>
      </p:sp>
      <p:sp>
        <p:nvSpPr>
          <p:cNvPr id="225289" name="Text Box 9"/>
          <p:cNvSpPr txBox="1">
            <a:spLocks noChangeArrowheads="1"/>
          </p:cNvSpPr>
          <p:nvPr/>
        </p:nvSpPr>
        <p:spPr bwMode="auto">
          <a:xfrm>
            <a:off x="6497638" y="3073400"/>
            <a:ext cx="2189162" cy="568325"/>
          </a:xfrm>
          <a:prstGeom prst="rect">
            <a:avLst/>
          </a:prstGeom>
          <a:solidFill>
            <a:srgbClr val="3333FF"/>
          </a:solidFill>
          <a:ln w="19050">
            <a:solidFill>
              <a:srgbClr val="FFFF00"/>
            </a:solidFill>
            <a:miter lim="800000"/>
            <a:headEnd/>
            <a:tailEnd/>
          </a:ln>
          <a:effectLst/>
        </p:spPr>
        <p:txBody>
          <a:bodyPr wrap="none">
            <a:spAutoFit/>
          </a:bodyPr>
          <a:lstStyle/>
          <a:p>
            <a:pPr eaLnBrk="0" hangingPunct="0">
              <a:spcBef>
                <a:spcPct val="20000"/>
              </a:spcBef>
              <a:defRPr/>
            </a:pPr>
            <a:r>
              <a:rPr lang="sv-SE" sz="3000" b="0" i="1" u="sng">
                <a:solidFill>
                  <a:srgbClr val="FFFF00"/>
                </a:solidFill>
                <a:effectLst>
                  <a:outerShdw blurRad="38100" dist="38100" dir="2700000" algn="tl">
                    <a:srgbClr val="000000"/>
                  </a:outerShdw>
                </a:effectLst>
                <a:latin typeface="Tahoma" charset="0"/>
                <a:ea typeface="ＭＳ Ｐゴシック" pitchFamily="48" charset="-128"/>
                <a:cs typeface="Arial" charset="0"/>
              </a:rPr>
              <a:t>Engineering</a:t>
            </a:r>
          </a:p>
        </p:txBody>
      </p:sp>
      <p:grpSp>
        <p:nvGrpSpPr>
          <p:cNvPr id="2" name="Group 22"/>
          <p:cNvGrpSpPr>
            <a:grpSpLocks/>
          </p:cNvGrpSpPr>
          <p:nvPr/>
        </p:nvGrpSpPr>
        <p:grpSpPr bwMode="auto">
          <a:xfrm>
            <a:off x="2254250" y="2752725"/>
            <a:ext cx="1757363" cy="2422525"/>
            <a:chOff x="1420" y="1734"/>
            <a:chExt cx="1107" cy="1526"/>
          </a:xfrm>
        </p:grpSpPr>
        <p:sp>
          <p:nvSpPr>
            <p:cNvPr id="18455" name="Text Box 11"/>
            <p:cNvSpPr txBox="1">
              <a:spLocks noChangeArrowheads="1"/>
            </p:cNvSpPr>
            <p:nvPr/>
          </p:nvSpPr>
          <p:spPr bwMode="auto">
            <a:xfrm>
              <a:off x="1420" y="2544"/>
              <a:ext cx="1107" cy="716"/>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find and</a:t>
              </a:r>
            </a:p>
            <a:p>
              <a:pPr algn="ctr" eaLnBrk="0" hangingPunct="0">
                <a:spcBef>
                  <a:spcPct val="20000"/>
                </a:spcBef>
              </a:pPr>
              <a:r>
                <a:rPr lang="sv-SE" sz="3000" b="0">
                  <a:latin typeface="Comic Sans MS" pitchFamily="66" charset="0"/>
                  <a:ea typeface="ＭＳ Ｐゴシック"/>
                  <a:cs typeface="ＭＳ Ｐゴシック"/>
                </a:rPr>
                <a:t>describe</a:t>
              </a:r>
            </a:p>
          </p:txBody>
        </p:sp>
        <p:sp>
          <p:nvSpPr>
            <p:cNvPr id="18456" name="Line 12"/>
            <p:cNvSpPr>
              <a:spLocks noChangeShapeType="1"/>
            </p:cNvSpPr>
            <p:nvPr/>
          </p:nvSpPr>
          <p:spPr bwMode="auto">
            <a:xfrm>
              <a:off x="1973" y="1734"/>
              <a:ext cx="0" cy="810"/>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3" name="Group 23"/>
          <p:cNvGrpSpPr>
            <a:grpSpLocks/>
          </p:cNvGrpSpPr>
          <p:nvPr/>
        </p:nvGrpSpPr>
        <p:grpSpPr bwMode="auto">
          <a:xfrm>
            <a:off x="3124200" y="5181600"/>
            <a:ext cx="2544763" cy="1311275"/>
            <a:chOff x="1968" y="3264"/>
            <a:chExt cx="1603" cy="826"/>
          </a:xfrm>
        </p:grpSpPr>
        <p:sp>
          <p:nvSpPr>
            <p:cNvPr id="18453" name="Text Box 7"/>
            <p:cNvSpPr txBox="1">
              <a:spLocks noChangeArrowheads="1"/>
            </p:cNvSpPr>
            <p:nvPr/>
          </p:nvSpPr>
          <p:spPr bwMode="auto">
            <a:xfrm>
              <a:off x="2188" y="3720"/>
              <a:ext cx="1383"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Structures</a:t>
              </a:r>
            </a:p>
          </p:txBody>
        </p:sp>
        <p:sp>
          <p:nvSpPr>
            <p:cNvPr id="18454" name="Line 13"/>
            <p:cNvSpPr>
              <a:spLocks noChangeShapeType="1"/>
            </p:cNvSpPr>
            <p:nvPr/>
          </p:nvSpPr>
          <p:spPr bwMode="auto">
            <a:xfrm>
              <a:off x="1968" y="3264"/>
              <a:ext cx="336" cy="432"/>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4" name="Group 24"/>
          <p:cNvGrpSpPr>
            <a:grpSpLocks/>
          </p:cNvGrpSpPr>
          <p:nvPr/>
        </p:nvGrpSpPr>
        <p:grpSpPr bwMode="auto">
          <a:xfrm>
            <a:off x="4953000" y="4038600"/>
            <a:ext cx="2195513" cy="1828800"/>
            <a:chOff x="3120" y="2544"/>
            <a:chExt cx="1383" cy="1152"/>
          </a:xfrm>
        </p:grpSpPr>
        <p:sp>
          <p:nvSpPr>
            <p:cNvPr id="18451" name="Text Box 14"/>
            <p:cNvSpPr txBox="1">
              <a:spLocks noChangeArrowheads="1"/>
            </p:cNvSpPr>
            <p:nvPr/>
          </p:nvSpPr>
          <p:spPr bwMode="auto">
            <a:xfrm>
              <a:off x="3120" y="2544"/>
              <a:ext cx="1383" cy="716"/>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design and </a:t>
              </a:r>
            </a:p>
            <a:p>
              <a:pPr algn="ctr" eaLnBrk="0" hangingPunct="0">
                <a:spcBef>
                  <a:spcPct val="20000"/>
                </a:spcBef>
              </a:pPr>
              <a:r>
                <a:rPr lang="sv-SE" sz="3000" b="0">
                  <a:latin typeface="Comic Sans MS" pitchFamily="66" charset="0"/>
                  <a:ea typeface="ＭＳ Ｐゴシック"/>
                  <a:cs typeface="ＭＳ Ｐゴシック"/>
                </a:rPr>
                <a:t>develop</a:t>
              </a:r>
            </a:p>
          </p:txBody>
        </p:sp>
        <p:sp>
          <p:nvSpPr>
            <p:cNvPr id="18452" name="Line 15"/>
            <p:cNvSpPr>
              <a:spLocks noChangeShapeType="1"/>
            </p:cNvSpPr>
            <p:nvPr/>
          </p:nvSpPr>
          <p:spPr bwMode="auto">
            <a:xfrm flipV="1">
              <a:off x="3360" y="3264"/>
              <a:ext cx="429" cy="432"/>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5" name="Group 25"/>
          <p:cNvGrpSpPr>
            <a:grpSpLocks/>
          </p:cNvGrpSpPr>
          <p:nvPr/>
        </p:nvGrpSpPr>
        <p:grpSpPr bwMode="auto">
          <a:xfrm>
            <a:off x="5280025" y="1676400"/>
            <a:ext cx="1541463" cy="2376488"/>
            <a:chOff x="3326" y="1056"/>
            <a:chExt cx="971" cy="1497"/>
          </a:xfrm>
        </p:grpSpPr>
        <p:sp>
          <p:nvSpPr>
            <p:cNvPr id="18448" name="Text Box 16"/>
            <p:cNvSpPr txBox="1">
              <a:spLocks noChangeArrowheads="1"/>
            </p:cNvSpPr>
            <p:nvPr/>
          </p:nvSpPr>
          <p:spPr bwMode="auto">
            <a:xfrm>
              <a:off x="3326" y="1358"/>
              <a:ext cx="971"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achieve</a:t>
              </a:r>
            </a:p>
          </p:txBody>
        </p:sp>
        <p:sp>
          <p:nvSpPr>
            <p:cNvPr id="18449" name="Line 17"/>
            <p:cNvSpPr>
              <a:spLocks noChangeShapeType="1"/>
            </p:cNvSpPr>
            <p:nvPr/>
          </p:nvSpPr>
          <p:spPr bwMode="auto">
            <a:xfrm flipV="1">
              <a:off x="3811" y="1728"/>
              <a:ext cx="0" cy="825"/>
            </a:xfrm>
            <a:prstGeom prst="line">
              <a:avLst/>
            </a:prstGeom>
            <a:noFill/>
            <a:ln w="38100">
              <a:solidFill>
                <a:schemeClr val="tx1"/>
              </a:solidFill>
              <a:miter lim="800000"/>
              <a:headEnd/>
              <a:tailEnd type="triangle" w="med" len="med"/>
            </a:ln>
          </p:spPr>
          <p:txBody>
            <a:bodyPr wrap="none" anchor="ctr"/>
            <a:lstStyle/>
            <a:p>
              <a:endParaRPr lang="en-US"/>
            </a:p>
          </p:txBody>
        </p:sp>
        <p:sp>
          <p:nvSpPr>
            <p:cNvPr id="18450" name="Line 18"/>
            <p:cNvSpPr>
              <a:spLocks noChangeShapeType="1"/>
            </p:cNvSpPr>
            <p:nvPr/>
          </p:nvSpPr>
          <p:spPr bwMode="auto">
            <a:xfrm flipH="1" flipV="1">
              <a:off x="3408" y="1056"/>
              <a:ext cx="384" cy="288"/>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6" name="Group 21"/>
          <p:cNvGrpSpPr>
            <a:grpSpLocks/>
          </p:cNvGrpSpPr>
          <p:nvPr/>
        </p:nvGrpSpPr>
        <p:grpSpPr bwMode="auto">
          <a:xfrm>
            <a:off x="2324100" y="1676400"/>
            <a:ext cx="1617663" cy="1066800"/>
            <a:chOff x="1464" y="1056"/>
            <a:chExt cx="1019" cy="672"/>
          </a:xfrm>
        </p:grpSpPr>
        <p:sp>
          <p:nvSpPr>
            <p:cNvPr id="18446" name="Text Box 10"/>
            <p:cNvSpPr txBox="1">
              <a:spLocks noChangeArrowheads="1"/>
            </p:cNvSpPr>
            <p:nvPr/>
          </p:nvSpPr>
          <p:spPr bwMode="auto">
            <a:xfrm>
              <a:off x="1464" y="1358"/>
              <a:ext cx="1019"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observe</a:t>
              </a:r>
            </a:p>
          </p:txBody>
        </p:sp>
        <p:sp>
          <p:nvSpPr>
            <p:cNvPr id="18447" name="Line 19"/>
            <p:cNvSpPr>
              <a:spLocks noChangeShapeType="1"/>
            </p:cNvSpPr>
            <p:nvPr/>
          </p:nvSpPr>
          <p:spPr bwMode="auto">
            <a:xfrm flipH="1">
              <a:off x="1989" y="1056"/>
              <a:ext cx="363" cy="293"/>
            </a:xfrm>
            <a:prstGeom prst="line">
              <a:avLst/>
            </a:prstGeom>
            <a:noFill/>
            <a:ln w="38100">
              <a:solidFill>
                <a:schemeClr val="tx1"/>
              </a:solidFill>
              <a:miter lim="800000"/>
              <a:headEnd/>
              <a:tailEnd type="triangle" w="med" len="me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25286"/>
                                        </p:tgtEl>
                                        <p:attrNameLst>
                                          <p:attrName>style.visibility</p:attrName>
                                        </p:attrNameLst>
                                      </p:cBhvr>
                                      <p:to>
                                        <p:strVal val="visible"/>
                                      </p:to>
                                    </p:set>
                                    <p:animEffect transition="in" filter="dissolve">
                                      <p:cBhvr>
                                        <p:cTn id="7" dur="1000"/>
                                        <p:tgtEl>
                                          <p:spTgt spid="22528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288"/>
                                        </p:tgtEl>
                                        <p:attrNameLst>
                                          <p:attrName>style.visibility</p:attrName>
                                        </p:attrNameLst>
                                      </p:cBhvr>
                                      <p:to>
                                        <p:strVal val="visible"/>
                                      </p:to>
                                    </p:set>
                                    <p:animEffect transition="in" filter="dissolve">
                                      <p:cBhvr>
                                        <p:cTn id="12" dur="500"/>
                                        <p:tgtEl>
                                          <p:spTgt spid="225288"/>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up)">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up)">
                                      <p:cBhvr>
                                        <p:cTn id="21" dur="10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up)">
                                      <p:cBhvr>
                                        <p:cTn id="26" dur="10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25289"/>
                                        </p:tgtEl>
                                        <p:attrNameLst>
                                          <p:attrName>style.visibility</p:attrName>
                                        </p:attrNameLst>
                                      </p:cBhvr>
                                      <p:to>
                                        <p:strVal val="visible"/>
                                      </p:to>
                                    </p:set>
                                    <p:animEffect transition="in" filter="dissolve">
                                      <p:cBhvr>
                                        <p:cTn id="31" dur="500"/>
                                        <p:tgtEl>
                                          <p:spTgt spid="225289"/>
                                        </p:tgtEl>
                                      </p:cBhvr>
                                    </p:animEffect>
                                  </p:childTnLst>
                                </p:cTn>
                              </p:par>
                            </p:childTnLst>
                          </p:cTn>
                        </p:par>
                        <p:par>
                          <p:cTn id="32" fill="hold">
                            <p:stCondLst>
                              <p:cond delay="500"/>
                            </p:stCondLst>
                            <p:childTnLst>
                              <p:par>
                                <p:cTn id="33" presetID="22" presetClass="entr" presetSubtype="4" fill="hold"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10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down)">
                                      <p:cBhvr>
                                        <p:cTn id="4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6" grpId="0" animBg="1"/>
      <p:bldP spid="225288" grpId="0" animBg="1"/>
      <p:bldP spid="22528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Date Placeholder 3"/>
          <p:cNvSpPr>
            <a:spLocks noGrp="1"/>
          </p:cNvSpPr>
          <p:nvPr>
            <p:ph type="dt" sz="quarter" idx="10"/>
          </p:nvPr>
        </p:nvSpPr>
        <p:spPr/>
        <p:txBody>
          <a:bodyPr/>
          <a:lstStyle/>
          <a:p>
            <a:pPr>
              <a:defRPr/>
            </a:pPr>
            <a:r>
              <a:rPr lang="en-US" smtClean="0"/>
              <a:t>SEEW 2012</a:t>
            </a:r>
            <a:endParaRPr lang="en-US"/>
          </a:p>
        </p:txBody>
      </p:sp>
      <p:sp>
        <p:nvSpPr>
          <p:cNvPr id="32" name="Footer Placeholder 4"/>
          <p:cNvSpPr>
            <a:spLocks noGrp="1"/>
          </p:cNvSpPr>
          <p:nvPr>
            <p:ph type="ftr" sz="quarter" idx="11"/>
          </p:nvPr>
        </p:nvSpPr>
        <p:spPr/>
        <p:txBody>
          <a:bodyPr/>
          <a:lstStyle/>
          <a:p>
            <a:pPr>
              <a:defRPr/>
            </a:pPr>
            <a:r>
              <a:rPr lang="en-US" smtClean="0"/>
              <a:t>© Jeff Offutt</a:t>
            </a:r>
            <a:endParaRPr lang="en-US"/>
          </a:p>
        </p:txBody>
      </p:sp>
      <p:sp>
        <p:nvSpPr>
          <p:cNvPr id="33" name="Slide Number Placeholder 5"/>
          <p:cNvSpPr>
            <a:spLocks noGrp="1"/>
          </p:cNvSpPr>
          <p:nvPr>
            <p:ph type="sldNum" sz="quarter" idx="12"/>
          </p:nvPr>
        </p:nvSpPr>
        <p:spPr/>
        <p:txBody>
          <a:bodyPr/>
          <a:lstStyle/>
          <a:p>
            <a:pPr>
              <a:defRPr/>
            </a:pPr>
            <a:fld id="{800FB13E-C886-46E1-9576-D2A57177C5E2}" type="slidenum">
              <a:rPr lang="en-US"/>
              <a:pPr>
                <a:defRPr/>
              </a:pPr>
              <a:t>4</a:t>
            </a:fld>
            <a:endParaRPr lang="en-US"/>
          </a:p>
        </p:txBody>
      </p:sp>
      <p:sp>
        <p:nvSpPr>
          <p:cNvPr id="226306" name="Rectangle 2"/>
          <p:cNvSpPr>
            <a:spLocks noGrp="1" noChangeArrowheads="1"/>
          </p:cNvSpPr>
          <p:nvPr>
            <p:ph type="title"/>
          </p:nvPr>
        </p:nvSpPr>
        <p:spPr/>
        <p:txBody>
          <a:bodyPr/>
          <a:lstStyle/>
          <a:p>
            <a:pPr eaLnBrk="1" hangingPunct="1">
              <a:defRPr/>
            </a:pPr>
            <a:r>
              <a:rPr lang="en-US" dirty="0"/>
              <a:t>Computing </a:t>
            </a:r>
            <a:r>
              <a:rPr lang="en-US" dirty="0" smtClean="0"/>
              <a:t>is Different</a:t>
            </a:r>
            <a:endParaRPr lang="en-US" dirty="0"/>
          </a:p>
        </p:txBody>
      </p:sp>
      <p:grpSp>
        <p:nvGrpSpPr>
          <p:cNvPr id="2" name="Group 46"/>
          <p:cNvGrpSpPr>
            <a:grpSpLocks/>
          </p:cNvGrpSpPr>
          <p:nvPr/>
        </p:nvGrpSpPr>
        <p:grpSpPr bwMode="auto">
          <a:xfrm>
            <a:off x="38100" y="990600"/>
            <a:ext cx="2259013" cy="2171700"/>
            <a:chOff x="24" y="624"/>
            <a:chExt cx="1423" cy="1368"/>
          </a:xfrm>
        </p:grpSpPr>
        <p:sp>
          <p:nvSpPr>
            <p:cNvPr id="19483" name="Rectangle 4"/>
            <p:cNvSpPr>
              <a:spLocks noChangeArrowheads="1"/>
            </p:cNvSpPr>
            <p:nvPr/>
          </p:nvSpPr>
          <p:spPr bwMode="auto">
            <a:xfrm>
              <a:off x="364" y="624"/>
              <a:ext cx="575" cy="197"/>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1200" b="0">
                  <a:latin typeface="Comic Sans MS" pitchFamily="66" charset="0"/>
                  <a:ea typeface="ＭＳ Ｐゴシック"/>
                  <a:cs typeface="ＭＳ Ｐゴシック"/>
                </a:rPr>
                <a:t>Behaviors</a:t>
              </a:r>
            </a:p>
          </p:txBody>
        </p:sp>
        <p:sp>
          <p:nvSpPr>
            <p:cNvPr id="226309" name="Text Box 5"/>
            <p:cNvSpPr txBox="1">
              <a:spLocks noChangeArrowheads="1"/>
            </p:cNvSpPr>
            <p:nvPr/>
          </p:nvSpPr>
          <p:spPr bwMode="auto">
            <a:xfrm>
              <a:off x="24" y="1111"/>
              <a:ext cx="447" cy="185"/>
            </a:xfrm>
            <a:prstGeom prst="rect">
              <a:avLst/>
            </a:prstGeom>
            <a:solidFill>
              <a:srgbClr val="3333FF"/>
            </a:solidFill>
            <a:ln w="19050">
              <a:solidFill>
                <a:srgbClr val="FFFF00"/>
              </a:solidFill>
              <a:miter lim="800000"/>
              <a:headEnd/>
              <a:tailEnd/>
            </a:ln>
            <a:effectLst/>
          </p:spPr>
          <p:txBody>
            <a:bodyPr wrap="none">
              <a:spAutoFit/>
            </a:bodyPr>
            <a:lstStyle/>
            <a:p>
              <a:pPr eaLnBrk="0" hangingPunct="0">
                <a:spcBef>
                  <a:spcPct val="20000"/>
                </a:spcBef>
                <a:defRPr/>
              </a:pPr>
              <a:r>
                <a:rPr lang="sv-SE" sz="1200" b="0" i="1" u="sng">
                  <a:solidFill>
                    <a:srgbClr val="FFFF00"/>
                  </a:solidFill>
                  <a:effectLst>
                    <a:outerShdw blurRad="38100" dist="38100" dir="2700000" algn="tl">
                      <a:srgbClr val="000000"/>
                    </a:outerShdw>
                  </a:effectLst>
                  <a:latin typeface="Tahoma" charset="0"/>
                  <a:ea typeface="ＭＳ Ｐゴシック" pitchFamily="48" charset="-128"/>
                  <a:cs typeface="Arial" charset="0"/>
                </a:rPr>
                <a:t>Science</a:t>
              </a:r>
            </a:p>
          </p:txBody>
        </p:sp>
        <p:sp>
          <p:nvSpPr>
            <p:cNvPr id="226310" name="Text Box 6"/>
            <p:cNvSpPr txBox="1">
              <a:spLocks noChangeArrowheads="1"/>
            </p:cNvSpPr>
            <p:nvPr/>
          </p:nvSpPr>
          <p:spPr bwMode="auto">
            <a:xfrm>
              <a:off x="816" y="1111"/>
              <a:ext cx="631" cy="185"/>
            </a:xfrm>
            <a:prstGeom prst="rect">
              <a:avLst/>
            </a:prstGeom>
            <a:solidFill>
              <a:srgbClr val="3333FF"/>
            </a:solidFill>
            <a:ln w="19050">
              <a:solidFill>
                <a:srgbClr val="FFFF00"/>
              </a:solidFill>
              <a:miter lim="800000"/>
              <a:headEnd/>
              <a:tailEnd/>
            </a:ln>
            <a:effectLst/>
          </p:spPr>
          <p:txBody>
            <a:bodyPr wrap="none">
              <a:spAutoFit/>
            </a:bodyPr>
            <a:lstStyle/>
            <a:p>
              <a:pPr eaLnBrk="0" hangingPunct="0">
                <a:spcBef>
                  <a:spcPct val="20000"/>
                </a:spcBef>
                <a:defRPr/>
              </a:pPr>
              <a:r>
                <a:rPr lang="sv-SE" sz="1200" b="0" i="1" u="sng">
                  <a:solidFill>
                    <a:srgbClr val="FFFF00"/>
                  </a:solidFill>
                  <a:effectLst>
                    <a:outerShdw blurRad="38100" dist="38100" dir="2700000" algn="tl">
                      <a:srgbClr val="000000"/>
                    </a:outerShdw>
                  </a:effectLst>
                  <a:latin typeface="Tahoma" charset="0"/>
                  <a:ea typeface="ＭＳ Ｐゴシック" pitchFamily="48" charset="-128"/>
                  <a:cs typeface="Arial" charset="0"/>
                </a:rPr>
                <a:t>Engineering</a:t>
              </a:r>
            </a:p>
          </p:txBody>
        </p:sp>
        <p:sp>
          <p:nvSpPr>
            <p:cNvPr id="19486" name="Text Box 8"/>
            <p:cNvSpPr txBox="1">
              <a:spLocks noChangeArrowheads="1"/>
            </p:cNvSpPr>
            <p:nvPr/>
          </p:nvSpPr>
          <p:spPr bwMode="auto">
            <a:xfrm>
              <a:off x="96" y="1340"/>
              <a:ext cx="528" cy="335"/>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1200" b="0">
                  <a:latin typeface="Comic Sans MS" pitchFamily="66" charset="0"/>
                  <a:ea typeface="ＭＳ Ｐゴシック"/>
                  <a:cs typeface="ＭＳ Ｐゴシック"/>
                </a:rPr>
                <a:t>find and</a:t>
              </a:r>
            </a:p>
            <a:p>
              <a:pPr algn="ctr" eaLnBrk="0" hangingPunct="0">
                <a:spcBef>
                  <a:spcPct val="20000"/>
                </a:spcBef>
              </a:pPr>
              <a:r>
                <a:rPr lang="sv-SE" sz="1200" b="0">
                  <a:latin typeface="Comic Sans MS" pitchFamily="66" charset="0"/>
                  <a:ea typeface="ＭＳ Ｐゴシック"/>
                  <a:cs typeface="ＭＳ Ｐゴシック"/>
                </a:rPr>
                <a:t>describe</a:t>
              </a:r>
            </a:p>
          </p:txBody>
        </p:sp>
        <p:sp>
          <p:nvSpPr>
            <p:cNvPr id="19487" name="Text Box 11"/>
            <p:cNvSpPr txBox="1">
              <a:spLocks noChangeArrowheads="1"/>
            </p:cNvSpPr>
            <p:nvPr/>
          </p:nvSpPr>
          <p:spPr bwMode="auto">
            <a:xfrm>
              <a:off x="332" y="1795"/>
              <a:ext cx="638" cy="197"/>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1200" b="0">
                  <a:latin typeface="Comic Sans MS" pitchFamily="66" charset="0"/>
                  <a:ea typeface="ＭＳ Ｐゴシック"/>
                  <a:cs typeface="ＭＳ Ｐゴシック"/>
                </a:rPr>
                <a:t>Structures</a:t>
              </a:r>
            </a:p>
          </p:txBody>
        </p:sp>
        <p:sp>
          <p:nvSpPr>
            <p:cNvPr id="19488" name="Text Box 14"/>
            <p:cNvSpPr txBox="1">
              <a:spLocks noChangeArrowheads="1"/>
            </p:cNvSpPr>
            <p:nvPr/>
          </p:nvSpPr>
          <p:spPr bwMode="auto">
            <a:xfrm>
              <a:off x="659" y="1341"/>
              <a:ext cx="637" cy="336"/>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1200" b="0">
                  <a:latin typeface="Comic Sans MS" pitchFamily="66" charset="0"/>
                  <a:ea typeface="ＭＳ Ｐゴシック"/>
                  <a:cs typeface="ＭＳ Ｐゴシック"/>
                </a:rPr>
                <a:t>design and </a:t>
              </a:r>
            </a:p>
            <a:p>
              <a:pPr algn="ctr" eaLnBrk="0" hangingPunct="0">
                <a:spcBef>
                  <a:spcPct val="20000"/>
                </a:spcBef>
              </a:pPr>
              <a:r>
                <a:rPr lang="sv-SE" sz="1200" b="0">
                  <a:latin typeface="Comic Sans MS" pitchFamily="66" charset="0"/>
                  <a:ea typeface="ＭＳ Ｐゴシック"/>
                  <a:cs typeface="ＭＳ Ｐゴシック"/>
                </a:rPr>
                <a:t>develop</a:t>
              </a:r>
            </a:p>
          </p:txBody>
        </p:sp>
        <p:sp>
          <p:nvSpPr>
            <p:cNvPr id="19489" name="Text Box 17"/>
            <p:cNvSpPr txBox="1">
              <a:spLocks noChangeArrowheads="1"/>
            </p:cNvSpPr>
            <p:nvPr/>
          </p:nvSpPr>
          <p:spPr bwMode="auto">
            <a:xfrm>
              <a:off x="742" y="883"/>
              <a:ext cx="473" cy="197"/>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1200" b="0">
                  <a:latin typeface="Comic Sans MS" pitchFamily="66" charset="0"/>
                  <a:ea typeface="ＭＳ Ｐゴシック"/>
                  <a:cs typeface="ＭＳ Ｐゴシック"/>
                </a:rPr>
                <a:t>achieve</a:t>
              </a:r>
            </a:p>
          </p:txBody>
        </p:sp>
        <p:sp>
          <p:nvSpPr>
            <p:cNvPr id="19490" name="Text Box 21"/>
            <p:cNvSpPr txBox="1">
              <a:spLocks noChangeArrowheads="1"/>
            </p:cNvSpPr>
            <p:nvPr/>
          </p:nvSpPr>
          <p:spPr bwMode="auto">
            <a:xfrm>
              <a:off x="114" y="883"/>
              <a:ext cx="493" cy="197"/>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1200" b="0">
                  <a:latin typeface="Comic Sans MS" pitchFamily="66" charset="0"/>
                  <a:ea typeface="ＭＳ Ｐゴシック"/>
                  <a:cs typeface="ＭＳ Ｐゴシック"/>
                </a:rPr>
                <a:t>observe</a:t>
              </a:r>
            </a:p>
          </p:txBody>
        </p:sp>
      </p:grpSp>
      <p:sp>
        <p:nvSpPr>
          <p:cNvPr id="226330" name="Text Box 26"/>
          <p:cNvSpPr txBox="1">
            <a:spLocks noChangeArrowheads="1"/>
          </p:cNvSpPr>
          <p:nvPr/>
        </p:nvSpPr>
        <p:spPr bwMode="auto">
          <a:xfrm>
            <a:off x="3581400" y="2895600"/>
            <a:ext cx="2020888" cy="568325"/>
          </a:xfrm>
          <a:prstGeom prst="rect">
            <a:avLst/>
          </a:prstGeom>
          <a:solidFill>
            <a:srgbClr val="3333FF"/>
          </a:solidFill>
          <a:ln w="19050">
            <a:solidFill>
              <a:srgbClr val="FFFF00"/>
            </a:solidFill>
            <a:miter lim="800000"/>
            <a:headEnd/>
            <a:tailEnd/>
          </a:ln>
          <a:effectLst/>
        </p:spPr>
        <p:txBody>
          <a:bodyPr wrap="none">
            <a:spAutoFit/>
          </a:bodyPr>
          <a:lstStyle/>
          <a:p>
            <a:pPr eaLnBrk="0" hangingPunct="0">
              <a:spcBef>
                <a:spcPct val="20000"/>
              </a:spcBef>
              <a:defRPr/>
            </a:pPr>
            <a:r>
              <a:rPr lang="sv-SE" sz="3000" b="0" i="1" u="sng" dirty="0">
                <a:solidFill>
                  <a:srgbClr val="FFFF00"/>
                </a:solidFill>
                <a:effectLst>
                  <a:outerShdw blurRad="38100" dist="38100" dir="2700000" algn="tl">
                    <a:srgbClr val="000000"/>
                  </a:outerShdw>
                </a:effectLst>
                <a:latin typeface="Tahoma" charset="0"/>
                <a:ea typeface="ＭＳ Ｐゴシック" pitchFamily="48" charset="-128"/>
                <a:cs typeface="Arial" charset="0"/>
              </a:rPr>
              <a:t>Computing</a:t>
            </a:r>
          </a:p>
        </p:txBody>
      </p:sp>
      <p:grpSp>
        <p:nvGrpSpPr>
          <p:cNvPr id="3" name="Group 47"/>
          <p:cNvGrpSpPr>
            <a:grpSpLocks/>
          </p:cNvGrpSpPr>
          <p:nvPr/>
        </p:nvGrpSpPr>
        <p:grpSpPr bwMode="auto">
          <a:xfrm>
            <a:off x="2743200" y="4583113"/>
            <a:ext cx="2438400" cy="587375"/>
            <a:chOff x="2112" y="2887"/>
            <a:chExt cx="1536" cy="370"/>
          </a:xfrm>
        </p:grpSpPr>
        <p:sp>
          <p:nvSpPr>
            <p:cNvPr id="19481" name="Text Box 28"/>
            <p:cNvSpPr txBox="1">
              <a:spLocks noChangeArrowheads="1"/>
            </p:cNvSpPr>
            <p:nvPr/>
          </p:nvSpPr>
          <p:spPr bwMode="auto">
            <a:xfrm>
              <a:off x="2858" y="2887"/>
              <a:ext cx="790"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model</a:t>
              </a:r>
            </a:p>
          </p:txBody>
        </p:sp>
        <p:sp>
          <p:nvSpPr>
            <p:cNvPr id="19482" name="Line 29"/>
            <p:cNvSpPr>
              <a:spLocks noChangeShapeType="1"/>
            </p:cNvSpPr>
            <p:nvPr/>
          </p:nvSpPr>
          <p:spPr bwMode="auto">
            <a:xfrm flipV="1">
              <a:off x="2112" y="3069"/>
              <a:ext cx="720" cy="6"/>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4" name="Group 30"/>
          <p:cNvGrpSpPr>
            <a:grpSpLocks/>
          </p:cNvGrpSpPr>
          <p:nvPr/>
        </p:nvGrpSpPr>
        <p:grpSpPr bwMode="auto">
          <a:xfrm>
            <a:off x="4541838" y="5181600"/>
            <a:ext cx="2544762" cy="1311275"/>
            <a:chOff x="1968" y="3264"/>
            <a:chExt cx="1603" cy="826"/>
          </a:xfrm>
        </p:grpSpPr>
        <p:sp>
          <p:nvSpPr>
            <p:cNvPr id="19479" name="Text Box 31"/>
            <p:cNvSpPr txBox="1">
              <a:spLocks noChangeArrowheads="1"/>
            </p:cNvSpPr>
            <p:nvPr/>
          </p:nvSpPr>
          <p:spPr bwMode="auto">
            <a:xfrm>
              <a:off x="2188" y="3720"/>
              <a:ext cx="1383"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Structures</a:t>
              </a:r>
            </a:p>
          </p:txBody>
        </p:sp>
        <p:sp>
          <p:nvSpPr>
            <p:cNvPr id="19480" name="Line 32"/>
            <p:cNvSpPr>
              <a:spLocks noChangeShapeType="1"/>
            </p:cNvSpPr>
            <p:nvPr/>
          </p:nvSpPr>
          <p:spPr bwMode="auto">
            <a:xfrm>
              <a:off x="1968" y="3264"/>
              <a:ext cx="336" cy="432"/>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5" name="Group 48"/>
          <p:cNvGrpSpPr>
            <a:grpSpLocks/>
          </p:cNvGrpSpPr>
          <p:nvPr/>
        </p:nvGrpSpPr>
        <p:grpSpPr bwMode="auto">
          <a:xfrm>
            <a:off x="6034088" y="4038600"/>
            <a:ext cx="2195512" cy="1828800"/>
            <a:chOff x="4185" y="2544"/>
            <a:chExt cx="1383" cy="1152"/>
          </a:xfrm>
        </p:grpSpPr>
        <p:sp>
          <p:nvSpPr>
            <p:cNvPr id="19477" name="Text Box 34"/>
            <p:cNvSpPr txBox="1">
              <a:spLocks noChangeArrowheads="1"/>
            </p:cNvSpPr>
            <p:nvPr/>
          </p:nvSpPr>
          <p:spPr bwMode="auto">
            <a:xfrm>
              <a:off x="4185" y="2544"/>
              <a:ext cx="1383" cy="716"/>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design and </a:t>
              </a:r>
            </a:p>
            <a:p>
              <a:pPr algn="ctr" eaLnBrk="0" hangingPunct="0">
                <a:spcBef>
                  <a:spcPct val="20000"/>
                </a:spcBef>
              </a:pPr>
              <a:r>
                <a:rPr lang="sv-SE" sz="3000" b="0">
                  <a:latin typeface="Comic Sans MS" pitchFamily="66" charset="0"/>
                  <a:ea typeface="ＭＳ Ｐゴシック"/>
                  <a:cs typeface="ＭＳ Ｐゴシック"/>
                </a:rPr>
                <a:t>develop</a:t>
              </a:r>
            </a:p>
          </p:txBody>
        </p:sp>
        <p:sp>
          <p:nvSpPr>
            <p:cNvPr id="19478" name="Line 35"/>
            <p:cNvSpPr>
              <a:spLocks noChangeShapeType="1"/>
            </p:cNvSpPr>
            <p:nvPr/>
          </p:nvSpPr>
          <p:spPr bwMode="auto">
            <a:xfrm flipV="1">
              <a:off x="4425" y="3264"/>
              <a:ext cx="429" cy="432"/>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6" name="Group 49"/>
          <p:cNvGrpSpPr>
            <a:grpSpLocks/>
          </p:cNvGrpSpPr>
          <p:nvPr/>
        </p:nvGrpSpPr>
        <p:grpSpPr bwMode="auto">
          <a:xfrm>
            <a:off x="6361113" y="2155825"/>
            <a:ext cx="1541462" cy="1897063"/>
            <a:chOff x="4391" y="1358"/>
            <a:chExt cx="971" cy="1195"/>
          </a:xfrm>
        </p:grpSpPr>
        <p:sp>
          <p:nvSpPr>
            <p:cNvPr id="19475" name="Text Box 37"/>
            <p:cNvSpPr txBox="1">
              <a:spLocks noChangeArrowheads="1"/>
            </p:cNvSpPr>
            <p:nvPr/>
          </p:nvSpPr>
          <p:spPr bwMode="auto">
            <a:xfrm>
              <a:off x="4391" y="1358"/>
              <a:ext cx="971"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latin typeface="Comic Sans MS" pitchFamily="66" charset="0"/>
                  <a:ea typeface="ＭＳ Ｐゴシック"/>
                  <a:cs typeface="ＭＳ Ｐゴシック"/>
                </a:rPr>
                <a:t>achieve</a:t>
              </a:r>
            </a:p>
          </p:txBody>
        </p:sp>
        <p:sp>
          <p:nvSpPr>
            <p:cNvPr id="19476" name="Line 38"/>
            <p:cNvSpPr>
              <a:spLocks noChangeShapeType="1"/>
            </p:cNvSpPr>
            <p:nvPr/>
          </p:nvSpPr>
          <p:spPr bwMode="auto">
            <a:xfrm flipV="1">
              <a:off x="4876" y="1728"/>
              <a:ext cx="0" cy="825"/>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7" name="Group 50"/>
          <p:cNvGrpSpPr>
            <a:grpSpLocks/>
          </p:cNvGrpSpPr>
          <p:nvPr/>
        </p:nvGrpSpPr>
        <p:grpSpPr bwMode="auto">
          <a:xfrm>
            <a:off x="4679950" y="1085850"/>
            <a:ext cx="2420938" cy="1047750"/>
            <a:chOff x="3332" y="684"/>
            <a:chExt cx="1525" cy="660"/>
          </a:xfrm>
        </p:grpSpPr>
        <p:sp>
          <p:nvSpPr>
            <p:cNvPr id="19473" name="Rectangle 25"/>
            <p:cNvSpPr>
              <a:spLocks noChangeArrowheads="1"/>
            </p:cNvSpPr>
            <p:nvPr/>
          </p:nvSpPr>
          <p:spPr bwMode="auto">
            <a:xfrm>
              <a:off x="3332" y="684"/>
              <a:ext cx="1226" cy="370"/>
            </a:xfrm>
            <a:prstGeom prst="rect">
              <a:avLst/>
            </a:prstGeom>
            <a:solidFill>
              <a:srgbClr val="000099"/>
            </a:solidFill>
            <a:ln w="38100">
              <a:solidFill>
                <a:schemeClr val="tx1"/>
              </a:solidFill>
              <a:miter lim="800000"/>
              <a:headEnd/>
              <a:tailEnd/>
            </a:ln>
          </p:spPr>
          <p:txBody>
            <a:bodyPr wrap="none">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Behaviors</a:t>
              </a:r>
            </a:p>
          </p:txBody>
        </p:sp>
        <p:sp>
          <p:nvSpPr>
            <p:cNvPr id="19474" name="Line 39"/>
            <p:cNvSpPr>
              <a:spLocks noChangeShapeType="1"/>
            </p:cNvSpPr>
            <p:nvPr/>
          </p:nvSpPr>
          <p:spPr bwMode="auto">
            <a:xfrm flipH="1" flipV="1">
              <a:off x="4473" y="1056"/>
              <a:ext cx="384" cy="288"/>
            </a:xfrm>
            <a:prstGeom prst="line">
              <a:avLst/>
            </a:prstGeom>
            <a:noFill/>
            <a:ln w="38100">
              <a:solidFill>
                <a:schemeClr val="tx1"/>
              </a:solidFill>
              <a:miter lim="800000"/>
              <a:headEnd/>
              <a:tailEnd type="triangle" w="med" len="med"/>
            </a:ln>
          </p:spPr>
          <p:txBody>
            <a:bodyPr wrap="none" anchor="ctr"/>
            <a:lstStyle/>
            <a:p>
              <a:endParaRPr lang="en-US"/>
            </a:p>
          </p:txBody>
        </p:sp>
      </p:grpSp>
      <p:grpSp>
        <p:nvGrpSpPr>
          <p:cNvPr id="8" name="Group 45"/>
          <p:cNvGrpSpPr>
            <a:grpSpLocks/>
          </p:cNvGrpSpPr>
          <p:nvPr/>
        </p:nvGrpSpPr>
        <p:grpSpPr bwMode="auto">
          <a:xfrm>
            <a:off x="762000" y="4343400"/>
            <a:ext cx="2209800" cy="1066800"/>
            <a:chOff x="912" y="2736"/>
            <a:chExt cx="1392" cy="672"/>
          </a:xfrm>
        </p:grpSpPr>
        <p:sp>
          <p:nvSpPr>
            <p:cNvPr id="19471" name="AutoShape 43"/>
            <p:cNvSpPr>
              <a:spLocks noChangeArrowheads="1"/>
            </p:cNvSpPr>
            <p:nvPr/>
          </p:nvSpPr>
          <p:spPr bwMode="auto">
            <a:xfrm>
              <a:off x="912" y="2736"/>
              <a:ext cx="1392" cy="672"/>
            </a:xfrm>
            <a:prstGeom prst="star32">
              <a:avLst>
                <a:gd name="adj" fmla="val 37500"/>
              </a:avLst>
            </a:prstGeom>
            <a:solidFill>
              <a:srgbClr val="000099"/>
            </a:solidFill>
            <a:ln w="28575">
              <a:solidFill>
                <a:schemeClr val="tx1"/>
              </a:solidFill>
              <a:miter lim="800000"/>
              <a:headEnd/>
              <a:tailEnd/>
            </a:ln>
          </p:spPr>
          <p:txBody>
            <a:bodyPr wrap="none" anchor="ctr"/>
            <a:lstStyle/>
            <a:p>
              <a:pPr algn="ctr"/>
              <a:endParaRPr lang="en-US"/>
            </a:p>
          </p:txBody>
        </p:sp>
        <p:sp>
          <p:nvSpPr>
            <p:cNvPr id="19472" name="Text Box 41"/>
            <p:cNvSpPr txBox="1">
              <a:spLocks noChangeArrowheads="1"/>
            </p:cNvSpPr>
            <p:nvPr/>
          </p:nvSpPr>
          <p:spPr bwMode="auto">
            <a:xfrm>
              <a:off x="1137" y="2899"/>
              <a:ext cx="943" cy="346"/>
            </a:xfrm>
            <a:prstGeom prst="rect">
              <a:avLst/>
            </a:prstGeom>
            <a:noFill/>
            <a:ln w="38100">
              <a:noFill/>
              <a:miter lim="800000"/>
              <a:headEnd/>
              <a:tailEnd/>
            </a:ln>
          </p:spPr>
          <p:txBody>
            <a:bodyPr wrap="none">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imagine</a:t>
              </a:r>
            </a:p>
          </p:txBody>
        </p:sp>
      </p:grpSp>
      <p:sp>
        <p:nvSpPr>
          <p:cNvPr id="35" name="Text Box 4"/>
          <p:cNvSpPr txBox="1">
            <a:spLocks noChangeArrowheads="1"/>
          </p:cNvSpPr>
          <p:nvPr/>
        </p:nvSpPr>
        <p:spPr bwMode="auto">
          <a:xfrm>
            <a:off x="1524000" y="5562600"/>
            <a:ext cx="2667000" cy="1016000"/>
          </a:xfrm>
          <a:prstGeom prst="rect">
            <a:avLst/>
          </a:prstGeom>
          <a:gradFill rotWithShape="1">
            <a:gsLst>
              <a:gs pos="0">
                <a:srgbClr val="000099"/>
              </a:gs>
              <a:gs pos="100000">
                <a:srgbClr val="000099">
                  <a:gamma/>
                  <a:shade val="46275"/>
                  <a:invGamma/>
                </a:srgbClr>
              </a:gs>
            </a:gsLst>
            <a:path path="shape">
              <a:fillToRect l="50000" t="50000" r="50000" b="50000"/>
            </a:path>
          </a:gradFill>
          <a:ln w="38100">
            <a:solidFill>
              <a:schemeClr val="tx1"/>
            </a:solidFill>
            <a:miter lim="800000"/>
            <a:headEnd/>
            <a:tailEnd/>
          </a:ln>
          <a:effectLst/>
        </p:spPr>
        <p:txBody>
          <a:bodyPr>
            <a:spAutoFit/>
          </a:bodyPr>
          <a:lstStyle/>
          <a:p>
            <a:pPr algn="ctr" eaLnBrk="0" hangingPunct="0">
              <a:spcBef>
                <a:spcPct val="20000"/>
              </a:spcBef>
              <a:defRPr/>
            </a:pPr>
            <a:r>
              <a:rPr lang="sv-SE" sz="2000" dirty="0">
                <a:solidFill>
                  <a:srgbClr val="FFFF00"/>
                </a:solidFill>
                <a:effectLst>
                  <a:outerShdw blurRad="38100" dist="38100" dir="2700000" algn="tl">
                    <a:srgbClr val="000000">
                      <a:alpha val="43137"/>
                    </a:srgbClr>
                  </a:outerShdw>
                </a:effectLst>
                <a:latin typeface="Comic Sans MS" pitchFamily="66" charset="0"/>
                <a:ea typeface="ＭＳ Ｐゴシック" pitchFamily="48" charset="-128"/>
                <a:cs typeface="Times New Roman" pitchFamily="18" charset="0"/>
              </a:rPr>
              <a:t>Emphasizes </a:t>
            </a:r>
            <a:r>
              <a:rPr lang="sv-SE" sz="2000" u="sng" dirty="0">
                <a:solidFill>
                  <a:srgbClr val="FFFF00"/>
                </a:solidFill>
                <a:effectLst>
                  <a:outerShdw blurRad="38100" dist="38100" dir="2700000" algn="tl">
                    <a:srgbClr val="000000">
                      <a:alpha val="43137"/>
                    </a:srgbClr>
                  </a:outerShdw>
                </a:effectLst>
                <a:latin typeface="Comic Sans MS" pitchFamily="66" charset="0"/>
                <a:ea typeface="ＭＳ Ｐゴシック" pitchFamily="48" charset="-128"/>
                <a:cs typeface="Times New Roman" pitchFamily="18" charset="0"/>
              </a:rPr>
              <a:t>abstract</a:t>
            </a:r>
            <a:r>
              <a:rPr lang="sv-SE" sz="2000" dirty="0">
                <a:solidFill>
                  <a:srgbClr val="FFFF00"/>
                </a:solidFill>
                <a:effectLst>
                  <a:outerShdw blurRad="38100" dist="38100" dir="2700000" algn="tl">
                    <a:srgbClr val="000000">
                      <a:alpha val="43137"/>
                    </a:srgbClr>
                  </a:outerShdw>
                </a:effectLst>
                <a:latin typeface="Comic Sans MS" pitchFamily="66" charset="0"/>
                <a:ea typeface="ＭＳ Ｐゴシック" pitchFamily="48" charset="-128"/>
                <a:cs typeface="Times New Roman" pitchFamily="18" charset="0"/>
              </a:rPr>
              <a:t> thinking and </a:t>
            </a:r>
            <a:r>
              <a:rPr lang="sv-SE" sz="2000" u="sng" dirty="0">
                <a:solidFill>
                  <a:srgbClr val="FFFF00"/>
                </a:solidFill>
                <a:effectLst>
                  <a:outerShdw blurRad="38100" dist="38100" dir="2700000" algn="tl">
                    <a:srgbClr val="000000">
                      <a:alpha val="43137"/>
                    </a:srgbClr>
                  </a:outerShdw>
                </a:effectLst>
                <a:latin typeface="Comic Sans MS" pitchFamily="66" charset="0"/>
                <a:ea typeface="ＭＳ Ｐゴシック" pitchFamily="48" charset="-128"/>
                <a:cs typeface="Times New Roman" pitchFamily="18" charset="0"/>
              </a:rPr>
              <a:t>creativity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26330"/>
                                        </p:tgtEl>
                                        <p:attrNameLst>
                                          <p:attrName>style.visibility</p:attrName>
                                        </p:attrNameLst>
                                      </p:cBhvr>
                                      <p:to>
                                        <p:strVal val="visible"/>
                                      </p:to>
                                    </p:set>
                                    <p:animEffect transition="in" filter="dissolve">
                                      <p:cBhvr>
                                        <p:cTn id="15" dur="1000"/>
                                        <p:tgtEl>
                                          <p:spTgt spid="226330"/>
                                        </p:tgtEl>
                                      </p:cBhvr>
                                    </p:animEffect>
                                  </p:childTnLst>
                                </p:cTn>
                              </p:par>
                            </p:childTnLst>
                          </p:cTn>
                        </p:par>
                      </p:childTnLst>
                    </p:cTn>
                  </p:par>
                  <p:par>
                    <p:cTn id="16" fill="hold">
                      <p:stCondLst>
                        <p:cond delay="indefinite"/>
                      </p:stCondLst>
                      <p:childTnLst>
                        <p:par>
                          <p:cTn id="17" fill="hold">
                            <p:stCondLst>
                              <p:cond delay="0"/>
                            </p:stCondLst>
                            <p:childTnLst>
                              <p:par>
                                <p:cTn id="18" presetID="11" presetClass="entr" presetSubtype="0" fill="hold" nodeType="clickEffect">
                                  <p:stCondLst>
                                    <p:cond delay="0"/>
                                  </p:stCondLst>
                                  <p:childTnLst>
                                    <p:set>
                                      <p:cBhvr>
                                        <p:cTn id="19" dur="1000">
                                          <p:stCondLst>
                                            <p:cond delay="0"/>
                                          </p:stCondLst>
                                        </p:cTn>
                                        <p:tgtEl>
                                          <p:spTgt spid="8"/>
                                        </p:tgtEl>
                                        <p:attrNameLst>
                                          <p:attrName>style.visibility</p:attrName>
                                        </p:attrNameLst>
                                      </p:cBhvr>
                                      <p:to>
                                        <p:strVal val="visible"/>
                                      </p:to>
                                    </p:set>
                                  </p:childTnLst>
                                </p:cTn>
                              </p:par>
                            </p:childTnLst>
                          </p:cTn>
                        </p:par>
                        <p:par>
                          <p:cTn id="20" fill="hold">
                            <p:stCondLst>
                              <p:cond delay="1000"/>
                            </p:stCondLst>
                            <p:childTnLst>
                              <p:par>
                                <p:cTn id="21" presetID="55" presetClass="entr" presetSubtype="0" fill="hold" nodeType="after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1000" fill="hold"/>
                                        <p:tgtEl>
                                          <p:spTgt spid="8"/>
                                        </p:tgtEl>
                                        <p:attrNameLst>
                                          <p:attrName>ppt_w</p:attrName>
                                        </p:attrNameLst>
                                      </p:cBhvr>
                                      <p:tavLst>
                                        <p:tav tm="0">
                                          <p:val>
                                            <p:strVal val="#ppt_w*0.70"/>
                                          </p:val>
                                        </p:tav>
                                        <p:tav tm="100000">
                                          <p:val>
                                            <p:strVal val="#ppt_w"/>
                                          </p:val>
                                        </p:tav>
                                      </p:tavLst>
                                    </p:anim>
                                    <p:anim calcmode="lin" valueType="num">
                                      <p:cBhvr>
                                        <p:cTn id="24" dur="1000" fill="hold"/>
                                        <p:tgtEl>
                                          <p:spTgt spid="8"/>
                                        </p:tgtEl>
                                        <p:attrNameLst>
                                          <p:attrName>ppt_h</p:attrName>
                                        </p:attrNameLst>
                                      </p:cBhvr>
                                      <p:tavLst>
                                        <p:tav tm="0">
                                          <p:val>
                                            <p:strVal val="#ppt_h"/>
                                          </p:val>
                                        </p:tav>
                                        <p:tav tm="100000">
                                          <p:val>
                                            <p:strVal val="#ppt_h"/>
                                          </p:val>
                                        </p:tav>
                                      </p:tavLst>
                                    </p:anim>
                                    <p:animEffect transition="in" filter="fade">
                                      <p:cBhvr>
                                        <p:cTn id="25" dur="10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left)">
                                      <p:cBhvr>
                                        <p:cTn id="30" dur="10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up)">
                                      <p:cBhvr>
                                        <p:cTn id="35" dur="10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down)">
                                      <p:cBhvr>
                                        <p:cTn id="40" dur="10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wipe(down)">
                                      <p:cBhvr>
                                        <p:cTn id="45" dur="10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nodeType="click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wipe(right)">
                                      <p:cBhvr>
                                        <p:cTn id="50" dur="10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animEffect transition="in" filter="dissolve">
                                      <p:cBhvr>
                                        <p:cTn id="5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30"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Date Placeholder 3"/>
          <p:cNvSpPr>
            <a:spLocks noGrp="1"/>
          </p:cNvSpPr>
          <p:nvPr>
            <p:ph type="dt" sz="quarter" idx="10"/>
          </p:nvPr>
        </p:nvSpPr>
        <p:spPr/>
        <p:txBody>
          <a:bodyPr/>
          <a:lstStyle/>
          <a:p>
            <a:pPr>
              <a:defRPr/>
            </a:pPr>
            <a:r>
              <a:rPr lang="en-US" smtClean="0"/>
              <a:t>SEEW 2012</a:t>
            </a:r>
            <a:endParaRPr lang="en-US"/>
          </a:p>
        </p:txBody>
      </p:sp>
      <p:sp>
        <p:nvSpPr>
          <p:cNvPr id="38" name="Footer Placeholder 4"/>
          <p:cNvSpPr>
            <a:spLocks noGrp="1"/>
          </p:cNvSpPr>
          <p:nvPr>
            <p:ph type="ftr" sz="quarter" idx="11"/>
          </p:nvPr>
        </p:nvSpPr>
        <p:spPr/>
        <p:txBody>
          <a:bodyPr/>
          <a:lstStyle/>
          <a:p>
            <a:pPr>
              <a:defRPr/>
            </a:pPr>
            <a:r>
              <a:rPr lang="en-US" smtClean="0"/>
              <a:t>© Jeff Offutt</a:t>
            </a:r>
            <a:endParaRPr lang="en-US"/>
          </a:p>
        </p:txBody>
      </p:sp>
      <p:sp>
        <p:nvSpPr>
          <p:cNvPr id="39" name="Slide Number Placeholder 5"/>
          <p:cNvSpPr>
            <a:spLocks noGrp="1"/>
          </p:cNvSpPr>
          <p:nvPr>
            <p:ph type="sldNum" sz="quarter" idx="12"/>
          </p:nvPr>
        </p:nvSpPr>
        <p:spPr/>
        <p:txBody>
          <a:bodyPr/>
          <a:lstStyle/>
          <a:p>
            <a:pPr>
              <a:defRPr/>
            </a:pPr>
            <a:fld id="{D6830CAA-FF9B-4C54-AF1D-B76420DEB79F}" type="slidenum">
              <a:rPr lang="en-US"/>
              <a:pPr>
                <a:defRPr/>
              </a:pPr>
              <a:t>5</a:t>
            </a:fld>
            <a:endParaRPr lang="en-US"/>
          </a:p>
        </p:txBody>
      </p:sp>
      <p:sp>
        <p:nvSpPr>
          <p:cNvPr id="228354" name="Rectangle 2"/>
          <p:cNvSpPr>
            <a:spLocks noGrp="1" noChangeArrowheads="1"/>
          </p:cNvSpPr>
          <p:nvPr>
            <p:ph type="title"/>
          </p:nvPr>
        </p:nvSpPr>
        <p:spPr>
          <a:xfrm>
            <a:off x="838200" y="0"/>
            <a:ext cx="7239000" cy="1600200"/>
          </a:xfrm>
        </p:spPr>
        <p:txBody>
          <a:bodyPr/>
          <a:lstStyle/>
          <a:p>
            <a:pPr eaLnBrk="1" hangingPunct="1">
              <a:defRPr/>
            </a:pPr>
            <a:r>
              <a:rPr lang="en-US" dirty="0" smtClean="0"/>
              <a:t>Physics “</a:t>
            </a:r>
            <a:r>
              <a:rPr lang="en-US" dirty="0" err="1" smtClean="0"/>
              <a:t>Fissioned</a:t>
            </a:r>
            <a:r>
              <a:rPr lang="en-US" dirty="0" smtClean="0"/>
              <a:t>” into Engineering</a:t>
            </a:r>
            <a:r>
              <a:rPr lang="en-US" sz="3600" dirty="0" smtClean="0"/>
              <a:t>(</a:t>
            </a:r>
            <a:r>
              <a:rPr lang="en-US" sz="3200" dirty="0" smtClean="0"/>
              <a:t>1890-1940</a:t>
            </a:r>
            <a:r>
              <a:rPr lang="en-US" sz="3600" dirty="0" smtClean="0"/>
              <a:t>)</a:t>
            </a:r>
            <a:endParaRPr lang="en-US" dirty="0"/>
          </a:p>
        </p:txBody>
      </p:sp>
      <p:grpSp>
        <p:nvGrpSpPr>
          <p:cNvPr id="2" name="Group 4"/>
          <p:cNvGrpSpPr>
            <a:grpSpLocks/>
          </p:cNvGrpSpPr>
          <p:nvPr/>
        </p:nvGrpSpPr>
        <p:grpSpPr bwMode="auto">
          <a:xfrm>
            <a:off x="533400" y="4572000"/>
            <a:ext cx="2514600" cy="1371600"/>
            <a:chOff x="288" y="3072"/>
            <a:chExt cx="1584" cy="864"/>
          </a:xfrm>
        </p:grpSpPr>
        <p:sp>
          <p:nvSpPr>
            <p:cNvPr id="21542" name="Oval 5"/>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43" name="Text Box 6"/>
            <p:cNvSpPr txBox="1">
              <a:spLocks noChangeArrowheads="1"/>
            </p:cNvSpPr>
            <p:nvPr/>
          </p:nvSpPr>
          <p:spPr bwMode="auto">
            <a:xfrm>
              <a:off x="334" y="3187"/>
              <a:ext cx="1492" cy="640"/>
            </a:xfrm>
            <a:prstGeom prst="rect">
              <a:avLst/>
            </a:prstGeom>
            <a:noFill/>
            <a:ln w="38100">
              <a:noFill/>
              <a:miter lim="800000"/>
              <a:headEnd/>
              <a:tailEnd/>
            </a:ln>
          </p:spPr>
          <p:txBody>
            <a:bodyPr>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Aerospace Engineering</a:t>
              </a:r>
              <a:endParaRPr lang="sv-SE" sz="3000" b="0" dirty="0">
                <a:solidFill>
                  <a:srgbClr val="FFFF00"/>
                </a:solidFill>
                <a:latin typeface="Comic Sans MS" pitchFamily="66" charset="0"/>
                <a:ea typeface="ＭＳ Ｐゴシック"/>
                <a:cs typeface="ＭＳ Ｐゴシック"/>
              </a:endParaRPr>
            </a:p>
          </p:txBody>
        </p:sp>
      </p:grpSp>
      <p:grpSp>
        <p:nvGrpSpPr>
          <p:cNvPr id="3" name="Group 7"/>
          <p:cNvGrpSpPr>
            <a:grpSpLocks/>
          </p:cNvGrpSpPr>
          <p:nvPr/>
        </p:nvGrpSpPr>
        <p:grpSpPr bwMode="auto">
          <a:xfrm>
            <a:off x="3371856" y="5562600"/>
            <a:ext cx="2514602" cy="1143000"/>
            <a:chOff x="3840" y="1872"/>
            <a:chExt cx="1584" cy="720"/>
          </a:xfrm>
        </p:grpSpPr>
        <p:sp>
          <p:nvSpPr>
            <p:cNvPr id="21540" name="Oval 8"/>
            <p:cNvSpPr>
              <a:spLocks noChangeArrowheads="1"/>
            </p:cNvSpPr>
            <p:nvPr/>
          </p:nvSpPr>
          <p:spPr bwMode="auto">
            <a:xfrm>
              <a:off x="3840" y="1872"/>
              <a:ext cx="1584" cy="720"/>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41" name="Text Box 9"/>
            <p:cNvSpPr txBox="1">
              <a:spLocks noChangeArrowheads="1"/>
            </p:cNvSpPr>
            <p:nvPr/>
          </p:nvSpPr>
          <p:spPr bwMode="auto">
            <a:xfrm>
              <a:off x="3921" y="1872"/>
              <a:ext cx="1422" cy="698"/>
            </a:xfrm>
            <a:prstGeom prst="rect">
              <a:avLst/>
            </a:prstGeom>
            <a:noFill/>
            <a:ln w="38100">
              <a:noFill/>
              <a:miter lim="800000"/>
              <a:headEnd/>
              <a:tailEnd/>
            </a:ln>
          </p:spPr>
          <p:txBody>
            <a:bodyPr wrap="none">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Industrial</a:t>
              </a:r>
            </a:p>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Engineering</a:t>
              </a:r>
              <a:endParaRPr lang="sv-SE" sz="3000" b="0" dirty="0">
                <a:solidFill>
                  <a:srgbClr val="FFFF00"/>
                </a:solidFill>
                <a:latin typeface="Comic Sans MS" pitchFamily="66" charset="0"/>
                <a:ea typeface="ＭＳ Ｐゴシック"/>
                <a:cs typeface="ＭＳ Ｐゴシック"/>
              </a:endParaRPr>
            </a:p>
          </p:txBody>
        </p:sp>
      </p:grpSp>
      <p:grpSp>
        <p:nvGrpSpPr>
          <p:cNvPr id="4" name="Group 10"/>
          <p:cNvGrpSpPr>
            <a:grpSpLocks/>
          </p:cNvGrpSpPr>
          <p:nvPr/>
        </p:nvGrpSpPr>
        <p:grpSpPr bwMode="auto">
          <a:xfrm>
            <a:off x="3314700" y="3389313"/>
            <a:ext cx="2514600" cy="990600"/>
            <a:chOff x="2064" y="1401"/>
            <a:chExt cx="1584" cy="624"/>
          </a:xfrm>
        </p:grpSpPr>
        <p:sp>
          <p:nvSpPr>
            <p:cNvPr id="21538" name="Oval 11"/>
            <p:cNvSpPr>
              <a:spLocks noChangeArrowheads="1"/>
            </p:cNvSpPr>
            <p:nvPr/>
          </p:nvSpPr>
          <p:spPr bwMode="auto">
            <a:xfrm>
              <a:off x="2064" y="1401"/>
              <a:ext cx="1584" cy="624"/>
            </a:xfrm>
            <a:prstGeom prst="ellipse">
              <a:avLst/>
            </a:prstGeom>
            <a:solidFill>
              <a:srgbClr val="0000FF"/>
            </a:solidFill>
            <a:ln w="38100">
              <a:solidFill>
                <a:srgbClr val="FFFF00"/>
              </a:solidFill>
              <a:round/>
              <a:headEnd/>
              <a:tailEnd/>
            </a:ln>
          </p:spPr>
          <p:txBody>
            <a:bodyPr wrap="none" anchor="ctr"/>
            <a:lstStyle/>
            <a:p>
              <a:endParaRPr lang="en-US"/>
            </a:p>
          </p:txBody>
        </p:sp>
        <p:sp>
          <p:nvSpPr>
            <p:cNvPr id="21539" name="Text Box 12"/>
            <p:cNvSpPr txBox="1">
              <a:spLocks noChangeArrowheads="1"/>
            </p:cNvSpPr>
            <p:nvPr/>
          </p:nvSpPr>
          <p:spPr bwMode="auto">
            <a:xfrm>
              <a:off x="2247" y="1522"/>
              <a:ext cx="1219" cy="349"/>
            </a:xfrm>
            <a:prstGeom prst="rect">
              <a:avLst/>
            </a:prstGeom>
            <a:noFill/>
            <a:ln w="38100">
              <a:noFill/>
              <a:miter lim="800000"/>
              <a:headEnd/>
              <a:tailEnd/>
            </a:ln>
          </p:spPr>
          <p:txBody>
            <a:bodyPr>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Physics</a:t>
              </a:r>
              <a:endParaRPr lang="sv-SE" sz="3000" b="0" dirty="0">
                <a:solidFill>
                  <a:srgbClr val="FFFF00"/>
                </a:solidFill>
                <a:latin typeface="Comic Sans MS" pitchFamily="66" charset="0"/>
                <a:ea typeface="ＭＳ Ｐゴシック"/>
                <a:cs typeface="ＭＳ Ｐゴシック"/>
              </a:endParaRPr>
            </a:p>
          </p:txBody>
        </p:sp>
      </p:grpSp>
      <p:grpSp>
        <p:nvGrpSpPr>
          <p:cNvPr id="5" name="Group 13"/>
          <p:cNvGrpSpPr>
            <a:grpSpLocks/>
          </p:cNvGrpSpPr>
          <p:nvPr/>
        </p:nvGrpSpPr>
        <p:grpSpPr bwMode="auto">
          <a:xfrm>
            <a:off x="3371850" y="1346200"/>
            <a:ext cx="2514600" cy="1092200"/>
            <a:chOff x="2088" y="576"/>
            <a:chExt cx="1584" cy="768"/>
          </a:xfrm>
        </p:grpSpPr>
        <p:sp>
          <p:nvSpPr>
            <p:cNvPr id="21536" name="Oval 14"/>
            <p:cNvSpPr>
              <a:spLocks noChangeArrowheads="1"/>
            </p:cNvSpPr>
            <p:nvPr/>
          </p:nvSpPr>
          <p:spPr bwMode="auto">
            <a:xfrm>
              <a:off x="2088" y="576"/>
              <a:ext cx="1584" cy="768"/>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7" name="Text Box 15"/>
            <p:cNvSpPr txBox="1">
              <a:spLocks noChangeArrowheads="1"/>
            </p:cNvSpPr>
            <p:nvPr/>
          </p:nvSpPr>
          <p:spPr bwMode="auto">
            <a:xfrm>
              <a:off x="2167" y="656"/>
              <a:ext cx="1425" cy="640"/>
            </a:xfrm>
            <a:prstGeom prst="rect">
              <a:avLst/>
            </a:prstGeom>
            <a:noFill/>
            <a:ln w="38100">
              <a:noFill/>
              <a:miter lim="800000"/>
              <a:headEnd/>
              <a:tailEnd/>
            </a:ln>
          </p:spPr>
          <p:txBody>
            <a:bodyPr>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Mechanical Engineering</a:t>
              </a:r>
              <a:endParaRPr lang="sv-SE" sz="3000" b="0" dirty="0">
                <a:solidFill>
                  <a:srgbClr val="FFFF00"/>
                </a:solidFill>
                <a:latin typeface="Comic Sans MS" pitchFamily="66" charset="0"/>
                <a:ea typeface="ＭＳ Ｐゴシック"/>
                <a:cs typeface="ＭＳ Ｐゴシック"/>
              </a:endParaRPr>
            </a:p>
          </p:txBody>
        </p:sp>
      </p:grpSp>
      <p:grpSp>
        <p:nvGrpSpPr>
          <p:cNvPr id="6" name="Group 16"/>
          <p:cNvGrpSpPr>
            <a:grpSpLocks/>
          </p:cNvGrpSpPr>
          <p:nvPr/>
        </p:nvGrpSpPr>
        <p:grpSpPr bwMode="auto">
          <a:xfrm>
            <a:off x="609600" y="1828800"/>
            <a:ext cx="2514600" cy="1371600"/>
            <a:chOff x="288" y="3072"/>
            <a:chExt cx="1584" cy="864"/>
          </a:xfrm>
        </p:grpSpPr>
        <p:sp>
          <p:nvSpPr>
            <p:cNvPr id="21534" name="Oval 17"/>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5" name="Text Box 18"/>
            <p:cNvSpPr txBox="1">
              <a:spLocks noChangeArrowheads="1"/>
            </p:cNvSpPr>
            <p:nvPr/>
          </p:nvSpPr>
          <p:spPr bwMode="auto">
            <a:xfrm>
              <a:off x="334" y="3187"/>
              <a:ext cx="1492" cy="640"/>
            </a:xfrm>
            <a:prstGeom prst="rect">
              <a:avLst/>
            </a:prstGeom>
            <a:noFill/>
            <a:ln w="38100">
              <a:noFill/>
              <a:miter lim="800000"/>
              <a:headEnd/>
              <a:tailEnd/>
            </a:ln>
          </p:spPr>
          <p:txBody>
            <a:bodyPr>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Civil Engineering</a:t>
              </a:r>
              <a:endParaRPr lang="sv-SE" sz="3000" b="0" dirty="0">
                <a:solidFill>
                  <a:srgbClr val="FFFF00"/>
                </a:solidFill>
                <a:latin typeface="Comic Sans MS" pitchFamily="66" charset="0"/>
                <a:ea typeface="ＭＳ Ｐゴシック"/>
                <a:cs typeface="ＭＳ Ｐゴシック"/>
              </a:endParaRPr>
            </a:p>
          </p:txBody>
        </p:sp>
      </p:grpSp>
      <p:grpSp>
        <p:nvGrpSpPr>
          <p:cNvPr id="7" name="Group 19"/>
          <p:cNvGrpSpPr>
            <a:grpSpLocks/>
          </p:cNvGrpSpPr>
          <p:nvPr/>
        </p:nvGrpSpPr>
        <p:grpSpPr bwMode="auto">
          <a:xfrm>
            <a:off x="6324600" y="1828800"/>
            <a:ext cx="2514600" cy="1371600"/>
            <a:chOff x="288" y="3072"/>
            <a:chExt cx="1584" cy="864"/>
          </a:xfrm>
        </p:grpSpPr>
        <p:sp>
          <p:nvSpPr>
            <p:cNvPr id="21532" name="Oval 20"/>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3" name="Text Box 21"/>
            <p:cNvSpPr txBox="1">
              <a:spLocks noChangeArrowheads="1"/>
            </p:cNvSpPr>
            <p:nvPr/>
          </p:nvSpPr>
          <p:spPr bwMode="auto">
            <a:xfrm>
              <a:off x="334" y="3187"/>
              <a:ext cx="1492" cy="640"/>
            </a:xfrm>
            <a:prstGeom prst="rect">
              <a:avLst/>
            </a:prstGeom>
            <a:noFill/>
            <a:ln w="38100">
              <a:noFill/>
              <a:miter lim="800000"/>
              <a:headEnd/>
              <a:tailEnd/>
            </a:ln>
          </p:spPr>
          <p:txBody>
            <a:bodyPr>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Electrical Engineering</a:t>
              </a:r>
              <a:endParaRPr lang="sv-SE" sz="3000" b="0" dirty="0">
                <a:solidFill>
                  <a:srgbClr val="FFFF00"/>
                </a:solidFill>
                <a:latin typeface="Comic Sans MS" pitchFamily="66" charset="0"/>
                <a:ea typeface="ＭＳ Ｐゴシック"/>
                <a:cs typeface="ＭＳ Ｐゴシック"/>
              </a:endParaRPr>
            </a:p>
          </p:txBody>
        </p:sp>
      </p:grpSp>
      <p:grpSp>
        <p:nvGrpSpPr>
          <p:cNvPr id="8" name="Group 26"/>
          <p:cNvGrpSpPr>
            <a:grpSpLocks/>
          </p:cNvGrpSpPr>
          <p:nvPr/>
        </p:nvGrpSpPr>
        <p:grpSpPr bwMode="auto">
          <a:xfrm>
            <a:off x="6172200" y="4664075"/>
            <a:ext cx="2895600" cy="1660525"/>
            <a:chOff x="288" y="3072"/>
            <a:chExt cx="1584" cy="1046"/>
          </a:xfrm>
        </p:grpSpPr>
        <p:sp>
          <p:nvSpPr>
            <p:cNvPr id="21530" name="Oval 27"/>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1" name="Text Box 28"/>
            <p:cNvSpPr txBox="1">
              <a:spLocks noChangeArrowheads="1"/>
            </p:cNvSpPr>
            <p:nvPr/>
          </p:nvSpPr>
          <p:spPr bwMode="auto">
            <a:xfrm>
              <a:off x="334" y="3187"/>
              <a:ext cx="1492" cy="931"/>
            </a:xfrm>
            <a:prstGeom prst="rect">
              <a:avLst/>
            </a:prstGeom>
            <a:noFill/>
            <a:ln w="38100">
              <a:noFill/>
              <a:miter lim="800000"/>
              <a:headEnd/>
              <a:tailEnd/>
            </a:ln>
          </p:spPr>
          <p:txBody>
            <a:bodyPr>
              <a:spAutoFit/>
            </a:bodyPr>
            <a:lstStyle/>
            <a:p>
              <a:pPr algn="ctr" eaLnBrk="0" hangingPunct="0">
                <a:spcBef>
                  <a:spcPct val="20000"/>
                </a:spcBef>
              </a:pPr>
              <a:r>
                <a:rPr lang="sv-SE" sz="3000" b="0" dirty="0" smtClean="0">
                  <a:solidFill>
                    <a:srgbClr val="FFFF00"/>
                  </a:solidFill>
                  <a:latin typeface="Comic Sans MS" pitchFamily="66" charset="0"/>
                  <a:ea typeface="ＭＳ Ｐゴシック"/>
                  <a:cs typeface="ＭＳ Ｐゴシック"/>
                </a:rPr>
                <a:t>Environmental Engineering</a:t>
              </a:r>
              <a:endParaRPr lang="sv-SE" sz="3000" b="0" dirty="0">
                <a:solidFill>
                  <a:srgbClr val="FFFF00"/>
                </a:solidFill>
                <a:latin typeface="Comic Sans MS" pitchFamily="66" charset="0"/>
                <a:ea typeface="ＭＳ Ｐゴシック"/>
                <a:cs typeface="ＭＳ Ｐゴシック"/>
              </a:endParaRPr>
            </a:p>
          </p:txBody>
        </p:sp>
      </p:grpSp>
      <p:sp>
        <p:nvSpPr>
          <p:cNvPr id="228389" name="AutoShape 37"/>
          <p:cNvSpPr>
            <a:spLocks noChangeArrowheads="1"/>
          </p:cNvSpPr>
          <p:nvPr/>
        </p:nvSpPr>
        <p:spPr bwMode="auto">
          <a:xfrm rot="-5400000">
            <a:off x="4152900" y="2705100"/>
            <a:ext cx="838200" cy="457200"/>
          </a:xfrm>
          <a:custGeom>
            <a:avLst/>
            <a:gdLst>
              <a:gd name="T0" fmla="*/ 39516048 w 21600"/>
              <a:gd name="T1" fmla="*/ 0 h 21600"/>
              <a:gd name="T2" fmla="*/ 0 w 21600"/>
              <a:gd name="T3" fmla="*/ 4838700 h 21600"/>
              <a:gd name="T4" fmla="*/ 39516048 w 21600"/>
              <a:gd name="T5" fmla="*/ 9677399 h 21600"/>
              <a:gd name="T6" fmla="*/ 52688072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0" name="AutoShape 38"/>
          <p:cNvSpPr>
            <a:spLocks noChangeArrowheads="1"/>
          </p:cNvSpPr>
          <p:nvPr/>
        </p:nvSpPr>
        <p:spPr bwMode="auto">
          <a:xfrm rot="-7669847">
            <a:off x="2758281" y="3071019"/>
            <a:ext cx="827088" cy="457200"/>
          </a:xfrm>
          <a:custGeom>
            <a:avLst/>
            <a:gdLst>
              <a:gd name="T0" fmla="*/ 23752590 w 21600"/>
              <a:gd name="T1" fmla="*/ 0 h 21600"/>
              <a:gd name="T2" fmla="*/ 0 w 21600"/>
              <a:gd name="T3" fmla="*/ 4838700 h 21600"/>
              <a:gd name="T4" fmla="*/ 23752590 w 21600"/>
              <a:gd name="T5" fmla="*/ 9677399 h 21600"/>
              <a:gd name="T6" fmla="*/ 31670117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1" name="AutoShape 39"/>
          <p:cNvSpPr>
            <a:spLocks noChangeArrowheads="1"/>
          </p:cNvSpPr>
          <p:nvPr/>
        </p:nvSpPr>
        <p:spPr bwMode="auto">
          <a:xfrm rot="-2998904">
            <a:off x="5507038" y="2978150"/>
            <a:ext cx="1066800" cy="457200"/>
          </a:xfrm>
          <a:custGeom>
            <a:avLst/>
            <a:gdLst>
              <a:gd name="T0" fmla="*/ 39516048 w 21600"/>
              <a:gd name="T1" fmla="*/ 0 h 21600"/>
              <a:gd name="T2" fmla="*/ 0 w 21600"/>
              <a:gd name="T3" fmla="*/ 4838700 h 21600"/>
              <a:gd name="T4" fmla="*/ 39516048 w 21600"/>
              <a:gd name="T5" fmla="*/ 9677399 h 21600"/>
              <a:gd name="T6" fmla="*/ 52688072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2" name="AutoShape 40"/>
          <p:cNvSpPr>
            <a:spLocks noChangeArrowheads="1"/>
          </p:cNvSpPr>
          <p:nvPr/>
        </p:nvSpPr>
        <p:spPr bwMode="auto">
          <a:xfrm rot="2982868">
            <a:off x="5510213" y="4333875"/>
            <a:ext cx="1066800" cy="457200"/>
          </a:xfrm>
          <a:custGeom>
            <a:avLst/>
            <a:gdLst>
              <a:gd name="T0" fmla="*/ 39516048 w 21600"/>
              <a:gd name="T1" fmla="*/ 0 h 21600"/>
              <a:gd name="T2" fmla="*/ 0 w 21600"/>
              <a:gd name="T3" fmla="*/ 4838700 h 21600"/>
              <a:gd name="T4" fmla="*/ 39516048 w 21600"/>
              <a:gd name="T5" fmla="*/ 9677399 h 21600"/>
              <a:gd name="T6" fmla="*/ 52688072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3" name="AutoShape 41"/>
          <p:cNvSpPr>
            <a:spLocks noChangeArrowheads="1"/>
          </p:cNvSpPr>
          <p:nvPr/>
        </p:nvSpPr>
        <p:spPr bwMode="auto">
          <a:xfrm rot="7683193">
            <a:off x="2759075" y="4297363"/>
            <a:ext cx="876300" cy="457200"/>
          </a:xfrm>
          <a:custGeom>
            <a:avLst/>
            <a:gdLst>
              <a:gd name="T0" fmla="*/ 26663254 w 21600"/>
              <a:gd name="T1" fmla="*/ 0 h 21600"/>
              <a:gd name="T2" fmla="*/ 0 w 21600"/>
              <a:gd name="T3" fmla="*/ 4838700 h 21600"/>
              <a:gd name="T4" fmla="*/ 26663254 w 21600"/>
              <a:gd name="T5" fmla="*/ 9677399 h 21600"/>
              <a:gd name="T6" fmla="*/ 35551001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4" name="AutoShape 42"/>
          <p:cNvSpPr>
            <a:spLocks noChangeArrowheads="1"/>
          </p:cNvSpPr>
          <p:nvPr/>
        </p:nvSpPr>
        <p:spPr bwMode="auto">
          <a:xfrm rot="5400000" flipV="1">
            <a:off x="3962400" y="4800600"/>
            <a:ext cx="1219200" cy="457200"/>
          </a:xfrm>
          <a:custGeom>
            <a:avLst/>
            <a:gdLst>
              <a:gd name="T0" fmla="*/ 51612795 w 21600"/>
              <a:gd name="T1" fmla="*/ 0 h 21600"/>
              <a:gd name="T2" fmla="*/ 0 w 21600"/>
              <a:gd name="T3" fmla="*/ 4838700 h 21600"/>
              <a:gd name="T4" fmla="*/ 51612795 w 21600"/>
              <a:gd name="T5" fmla="*/ 9677399 h 21600"/>
              <a:gd name="T6" fmla="*/ 68817070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228390"/>
                                        </p:tgtEl>
                                        <p:attrNameLst>
                                          <p:attrName>style.visibility</p:attrName>
                                        </p:attrNameLst>
                                      </p:cBhvr>
                                      <p:to>
                                        <p:strVal val="visible"/>
                                      </p:to>
                                    </p:set>
                                    <p:animEffect transition="in" filter="fade">
                                      <p:cBhvr>
                                        <p:cTn id="12" dur="770" decel="100000"/>
                                        <p:tgtEl>
                                          <p:spTgt spid="228390"/>
                                        </p:tgtEl>
                                      </p:cBhvr>
                                    </p:animEffect>
                                    <p:animScale>
                                      <p:cBhvr>
                                        <p:cTn id="13" dur="770" decel="100000"/>
                                        <p:tgtEl>
                                          <p:spTgt spid="228390"/>
                                        </p:tgtEl>
                                      </p:cBhvr>
                                      <p:from x="10000" y="10000"/>
                                      <p:to x="200000" y="450000"/>
                                    </p:animScale>
                                    <p:animScale>
                                      <p:cBhvr>
                                        <p:cTn id="14" dur="1230" accel="100000" fill="hold">
                                          <p:stCondLst>
                                            <p:cond delay="770"/>
                                          </p:stCondLst>
                                        </p:cTn>
                                        <p:tgtEl>
                                          <p:spTgt spid="228390"/>
                                        </p:tgtEl>
                                      </p:cBhvr>
                                      <p:from x="200000" y="450000"/>
                                      <p:to x="100000" y="100000"/>
                                    </p:animScale>
                                    <p:set>
                                      <p:cBhvr>
                                        <p:cTn id="15" dur="770" fill="hold"/>
                                        <p:tgtEl>
                                          <p:spTgt spid="228390"/>
                                        </p:tgtEl>
                                        <p:attrNameLst>
                                          <p:attrName>ppt_x</p:attrName>
                                        </p:attrNameLst>
                                      </p:cBhvr>
                                      <p:to>
                                        <p:strVal val="(0.5)"/>
                                      </p:to>
                                    </p:set>
                                    <p:anim from="(0.5)" to="(#ppt_x)" calcmode="lin" valueType="num">
                                      <p:cBhvr>
                                        <p:cTn id="16" dur="1230" accel="100000" fill="hold">
                                          <p:stCondLst>
                                            <p:cond delay="770"/>
                                          </p:stCondLst>
                                        </p:cTn>
                                        <p:tgtEl>
                                          <p:spTgt spid="228390"/>
                                        </p:tgtEl>
                                        <p:attrNameLst>
                                          <p:attrName>ppt_x</p:attrName>
                                        </p:attrNameLst>
                                      </p:cBhvr>
                                    </p:anim>
                                    <p:set>
                                      <p:cBhvr>
                                        <p:cTn id="17" dur="770" fill="hold"/>
                                        <p:tgtEl>
                                          <p:spTgt spid="228390"/>
                                        </p:tgtEl>
                                        <p:attrNameLst>
                                          <p:attrName>ppt_y</p:attrName>
                                        </p:attrNameLst>
                                      </p:cBhvr>
                                      <p:to>
                                        <p:strVal val="(#ppt_y+0.4)"/>
                                      </p:to>
                                    </p:set>
                                    <p:anim from="(#ppt_y+0.4)" to="(#ppt_y)" calcmode="lin" valueType="num">
                                      <p:cBhvr>
                                        <p:cTn id="18" dur="1230" accel="100000" fill="hold">
                                          <p:stCondLst>
                                            <p:cond delay="770"/>
                                          </p:stCondLst>
                                        </p:cTn>
                                        <p:tgtEl>
                                          <p:spTgt spid="228390"/>
                                        </p:tgtEl>
                                        <p:attrNameLst>
                                          <p:attrName>ppt_y</p:attrName>
                                        </p:attrNameLst>
                                      </p:cBhvr>
                                    </p:anim>
                                  </p:childTnLst>
                                </p:cTn>
                              </p:par>
                              <p:par>
                                <p:cTn id="19" presetID="51" presetClass="entr" presetSubtype="0" fill="hold" grpId="0" nodeType="withEffect">
                                  <p:stCondLst>
                                    <p:cond delay="0"/>
                                  </p:stCondLst>
                                  <p:childTnLst>
                                    <p:set>
                                      <p:cBhvr>
                                        <p:cTn id="20" dur="1" fill="hold">
                                          <p:stCondLst>
                                            <p:cond delay="0"/>
                                          </p:stCondLst>
                                        </p:cTn>
                                        <p:tgtEl>
                                          <p:spTgt spid="228389"/>
                                        </p:tgtEl>
                                        <p:attrNameLst>
                                          <p:attrName>style.visibility</p:attrName>
                                        </p:attrNameLst>
                                      </p:cBhvr>
                                      <p:to>
                                        <p:strVal val="visible"/>
                                      </p:to>
                                    </p:set>
                                    <p:animEffect transition="in" filter="fade">
                                      <p:cBhvr>
                                        <p:cTn id="21" dur="770" decel="100000"/>
                                        <p:tgtEl>
                                          <p:spTgt spid="228389"/>
                                        </p:tgtEl>
                                      </p:cBhvr>
                                    </p:animEffect>
                                    <p:animScale>
                                      <p:cBhvr>
                                        <p:cTn id="22" dur="770" decel="100000"/>
                                        <p:tgtEl>
                                          <p:spTgt spid="228389"/>
                                        </p:tgtEl>
                                      </p:cBhvr>
                                      <p:from x="10000" y="10000"/>
                                      <p:to x="200000" y="450000"/>
                                    </p:animScale>
                                    <p:animScale>
                                      <p:cBhvr>
                                        <p:cTn id="23" dur="1230" accel="100000" fill="hold">
                                          <p:stCondLst>
                                            <p:cond delay="770"/>
                                          </p:stCondLst>
                                        </p:cTn>
                                        <p:tgtEl>
                                          <p:spTgt spid="228389"/>
                                        </p:tgtEl>
                                      </p:cBhvr>
                                      <p:from x="200000" y="450000"/>
                                      <p:to x="100000" y="100000"/>
                                    </p:animScale>
                                    <p:set>
                                      <p:cBhvr>
                                        <p:cTn id="24" dur="770" fill="hold"/>
                                        <p:tgtEl>
                                          <p:spTgt spid="228389"/>
                                        </p:tgtEl>
                                        <p:attrNameLst>
                                          <p:attrName>ppt_x</p:attrName>
                                        </p:attrNameLst>
                                      </p:cBhvr>
                                      <p:to>
                                        <p:strVal val="(0.5)"/>
                                      </p:to>
                                    </p:set>
                                    <p:anim from="(0.5)" to="(#ppt_x)" calcmode="lin" valueType="num">
                                      <p:cBhvr>
                                        <p:cTn id="25" dur="1230" accel="100000" fill="hold">
                                          <p:stCondLst>
                                            <p:cond delay="770"/>
                                          </p:stCondLst>
                                        </p:cTn>
                                        <p:tgtEl>
                                          <p:spTgt spid="228389"/>
                                        </p:tgtEl>
                                        <p:attrNameLst>
                                          <p:attrName>ppt_x</p:attrName>
                                        </p:attrNameLst>
                                      </p:cBhvr>
                                    </p:anim>
                                    <p:set>
                                      <p:cBhvr>
                                        <p:cTn id="26" dur="770" fill="hold"/>
                                        <p:tgtEl>
                                          <p:spTgt spid="228389"/>
                                        </p:tgtEl>
                                        <p:attrNameLst>
                                          <p:attrName>ppt_y</p:attrName>
                                        </p:attrNameLst>
                                      </p:cBhvr>
                                      <p:to>
                                        <p:strVal val="(#ppt_y+0.4)"/>
                                      </p:to>
                                    </p:set>
                                    <p:anim from="(#ppt_y+0.4)" to="(#ppt_y)" calcmode="lin" valueType="num">
                                      <p:cBhvr>
                                        <p:cTn id="27" dur="1230" accel="100000" fill="hold">
                                          <p:stCondLst>
                                            <p:cond delay="770"/>
                                          </p:stCondLst>
                                        </p:cTn>
                                        <p:tgtEl>
                                          <p:spTgt spid="228389"/>
                                        </p:tgtEl>
                                        <p:attrNameLst>
                                          <p:attrName>ppt_y</p:attrName>
                                        </p:attrNameLst>
                                      </p:cBhvr>
                                    </p:anim>
                                  </p:childTnLst>
                                </p:cTn>
                              </p:par>
                              <p:par>
                                <p:cTn id="28" presetID="51" presetClass="entr" presetSubtype="0" fill="hold" grpId="0" nodeType="withEffect">
                                  <p:stCondLst>
                                    <p:cond delay="0"/>
                                  </p:stCondLst>
                                  <p:childTnLst>
                                    <p:set>
                                      <p:cBhvr>
                                        <p:cTn id="29" dur="1" fill="hold">
                                          <p:stCondLst>
                                            <p:cond delay="0"/>
                                          </p:stCondLst>
                                        </p:cTn>
                                        <p:tgtEl>
                                          <p:spTgt spid="228391"/>
                                        </p:tgtEl>
                                        <p:attrNameLst>
                                          <p:attrName>style.visibility</p:attrName>
                                        </p:attrNameLst>
                                      </p:cBhvr>
                                      <p:to>
                                        <p:strVal val="visible"/>
                                      </p:to>
                                    </p:set>
                                    <p:animEffect transition="in" filter="fade">
                                      <p:cBhvr>
                                        <p:cTn id="30" dur="770" decel="100000"/>
                                        <p:tgtEl>
                                          <p:spTgt spid="228391"/>
                                        </p:tgtEl>
                                      </p:cBhvr>
                                    </p:animEffect>
                                    <p:animScale>
                                      <p:cBhvr>
                                        <p:cTn id="31" dur="770" decel="100000"/>
                                        <p:tgtEl>
                                          <p:spTgt spid="228391"/>
                                        </p:tgtEl>
                                      </p:cBhvr>
                                      <p:from x="10000" y="10000"/>
                                      <p:to x="200000" y="450000"/>
                                    </p:animScale>
                                    <p:animScale>
                                      <p:cBhvr>
                                        <p:cTn id="32" dur="1230" accel="100000" fill="hold">
                                          <p:stCondLst>
                                            <p:cond delay="770"/>
                                          </p:stCondLst>
                                        </p:cTn>
                                        <p:tgtEl>
                                          <p:spTgt spid="228391"/>
                                        </p:tgtEl>
                                      </p:cBhvr>
                                      <p:from x="200000" y="450000"/>
                                      <p:to x="100000" y="100000"/>
                                    </p:animScale>
                                    <p:set>
                                      <p:cBhvr>
                                        <p:cTn id="33" dur="770" fill="hold"/>
                                        <p:tgtEl>
                                          <p:spTgt spid="228391"/>
                                        </p:tgtEl>
                                        <p:attrNameLst>
                                          <p:attrName>ppt_x</p:attrName>
                                        </p:attrNameLst>
                                      </p:cBhvr>
                                      <p:to>
                                        <p:strVal val="(0.5)"/>
                                      </p:to>
                                    </p:set>
                                    <p:anim from="(0.5)" to="(#ppt_x)" calcmode="lin" valueType="num">
                                      <p:cBhvr>
                                        <p:cTn id="34" dur="1230" accel="100000" fill="hold">
                                          <p:stCondLst>
                                            <p:cond delay="770"/>
                                          </p:stCondLst>
                                        </p:cTn>
                                        <p:tgtEl>
                                          <p:spTgt spid="228391"/>
                                        </p:tgtEl>
                                        <p:attrNameLst>
                                          <p:attrName>ppt_x</p:attrName>
                                        </p:attrNameLst>
                                      </p:cBhvr>
                                    </p:anim>
                                    <p:set>
                                      <p:cBhvr>
                                        <p:cTn id="35" dur="770" fill="hold"/>
                                        <p:tgtEl>
                                          <p:spTgt spid="228391"/>
                                        </p:tgtEl>
                                        <p:attrNameLst>
                                          <p:attrName>ppt_y</p:attrName>
                                        </p:attrNameLst>
                                      </p:cBhvr>
                                      <p:to>
                                        <p:strVal val="(#ppt_y+0.4)"/>
                                      </p:to>
                                    </p:set>
                                    <p:anim from="(#ppt_y+0.4)" to="(#ppt_y)" calcmode="lin" valueType="num">
                                      <p:cBhvr>
                                        <p:cTn id="36" dur="1230" accel="100000" fill="hold">
                                          <p:stCondLst>
                                            <p:cond delay="770"/>
                                          </p:stCondLst>
                                        </p:cTn>
                                        <p:tgtEl>
                                          <p:spTgt spid="228391"/>
                                        </p:tgtEl>
                                        <p:attrNameLst>
                                          <p:attrName>ppt_y</p:attrName>
                                        </p:attrNameLst>
                                      </p:cBhvr>
                                    </p:anim>
                                  </p:childTnLst>
                                </p:cTn>
                              </p:par>
                              <p:par>
                                <p:cTn id="37" presetID="51" presetClass="entr" presetSubtype="0" fill="hold" grpId="0" nodeType="withEffect">
                                  <p:stCondLst>
                                    <p:cond delay="0"/>
                                  </p:stCondLst>
                                  <p:childTnLst>
                                    <p:set>
                                      <p:cBhvr>
                                        <p:cTn id="38" dur="1" fill="hold">
                                          <p:stCondLst>
                                            <p:cond delay="0"/>
                                          </p:stCondLst>
                                        </p:cTn>
                                        <p:tgtEl>
                                          <p:spTgt spid="228392"/>
                                        </p:tgtEl>
                                        <p:attrNameLst>
                                          <p:attrName>style.visibility</p:attrName>
                                        </p:attrNameLst>
                                      </p:cBhvr>
                                      <p:to>
                                        <p:strVal val="visible"/>
                                      </p:to>
                                    </p:set>
                                    <p:animEffect transition="in" filter="fade">
                                      <p:cBhvr>
                                        <p:cTn id="39" dur="770" decel="100000"/>
                                        <p:tgtEl>
                                          <p:spTgt spid="228392"/>
                                        </p:tgtEl>
                                      </p:cBhvr>
                                    </p:animEffect>
                                    <p:animScale>
                                      <p:cBhvr>
                                        <p:cTn id="40" dur="770" decel="100000"/>
                                        <p:tgtEl>
                                          <p:spTgt spid="228392"/>
                                        </p:tgtEl>
                                      </p:cBhvr>
                                      <p:from x="10000" y="10000"/>
                                      <p:to x="200000" y="450000"/>
                                    </p:animScale>
                                    <p:animScale>
                                      <p:cBhvr>
                                        <p:cTn id="41" dur="1230" accel="100000" fill="hold">
                                          <p:stCondLst>
                                            <p:cond delay="770"/>
                                          </p:stCondLst>
                                        </p:cTn>
                                        <p:tgtEl>
                                          <p:spTgt spid="228392"/>
                                        </p:tgtEl>
                                      </p:cBhvr>
                                      <p:from x="200000" y="450000"/>
                                      <p:to x="100000" y="100000"/>
                                    </p:animScale>
                                    <p:set>
                                      <p:cBhvr>
                                        <p:cTn id="42" dur="770" fill="hold"/>
                                        <p:tgtEl>
                                          <p:spTgt spid="228392"/>
                                        </p:tgtEl>
                                        <p:attrNameLst>
                                          <p:attrName>ppt_x</p:attrName>
                                        </p:attrNameLst>
                                      </p:cBhvr>
                                      <p:to>
                                        <p:strVal val="(0.5)"/>
                                      </p:to>
                                    </p:set>
                                    <p:anim from="(0.5)" to="(#ppt_x)" calcmode="lin" valueType="num">
                                      <p:cBhvr>
                                        <p:cTn id="43" dur="1230" accel="100000" fill="hold">
                                          <p:stCondLst>
                                            <p:cond delay="770"/>
                                          </p:stCondLst>
                                        </p:cTn>
                                        <p:tgtEl>
                                          <p:spTgt spid="228392"/>
                                        </p:tgtEl>
                                        <p:attrNameLst>
                                          <p:attrName>ppt_x</p:attrName>
                                        </p:attrNameLst>
                                      </p:cBhvr>
                                    </p:anim>
                                    <p:set>
                                      <p:cBhvr>
                                        <p:cTn id="44" dur="770" fill="hold"/>
                                        <p:tgtEl>
                                          <p:spTgt spid="228392"/>
                                        </p:tgtEl>
                                        <p:attrNameLst>
                                          <p:attrName>ppt_y</p:attrName>
                                        </p:attrNameLst>
                                      </p:cBhvr>
                                      <p:to>
                                        <p:strVal val="(#ppt_y+0.4)"/>
                                      </p:to>
                                    </p:set>
                                    <p:anim from="(#ppt_y+0.4)" to="(#ppt_y)" calcmode="lin" valueType="num">
                                      <p:cBhvr>
                                        <p:cTn id="45" dur="1230" accel="100000" fill="hold">
                                          <p:stCondLst>
                                            <p:cond delay="770"/>
                                          </p:stCondLst>
                                        </p:cTn>
                                        <p:tgtEl>
                                          <p:spTgt spid="228392"/>
                                        </p:tgtEl>
                                        <p:attrNameLst>
                                          <p:attrName>ppt_y</p:attrName>
                                        </p:attrNameLst>
                                      </p:cBhvr>
                                    </p:anim>
                                  </p:childTnLst>
                                </p:cTn>
                              </p:par>
                              <p:par>
                                <p:cTn id="46" presetID="51" presetClass="entr" presetSubtype="0" fill="hold" grpId="0" nodeType="withEffect">
                                  <p:stCondLst>
                                    <p:cond delay="0"/>
                                  </p:stCondLst>
                                  <p:childTnLst>
                                    <p:set>
                                      <p:cBhvr>
                                        <p:cTn id="47" dur="1" fill="hold">
                                          <p:stCondLst>
                                            <p:cond delay="0"/>
                                          </p:stCondLst>
                                        </p:cTn>
                                        <p:tgtEl>
                                          <p:spTgt spid="228394"/>
                                        </p:tgtEl>
                                        <p:attrNameLst>
                                          <p:attrName>style.visibility</p:attrName>
                                        </p:attrNameLst>
                                      </p:cBhvr>
                                      <p:to>
                                        <p:strVal val="visible"/>
                                      </p:to>
                                    </p:set>
                                    <p:animEffect transition="in" filter="fade">
                                      <p:cBhvr>
                                        <p:cTn id="48" dur="770" decel="100000"/>
                                        <p:tgtEl>
                                          <p:spTgt spid="228394"/>
                                        </p:tgtEl>
                                      </p:cBhvr>
                                    </p:animEffect>
                                    <p:animScale>
                                      <p:cBhvr>
                                        <p:cTn id="49" dur="770" decel="100000"/>
                                        <p:tgtEl>
                                          <p:spTgt spid="228394"/>
                                        </p:tgtEl>
                                      </p:cBhvr>
                                      <p:from x="10000" y="10000"/>
                                      <p:to x="200000" y="450000"/>
                                    </p:animScale>
                                    <p:animScale>
                                      <p:cBhvr>
                                        <p:cTn id="50" dur="1230" accel="100000" fill="hold">
                                          <p:stCondLst>
                                            <p:cond delay="770"/>
                                          </p:stCondLst>
                                        </p:cTn>
                                        <p:tgtEl>
                                          <p:spTgt spid="228394"/>
                                        </p:tgtEl>
                                      </p:cBhvr>
                                      <p:from x="200000" y="450000"/>
                                      <p:to x="100000" y="100000"/>
                                    </p:animScale>
                                    <p:set>
                                      <p:cBhvr>
                                        <p:cTn id="51" dur="770" fill="hold"/>
                                        <p:tgtEl>
                                          <p:spTgt spid="228394"/>
                                        </p:tgtEl>
                                        <p:attrNameLst>
                                          <p:attrName>ppt_x</p:attrName>
                                        </p:attrNameLst>
                                      </p:cBhvr>
                                      <p:to>
                                        <p:strVal val="(0.5)"/>
                                      </p:to>
                                    </p:set>
                                    <p:anim from="(0.5)" to="(#ppt_x)" calcmode="lin" valueType="num">
                                      <p:cBhvr>
                                        <p:cTn id="52" dur="1230" accel="100000" fill="hold">
                                          <p:stCondLst>
                                            <p:cond delay="770"/>
                                          </p:stCondLst>
                                        </p:cTn>
                                        <p:tgtEl>
                                          <p:spTgt spid="228394"/>
                                        </p:tgtEl>
                                        <p:attrNameLst>
                                          <p:attrName>ppt_x</p:attrName>
                                        </p:attrNameLst>
                                      </p:cBhvr>
                                    </p:anim>
                                    <p:set>
                                      <p:cBhvr>
                                        <p:cTn id="53" dur="770" fill="hold"/>
                                        <p:tgtEl>
                                          <p:spTgt spid="228394"/>
                                        </p:tgtEl>
                                        <p:attrNameLst>
                                          <p:attrName>ppt_y</p:attrName>
                                        </p:attrNameLst>
                                      </p:cBhvr>
                                      <p:to>
                                        <p:strVal val="(#ppt_y+0.4)"/>
                                      </p:to>
                                    </p:set>
                                    <p:anim from="(#ppt_y+0.4)" to="(#ppt_y)" calcmode="lin" valueType="num">
                                      <p:cBhvr>
                                        <p:cTn id="54" dur="1230" accel="100000" fill="hold">
                                          <p:stCondLst>
                                            <p:cond delay="770"/>
                                          </p:stCondLst>
                                        </p:cTn>
                                        <p:tgtEl>
                                          <p:spTgt spid="228394"/>
                                        </p:tgtEl>
                                        <p:attrNameLst>
                                          <p:attrName>ppt_y</p:attrName>
                                        </p:attrNameLst>
                                      </p:cBhvr>
                                    </p:anim>
                                  </p:childTnLst>
                                </p:cTn>
                              </p:par>
                              <p:par>
                                <p:cTn id="55" presetID="51" presetClass="entr" presetSubtype="0" fill="hold" grpId="0" nodeType="withEffect">
                                  <p:stCondLst>
                                    <p:cond delay="0"/>
                                  </p:stCondLst>
                                  <p:childTnLst>
                                    <p:set>
                                      <p:cBhvr>
                                        <p:cTn id="56" dur="1" fill="hold">
                                          <p:stCondLst>
                                            <p:cond delay="0"/>
                                          </p:stCondLst>
                                        </p:cTn>
                                        <p:tgtEl>
                                          <p:spTgt spid="228393"/>
                                        </p:tgtEl>
                                        <p:attrNameLst>
                                          <p:attrName>style.visibility</p:attrName>
                                        </p:attrNameLst>
                                      </p:cBhvr>
                                      <p:to>
                                        <p:strVal val="visible"/>
                                      </p:to>
                                    </p:set>
                                    <p:animEffect transition="in" filter="fade">
                                      <p:cBhvr>
                                        <p:cTn id="57" dur="770" decel="100000"/>
                                        <p:tgtEl>
                                          <p:spTgt spid="228393"/>
                                        </p:tgtEl>
                                      </p:cBhvr>
                                    </p:animEffect>
                                    <p:animScale>
                                      <p:cBhvr>
                                        <p:cTn id="58" dur="770" decel="100000"/>
                                        <p:tgtEl>
                                          <p:spTgt spid="228393"/>
                                        </p:tgtEl>
                                      </p:cBhvr>
                                      <p:from x="10000" y="10000"/>
                                      <p:to x="200000" y="450000"/>
                                    </p:animScale>
                                    <p:animScale>
                                      <p:cBhvr>
                                        <p:cTn id="59" dur="1230" accel="100000" fill="hold">
                                          <p:stCondLst>
                                            <p:cond delay="770"/>
                                          </p:stCondLst>
                                        </p:cTn>
                                        <p:tgtEl>
                                          <p:spTgt spid="228393"/>
                                        </p:tgtEl>
                                      </p:cBhvr>
                                      <p:from x="200000" y="450000"/>
                                      <p:to x="100000" y="100000"/>
                                    </p:animScale>
                                    <p:set>
                                      <p:cBhvr>
                                        <p:cTn id="60" dur="770" fill="hold"/>
                                        <p:tgtEl>
                                          <p:spTgt spid="228393"/>
                                        </p:tgtEl>
                                        <p:attrNameLst>
                                          <p:attrName>ppt_x</p:attrName>
                                        </p:attrNameLst>
                                      </p:cBhvr>
                                      <p:to>
                                        <p:strVal val="(0.5)"/>
                                      </p:to>
                                    </p:set>
                                    <p:anim from="(0.5)" to="(#ppt_x)" calcmode="lin" valueType="num">
                                      <p:cBhvr>
                                        <p:cTn id="61" dur="1230" accel="100000" fill="hold">
                                          <p:stCondLst>
                                            <p:cond delay="770"/>
                                          </p:stCondLst>
                                        </p:cTn>
                                        <p:tgtEl>
                                          <p:spTgt spid="228393"/>
                                        </p:tgtEl>
                                        <p:attrNameLst>
                                          <p:attrName>ppt_x</p:attrName>
                                        </p:attrNameLst>
                                      </p:cBhvr>
                                    </p:anim>
                                    <p:set>
                                      <p:cBhvr>
                                        <p:cTn id="62" dur="770" fill="hold"/>
                                        <p:tgtEl>
                                          <p:spTgt spid="228393"/>
                                        </p:tgtEl>
                                        <p:attrNameLst>
                                          <p:attrName>ppt_y</p:attrName>
                                        </p:attrNameLst>
                                      </p:cBhvr>
                                      <p:to>
                                        <p:strVal val="(#ppt_y+0.4)"/>
                                      </p:to>
                                    </p:set>
                                    <p:anim from="(#ppt_y+0.4)" to="(#ppt_y)" calcmode="lin" valueType="num">
                                      <p:cBhvr>
                                        <p:cTn id="63" dur="1230" accel="100000" fill="hold">
                                          <p:stCondLst>
                                            <p:cond delay="770"/>
                                          </p:stCondLst>
                                        </p:cTn>
                                        <p:tgtEl>
                                          <p:spTgt spid="228393"/>
                                        </p:tgtEl>
                                        <p:attrNameLst>
                                          <p:attrName>ppt_y</p:attrName>
                                        </p:attrNameLst>
                                      </p:cBhvr>
                                    </p:anim>
                                  </p:childTnLst>
                                </p:cTn>
                              </p:par>
                            </p:childTnLst>
                          </p:cTn>
                        </p:par>
                        <p:par>
                          <p:cTn id="64" fill="hold">
                            <p:stCondLst>
                              <p:cond delay="2000"/>
                            </p:stCondLst>
                            <p:childTnLst>
                              <p:par>
                                <p:cTn id="65" presetID="9" presetClass="entr" presetSubtype="0" fill="hold" nodeType="after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dissolve">
                                      <p:cBhvr>
                                        <p:cTn id="67" dur="1000"/>
                                        <p:tgtEl>
                                          <p:spTgt spid="5"/>
                                        </p:tgtEl>
                                      </p:cBhvr>
                                    </p:animEffect>
                                  </p:childTnLst>
                                </p:cTn>
                              </p:par>
                              <p:par>
                                <p:cTn id="68" presetID="9" presetClass="entr" presetSubtype="0" fill="hold" nodeType="with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dissolve">
                                      <p:cBhvr>
                                        <p:cTn id="70" dur="1000"/>
                                        <p:tgtEl>
                                          <p:spTgt spid="6"/>
                                        </p:tgtEl>
                                      </p:cBhvr>
                                    </p:animEffect>
                                  </p:childTnLst>
                                </p:cTn>
                              </p:par>
                              <p:par>
                                <p:cTn id="71" presetID="9" presetClass="entr" presetSubtype="0" fill="hold" nodeType="withEffect">
                                  <p:stCondLst>
                                    <p:cond delay="0"/>
                                  </p:stCondLst>
                                  <p:childTnLst>
                                    <p:set>
                                      <p:cBhvr>
                                        <p:cTn id="72" dur="1" fill="hold">
                                          <p:stCondLst>
                                            <p:cond delay="0"/>
                                          </p:stCondLst>
                                        </p:cTn>
                                        <p:tgtEl>
                                          <p:spTgt spid="2"/>
                                        </p:tgtEl>
                                        <p:attrNameLst>
                                          <p:attrName>style.visibility</p:attrName>
                                        </p:attrNameLst>
                                      </p:cBhvr>
                                      <p:to>
                                        <p:strVal val="visible"/>
                                      </p:to>
                                    </p:set>
                                    <p:animEffect transition="in" filter="dissolve">
                                      <p:cBhvr>
                                        <p:cTn id="73" dur="1000"/>
                                        <p:tgtEl>
                                          <p:spTgt spid="2"/>
                                        </p:tgtEl>
                                      </p:cBhvr>
                                    </p:animEffect>
                                  </p:childTnLst>
                                </p:cTn>
                              </p:par>
                              <p:par>
                                <p:cTn id="74" presetID="9" presetClass="entr" presetSubtype="0" fill="hold" nodeType="withEffect">
                                  <p:stCondLst>
                                    <p:cond delay="0"/>
                                  </p:stCondLst>
                                  <p:childTnLst>
                                    <p:set>
                                      <p:cBhvr>
                                        <p:cTn id="75" dur="1" fill="hold">
                                          <p:stCondLst>
                                            <p:cond delay="0"/>
                                          </p:stCondLst>
                                        </p:cTn>
                                        <p:tgtEl>
                                          <p:spTgt spid="3"/>
                                        </p:tgtEl>
                                        <p:attrNameLst>
                                          <p:attrName>style.visibility</p:attrName>
                                        </p:attrNameLst>
                                      </p:cBhvr>
                                      <p:to>
                                        <p:strVal val="visible"/>
                                      </p:to>
                                    </p:set>
                                    <p:animEffect transition="in" filter="dissolve">
                                      <p:cBhvr>
                                        <p:cTn id="76" dur="1000"/>
                                        <p:tgtEl>
                                          <p:spTgt spid="3"/>
                                        </p:tgtEl>
                                      </p:cBhvr>
                                    </p:animEffect>
                                  </p:childTnLst>
                                </p:cTn>
                              </p:par>
                              <p:par>
                                <p:cTn id="77" presetID="9" presetClass="entr" presetSubtype="0" fill="hold" nodeType="with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dissolve">
                                      <p:cBhvr>
                                        <p:cTn id="79" dur="1000"/>
                                        <p:tgtEl>
                                          <p:spTgt spid="8"/>
                                        </p:tgtEl>
                                      </p:cBhvr>
                                    </p:animEffect>
                                  </p:childTnLst>
                                </p:cTn>
                              </p:par>
                              <p:par>
                                <p:cTn id="80" presetID="9" presetClass="entr" presetSubtype="0" fill="hold" nodeType="withEffect">
                                  <p:stCondLst>
                                    <p:cond delay="0"/>
                                  </p:stCondLst>
                                  <p:childTnLst>
                                    <p:set>
                                      <p:cBhvr>
                                        <p:cTn id="81" dur="1" fill="hold">
                                          <p:stCondLst>
                                            <p:cond delay="0"/>
                                          </p:stCondLst>
                                        </p:cTn>
                                        <p:tgtEl>
                                          <p:spTgt spid="7"/>
                                        </p:tgtEl>
                                        <p:attrNameLst>
                                          <p:attrName>style.visibility</p:attrName>
                                        </p:attrNameLst>
                                      </p:cBhvr>
                                      <p:to>
                                        <p:strVal val="visible"/>
                                      </p:to>
                                    </p:set>
                                    <p:animEffect transition="in" filter="dissolve">
                                      <p:cBhvr>
                                        <p:cTn id="8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89" grpId="0" animBg="1"/>
      <p:bldP spid="228390" grpId="0" animBg="1"/>
      <p:bldP spid="228391" grpId="0" animBg="1"/>
      <p:bldP spid="228392" grpId="0" animBg="1"/>
      <p:bldP spid="228393" grpId="0" animBg="1"/>
      <p:bldP spid="22839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Date Placeholder 3"/>
          <p:cNvSpPr>
            <a:spLocks noGrp="1"/>
          </p:cNvSpPr>
          <p:nvPr>
            <p:ph type="dt" sz="quarter" idx="10"/>
          </p:nvPr>
        </p:nvSpPr>
        <p:spPr/>
        <p:txBody>
          <a:bodyPr/>
          <a:lstStyle/>
          <a:p>
            <a:pPr>
              <a:defRPr/>
            </a:pPr>
            <a:r>
              <a:rPr lang="en-US" smtClean="0"/>
              <a:t>SEEW 2012</a:t>
            </a:r>
            <a:endParaRPr lang="en-US"/>
          </a:p>
        </p:txBody>
      </p:sp>
      <p:sp>
        <p:nvSpPr>
          <p:cNvPr id="38" name="Footer Placeholder 4"/>
          <p:cNvSpPr>
            <a:spLocks noGrp="1"/>
          </p:cNvSpPr>
          <p:nvPr>
            <p:ph type="ftr" sz="quarter" idx="11"/>
          </p:nvPr>
        </p:nvSpPr>
        <p:spPr/>
        <p:txBody>
          <a:bodyPr/>
          <a:lstStyle/>
          <a:p>
            <a:pPr>
              <a:defRPr/>
            </a:pPr>
            <a:r>
              <a:rPr lang="en-US" smtClean="0"/>
              <a:t>© Jeff Offutt</a:t>
            </a:r>
            <a:endParaRPr lang="en-US"/>
          </a:p>
        </p:txBody>
      </p:sp>
      <p:sp>
        <p:nvSpPr>
          <p:cNvPr id="39" name="Slide Number Placeholder 5"/>
          <p:cNvSpPr>
            <a:spLocks noGrp="1"/>
          </p:cNvSpPr>
          <p:nvPr>
            <p:ph type="sldNum" sz="quarter" idx="12"/>
          </p:nvPr>
        </p:nvSpPr>
        <p:spPr/>
        <p:txBody>
          <a:bodyPr/>
          <a:lstStyle/>
          <a:p>
            <a:pPr>
              <a:defRPr/>
            </a:pPr>
            <a:fld id="{D6830CAA-FF9B-4C54-AF1D-B76420DEB79F}" type="slidenum">
              <a:rPr lang="en-US"/>
              <a:pPr>
                <a:defRPr/>
              </a:pPr>
              <a:t>6</a:t>
            </a:fld>
            <a:endParaRPr lang="en-US"/>
          </a:p>
        </p:txBody>
      </p:sp>
      <p:sp>
        <p:nvSpPr>
          <p:cNvPr id="228354" name="Rectangle 2"/>
          <p:cNvSpPr>
            <a:spLocks noGrp="1" noChangeArrowheads="1"/>
          </p:cNvSpPr>
          <p:nvPr>
            <p:ph type="title"/>
          </p:nvPr>
        </p:nvSpPr>
        <p:spPr/>
        <p:txBody>
          <a:bodyPr/>
          <a:lstStyle/>
          <a:p>
            <a:pPr eaLnBrk="1" hangingPunct="1">
              <a:defRPr/>
            </a:pPr>
            <a:r>
              <a:rPr lang="en-US" dirty="0" err="1" smtClean="0"/>
              <a:t>Fissioning</a:t>
            </a:r>
            <a:r>
              <a:rPr lang="en-US" dirty="0" smtClean="0"/>
              <a:t> of Computing (</a:t>
            </a:r>
            <a:r>
              <a:rPr lang="en-US" sz="3200" dirty="0" smtClean="0"/>
              <a:t>2025?</a:t>
            </a:r>
            <a:r>
              <a:rPr lang="en-US" dirty="0" smtClean="0"/>
              <a:t>)</a:t>
            </a:r>
            <a:endParaRPr lang="en-US" dirty="0"/>
          </a:p>
        </p:txBody>
      </p:sp>
      <p:grpSp>
        <p:nvGrpSpPr>
          <p:cNvPr id="2" name="Group 4"/>
          <p:cNvGrpSpPr>
            <a:grpSpLocks/>
          </p:cNvGrpSpPr>
          <p:nvPr/>
        </p:nvGrpSpPr>
        <p:grpSpPr bwMode="auto">
          <a:xfrm>
            <a:off x="533400" y="4572000"/>
            <a:ext cx="2514600" cy="1371600"/>
            <a:chOff x="288" y="3072"/>
            <a:chExt cx="1584" cy="864"/>
          </a:xfrm>
        </p:grpSpPr>
        <p:sp>
          <p:nvSpPr>
            <p:cNvPr id="21542" name="Oval 5"/>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43" name="Text Box 6"/>
            <p:cNvSpPr txBox="1">
              <a:spLocks noChangeArrowheads="1"/>
            </p:cNvSpPr>
            <p:nvPr/>
          </p:nvSpPr>
          <p:spPr bwMode="auto">
            <a:xfrm>
              <a:off x="334" y="3187"/>
              <a:ext cx="1492" cy="634"/>
            </a:xfrm>
            <a:prstGeom prst="rect">
              <a:avLst/>
            </a:prstGeom>
            <a:noFill/>
            <a:ln w="38100">
              <a:noFill/>
              <a:miter lim="800000"/>
              <a:headEnd/>
              <a:tailEnd/>
            </a:ln>
          </p:spPr>
          <p:txBody>
            <a:bodyPr>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Information Technology</a:t>
              </a:r>
            </a:p>
          </p:txBody>
        </p:sp>
      </p:grpSp>
      <p:grpSp>
        <p:nvGrpSpPr>
          <p:cNvPr id="3" name="Group 7"/>
          <p:cNvGrpSpPr>
            <a:grpSpLocks/>
          </p:cNvGrpSpPr>
          <p:nvPr/>
        </p:nvGrpSpPr>
        <p:grpSpPr bwMode="auto">
          <a:xfrm>
            <a:off x="3371850" y="5715000"/>
            <a:ext cx="2514600" cy="838200"/>
            <a:chOff x="3840" y="1920"/>
            <a:chExt cx="1584" cy="528"/>
          </a:xfrm>
        </p:grpSpPr>
        <p:sp>
          <p:nvSpPr>
            <p:cNvPr id="21540" name="Oval 8"/>
            <p:cNvSpPr>
              <a:spLocks noChangeArrowheads="1"/>
            </p:cNvSpPr>
            <p:nvPr/>
          </p:nvSpPr>
          <p:spPr bwMode="auto">
            <a:xfrm>
              <a:off x="3840" y="1920"/>
              <a:ext cx="1584" cy="528"/>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41" name="Text Box 9"/>
            <p:cNvSpPr txBox="1">
              <a:spLocks noChangeArrowheads="1"/>
            </p:cNvSpPr>
            <p:nvPr/>
          </p:nvSpPr>
          <p:spPr bwMode="auto">
            <a:xfrm>
              <a:off x="3929" y="2011"/>
              <a:ext cx="1406" cy="346"/>
            </a:xfrm>
            <a:prstGeom prst="rect">
              <a:avLst/>
            </a:prstGeom>
            <a:noFill/>
            <a:ln w="38100">
              <a:noFill/>
              <a:miter lim="800000"/>
              <a:headEnd/>
              <a:tailEnd/>
            </a:ln>
          </p:spPr>
          <p:txBody>
            <a:bodyPr wrap="none">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Networking</a:t>
              </a:r>
            </a:p>
          </p:txBody>
        </p:sp>
      </p:grpSp>
      <p:grpSp>
        <p:nvGrpSpPr>
          <p:cNvPr id="4" name="Group 10"/>
          <p:cNvGrpSpPr>
            <a:grpSpLocks/>
          </p:cNvGrpSpPr>
          <p:nvPr/>
        </p:nvGrpSpPr>
        <p:grpSpPr bwMode="auto">
          <a:xfrm>
            <a:off x="3314700" y="3382963"/>
            <a:ext cx="2514600" cy="1006475"/>
            <a:chOff x="2064" y="1397"/>
            <a:chExt cx="1584" cy="634"/>
          </a:xfrm>
        </p:grpSpPr>
        <p:sp>
          <p:nvSpPr>
            <p:cNvPr id="21538" name="Oval 11"/>
            <p:cNvSpPr>
              <a:spLocks noChangeArrowheads="1"/>
            </p:cNvSpPr>
            <p:nvPr/>
          </p:nvSpPr>
          <p:spPr bwMode="auto">
            <a:xfrm>
              <a:off x="2064" y="1401"/>
              <a:ext cx="1584" cy="624"/>
            </a:xfrm>
            <a:prstGeom prst="ellipse">
              <a:avLst/>
            </a:prstGeom>
            <a:solidFill>
              <a:srgbClr val="0000FF"/>
            </a:solidFill>
            <a:ln w="38100">
              <a:solidFill>
                <a:srgbClr val="FFFF00"/>
              </a:solidFill>
              <a:round/>
              <a:headEnd/>
              <a:tailEnd/>
            </a:ln>
          </p:spPr>
          <p:txBody>
            <a:bodyPr wrap="none" anchor="ctr"/>
            <a:lstStyle/>
            <a:p>
              <a:endParaRPr lang="en-US"/>
            </a:p>
          </p:txBody>
        </p:sp>
        <p:sp>
          <p:nvSpPr>
            <p:cNvPr id="21539" name="Text Box 12"/>
            <p:cNvSpPr txBox="1">
              <a:spLocks noChangeArrowheads="1"/>
            </p:cNvSpPr>
            <p:nvPr/>
          </p:nvSpPr>
          <p:spPr bwMode="auto">
            <a:xfrm>
              <a:off x="2247" y="1397"/>
              <a:ext cx="1219" cy="634"/>
            </a:xfrm>
            <a:prstGeom prst="rect">
              <a:avLst/>
            </a:prstGeom>
            <a:noFill/>
            <a:ln w="38100">
              <a:noFill/>
              <a:miter lim="800000"/>
              <a:headEnd/>
              <a:tailEnd/>
            </a:ln>
          </p:spPr>
          <p:txBody>
            <a:bodyPr>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Computer Science</a:t>
              </a:r>
            </a:p>
          </p:txBody>
        </p:sp>
      </p:grpSp>
      <p:grpSp>
        <p:nvGrpSpPr>
          <p:cNvPr id="5" name="Group 13"/>
          <p:cNvGrpSpPr>
            <a:grpSpLocks/>
          </p:cNvGrpSpPr>
          <p:nvPr/>
        </p:nvGrpSpPr>
        <p:grpSpPr bwMode="auto">
          <a:xfrm>
            <a:off x="3371850" y="990600"/>
            <a:ext cx="2514600" cy="1219200"/>
            <a:chOff x="2088" y="576"/>
            <a:chExt cx="1584" cy="768"/>
          </a:xfrm>
        </p:grpSpPr>
        <p:sp>
          <p:nvSpPr>
            <p:cNvPr id="21536" name="Oval 14"/>
            <p:cNvSpPr>
              <a:spLocks noChangeArrowheads="1"/>
            </p:cNvSpPr>
            <p:nvPr/>
          </p:nvSpPr>
          <p:spPr bwMode="auto">
            <a:xfrm>
              <a:off x="2088" y="576"/>
              <a:ext cx="1584" cy="768"/>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7" name="Text Box 15"/>
            <p:cNvSpPr txBox="1">
              <a:spLocks noChangeArrowheads="1"/>
            </p:cNvSpPr>
            <p:nvPr/>
          </p:nvSpPr>
          <p:spPr bwMode="auto">
            <a:xfrm>
              <a:off x="2167" y="614"/>
              <a:ext cx="1425" cy="634"/>
            </a:xfrm>
            <a:prstGeom prst="rect">
              <a:avLst/>
            </a:prstGeom>
            <a:noFill/>
            <a:ln w="38100">
              <a:noFill/>
              <a:miter lim="800000"/>
              <a:headEnd/>
              <a:tailEnd/>
            </a:ln>
          </p:spPr>
          <p:txBody>
            <a:bodyPr>
              <a:spAutoFit/>
            </a:bodyPr>
            <a:lstStyle/>
            <a:p>
              <a:pPr algn="ctr" eaLnBrk="0" hangingPunct="0">
                <a:spcBef>
                  <a:spcPct val="20000"/>
                </a:spcBef>
              </a:pPr>
              <a:r>
                <a:rPr lang="sv-SE" sz="3000" b="0" dirty="0">
                  <a:solidFill>
                    <a:srgbClr val="FFFF00"/>
                  </a:solidFill>
                  <a:latin typeface="Comic Sans MS" pitchFamily="66" charset="0"/>
                  <a:ea typeface="ＭＳ Ｐゴシック"/>
                  <a:cs typeface="ＭＳ Ｐゴシック"/>
                </a:rPr>
                <a:t>Software Engineering</a:t>
              </a:r>
            </a:p>
          </p:txBody>
        </p:sp>
      </p:grpSp>
      <p:grpSp>
        <p:nvGrpSpPr>
          <p:cNvPr id="6" name="Group 16"/>
          <p:cNvGrpSpPr>
            <a:grpSpLocks/>
          </p:cNvGrpSpPr>
          <p:nvPr/>
        </p:nvGrpSpPr>
        <p:grpSpPr bwMode="auto">
          <a:xfrm>
            <a:off x="609600" y="1828800"/>
            <a:ext cx="2514600" cy="1371600"/>
            <a:chOff x="288" y="3072"/>
            <a:chExt cx="1584" cy="864"/>
          </a:xfrm>
        </p:grpSpPr>
        <p:sp>
          <p:nvSpPr>
            <p:cNvPr id="21534" name="Oval 17"/>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5" name="Text Box 18"/>
            <p:cNvSpPr txBox="1">
              <a:spLocks noChangeArrowheads="1"/>
            </p:cNvSpPr>
            <p:nvPr/>
          </p:nvSpPr>
          <p:spPr bwMode="auto">
            <a:xfrm>
              <a:off x="334" y="3187"/>
              <a:ext cx="1492" cy="634"/>
            </a:xfrm>
            <a:prstGeom prst="rect">
              <a:avLst/>
            </a:prstGeom>
            <a:noFill/>
            <a:ln w="38100">
              <a:noFill/>
              <a:miter lim="800000"/>
              <a:headEnd/>
              <a:tailEnd/>
            </a:ln>
          </p:spPr>
          <p:txBody>
            <a:bodyPr>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Artificial Intelligence</a:t>
              </a:r>
            </a:p>
          </p:txBody>
        </p:sp>
      </p:grpSp>
      <p:grpSp>
        <p:nvGrpSpPr>
          <p:cNvPr id="7" name="Group 19"/>
          <p:cNvGrpSpPr>
            <a:grpSpLocks/>
          </p:cNvGrpSpPr>
          <p:nvPr/>
        </p:nvGrpSpPr>
        <p:grpSpPr bwMode="auto">
          <a:xfrm>
            <a:off x="6324600" y="1828800"/>
            <a:ext cx="2514600" cy="1371600"/>
            <a:chOff x="288" y="3072"/>
            <a:chExt cx="1584" cy="864"/>
          </a:xfrm>
        </p:grpSpPr>
        <p:sp>
          <p:nvSpPr>
            <p:cNvPr id="21532" name="Oval 20"/>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3" name="Text Box 21"/>
            <p:cNvSpPr txBox="1">
              <a:spLocks noChangeArrowheads="1"/>
            </p:cNvSpPr>
            <p:nvPr/>
          </p:nvSpPr>
          <p:spPr bwMode="auto">
            <a:xfrm>
              <a:off x="334" y="3187"/>
              <a:ext cx="1492" cy="634"/>
            </a:xfrm>
            <a:prstGeom prst="rect">
              <a:avLst/>
            </a:prstGeom>
            <a:noFill/>
            <a:ln w="38100">
              <a:noFill/>
              <a:miter lim="800000"/>
              <a:headEnd/>
              <a:tailEnd/>
            </a:ln>
          </p:spPr>
          <p:txBody>
            <a:bodyPr>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Games &amp; Graphics</a:t>
              </a:r>
            </a:p>
          </p:txBody>
        </p:sp>
      </p:grpSp>
      <p:grpSp>
        <p:nvGrpSpPr>
          <p:cNvPr id="8" name="Group 26"/>
          <p:cNvGrpSpPr>
            <a:grpSpLocks/>
          </p:cNvGrpSpPr>
          <p:nvPr/>
        </p:nvGrpSpPr>
        <p:grpSpPr bwMode="auto">
          <a:xfrm>
            <a:off x="6324600" y="4572000"/>
            <a:ext cx="2514600" cy="1371600"/>
            <a:chOff x="288" y="3072"/>
            <a:chExt cx="1584" cy="864"/>
          </a:xfrm>
        </p:grpSpPr>
        <p:sp>
          <p:nvSpPr>
            <p:cNvPr id="21530" name="Oval 27"/>
            <p:cNvSpPr>
              <a:spLocks noChangeArrowheads="1"/>
            </p:cNvSpPr>
            <p:nvPr/>
          </p:nvSpPr>
          <p:spPr bwMode="auto">
            <a:xfrm>
              <a:off x="288" y="3072"/>
              <a:ext cx="1584" cy="864"/>
            </a:xfrm>
            <a:prstGeom prst="ellipse">
              <a:avLst/>
            </a:prstGeom>
            <a:solidFill>
              <a:srgbClr val="000099"/>
            </a:solidFill>
            <a:ln w="38100">
              <a:solidFill>
                <a:schemeClr val="tx1"/>
              </a:solidFill>
              <a:round/>
              <a:headEnd/>
              <a:tailEnd/>
            </a:ln>
          </p:spPr>
          <p:txBody>
            <a:bodyPr wrap="none" anchor="ctr"/>
            <a:lstStyle/>
            <a:p>
              <a:endParaRPr lang="en-US"/>
            </a:p>
          </p:txBody>
        </p:sp>
        <p:sp>
          <p:nvSpPr>
            <p:cNvPr id="21531" name="Text Box 28"/>
            <p:cNvSpPr txBox="1">
              <a:spLocks noChangeArrowheads="1"/>
            </p:cNvSpPr>
            <p:nvPr/>
          </p:nvSpPr>
          <p:spPr bwMode="auto">
            <a:xfrm>
              <a:off x="334" y="3187"/>
              <a:ext cx="1492" cy="634"/>
            </a:xfrm>
            <a:prstGeom prst="rect">
              <a:avLst/>
            </a:prstGeom>
            <a:noFill/>
            <a:ln w="38100">
              <a:noFill/>
              <a:miter lim="800000"/>
              <a:headEnd/>
              <a:tailEnd/>
            </a:ln>
          </p:spPr>
          <p:txBody>
            <a:bodyPr>
              <a:spAutoFit/>
            </a:bodyPr>
            <a:lstStyle/>
            <a:p>
              <a:pPr algn="ctr" eaLnBrk="0" hangingPunct="0">
                <a:spcBef>
                  <a:spcPct val="20000"/>
                </a:spcBef>
              </a:pPr>
              <a:r>
                <a:rPr lang="sv-SE" sz="3000" b="0">
                  <a:solidFill>
                    <a:srgbClr val="FFFF00"/>
                  </a:solidFill>
                  <a:latin typeface="Comic Sans MS" pitchFamily="66" charset="0"/>
                  <a:ea typeface="ＭＳ Ｐゴシック"/>
                  <a:cs typeface="ＭＳ Ｐゴシック"/>
                </a:rPr>
                <a:t>Information Systems</a:t>
              </a:r>
            </a:p>
          </p:txBody>
        </p:sp>
      </p:grpSp>
      <p:sp>
        <p:nvSpPr>
          <p:cNvPr id="228382" name="AutoShape 30"/>
          <p:cNvSpPr>
            <a:spLocks noChangeArrowheads="1"/>
          </p:cNvSpPr>
          <p:nvPr/>
        </p:nvSpPr>
        <p:spPr bwMode="auto">
          <a:xfrm>
            <a:off x="152400" y="5867400"/>
            <a:ext cx="22860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little math</a:t>
            </a:r>
          </a:p>
          <a:p>
            <a:pPr algn="ctr"/>
            <a:r>
              <a:rPr lang="en-US"/>
              <a:t>little programming</a:t>
            </a:r>
          </a:p>
        </p:txBody>
      </p:sp>
      <p:sp>
        <p:nvSpPr>
          <p:cNvPr id="228383" name="AutoShape 31"/>
          <p:cNvSpPr>
            <a:spLocks noChangeArrowheads="1"/>
          </p:cNvSpPr>
          <p:nvPr/>
        </p:nvSpPr>
        <p:spPr bwMode="auto">
          <a:xfrm>
            <a:off x="6858000" y="3048000"/>
            <a:ext cx="22860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math, programming,</a:t>
            </a:r>
          </a:p>
          <a:p>
            <a:pPr algn="ctr"/>
            <a:r>
              <a:rPr lang="en-US"/>
              <a:t>algorithms</a:t>
            </a:r>
          </a:p>
        </p:txBody>
      </p:sp>
      <p:sp>
        <p:nvSpPr>
          <p:cNvPr id="228384" name="AutoShape 32"/>
          <p:cNvSpPr>
            <a:spLocks noChangeArrowheads="1"/>
          </p:cNvSpPr>
          <p:nvPr/>
        </p:nvSpPr>
        <p:spPr bwMode="auto">
          <a:xfrm>
            <a:off x="0" y="1447800"/>
            <a:ext cx="23622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programming,</a:t>
            </a:r>
          </a:p>
          <a:p>
            <a:pPr algn="ctr"/>
            <a:r>
              <a:rPr lang="en-US"/>
              <a:t>algorithms, creativity</a:t>
            </a:r>
          </a:p>
        </p:txBody>
      </p:sp>
      <p:sp>
        <p:nvSpPr>
          <p:cNvPr id="228385" name="AutoShape 33"/>
          <p:cNvSpPr>
            <a:spLocks noChangeArrowheads="1"/>
          </p:cNvSpPr>
          <p:nvPr/>
        </p:nvSpPr>
        <p:spPr bwMode="auto">
          <a:xfrm>
            <a:off x="5486400" y="990600"/>
            <a:ext cx="28956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programming, algorithms,</a:t>
            </a:r>
          </a:p>
          <a:p>
            <a:pPr algn="ctr"/>
            <a:r>
              <a:rPr lang="en-US"/>
              <a:t>analysis, design, teams</a:t>
            </a:r>
          </a:p>
        </p:txBody>
      </p:sp>
      <p:sp>
        <p:nvSpPr>
          <p:cNvPr id="228386" name="AutoShape 34"/>
          <p:cNvSpPr>
            <a:spLocks noChangeArrowheads="1"/>
          </p:cNvSpPr>
          <p:nvPr/>
        </p:nvSpPr>
        <p:spPr bwMode="auto">
          <a:xfrm>
            <a:off x="6705600" y="5867400"/>
            <a:ext cx="22860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analysis, design,</a:t>
            </a:r>
          </a:p>
          <a:p>
            <a:pPr algn="ctr"/>
            <a:r>
              <a:rPr lang="en-US"/>
              <a:t>programming</a:t>
            </a:r>
          </a:p>
        </p:txBody>
      </p:sp>
      <p:sp>
        <p:nvSpPr>
          <p:cNvPr id="228387" name="AutoShape 35"/>
          <p:cNvSpPr>
            <a:spLocks noChangeArrowheads="1"/>
          </p:cNvSpPr>
          <p:nvPr/>
        </p:nvSpPr>
        <p:spPr bwMode="auto">
          <a:xfrm>
            <a:off x="2743200" y="6172200"/>
            <a:ext cx="22860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dirty="0"/>
              <a:t>analysis, problem</a:t>
            </a:r>
          </a:p>
          <a:p>
            <a:pPr algn="ctr"/>
            <a:r>
              <a:rPr lang="en-US" dirty="0"/>
              <a:t>solving, design</a:t>
            </a:r>
          </a:p>
        </p:txBody>
      </p:sp>
      <p:sp>
        <p:nvSpPr>
          <p:cNvPr id="228388" name="AutoShape 36"/>
          <p:cNvSpPr>
            <a:spLocks noChangeArrowheads="1"/>
          </p:cNvSpPr>
          <p:nvPr/>
        </p:nvSpPr>
        <p:spPr bwMode="auto">
          <a:xfrm>
            <a:off x="3962400" y="4343400"/>
            <a:ext cx="2286000" cy="533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t>theory, algorithms,</a:t>
            </a:r>
          </a:p>
          <a:p>
            <a:pPr algn="ctr"/>
            <a:r>
              <a:rPr lang="en-US"/>
              <a:t>programming</a:t>
            </a:r>
          </a:p>
        </p:txBody>
      </p:sp>
      <p:sp>
        <p:nvSpPr>
          <p:cNvPr id="228389" name="AutoShape 37"/>
          <p:cNvSpPr>
            <a:spLocks noChangeArrowheads="1"/>
          </p:cNvSpPr>
          <p:nvPr/>
        </p:nvSpPr>
        <p:spPr bwMode="auto">
          <a:xfrm rot="-5400000">
            <a:off x="4038600" y="2590800"/>
            <a:ext cx="1066800" cy="457200"/>
          </a:xfrm>
          <a:custGeom>
            <a:avLst/>
            <a:gdLst>
              <a:gd name="T0" fmla="*/ 39516048 w 21600"/>
              <a:gd name="T1" fmla="*/ 0 h 21600"/>
              <a:gd name="T2" fmla="*/ 0 w 21600"/>
              <a:gd name="T3" fmla="*/ 4838700 h 21600"/>
              <a:gd name="T4" fmla="*/ 39516048 w 21600"/>
              <a:gd name="T5" fmla="*/ 9677399 h 21600"/>
              <a:gd name="T6" fmla="*/ 52688072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0" name="AutoShape 38"/>
          <p:cNvSpPr>
            <a:spLocks noChangeArrowheads="1"/>
          </p:cNvSpPr>
          <p:nvPr/>
        </p:nvSpPr>
        <p:spPr bwMode="auto">
          <a:xfrm rot="-7669847">
            <a:off x="2758281" y="3071019"/>
            <a:ext cx="827088" cy="457200"/>
          </a:xfrm>
          <a:custGeom>
            <a:avLst/>
            <a:gdLst>
              <a:gd name="T0" fmla="*/ 23752590 w 21600"/>
              <a:gd name="T1" fmla="*/ 0 h 21600"/>
              <a:gd name="T2" fmla="*/ 0 w 21600"/>
              <a:gd name="T3" fmla="*/ 4838700 h 21600"/>
              <a:gd name="T4" fmla="*/ 23752590 w 21600"/>
              <a:gd name="T5" fmla="*/ 9677399 h 21600"/>
              <a:gd name="T6" fmla="*/ 31670117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1" name="AutoShape 39"/>
          <p:cNvSpPr>
            <a:spLocks noChangeArrowheads="1"/>
          </p:cNvSpPr>
          <p:nvPr/>
        </p:nvSpPr>
        <p:spPr bwMode="auto">
          <a:xfrm rot="-2998904">
            <a:off x="5507038" y="2978150"/>
            <a:ext cx="1066800" cy="457200"/>
          </a:xfrm>
          <a:custGeom>
            <a:avLst/>
            <a:gdLst>
              <a:gd name="T0" fmla="*/ 39516048 w 21600"/>
              <a:gd name="T1" fmla="*/ 0 h 21600"/>
              <a:gd name="T2" fmla="*/ 0 w 21600"/>
              <a:gd name="T3" fmla="*/ 4838700 h 21600"/>
              <a:gd name="T4" fmla="*/ 39516048 w 21600"/>
              <a:gd name="T5" fmla="*/ 9677399 h 21600"/>
              <a:gd name="T6" fmla="*/ 52688072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2" name="AutoShape 40"/>
          <p:cNvSpPr>
            <a:spLocks noChangeArrowheads="1"/>
          </p:cNvSpPr>
          <p:nvPr/>
        </p:nvSpPr>
        <p:spPr bwMode="auto">
          <a:xfrm rot="2982868">
            <a:off x="5510213" y="4333875"/>
            <a:ext cx="1066800" cy="457200"/>
          </a:xfrm>
          <a:custGeom>
            <a:avLst/>
            <a:gdLst>
              <a:gd name="T0" fmla="*/ 39516048 w 21600"/>
              <a:gd name="T1" fmla="*/ 0 h 21600"/>
              <a:gd name="T2" fmla="*/ 0 w 21600"/>
              <a:gd name="T3" fmla="*/ 4838700 h 21600"/>
              <a:gd name="T4" fmla="*/ 39516048 w 21600"/>
              <a:gd name="T5" fmla="*/ 9677399 h 21600"/>
              <a:gd name="T6" fmla="*/ 52688072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3" name="AutoShape 41"/>
          <p:cNvSpPr>
            <a:spLocks noChangeArrowheads="1"/>
          </p:cNvSpPr>
          <p:nvPr/>
        </p:nvSpPr>
        <p:spPr bwMode="auto">
          <a:xfrm rot="7683193">
            <a:off x="2759075" y="4297363"/>
            <a:ext cx="876300" cy="457200"/>
          </a:xfrm>
          <a:custGeom>
            <a:avLst/>
            <a:gdLst>
              <a:gd name="T0" fmla="*/ 26663254 w 21600"/>
              <a:gd name="T1" fmla="*/ 0 h 21600"/>
              <a:gd name="T2" fmla="*/ 0 w 21600"/>
              <a:gd name="T3" fmla="*/ 4838700 h 21600"/>
              <a:gd name="T4" fmla="*/ 26663254 w 21600"/>
              <a:gd name="T5" fmla="*/ 9677399 h 21600"/>
              <a:gd name="T6" fmla="*/ 35551001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
        <p:nvSpPr>
          <p:cNvPr id="228394" name="AutoShape 42"/>
          <p:cNvSpPr>
            <a:spLocks noChangeArrowheads="1"/>
          </p:cNvSpPr>
          <p:nvPr/>
        </p:nvSpPr>
        <p:spPr bwMode="auto">
          <a:xfrm rot="5400000" flipV="1">
            <a:off x="3962400" y="4800600"/>
            <a:ext cx="1219200" cy="457200"/>
          </a:xfrm>
          <a:custGeom>
            <a:avLst/>
            <a:gdLst>
              <a:gd name="T0" fmla="*/ 51612795 w 21600"/>
              <a:gd name="T1" fmla="*/ 0 h 21600"/>
              <a:gd name="T2" fmla="*/ 0 w 21600"/>
              <a:gd name="T3" fmla="*/ 4838700 h 21600"/>
              <a:gd name="T4" fmla="*/ 51612795 w 21600"/>
              <a:gd name="T5" fmla="*/ 9677399 h 21600"/>
              <a:gd name="T6" fmla="*/ 68817070 w 21600"/>
              <a:gd name="T7" fmla="*/ 48387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9525">
            <a:solidFill>
              <a:srgbClr val="FFFF00"/>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28388"/>
                                        </p:tgtEl>
                                        <p:attrNameLst>
                                          <p:attrName>style.visibility</p:attrName>
                                        </p:attrNameLst>
                                      </p:cBhvr>
                                      <p:to>
                                        <p:strVal val="visible"/>
                                      </p:to>
                                    </p:set>
                                    <p:animEffect transition="in" filter="dissolve">
                                      <p:cBhvr>
                                        <p:cTn id="10" dur="500"/>
                                        <p:tgtEl>
                                          <p:spTgt spid="228388"/>
                                        </p:tgtEl>
                                      </p:cBhvr>
                                    </p:animEffect>
                                  </p:childTnLst>
                                </p:cTn>
                              </p:par>
                            </p:childTnLst>
                          </p:cTn>
                        </p:par>
                      </p:childTnLst>
                    </p:cTn>
                  </p:par>
                  <p:par>
                    <p:cTn id="11" fill="hold">
                      <p:stCondLst>
                        <p:cond delay="indefinite"/>
                      </p:stCondLst>
                      <p:childTnLst>
                        <p:par>
                          <p:cTn id="12" fill="hold">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228390"/>
                                        </p:tgtEl>
                                        <p:attrNameLst>
                                          <p:attrName>style.visibility</p:attrName>
                                        </p:attrNameLst>
                                      </p:cBhvr>
                                      <p:to>
                                        <p:strVal val="visible"/>
                                      </p:to>
                                    </p:set>
                                    <p:animEffect transition="in" filter="fade">
                                      <p:cBhvr>
                                        <p:cTn id="15" dur="770" decel="100000"/>
                                        <p:tgtEl>
                                          <p:spTgt spid="228390"/>
                                        </p:tgtEl>
                                      </p:cBhvr>
                                    </p:animEffect>
                                    <p:animScale>
                                      <p:cBhvr>
                                        <p:cTn id="16" dur="770" decel="100000"/>
                                        <p:tgtEl>
                                          <p:spTgt spid="228390"/>
                                        </p:tgtEl>
                                      </p:cBhvr>
                                      <p:from x="10000" y="10000"/>
                                      <p:to x="200000" y="450000"/>
                                    </p:animScale>
                                    <p:animScale>
                                      <p:cBhvr>
                                        <p:cTn id="17" dur="1230" accel="100000" fill="hold">
                                          <p:stCondLst>
                                            <p:cond delay="770"/>
                                          </p:stCondLst>
                                        </p:cTn>
                                        <p:tgtEl>
                                          <p:spTgt spid="228390"/>
                                        </p:tgtEl>
                                      </p:cBhvr>
                                      <p:from x="200000" y="450000"/>
                                      <p:to x="100000" y="100000"/>
                                    </p:animScale>
                                    <p:set>
                                      <p:cBhvr>
                                        <p:cTn id="18" dur="770" fill="hold"/>
                                        <p:tgtEl>
                                          <p:spTgt spid="228390"/>
                                        </p:tgtEl>
                                        <p:attrNameLst>
                                          <p:attrName>ppt_x</p:attrName>
                                        </p:attrNameLst>
                                      </p:cBhvr>
                                      <p:to>
                                        <p:strVal val="(0.5)"/>
                                      </p:to>
                                    </p:set>
                                    <p:anim from="(0.5)" to="(#ppt_x)" calcmode="lin" valueType="num">
                                      <p:cBhvr>
                                        <p:cTn id="19" dur="1230" accel="100000" fill="hold">
                                          <p:stCondLst>
                                            <p:cond delay="770"/>
                                          </p:stCondLst>
                                        </p:cTn>
                                        <p:tgtEl>
                                          <p:spTgt spid="228390"/>
                                        </p:tgtEl>
                                        <p:attrNameLst>
                                          <p:attrName>ppt_x</p:attrName>
                                        </p:attrNameLst>
                                      </p:cBhvr>
                                    </p:anim>
                                    <p:set>
                                      <p:cBhvr>
                                        <p:cTn id="20" dur="770" fill="hold"/>
                                        <p:tgtEl>
                                          <p:spTgt spid="228390"/>
                                        </p:tgtEl>
                                        <p:attrNameLst>
                                          <p:attrName>ppt_y</p:attrName>
                                        </p:attrNameLst>
                                      </p:cBhvr>
                                      <p:to>
                                        <p:strVal val="(#ppt_y+0.4)"/>
                                      </p:to>
                                    </p:set>
                                    <p:anim from="(#ppt_y+0.4)" to="(#ppt_y)" calcmode="lin" valueType="num">
                                      <p:cBhvr>
                                        <p:cTn id="21" dur="1230" accel="100000" fill="hold">
                                          <p:stCondLst>
                                            <p:cond delay="770"/>
                                          </p:stCondLst>
                                        </p:cTn>
                                        <p:tgtEl>
                                          <p:spTgt spid="228390"/>
                                        </p:tgtEl>
                                        <p:attrNameLst>
                                          <p:attrName>ppt_y</p:attrName>
                                        </p:attrNameLst>
                                      </p:cBhvr>
                                    </p:anim>
                                  </p:childTnLst>
                                </p:cTn>
                              </p:par>
                              <p:par>
                                <p:cTn id="22" presetID="51" presetClass="entr" presetSubtype="0" fill="hold" grpId="0" nodeType="withEffect">
                                  <p:stCondLst>
                                    <p:cond delay="0"/>
                                  </p:stCondLst>
                                  <p:childTnLst>
                                    <p:set>
                                      <p:cBhvr>
                                        <p:cTn id="23" dur="1" fill="hold">
                                          <p:stCondLst>
                                            <p:cond delay="0"/>
                                          </p:stCondLst>
                                        </p:cTn>
                                        <p:tgtEl>
                                          <p:spTgt spid="228389"/>
                                        </p:tgtEl>
                                        <p:attrNameLst>
                                          <p:attrName>style.visibility</p:attrName>
                                        </p:attrNameLst>
                                      </p:cBhvr>
                                      <p:to>
                                        <p:strVal val="visible"/>
                                      </p:to>
                                    </p:set>
                                    <p:animEffect transition="in" filter="fade">
                                      <p:cBhvr>
                                        <p:cTn id="24" dur="770" decel="100000"/>
                                        <p:tgtEl>
                                          <p:spTgt spid="228389"/>
                                        </p:tgtEl>
                                      </p:cBhvr>
                                    </p:animEffect>
                                    <p:animScale>
                                      <p:cBhvr>
                                        <p:cTn id="25" dur="770" decel="100000"/>
                                        <p:tgtEl>
                                          <p:spTgt spid="228389"/>
                                        </p:tgtEl>
                                      </p:cBhvr>
                                      <p:from x="10000" y="10000"/>
                                      <p:to x="200000" y="450000"/>
                                    </p:animScale>
                                    <p:animScale>
                                      <p:cBhvr>
                                        <p:cTn id="26" dur="1230" accel="100000" fill="hold">
                                          <p:stCondLst>
                                            <p:cond delay="770"/>
                                          </p:stCondLst>
                                        </p:cTn>
                                        <p:tgtEl>
                                          <p:spTgt spid="228389"/>
                                        </p:tgtEl>
                                      </p:cBhvr>
                                      <p:from x="200000" y="450000"/>
                                      <p:to x="100000" y="100000"/>
                                    </p:animScale>
                                    <p:set>
                                      <p:cBhvr>
                                        <p:cTn id="27" dur="770" fill="hold"/>
                                        <p:tgtEl>
                                          <p:spTgt spid="228389"/>
                                        </p:tgtEl>
                                        <p:attrNameLst>
                                          <p:attrName>ppt_x</p:attrName>
                                        </p:attrNameLst>
                                      </p:cBhvr>
                                      <p:to>
                                        <p:strVal val="(0.5)"/>
                                      </p:to>
                                    </p:set>
                                    <p:anim from="(0.5)" to="(#ppt_x)" calcmode="lin" valueType="num">
                                      <p:cBhvr>
                                        <p:cTn id="28" dur="1230" accel="100000" fill="hold">
                                          <p:stCondLst>
                                            <p:cond delay="770"/>
                                          </p:stCondLst>
                                        </p:cTn>
                                        <p:tgtEl>
                                          <p:spTgt spid="228389"/>
                                        </p:tgtEl>
                                        <p:attrNameLst>
                                          <p:attrName>ppt_x</p:attrName>
                                        </p:attrNameLst>
                                      </p:cBhvr>
                                    </p:anim>
                                    <p:set>
                                      <p:cBhvr>
                                        <p:cTn id="29" dur="770" fill="hold"/>
                                        <p:tgtEl>
                                          <p:spTgt spid="228389"/>
                                        </p:tgtEl>
                                        <p:attrNameLst>
                                          <p:attrName>ppt_y</p:attrName>
                                        </p:attrNameLst>
                                      </p:cBhvr>
                                      <p:to>
                                        <p:strVal val="(#ppt_y+0.4)"/>
                                      </p:to>
                                    </p:set>
                                    <p:anim from="(#ppt_y+0.4)" to="(#ppt_y)" calcmode="lin" valueType="num">
                                      <p:cBhvr>
                                        <p:cTn id="30" dur="1230" accel="100000" fill="hold">
                                          <p:stCondLst>
                                            <p:cond delay="770"/>
                                          </p:stCondLst>
                                        </p:cTn>
                                        <p:tgtEl>
                                          <p:spTgt spid="228389"/>
                                        </p:tgtEl>
                                        <p:attrNameLst>
                                          <p:attrName>ppt_y</p:attrName>
                                        </p:attrNameLst>
                                      </p:cBhvr>
                                    </p:anim>
                                  </p:childTnLst>
                                </p:cTn>
                              </p:par>
                              <p:par>
                                <p:cTn id="31" presetID="51" presetClass="entr" presetSubtype="0" fill="hold" grpId="0" nodeType="withEffect">
                                  <p:stCondLst>
                                    <p:cond delay="0"/>
                                  </p:stCondLst>
                                  <p:childTnLst>
                                    <p:set>
                                      <p:cBhvr>
                                        <p:cTn id="32" dur="1" fill="hold">
                                          <p:stCondLst>
                                            <p:cond delay="0"/>
                                          </p:stCondLst>
                                        </p:cTn>
                                        <p:tgtEl>
                                          <p:spTgt spid="228391"/>
                                        </p:tgtEl>
                                        <p:attrNameLst>
                                          <p:attrName>style.visibility</p:attrName>
                                        </p:attrNameLst>
                                      </p:cBhvr>
                                      <p:to>
                                        <p:strVal val="visible"/>
                                      </p:to>
                                    </p:set>
                                    <p:animEffect transition="in" filter="fade">
                                      <p:cBhvr>
                                        <p:cTn id="33" dur="770" decel="100000"/>
                                        <p:tgtEl>
                                          <p:spTgt spid="228391"/>
                                        </p:tgtEl>
                                      </p:cBhvr>
                                    </p:animEffect>
                                    <p:animScale>
                                      <p:cBhvr>
                                        <p:cTn id="34" dur="770" decel="100000"/>
                                        <p:tgtEl>
                                          <p:spTgt spid="228391"/>
                                        </p:tgtEl>
                                      </p:cBhvr>
                                      <p:from x="10000" y="10000"/>
                                      <p:to x="200000" y="450000"/>
                                    </p:animScale>
                                    <p:animScale>
                                      <p:cBhvr>
                                        <p:cTn id="35" dur="1230" accel="100000" fill="hold">
                                          <p:stCondLst>
                                            <p:cond delay="770"/>
                                          </p:stCondLst>
                                        </p:cTn>
                                        <p:tgtEl>
                                          <p:spTgt spid="228391"/>
                                        </p:tgtEl>
                                      </p:cBhvr>
                                      <p:from x="200000" y="450000"/>
                                      <p:to x="100000" y="100000"/>
                                    </p:animScale>
                                    <p:set>
                                      <p:cBhvr>
                                        <p:cTn id="36" dur="770" fill="hold"/>
                                        <p:tgtEl>
                                          <p:spTgt spid="228391"/>
                                        </p:tgtEl>
                                        <p:attrNameLst>
                                          <p:attrName>ppt_x</p:attrName>
                                        </p:attrNameLst>
                                      </p:cBhvr>
                                      <p:to>
                                        <p:strVal val="(0.5)"/>
                                      </p:to>
                                    </p:set>
                                    <p:anim from="(0.5)" to="(#ppt_x)" calcmode="lin" valueType="num">
                                      <p:cBhvr>
                                        <p:cTn id="37" dur="1230" accel="100000" fill="hold">
                                          <p:stCondLst>
                                            <p:cond delay="770"/>
                                          </p:stCondLst>
                                        </p:cTn>
                                        <p:tgtEl>
                                          <p:spTgt spid="228391"/>
                                        </p:tgtEl>
                                        <p:attrNameLst>
                                          <p:attrName>ppt_x</p:attrName>
                                        </p:attrNameLst>
                                      </p:cBhvr>
                                    </p:anim>
                                    <p:set>
                                      <p:cBhvr>
                                        <p:cTn id="38" dur="770" fill="hold"/>
                                        <p:tgtEl>
                                          <p:spTgt spid="228391"/>
                                        </p:tgtEl>
                                        <p:attrNameLst>
                                          <p:attrName>ppt_y</p:attrName>
                                        </p:attrNameLst>
                                      </p:cBhvr>
                                      <p:to>
                                        <p:strVal val="(#ppt_y+0.4)"/>
                                      </p:to>
                                    </p:set>
                                    <p:anim from="(#ppt_y+0.4)" to="(#ppt_y)" calcmode="lin" valueType="num">
                                      <p:cBhvr>
                                        <p:cTn id="39" dur="1230" accel="100000" fill="hold">
                                          <p:stCondLst>
                                            <p:cond delay="770"/>
                                          </p:stCondLst>
                                        </p:cTn>
                                        <p:tgtEl>
                                          <p:spTgt spid="228391"/>
                                        </p:tgtEl>
                                        <p:attrNameLst>
                                          <p:attrName>ppt_y</p:attrName>
                                        </p:attrNameLst>
                                      </p:cBhvr>
                                    </p:anim>
                                  </p:childTnLst>
                                </p:cTn>
                              </p:par>
                              <p:par>
                                <p:cTn id="40" presetID="51" presetClass="entr" presetSubtype="0" fill="hold" grpId="0" nodeType="withEffect">
                                  <p:stCondLst>
                                    <p:cond delay="0"/>
                                  </p:stCondLst>
                                  <p:childTnLst>
                                    <p:set>
                                      <p:cBhvr>
                                        <p:cTn id="41" dur="1" fill="hold">
                                          <p:stCondLst>
                                            <p:cond delay="0"/>
                                          </p:stCondLst>
                                        </p:cTn>
                                        <p:tgtEl>
                                          <p:spTgt spid="228392"/>
                                        </p:tgtEl>
                                        <p:attrNameLst>
                                          <p:attrName>style.visibility</p:attrName>
                                        </p:attrNameLst>
                                      </p:cBhvr>
                                      <p:to>
                                        <p:strVal val="visible"/>
                                      </p:to>
                                    </p:set>
                                    <p:animEffect transition="in" filter="fade">
                                      <p:cBhvr>
                                        <p:cTn id="42" dur="770" decel="100000"/>
                                        <p:tgtEl>
                                          <p:spTgt spid="228392"/>
                                        </p:tgtEl>
                                      </p:cBhvr>
                                    </p:animEffect>
                                    <p:animScale>
                                      <p:cBhvr>
                                        <p:cTn id="43" dur="770" decel="100000"/>
                                        <p:tgtEl>
                                          <p:spTgt spid="228392"/>
                                        </p:tgtEl>
                                      </p:cBhvr>
                                      <p:from x="10000" y="10000"/>
                                      <p:to x="200000" y="450000"/>
                                    </p:animScale>
                                    <p:animScale>
                                      <p:cBhvr>
                                        <p:cTn id="44" dur="1230" accel="100000" fill="hold">
                                          <p:stCondLst>
                                            <p:cond delay="770"/>
                                          </p:stCondLst>
                                        </p:cTn>
                                        <p:tgtEl>
                                          <p:spTgt spid="228392"/>
                                        </p:tgtEl>
                                      </p:cBhvr>
                                      <p:from x="200000" y="450000"/>
                                      <p:to x="100000" y="100000"/>
                                    </p:animScale>
                                    <p:set>
                                      <p:cBhvr>
                                        <p:cTn id="45" dur="770" fill="hold"/>
                                        <p:tgtEl>
                                          <p:spTgt spid="228392"/>
                                        </p:tgtEl>
                                        <p:attrNameLst>
                                          <p:attrName>ppt_x</p:attrName>
                                        </p:attrNameLst>
                                      </p:cBhvr>
                                      <p:to>
                                        <p:strVal val="(0.5)"/>
                                      </p:to>
                                    </p:set>
                                    <p:anim from="(0.5)" to="(#ppt_x)" calcmode="lin" valueType="num">
                                      <p:cBhvr>
                                        <p:cTn id="46" dur="1230" accel="100000" fill="hold">
                                          <p:stCondLst>
                                            <p:cond delay="770"/>
                                          </p:stCondLst>
                                        </p:cTn>
                                        <p:tgtEl>
                                          <p:spTgt spid="228392"/>
                                        </p:tgtEl>
                                        <p:attrNameLst>
                                          <p:attrName>ppt_x</p:attrName>
                                        </p:attrNameLst>
                                      </p:cBhvr>
                                    </p:anim>
                                    <p:set>
                                      <p:cBhvr>
                                        <p:cTn id="47" dur="770" fill="hold"/>
                                        <p:tgtEl>
                                          <p:spTgt spid="228392"/>
                                        </p:tgtEl>
                                        <p:attrNameLst>
                                          <p:attrName>ppt_y</p:attrName>
                                        </p:attrNameLst>
                                      </p:cBhvr>
                                      <p:to>
                                        <p:strVal val="(#ppt_y+0.4)"/>
                                      </p:to>
                                    </p:set>
                                    <p:anim from="(#ppt_y+0.4)" to="(#ppt_y)" calcmode="lin" valueType="num">
                                      <p:cBhvr>
                                        <p:cTn id="48" dur="1230" accel="100000" fill="hold">
                                          <p:stCondLst>
                                            <p:cond delay="770"/>
                                          </p:stCondLst>
                                        </p:cTn>
                                        <p:tgtEl>
                                          <p:spTgt spid="228392"/>
                                        </p:tgtEl>
                                        <p:attrNameLst>
                                          <p:attrName>ppt_y</p:attrName>
                                        </p:attrNameLst>
                                      </p:cBhvr>
                                    </p:anim>
                                  </p:childTnLst>
                                </p:cTn>
                              </p:par>
                              <p:par>
                                <p:cTn id="49" presetID="51" presetClass="entr" presetSubtype="0" fill="hold" grpId="0" nodeType="withEffect">
                                  <p:stCondLst>
                                    <p:cond delay="0"/>
                                  </p:stCondLst>
                                  <p:childTnLst>
                                    <p:set>
                                      <p:cBhvr>
                                        <p:cTn id="50" dur="1" fill="hold">
                                          <p:stCondLst>
                                            <p:cond delay="0"/>
                                          </p:stCondLst>
                                        </p:cTn>
                                        <p:tgtEl>
                                          <p:spTgt spid="228394"/>
                                        </p:tgtEl>
                                        <p:attrNameLst>
                                          <p:attrName>style.visibility</p:attrName>
                                        </p:attrNameLst>
                                      </p:cBhvr>
                                      <p:to>
                                        <p:strVal val="visible"/>
                                      </p:to>
                                    </p:set>
                                    <p:animEffect transition="in" filter="fade">
                                      <p:cBhvr>
                                        <p:cTn id="51" dur="770" decel="100000"/>
                                        <p:tgtEl>
                                          <p:spTgt spid="228394"/>
                                        </p:tgtEl>
                                      </p:cBhvr>
                                    </p:animEffect>
                                    <p:animScale>
                                      <p:cBhvr>
                                        <p:cTn id="52" dur="770" decel="100000"/>
                                        <p:tgtEl>
                                          <p:spTgt spid="228394"/>
                                        </p:tgtEl>
                                      </p:cBhvr>
                                      <p:from x="10000" y="10000"/>
                                      <p:to x="200000" y="450000"/>
                                    </p:animScale>
                                    <p:animScale>
                                      <p:cBhvr>
                                        <p:cTn id="53" dur="1230" accel="100000" fill="hold">
                                          <p:stCondLst>
                                            <p:cond delay="770"/>
                                          </p:stCondLst>
                                        </p:cTn>
                                        <p:tgtEl>
                                          <p:spTgt spid="228394"/>
                                        </p:tgtEl>
                                      </p:cBhvr>
                                      <p:from x="200000" y="450000"/>
                                      <p:to x="100000" y="100000"/>
                                    </p:animScale>
                                    <p:set>
                                      <p:cBhvr>
                                        <p:cTn id="54" dur="770" fill="hold"/>
                                        <p:tgtEl>
                                          <p:spTgt spid="228394"/>
                                        </p:tgtEl>
                                        <p:attrNameLst>
                                          <p:attrName>ppt_x</p:attrName>
                                        </p:attrNameLst>
                                      </p:cBhvr>
                                      <p:to>
                                        <p:strVal val="(0.5)"/>
                                      </p:to>
                                    </p:set>
                                    <p:anim from="(0.5)" to="(#ppt_x)" calcmode="lin" valueType="num">
                                      <p:cBhvr>
                                        <p:cTn id="55" dur="1230" accel="100000" fill="hold">
                                          <p:stCondLst>
                                            <p:cond delay="770"/>
                                          </p:stCondLst>
                                        </p:cTn>
                                        <p:tgtEl>
                                          <p:spTgt spid="228394"/>
                                        </p:tgtEl>
                                        <p:attrNameLst>
                                          <p:attrName>ppt_x</p:attrName>
                                        </p:attrNameLst>
                                      </p:cBhvr>
                                    </p:anim>
                                    <p:set>
                                      <p:cBhvr>
                                        <p:cTn id="56" dur="770" fill="hold"/>
                                        <p:tgtEl>
                                          <p:spTgt spid="228394"/>
                                        </p:tgtEl>
                                        <p:attrNameLst>
                                          <p:attrName>ppt_y</p:attrName>
                                        </p:attrNameLst>
                                      </p:cBhvr>
                                      <p:to>
                                        <p:strVal val="(#ppt_y+0.4)"/>
                                      </p:to>
                                    </p:set>
                                    <p:anim from="(#ppt_y+0.4)" to="(#ppt_y)" calcmode="lin" valueType="num">
                                      <p:cBhvr>
                                        <p:cTn id="57" dur="1230" accel="100000" fill="hold">
                                          <p:stCondLst>
                                            <p:cond delay="770"/>
                                          </p:stCondLst>
                                        </p:cTn>
                                        <p:tgtEl>
                                          <p:spTgt spid="228394"/>
                                        </p:tgtEl>
                                        <p:attrNameLst>
                                          <p:attrName>ppt_y</p:attrName>
                                        </p:attrNameLst>
                                      </p:cBhvr>
                                    </p:anim>
                                  </p:childTnLst>
                                </p:cTn>
                              </p:par>
                              <p:par>
                                <p:cTn id="58" presetID="51" presetClass="entr" presetSubtype="0" fill="hold" grpId="0" nodeType="withEffect">
                                  <p:stCondLst>
                                    <p:cond delay="0"/>
                                  </p:stCondLst>
                                  <p:childTnLst>
                                    <p:set>
                                      <p:cBhvr>
                                        <p:cTn id="59" dur="1" fill="hold">
                                          <p:stCondLst>
                                            <p:cond delay="0"/>
                                          </p:stCondLst>
                                        </p:cTn>
                                        <p:tgtEl>
                                          <p:spTgt spid="228393"/>
                                        </p:tgtEl>
                                        <p:attrNameLst>
                                          <p:attrName>style.visibility</p:attrName>
                                        </p:attrNameLst>
                                      </p:cBhvr>
                                      <p:to>
                                        <p:strVal val="visible"/>
                                      </p:to>
                                    </p:set>
                                    <p:animEffect transition="in" filter="fade">
                                      <p:cBhvr>
                                        <p:cTn id="60" dur="770" decel="100000"/>
                                        <p:tgtEl>
                                          <p:spTgt spid="228393"/>
                                        </p:tgtEl>
                                      </p:cBhvr>
                                    </p:animEffect>
                                    <p:animScale>
                                      <p:cBhvr>
                                        <p:cTn id="61" dur="770" decel="100000"/>
                                        <p:tgtEl>
                                          <p:spTgt spid="228393"/>
                                        </p:tgtEl>
                                      </p:cBhvr>
                                      <p:from x="10000" y="10000"/>
                                      <p:to x="200000" y="450000"/>
                                    </p:animScale>
                                    <p:animScale>
                                      <p:cBhvr>
                                        <p:cTn id="62" dur="1230" accel="100000" fill="hold">
                                          <p:stCondLst>
                                            <p:cond delay="770"/>
                                          </p:stCondLst>
                                        </p:cTn>
                                        <p:tgtEl>
                                          <p:spTgt spid="228393"/>
                                        </p:tgtEl>
                                      </p:cBhvr>
                                      <p:from x="200000" y="450000"/>
                                      <p:to x="100000" y="100000"/>
                                    </p:animScale>
                                    <p:set>
                                      <p:cBhvr>
                                        <p:cTn id="63" dur="770" fill="hold"/>
                                        <p:tgtEl>
                                          <p:spTgt spid="228393"/>
                                        </p:tgtEl>
                                        <p:attrNameLst>
                                          <p:attrName>ppt_x</p:attrName>
                                        </p:attrNameLst>
                                      </p:cBhvr>
                                      <p:to>
                                        <p:strVal val="(0.5)"/>
                                      </p:to>
                                    </p:set>
                                    <p:anim from="(0.5)" to="(#ppt_x)" calcmode="lin" valueType="num">
                                      <p:cBhvr>
                                        <p:cTn id="64" dur="1230" accel="100000" fill="hold">
                                          <p:stCondLst>
                                            <p:cond delay="770"/>
                                          </p:stCondLst>
                                        </p:cTn>
                                        <p:tgtEl>
                                          <p:spTgt spid="228393"/>
                                        </p:tgtEl>
                                        <p:attrNameLst>
                                          <p:attrName>ppt_x</p:attrName>
                                        </p:attrNameLst>
                                      </p:cBhvr>
                                    </p:anim>
                                    <p:set>
                                      <p:cBhvr>
                                        <p:cTn id="65" dur="770" fill="hold"/>
                                        <p:tgtEl>
                                          <p:spTgt spid="228393"/>
                                        </p:tgtEl>
                                        <p:attrNameLst>
                                          <p:attrName>ppt_y</p:attrName>
                                        </p:attrNameLst>
                                      </p:cBhvr>
                                      <p:to>
                                        <p:strVal val="(#ppt_y+0.4)"/>
                                      </p:to>
                                    </p:set>
                                    <p:anim from="(#ppt_y+0.4)" to="(#ppt_y)" calcmode="lin" valueType="num">
                                      <p:cBhvr>
                                        <p:cTn id="66" dur="1230" accel="100000" fill="hold">
                                          <p:stCondLst>
                                            <p:cond delay="770"/>
                                          </p:stCondLst>
                                        </p:cTn>
                                        <p:tgtEl>
                                          <p:spTgt spid="228393"/>
                                        </p:tgtEl>
                                        <p:attrNameLst>
                                          <p:attrName>ppt_y</p:attrName>
                                        </p:attrNameLst>
                                      </p:cBhvr>
                                    </p:anim>
                                  </p:childTnLst>
                                </p:cTn>
                              </p:par>
                            </p:childTnLst>
                          </p:cTn>
                        </p:par>
                        <p:par>
                          <p:cTn id="67" fill="hold">
                            <p:stCondLst>
                              <p:cond delay="2000"/>
                            </p:stCondLst>
                            <p:childTnLst>
                              <p:par>
                                <p:cTn id="68" presetID="9" presetClass="entr" presetSubtype="0" fill="hold" nodeType="afterEffect">
                                  <p:stCondLst>
                                    <p:cond delay="0"/>
                                  </p:stCondLst>
                                  <p:childTnLst>
                                    <p:set>
                                      <p:cBhvr>
                                        <p:cTn id="69" dur="1" fill="hold">
                                          <p:stCondLst>
                                            <p:cond delay="0"/>
                                          </p:stCondLst>
                                        </p:cTn>
                                        <p:tgtEl>
                                          <p:spTgt spid="5"/>
                                        </p:tgtEl>
                                        <p:attrNameLst>
                                          <p:attrName>style.visibility</p:attrName>
                                        </p:attrNameLst>
                                      </p:cBhvr>
                                      <p:to>
                                        <p:strVal val="visible"/>
                                      </p:to>
                                    </p:set>
                                    <p:animEffect transition="in" filter="dissolve">
                                      <p:cBhvr>
                                        <p:cTn id="70" dur="1000"/>
                                        <p:tgtEl>
                                          <p:spTgt spid="5"/>
                                        </p:tgtEl>
                                      </p:cBhvr>
                                    </p:animEffect>
                                  </p:childTnLst>
                                </p:cTn>
                              </p:par>
                              <p:par>
                                <p:cTn id="71" presetID="9" presetClass="entr" presetSubtype="0" fill="hold" nodeType="withEffect">
                                  <p:stCondLst>
                                    <p:cond delay="0"/>
                                  </p:stCondLst>
                                  <p:childTnLst>
                                    <p:set>
                                      <p:cBhvr>
                                        <p:cTn id="72" dur="1" fill="hold">
                                          <p:stCondLst>
                                            <p:cond delay="0"/>
                                          </p:stCondLst>
                                        </p:cTn>
                                        <p:tgtEl>
                                          <p:spTgt spid="6"/>
                                        </p:tgtEl>
                                        <p:attrNameLst>
                                          <p:attrName>style.visibility</p:attrName>
                                        </p:attrNameLst>
                                      </p:cBhvr>
                                      <p:to>
                                        <p:strVal val="visible"/>
                                      </p:to>
                                    </p:set>
                                    <p:animEffect transition="in" filter="dissolve">
                                      <p:cBhvr>
                                        <p:cTn id="73" dur="1000"/>
                                        <p:tgtEl>
                                          <p:spTgt spid="6"/>
                                        </p:tgtEl>
                                      </p:cBhvr>
                                    </p:animEffect>
                                  </p:childTnLst>
                                </p:cTn>
                              </p:par>
                              <p:par>
                                <p:cTn id="74" presetID="9" presetClass="entr" presetSubtype="0" fill="hold" nodeType="withEffect">
                                  <p:stCondLst>
                                    <p:cond delay="0"/>
                                  </p:stCondLst>
                                  <p:childTnLst>
                                    <p:set>
                                      <p:cBhvr>
                                        <p:cTn id="75" dur="1" fill="hold">
                                          <p:stCondLst>
                                            <p:cond delay="0"/>
                                          </p:stCondLst>
                                        </p:cTn>
                                        <p:tgtEl>
                                          <p:spTgt spid="2"/>
                                        </p:tgtEl>
                                        <p:attrNameLst>
                                          <p:attrName>style.visibility</p:attrName>
                                        </p:attrNameLst>
                                      </p:cBhvr>
                                      <p:to>
                                        <p:strVal val="visible"/>
                                      </p:to>
                                    </p:set>
                                    <p:animEffect transition="in" filter="dissolve">
                                      <p:cBhvr>
                                        <p:cTn id="76" dur="1000"/>
                                        <p:tgtEl>
                                          <p:spTgt spid="2"/>
                                        </p:tgtEl>
                                      </p:cBhvr>
                                    </p:animEffect>
                                  </p:childTnLst>
                                </p:cTn>
                              </p:par>
                              <p:par>
                                <p:cTn id="77" presetID="9" presetClass="entr" presetSubtype="0" fill="hold" nodeType="withEffect">
                                  <p:stCondLst>
                                    <p:cond delay="0"/>
                                  </p:stCondLst>
                                  <p:childTnLst>
                                    <p:set>
                                      <p:cBhvr>
                                        <p:cTn id="78" dur="1" fill="hold">
                                          <p:stCondLst>
                                            <p:cond delay="0"/>
                                          </p:stCondLst>
                                        </p:cTn>
                                        <p:tgtEl>
                                          <p:spTgt spid="3"/>
                                        </p:tgtEl>
                                        <p:attrNameLst>
                                          <p:attrName>style.visibility</p:attrName>
                                        </p:attrNameLst>
                                      </p:cBhvr>
                                      <p:to>
                                        <p:strVal val="visible"/>
                                      </p:to>
                                    </p:set>
                                    <p:animEffect transition="in" filter="dissolve">
                                      <p:cBhvr>
                                        <p:cTn id="79" dur="1000"/>
                                        <p:tgtEl>
                                          <p:spTgt spid="3"/>
                                        </p:tgtEl>
                                      </p:cBhvr>
                                    </p:animEffect>
                                  </p:childTnLst>
                                </p:cTn>
                              </p:par>
                              <p:par>
                                <p:cTn id="80" presetID="9" presetClass="entr" presetSubtype="0" fill="hold" nodeType="withEffect">
                                  <p:stCondLst>
                                    <p:cond delay="0"/>
                                  </p:stCondLst>
                                  <p:childTnLst>
                                    <p:set>
                                      <p:cBhvr>
                                        <p:cTn id="81" dur="1" fill="hold">
                                          <p:stCondLst>
                                            <p:cond delay="0"/>
                                          </p:stCondLst>
                                        </p:cTn>
                                        <p:tgtEl>
                                          <p:spTgt spid="8"/>
                                        </p:tgtEl>
                                        <p:attrNameLst>
                                          <p:attrName>style.visibility</p:attrName>
                                        </p:attrNameLst>
                                      </p:cBhvr>
                                      <p:to>
                                        <p:strVal val="visible"/>
                                      </p:to>
                                    </p:set>
                                    <p:animEffect transition="in" filter="dissolve">
                                      <p:cBhvr>
                                        <p:cTn id="82" dur="1000"/>
                                        <p:tgtEl>
                                          <p:spTgt spid="8"/>
                                        </p:tgtEl>
                                      </p:cBhvr>
                                    </p:animEffect>
                                  </p:childTnLst>
                                </p:cTn>
                              </p:par>
                              <p:par>
                                <p:cTn id="83" presetID="9" presetClass="entr" presetSubtype="0" fill="hold" nodeType="withEffect">
                                  <p:stCondLst>
                                    <p:cond delay="0"/>
                                  </p:stCondLst>
                                  <p:childTnLst>
                                    <p:set>
                                      <p:cBhvr>
                                        <p:cTn id="84" dur="1" fill="hold">
                                          <p:stCondLst>
                                            <p:cond delay="0"/>
                                          </p:stCondLst>
                                        </p:cTn>
                                        <p:tgtEl>
                                          <p:spTgt spid="7"/>
                                        </p:tgtEl>
                                        <p:attrNameLst>
                                          <p:attrName>style.visibility</p:attrName>
                                        </p:attrNameLst>
                                      </p:cBhvr>
                                      <p:to>
                                        <p:strVal val="visible"/>
                                      </p:to>
                                    </p:set>
                                    <p:animEffect transition="in" filter="dissolve">
                                      <p:cBhvr>
                                        <p:cTn id="85" dur="1000"/>
                                        <p:tgtEl>
                                          <p:spTgt spid="7"/>
                                        </p:tgtEl>
                                      </p:cBhvr>
                                    </p:animEffect>
                                  </p:childTnLst>
                                </p:cTn>
                              </p:par>
                            </p:childTnLst>
                          </p:cTn>
                        </p:par>
                      </p:childTnLst>
                    </p:cTn>
                  </p:par>
                  <p:par>
                    <p:cTn id="86" fill="hold">
                      <p:stCondLst>
                        <p:cond delay="indefinite"/>
                      </p:stCondLst>
                      <p:childTnLst>
                        <p:par>
                          <p:cTn id="87" fill="hold">
                            <p:stCondLst>
                              <p:cond delay="0"/>
                            </p:stCondLst>
                            <p:childTnLst>
                              <p:par>
                                <p:cTn id="88" presetID="9" presetClass="entr" presetSubtype="0" fill="hold" grpId="0" nodeType="clickEffect">
                                  <p:stCondLst>
                                    <p:cond delay="0"/>
                                  </p:stCondLst>
                                  <p:childTnLst>
                                    <p:set>
                                      <p:cBhvr>
                                        <p:cTn id="89" dur="1" fill="hold">
                                          <p:stCondLst>
                                            <p:cond delay="0"/>
                                          </p:stCondLst>
                                        </p:cTn>
                                        <p:tgtEl>
                                          <p:spTgt spid="228382"/>
                                        </p:tgtEl>
                                        <p:attrNameLst>
                                          <p:attrName>style.visibility</p:attrName>
                                        </p:attrNameLst>
                                      </p:cBhvr>
                                      <p:to>
                                        <p:strVal val="visible"/>
                                      </p:to>
                                    </p:set>
                                    <p:animEffect transition="in" filter="dissolve">
                                      <p:cBhvr>
                                        <p:cTn id="90" dur="500"/>
                                        <p:tgtEl>
                                          <p:spTgt spid="228382"/>
                                        </p:tgtEl>
                                      </p:cBhvr>
                                    </p:animEffect>
                                  </p:childTnLst>
                                </p:cTn>
                              </p:par>
                            </p:childTnLst>
                          </p:cTn>
                        </p:par>
                        <p:par>
                          <p:cTn id="91" fill="hold">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228383"/>
                                        </p:tgtEl>
                                        <p:attrNameLst>
                                          <p:attrName>style.visibility</p:attrName>
                                        </p:attrNameLst>
                                      </p:cBhvr>
                                      <p:to>
                                        <p:strVal val="visible"/>
                                      </p:to>
                                    </p:set>
                                    <p:animEffect transition="in" filter="dissolve">
                                      <p:cBhvr>
                                        <p:cTn id="94" dur="500"/>
                                        <p:tgtEl>
                                          <p:spTgt spid="228383"/>
                                        </p:tgtEl>
                                      </p:cBhvr>
                                    </p:animEffect>
                                  </p:childTnLst>
                                </p:cTn>
                              </p:par>
                            </p:childTnLst>
                          </p:cTn>
                        </p:par>
                        <p:par>
                          <p:cTn id="95" fill="hold">
                            <p:stCondLst>
                              <p:cond delay="1000"/>
                            </p:stCondLst>
                            <p:childTnLst>
                              <p:par>
                                <p:cTn id="96" presetID="9" presetClass="entr" presetSubtype="0" fill="hold" grpId="0" nodeType="afterEffect">
                                  <p:stCondLst>
                                    <p:cond delay="0"/>
                                  </p:stCondLst>
                                  <p:childTnLst>
                                    <p:set>
                                      <p:cBhvr>
                                        <p:cTn id="97" dur="1" fill="hold">
                                          <p:stCondLst>
                                            <p:cond delay="0"/>
                                          </p:stCondLst>
                                        </p:cTn>
                                        <p:tgtEl>
                                          <p:spTgt spid="228384"/>
                                        </p:tgtEl>
                                        <p:attrNameLst>
                                          <p:attrName>style.visibility</p:attrName>
                                        </p:attrNameLst>
                                      </p:cBhvr>
                                      <p:to>
                                        <p:strVal val="visible"/>
                                      </p:to>
                                    </p:set>
                                    <p:animEffect transition="in" filter="dissolve">
                                      <p:cBhvr>
                                        <p:cTn id="98" dur="500"/>
                                        <p:tgtEl>
                                          <p:spTgt spid="228384"/>
                                        </p:tgtEl>
                                      </p:cBhvr>
                                    </p:animEffect>
                                  </p:childTnLst>
                                </p:cTn>
                              </p:par>
                            </p:childTnLst>
                          </p:cTn>
                        </p:par>
                        <p:par>
                          <p:cTn id="99" fill="hold">
                            <p:stCondLst>
                              <p:cond delay="1500"/>
                            </p:stCondLst>
                            <p:childTnLst>
                              <p:par>
                                <p:cTn id="100" presetID="9" presetClass="entr" presetSubtype="0" fill="hold" grpId="0" nodeType="afterEffect">
                                  <p:stCondLst>
                                    <p:cond delay="0"/>
                                  </p:stCondLst>
                                  <p:childTnLst>
                                    <p:set>
                                      <p:cBhvr>
                                        <p:cTn id="101" dur="1" fill="hold">
                                          <p:stCondLst>
                                            <p:cond delay="0"/>
                                          </p:stCondLst>
                                        </p:cTn>
                                        <p:tgtEl>
                                          <p:spTgt spid="228386"/>
                                        </p:tgtEl>
                                        <p:attrNameLst>
                                          <p:attrName>style.visibility</p:attrName>
                                        </p:attrNameLst>
                                      </p:cBhvr>
                                      <p:to>
                                        <p:strVal val="visible"/>
                                      </p:to>
                                    </p:set>
                                    <p:animEffect transition="in" filter="dissolve">
                                      <p:cBhvr>
                                        <p:cTn id="102" dur="500"/>
                                        <p:tgtEl>
                                          <p:spTgt spid="228386"/>
                                        </p:tgtEl>
                                      </p:cBhvr>
                                    </p:animEffect>
                                  </p:childTnLst>
                                </p:cTn>
                              </p:par>
                            </p:childTnLst>
                          </p:cTn>
                        </p:par>
                        <p:par>
                          <p:cTn id="103" fill="hold">
                            <p:stCondLst>
                              <p:cond delay="2000"/>
                            </p:stCondLst>
                            <p:childTnLst>
                              <p:par>
                                <p:cTn id="104" presetID="9" presetClass="entr" presetSubtype="0" fill="hold" grpId="0" nodeType="afterEffect">
                                  <p:stCondLst>
                                    <p:cond delay="0"/>
                                  </p:stCondLst>
                                  <p:childTnLst>
                                    <p:set>
                                      <p:cBhvr>
                                        <p:cTn id="105" dur="1" fill="hold">
                                          <p:stCondLst>
                                            <p:cond delay="0"/>
                                          </p:stCondLst>
                                        </p:cTn>
                                        <p:tgtEl>
                                          <p:spTgt spid="228385"/>
                                        </p:tgtEl>
                                        <p:attrNameLst>
                                          <p:attrName>style.visibility</p:attrName>
                                        </p:attrNameLst>
                                      </p:cBhvr>
                                      <p:to>
                                        <p:strVal val="visible"/>
                                      </p:to>
                                    </p:set>
                                    <p:animEffect transition="in" filter="dissolve">
                                      <p:cBhvr>
                                        <p:cTn id="106" dur="500"/>
                                        <p:tgtEl>
                                          <p:spTgt spid="228385"/>
                                        </p:tgtEl>
                                      </p:cBhvr>
                                    </p:animEffect>
                                  </p:childTnLst>
                                </p:cTn>
                              </p:par>
                            </p:childTnLst>
                          </p:cTn>
                        </p:par>
                        <p:par>
                          <p:cTn id="107" fill="hold">
                            <p:stCondLst>
                              <p:cond delay="2500"/>
                            </p:stCondLst>
                            <p:childTnLst>
                              <p:par>
                                <p:cTn id="108" presetID="9" presetClass="entr" presetSubtype="0" fill="hold" grpId="0" nodeType="afterEffect">
                                  <p:stCondLst>
                                    <p:cond delay="0"/>
                                  </p:stCondLst>
                                  <p:childTnLst>
                                    <p:set>
                                      <p:cBhvr>
                                        <p:cTn id="109" dur="1" fill="hold">
                                          <p:stCondLst>
                                            <p:cond delay="0"/>
                                          </p:stCondLst>
                                        </p:cTn>
                                        <p:tgtEl>
                                          <p:spTgt spid="228387"/>
                                        </p:tgtEl>
                                        <p:attrNameLst>
                                          <p:attrName>style.visibility</p:attrName>
                                        </p:attrNameLst>
                                      </p:cBhvr>
                                      <p:to>
                                        <p:strVal val="visible"/>
                                      </p:to>
                                    </p:set>
                                    <p:animEffect transition="in" filter="dissolve">
                                      <p:cBhvr>
                                        <p:cTn id="110" dur="500"/>
                                        <p:tgtEl>
                                          <p:spTgt spid="228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82" grpId="0" animBg="1"/>
      <p:bldP spid="228383" grpId="0" animBg="1"/>
      <p:bldP spid="228384" grpId="0" animBg="1"/>
      <p:bldP spid="228385" grpId="0" animBg="1"/>
      <p:bldP spid="228386" grpId="0" animBg="1"/>
      <p:bldP spid="228387" grpId="0" animBg="1"/>
      <p:bldP spid="228388" grpId="0" animBg="1"/>
      <p:bldP spid="228389" grpId="0" animBg="1"/>
      <p:bldP spid="228390" grpId="0" animBg="1"/>
      <p:bldP spid="228391" grpId="0" animBg="1"/>
      <p:bldP spid="228392" grpId="0" animBg="1"/>
      <p:bldP spid="228393" grpId="0" animBg="1"/>
      <p:bldP spid="22839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086600" cy="1447800"/>
          </a:xfrm>
        </p:spPr>
        <p:txBody>
          <a:bodyPr/>
          <a:lstStyle/>
          <a:p>
            <a:pPr eaLnBrk="1" hangingPunct="1">
              <a:defRPr/>
            </a:pPr>
            <a:r>
              <a:rPr lang="en-US" dirty="0" smtClean="0"/>
              <a:t>Computer Science and</a:t>
            </a:r>
            <a:br>
              <a:rPr lang="en-US" dirty="0" smtClean="0"/>
            </a:br>
            <a:r>
              <a:rPr lang="en-US" dirty="0" smtClean="0"/>
              <a:t>Software Engineering</a:t>
            </a:r>
            <a:endParaRPr lang="en-US" dirty="0"/>
          </a:p>
        </p:txBody>
      </p:sp>
      <p:sp>
        <p:nvSpPr>
          <p:cNvPr id="4" name="Date Placeholder 3"/>
          <p:cNvSpPr>
            <a:spLocks noGrp="1"/>
          </p:cNvSpPr>
          <p:nvPr>
            <p:ph type="dt" sz="quarter" idx="10"/>
          </p:nvPr>
        </p:nvSpPr>
        <p:spPr/>
        <p:txBody>
          <a:bodyPr/>
          <a:lstStyle/>
          <a:p>
            <a:pPr>
              <a:defRPr/>
            </a:pPr>
            <a:r>
              <a:rPr lang="en-US" smtClean="0"/>
              <a:t>SEEW 2012</a:t>
            </a:r>
            <a:endParaRPr lang="en-US"/>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53C91D6F-53CA-441B-BE55-DC3BB7FCF27B}" type="slidenum">
              <a:rPr lang="en-US" smtClean="0"/>
              <a:pPr>
                <a:defRPr/>
              </a:pPr>
              <a:t>7</a:t>
            </a:fld>
            <a:endParaRPr lang="en-US"/>
          </a:p>
        </p:txBody>
      </p:sp>
      <p:sp>
        <p:nvSpPr>
          <p:cNvPr id="7" name="Text Box 4"/>
          <p:cNvSpPr txBox="1">
            <a:spLocks noChangeArrowheads="1"/>
          </p:cNvSpPr>
          <p:nvPr/>
        </p:nvSpPr>
        <p:spPr bwMode="auto">
          <a:xfrm>
            <a:off x="914400" y="2093913"/>
            <a:ext cx="7315200" cy="1411287"/>
          </a:xfrm>
          <a:prstGeom prst="rect">
            <a:avLst/>
          </a:prstGeom>
          <a:gradFill rotWithShape="1">
            <a:gsLst>
              <a:gs pos="0">
                <a:srgbClr val="000099"/>
              </a:gs>
              <a:gs pos="100000">
                <a:srgbClr val="000047"/>
              </a:gs>
            </a:gsLst>
            <a:path path="shape">
              <a:fillToRect l="50000" t="50000" r="50000" b="50000"/>
            </a:path>
          </a:gradFill>
          <a:ln w="38100">
            <a:solidFill>
              <a:schemeClr val="tx1"/>
            </a:solidFill>
            <a:miter lim="800000"/>
            <a:headEnd/>
            <a:tailEnd/>
          </a:ln>
        </p:spPr>
        <p:txBody>
          <a:bodyPr>
            <a:spAutoFit/>
          </a:bodyPr>
          <a:lstStyle/>
          <a:p>
            <a:pPr algn="ctr" eaLnBrk="0" hangingPunct="0">
              <a:spcBef>
                <a:spcPct val="20000"/>
              </a:spcBef>
            </a:pPr>
            <a:r>
              <a:rPr lang="sv-SE" sz="2800" dirty="0">
                <a:solidFill>
                  <a:srgbClr val="FFFF00"/>
                </a:solidFill>
                <a:latin typeface="Gill Sans MT" pitchFamily="34" charset="0"/>
                <a:ea typeface="ＭＳ Ｐゴシック"/>
                <a:cs typeface="ＭＳ Ｐゴシック"/>
              </a:rPr>
              <a:t>Computer Science is about fundamentally understanding what we can do with computing devices</a:t>
            </a:r>
          </a:p>
        </p:txBody>
      </p:sp>
      <p:sp>
        <p:nvSpPr>
          <p:cNvPr id="8" name="Text Box 5"/>
          <p:cNvSpPr txBox="1">
            <a:spLocks noChangeArrowheads="1"/>
          </p:cNvSpPr>
          <p:nvPr/>
        </p:nvSpPr>
        <p:spPr bwMode="auto">
          <a:xfrm>
            <a:off x="266700" y="4343400"/>
            <a:ext cx="8610600" cy="954088"/>
          </a:xfrm>
          <a:prstGeom prst="rect">
            <a:avLst/>
          </a:prstGeom>
          <a:gradFill rotWithShape="1">
            <a:gsLst>
              <a:gs pos="0">
                <a:srgbClr val="000099"/>
              </a:gs>
              <a:gs pos="100000">
                <a:srgbClr val="000047"/>
              </a:gs>
            </a:gsLst>
            <a:path path="shape">
              <a:fillToRect l="50000" t="50000" r="50000" b="50000"/>
            </a:path>
          </a:gradFill>
          <a:ln w="38100">
            <a:solidFill>
              <a:schemeClr val="tx1"/>
            </a:solidFill>
            <a:miter lim="800000"/>
            <a:headEnd/>
            <a:tailEnd/>
          </a:ln>
        </p:spPr>
        <p:txBody>
          <a:bodyPr>
            <a:spAutoFit/>
          </a:bodyPr>
          <a:lstStyle/>
          <a:p>
            <a:pPr algn="ctr" eaLnBrk="0" hangingPunct="0">
              <a:spcBef>
                <a:spcPct val="20000"/>
              </a:spcBef>
            </a:pPr>
            <a:r>
              <a:rPr lang="sv-SE" sz="2800" dirty="0">
                <a:solidFill>
                  <a:srgbClr val="FFFF00"/>
                </a:solidFill>
                <a:latin typeface="Gill Sans MT" pitchFamily="34" charset="0"/>
                <a:ea typeface="ＭＳ Ｐゴシック"/>
                <a:cs typeface="ＭＳ Ｐゴシック"/>
              </a:rPr>
              <a:t>Software engineering is about building high quality computing solutions to real-life problems</a:t>
            </a:r>
          </a:p>
        </p:txBody>
      </p:sp>
      <p:sp>
        <p:nvSpPr>
          <p:cNvPr id="9" name="Rectangle 8"/>
          <p:cNvSpPr/>
          <p:nvPr/>
        </p:nvSpPr>
        <p:spPr>
          <a:xfrm>
            <a:off x="5638800" y="2133600"/>
            <a:ext cx="2514600" cy="457200"/>
          </a:xfrm>
          <a:prstGeom prst="rect">
            <a:avLst/>
          </a:prstGeom>
          <a:solidFill>
            <a:srgbClr val="FFCC66">
              <a:alpha val="49020"/>
            </a:srgbClr>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600200" y="2590800"/>
            <a:ext cx="2514600" cy="457200"/>
          </a:xfrm>
          <a:prstGeom prst="rect">
            <a:avLst/>
          </a:prstGeom>
          <a:solidFill>
            <a:srgbClr val="FFCC66">
              <a:alpha val="49020"/>
            </a:srgbClr>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781800" y="4419600"/>
            <a:ext cx="2095500" cy="457200"/>
          </a:xfrm>
          <a:prstGeom prst="rect">
            <a:avLst/>
          </a:prstGeom>
          <a:solidFill>
            <a:srgbClr val="FFCC66">
              <a:alpha val="49020"/>
            </a:srgbClr>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029200" y="4800600"/>
            <a:ext cx="1371600" cy="457200"/>
          </a:xfrm>
          <a:prstGeom prst="rect">
            <a:avLst/>
          </a:prstGeom>
          <a:solidFill>
            <a:srgbClr val="FFCC66">
              <a:alpha val="49020"/>
            </a:srgbClr>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left)">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left)">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r>
              <a:rPr lang="en-US" smtClean="0"/>
              <a:t>SEEW 2012</a:t>
            </a:r>
          </a:p>
        </p:txBody>
      </p:sp>
      <p:sp>
        <p:nvSpPr>
          <p:cNvPr id="5123" name="Slide Number Placeholder 5"/>
          <p:cNvSpPr>
            <a:spLocks noGrp="1"/>
          </p:cNvSpPr>
          <p:nvPr>
            <p:ph type="sldNum" sz="quarter" idx="12"/>
          </p:nvPr>
        </p:nvSpPr>
        <p:spPr>
          <a:noFill/>
        </p:spPr>
        <p:txBody>
          <a:bodyPr/>
          <a:lstStyle/>
          <a:p>
            <a:fld id="{70A247E7-91B6-4B1A-816B-EED1FE8D0C9A}" type="slidenum">
              <a:rPr lang="en-US" smtClean="0"/>
              <a:pPr/>
              <a:t>8</a:t>
            </a:fld>
            <a:endParaRPr lang="en-US" smtClean="0"/>
          </a:p>
        </p:txBody>
      </p:sp>
      <p:sp>
        <p:nvSpPr>
          <p:cNvPr id="5124" name="Rectangle 2"/>
          <p:cNvSpPr>
            <a:spLocks noGrp="1" noChangeArrowheads="1"/>
          </p:cNvSpPr>
          <p:nvPr>
            <p:ph type="title"/>
          </p:nvPr>
        </p:nvSpPr>
        <p:spPr>
          <a:xfrm>
            <a:off x="788988" y="1"/>
            <a:ext cx="7231062" cy="1142999"/>
          </a:xfrm>
        </p:spPr>
        <p:txBody>
          <a:bodyPr/>
          <a:lstStyle/>
          <a:p>
            <a:r>
              <a:rPr lang="en-US" dirty="0" smtClean="0"/>
              <a:t>Important Quality Attributes</a:t>
            </a:r>
          </a:p>
        </p:txBody>
      </p:sp>
      <p:sp>
        <p:nvSpPr>
          <p:cNvPr id="198685" name="Oval 29"/>
          <p:cNvSpPr>
            <a:spLocks noChangeArrowheads="1"/>
          </p:cNvSpPr>
          <p:nvPr/>
        </p:nvSpPr>
        <p:spPr bwMode="auto">
          <a:xfrm>
            <a:off x="788988" y="960438"/>
            <a:ext cx="7300912" cy="3979862"/>
          </a:xfrm>
          <a:prstGeom prst="ellipse">
            <a:avLst/>
          </a:prstGeom>
          <a:solidFill>
            <a:srgbClr val="0033CC"/>
          </a:solidFill>
          <a:ln w="76200">
            <a:solidFill>
              <a:schemeClr val="tx1"/>
            </a:solidFill>
            <a:round/>
            <a:headEnd/>
            <a:tailEnd/>
          </a:ln>
        </p:spPr>
        <p:txBody>
          <a:bodyPr wrap="none" anchor="ctr"/>
          <a:lstStyle/>
          <a:p>
            <a:pPr eaLnBrk="0" hangingPunct="0"/>
            <a:endParaRPr lang="en-US"/>
          </a:p>
        </p:txBody>
      </p:sp>
      <p:grpSp>
        <p:nvGrpSpPr>
          <p:cNvPr id="2" name="Group 66"/>
          <p:cNvGrpSpPr>
            <a:grpSpLocks/>
          </p:cNvGrpSpPr>
          <p:nvPr/>
        </p:nvGrpSpPr>
        <p:grpSpPr bwMode="auto">
          <a:xfrm>
            <a:off x="1831975" y="1762125"/>
            <a:ext cx="5145088" cy="2325688"/>
            <a:chOff x="1154" y="1110"/>
            <a:chExt cx="3241" cy="1465"/>
          </a:xfrm>
        </p:grpSpPr>
        <p:sp>
          <p:nvSpPr>
            <p:cNvPr id="5147" name="Oval 31"/>
            <p:cNvSpPr>
              <a:spLocks noChangeArrowheads="1"/>
            </p:cNvSpPr>
            <p:nvPr/>
          </p:nvSpPr>
          <p:spPr bwMode="auto">
            <a:xfrm>
              <a:off x="1154" y="1110"/>
              <a:ext cx="3241" cy="1465"/>
            </a:xfrm>
            <a:prstGeom prst="ellipse">
              <a:avLst/>
            </a:prstGeom>
            <a:solidFill>
              <a:srgbClr val="0000CC"/>
            </a:solidFill>
            <a:ln w="57150">
              <a:solidFill>
                <a:schemeClr val="tx1"/>
              </a:solidFill>
              <a:round/>
              <a:headEnd/>
              <a:tailEnd/>
            </a:ln>
          </p:spPr>
          <p:txBody>
            <a:bodyPr wrap="none" anchor="ctr"/>
            <a:lstStyle/>
            <a:p>
              <a:pPr eaLnBrk="0" hangingPunct="0"/>
              <a:endParaRPr lang="en-US"/>
            </a:p>
          </p:txBody>
        </p:sp>
        <p:sp>
          <p:nvSpPr>
            <p:cNvPr id="198688" name="Text Box 32"/>
            <p:cNvSpPr txBox="1">
              <a:spLocks noChangeArrowheads="1"/>
            </p:cNvSpPr>
            <p:nvPr/>
          </p:nvSpPr>
          <p:spPr bwMode="auto">
            <a:xfrm>
              <a:off x="1329" y="1434"/>
              <a:ext cx="2891" cy="864"/>
            </a:xfrm>
            <a:prstGeom prst="rect">
              <a:avLst/>
            </a:prstGeom>
            <a:noFill/>
            <a:ln w="9525">
              <a:noFill/>
              <a:miter lim="800000"/>
              <a:headEnd/>
              <a:tailEnd/>
            </a:ln>
            <a:effectLst/>
          </p:spPr>
          <p:txBody>
            <a:bodyPr>
              <a:spAutoFit/>
            </a:bodyPr>
            <a:lstStyle/>
            <a:p>
              <a:pPr algn="ctr">
                <a:defRPr/>
              </a:pPr>
              <a:r>
                <a:rPr lang="en-US" sz="2400" u="sng" dirty="0">
                  <a:solidFill>
                    <a:schemeClr val="tx2"/>
                  </a:solidFill>
                  <a:effectLst>
                    <a:outerShdw blurRad="38100" dist="38100" dir="2700000" algn="tl">
                      <a:srgbClr val="000000"/>
                    </a:outerShdw>
                  </a:effectLst>
                </a:rPr>
                <a:t>Building High Quality Software</a:t>
              </a:r>
            </a:p>
            <a:p>
              <a:pPr algn="ctr">
                <a:defRPr/>
              </a:pPr>
              <a:r>
                <a:rPr lang="en-US" b="0" dirty="0">
                  <a:solidFill>
                    <a:schemeClr val="tx1"/>
                  </a:solidFill>
                </a:rPr>
                <a:t>specifying, modeling, designing, implementing, evaluating, deploying, maintaining, …</a:t>
              </a:r>
            </a:p>
          </p:txBody>
        </p:sp>
      </p:grpSp>
      <p:sp>
        <p:nvSpPr>
          <p:cNvPr id="198689" name="Text Box 33"/>
          <p:cNvSpPr txBox="1">
            <a:spLocks noChangeArrowheads="1"/>
          </p:cNvSpPr>
          <p:nvPr/>
        </p:nvSpPr>
        <p:spPr bwMode="auto">
          <a:xfrm rot="-658016">
            <a:off x="4425950" y="4179888"/>
            <a:ext cx="1785938" cy="396875"/>
          </a:xfrm>
          <a:prstGeom prst="rect">
            <a:avLst/>
          </a:prstGeom>
          <a:noFill/>
          <a:ln w="9525">
            <a:noFill/>
            <a:miter lim="800000"/>
            <a:headEnd/>
            <a:tailEnd/>
          </a:ln>
        </p:spPr>
        <p:txBody>
          <a:bodyPr>
            <a:spAutoFit/>
          </a:bodyPr>
          <a:lstStyle/>
          <a:p>
            <a:pPr algn="ctr">
              <a:spcBef>
                <a:spcPct val="50000"/>
              </a:spcBef>
            </a:pPr>
            <a:r>
              <a:rPr lang="en-US" dirty="0">
                <a:solidFill>
                  <a:schemeClr val="tx2"/>
                </a:solidFill>
                <a:latin typeface="Comic Sans MS" pitchFamily="66" charset="0"/>
              </a:rPr>
              <a:t>etc. ...</a:t>
            </a:r>
          </a:p>
        </p:txBody>
      </p:sp>
      <p:grpSp>
        <p:nvGrpSpPr>
          <p:cNvPr id="3" name="Group 67"/>
          <p:cNvGrpSpPr>
            <a:grpSpLocks/>
          </p:cNvGrpSpPr>
          <p:nvPr/>
        </p:nvGrpSpPr>
        <p:grpSpPr bwMode="auto">
          <a:xfrm>
            <a:off x="3292475" y="1057275"/>
            <a:ext cx="2641600" cy="857250"/>
            <a:chOff x="2074" y="666"/>
            <a:chExt cx="1664" cy="540"/>
          </a:xfrm>
        </p:grpSpPr>
        <p:sp>
          <p:nvSpPr>
            <p:cNvPr id="5144" name="Text Box 35"/>
            <p:cNvSpPr txBox="1">
              <a:spLocks noChangeArrowheads="1"/>
            </p:cNvSpPr>
            <p:nvPr/>
          </p:nvSpPr>
          <p:spPr bwMode="auto">
            <a:xfrm>
              <a:off x="2212" y="743"/>
              <a:ext cx="1126" cy="250"/>
            </a:xfrm>
            <a:prstGeom prst="rect">
              <a:avLst/>
            </a:prstGeom>
            <a:noFill/>
            <a:ln w="9525">
              <a:noFill/>
              <a:miter lim="800000"/>
              <a:headEnd/>
              <a:tailEnd/>
            </a:ln>
          </p:spPr>
          <p:txBody>
            <a:bodyPr>
              <a:spAutoFit/>
            </a:bodyPr>
            <a:lstStyle/>
            <a:p>
              <a:pPr algn="ctr">
                <a:spcBef>
                  <a:spcPct val="50000"/>
                </a:spcBef>
              </a:pPr>
              <a:r>
                <a:rPr lang="en-US">
                  <a:solidFill>
                    <a:schemeClr val="tx2"/>
                  </a:solidFill>
                  <a:latin typeface="Comic Sans MS" pitchFamily="66" charset="0"/>
                </a:rPr>
                <a:t>Reliability</a:t>
              </a:r>
            </a:p>
          </p:txBody>
        </p:sp>
        <p:sp>
          <p:nvSpPr>
            <p:cNvPr id="5145" name="Line 36"/>
            <p:cNvSpPr>
              <a:spLocks noChangeShapeType="1"/>
            </p:cNvSpPr>
            <p:nvPr/>
          </p:nvSpPr>
          <p:spPr bwMode="auto">
            <a:xfrm flipH="1" flipV="1">
              <a:off x="2074" y="666"/>
              <a:ext cx="131" cy="501"/>
            </a:xfrm>
            <a:prstGeom prst="line">
              <a:avLst/>
            </a:prstGeom>
            <a:noFill/>
            <a:ln w="57150">
              <a:solidFill>
                <a:schemeClr val="tx1"/>
              </a:solidFill>
              <a:round/>
              <a:headEnd/>
              <a:tailEnd/>
            </a:ln>
          </p:spPr>
          <p:txBody>
            <a:bodyPr/>
            <a:lstStyle/>
            <a:p>
              <a:endParaRPr lang="en-US"/>
            </a:p>
          </p:txBody>
        </p:sp>
        <p:sp>
          <p:nvSpPr>
            <p:cNvPr id="5146" name="Line 37"/>
            <p:cNvSpPr>
              <a:spLocks noChangeShapeType="1"/>
            </p:cNvSpPr>
            <p:nvPr/>
          </p:nvSpPr>
          <p:spPr bwMode="auto">
            <a:xfrm flipV="1">
              <a:off x="3563" y="705"/>
              <a:ext cx="175" cy="501"/>
            </a:xfrm>
            <a:prstGeom prst="line">
              <a:avLst/>
            </a:prstGeom>
            <a:noFill/>
            <a:ln w="57150">
              <a:solidFill>
                <a:schemeClr val="tx1"/>
              </a:solidFill>
              <a:round/>
              <a:headEnd/>
              <a:tailEnd/>
            </a:ln>
          </p:spPr>
          <p:txBody>
            <a:bodyPr/>
            <a:lstStyle/>
            <a:p>
              <a:endParaRPr lang="en-US"/>
            </a:p>
          </p:txBody>
        </p:sp>
      </p:grpSp>
      <p:sp>
        <p:nvSpPr>
          <p:cNvPr id="198695" name="Text Box 39"/>
          <p:cNvSpPr txBox="1">
            <a:spLocks noChangeArrowheads="1"/>
          </p:cNvSpPr>
          <p:nvPr/>
        </p:nvSpPr>
        <p:spPr bwMode="auto">
          <a:xfrm rot="2446715">
            <a:off x="5942013" y="1847850"/>
            <a:ext cx="1784350" cy="396875"/>
          </a:xfrm>
          <a:prstGeom prst="rect">
            <a:avLst/>
          </a:prstGeom>
          <a:noFill/>
          <a:ln w="9525">
            <a:noFill/>
            <a:miter lim="800000"/>
            <a:headEnd/>
            <a:tailEnd/>
          </a:ln>
        </p:spPr>
        <p:txBody>
          <a:bodyPr>
            <a:spAutoFit/>
          </a:bodyPr>
          <a:lstStyle/>
          <a:p>
            <a:pPr algn="ctr">
              <a:spcBef>
                <a:spcPct val="50000"/>
              </a:spcBef>
            </a:pPr>
            <a:r>
              <a:rPr lang="en-US">
                <a:solidFill>
                  <a:schemeClr val="tx2"/>
                </a:solidFill>
                <a:latin typeface="Comic Sans MS" pitchFamily="66" charset="0"/>
              </a:rPr>
              <a:t>Scalability</a:t>
            </a:r>
          </a:p>
        </p:txBody>
      </p:sp>
      <p:sp>
        <p:nvSpPr>
          <p:cNvPr id="198696" name="Line 40"/>
          <p:cNvSpPr>
            <a:spLocks noChangeShapeType="1"/>
          </p:cNvSpPr>
          <p:nvPr/>
        </p:nvSpPr>
        <p:spPr bwMode="auto">
          <a:xfrm flipV="1">
            <a:off x="6977063" y="2925763"/>
            <a:ext cx="1042987" cy="0"/>
          </a:xfrm>
          <a:prstGeom prst="line">
            <a:avLst/>
          </a:prstGeom>
          <a:noFill/>
          <a:ln w="57150">
            <a:solidFill>
              <a:schemeClr val="tx1"/>
            </a:solidFill>
            <a:round/>
            <a:headEnd/>
            <a:tailEnd/>
          </a:ln>
        </p:spPr>
        <p:txBody>
          <a:bodyPr/>
          <a:lstStyle/>
          <a:p>
            <a:endParaRPr lang="en-US"/>
          </a:p>
        </p:txBody>
      </p:sp>
      <p:grpSp>
        <p:nvGrpSpPr>
          <p:cNvPr id="4" name="Group 68"/>
          <p:cNvGrpSpPr>
            <a:grpSpLocks/>
          </p:cNvGrpSpPr>
          <p:nvPr/>
        </p:nvGrpSpPr>
        <p:grpSpPr bwMode="auto">
          <a:xfrm>
            <a:off x="788988" y="1725613"/>
            <a:ext cx="2492375" cy="1200150"/>
            <a:chOff x="497" y="1087"/>
            <a:chExt cx="1570" cy="756"/>
          </a:xfrm>
        </p:grpSpPr>
        <p:sp>
          <p:nvSpPr>
            <p:cNvPr id="5142" name="Text Box 42"/>
            <p:cNvSpPr txBox="1">
              <a:spLocks noChangeArrowheads="1"/>
            </p:cNvSpPr>
            <p:nvPr/>
          </p:nvSpPr>
          <p:spPr bwMode="auto">
            <a:xfrm rot="-1853018">
              <a:off x="678" y="1087"/>
              <a:ext cx="1389" cy="250"/>
            </a:xfrm>
            <a:prstGeom prst="rect">
              <a:avLst/>
            </a:prstGeom>
            <a:noFill/>
            <a:ln w="9525">
              <a:noFill/>
              <a:miter lim="800000"/>
              <a:headEnd/>
              <a:tailEnd/>
            </a:ln>
          </p:spPr>
          <p:txBody>
            <a:bodyPr>
              <a:spAutoFit/>
            </a:bodyPr>
            <a:lstStyle/>
            <a:p>
              <a:pPr algn="ctr">
                <a:spcBef>
                  <a:spcPct val="50000"/>
                </a:spcBef>
              </a:pPr>
              <a:r>
                <a:rPr lang="en-US">
                  <a:solidFill>
                    <a:schemeClr val="tx2"/>
                  </a:solidFill>
                  <a:latin typeface="Comic Sans MS" pitchFamily="66" charset="0"/>
                </a:rPr>
                <a:t>Maintainability</a:t>
              </a:r>
            </a:p>
          </p:txBody>
        </p:sp>
        <p:sp>
          <p:nvSpPr>
            <p:cNvPr id="5143" name="Line 43"/>
            <p:cNvSpPr>
              <a:spLocks noChangeShapeType="1"/>
            </p:cNvSpPr>
            <p:nvPr/>
          </p:nvSpPr>
          <p:spPr bwMode="auto">
            <a:xfrm flipH="1">
              <a:off x="497" y="1843"/>
              <a:ext cx="657" cy="0"/>
            </a:xfrm>
            <a:prstGeom prst="line">
              <a:avLst/>
            </a:prstGeom>
            <a:noFill/>
            <a:ln w="57150">
              <a:solidFill>
                <a:schemeClr val="tx1"/>
              </a:solidFill>
              <a:round/>
              <a:headEnd/>
              <a:tailEnd/>
            </a:ln>
          </p:spPr>
          <p:txBody>
            <a:bodyPr/>
            <a:lstStyle/>
            <a:p>
              <a:endParaRPr lang="en-US"/>
            </a:p>
          </p:txBody>
        </p:sp>
      </p:grpSp>
      <p:grpSp>
        <p:nvGrpSpPr>
          <p:cNvPr id="5" name="Group 69"/>
          <p:cNvGrpSpPr>
            <a:grpSpLocks/>
          </p:cNvGrpSpPr>
          <p:nvPr/>
        </p:nvGrpSpPr>
        <p:grpSpPr bwMode="auto">
          <a:xfrm>
            <a:off x="1347788" y="2646363"/>
            <a:ext cx="901700" cy="1655762"/>
            <a:chOff x="849" y="1667"/>
            <a:chExt cx="568" cy="1043"/>
          </a:xfrm>
        </p:grpSpPr>
        <p:sp>
          <p:nvSpPr>
            <p:cNvPr id="5140" name="Text Box 45"/>
            <p:cNvSpPr txBox="1">
              <a:spLocks noChangeArrowheads="1"/>
            </p:cNvSpPr>
            <p:nvPr/>
          </p:nvSpPr>
          <p:spPr bwMode="auto">
            <a:xfrm rot="2835712">
              <a:off x="478" y="2038"/>
              <a:ext cx="991" cy="250"/>
            </a:xfrm>
            <a:prstGeom prst="rect">
              <a:avLst/>
            </a:prstGeom>
            <a:noFill/>
            <a:ln w="9525">
              <a:noFill/>
              <a:miter lim="800000"/>
              <a:headEnd/>
              <a:tailEnd/>
            </a:ln>
          </p:spPr>
          <p:txBody>
            <a:bodyPr>
              <a:spAutoFit/>
            </a:bodyPr>
            <a:lstStyle/>
            <a:p>
              <a:pPr algn="ctr">
                <a:spcBef>
                  <a:spcPct val="50000"/>
                </a:spcBef>
              </a:pPr>
              <a:r>
                <a:rPr lang="en-US">
                  <a:solidFill>
                    <a:schemeClr val="tx2"/>
                  </a:solidFill>
                  <a:latin typeface="Comic Sans MS" pitchFamily="66" charset="0"/>
                </a:rPr>
                <a:t>Usability</a:t>
              </a:r>
            </a:p>
          </p:txBody>
        </p:sp>
        <p:sp>
          <p:nvSpPr>
            <p:cNvPr id="5141" name="Line 46"/>
            <p:cNvSpPr>
              <a:spLocks noChangeShapeType="1"/>
            </p:cNvSpPr>
            <p:nvPr/>
          </p:nvSpPr>
          <p:spPr bwMode="auto">
            <a:xfrm flipV="1">
              <a:off x="1110" y="2248"/>
              <a:ext cx="307" cy="462"/>
            </a:xfrm>
            <a:prstGeom prst="line">
              <a:avLst/>
            </a:prstGeom>
            <a:noFill/>
            <a:ln w="57150">
              <a:solidFill>
                <a:schemeClr val="tx1"/>
              </a:solidFill>
              <a:round/>
              <a:headEnd/>
              <a:tailEnd/>
            </a:ln>
          </p:spPr>
          <p:txBody>
            <a:bodyPr/>
            <a:lstStyle/>
            <a:p>
              <a:endParaRPr lang="en-US"/>
            </a:p>
          </p:txBody>
        </p:sp>
      </p:grpSp>
      <p:grpSp>
        <p:nvGrpSpPr>
          <p:cNvPr id="6" name="Group 70"/>
          <p:cNvGrpSpPr>
            <a:grpSpLocks/>
          </p:cNvGrpSpPr>
          <p:nvPr/>
        </p:nvGrpSpPr>
        <p:grpSpPr bwMode="auto">
          <a:xfrm>
            <a:off x="6003925" y="3500438"/>
            <a:ext cx="1930400" cy="1047750"/>
            <a:chOff x="3782" y="2205"/>
            <a:chExt cx="1216" cy="660"/>
          </a:xfrm>
        </p:grpSpPr>
        <p:sp>
          <p:nvSpPr>
            <p:cNvPr id="5138" name="Text Box 48"/>
            <p:cNvSpPr txBox="1">
              <a:spLocks noChangeArrowheads="1"/>
            </p:cNvSpPr>
            <p:nvPr/>
          </p:nvSpPr>
          <p:spPr bwMode="auto">
            <a:xfrm rot="-2320565">
              <a:off x="3873" y="2205"/>
              <a:ext cx="1125" cy="250"/>
            </a:xfrm>
            <a:prstGeom prst="rect">
              <a:avLst/>
            </a:prstGeom>
            <a:noFill/>
            <a:ln w="9525">
              <a:noFill/>
              <a:miter lim="800000"/>
              <a:headEnd/>
              <a:tailEnd/>
            </a:ln>
          </p:spPr>
          <p:txBody>
            <a:bodyPr>
              <a:spAutoFit/>
            </a:bodyPr>
            <a:lstStyle/>
            <a:p>
              <a:pPr algn="ctr">
                <a:spcBef>
                  <a:spcPct val="50000"/>
                </a:spcBef>
              </a:pPr>
              <a:r>
                <a:rPr lang="en-US">
                  <a:solidFill>
                    <a:schemeClr val="tx2"/>
                  </a:solidFill>
                  <a:latin typeface="Comic Sans MS" pitchFamily="66" charset="0"/>
                </a:rPr>
                <a:t>Security</a:t>
              </a:r>
            </a:p>
          </p:txBody>
        </p:sp>
        <p:sp>
          <p:nvSpPr>
            <p:cNvPr id="5139" name="Line 49"/>
            <p:cNvSpPr>
              <a:spLocks noChangeShapeType="1"/>
            </p:cNvSpPr>
            <p:nvPr/>
          </p:nvSpPr>
          <p:spPr bwMode="auto">
            <a:xfrm flipH="1" flipV="1">
              <a:off x="3782" y="2402"/>
              <a:ext cx="307" cy="463"/>
            </a:xfrm>
            <a:prstGeom prst="line">
              <a:avLst/>
            </a:prstGeom>
            <a:noFill/>
            <a:ln w="57150">
              <a:solidFill>
                <a:schemeClr val="tx1"/>
              </a:solidFill>
              <a:round/>
              <a:headEnd/>
              <a:tailEnd/>
            </a:ln>
          </p:spPr>
          <p:txBody>
            <a:bodyPr/>
            <a:lstStyle/>
            <a:p>
              <a:endParaRPr lang="en-US"/>
            </a:p>
          </p:txBody>
        </p:sp>
      </p:grpSp>
      <p:grpSp>
        <p:nvGrpSpPr>
          <p:cNvPr id="7" name="Group 71"/>
          <p:cNvGrpSpPr>
            <a:grpSpLocks/>
          </p:cNvGrpSpPr>
          <p:nvPr/>
        </p:nvGrpSpPr>
        <p:grpSpPr bwMode="auto">
          <a:xfrm>
            <a:off x="2243138" y="4119563"/>
            <a:ext cx="2162175" cy="795337"/>
            <a:chOff x="1413" y="2595"/>
            <a:chExt cx="1362" cy="501"/>
          </a:xfrm>
        </p:grpSpPr>
        <p:sp>
          <p:nvSpPr>
            <p:cNvPr id="5136" name="Text Box 51"/>
            <p:cNvSpPr txBox="1">
              <a:spLocks noChangeArrowheads="1"/>
            </p:cNvSpPr>
            <p:nvPr/>
          </p:nvSpPr>
          <p:spPr bwMode="auto">
            <a:xfrm rot="889630">
              <a:off x="1413" y="2632"/>
              <a:ext cx="1126" cy="250"/>
            </a:xfrm>
            <a:prstGeom prst="rect">
              <a:avLst/>
            </a:prstGeom>
            <a:noFill/>
            <a:ln w="9525">
              <a:noFill/>
              <a:miter lim="800000"/>
              <a:headEnd/>
              <a:tailEnd/>
            </a:ln>
          </p:spPr>
          <p:txBody>
            <a:bodyPr>
              <a:spAutoFit/>
            </a:bodyPr>
            <a:lstStyle/>
            <a:p>
              <a:pPr algn="ctr">
                <a:spcBef>
                  <a:spcPct val="50000"/>
                </a:spcBef>
              </a:pPr>
              <a:r>
                <a:rPr lang="en-US">
                  <a:solidFill>
                    <a:schemeClr val="tx2"/>
                  </a:solidFill>
                  <a:latin typeface="Comic Sans MS" pitchFamily="66" charset="0"/>
                </a:rPr>
                <a:t>Availability</a:t>
              </a:r>
            </a:p>
          </p:txBody>
        </p:sp>
        <p:sp>
          <p:nvSpPr>
            <p:cNvPr id="5137" name="Line 52"/>
            <p:cNvSpPr>
              <a:spLocks noChangeShapeType="1"/>
            </p:cNvSpPr>
            <p:nvPr/>
          </p:nvSpPr>
          <p:spPr bwMode="auto">
            <a:xfrm flipH="1" flipV="1">
              <a:off x="2775" y="2595"/>
              <a:ext cx="0" cy="501"/>
            </a:xfrm>
            <a:prstGeom prst="line">
              <a:avLst/>
            </a:prstGeom>
            <a:noFill/>
            <a:ln w="57150">
              <a:solidFill>
                <a:schemeClr val="tx1"/>
              </a:solidFill>
              <a:round/>
              <a:headEnd/>
              <a:tailEnd/>
            </a:ln>
          </p:spPr>
          <p:txBody>
            <a:bodyPr/>
            <a:lstStyle/>
            <a:p>
              <a:endParaRPr lang="en-US"/>
            </a:p>
          </p:txBody>
        </p:sp>
      </p:grpSp>
      <p:sp>
        <p:nvSpPr>
          <p:cNvPr id="66" name="Text Box 9"/>
          <p:cNvSpPr txBox="1">
            <a:spLocks noChangeArrowheads="1"/>
          </p:cNvSpPr>
          <p:nvPr/>
        </p:nvSpPr>
        <p:spPr bwMode="auto">
          <a:xfrm>
            <a:off x="152401" y="5463570"/>
            <a:ext cx="8839199" cy="861774"/>
          </a:xfrm>
          <a:prstGeom prst="rect">
            <a:avLst/>
          </a:prstGeom>
          <a:gradFill rotWithShape="1">
            <a:gsLst>
              <a:gs pos="0">
                <a:srgbClr val="0066FF">
                  <a:gamma/>
                  <a:shade val="46275"/>
                  <a:invGamma/>
                </a:srgbClr>
              </a:gs>
              <a:gs pos="50000">
                <a:srgbClr val="0066FF"/>
              </a:gs>
              <a:gs pos="100000">
                <a:srgbClr val="0066FF">
                  <a:gamma/>
                  <a:shade val="46275"/>
                  <a:invGamma/>
                </a:srgbClr>
              </a:gs>
            </a:gsLst>
            <a:lin ang="5400000" scaled="1"/>
          </a:gradFill>
          <a:ln w="57150">
            <a:solidFill>
              <a:srgbClr val="292929"/>
            </a:solidFill>
            <a:miter lim="800000"/>
            <a:headEnd/>
            <a:tailEnd/>
          </a:ln>
          <a:effectLst/>
        </p:spPr>
        <p:txBody>
          <a:bodyPr wrap="square">
            <a:spAutoFit/>
          </a:bodyPr>
          <a:lstStyle/>
          <a:p>
            <a:pPr algn="ctr">
              <a:spcBef>
                <a:spcPct val="50000"/>
              </a:spcBef>
              <a:defRPr/>
            </a:pPr>
            <a:r>
              <a:rPr lang="en-US" sz="2000" dirty="0">
                <a:solidFill>
                  <a:srgbClr val="FFFF00"/>
                </a:solidFill>
                <a:effectLst>
                  <a:outerShdw blurRad="38100" dist="38100" dir="2700000" algn="tl">
                    <a:srgbClr val="000000"/>
                  </a:outerShdw>
                </a:effectLst>
                <a:cs typeface="Arial" pitchFamily="34" charset="0"/>
              </a:rPr>
              <a:t>Fact: </a:t>
            </a:r>
            <a:r>
              <a:rPr lang="en-US" sz="2000" i="1" dirty="0">
                <a:solidFill>
                  <a:srgbClr val="FFFF00"/>
                </a:solidFill>
                <a:effectLst>
                  <a:outerShdw blurRad="38100" dist="38100" dir="2700000" algn="tl">
                    <a:srgbClr val="000000"/>
                  </a:outerShdw>
                </a:effectLst>
                <a:cs typeface="Arial" pitchFamily="34" charset="0"/>
              </a:rPr>
              <a:t>Engineering</a:t>
            </a:r>
            <a:r>
              <a:rPr lang="en-US" sz="2000" dirty="0">
                <a:solidFill>
                  <a:srgbClr val="FFFF00"/>
                </a:solidFill>
                <a:effectLst>
                  <a:outerShdw blurRad="38100" dist="38100" dir="2700000" algn="tl">
                    <a:srgbClr val="000000"/>
                  </a:outerShdw>
                </a:effectLst>
                <a:cs typeface="Arial" pitchFamily="34" charset="0"/>
              </a:rPr>
              <a:t> software is distinct from the </a:t>
            </a:r>
            <a:r>
              <a:rPr lang="en-US" sz="2000" i="1" dirty="0">
                <a:solidFill>
                  <a:srgbClr val="FFFF00"/>
                </a:solidFill>
                <a:effectLst>
                  <a:outerShdw blurRad="38100" dist="38100" dir="2700000" algn="tl">
                    <a:srgbClr val="000000"/>
                  </a:outerShdw>
                </a:effectLst>
                <a:cs typeface="Arial" pitchFamily="34" charset="0"/>
              </a:rPr>
              <a:t>science</a:t>
            </a:r>
            <a:r>
              <a:rPr lang="en-US" sz="2000" dirty="0">
                <a:solidFill>
                  <a:srgbClr val="FFFF00"/>
                </a:solidFill>
                <a:effectLst>
                  <a:outerShdw blurRad="38100" dist="38100" dir="2700000" algn="tl">
                    <a:srgbClr val="000000"/>
                  </a:outerShdw>
                </a:effectLst>
                <a:cs typeface="Arial" pitchFamily="34" charset="0"/>
              </a:rPr>
              <a:t> of computing</a:t>
            </a:r>
          </a:p>
          <a:p>
            <a:pPr algn="ctr">
              <a:spcBef>
                <a:spcPct val="50000"/>
              </a:spcBef>
              <a:defRPr/>
            </a:pPr>
            <a:r>
              <a:rPr lang="en-US" sz="2000" dirty="0">
                <a:solidFill>
                  <a:srgbClr val="FFFF00"/>
                </a:solidFill>
                <a:effectLst>
                  <a:outerShdw blurRad="38100" dist="38100" dir="2700000" algn="tl">
                    <a:srgbClr val="000000"/>
                  </a:outerShdw>
                </a:effectLst>
                <a:cs typeface="Arial" pitchFamily="34" charset="0"/>
              </a:rPr>
              <a:t>Goal:  Give UG students a coherent treatment of engineering </a:t>
            </a:r>
            <a:r>
              <a:rPr lang="en-US" sz="2000" dirty="0" smtClean="0">
                <a:solidFill>
                  <a:srgbClr val="FFFF00"/>
                </a:solidFill>
                <a:effectLst>
                  <a:outerShdw blurRad="38100" dist="38100" dir="2700000" algn="tl">
                    <a:srgbClr val="000000"/>
                  </a:outerShdw>
                </a:effectLst>
                <a:cs typeface="Arial" pitchFamily="34" charset="0"/>
              </a:rPr>
              <a:t>software</a:t>
            </a:r>
            <a:endParaRPr lang="en-US" sz="2000" dirty="0">
              <a:solidFill>
                <a:srgbClr val="FFFF00"/>
              </a:solidFill>
              <a:effectLst>
                <a:outerShdw blurRad="38100" dist="38100" dir="2700000" algn="tl">
                  <a:srgbClr val="000000"/>
                </a:outerShdw>
              </a:effectLst>
              <a:cs typeface="Arial" pitchFamily="34" charset="0"/>
            </a:endParaRPr>
          </a:p>
        </p:txBody>
      </p:sp>
      <p:sp>
        <p:nvSpPr>
          <p:cNvPr id="29" name="Footer Placeholder 28"/>
          <p:cNvSpPr>
            <a:spLocks noGrp="1"/>
          </p:cNvSpPr>
          <p:nvPr>
            <p:ph type="ftr" sz="quarter" idx="11"/>
          </p:nvPr>
        </p:nvSpPr>
        <p:spPr/>
        <p:txBody>
          <a:bodyPr/>
          <a:lstStyle/>
          <a:p>
            <a:pPr>
              <a:defRPr/>
            </a:pPr>
            <a:r>
              <a:rPr lang="en-US" smtClean="0"/>
              <a:t>© Jeff Offutt</a:t>
            </a:r>
            <a:endParaRPr lang="en-US"/>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8685"/>
                                        </p:tgtEl>
                                        <p:attrNameLst>
                                          <p:attrName>style.visibility</p:attrName>
                                        </p:attrNameLst>
                                      </p:cBhvr>
                                      <p:to>
                                        <p:strVal val="visible"/>
                                      </p:to>
                                    </p:set>
                                    <p:animEffect transition="in" filter="dissolve">
                                      <p:cBhvr>
                                        <p:cTn id="12" dur="500"/>
                                        <p:tgtEl>
                                          <p:spTgt spid="198685"/>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dissolve">
                                      <p:cBhvr>
                                        <p:cTn id="16" dur="500"/>
                                        <p:tgtEl>
                                          <p:spTgt spid="3"/>
                                        </p:tgtEl>
                                      </p:cBhvr>
                                    </p:animEffect>
                                  </p:childTnLst>
                                </p:cTn>
                              </p:par>
                            </p:childTnLst>
                          </p:cTn>
                        </p:par>
                        <p:par>
                          <p:cTn id="17" fill="hold">
                            <p:stCondLst>
                              <p:cond delay="1000"/>
                            </p:stCondLst>
                            <p:childTnLst>
                              <p:par>
                                <p:cTn id="18" presetID="9" presetClass="entr" presetSubtype="0"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dissolve">
                                      <p:cBhvr>
                                        <p:cTn id="20" dur="500"/>
                                        <p:tgtEl>
                                          <p:spTgt spid="4"/>
                                        </p:tgtEl>
                                      </p:cBhvr>
                                    </p:animEffect>
                                  </p:childTnLst>
                                </p:cTn>
                              </p:par>
                            </p:childTnLst>
                          </p:cTn>
                        </p:par>
                        <p:par>
                          <p:cTn id="21" fill="hold">
                            <p:stCondLst>
                              <p:cond delay="1500"/>
                            </p:stCondLst>
                            <p:childTnLst>
                              <p:par>
                                <p:cTn id="22" presetID="9" presetClass="entr" presetSubtype="0" fill="hold" grpId="0" nodeType="afterEffect">
                                  <p:stCondLst>
                                    <p:cond delay="0"/>
                                  </p:stCondLst>
                                  <p:childTnLst>
                                    <p:set>
                                      <p:cBhvr>
                                        <p:cTn id="23" dur="1" fill="hold">
                                          <p:stCondLst>
                                            <p:cond delay="0"/>
                                          </p:stCondLst>
                                        </p:cTn>
                                        <p:tgtEl>
                                          <p:spTgt spid="198696"/>
                                        </p:tgtEl>
                                        <p:attrNameLst>
                                          <p:attrName>style.visibility</p:attrName>
                                        </p:attrNameLst>
                                      </p:cBhvr>
                                      <p:to>
                                        <p:strVal val="visible"/>
                                      </p:to>
                                    </p:set>
                                    <p:animEffect transition="in" filter="dissolve">
                                      <p:cBhvr>
                                        <p:cTn id="24" dur="500"/>
                                        <p:tgtEl>
                                          <p:spTgt spid="198696"/>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98695"/>
                                        </p:tgtEl>
                                        <p:attrNameLst>
                                          <p:attrName>style.visibility</p:attrName>
                                        </p:attrNameLst>
                                      </p:cBhvr>
                                      <p:to>
                                        <p:strVal val="visible"/>
                                      </p:to>
                                    </p:set>
                                    <p:animEffect transition="in" filter="dissolve">
                                      <p:cBhvr>
                                        <p:cTn id="27" dur="500"/>
                                        <p:tgtEl>
                                          <p:spTgt spid="198695"/>
                                        </p:tgtEl>
                                      </p:cBhvr>
                                    </p:animEffect>
                                  </p:childTnLst>
                                </p:cTn>
                              </p:par>
                            </p:childTnLst>
                          </p:cTn>
                        </p:par>
                        <p:par>
                          <p:cTn id="28" fill="hold">
                            <p:stCondLst>
                              <p:cond delay="2000"/>
                            </p:stCondLst>
                            <p:childTnLst>
                              <p:par>
                                <p:cTn id="29" presetID="9" presetClass="entr" presetSubtype="0" fill="hold"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dissolve">
                                      <p:cBhvr>
                                        <p:cTn id="31" dur="500"/>
                                        <p:tgtEl>
                                          <p:spTgt spid="5"/>
                                        </p:tgtEl>
                                      </p:cBhvr>
                                    </p:animEffect>
                                  </p:childTnLst>
                                </p:cTn>
                              </p:par>
                            </p:childTnLst>
                          </p:cTn>
                        </p:par>
                        <p:par>
                          <p:cTn id="32" fill="hold">
                            <p:stCondLst>
                              <p:cond delay="2500"/>
                            </p:stCondLst>
                            <p:childTnLst>
                              <p:par>
                                <p:cTn id="33" presetID="9" presetClass="entr" presetSubtype="0" fill="hold"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dissolve">
                                      <p:cBhvr>
                                        <p:cTn id="35" dur="500"/>
                                        <p:tgtEl>
                                          <p:spTgt spid="6"/>
                                        </p:tgtEl>
                                      </p:cBhvr>
                                    </p:animEffect>
                                  </p:childTnLst>
                                </p:cTn>
                              </p:par>
                            </p:childTnLst>
                          </p:cTn>
                        </p:par>
                        <p:par>
                          <p:cTn id="36" fill="hold">
                            <p:stCondLst>
                              <p:cond delay="3000"/>
                            </p:stCondLst>
                            <p:childTnLst>
                              <p:par>
                                <p:cTn id="37" presetID="9" presetClass="entr" presetSubtype="0" fill="hold" nodeType="after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dissolve">
                                      <p:cBhvr>
                                        <p:cTn id="39" dur="500"/>
                                        <p:tgtEl>
                                          <p:spTgt spid="7"/>
                                        </p:tgtEl>
                                      </p:cBhvr>
                                    </p:animEffect>
                                  </p:childTnLst>
                                </p:cTn>
                              </p:par>
                            </p:childTnLst>
                          </p:cTn>
                        </p:par>
                        <p:par>
                          <p:cTn id="40" fill="hold">
                            <p:stCondLst>
                              <p:cond delay="3500"/>
                            </p:stCondLst>
                            <p:childTnLst>
                              <p:par>
                                <p:cTn id="41" presetID="9" presetClass="entr" presetSubtype="0" fill="hold" grpId="0" nodeType="afterEffect">
                                  <p:stCondLst>
                                    <p:cond delay="0"/>
                                  </p:stCondLst>
                                  <p:childTnLst>
                                    <p:set>
                                      <p:cBhvr>
                                        <p:cTn id="42" dur="1" fill="hold">
                                          <p:stCondLst>
                                            <p:cond delay="0"/>
                                          </p:stCondLst>
                                        </p:cTn>
                                        <p:tgtEl>
                                          <p:spTgt spid="198689"/>
                                        </p:tgtEl>
                                        <p:attrNameLst>
                                          <p:attrName>style.visibility</p:attrName>
                                        </p:attrNameLst>
                                      </p:cBhvr>
                                      <p:to>
                                        <p:strVal val="visible"/>
                                      </p:to>
                                    </p:set>
                                    <p:animEffect transition="in" filter="dissolve">
                                      <p:cBhvr>
                                        <p:cTn id="43" dur="500"/>
                                        <p:tgtEl>
                                          <p:spTgt spid="198689"/>
                                        </p:tgtEl>
                                      </p:cBhvr>
                                    </p:animEffect>
                                  </p:childTnLst>
                                </p:cTn>
                              </p:par>
                            </p:childTnLst>
                          </p:cTn>
                        </p:par>
                        <p:par>
                          <p:cTn id="44" fill="hold">
                            <p:stCondLst>
                              <p:cond delay="4000"/>
                            </p:stCondLst>
                            <p:childTnLst>
                              <p:par>
                                <p:cTn id="45" presetID="2" presetClass="entr" presetSubtype="4" fill="hold" nodeType="afterEffect">
                                  <p:stCondLst>
                                    <p:cond delay="0"/>
                                  </p:stCondLst>
                                  <p:childTnLst>
                                    <p:set>
                                      <p:cBhvr>
                                        <p:cTn id="46" dur="1" fill="hold">
                                          <p:stCondLst>
                                            <p:cond delay="0"/>
                                          </p:stCondLst>
                                        </p:cTn>
                                        <p:tgtEl>
                                          <p:spTgt spid="66"/>
                                        </p:tgtEl>
                                        <p:attrNameLst>
                                          <p:attrName>style.visibility</p:attrName>
                                        </p:attrNameLst>
                                      </p:cBhvr>
                                      <p:to>
                                        <p:strVal val="visible"/>
                                      </p:to>
                                    </p:set>
                                    <p:anim calcmode="lin" valueType="num">
                                      <p:cBhvr additive="base">
                                        <p:cTn id="47" dur="500" fill="hold"/>
                                        <p:tgtEl>
                                          <p:spTgt spid="66"/>
                                        </p:tgtEl>
                                        <p:attrNameLst>
                                          <p:attrName>ppt_x</p:attrName>
                                        </p:attrNameLst>
                                      </p:cBhvr>
                                      <p:tavLst>
                                        <p:tav tm="0">
                                          <p:val>
                                            <p:strVal val="#ppt_x"/>
                                          </p:val>
                                        </p:tav>
                                        <p:tav tm="100000">
                                          <p:val>
                                            <p:strVal val="#ppt_x"/>
                                          </p:val>
                                        </p:tav>
                                      </p:tavLst>
                                    </p:anim>
                                    <p:anim calcmode="lin" valueType="num">
                                      <p:cBhvr additive="base">
                                        <p:cTn id="48"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85" grpId="0" animBg="1"/>
      <p:bldP spid="198689" grpId="0"/>
      <p:bldP spid="198695" grpId="0"/>
      <p:bldP spid="19869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076" y="0"/>
            <a:ext cx="7050923" cy="1752600"/>
          </a:xfrm>
        </p:spPr>
        <p:txBody>
          <a:bodyPr/>
          <a:lstStyle/>
          <a:p>
            <a:r>
              <a:rPr lang="en-US" dirty="0" smtClean="0"/>
              <a:t>Three Broad Principles for Teaching Software Engineering</a:t>
            </a:r>
            <a:endParaRPr lang="en-US" dirty="0"/>
          </a:p>
        </p:txBody>
      </p:sp>
      <p:sp>
        <p:nvSpPr>
          <p:cNvPr id="3" name="Content Placeholder 2"/>
          <p:cNvSpPr>
            <a:spLocks noGrp="1"/>
          </p:cNvSpPr>
          <p:nvPr>
            <p:ph idx="1"/>
          </p:nvPr>
        </p:nvSpPr>
        <p:spPr>
          <a:xfrm>
            <a:off x="1943100" y="1981200"/>
            <a:ext cx="5257800" cy="3505200"/>
          </a:xfrm>
        </p:spPr>
        <p:txBody>
          <a:bodyPr/>
          <a:lstStyle/>
          <a:p>
            <a:pPr marL="514350" indent="-514350">
              <a:lnSpc>
                <a:spcPct val="150000"/>
              </a:lnSpc>
              <a:buFont typeface="+mj-lt"/>
              <a:buAutoNum type="arabicPeriod"/>
            </a:pPr>
            <a:r>
              <a:rPr lang="en-US" sz="3600" dirty="0" smtClean="0"/>
              <a:t>Divergent thinking</a:t>
            </a:r>
          </a:p>
          <a:p>
            <a:pPr marL="514350" indent="-514350">
              <a:lnSpc>
                <a:spcPct val="150000"/>
              </a:lnSpc>
              <a:buFont typeface="+mj-lt"/>
              <a:buAutoNum type="arabicPeriod"/>
            </a:pPr>
            <a:r>
              <a:rPr lang="en-US" sz="3600" dirty="0" smtClean="0"/>
              <a:t>Collaborative learning</a:t>
            </a:r>
          </a:p>
          <a:p>
            <a:pPr marL="514350" indent="-514350">
              <a:lnSpc>
                <a:spcPct val="150000"/>
              </a:lnSpc>
              <a:buFont typeface="+mj-lt"/>
              <a:buAutoNum type="arabicPeriod"/>
            </a:pPr>
            <a:r>
              <a:rPr lang="en-US" sz="3600" dirty="0" smtClean="0"/>
              <a:t>Multi-faceted evaluation</a:t>
            </a:r>
            <a:endParaRPr lang="en-US" sz="3600" dirty="0"/>
          </a:p>
        </p:txBody>
      </p:sp>
      <p:sp>
        <p:nvSpPr>
          <p:cNvPr id="4" name="Date Placeholder 3"/>
          <p:cNvSpPr>
            <a:spLocks noGrp="1"/>
          </p:cNvSpPr>
          <p:nvPr>
            <p:ph type="dt" sz="half" idx="10"/>
          </p:nvPr>
        </p:nvSpPr>
        <p:spPr/>
        <p:txBody>
          <a:bodyPr/>
          <a:lstStyle/>
          <a:p>
            <a:pPr>
              <a:defRPr/>
            </a:pPr>
            <a:r>
              <a:rPr lang="en-US" smtClean="0"/>
              <a:t>SEEW 2012</a:t>
            </a:r>
            <a:endParaRPr lang="en-US" dirty="0"/>
          </a:p>
        </p:txBody>
      </p:sp>
      <p:sp>
        <p:nvSpPr>
          <p:cNvPr id="5" name="Footer Placeholder 4"/>
          <p:cNvSpPr>
            <a:spLocks noGrp="1"/>
          </p:cNvSpPr>
          <p:nvPr>
            <p:ph type="ftr" sz="quarter" idx="11"/>
          </p:nvPr>
        </p:nvSpPr>
        <p:spPr/>
        <p:txBody>
          <a:bodyPr/>
          <a:lstStyle/>
          <a:p>
            <a:pPr>
              <a:defRPr/>
            </a:pPr>
            <a:r>
              <a:rPr lang="en-US" smtClean="0"/>
              <a:t>© Jeff Offutt</a:t>
            </a:r>
            <a:endParaRPr lang="en-US"/>
          </a:p>
        </p:txBody>
      </p:sp>
      <p:sp>
        <p:nvSpPr>
          <p:cNvPr id="6" name="Slide Number Placeholder 5"/>
          <p:cNvSpPr>
            <a:spLocks noGrp="1"/>
          </p:cNvSpPr>
          <p:nvPr>
            <p:ph type="sldNum" sz="quarter" idx="12"/>
          </p:nvPr>
        </p:nvSpPr>
        <p:spPr/>
        <p:txBody>
          <a:bodyPr/>
          <a:lstStyle/>
          <a:p>
            <a:pPr>
              <a:defRPr/>
            </a:pPr>
            <a:fld id="{4DB757DC-6909-4280-84B1-498D8079813D}" type="slidenum">
              <a:rPr lang="en-US" smtClean="0"/>
              <a:pPr>
                <a:defRPr/>
              </a:pPr>
              <a:t>9</a:t>
            </a:fld>
            <a:endParaRPr lang="en-US"/>
          </a:p>
        </p:txBody>
      </p:sp>
    </p:spTree>
    <p:extLst>
      <p:ext uri="{BB962C8B-B14F-4D97-AF65-F5344CB8AC3E}">
        <p14:creationId xmlns:p14="http://schemas.microsoft.com/office/powerpoint/2010/main" val="4142070837"/>
      </p:ext>
    </p:extLst>
  </p:cSld>
  <p:clrMapOvr>
    <a:masterClrMapping/>
  </p:clrMapOvr>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2640</TotalTime>
  <Words>1464</Words>
  <Application>Microsoft Office PowerPoint</Application>
  <PresentationFormat>On-screen Show (4:3)</PresentationFormat>
  <Paragraphs>314</Paragraphs>
  <Slides>25</Slides>
  <Notes>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Beam</vt:lpstr>
      <vt:lpstr>Using Collaborative Learning and Divergent Thinking to Teach Software Engineering</vt:lpstr>
      <vt:lpstr>Engineers and Scientists</vt:lpstr>
      <vt:lpstr>Goals of Science and Engineering</vt:lpstr>
      <vt:lpstr>Computing is Different</vt:lpstr>
      <vt:lpstr>Physics “Fissioned” into Engineering(1890-1940)</vt:lpstr>
      <vt:lpstr>Fissioning of Computing (2025?)</vt:lpstr>
      <vt:lpstr>Computer Science and Software Engineering</vt:lpstr>
      <vt:lpstr>Important Quality Attributes</vt:lpstr>
      <vt:lpstr>Three Broad Principles for Teaching Software Engineering</vt:lpstr>
      <vt:lpstr>(1) Divergent Thinking</vt:lpstr>
      <vt:lpstr>(2) Collaborative Learning</vt:lpstr>
      <vt:lpstr>(3) Multi-Faceted Evaluation</vt:lpstr>
      <vt:lpstr>Examples</vt:lpstr>
      <vt:lpstr>SWE 205 Software Usability Analysis and Design</vt:lpstr>
      <vt:lpstr>SWE 432 Software for the Web</vt:lpstr>
      <vt:lpstr>SWE 432 Assignment Wording</vt:lpstr>
      <vt:lpstr>A New Distributed Class</vt:lpstr>
      <vt:lpstr>SWE Experimentation Structure</vt:lpstr>
      <vt:lpstr>Students (Spring 2012)</vt:lpstr>
      <vt:lpstr>Technological Support—Piazza</vt:lpstr>
      <vt:lpstr>Piazza Discussion Board</vt:lpstr>
      <vt:lpstr>Principles in SEE Class</vt:lpstr>
      <vt:lpstr>Midterm Assessment</vt:lpstr>
      <vt:lpstr>Summary</vt:lpstr>
      <vt:lpstr>Contact</vt:lpstr>
    </vt:vector>
  </TitlesOfParts>
  <Company>GMU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and Software</dc:title>
  <dc:creator>Jeff Offutt</dc:creator>
  <cp:lastModifiedBy>Jeff Offutt</cp:lastModifiedBy>
  <cp:revision>361</cp:revision>
  <dcterms:created xsi:type="dcterms:W3CDTF">2005-11-01T03:10:52Z</dcterms:created>
  <dcterms:modified xsi:type="dcterms:W3CDTF">2012-02-22T01:55:28Z</dcterms:modified>
</cp:coreProperties>
</file>