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55"/>
  </p:notesMasterIdLst>
  <p:handoutMasterIdLst>
    <p:handoutMasterId r:id="rId56"/>
  </p:handoutMasterIdLst>
  <p:sldIdLst>
    <p:sldId id="256" r:id="rId2"/>
    <p:sldId id="442" r:id="rId3"/>
    <p:sldId id="443" r:id="rId4"/>
    <p:sldId id="444" r:id="rId5"/>
    <p:sldId id="445" r:id="rId6"/>
    <p:sldId id="446" r:id="rId7"/>
    <p:sldId id="447" r:id="rId8"/>
    <p:sldId id="419" r:id="rId9"/>
    <p:sldId id="414" r:id="rId10"/>
    <p:sldId id="413" r:id="rId11"/>
    <p:sldId id="415" r:id="rId12"/>
    <p:sldId id="420" r:id="rId13"/>
    <p:sldId id="421" r:id="rId14"/>
    <p:sldId id="412" r:id="rId15"/>
    <p:sldId id="430" r:id="rId16"/>
    <p:sldId id="423" r:id="rId17"/>
    <p:sldId id="410" r:id="rId18"/>
    <p:sldId id="427" r:id="rId19"/>
    <p:sldId id="431" r:id="rId20"/>
    <p:sldId id="432" r:id="rId21"/>
    <p:sldId id="435" r:id="rId22"/>
    <p:sldId id="433" r:id="rId23"/>
    <p:sldId id="434" r:id="rId24"/>
    <p:sldId id="436" r:id="rId25"/>
    <p:sldId id="437" r:id="rId26"/>
    <p:sldId id="439" r:id="rId27"/>
    <p:sldId id="440" r:id="rId28"/>
    <p:sldId id="441" r:id="rId29"/>
    <p:sldId id="424" r:id="rId30"/>
    <p:sldId id="448" r:id="rId31"/>
    <p:sldId id="450" r:id="rId32"/>
    <p:sldId id="451" r:id="rId33"/>
    <p:sldId id="452" r:id="rId34"/>
    <p:sldId id="454" r:id="rId35"/>
    <p:sldId id="453" r:id="rId36"/>
    <p:sldId id="468" r:id="rId37"/>
    <p:sldId id="456" r:id="rId38"/>
    <p:sldId id="470" r:id="rId39"/>
    <p:sldId id="471" r:id="rId40"/>
    <p:sldId id="472" r:id="rId41"/>
    <p:sldId id="466" r:id="rId42"/>
    <p:sldId id="474" r:id="rId43"/>
    <p:sldId id="469" r:id="rId44"/>
    <p:sldId id="475" r:id="rId45"/>
    <p:sldId id="476" r:id="rId46"/>
    <p:sldId id="479" r:id="rId47"/>
    <p:sldId id="457" r:id="rId48"/>
    <p:sldId id="480" r:id="rId49"/>
    <p:sldId id="481" r:id="rId50"/>
    <p:sldId id="425" r:id="rId51"/>
    <p:sldId id="483" r:id="rId52"/>
    <p:sldId id="459" r:id="rId53"/>
    <p:sldId id="455" r:id="rId5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000066"/>
    <a:srgbClr val="000099"/>
    <a:srgbClr val="FFCC66"/>
    <a:srgbClr val="0000FF"/>
    <a:srgbClr val="3333CC"/>
    <a:srgbClr val="3333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4" autoAdjust="0"/>
    <p:restoredTop sz="94684" autoAdjust="0"/>
  </p:normalViewPr>
  <p:slideViewPr>
    <p:cSldViewPr>
      <p:cViewPr varScale="1">
        <p:scale>
          <a:sx n="64" d="100"/>
          <a:sy n="64" d="100"/>
        </p:scale>
        <p:origin x="-10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3314"/>
    </p:cViewPr>
  </p:sorterViewPr>
  <p:notesViewPr>
    <p:cSldViewPr>
      <p:cViewPr varScale="1">
        <p:scale>
          <a:sx n="57" d="100"/>
          <a:sy n="57" d="100"/>
        </p:scale>
        <p:origin x="-2778" y="-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t" anchorCtr="0" compatLnSpc="1">
            <a:prstTxWarp prst="textNoShape">
              <a:avLst/>
            </a:prstTxWarp>
          </a:bodyPr>
          <a:lstStyle>
            <a:lvl1pPr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t" anchorCtr="0" compatLnSpc="1">
            <a:prstTxWarp prst="textNoShape">
              <a:avLst/>
            </a:prstTxWarp>
          </a:bodyPr>
          <a:lstStyle>
            <a:lvl1pPr algn="r"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b" anchorCtr="0" compatLnSpc="1">
            <a:prstTxWarp prst="textNoShape">
              <a:avLst/>
            </a:prstTxWarp>
          </a:bodyPr>
          <a:lstStyle>
            <a:lvl1pPr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b" anchorCtr="0" compatLnSpc="1">
            <a:prstTxWarp prst="textNoShape">
              <a:avLst/>
            </a:prstTxWarp>
          </a:bodyPr>
          <a:lstStyle>
            <a:lvl1pPr algn="r"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3CD9C-A9D0-43CE-A6F5-6166C50CA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t" anchorCtr="0" compatLnSpc="1">
            <a:prstTxWarp prst="textNoShape">
              <a:avLst/>
            </a:prstTxWarp>
          </a:bodyPr>
          <a:lstStyle>
            <a:lvl1pPr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t" anchorCtr="0" compatLnSpc="1">
            <a:prstTxWarp prst="textNoShape">
              <a:avLst/>
            </a:prstTxWarp>
          </a:bodyPr>
          <a:lstStyle>
            <a:lvl1pPr algn="r"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b" anchorCtr="0" compatLnSpc="1">
            <a:prstTxWarp prst="textNoShape">
              <a:avLst/>
            </a:prstTxWarp>
          </a:bodyPr>
          <a:lstStyle>
            <a:lvl1pPr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1776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b" anchorCtr="0" compatLnSpc="1">
            <a:prstTxWarp prst="textNoShape">
              <a:avLst/>
            </a:prstTxWarp>
          </a:bodyPr>
          <a:lstStyle>
            <a:lvl1pPr algn="r" defTabSz="96685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7020C-64BC-4783-92F3-DB57C644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46"/>
            <a:fld id="{04F645CA-CD5F-4DB5-905B-3F152A25A7AC}" type="slidenum">
              <a:rPr lang="en-US" smtClean="0">
                <a:latin typeface="Arial" pitchFamily="34" charset="0"/>
                <a:cs typeface="Arial" pitchFamily="34" charset="0"/>
              </a:rPr>
              <a:pPr defTabSz="966646"/>
              <a:t>1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46"/>
            <a:fld id="{EDDF274D-FB95-40F4-B0A5-99EE78FAA17C}" type="slidenum">
              <a:rPr lang="en-US" smtClean="0">
                <a:latin typeface="Arial" pitchFamily="34" charset="0"/>
                <a:cs typeface="Arial" pitchFamily="34" charset="0"/>
              </a:rPr>
              <a:pPr defTabSz="966646"/>
              <a:t>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44" name="Picture 47" descr="gmulogo-color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Rectangle 4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4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1A963A7-A787-48F9-851B-428511D3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24A2-6224-4CE2-BBD9-092C277B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6CF8-09BA-4068-99EA-5EA8E056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586C-20F8-49BE-BCF3-845D3945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57DC-6909-4280-84B1-498D80798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5886-0194-4F8E-9B90-3E1B5C1B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668-7E3B-4FB3-8AC8-7C94E219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E9A8-8ADA-4849-9848-2FE04E30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B2CC-0026-474A-8143-56756D8B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44FE-9A1B-4119-9942-148DA56A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9B41-A495-4686-99F5-94938DCD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C1B0-56E5-45C2-8102-650CAB1B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7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46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4638"/>
            <a:ext cx="195024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843853-28E4-4D1D-B0D8-C02B74129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7" descr="gmulogo-color15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72" name="Line 48"/>
          <p:cNvSpPr>
            <a:spLocks noChangeShapeType="1"/>
          </p:cNvSpPr>
          <p:nvPr userDrawn="1"/>
        </p:nvSpPr>
        <p:spPr bwMode="auto">
          <a:xfrm>
            <a:off x="0" y="852488"/>
            <a:ext cx="800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49" name="Group 8"/>
          <p:cNvGrpSpPr>
            <a:grpSpLocks/>
          </p:cNvGrpSpPr>
          <p:nvPr userDrawn="1"/>
        </p:nvGrpSpPr>
        <p:grpSpPr bwMode="auto">
          <a:xfrm>
            <a:off x="0" y="0"/>
            <a:ext cx="1219200" cy="838200"/>
            <a:chOff x="4648200" y="2971800"/>
            <a:chExt cx="1676401" cy="914400"/>
          </a:xfrm>
        </p:grpSpPr>
        <p:sp>
          <p:nvSpPr>
            <p:cNvPr id="50" name="Rectangle 49"/>
            <p:cNvSpPr/>
            <p:nvPr/>
          </p:nvSpPr>
          <p:spPr>
            <a:xfrm>
              <a:off x="4648200" y="2971800"/>
              <a:ext cx="1676401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>
              <a:prstTxWarp prst="textRingInsid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Software Engineering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18243" y="3248689"/>
              <a:ext cx="936314" cy="3606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@ GMU</a:t>
              </a: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8229600" y="6642556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dirty="0" smtClean="0">
                <a:effectLst/>
                <a:latin typeface="Arial" pitchFamily="34" charset="0"/>
                <a:cs typeface="Arial" pitchFamily="34" charset="0"/>
              </a:rPr>
              <a:t>of 53</a:t>
            </a:r>
            <a:endParaRPr lang="en-US" sz="8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950076" y="0"/>
            <a:ext cx="70509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How the Web Brought Evolution Back Into Design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33600" y="2819400"/>
            <a:ext cx="4876800" cy="289560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 Offutt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 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George Mason University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Fairfax, VA   USA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www.cs.gmu.edu/~offutt/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offutt@gmu.edu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104" y="6248400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Keynote talk at the 2013 Brazilian Symposium on Software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1850s : Assembly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819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Manufacturing</a:t>
            </a:r>
            <a:r>
              <a:rPr lang="en-US" dirty="0" smtClean="0"/>
              <a:t> started to change this equation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same design quickly put into thousands of products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Very 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production</a:t>
            </a:r>
            <a:r>
              <a:rPr lang="en-US" dirty="0" smtClean="0"/>
              <a:t> cost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Much higher </a:t>
            </a: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costs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costs started to increase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costs increased—but were outsourced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418"/>
            <a:ext cx="5029200" cy="32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/>
          <a:lstStyle/>
          <a:p>
            <a:r>
              <a:rPr lang="en-US" sz="2800" dirty="0" smtClean="0"/>
              <a:t>1900s: </a:t>
            </a:r>
            <a:r>
              <a:rPr lang="en-US" sz="3200" dirty="0" smtClean="0"/>
              <a:t>Automated Manufacturing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819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Robots</a:t>
            </a:r>
            <a:r>
              <a:rPr lang="en-US" dirty="0" smtClean="0"/>
              <a:t> increased the speed and efficiency of production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Production</a:t>
            </a:r>
            <a:r>
              <a:rPr lang="en-US" dirty="0" smtClean="0"/>
              <a:t> cost continued to decline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Instead of training people, </a:t>
            </a: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costs now included creating expensive robots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costs continued to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2692"/>
            <a:ext cx="4953000" cy="33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76" y="0"/>
            <a:ext cx="7050923" cy="1676400"/>
          </a:xfrm>
        </p:spPr>
        <p:txBody>
          <a:bodyPr/>
          <a:lstStyle/>
          <a:p>
            <a:r>
              <a:rPr lang="en-US" dirty="0" smtClean="0"/>
              <a:t>Post-WWII</a:t>
            </a:r>
            <a:br>
              <a:rPr lang="en-US" dirty="0" smtClean="0"/>
            </a:br>
            <a:r>
              <a:rPr lang="en-US" dirty="0" smtClean="0"/>
              <a:t>Worldwide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33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capabilities increased exponentially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Production</a:t>
            </a:r>
            <a:r>
              <a:rPr lang="en-US" dirty="0" smtClean="0"/>
              <a:t> costs continued to decline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costs continued to escalate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started to become “</a:t>
            </a:r>
            <a:r>
              <a:rPr lang="en-US" dirty="0" smtClean="0">
                <a:solidFill>
                  <a:srgbClr val="FFFF00"/>
                </a:solidFill>
              </a:rPr>
              <a:t>replace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7" y="3784092"/>
            <a:ext cx="4616973" cy="2585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00133"/>
            <a:ext cx="3904488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2000s : Free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has </a:t>
            </a:r>
            <a:r>
              <a:rPr lang="en-US" dirty="0" smtClean="0">
                <a:solidFill>
                  <a:srgbClr val="FFFF00"/>
                </a:solidFill>
              </a:rPr>
              <a:t>continued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Free trade agreements</a:t>
            </a:r>
          </a:p>
          <a:p>
            <a:pPr lvl="1"/>
            <a:r>
              <a:rPr lang="en-US" dirty="0" smtClean="0"/>
              <a:t>Cheap oil</a:t>
            </a:r>
          </a:p>
          <a:p>
            <a:pPr lvl="1"/>
            <a:r>
              <a:rPr lang="en-US" dirty="0" smtClean="0"/>
              <a:t>Decreases in shipping costs</a:t>
            </a:r>
          </a:p>
          <a:p>
            <a:pPr lvl="1"/>
            <a:r>
              <a:rPr lang="en-US" dirty="0" smtClean="0"/>
              <a:t>Decreases in production costs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ultimate effect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6300" y="3882986"/>
            <a:ext cx="7391400" cy="1323439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Manufacturing defeated evolutionary design !</a:t>
            </a:r>
            <a:endParaRPr lang="sv-S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" y="5587425"/>
            <a:ext cx="8153400" cy="584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We now emphasize quantity over quality</a:t>
            </a:r>
            <a:endParaRPr lang="sv-S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Evolutionary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Thousands of products are incredibly </a:t>
            </a:r>
            <a:r>
              <a:rPr lang="en-US" dirty="0" smtClean="0">
                <a:solidFill>
                  <a:srgbClr val="FFFF00"/>
                </a:solidFill>
              </a:rPr>
              <a:t>cheap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Many products are very </a:t>
            </a:r>
            <a:r>
              <a:rPr lang="en-US" dirty="0" smtClean="0">
                <a:solidFill>
                  <a:srgbClr val="FFFF00"/>
                </a:solidFill>
              </a:rPr>
              <a:t>low quality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Designed to </a:t>
            </a:r>
            <a:r>
              <a:rPr lang="en-US" dirty="0" smtClean="0">
                <a:solidFill>
                  <a:srgbClr val="FFFF00"/>
                </a:solidFill>
              </a:rPr>
              <a:t>last a few months</a:t>
            </a:r>
            <a:r>
              <a:rPr lang="en-US" dirty="0" smtClean="0"/>
              <a:t> or years, instead of decades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Instead of </a:t>
            </a:r>
            <a:r>
              <a:rPr lang="en-US" dirty="0" smtClean="0">
                <a:solidFill>
                  <a:srgbClr val="FFFF00"/>
                </a:solidFill>
              </a:rPr>
              <a:t>evolution</a:t>
            </a:r>
            <a:r>
              <a:rPr lang="en-US" dirty="0" smtClean="0"/>
              <a:t>, we have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Maintenance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replacement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7391400" cy="206210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We have lost something wonderful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sv-S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5562600"/>
            <a:ext cx="7162800" cy="707886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Craftsmanship</a:t>
            </a:r>
            <a:endParaRPr lang="sv-S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0"/>
            <a:ext cx="7619999" cy="1143000"/>
          </a:xfrm>
        </p:spPr>
        <p:txBody>
          <a:bodyPr/>
          <a:lstStyle/>
          <a:p>
            <a:r>
              <a:rPr lang="en-US" dirty="0" smtClean="0"/>
              <a:t>Where is Software Engineering?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7086600" cy="584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Ummm ... Excuse me, Professor ...</a:t>
            </a:r>
            <a:endParaRPr lang="sv-S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5334000"/>
            <a:ext cx="7086600" cy="107721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What does this have to do with SOFTWARE ENGINEERING ???</a:t>
            </a:r>
            <a:endParaRPr lang="sv-S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  <p:pic>
        <p:nvPicPr>
          <p:cNvPr id="10" name="Picture 9" descr="puzz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5946" y="2057400"/>
            <a:ext cx="3133854" cy="303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295400"/>
          </a:xfrm>
        </p:spPr>
        <p:txBody>
          <a:bodyPr/>
          <a:lstStyle/>
          <a:p>
            <a:r>
              <a:rPr lang="en-US" sz="3200" b="1" dirty="0" smtClean="0"/>
              <a:t>T</a:t>
            </a:r>
            <a:r>
              <a:rPr lang="en-US" sz="3200" dirty="0" smtClean="0"/>
              <a:t>raditional </a:t>
            </a:r>
            <a:r>
              <a:rPr lang="en-US" sz="3200" b="1" dirty="0" smtClean="0"/>
              <a:t>S</a:t>
            </a:r>
            <a:r>
              <a:rPr lang="en-US" sz="3200" dirty="0" smtClean="0"/>
              <a:t>oftware </a:t>
            </a:r>
            <a:r>
              <a:rPr lang="en-US" sz="3200" b="1" dirty="0" smtClean="0"/>
              <a:t>D</a:t>
            </a:r>
            <a:r>
              <a:rPr lang="en-US" sz="3200" dirty="0" smtClean="0"/>
              <a:t>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6388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</a:rPr>
              <a:t>Production</a:t>
            </a:r>
            <a:r>
              <a:rPr lang="en-US" dirty="0" smtClean="0"/>
              <a:t> cost for software is very low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 is substantial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Includes marketing, sales, shipping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costs escalated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Software splits design into </a:t>
            </a: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implementation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tx2"/>
                </a:solidFill>
              </a:rPr>
              <a:t>Both very expensive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59" y="3276600"/>
            <a:ext cx="4530641" cy="34111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36576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0" kern="0" dirty="0" smtClean="0"/>
              <a:t>Instead of one design for each artifact, software has one design for </a:t>
            </a:r>
            <a:r>
              <a:rPr lang="en-US" b="0" kern="0" dirty="0" smtClean="0">
                <a:solidFill>
                  <a:srgbClr val="FFFF00"/>
                </a:solidFill>
              </a:rPr>
              <a:t>many</a:t>
            </a:r>
            <a:r>
              <a:rPr lang="en-US" b="0" kern="0" dirty="0" smtClean="0"/>
              <a:t> artifacts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6506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1900s Software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</a:t>
            </a:r>
            <a:r>
              <a:rPr lang="en-US" dirty="0" smtClean="0">
                <a:solidFill>
                  <a:srgbClr val="FFFF00"/>
                </a:solidFill>
              </a:rPr>
              <a:t>customers</a:t>
            </a:r>
            <a:r>
              <a:rPr lang="en-US" dirty="0" smtClean="0"/>
              <a:t> skewed costs to the back end</a:t>
            </a:r>
          </a:p>
          <a:p>
            <a:pPr lvl="1"/>
            <a:r>
              <a:rPr lang="en-US" dirty="0" smtClean="0"/>
              <a:t>High support costs</a:t>
            </a:r>
          </a:p>
          <a:p>
            <a:pPr lvl="1"/>
            <a:r>
              <a:rPr lang="en-US" dirty="0" smtClean="0"/>
              <a:t>High distribution costs </a:t>
            </a:r>
          </a:p>
          <a:p>
            <a:r>
              <a:rPr lang="en-US" dirty="0"/>
              <a:t>New versions </a:t>
            </a:r>
            <a:r>
              <a:rPr lang="en-US" dirty="0">
                <a:solidFill>
                  <a:srgbClr val="FFFF00"/>
                </a:solidFill>
              </a:rPr>
              <a:t>shipped</a:t>
            </a:r>
            <a:r>
              <a:rPr lang="en-US" dirty="0"/>
              <a:t> every 4 to 6 years</a:t>
            </a:r>
          </a:p>
          <a:p>
            <a:pPr lvl="1"/>
            <a:r>
              <a:rPr lang="en-US" dirty="0"/>
              <a:t>MS </a:t>
            </a:r>
            <a:r>
              <a:rPr lang="en-US" dirty="0" err="1"/>
              <a:t>Office,CAD</a:t>
            </a:r>
            <a:r>
              <a:rPr lang="en-US" dirty="0"/>
              <a:t>, compilers, operating systems</a:t>
            </a:r>
          </a:p>
          <a:p>
            <a:r>
              <a:rPr lang="en-US" dirty="0" smtClean="0"/>
              <a:t>Software needs to be “</a:t>
            </a:r>
            <a:r>
              <a:rPr lang="en-US" dirty="0" smtClean="0">
                <a:solidFill>
                  <a:srgbClr val="FFFF00"/>
                </a:solidFill>
              </a:rPr>
              <a:t>perfect out of the box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rgbClr val="FFFF00"/>
                </a:solidFill>
              </a:rPr>
              <a:t>expensive design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rgbClr val="FFFF00"/>
                </a:solidFill>
              </a:rPr>
              <a:t>expensive implementation</a:t>
            </a:r>
            <a:r>
              <a:rPr lang="en-US" dirty="0" smtClean="0"/>
              <a:t>—including testing up to 50% of the cost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5405229"/>
            <a:ext cx="8382000" cy="707886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Software evolution was very slow!</a:t>
            </a:r>
            <a:endParaRPr lang="sv-S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need to be “</a:t>
            </a:r>
            <a:r>
              <a:rPr lang="en-US" dirty="0" smtClean="0">
                <a:solidFill>
                  <a:srgbClr val="FFFF00"/>
                </a:solidFill>
              </a:rPr>
              <a:t>perfect out of the box</a:t>
            </a:r>
            <a:r>
              <a:rPr lang="en-US" dirty="0" smtClean="0"/>
              <a:t>” has heavily influenced decades of SE research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Formal methods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Modeling</a:t>
            </a:r>
            <a:r>
              <a:rPr lang="en-US" dirty="0" smtClean="0"/>
              <a:t> the entire system at once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Process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Testing</a:t>
            </a:r>
            <a:r>
              <a:rPr lang="en-US" dirty="0" smtClean="0"/>
              <a:t> finished products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Maintenance</a:t>
            </a:r>
            <a:r>
              <a:rPr lang="en-US" dirty="0" smtClean="0"/>
              <a:t> in terms of years</a:t>
            </a:r>
          </a:p>
          <a:p>
            <a:r>
              <a:rPr lang="en-US" dirty="0" smtClean="0"/>
              <a:t>Most of our </a:t>
            </a:r>
            <a:r>
              <a:rPr lang="en-US" dirty="0" smtClean="0">
                <a:solidFill>
                  <a:srgbClr val="FFFF00"/>
                </a:solidFill>
              </a:rPr>
              <a:t>research focus</a:t>
            </a:r>
            <a:r>
              <a:rPr lang="en-US" dirty="0" smtClean="0"/>
              <a:t> and results assume :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costs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costs 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costs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>
                <a:solidFill>
                  <a:srgbClr val="FFFF00"/>
                </a:solidFill>
              </a:rPr>
              <a:t>implementation</a:t>
            </a:r>
            <a:r>
              <a:rPr lang="en-US" dirty="0" smtClean="0"/>
              <a:t>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1980s, technology started </a:t>
            </a:r>
            <a:r>
              <a:rPr lang="en-US" dirty="0" smtClean="0">
                <a:solidFill>
                  <a:srgbClr val="FFFF00"/>
                </a:solidFill>
              </a:rPr>
              <a:t>driving down</a:t>
            </a:r>
            <a:r>
              <a:rPr lang="en-US" dirty="0" smtClean="0"/>
              <a:t> the distribution costs for software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flopp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657600"/>
            <a:ext cx="3067050" cy="1485900"/>
          </a:xfrm>
          <a:prstGeom prst="rect">
            <a:avLst/>
          </a:prstGeom>
        </p:spPr>
      </p:pic>
      <p:pic>
        <p:nvPicPr>
          <p:cNvPr id="8" name="Picture 7" descr="diskp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057400"/>
            <a:ext cx="2730500" cy="2748543"/>
          </a:xfrm>
          <a:prstGeom prst="rect">
            <a:avLst/>
          </a:prstGeom>
        </p:spPr>
      </p:pic>
      <p:pic>
        <p:nvPicPr>
          <p:cNvPr id="9" name="Picture 8" descr="usbdr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4191000"/>
            <a:ext cx="145732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Engineers and Scientists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84BDB-475D-4187-BFAC-787288F6F6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24100" y="3276600"/>
            <a:ext cx="4495800" cy="103981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r>
              <a:rPr lang="en-US" sz="2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Science is </a:t>
            </a:r>
            <a:r>
              <a:rPr 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discovery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r>
              <a:rPr lang="en-US" sz="2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Engineering is </a:t>
            </a:r>
            <a:r>
              <a:rPr 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invention</a:t>
            </a:r>
            <a:endParaRPr lang="sv-S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686800" cy="103981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r>
              <a:rPr lang="en-US" sz="2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Science is </a:t>
            </a:r>
            <a:r>
              <a:rPr lang="en-US" sz="2800" b="0" dirty="0">
                <a:latin typeface="Arial" charset="0"/>
                <a:cs typeface="Arial" charset="0"/>
              </a:rPr>
              <a:t>about adding to the </a:t>
            </a:r>
            <a:r>
              <a:rPr lang="en-US" sz="2800" b="0" dirty="0">
                <a:solidFill>
                  <a:srgbClr val="FFFF00"/>
                </a:solidFill>
                <a:latin typeface="Arial" charset="0"/>
                <a:cs typeface="Arial" charset="0"/>
              </a:rPr>
              <a:t>knowledge base</a:t>
            </a:r>
            <a:endParaRPr lang="en-US" sz="2800" b="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r>
              <a:rPr lang="en-US" sz="2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Engineering </a:t>
            </a:r>
            <a:r>
              <a:rPr lang="en-US" sz="2800" b="0" dirty="0">
                <a:latin typeface="Arial" charset="0"/>
                <a:cs typeface="Arial" charset="0"/>
              </a:rPr>
              <a:t>uses the knowledge to </a:t>
            </a:r>
            <a:r>
              <a:rPr lang="en-US" sz="2800" b="0" dirty="0">
                <a:solidFill>
                  <a:srgbClr val="FFFF00"/>
                </a:solidFill>
                <a:latin typeface="Arial" charset="0"/>
                <a:cs typeface="Arial" charset="0"/>
              </a:rPr>
              <a:t>solve problems</a:t>
            </a:r>
            <a:endParaRPr lang="sv-SE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42950" y="5257800"/>
            <a:ext cx="7639050" cy="52322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48" charset="-128"/>
                <a:cs typeface="Times New Roman" pitchFamily="18" charset="0"/>
              </a:rPr>
              <a:t>Society needs </a:t>
            </a:r>
            <a:r>
              <a:rPr lang="sv-S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48" charset="-128"/>
                <a:cs typeface="Times New Roman" pitchFamily="18" charset="0"/>
              </a:rPr>
              <a:t>a lot more engineers than scientists</a:t>
            </a:r>
          </a:p>
        </p:txBody>
      </p:sp>
    </p:spTree>
    <p:extLst>
      <p:ext uri="{BB962C8B-B14F-4D97-AF65-F5344CB8AC3E}">
        <p14:creationId xmlns:p14="http://schemas.microsoft.com/office/powerpoint/2010/main" val="38307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and Support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4267200"/>
            <a:ext cx="8382000" cy="1323439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Then the World Wide Web changed everything</a:t>
            </a:r>
            <a:endParaRPr lang="sv-S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81200" y="1371600"/>
            <a:ext cx="5181600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As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usability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started to increase …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2819400"/>
            <a:ext cx="5181600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The need for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support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decreased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2000s : The Web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1510605"/>
            <a:ext cx="6553200" cy="1384995"/>
            <a:chOff x="1295400" y="1510605"/>
            <a:chExt cx="6553200" cy="1384995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1295400" y="1510605"/>
              <a:ext cx="6553200" cy="1384995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latin typeface="Gill Sans MT" panose="020B0502020104020203" pitchFamily="34" charset="0"/>
                </a:rPr>
                <a:t>    The web rearranged the importance of quality criteria, including making </a:t>
              </a:r>
              <a:r>
                <a:rPr lang="en-US" sz="2800" dirty="0" smtClean="0">
                  <a:solidFill>
                    <a:srgbClr val="FFFF00"/>
                  </a:solidFill>
                  <a:latin typeface="Gill Sans MT" panose="020B0502020104020203" pitchFamily="34" charset="0"/>
                </a:rPr>
                <a:t>usability</a:t>
              </a:r>
              <a:r>
                <a:rPr lang="en-US" sz="2800" dirty="0" smtClean="0">
                  <a:latin typeface="Gill Sans MT" panose="020B0502020104020203" pitchFamily="34" charset="0"/>
                </a:rPr>
                <a:t> crucial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371600" y="1524000"/>
              <a:ext cx="685800" cy="52322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Gill Sans MT" panose="020B0502020104020203" pitchFamily="34" charset="0"/>
                </a:rPr>
                <a:t>(1)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5400" y="3429000"/>
            <a:ext cx="6553200" cy="954107"/>
            <a:chOff x="1295400" y="3601388"/>
            <a:chExt cx="6553200" cy="954107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295400" y="3601388"/>
              <a:ext cx="6553200" cy="95410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latin typeface="Gill Sans MT" panose="020B0502020104020203" pitchFamily="34" charset="0"/>
                </a:rPr>
                <a:t>   The web created a new way to </a:t>
              </a:r>
              <a:r>
                <a:rPr lang="en-US" sz="2800" dirty="0" smtClean="0">
                  <a:solidFill>
                    <a:srgbClr val="FFFF00"/>
                  </a:solidFill>
                  <a:latin typeface="Gill Sans MT" panose="020B0502020104020203" pitchFamily="34" charset="0"/>
                </a:rPr>
                <a:t>deploy</a:t>
              </a:r>
              <a:r>
                <a:rPr lang="en-US" sz="2800" dirty="0" smtClean="0">
                  <a:latin typeface="Gill Sans MT" panose="020B0502020104020203" pitchFamily="34" charset="0"/>
                </a:rPr>
                <a:t> software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371600" y="3667780"/>
              <a:ext cx="685800" cy="52322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Gill Sans MT" panose="020B0502020104020203" pitchFamily="34" charset="0"/>
                </a:rPr>
                <a:t>(2)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95400" y="4953000"/>
            <a:ext cx="6553200" cy="954107"/>
            <a:chOff x="1295400" y="5334000"/>
            <a:chExt cx="6553200" cy="954107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295400" y="5334000"/>
              <a:ext cx="6553200" cy="95410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Gill Sans MT" panose="020B0502020104020203" pitchFamily="34" charset="0"/>
                </a:rPr>
                <a:t> </a:t>
              </a:r>
              <a:r>
                <a:rPr lang="en-US" sz="2800" dirty="0" smtClean="0">
                  <a:latin typeface="Gill Sans MT" panose="020B0502020104020203" pitchFamily="34" charset="0"/>
                </a:rPr>
                <a:t>      The web dramatically changed the way we </a:t>
              </a:r>
              <a:r>
                <a:rPr lang="en-US" sz="2800" dirty="0" smtClean="0">
                  <a:solidFill>
                    <a:srgbClr val="FFFF00"/>
                  </a:solidFill>
                  <a:latin typeface="Gill Sans MT" panose="020B0502020104020203" pitchFamily="34" charset="0"/>
                </a:rPr>
                <a:t>distribute</a:t>
              </a:r>
              <a:r>
                <a:rPr lang="en-US" sz="2800" dirty="0" smtClean="0">
                  <a:latin typeface="Gill Sans MT" panose="020B0502020104020203" pitchFamily="34" charset="0"/>
                </a:rPr>
                <a:t> software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359568" y="5420380"/>
              <a:ext cx="685800" cy="52322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Gill Sans MT" panose="020B0502020104020203" pitchFamily="34" charset="0"/>
                </a:rPr>
                <a:t>(3)</a:t>
              </a:r>
              <a:endParaRPr lang="en-US" sz="28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C39C19-5A98-4B85-AF46-B63C02E24013}" type="datetime5">
              <a:rPr lang="en-US" smtClean="0"/>
              <a:pPr/>
              <a:t>23-Oct-15</a:t>
            </a:fld>
            <a:endParaRPr lang="en-US"/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 Offutt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B90C26-BA22-4A66-A4B4-C124F268D15F}" type="slidenum">
              <a:rPr lang="en-US"/>
              <a:pPr/>
              <a:t>22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WWW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930646"/>
            <a:ext cx="4191000" cy="495300"/>
            <a:chOff x="384" y="2476"/>
            <a:chExt cx="2640" cy="312"/>
          </a:xfrm>
        </p:grpSpPr>
        <p:sp>
          <p:nvSpPr>
            <p:cNvPr id="7185" name="Text Box 4"/>
            <p:cNvSpPr txBox="1">
              <a:spLocks noChangeArrowheads="1"/>
            </p:cNvSpPr>
            <p:nvPr/>
          </p:nvSpPr>
          <p:spPr bwMode="auto">
            <a:xfrm>
              <a:off x="816" y="2476"/>
              <a:ext cx="8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Gill Sans MT" panose="020B0502020104020203" pitchFamily="34" charset="0"/>
                </a:rPr>
                <a:t>Internet</a:t>
              </a:r>
            </a:p>
          </p:txBody>
        </p:sp>
        <p:sp>
          <p:nvSpPr>
            <p:cNvPr id="7186" name="Line 5"/>
            <p:cNvSpPr>
              <a:spLocks noChangeShapeType="1"/>
            </p:cNvSpPr>
            <p:nvPr/>
          </p:nvSpPr>
          <p:spPr bwMode="auto">
            <a:xfrm>
              <a:off x="384" y="2788"/>
              <a:ext cx="26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 sz="24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3038475"/>
            <a:ext cx="3886200" cy="1066800"/>
            <a:chOff x="576" y="1948"/>
            <a:chExt cx="2448" cy="672"/>
          </a:xfrm>
        </p:grpSpPr>
        <p:sp>
          <p:nvSpPr>
            <p:cNvPr id="7183" name="Text Box 7"/>
            <p:cNvSpPr txBox="1">
              <a:spLocks noChangeArrowheads="1"/>
            </p:cNvSpPr>
            <p:nvPr/>
          </p:nvSpPr>
          <p:spPr bwMode="auto">
            <a:xfrm rot="914828">
              <a:off x="810" y="1958"/>
              <a:ext cx="15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Gill Sans MT" panose="020B0502020104020203" pitchFamily="34" charset="0"/>
                </a:rPr>
                <a:t>Fast Computers</a:t>
              </a:r>
            </a:p>
          </p:txBody>
        </p:sp>
        <p:sp>
          <p:nvSpPr>
            <p:cNvPr id="7184" name="Line 8"/>
            <p:cNvSpPr>
              <a:spLocks noChangeShapeType="1"/>
            </p:cNvSpPr>
            <p:nvPr/>
          </p:nvSpPr>
          <p:spPr bwMode="auto">
            <a:xfrm>
              <a:off x="576" y="1948"/>
              <a:ext cx="2448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 sz="24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" y="4616450"/>
            <a:ext cx="4114800" cy="1050925"/>
            <a:chOff x="432" y="2908"/>
            <a:chExt cx="2592" cy="662"/>
          </a:xfrm>
        </p:grpSpPr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 rot="20714256">
              <a:off x="769" y="3047"/>
              <a:ext cx="105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latin typeface="Gill Sans MT" panose="020B0502020104020203" pitchFamily="34" charset="0"/>
                </a:rPr>
                <a:t>Hypertext Theory</a:t>
              </a:r>
            </a:p>
          </p:txBody>
        </p:sp>
        <p:sp>
          <p:nvSpPr>
            <p:cNvPr id="7182" name="Line 11"/>
            <p:cNvSpPr>
              <a:spLocks noChangeShapeType="1"/>
            </p:cNvSpPr>
            <p:nvPr/>
          </p:nvSpPr>
          <p:spPr bwMode="auto">
            <a:xfrm flipV="1">
              <a:off x="432" y="2908"/>
              <a:ext cx="2592" cy="6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 sz="24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95800" y="3321050"/>
            <a:ext cx="4495800" cy="2209800"/>
            <a:chOff x="2928" y="2304"/>
            <a:chExt cx="2544" cy="1392"/>
          </a:xfrm>
        </p:grpSpPr>
        <p:sp>
          <p:nvSpPr>
            <p:cNvPr id="7179" name="AutoShape 13"/>
            <p:cNvSpPr>
              <a:spLocks noChangeArrowheads="1"/>
            </p:cNvSpPr>
            <p:nvPr/>
          </p:nvSpPr>
          <p:spPr bwMode="auto">
            <a:xfrm>
              <a:off x="2928" y="2304"/>
              <a:ext cx="2544" cy="139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33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180" name="Text Box 14"/>
            <p:cNvSpPr txBox="1">
              <a:spLocks noChangeArrowheads="1"/>
            </p:cNvSpPr>
            <p:nvPr/>
          </p:nvSpPr>
          <p:spPr bwMode="auto">
            <a:xfrm>
              <a:off x="3273" y="2804"/>
              <a:ext cx="177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Gill Sans MT" panose="020B0502020104020203" pitchFamily="34" charset="0"/>
                </a:rPr>
                <a:t>World Wide Web</a:t>
              </a:r>
            </a:p>
          </p:txBody>
        </p:sp>
      </p:grp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1295400" y="1492250"/>
            <a:ext cx="6553200" cy="95410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Gill Sans MT" panose="020B0502020104020203" pitchFamily="34" charset="0"/>
              </a:rPr>
              <a:t>The World Wide Web is a result of the </a:t>
            </a:r>
            <a:r>
              <a:rPr lang="en-US" sz="2800" i="1" dirty="0">
                <a:latin typeface="Gill Sans MT" panose="020B0502020104020203" pitchFamily="34" charset="0"/>
              </a:rPr>
              <a:t>confluence</a:t>
            </a:r>
            <a:r>
              <a:rPr lang="en-US" sz="2800" dirty="0">
                <a:latin typeface="Gill Sans MT" panose="020B0502020104020203" pitchFamily="34" charset="0"/>
              </a:rPr>
              <a:t> of three developments</a:t>
            </a:r>
          </a:p>
        </p:txBody>
      </p:sp>
    </p:spTree>
    <p:extLst>
      <p:ext uri="{BB962C8B-B14F-4D97-AF65-F5344CB8AC3E}">
        <p14:creationId xmlns:p14="http://schemas.microsoft.com/office/powerpoint/2010/main" val="41543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086600" cy="1524000"/>
          </a:xfrm>
        </p:spPr>
        <p:txBody>
          <a:bodyPr/>
          <a:lstStyle/>
          <a:p>
            <a:r>
              <a:rPr lang="en-US" dirty="0" smtClean="0"/>
              <a:t>Important Quality Attributes for Web Software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7B774-ED25-43E5-94BE-8AE979C84F00}" type="datetime5">
              <a:rPr lang="en-US" smtClean="0"/>
              <a:pPr>
                <a:defRPr/>
              </a:pPr>
              <a:t>23-Oct-15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5857-8D62-492A-8B05-AC10FC798C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3798888" cy="19478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Reliability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itchFamily="34" charset="0"/>
              </a:rPr>
              <a:t>Usability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Security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14800" y="1600200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0" dirty="0">
                <a:latin typeface="Gill Sans MT" pitchFamily="34" charset="0"/>
              </a:rPr>
              <a:t>Customers have little “</a:t>
            </a:r>
            <a:r>
              <a:rPr lang="en-US" sz="2400" b="0" dirty="0">
                <a:solidFill>
                  <a:schemeClr val="tx2"/>
                </a:solidFill>
                <a:latin typeface="Gill Sans MT" pitchFamily="34" charset="0"/>
              </a:rPr>
              <a:t>site loyalty</a:t>
            </a:r>
            <a:r>
              <a:rPr lang="en-US" sz="2400" b="0" dirty="0">
                <a:latin typeface="Gill Sans MT" pitchFamily="34" charset="0"/>
              </a:rPr>
              <a:t>” and will switch quickly, thus time to market is much </a:t>
            </a:r>
            <a:r>
              <a:rPr lang="en-US" sz="2400" b="0" u="sng" dirty="0">
                <a:solidFill>
                  <a:schemeClr val="tx2"/>
                </a:solidFill>
                <a:latin typeface="Gill Sans MT" pitchFamily="34" charset="0"/>
              </a:rPr>
              <a:t>less</a:t>
            </a:r>
            <a:r>
              <a:rPr lang="en-US" sz="2400" b="0" dirty="0">
                <a:latin typeface="Gill Sans MT" pitchFamily="34" charset="0"/>
              </a:rPr>
              <a:t> important than in other application areas.</a:t>
            </a:r>
          </a:p>
          <a:p>
            <a:endParaRPr lang="en-US" sz="2400" b="0" dirty="0">
              <a:latin typeface="Gill Sans MT" pitchFamily="34" charset="0"/>
            </a:endParaRPr>
          </a:p>
          <a:p>
            <a:pPr algn="ctr"/>
            <a:r>
              <a:rPr lang="en-US" sz="2400" b="0" dirty="0">
                <a:latin typeface="Gill Sans MT" pitchFamily="34" charset="0"/>
              </a:rPr>
              <a:t>(but still important!)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57200" y="3276600"/>
            <a:ext cx="320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3505200"/>
            <a:ext cx="556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en-US" sz="2800" b="0" dirty="0">
                <a:latin typeface="Gill Sans MT" pitchFamily="34" charset="0"/>
              </a:rPr>
              <a:t>Availability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en-US" sz="2800" b="0" dirty="0">
                <a:latin typeface="Gill Sans MT" pitchFamily="34" charset="0"/>
              </a:rPr>
              <a:t>Scalability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en-US" sz="2800" b="0" dirty="0">
                <a:latin typeface="Gill Sans MT" pitchFamily="34" charset="0"/>
              </a:rPr>
              <a:t>Maintainability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en-US" sz="2800" b="0" dirty="0">
                <a:latin typeface="Gill Sans MT" pitchFamily="34" charset="0"/>
              </a:rPr>
              <a:t>Performance &amp; Time to Market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>
                <a:latin typeface="Gill Sans MT" pitchFamily="34" charset="0"/>
              </a:rPr>
              <a:t>Based on an informal survey of around a dozen software development managers, </a:t>
            </a:r>
            <a:r>
              <a:rPr lang="en-US" b="0" i="1" dirty="0">
                <a:latin typeface="Gill Sans MT" pitchFamily="34" charset="0"/>
              </a:rPr>
              <a:t>Quality Attributes of Web Software </a:t>
            </a:r>
            <a:r>
              <a:rPr lang="en-US" b="0" i="1" dirty="0" smtClean="0">
                <a:latin typeface="Gill Sans MT" pitchFamily="34" charset="0"/>
              </a:rPr>
              <a:t>Applications, Offutt, IEEE Software March 2002</a:t>
            </a:r>
            <a:endParaRPr lang="en-US" sz="1800" b="0" i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8" grpId="0" animBg="1"/>
      <p:bldP spid="9" grpId="0" autoUpdateAnimBg="0"/>
      <p:bldP spid="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Usability 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0" y="1219200"/>
            <a:ext cx="3048000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More users …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0" y="4132758"/>
            <a:ext cx="3048000" cy="7620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The answer 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048000" y="5257800"/>
            <a:ext cx="3048000" cy="9144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Better usability !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630906" y="2420441"/>
            <a:ext cx="3882189" cy="1349276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Providing support is prohibitively expensive</a:t>
            </a:r>
          </a:p>
        </p:txBody>
      </p:sp>
    </p:spTree>
    <p:extLst>
      <p:ext uri="{BB962C8B-B14F-4D97-AF65-F5344CB8AC3E}">
        <p14:creationId xmlns:p14="http://schemas.microsoft.com/office/powerpoint/2010/main" val="27128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Deployment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1447800"/>
            <a:ext cx="6705600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Traditional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software deployment methods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67000" y="4876800"/>
            <a:ext cx="3810000" cy="9144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5.  Web Deployment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667000" y="2286000"/>
            <a:ext cx="3810000" cy="19050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marR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b="0" dirty="0" smtClean="0">
                <a:latin typeface="Gill Sans MT" panose="020B0502020104020203" pitchFamily="34" charset="0"/>
                <a:cs typeface="Arial" charset="0"/>
              </a:rPr>
              <a:t>Bundle</a:t>
            </a:r>
          </a:p>
          <a:p>
            <a:pPr marL="514350" marR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Shrink-wrap</a:t>
            </a:r>
          </a:p>
          <a:p>
            <a:pPr marL="514350" marR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b="0" dirty="0" smtClean="0">
                <a:latin typeface="Gill Sans MT" panose="020B0502020104020203" pitchFamily="34" charset="0"/>
                <a:cs typeface="Arial" charset="0"/>
              </a:rPr>
              <a:t>Embed</a:t>
            </a:r>
          </a:p>
          <a:p>
            <a:pPr marL="514350" marR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27887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Software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Desktop software</a:t>
            </a:r>
            <a:r>
              <a:rPr lang="en-US" dirty="0" smtClean="0"/>
              <a:t> can be distributed across the web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Zero-cost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Instantaneous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This allows more </a:t>
            </a:r>
            <a:r>
              <a:rPr lang="en-US" dirty="0" smtClean="0">
                <a:solidFill>
                  <a:srgbClr val="FFFF00"/>
                </a:solidFill>
              </a:rPr>
              <a:t>frequent updates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Web applications</a:t>
            </a:r>
            <a:r>
              <a:rPr lang="en-US" dirty="0" smtClean="0"/>
              <a:t> are not distributed at all in any meaningful sense</a:t>
            </a:r>
          </a:p>
          <a:p>
            <a:pPr lvl="1"/>
            <a:r>
              <a:rPr lang="en-US" dirty="0" smtClean="0"/>
              <a:t>Software resides on the </a:t>
            </a:r>
            <a:r>
              <a:rPr lang="en-US" dirty="0" smtClean="0">
                <a:solidFill>
                  <a:srgbClr val="FFFF00"/>
                </a:solidFill>
              </a:rPr>
              <a:t>servers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Updates </a:t>
            </a:r>
            <a:r>
              <a:rPr lang="en-US" dirty="0" smtClean="0"/>
              <a:t>can be made weekly … daily … hourly … continuously!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Mobile applications</a:t>
            </a:r>
            <a:r>
              <a:rPr lang="en-US" dirty="0" smtClean="0"/>
              <a:t> allow the artisan to come into your “home” to improve that rocking chair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133600" y="1143000"/>
            <a:ext cx="4876800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Near-zero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production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costs …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3581400"/>
            <a:ext cx="4267200" cy="82362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Near-zero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support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costs 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4800600"/>
            <a:ext cx="7772400" cy="9144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We have resuscitated evolutionary design !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76500" y="2362200"/>
            <a:ext cx="4191000" cy="815876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Immediate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distribution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….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50923" cy="1143000"/>
          </a:xfrm>
        </p:spPr>
        <p:txBody>
          <a:bodyPr/>
          <a:lstStyle/>
          <a:p>
            <a:r>
              <a:rPr lang="en-US" dirty="0"/>
              <a:t>Evolutionary Software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1905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Pre-Web</a:t>
            </a:r>
            <a:r>
              <a:rPr lang="en-US" dirty="0"/>
              <a:t> software design &amp; production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Strive for a </a:t>
            </a:r>
            <a:r>
              <a:rPr lang="en-US" dirty="0">
                <a:solidFill>
                  <a:srgbClr val="FFFF00"/>
                </a:solidFill>
              </a:rPr>
              <a:t>perfect design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expensive development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FF00"/>
                </a:solidFill>
              </a:rPr>
              <a:t>Deploy</a:t>
            </a:r>
            <a:r>
              <a:rPr lang="en-US" dirty="0"/>
              <a:t> a new version ever 4 to 6 years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FF00"/>
                </a:solidFill>
              </a:rPr>
              <a:t>Evolution</a:t>
            </a:r>
            <a:r>
              <a:rPr lang="en-US" dirty="0"/>
              <a:t> was very </a:t>
            </a:r>
            <a:r>
              <a:rPr lang="en-US" dirty="0" smtClean="0"/>
              <a:t>slow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2590800"/>
            <a:ext cx="899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0" kern="0" dirty="0" smtClean="0">
                <a:solidFill>
                  <a:srgbClr val="FFFF00"/>
                </a:solidFill>
                <a:effectLst/>
              </a:rPr>
              <a:t>Post-Web</a:t>
            </a:r>
            <a:r>
              <a:rPr lang="en-US" b="0" kern="0" dirty="0" smtClean="0">
                <a:effectLst/>
              </a:rPr>
              <a:t> </a:t>
            </a:r>
            <a:r>
              <a:rPr lang="en-US" b="0" kern="0" dirty="0">
                <a:effectLst/>
              </a:rPr>
              <a:t>software production</a:t>
            </a:r>
          </a:p>
          <a:p>
            <a:pPr lvl="1">
              <a:spcBef>
                <a:spcPts val="300"/>
              </a:spcBef>
              <a:defRPr/>
            </a:pPr>
            <a:r>
              <a:rPr lang="en-US" b="0" kern="0" dirty="0">
                <a:effectLst/>
              </a:rPr>
              <a:t>Initial “</a:t>
            </a:r>
            <a:r>
              <a:rPr lang="en-US" b="0" i="1" kern="0" dirty="0">
                <a:solidFill>
                  <a:srgbClr val="FFFF00"/>
                </a:solidFill>
                <a:effectLst/>
              </a:rPr>
              <a:t>pretty good</a:t>
            </a:r>
            <a:r>
              <a:rPr lang="en-US" b="0" kern="0" dirty="0">
                <a:effectLst/>
              </a:rPr>
              <a:t>” design and development</a:t>
            </a:r>
          </a:p>
          <a:p>
            <a:pPr lvl="1">
              <a:spcBef>
                <a:spcPts val="300"/>
              </a:spcBef>
              <a:defRPr/>
            </a:pPr>
            <a:r>
              <a:rPr lang="en-US" b="0" kern="0" dirty="0">
                <a:solidFill>
                  <a:srgbClr val="FFFF00"/>
                </a:solidFill>
              </a:rPr>
              <a:t>Slowly</a:t>
            </a:r>
            <a:r>
              <a:rPr lang="en-US" b="0" kern="0" dirty="0"/>
              <a:t> make it bigger and better</a:t>
            </a:r>
            <a:endParaRPr lang="en-US" b="0" kern="0" dirty="0">
              <a:effectLst/>
            </a:endParaRPr>
          </a:p>
          <a:p>
            <a:pPr lvl="1">
              <a:spcBef>
                <a:spcPts val="300"/>
              </a:spcBef>
              <a:defRPr/>
            </a:pPr>
            <a:r>
              <a:rPr lang="en-US" b="0" kern="0" dirty="0">
                <a:effectLst/>
              </a:rPr>
              <a:t>Faster </a:t>
            </a:r>
            <a:r>
              <a:rPr lang="en-US" b="0" kern="0" dirty="0">
                <a:solidFill>
                  <a:srgbClr val="FFFF00"/>
                </a:solidFill>
                <a:effectLst/>
              </a:rPr>
              <a:t>evolution</a:t>
            </a:r>
          </a:p>
          <a:p>
            <a:pPr lvl="1">
              <a:spcBef>
                <a:spcPts val="300"/>
              </a:spcBef>
              <a:defRPr/>
            </a:pPr>
            <a:r>
              <a:rPr lang="en-US" b="0" kern="0" dirty="0">
                <a:solidFill>
                  <a:srgbClr val="FFFF00"/>
                </a:solidFill>
              </a:rPr>
              <a:t>Immediate changes</a:t>
            </a:r>
            <a:r>
              <a:rPr lang="en-US" b="0" kern="0" dirty="0">
                <a:solidFill>
                  <a:schemeClr val="tx2"/>
                </a:solidFill>
              </a:rPr>
              <a:t> to web applications</a:t>
            </a:r>
            <a:endParaRPr lang="en-US" b="0" kern="0" dirty="0">
              <a:solidFill>
                <a:schemeClr val="tx2"/>
              </a:solidFill>
              <a:effectLst/>
            </a:endParaRPr>
          </a:p>
          <a:p>
            <a:pPr lvl="2">
              <a:spcBef>
                <a:spcPts val="200"/>
              </a:spcBef>
              <a:buClrTx/>
              <a:buSzTx/>
              <a:buFontTx/>
              <a:buChar char="•"/>
              <a:defRPr/>
            </a:pPr>
            <a:r>
              <a:rPr lang="en-US" b="0" kern="0" dirty="0">
                <a:solidFill>
                  <a:schemeClr val="tx2"/>
                </a:solidFill>
                <a:effectLst/>
              </a:rPr>
              <a:t>Automatic updates</a:t>
            </a:r>
            <a:r>
              <a:rPr lang="en-US" b="0" kern="0" dirty="0">
                <a:effectLst/>
              </a:rPr>
              <a:t> of desktop applications</a:t>
            </a:r>
          </a:p>
          <a:p>
            <a:pPr lvl="2">
              <a:spcBef>
                <a:spcPts val="200"/>
              </a:spcBef>
              <a:buClrTx/>
              <a:buSzTx/>
              <a:buFontTx/>
              <a:buChar char="•"/>
              <a:defRPr/>
            </a:pPr>
            <a:r>
              <a:rPr lang="en-US" b="0" kern="0" dirty="0">
                <a:solidFill>
                  <a:srgbClr val="FFFF00"/>
                </a:solidFill>
                <a:effectLst/>
              </a:rPr>
              <a:t>Software upgrades</a:t>
            </a:r>
            <a:r>
              <a:rPr lang="en-US" b="0" kern="0" dirty="0">
                <a:effectLst/>
              </a:rPr>
              <a:t> </a:t>
            </a:r>
            <a:r>
              <a:rPr lang="en-US" b="0" kern="0" dirty="0">
                <a:solidFill>
                  <a:schemeClr val="tx2"/>
                </a:solidFill>
                <a:effectLst/>
              </a:rPr>
              <a:t>pushed out</a:t>
            </a:r>
            <a:r>
              <a:rPr lang="en-US" b="0" kern="0" dirty="0">
                <a:effectLst/>
              </a:rPr>
              <a:t> to mobile devices</a:t>
            </a:r>
          </a:p>
          <a:p>
            <a:pPr lvl="2">
              <a:spcBef>
                <a:spcPts val="200"/>
              </a:spcBef>
              <a:buClrTx/>
              <a:buSzTx/>
              <a:buFontTx/>
              <a:buChar char="•"/>
              <a:defRPr/>
            </a:pPr>
            <a:r>
              <a:rPr lang="en-US" b="0" kern="0" dirty="0">
                <a:solidFill>
                  <a:srgbClr val="FFFF00"/>
                </a:solidFill>
                <a:effectLst/>
              </a:rPr>
              <a:t>Replacing chips</a:t>
            </a:r>
            <a:r>
              <a:rPr lang="en-US" b="0" kern="0" dirty="0">
                <a:effectLst/>
              </a:rPr>
              <a:t> in cars during oil </a:t>
            </a:r>
            <a:r>
              <a:rPr lang="en-US" b="0" kern="0" dirty="0" smtClean="0">
                <a:effectLst/>
              </a:rPr>
              <a:t>changes</a:t>
            </a:r>
            <a:endParaRPr lang="en-US" b="0" kern="0" dirty="0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914400" y="5867400"/>
            <a:ext cx="7315200" cy="6858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This changes all of software engineering !!</a:t>
            </a:r>
          </a:p>
        </p:txBody>
      </p:sp>
    </p:spTree>
    <p:extLst>
      <p:ext uri="{BB962C8B-B14F-4D97-AF65-F5344CB8AC3E}">
        <p14:creationId xmlns:p14="http://schemas.microsoft.com/office/powerpoint/2010/main" val="28155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is </a:t>
            </a:r>
            <a:r>
              <a:rPr lang="en-US" dirty="0" smtClean="0">
                <a:solidFill>
                  <a:srgbClr val="FFFF00"/>
                </a:solidFill>
              </a:rPr>
              <a:t>Google mail </a:t>
            </a:r>
            <a:r>
              <a:rPr lang="en-US" dirty="0" smtClean="0"/>
              <a:t>updated?</a:t>
            </a:r>
          </a:p>
          <a:p>
            <a:pPr lvl="1"/>
            <a:r>
              <a:rPr lang="en-US" dirty="0" smtClean="0"/>
              <a:t>Daily … sometimes hourly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Piazza</a:t>
            </a:r>
            <a:r>
              <a:rPr lang="en-US" dirty="0" smtClean="0"/>
              <a:t> class support system</a:t>
            </a:r>
          </a:p>
          <a:p>
            <a:pPr lvl="1"/>
            <a:r>
              <a:rPr lang="en-US" dirty="0" smtClean="0"/>
              <a:t>The first day I used it I reported a bug</a:t>
            </a:r>
          </a:p>
          <a:p>
            <a:pPr lvl="1"/>
            <a:r>
              <a:rPr lang="en-US" dirty="0" smtClean="0"/>
              <a:t>It was fixed before I met class that afternoon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Sarah Allen</a:t>
            </a:r>
            <a:r>
              <a:rPr lang="en-US" dirty="0" smtClean="0"/>
              <a:t> invented </a:t>
            </a:r>
            <a:r>
              <a:rPr lang="en-US" dirty="0" err="1" smtClean="0"/>
              <a:t>youtube</a:t>
            </a:r>
            <a:endParaRPr lang="en-US" dirty="0"/>
          </a:p>
          <a:p>
            <a:pPr lvl="1"/>
            <a:r>
              <a:rPr lang="en-US" dirty="0" smtClean="0"/>
              <a:t>She </a:t>
            </a:r>
            <a:r>
              <a:rPr lang="en-US" dirty="0"/>
              <a:t>advises people with 5-year ideas to think about how they can get 1 </a:t>
            </a:r>
            <a:r>
              <a:rPr lang="en-US" dirty="0" smtClean="0"/>
              <a:t>idea in </a:t>
            </a:r>
            <a:r>
              <a:rPr lang="en-US" dirty="0"/>
              <a:t>6 months, and grow to the 5-year </a:t>
            </a:r>
            <a:r>
              <a:rPr lang="en-US" dirty="0" smtClean="0"/>
              <a:t>goal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Photoshopper</a:t>
            </a:r>
            <a:r>
              <a:rPr lang="en-US" dirty="0" smtClean="0"/>
              <a:t> is now rented, not bought</a:t>
            </a:r>
          </a:p>
          <a:p>
            <a:pPr lvl="1"/>
            <a:r>
              <a:rPr lang="en-US" dirty="0" smtClean="0"/>
              <a:t>Customers are told to expect continuous improvements.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DA0C9-1A2E-4402-AE0C-AD68EFAFF5F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b="1" dirty="0" smtClean="0"/>
              <a:t>S</a:t>
            </a:r>
            <a:r>
              <a:rPr lang="sv-SE" dirty="0" smtClean="0"/>
              <a:t>cience </a:t>
            </a:r>
            <a:r>
              <a:rPr lang="sv-SE" dirty="0"/>
              <a:t>and </a:t>
            </a:r>
            <a:r>
              <a:rPr lang="sv-SE" b="1" dirty="0" smtClean="0"/>
              <a:t>E</a:t>
            </a:r>
            <a:r>
              <a:rPr lang="sv-SE" dirty="0" smtClean="0"/>
              <a:t>ngineering </a:t>
            </a:r>
            <a:r>
              <a:rPr lang="sv-SE" b="1" dirty="0" smtClean="0"/>
              <a:t>G</a:t>
            </a:r>
            <a:r>
              <a:rPr lang="sv-SE" dirty="0" smtClean="0"/>
              <a:t>oals </a:t>
            </a:r>
            <a:endParaRPr lang="en-US" dirty="0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3598863" y="1085850"/>
            <a:ext cx="1946275" cy="587375"/>
          </a:xfrm>
          <a:prstGeom prst="rect">
            <a:avLst/>
          </a:prstGeom>
          <a:solidFill>
            <a:srgbClr val="0000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sv-SE" sz="3000" b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rPr>
              <a:t>Behaviors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31838" y="3073400"/>
            <a:ext cx="1468437" cy="568325"/>
          </a:xfrm>
          <a:prstGeom prst="rect">
            <a:avLst/>
          </a:prstGeom>
          <a:solidFill>
            <a:srgbClr val="3333FF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v-SE" sz="3000" b="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pitchFamily="48" charset="-128"/>
                <a:cs typeface="Arial" charset="0"/>
              </a:rPr>
              <a:t>Science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6497638" y="3073400"/>
            <a:ext cx="2189162" cy="568325"/>
          </a:xfrm>
          <a:prstGeom prst="rect">
            <a:avLst/>
          </a:prstGeom>
          <a:solidFill>
            <a:srgbClr val="3333FF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v-SE" sz="3000" b="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pitchFamily="48" charset="-128"/>
                <a:cs typeface="Arial" charset="0"/>
              </a:rPr>
              <a:t>Engineering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54250" y="2752725"/>
            <a:ext cx="1757363" cy="2422525"/>
            <a:chOff x="1420" y="1734"/>
            <a:chExt cx="1107" cy="1526"/>
          </a:xfrm>
        </p:grpSpPr>
        <p:sp>
          <p:nvSpPr>
            <p:cNvPr id="18455" name="Text Box 11"/>
            <p:cNvSpPr txBox="1">
              <a:spLocks noChangeArrowheads="1"/>
            </p:cNvSpPr>
            <p:nvPr/>
          </p:nvSpPr>
          <p:spPr bwMode="auto">
            <a:xfrm>
              <a:off x="1420" y="2544"/>
              <a:ext cx="1107" cy="71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find and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describe</a:t>
              </a:r>
            </a:p>
          </p:txBody>
        </p:sp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>
              <a:off x="1973" y="1734"/>
              <a:ext cx="0" cy="8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24200" y="5181600"/>
            <a:ext cx="2544763" cy="1311275"/>
            <a:chOff x="1968" y="3264"/>
            <a:chExt cx="1603" cy="826"/>
          </a:xfrm>
        </p:grpSpPr>
        <p:sp>
          <p:nvSpPr>
            <p:cNvPr id="18453" name="Text Box 7"/>
            <p:cNvSpPr txBox="1">
              <a:spLocks noChangeArrowheads="1"/>
            </p:cNvSpPr>
            <p:nvPr/>
          </p:nvSpPr>
          <p:spPr bwMode="auto">
            <a:xfrm>
              <a:off x="2188" y="3720"/>
              <a:ext cx="1383" cy="370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Structures</a:t>
              </a:r>
            </a:p>
          </p:txBody>
        </p:sp>
        <p:sp>
          <p:nvSpPr>
            <p:cNvPr id="18454" name="Line 13"/>
            <p:cNvSpPr>
              <a:spLocks noChangeShapeType="1"/>
            </p:cNvSpPr>
            <p:nvPr/>
          </p:nvSpPr>
          <p:spPr bwMode="auto">
            <a:xfrm>
              <a:off x="1968" y="3264"/>
              <a:ext cx="33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953000" y="4038600"/>
            <a:ext cx="2195513" cy="1828800"/>
            <a:chOff x="3120" y="2544"/>
            <a:chExt cx="1383" cy="1152"/>
          </a:xfrm>
        </p:grpSpPr>
        <p:sp>
          <p:nvSpPr>
            <p:cNvPr id="18451" name="Text Box 14"/>
            <p:cNvSpPr txBox="1">
              <a:spLocks noChangeArrowheads="1"/>
            </p:cNvSpPr>
            <p:nvPr/>
          </p:nvSpPr>
          <p:spPr bwMode="auto">
            <a:xfrm>
              <a:off x="3120" y="2544"/>
              <a:ext cx="1383" cy="71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design and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develop</a:t>
              </a:r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 flipV="1">
              <a:off x="3360" y="3264"/>
              <a:ext cx="429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280025" y="1676400"/>
            <a:ext cx="1541463" cy="2376488"/>
            <a:chOff x="3326" y="1056"/>
            <a:chExt cx="971" cy="1497"/>
          </a:xfrm>
        </p:grpSpPr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3326" y="1358"/>
              <a:ext cx="971" cy="370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achieve</a:t>
              </a: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V="1">
              <a:off x="3811" y="1728"/>
              <a:ext cx="0" cy="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3408" y="1056"/>
              <a:ext cx="38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324100" y="1676400"/>
            <a:ext cx="1617663" cy="1066800"/>
            <a:chOff x="1464" y="1056"/>
            <a:chExt cx="1019" cy="672"/>
          </a:xfrm>
        </p:grpSpPr>
        <p:sp>
          <p:nvSpPr>
            <p:cNvPr id="18446" name="Text Box 10"/>
            <p:cNvSpPr txBox="1">
              <a:spLocks noChangeArrowheads="1"/>
            </p:cNvSpPr>
            <p:nvPr/>
          </p:nvSpPr>
          <p:spPr bwMode="auto">
            <a:xfrm>
              <a:off x="1464" y="1358"/>
              <a:ext cx="1019" cy="370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observe</a:t>
              </a:r>
            </a:p>
          </p:txBody>
        </p:sp>
        <p:sp>
          <p:nvSpPr>
            <p:cNvPr id="18447" name="Line 19"/>
            <p:cNvSpPr>
              <a:spLocks noChangeShapeType="1"/>
            </p:cNvSpPr>
            <p:nvPr/>
          </p:nvSpPr>
          <p:spPr bwMode="auto">
            <a:xfrm flipH="1">
              <a:off x="1989" y="1056"/>
              <a:ext cx="363" cy="2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66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  <p:bldP spid="225288" grpId="0" animBg="1"/>
      <p:bldP spid="2252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676400" y="1066800"/>
            <a:ext cx="5867400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Software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will not be designed and built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 smtClean="0">
                <a:solidFill>
                  <a:srgbClr val="FFFF00"/>
                </a:solidFill>
                <a:latin typeface="Gill Sans MT" panose="020B0502020104020203" pitchFamily="34" charset="0"/>
                <a:cs typeface="Arial" charset="0"/>
              </a:rPr>
              <a:t>Software </a:t>
            </a:r>
            <a:r>
              <a:rPr lang="en-US" sz="2800" b="0" dirty="0" smtClean="0">
                <a:solidFill>
                  <a:srgbClr val="FFFF00"/>
                </a:solidFill>
                <a:latin typeface="Gill Sans MT" panose="020B0502020104020203" pitchFamily="34" charset="0"/>
                <a:cs typeface="Arial" charset="0"/>
              </a:rPr>
              <a:t>grows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56874" y="3238500"/>
            <a:ext cx="5506452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Waterfall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is now, finally, thankfully,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completely dead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6874" y="5410200"/>
            <a:ext cx="5506452" cy="10668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Yes, the web really does change EVERYTHING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56874" y="2152650"/>
            <a:ext cx="5506452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Software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needs to take responsibility for its own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behavior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090487" y="4324350"/>
            <a:ext cx="5039226" cy="8382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Testing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must focus on evolution,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not new software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already seen </a:t>
            </a:r>
            <a:r>
              <a:rPr lang="en-US" dirty="0" smtClean="0">
                <a:solidFill>
                  <a:srgbClr val="FFFF00"/>
                </a:solidFill>
              </a:rPr>
              <a:t>process changes</a:t>
            </a:r>
            <a:r>
              <a:rPr lang="en-US" dirty="0" smtClean="0"/>
              <a:t> that are a direct result of web deployment &amp; distribution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Agile</a:t>
            </a:r>
            <a:r>
              <a:rPr lang="en-US" dirty="0" smtClean="0"/>
              <a:t> processes goals :</a:t>
            </a:r>
          </a:p>
          <a:p>
            <a:pPr lvl="1"/>
            <a:r>
              <a:rPr lang="en-US" dirty="0" smtClean="0"/>
              <a:t>Have a </a:t>
            </a:r>
            <a:r>
              <a:rPr lang="en-US" dirty="0" smtClean="0">
                <a:solidFill>
                  <a:srgbClr val="FFFF00"/>
                </a:solidFill>
              </a:rPr>
              <a:t>working, preliminary, version</a:t>
            </a:r>
            <a:r>
              <a:rPr lang="en-US" dirty="0" smtClean="0"/>
              <a:t> as fast as possible</a:t>
            </a:r>
          </a:p>
          <a:p>
            <a:pPr lvl="1"/>
            <a:r>
              <a:rPr lang="en-US" dirty="0" smtClean="0"/>
              <a:t>Continue </a:t>
            </a:r>
            <a:r>
              <a:rPr lang="en-US" dirty="0" smtClean="0">
                <a:solidFill>
                  <a:srgbClr val="FFFF00"/>
                </a:solidFill>
              </a:rPr>
              <a:t>growing</a:t>
            </a:r>
            <a:r>
              <a:rPr lang="en-US" dirty="0" smtClean="0"/>
              <a:t> the software to have more functionality and better behavior</a:t>
            </a:r>
          </a:p>
          <a:p>
            <a:pPr lvl="1"/>
            <a:r>
              <a:rPr lang="en-US" dirty="0" smtClean="0"/>
              <a:t>Easy and fast to </a:t>
            </a:r>
            <a:r>
              <a:rPr lang="en-US" dirty="0" smtClean="0">
                <a:solidFill>
                  <a:srgbClr val="FFFF00"/>
                </a:solidFill>
              </a:rPr>
              <a:t>modify</a:t>
            </a:r>
          </a:p>
          <a:p>
            <a:pPr lvl="1"/>
            <a:r>
              <a:rPr lang="en-US" dirty="0" smtClean="0"/>
              <a:t>Adapt to sudden and </a:t>
            </a:r>
            <a:r>
              <a:rPr lang="en-US" dirty="0" smtClean="0">
                <a:solidFill>
                  <a:srgbClr val="FFFF00"/>
                </a:solidFill>
              </a:rPr>
              <a:t>frequent changes</a:t>
            </a:r>
            <a:r>
              <a:rPr lang="en-US" dirty="0" smtClean="0"/>
              <a:t> in planned behavior</a:t>
            </a:r>
          </a:p>
          <a:p>
            <a:r>
              <a:rPr lang="en-US" dirty="0" smtClean="0"/>
              <a:t>Agile processes are </a:t>
            </a:r>
            <a:r>
              <a:rPr lang="en-US" dirty="0" smtClean="0">
                <a:solidFill>
                  <a:srgbClr val="FFFF00"/>
                </a:solidFill>
              </a:rPr>
              <a:t>widely used</a:t>
            </a:r>
          </a:p>
          <a:p>
            <a:r>
              <a:rPr lang="en-US" dirty="0" smtClean="0"/>
              <a:t>Results are mixed, but </a:t>
            </a:r>
            <a:r>
              <a:rPr lang="en-US" dirty="0">
                <a:solidFill>
                  <a:srgbClr val="FFFF00"/>
                </a:solidFill>
              </a:rPr>
              <a:t>use is growing</a:t>
            </a:r>
            <a:r>
              <a:rPr lang="en-US" dirty="0"/>
              <a:t> </a:t>
            </a:r>
            <a:r>
              <a:rPr lang="en-US" dirty="0" smtClean="0"/>
              <a:t>quickly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5791200"/>
            <a:ext cx="8077200" cy="6858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How does your research relate to agile processes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 ?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/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UML diagrams do not even support all of </a:t>
            </a:r>
            <a:r>
              <a:rPr lang="en-US" dirty="0" smtClean="0">
                <a:solidFill>
                  <a:srgbClr val="FFFF00"/>
                </a:solidFill>
              </a:rPr>
              <a:t>the control flow mechanisms</a:t>
            </a:r>
            <a:r>
              <a:rPr lang="en-US" dirty="0" smtClean="0"/>
              <a:t> in web applications</a:t>
            </a:r>
          </a:p>
          <a:p>
            <a:pPr lvl="1"/>
            <a:r>
              <a:rPr lang="en-US" i="1" dirty="0" smtClean="0"/>
              <a:t>Modeling </a:t>
            </a:r>
            <a:r>
              <a:rPr lang="en-US" i="1" dirty="0"/>
              <a:t>Presentation Layers of Web Applications for Testing</a:t>
            </a:r>
            <a:r>
              <a:rPr lang="en-US" dirty="0"/>
              <a:t>, </a:t>
            </a:r>
            <a:r>
              <a:rPr lang="en-US" dirty="0" smtClean="0"/>
              <a:t>Offutt </a:t>
            </a:r>
            <a:r>
              <a:rPr lang="en-US" dirty="0"/>
              <a:t>and </a:t>
            </a:r>
            <a:r>
              <a:rPr lang="en-US" dirty="0" smtClean="0"/>
              <a:t>Wu, SOSYM, April </a:t>
            </a:r>
            <a:r>
              <a:rPr lang="en-US" dirty="0"/>
              <a:t>2010</a:t>
            </a:r>
            <a:endParaRPr lang="en-US" dirty="0" smtClean="0"/>
          </a:p>
          <a:p>
            <a:r>
              <a:rPr lang="en-US" dirty="0" smtClean="0"/>
              <a:t>Must easily adapt to </a:t>
            </a:r>
            <a:r>
              <a:rPr lang="en-US" dirty="0" smtClean="0">
                <a:solidFill>
                  <a:srgbClr val="FFFF00"/>
                </a:solidFill>
              </a:rPr>
              <a:t>frequent changes</a:t>
            </a:r>
            <a:r>
              <a:rPr lang="en-US" dirty="0" smtClean="0"/>
              <a:t> and additions</a:t>
            </a:r>
          </a:p>
          <a:p>
            <a:r>
              <a:rPr lang="en-US" dirty="0" smtClean="0"/>
              <a:t>Must shift from a “get it right out of the box” </a:t>
            </a:r>
            <a:r>
              <a:rPr lang="en-US" dirty="0"/>
              <a:t>posture </a:t>
            </a:r>
            <a:r>
              <a:rPr lang="en-US" dirty="0" smtClean="0"/>
              <a:t>to “</a:t>
            </a:r>
            <a:r>
              <a:rPr lang="en-US" dirty="0" smtClean="0">
                <a:solidFill>
                  <a:srgbClr val="FFFF00"/>
                </a:solidFill>
              </a:rPr>
              <a:t>start small and grow</a:t>
            </a:r>
            <a:r>
              <a:rPr lang="en-US" dirty="0" smtClean="0"/>
              <a:t>” posture</a:t>
            </a:r>
          </a:p>
          <a:p>
            <a:r>
              <a:rPr lang="en-US" dirty="0" smtClean="0"/>
              <a:t>I am honestly not sure how </a:t>
            </a:r>
            <a:r>
              <a:rPr lang="en-US" dirty="0" smtClean="0">
                <a:solidFill>
                  <a:srgbClr val="FFFF00"/>
                </a:solidFill>
              </a:rPr>
              <a:t>formal methods</a:t>
            </a:r>
            <a:r>
              <a:rPr lang="en-US" dirty="0" smtClean="0"/>
              <a:t> fit 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5486400"/>
            <a:ext cx="8077200" cy="6858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Does your research reflect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 evolutionary design ?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architects often assume their high level design will </a:t>
            </a:r>
            <a:r>
              <a:rPr lang="en-US" dirty="0" smtClean="0">
                <a:solidFill>
                  <a:srgbClr val="FFFF00"/>
                </a:solidFill>
              </a:rPr>
              <a:t>not change</a:t>
            </a:r>
            <a:r>
              <a:rPr lang="en-US" dirty="0" smtClean="0"/>
              <a:t> throughout development</a:t>
            </a:r>
          </a:p>
          <a:p>
            <a:pPr lvl="1"/>
            <a:r>
              <a:rPr lang="en-US" dirty="0" smtClean="0"/>
              <a:t>And the lifetime of the system</a:t>
            </a:r>
          </a:p>
          <a:p>
            <a:r>
              <a:rPr lang="en-US" dirty="0" smtClean="0"/>
              <a:t>It is not clear how this supports </a:t>
            </a:r>
            <a:r>
              <a:rPr lang="en-US" dirty="0" smtClean="0">
                <a:solidFill>
                  <a:srgbClr val="FFFF00"/>
                </a:solidFill>
              </a:rPr>
              <a:t>software growth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rapid deployment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instantaneous distribution</a:t>
            </a:r>
          </a:p>
          <a:p>
            <a:r>
              <a:rPr lang="en-US" dirty="0" smtClean="0"/>
              <a:t>Is this attitude </a:t>
            </a:r>
            <a:r>
              <a:rPr lang="en-US" dirty="0" smtClean="0">
                <a:solidFill>
                  <a:srgbClr val="FFFF00"/>
                </a:solidFill>
              </a:rPr>
              <a:t>compatible</a:t>
            </a:r>
            <a:r>
              <a:rPr lang="en-US" dirty="0" smtClean="0"/>
              <a:t> with agile processes ?</a:t>
            </a:r>
          </a:p>
          <a:p>
            <a:r>
              <a:rPr lang="en-US" dirty="0" smtClean="0"/>
              <a:t>How does architecture design interact with </a:t>
            </a:r>
            <a:r>
              <a:rPr lang="en-US" dirty="0" smtClean="0">
                <a:solidFill>
                  <a:srgbClr val="FFFF00"/>
                </a:solidFill>
              </a:rPr>
              <a:t>refactoring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5257800"/>
            <a:ext cx="8077200" cy="6858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i="1" dirty="0">
                <a:solidFill>
                  <a:srgbClr val="FFFF00"/>
                </a:solidFill>
                <a:latin typeface="Gill Sans MT" panose="020B0502020104020203" pitchFamily="34" charset="0"/>
                <a:cs typeface="Arial" charset="0"/>
              </a:rPr>
              <a:t>Does your research reflect evolutionary design ?</a:t>
            </a:r>
          </a:p>
        </p:txBody>
      </p:sp>
    </p:spTree>
    <p:extLst>
      <p:ext uri="{BB962C8B-B14F-4D97-AF65-F5344CB8AC3E}">
        <p14:creationId xmlns:p14="http://schemas.microsoft.com/office/powerpoint/2010/main" val="18340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Self-Responsibility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Evolutionary design means we </a:t>
            </a:r>
            <a:r>
              <a:rPr lang="en-US" dirty="0" smtClean="0">
                <a:solidFill>
                  <a:srgbClr val="FFFF00"/>
                </a:solidFill>
              </a:rPr>
              <a:t>cannot know</a:t>
            </a:r>
            <a:r>
              <a:rPr lang="en-US" dirty="0" smtClean="0"/>
              <a:t> everything software will ever do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Self-management</a:t>
            </a:r>
            <a:r>
              <a:rPr lang="en-US" dirty="0" smtClean="0"/>
              <a:t> means the software adapts behavior to runtime changes—crucial for evolutionary design</a:t>
            </a:r>
          </a:p>
          <a:p>
            <a:pPr lvl="1"/>
            <a:r>
              <a:rPr lang="en-US" dirty="0" smtClean="0"/>
              <a:t>Check out tomorrow’s talk by </a:t>
            </a:r>
            <a:r>
              <a:rPr lang="en-US" dirty="0" smtClean="0">
                <a:solidFill>
                  <a:srgbClr val="FFFF00"/>
                </a:solidFill>
              </a:rPr>
              <a:t>Prof. Malek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Fault localization</a:t>
            </a:r>
            <a:r>
              <a:rPr lang="en-US" dirty="0" smtClean="0"/>
              <a:t> tries debug automatically, which can dramatically cut the human effort required to fix software after testing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Automated defect repair</a:t>
            </a:r>
            <a:r>
              <a:rPr lang="en-US" dirty="0" smtClean="0"/>
              <a:t> goes one step further, and attempts to automatically fix faults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5537200"/>
            <a:ext cx="7315200" cy="10922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Can your research make software adaptive or responsible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 ?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Test-driven design</a:t>
            </a:r>
            <a:r>
              <a:rPr lang="en-US" dirty="0" smtClean="0"/>
              <a:t> uses tests to drive requirements</a:t>
            </a:r>
          </a:p>
          <a:p>
            <a:pPr lvl="1"/>
            <a:r>
              <a:rPr lang="en-US" dirty="0" smtClean="0"/>
              <a:t>Every step is evolutionary</a:t>
            </a:r>
          </a:p>
          <a:p>
            <a:r>
              <a:rPr lang="en-US" dirty="0" smtClean="0"/>
              <a:t>We must stop thinking of </a:t>
            </a:r>
            <a:r>
              <a:rPr lang="en-US" dirty="0" smtClean="0">
                <a:solidFill>
                  <a:srgbClr val="FFFF00"/>
                </a:solidFill>
              </a:rPr>
              <a:t>regression testing</a:t>
            </a:r>
            <a:r>
              <a:rPr lang="en-US" dirty="0" smtClean="0"/>
              <a:t> as something special done “late in the process”</a:t>
            </a:r>
          </a:p>
          <a:p>
            <a:pPr lvl="1"/>
            <a:r>
              <a:rPr lang="en-US" dirty="0" smtClean="0"/>
              <a:t>Virtually all testing is now regression testing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Model-based testing</a:t>
            </a:r>
            <a:r>
              <a:rPr lang="en-US" dirty="0" smtClean="0"/>
              <a:t> allows test design to quickly and easily adapt to changes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Test automation</a:t>
            </a:r>
            <a:r>
              <a:rPr lang="en-US" dirty="0" smtClean="0"/>
              <a:t> is the key to running tests as quickly as software is now changed</a:t>
            </a:r>
          </a:p>
          <a:p>
            <a:pPr lvl="1"/>
            <a:r>
              <a:rPr lang="en-US" dirty="0" smtClean="0"/>
              <a:t>Model to implementation ?</a:t>
            </a:r>
          </a:p>
          <a:p>
            <a:pPr lvl="1"/>
            <a:r>
              <a:rPr lang="en-US" dirty="0" smtClean="0"/>
              <a:t>Test oracle strategy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5943600"/>
            <a:ext cx="8077200" cy="6858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Does your research support evolutionary design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 ?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2209800" y="2438400"/>
            <a:ext cx="4800600" cy="31242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As an example, let’s look at two results from my research into test automation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5924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 smtClean="0">
                <a:latin typeface="Gill Sans MT" panose="020B0502020104020203" pitchFamily="34" charset="0"/>
              </a:rPr>
              <a:t>Joint work with Nan Li</a:t>
            </a:r>
            <a:endParaRPr lang="en-US" sz="2000" b="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Model Test Designs to Automated Tests</a:t>
            </a:r>
            <a:endParaRPr lang="en-US" sz="3200" b="0" kern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1622" y="2066544"/>
            <a:ext cx="493777" cy="448056"/>
            <a:chOff x="533400" y="2971800"/>
            <a:chExt cx="762000" cy="685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533400" y="29718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" name="Straight Connector 10"/>
            <p:cNvCxnSpPr>
              <a:stCxn id="9" idx="1"/>
              <a:endCxn id="9" idx="3"/>
            </p:cNvCxnSpPr>
            <p:nvPr/>
          </p:nvCxnSpPr>
          <p:spPr bwMode="auto">
            <a:xfrm>
              <a:off x="533400" y="3314700"/>
              <a:ext cx="76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142998" y="3133344"/>
            <a:ext cx="493777" cy="448056"/>
            <a:chOff x="533400" y="2971800"/>
            <a:chExt cx="762000" cy="685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33400" y="29718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" name="Straight Connector 17"/>
            <p:cNvCxnSpPr>
              <a:stCxn id="17" idx="1"/>
              <a:endCxn id="17" idx="3"/>
            </p:cNvCxnSpPr>
            <p:nvPr/>
          </p:nvCxnSpPr>
          <p:spPr bwMode="auto">
            <a:xfrm>
              <a:off x="533400" y="3314700"/>
              <a:ext cx="76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325622" y="2715768"/>
            <a:ext cx="493777" cy="448056"/>
            <a:chOff x="533400" y="2971800"/>
            <a:chExt cx="762000" cy="685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33400" y="29718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1" name="Straight Connector 20"/>
            <p:cNvCxnSpPr>
              <a:stCxn id="20" idx="1"/>
              <a:endCxn id="20" idx="3"/>
            </p:cNvCxnSpPr>
            <p:nvPr/>
          </p:nvCxnSpPr>
          <p:spPr bwMode="auto">
            <a:xfrm>
              <a:off x="533400" y="3314700"/>
              <a:ext cx="76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2020822" y="1676400"/>
            <a:ext cx="493777" cy="448056"/>
            <a:chOff x="533400" y="2971800"/>
            <a:chExt cx="762000" cy="685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33400" y="29718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1"/>
              <a:endCxn id="23" idx="3"/>
            </p:cNvCxnSpPr>
            <p:nvPr/>
          </p:nvCxnSpPr>
          <p:spPr bwMode="auto">
            <a:xfrm>
              <a:off x="533400" y="3314700"/>
              <a:ext cx="76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Elbow Connector 27"/>
          <p:cNvCxnSpPr>
            <a:stCxn id="9" idx="2"/>
            <a:endCxn id="17" idx="0"/>
          </p:cNvCxnSpPr>
          <p:nvPr/>
        </p:nvCxnSpPr>
        <p:spPr bwMode="auto">
          <a:xfrm rot="16200000" flipH="1">
            <a:off x="909827" y="2653284"/>
            <a:ext cx="618744" cy="341376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Elbow Connector 29"/>
          <p:cNvCxnSpPr>
            <a:stCxn id="9" idx="3"/>
            <a:endCxn id="23" idx="1"/>
          </p:cNvCxnSpPr>
          <p:nvPr/>
        </p:nvCxnSpPr>
        <p:spPr bwMode="auto">
          <a:xfrm flipV="1">
            <a:off x="1295399" y="1900428"/>
            <a:ext cx="725423" cy="390144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>
            <a:stCxn id="17" idx="3"/>
            <a:endCxn id="20" idx="1"/>
          </p:cNvCxnSpPr>
          <p:nvPr/>
        </p:nvCxnSpPr>
        <p:spPr bwMode="auto">
          <a:xfrm flipV="1">
            <a:off x="1636775" y="2939796"/>
            <a:ext cx="688847" cy="417576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/>
          <p:nvPr/>
        </p:nvCxnSpPr>
        <p:spPr bwMode="auto">
          <a:xfrm>
            <a:off x="1295400" y="2439924"/>
            <a:ext cx="1000626" cy="384048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Elbow Connector 35"/>
          <p:cNvCxnSpPr>
            <a:stCxn id="23" idx="2"/>
            <a:endCxn id="20" idx="0"/>
          </p:cNvCxnSpPr>
          <p:nvPr/>
        </p:nvCxnSpPr>
        <p:spPr bwMode="auto">
          <a:xfrm rot="16200000" flipH="1">
            <a:off x="2124455" y="2267712"/>
            <a:ext cx="591312" cy="3048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ight Arrow 36"/>
          <p:cNvSpPr/>
          <p:nvPr/>
        </p:nvSpPr>
        <p:spPr bwMode="auto">
          <a:xfrm>
            <a:off x="3200400" y="2000249"/>
            <a:ext cx="2133600" cy="5806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1600200"/>
            <a:ext cx="1828800" cy="1323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MT" panose="020B0502020104020203" pitchFamily="34" charset="0"/>
              </a:rPr>
              <a:t>Abstract Test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[ 1, 2, 3, 2, 4 ]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[ 1, 3, 4, 2 ]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 </a:t>
            </a:r>
            <a:r>
              <a:rPr lang="en-US" sz="2000" dirty="0" smtClean="0">
                <a:latin typeface="Gill Sans MT" panose="020B0502020104020203" pitchFamily="34" charset="0"/>
              </a:rPr>
              <a:t>  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122" y="4614208"/>
            <a:ext cx="3429000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public class </a:t>
            </a:r>
            <a:r>
              <a:rPr lang="en-US" sz="2000" b="0" dirty="0" err="1" smtClean="0"/>
              <a:t>underTest</a:t>
            </a:r>
            <a:r>
              <a:rPr lang="en-US" sz="2000" b="0" dirty="0" smtClean="0"/>
              <a:t>()</a:t>
            </a:r>
          </a:p>
          <a:p>
            <a:r>
              <a:rPr lang="en-US" sz="2000" b="0" dirty="0" smtClean="0"/>
              <a:t>{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private </a:t>
            </a:r>
            <a:r>
              <a:rPr lang="en-US" sz="2000" b="0" dirty="0" err="1" smtClean="0"/>
              <a:t>int</a:t>
            </a:r>
            <a:r>
              <a:rPr lang="en-US" sz="2000" b="0" dirty="0" smtClean="0"/>
              <a:t> X, Y;</a:t>
            </a:r>
          </a:p>
          <a:p>
            <a:r>
              <a:rPr lang="en-US" sz="2000" b="0" dirty="0" smtClean="0"/>
              <a:t>  public m1 (</a:t>
            </a:r>
            <a:r>
              <a:rPr lang="en-US" sz="2000" b="0" dirty="0" err="1" smtClean="0"/>
              <a:t>int</a:t>
            </a:r>
            <a:r>
              <a:rPr lang="en-US" sz="2000" b="0" dirty="0" smtClean="0"/>
              <a:t> a) { … };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public m2 (</a:t>
            </a:r>
            <a:r>
              <a:rPr lang="en-US" sz="2000" b="0" dirty="0" err="1" smtClean="0"/>
              <a:t>int</a:t>
            </a:r>
            <a:r>
              <a:rPr lang="en-US" sz="2000" b="0" dirty="0" smtClean="0"/>
              <a:t> s, </a:t>
            </a:r>
            <a:r>
              <a:rPr lang="en-US" sz="2000" b="0" dirty="0" err="1" smtClean="0"/>
              <a:t>int</a:t>
            </a:r>
            <a:r>
              <a:rPr lang="en-US" sz="2000" b="0" dirty="0" smtClean="0"/>
              <a:t> t) { … };</a:t>
            </a:r>
          </a:p>
          <a:p>
            <a:r>
              <a:rPr lang="en-US" sz="2000" b="0" dirty="0"/>
              <a:t>}</a:t>
            </a:r>
          </a:p>
        </p:txBody>
      </p:sp>
      <p:sp>
        <p:nvSpPr>
          <p:cNvPr id="43" name="Down Arrow 42"/>
          <p:cNvSpPr/>
          <p:nvPr/>
        </p:nvSpPr>
        <p:spPr bwMode="auto">
          <a:xfrm>
            <a:off x="1795713" y="3581400"/>
            <a:ext cx="471997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1622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2745" y="3059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51668" y="2631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81198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Down Arrow 47"/>
          <p:cNvSpPr/>
          <p:nvPr/>
        </p:nvSpPr>
        <p:spPr bwMode="auto">
          <a:xfrm>
            <a:off x="6477000" y="2971799"/>
            <a:ext cx="471997" cy="138855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4547" y="4495800"/>
            <a:ext cx="2628900" cy="22467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Concrete Test</a:t>
            </a:r>
          </a:p>
          <a:p>
            <a:r>
              <a:rPr lang="en-US" sz="2000" b="0" dirty="0" err="1" smtClean="0"/>
              <a:t>ut</a:t>
            </a:r>
            <a:r>
              <a:rPr lang="en-US" sz="2000" b="0" dirty="0" smtClean="0"/>
              <a:t> = new </a:t>
            </a:r>
            <a:r>
              <a:rPr lang="en-US" sz="2000" b="0" dirty="0" err="1" smtClean="0"/>
              <a:t>underTest</a:t>
            </a:r>
            <a:r>
              <a:rPr lang="en-US" sz="2000" b="0" dirty="0" smtClean="0"/>
              <a:t>();</a:t>
            </a:r>
          </a:p>
          <a:p>
            <a:r>
              <a:rPr lang="en-US" sz="2000" b="0" dirty="0" smtClean="0"/>
              <a:t>ut.m1 (14);</a:t>
            </a:r>
          </a:p>
          <a:p>
            <a:r>
              <a:rPr lang="en-US" sz="2000" b="0" dirty="0"/>
              <a:t>u</a:t>
            </a:r>
            <a:r>
              <a:rPr lang="en-US" sz="2000" b="0" dirty="0" smtClean="0"/>
              <a:t>t.m2 (5, 7);</a:t>
            </a:r>
          </a:p>
          <a:p>
            <a:r>
              <a:rPr lang="en-US" sz="2000" b="0" dirty="0"/>
              <a:t>ut.m2 </a:t>
            </a:r>
            <a:r>
              <a:rPr lang="en-US" sz="2000" b="0" dirty="0" smtClean="0"/>
              <a:t>(1, 3);</a:t>
            </a:r>
            <a:endParaRPr lang="en-US" sz="2000" b="0" dirty="0"/>
          </a:p>
          <a:p>
            <a:r>
              <a:rPr lang="en-US" sz="2000" b="0" dirty="0" smtClean="0"/>
              <a:t>ut.m1 (13);</a:t>
            </a:r>
            <a:endParaRPr lang="en-US" sz="2000" b="0" dirty="0"/>
          </a:p>
          <a:p>
            <a:r>
              <a:rPr lang="en-US" sz="2000" b="0" dirty="0" smtClean="0"/>
              <a:t>ut.m1 (23);</a:t>
            </a:r>
            <a:endParaRPr lang="en-US" sz="2000" b="0" dirty="0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04800" y="3886200"/>
            <a:ext cx="8534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743200" y="342900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Model level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76600" y="3898686"/>
            <a:ext cx="325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Implementation level</a:t>
            </a: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 animBg="1"/>
      <p:bldP spid="48" grpId="0" animBg="1"/>
      <p:bldP spid="49" grpId="0" animBg="1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Model Test Designs to Automated Tests</a:t>
            </a:r>
            <a:endParaRPr lang="en-US" sz="3200" b="0" kern="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630905" y="2515803"/>
            <a:ext cx="30480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Test Requirements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499" y="3355206"/>
            <a:ext cx="2630905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Abstract Tests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08709" y="4194609"/>
            <a:ext cx="2893996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Concrete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 Tests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973805" y="5034012"/>
            <a:ext cx="2362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Test Execution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11905" y="5873416"/>
            <a:ext cx="22860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Test Reports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324600" y="2720338"/>
            <a:ext cx="2514599" cy="1375612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Test values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Test oracle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Other values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28800" y="1676400"/>
            <a:ext cx="5221705" cy="457200"/>
            <a:chOff x="2286000" y="1822784"/>
            <a:chExt cx="5221705" cy="457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286000" y="1822784"/>
              <a:ext cx="16764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charset="0"/>
                </a:rPr>
                <a:t>Model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181600" y="1822784"/>
              <a:ext cx="2326105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charset="0"/>
                </a:rPr>
                <a:t>Test Criterion</a:t>
              </a:r>
            </a:p>
          </p:txBody>
        </p:sp>
      </p:grpSp>
      <p:cxnSp>
        <p:nvCxnSpPr>
          <p:cNvPr id="19" name="Straight Arrow Connector 18"/>
          <p:cNvCxnSpPr>
            <a:stCxn id="10" idx="2"/>
            <a:endCxn id="11" idx="0"/>
          </p:cNvCxnSpPr>
          <p:nvPr/>
        </p:nvCxnSpPr>
        <p:spPr bwMode="auto">
          <a:xfrm>
            <a:off x="4154905" y="2973003"/>
            <a:ext cx="18047" cy="382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46883" y="3812406"/>
            <a:ext cx="0" cy="382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146883" y="4651809"/>
            <a:ext cx="0" cy="382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154905" y="5491213"/>
            <a:ext cx="0" cy="382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2"/>
          </p:cNvCxnSpPr>
          <p:nvPr/>
        </p:nvCxnSpPr>
        <p:spPr bwMode="auto">
          <a:xfrm>
            <a:off x="2667000" y="2133600"/>
            <a:ext cx="609600" cy="382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6" idx="2"/>
          </p:cNvCxnSpPr>
          <p:nvPr/>
        </p:nvCxnSpPr>
        <p:spPr bwMode="auto">
          <a:xfrm flipH="1">
            <a:off x="5257800" y="2133600"/>
            <a:ext cx="629653" cy="382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5" idx="1"/>
            <a:endCxn id="12" idx="3"/>
          </p:cNvCxnSpPr>
          <p:nvPr/>
        </p:nvCxnSpPr>
        <p:spPr bwMode="auto">
          <a:xfrm flipH="1">
            <a:off x="5602705" y="3408144"/>
            <a:ext cx="721895" cy="1015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181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Model Test Designs to Automated Tests</a:t>
            </a:r>
            <a:endParaRPr lang="en-US" sz="3200" b="0" kern="0" dirty="0"/>
          </a:p>
        </p:txBody>
      </p:sp>
      <p:sp>
        <p:nvSpPr>
          <p:cNvPr id="7" name="Oval 6"/>
          <p:cNvSpPr/>
          <p:nvPr/>
        </p:nvSpPr>
        <p:spPr bwMode="auto">
          <a:xfrm>
            <a:off x="772468" y="2138065"/>
            <a:ext cx="914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601268" y="3966865"/>
            <a:ext cx="914400" cy="91440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72468" y="3966865"/>
            <a:ext cx="914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601267" y="2138065"/>
            <a:ext cx="914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2</a:t>
            </a:r>
          </a:p>
        </p:txBody>
      </p:sp>
      <p:cxnSp>
        <p:nvCxnSpPr>
          <p:cNvPr id="12" name="Straight Arrow Connector 11"/>
          <p:cNvCxnSpPr>
            <a:stCxn id="7" idx="6"/>
            <a:endCxn id="10" idx="2"/>
          </p:cNvCxnSpPr>
          <p:nvPr/>
        </p:nvCxnSpPr>
        <p:spPr bwMode="auto">
          <a:xfrm>
            <a:off x="1686868" y="2595265"/>
            <a:ext cx="9143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10" idx="4"/>
            <a:endCxn id="8" idx="0"/>
          </p:cNvCxnSpPr>
          <p:nvPr/>
        </p:nvCxnSpPr>
        <p:spPr bwMode="auto">
          <a:xfrm>
            <a:off x="3058467" y="3052465"/>
            <a:ext cx="1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229668" y="3052465"/>
            <a:ext cx="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>
            <a:stCxn id="8" idx="2"/>
            <a:endCxn id="9" idx="6"/>
          </p:cNvCxnSpPr>
          <p:nvPr/>
        </p:nvCxnSpPr>
        <p:spPr bwMode="auto">
          <a:xfrm flipH="1">
            <a:off x="1686868" y="4424065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stCxn id="8" idx="1"/>
            <a:endCxn id="7" idx="5"/>
          </p:cNvCxnSpPr>
          <p:nvPr/>
        </p:nvCxnSpPr>
        <p:spPr bwMode="auto">
          <a:xfrm flipH="1" flipV="1">
            <a:off x="1552957" y="2918554"/>
            <a:ext cx="1182222" cy="11822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9" idx="5"/>
            <a:endCxn id="8" idx="3"/>
          </p:cNvCxnSpPr>
          <p:nvPr/>
        </p:nvCxnSpPr>
        <p:spPr bwMode="auto">
          <a:xfrm>
            <a:off x="1552957" y="4747354"/>
            <a:ext cx="11822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4" name="Elbow Connector 23"/>
          <p:cNvCxnSpPr>
            <a:stCxn id="10" idx="6"/>
            <a:endCxn id="10" idx="0"/>
          </p:cNvCxnSpPr>
          <p:nvPr/>
        </p:nvCxnSpPr>
        <p:spPr bwMode="auto">
          <a:xfrm flipH="1" flipV="1">
            <a:off x="3058467" y="2138065"/>
            <a:ext cx="457200" cy="457200"/>
          </a:xfrm>
          <a:prstGeom prst="bentConnector4">
            <a:avLst>
              <a:gd name="adj1" fmla="val -50000"/>
              <a:gd name="adj2" fmla="val 184211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Elbow Connector 26"/>
          <p:cNvCxnSpPr>
            <a:stCxn id="8" idx="4"/>
            <a:endCxn id="8" idx="6"/>
          </p:cNvCxnSpPr>
          <p:nvPr/>
        </p:nvCxnSpPr>
        <p:spPr bwMode="auto">
          <a:xfrm rot="5400000" flipH="1" flipV="1">
            <a:off x="3058468" y="4424065"/>
            <a:ext cx="457200" cy="457200"/>
          </a:xfrm>
          <a:prstGeom prst="bentConnector4">
            <a:avLst>
              <a:gd name="adj1" fmla="val -86842"/>
              <a:gd name="adj2" fmla="val 1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Elbow Connector 29"/>
          <p:cNvCxnSpPr>
            <a:stCxn id="9" idx="2"/>
            <a:endCxn id="9" idx="4"/>
          </p:cNvCxnSpPr>
          <p:nvPr/>
        </p:nvCxnSpPr>
        <p:spPr bwMode="auto">
          <a:xfrm rot="10800000" flipH="1" flipV="1">
            <a:off x="772468" y="4424065"/>
            <a:ext cx="457200" cy="457200"/>
          </a:xfrm>
          <a:prstGeom prst="bentConnector4">
            <a:avLst>
              <a:gd name="adj1" fmla="val -50000"/>
              <a:gd name="adj2" fmla="val 1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1115368" y="1452265"/>
            <a:ext cx="228600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" name="Straight Arrow Connector 33"/>
          <p:cNvCxnSpPr>
            <a:stCxn id="32" idx="4"/>
            <a:endCxn id="7" idx="0"/>
          </p:cNvCxnSpPr>
          <p:nvPr/>
        </p:nvCxnSpPr>
        <p:spPr bwMode="auto">
          <a:xfrm>
            <a:off x="1229668" y="1680865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763068" y="2214265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 MT" panose="020B0502020104020203" pitchFamily="34" charset="0"/>
              </a:rPr>
              <a:t>Coin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9068" y="3278832"/>
            <a:ext cx="137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Gill Sans MT" panose="020B0502020104020203" pitchFamily="34" charset="0"/>
              </a:rPr>
              <a:t>AddChoc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1971" y="1335732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 MT" panose="020B0502020104020203" pitchFamily="34" charset="0"/>
              </a:rPr>
              <a:t>Coin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6282" y="4034135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 MT" panose="020B0502020104020203" pitchFamily="34" charset="0"/>
              </a:rPr>
              <a:t>Coin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5375" y="3285530"/>
            <a:ext cx="137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Gill Sans MT" panose="020B0502020104020203" pitchFamily="34" charset="0"/>
              </a:rPr>
              <a:t>AddChoc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3336" y="5033665"/>
            <a:ext cx="137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Gill Sans MT" panose="020B0502020104020203" pitchFamily="34" charset="0"/>
              </a:rPr>
              <a:t>AddChoc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91040" y="472440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Gill Sans MT" panose="020B0502020104020203" pitchFamily="34" charset="0"/>
              </a:rPr>
              <a:t>GetChoc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2068" y="290006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Gill Sans MT" panose="020B0502020104020203" pitchFamily="34" charset="0"/>
              </a:rPr>
              <a:t>GetChoc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22121" y="5186065"/>
            <a:ext cx="145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Gill Sans MT" panose="020B0502020104020203" pitchFamily="34" charset="0"/>
              </a:rPr>
              <a:t>Coin / </a:t>
            </a:r>
            <a:r>
              <a:rPr lang="en-US" sz="2400" b="0" dirty="0" err="1">
                <a:latin typeface="Gill Sans MT" panose="020B0502020104020203" pitchFamily="34" charset="0"/>
              </a:rPr>
              <a:t>AddChoc</a:t>
            </a: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53000" y="1565240"/>
            <a:ext cx="2438400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ll Sans MT" panose="020B0502020104020203" pitchFamily="34" charset="0"/>
              </a:rPr>
              <a:t>Abstract Tests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1. [ 1, 3, 4, 1, 2, 4 ]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2. [ 1, 2, 4, 1, 2, 4 ]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3. [ 1, 2, 4, 3, 4 ]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4. [ 1, 2, 4, 1, 3, 4 ]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5. [ 1, 3, 4, 1, 3, 4 ]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91001" y="3747195"/>
            <a:ext cx="4876798" cy="28623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@Test public class test1()</a:t>
            </a:r>
          </a:p>
          <a:p>
            <a:r>
              <a:rPr lang="en-US" sz="2000" b="0" dirty="0" smtClean="0"/>
              <a:t>{</a:t>
            </a:r>
          </a:p>
          <a:p>
            <a:r>
              <a:rPr lang="en-US" sz="2000" b="0" dirty="0" smtClean="0"/>
              <a:t>  </a:t>
            </a:r>
            <a:r>
              <a:rPr lang="en-US" sz="2000" b="0" dirty="0" err="1" smtClean="0"/>
              <a:t>vm.addChoc</a:t>
            </a:r>
            <a:r>
              <a:rPr lang="en-US" sz="2000" b="0" dirty="0" smtClean="0"/>
              <a:t> (“MM”);</a:t>
            </a:r>
          </a:p>
          <a:p>
            <a:r>
              <a:rPr lang="en-US" sz="2000" b="0" dirty="0" smtClean="0"/>
              <a:t>  </a:t>
            </a:r>
            <a:r>
              <a:rPr lang="en-US" sz="2000" b="0" dirty="0" err="1" smtClean="0"/>
              <a:t>vm.coin</a:t>
            </a:r>
            <a:r>
              <a:rPr lang="en-US" sz="2000" b="0" dirty="0" smtClean="0"/>
              <a:t> (100);</a:t>
            </a:r>
          </a:p>
          <a:p>
            <a:r>
              <a:rPr lang="en-US" sz="2000" b="0" dirty="0" smtClean="0"/>
              <a:t>  </a:t>
            </a:r>
            <a:r>
              <a:rPr lang="en-US" sz="2000" b="0" dirty="0" err="1" smtClean="0"/>
              <a:t>vm.getChoc</a:t>
            </a:r>
            <a:r>
              <a:rPr lang="en-US" sz="2000" b="0" dirty="0" smtClean="0"/>
              <a:t> (choc);</a:t>
            </a:r>
          </a:p>
          <a:p>
            <a:r>
              <a:rPr lang="en-US" sz="2000" b="0" dirty="0" smtClean="0"/>
              <a:t>  </a:t>
            </a:r>
            <a:r>
              <a:rPr lang="en-US" sz="2000" b="0" dirty="0" err="1" smtClean="0"/>
              <a:t>vm.coin</a:t>
            </a:r>
            <a:r>
              <a:rPr lang="en-US" sz="2000" b="0" dirty="0" smtClean="0"/>
              <a:t> (10);</a:t>
            </a:r>
          </a:p>
          <a:p>
            <a:r>
              <a:rPr lang="en-US" sz="2000" b="0" dirty="0" smtClean="0"/>
              <a:t>  </a:t>
            </a:r>
            <a:r>
              <a:rPr lang="en-US" sz="2000" b="0" dirty="0" err="1" smtClean="0"/>
              <a:t>vm.addChoc</a:t>
            </a:r>
            <a:r>
              <a:rPr lang="en-US" sz="2000" b="0" dirty="0" smtClean="0"/>
              <a:t> (“MM”);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assertEquals</a:t>
            </a:r>
            <a:r>
              <a:rPr lang="en-US" sz="2000" b="0" dirty="0" smtClean="0"/>
              <a:t> </a:t>
            </a:r>
            <a:r>
              <a:rPr lang="en-US" sz="2000" b="0" dirty="0"/>
              <a:t>(1, </a:t>
            </a:r>
            <a:r>
              <a:rPr lang="en-US" sz="2000" b="0" dirty="0" err="1"/>
              <a:t>vm.getStock</a:t>
            </a:r>
            <a:r>
              <a:rPr lang="en-US" sz="2000" b="0" dirty="0"/>
              <a:t>().size();</a:t>
            </a:r>
            <a:endParaRPr lang="en-US" sz="2000" b="0" dirty="0" smtClean="0"/>
          </a:p>
          <a:p>
            <a:r>
              <a:rPr lang="en-US" sz="2000" b="0" dirty="0"/>
              <a:t>}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4953000" y="1909465"/>
            <a:ext cx="2590800" cy="304800"/>
          </a:xfrm>
          <a:prstGeom prst="roundRect">
            <a:avLst/>
          </a:prstGeom>
          <a:solidFill>
            <a:srgbClr val="FFFF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FB13E-C886-46E1-9576-D2A57177C5E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Computing </a:t>
            </a:r>
            <a:r>
              <a:rPr lang="en-US" dirty="0" smtClean="0"/>
              <a:t>is Different</a:t>
            </a:r>
            <a:endParaRPr lang="en-US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8100" y="990600"/>
            <a:ext cx="2259013" cy="2171700"/>
            <a:chOff x="24" y="624"/>
            <a:chExt cx="1423" cy="1368"/>
          </a:xfrm>
        </p:grpSpPr>
        <p:sp>
          <p:nvSpPr>
            <p:cNvPr id="19483" name="Rectangle 4"/>
            <p:cNvSpPr>
              <a:spLocks noChangeArrowheads="1"/>
            </p:cNvSpPr>
            <p:nvPr/>
          </p:nvSpPr>
          <p:spPr bwMode="auto">
            <a:xfrm>
              <a:off x="364" y="624"/>
              <a:ext cx="575" cy="197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Behaviors</a:t>
              </a:r>
            </a:p>
          </p:txBody>
        </p:sp>
        <p:sp>
          <p:nvSpPr>
            <p:cNvPr id="226309" name="Text Box 5"/>
            <p:cNvSpPr txBox="1">
              <a:spLocks noChangeArrowheads="1"/>
            </p:cNvSpPr>
            <p:nvPr/>
          </p:nvSpPr>
          <p:spPr bwMode="auto">
            <a:xfrm>
              <a:off x="24" y="1111"/>
              <a:ext cx="447" cy="185"/>
            </a:xfrm>
            <a:prstGeom prst="rect">
              <a:avLst/>
            </a:prstGeom>
            <a:solidFill>
              <a:srgbClr val="3333FF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sv-SE" sz="1200" b="0" i="1" u="sng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ea typeface="ＭＳ Ｐゴシック" pitchFamily="48" charset="-128"/>
                  <a:cs typeface="Arial" charset="0"/>
                </a:rPr>
                <a:t>Science</a:t>
              </a:r>
            </a:p>
          </p:txBody>
        </p:sp>
        <p:sp>
          <p:nvSpPr>
            <p:cNvPr id="226310" name="Text Box 6"/>
            <p:cNvSpPr txBox="1">
              <a:spLocks noChangeArrowheads="1"/>
            </p:cNvSpPr>
            <p:nvPr/>
          </p:nvSpPr>
          <p:spPr bwMode="auto">
            <a:xfrm>
              <a:off x="816" y="1111"/>
              <a:ext cx="631" cy="185"/>
            </a:xfrm>
            <a:prstGeom prst="rect">
              <a:avLst/>
            </a:prstGeom>
            <a:solidFill>
              <a:srgbClr val="3333FF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sv-SE" sz="1200" b="0" i="1" u="sng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ea typeface="ＭＳ Ｐゴシック" pitchFamily="48" charset="-128"/>
                  <a:cs typeface="Arial" charset="0"/>
                </a:rPr>
                <a:t>Engineering</a:t>
              </a:r>
            </a:p>
          </p:txBody>
        </p:sp>
        <p:sp>
          <p:nvSpPr>
            <p:cNvPr id="19486" name="Text Box 8"/>
            <p:cNvSpPr txBox="1">
              <a:spLocks noChangeArrowheads="1"/>
            </p:cNvSpPr>
            <p:nvPr/>
          </p:nvSpPr>
          <p:spPr bwMode="auto">
            <a:xfrm>
              <a:off x="96" y="1340"/>
              <a:ext cx="528" cy="335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find and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describe</a:t>
              </a:r>
            </a:p>
          </p:txBody>
        </p:sp>
        <p:sp>
          <p:nvSpPr>
            <p:cNvPr id="19487" name="Text Box 11"/>
            <p:cNvSpPr txBox="1">
              <a:spLocks noChangeArrowheads="1"/>
            </p:cNvSpPr>
            <p:nvPr/>
          </p:nvSpPr>
          <p:spPr bwMode="auto">
            <a:xfrm>
              <a:off x="332" y="1795"/>
              <a:ext cx="638" cy="197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Structures</a:t>
              </a:r>
            </a:p>
          </p:txBody>
        </p:sp>
        <p:sp>
          <p:nvSpPr>
            <p:cNvPr id="19488" name="Text Box 14"/>
            <p:cNvSpPr txBox="1">
              <a:spLocks noChangeArrowheads="1"/>
            </p:cNvSpPr>
            <p:nvPr/>
          </p:nvSpPr>
          <p:spPr bwMode="auto">
            <a:xfrm>
              <a:off x="659" y="1341"/>
              <a:ext cx="637" cy="33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design and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develop</a:t>
              </a:r>
            </a:p>
          </p:txBody>
        </p:sp>
        <p:sp>
          <p:nvSpPr>
            <p:cNvPr id="19489" name="Text Box 17"/>
            <p:cNvSpPr txBox="1">
              <a:spLocks noChangeArrowheads="1"/>
            </p:cNvSpPr>
            <p:nvPr/>
          </p:nvSpPr>
          <p:spPr bwMode="auto">
            <a:xfrm>
              <a:off x="742" y="883"/>
              <a:ext cx="473" cy="197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achieve</a:t>
              </a:r>
            </a:p>
          </p:txBody>
        </p:sp>
        <p:sp>
          <p:nvSpPr>
            <p:cNvPr id="19490" name="Text Box 21"/>
            <p:cNvSpPr txBox="1">
              <a:spLocks noChangeArrowheads="1"/>
            </p:cNvSpPr>
            <p:nvPr/>
          </p:nvSpPr>
          <p:spPr bwMode="auto">
            <a:xfrm>
              <a:off x="114" y="883"/>
              <a:ext cx="493" cy="197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1200" b="0">
                  <a:latin typeface="Comic Sans MS" pitchFamily="66" charset="0"/>
                  <a:ea typeface="ＭＳ Ｐゴシック"/>
                  <a:cs typeface="ＭＳ Ｐゴシック"/>
                </a:rPr>
                <a:t>observe</a:t>
              </a:r>
            </a:p>
          </p:txBody>
        </p:sp>
      </p:grpSp>
      <p:sp>
        <p:nvSpPr>
          <p:cNvPr id="226330" name="Text Box 26"/>
          <p:cNvSpPr txBox="1">
            <a:spLocks noChangeArrowheads="1"/>
          </p:cNvSpPr>
          <p:nvPr/>
        </p:nvSpPr>
        <p:spPr bwMode="auto">
          <a:xfrm>
            <a:off x="3581400" y="2895600"/>
            <a:ext cx="2020888" cy="568325"/>
          </a:xfrm>
          <a:prstGeom prst="rect">
            <a:avLst/>
          </a:prstGeom>
          <a:solidFill>
            <a:srgbClr val="3333FF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v-SE" sz="30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pitchFamily="48" charset="-128"/>
                <a:cs typeface="Arial" charset="0"/>
              </a:rPr>
              <a:t>Computing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743200" y="4354513"/>
            <a:ext cx="2438400" cy="587375"/>
            <a:chOff x="2112" y="2887"/>
            <a:chExt cx="1536" cy="370"/>
          </a:xfrm>
        </p:grpSpPr>
        <p:sp>
          <p:nvSpPr>
            <p:cNvPr id="19481" name="Text Box 28"/>
            <p:cNvSpPr txBox="1">
              <a:spLocks noChangeArrowheads="1"/>
            </p:cNvSpPr>
            <p:nvPr/>
          </p:nvSpPr>
          <p:spPr bwMode="auto">
            <a:xfrm>
              <a:off x="2858" y="2887"/>
              <a:ext cx="790" cy="370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model</a:t>
              </a:r>
            </a:p>
          </p:txBody>
        </p:sp>
        <p:sp>
          <p:nvSpPr>
            <p:cNvPr id="19482" name="Line 29"/>
            <p:cNvSpPr>
              <a:spLocks noChangeShapeType="1"/>
            </p:cNvSpPr>
            <p:nvPr/>
          </p:nvSpPr>
          <p:spPr bwMode="auto">
            <a:xfrm flipV="1">
              <a:off x="2112" y="3069"/>
              <a:ext cx="72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541838" y="4953000"/>
            <a:ext cx="2544762" cy="1311275"/>
            <a:chOff x="1968" y="3264"/>
            <a:chExt cx="1603" cy="826"/>
          </a:xfrm>
        </p:grpSpPr>
        <p:sp>
          <p:nvSpPr>
            <p:cNvPr id="19479" name="Text Box 31"/>
            <p:cNvSpPr txBox="1">
              <a:spLocks noChangeArrowheads="1"/>
            </p:cNvSpPr>
            <p:nvPr/>
          </p:nvSpPr>
          <p:spPr bwMode="auto">
            <a:xfrm>
              <a:off x="2188" y="3720"/>
              <a:ext cx="1383" cy="370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Structures</a:t>
              </a:r>
            </a:p>
          </p:txBody>
        </p:sp>
        <p:sp>
          <p:nvSpPr>
            <p:cNvPr id="19480" name="Line 32"/>
            <p:cNvSpPr>
              <a:spLocks noChangeShapeType="1"/>
            </p:cNvSpPr>
            <p:nvPr/>
          </p:nvSpPr>
          <p:spPr bwMode="auto">
            <a:xfrm>
              <a:off x="1968" y="3264"/>
              <a:ext cx="33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034088" y="3810000"/>
            <a:ext cx="2195512" cy="1828800"/>
            <a:chOff x="4185" y="2544"/>
            <a:chExt cx="1383" cy="1152"/>
          </a:xfrm>
        </p:grpSpPr>
        <p:sp>
          <p:nvSpPr>
            <p:cNvPr id="19477" name="Text Box 34"/>
            <p:cNvSpPr txBox="1">
              <a:spLocks noChangeArrowheads="1"/>
            </p:cNvSpPr>
            <p:nvPr/>
          </p:nvSpPr>
          <p:spPr bwMode="auto">
            <a:xfrm>
              <a:off x="4185" y="2544"/>
              <a:ext cx="1383" cy="716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design and 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develop</a:t>
              </a:r>
            </a:p>
          </p:txBody>
        </p:sp>
        <p:sp>
          <p:nvSpPr>
            <p:cNvPr id="19478" name="Line 35"/>
            <p:cNvSpPr>
              <a:spLocks noChangeShapeType="1"/>
            </p:cNvSpPr>
            <p:nvPr/>
          </p:nvSpPr>
          <p:spPr bwMode="auto">
            <a:xfrm flipV="1">
              <a:off x="4425" y="3264"/>
              <a:ext cx="429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361113" y="2155825"/>
            <a:ext cx="1541462" cy="1654175"/>
            <a:chOff x="4391" y="1358"/>
            <a:chExt cx="971" cy="1195"/>
          </a:xfrm>
        </p:grpSpPr>
        <p:sp>
          <p:nvSpPr>
            <p:cNvPr id="19475" name="Text Box 37"/>
            <p:cNvSpPr txBox="1">
              <a:spLocks noChangeArrowheads="1"/>
            </p:cNvSpPr>
            <p:nvPr/>
          </p:nvSpPr>
          <p:spPr bwMode="auto">
            <a:xfrm>
              <a:off x="4391" y="1358"/>
              <a:ext cx="971" cy="370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latin typeface="Comic Sans MS" pitchFamily="66" charset="0"/>
                  <a:ea typeface="ＭＳ Ｐゴシック"/>
                  <a:cs typeface="ＭＳ Ｐゴシック"/>
                </a:rPr>
                <a:t>achieve</a:t>
              </a:r>
            </a:p>
          </p:txBody>
        </p:sp>
        <p:sp>
          <p:nvSpPr>
            <p:cNvPr id="19476" name="Line 38"/>
            <p:cNvSpPr>
              <a:spLocks noChangeShapeType="1"/>
            </p:cNvSpPr>
            <p:nvPr/>
          </p:nvSpPr>
          <p:spPr bwMode="auto">
            <a:xfrm flipV="1">
              <a:off x="4876" y="1728"/>
              <a:ext cx="0" cy="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679950" y="1085850"/>
            <a:ext cx="2420938" cy="1047750"/>
            <a:chOff x="3332" y="684"/>
            <a:chExt cx="1525" cy="660"/>
          </a:xfrm>
        </p:grpSpPr>
        <p:sp>
          <p:nvSpPr>
            <p:cNvPr id="19473" name="Rectangle 25"/>
            <p:cNvSpPr>
              <a:spLocks noChangeArrowheads="1"/>
            </p:cNvSpPr>
            <p:nvPr/>
          </p:nvSpPr>
          <p:spPr bwMode="auto">
            <a:xfrm>
              <a:off x="3332" y="684"/>
              <a:ext cx="1226" cy="370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Behaviors</a:t>
              </a:r>
            </a:p>
          </p:txBody>
        </p:sp>
        <p:sp>
          <p:nvSpPr>
            <p:cNvPr id="19474" name="Line 39"/>
            <p:cNvSpPr>
              <a:spLocks noChangeShapeType="1"/>
            </p:cNvSpPr>
            <p:nvPr/>
          </p:nvSpPr>
          <p:spPr bwMode="auto">
            <a:xfrm flipH="1" flipV="1">
              <a:off x="4473" y="1056"/>
              <a:ext cx="38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762000" y="4114800"/>
            <a:ext cx="2209800" cy="1066800"/>
            <a:chOff x="912" y="2736"/>
            <a:chExt cx="1392" cy="672"/>
          </a:xfrm>
        </p:grpSpPr>
        <p:sp>
          <p:nvSpPr>
            <p:cNvPr id="19471" name="AutoShape 43"/>
            <p:cNvSpPr>
              <a:spLocks noChangeArrowheads="1"/>
            </p:cNvSpPr>
            <p:nvPr/>
          </p:nvSpPr>
          <p:spPr bwMode="auto">
            <a:xfrm>
              <a:off x="912" y="2736"/>
              <a:ext cx="1392" cy="672"/>
            </a:xfrm>
            <a:prstGeom prst="star32">
              <a:avLst>
                <a:gd name="adj" fmla="val 37500"/>
              </a:avLst>
            </a:prstGeom>
            <a:solidFill>
              <a:srgbClr val="0000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472" name="Text Box 41"/>
            <p:cNvSpPr txBox="1">
              <a:spLocks noChangeArrowheads="1"/>
            </p:cNvSpPr>
            <p:nvPr/>
          </p:nvSpPr>
          <p:spPr bwMode="auto">
            <a:xfrm>
              <a:off x="1137" y="2899"/>
              <a:ext cx="943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imagine</a:t>
              </a: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24000" y="5334000"/>
            <a:ext cx="2667000" cy="101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48" charset="-128"/>
                <a:cs typeface="Times New Roman" pitchFamily="18" charset="0"/>
              </a:rPr>
              <a:t>Emphasizes </a:t>
            </a:r>
            <a:r>
              <a:rPr lang="sv-SE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48" charset="-128"/>
                <a:cs typeface="Times New Roman" pitchFamily="18" charset="0"/>
              </a:rPr>
              <a:t>abstract</a:t>
            </a:r>
            <a:r>
              <a:rPr lang="sv-S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48" charset="-128"/>
                <a:cs typeface="Times New Roman" pitchFamily="18" charset="0"/>
              </a:rPr>
              <a:t> thinking and </a:t>
            </a:r>
            <a:r>
              <a:rPr lang="sv-SE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48" charset="-128"/>
                <a:cs typeface="Times New Roman" pitchFamily="18" charset="0"/>
              </a:rPr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31739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0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1447800"/>
          </a:xfrm>
        </p:spPr>
        <p:txBody>
          <a:bodyPr/>
          <a:lstStyle/>
          <a:p>
            <a:r>
              <a:rPr lang="en-US" dirty="0"/>
              <a:t>Two kinds of </a:t>
            </a:r>
            <a:r>
              <a:rPr lang="en-US" dirty="0" smtClean="0"/>
              <a:t>mappings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Element mappings</a:t>
            </a:r>
            <a:r>
              <a:rPr lang="en-US" dirty="0" smtClean="0"/>
              <a:t> define transitions that may be used in many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Model Test Designs to Automated Tests</a:t>
            </a:r>
            <a:endParaRPr lang="en-US" sz="3200" b="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2819400"/>
            <a:ext cx="6934200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Mapping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vMachineInit</a:t>
            </a:r>
            <a:r>
              <a:rPr lang="en-US" sz="2400" b="0" dirty="0" smtClean="0"/>
              <a:t> </a:t>
            </a:r>
            <a:r>
              <a:rPr lang="en-US" sz="2400" dirty="0" smtClean="0"/>
              <a:t>Transition</a:t>
            </a:r>
            <a:r>
              <a:rPr lang="en-US" sz="2400" b="0" dirty="0" smtClean="0"/>
              <a:t> initialize</a:t>
            </a:r>
          </a:p>
          <a:p>
            <a:r>
              <a:rPr lang="en-US" sz="2400" b="0" dirty="0" smtClean="0"/>
              <a:t>{ </a:t>
            </a:r>
            <a:r>
              <a:rPr lang="en-US" sz="2400" b="0" dirty="0" err="1" smtClean="0"/>
              <a:t>vendingMachine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vm</a:t>
            </a:r>
            <a:r>
              <a:rPr lang="en-US" sz="2400" b="0" dirty="0" smtClean="0"/>
              <a:t> = new </a:t>
            </a:r>
            <a:r>
              <a:rPr lang="en-US" sz="2400" b="0" dirty="0" err="1" smtClean="0"/>
              <a:t>vendingMachine</a:t>
            </a:r>
            <a:r>
              <a:rPr lang="en-US" sz="2400" b="0" dirty="0" smtClean="0"/>
              <a:t>(); }</a:t>
            </a:r>
            <a:endParaRPr lang="en-US" sz="2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791432"/>
            <a:ext cx="6934200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Mapping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cForCoin</a:t>
            </a:r>
            <a:r>
              <a:rPr lang="en-US" sz="2400" b="0" dirty="0" smtClean="0"/>
              <a:t> Class </a:t>
            </a:r>
            <a:r>
              <a:rPr lang="en-US" sz="2400" b="0" dirty="0" err="1" smtClean="0"/>
              <a:t>int</a:t>
            </a:r>
            <a:r>
              <a:rPr lang="en-US" sz="2400" b="0" dirty="0" smtClean="0"/>
              <a:t> Object c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  { 10, 25, 100 }</a:t>
            </a:r>
            <a:endParaRPr lang="en-US" sz="2400" b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199" y="3810000"/>
            <a:ext cx="8991600" cy="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0" kern="0" dirty="0" smtClean="0">
                <a:solidFill>
                  <a:srgbClr val="FFFF00"/>
                </a:solidFill>
              </a:rPr>
              <a:t>Object mappings</a:t>
            </a:r>
            <a:r>
              <a:rPr lang="en-US" b="0" kern="0" dirty="0" smtClean="0"/>
              <a:t> define values that can be used for parameters</a:t>
            </a:r>
            <a:endParaRPr lang="en-US" b="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200" y="5647968"/>
            <a:ext cx="8686801" cy="9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0" kern="0" dirty="0" smtClean="0">
                <a:solidFill>
                  <a:srgbClr val="FFFF00"/>
                </a:solidFill>
              </a:rPr>
              <a:t>Mappings</a:t>
            </a:r>
            <a:r>
              <a:rPr lang="en-US" b="0" kern="0" dirty="0" smtClean="0"/>
              <a:t> are  used to piece together tests</a:t>
            </a:r>
          </a:p>
          <a:p>
            <a:r>
              <a:rPr lang="en-US" b="0" kern="0" dirty="0" smtClean="0"/>
              <a:t>Each mapping </a:t>
            </a:r>
            <a:r>
              <a:rPr lang="en-US" b="0" kern="0" dirty="0" smtClean="0">
                <a:solidFill>
                  <a:srgbClr val="FFFF00"/>
                </a:solidFill>
              </a:rPr>
              <a:t>defined</a:t>
            </a:r>
            <a:r>
              <a:rPr lang="en-US" b="0" kern="0" dirty="0" smtClean="0"/>
              <a:t> once, used many times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7888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1816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FF00"/>
                </a:solidFill>
              </a:rPr>
              <a:t>empirically compared</a:t>
            </a:r>
            <a:r>
              <a:rPr lang="en-US" dirty="0" smtClean="0"/>
              <a:t> automated with hand process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Subjects</a:t>
            </a:r>
            <a:r>
              <a:rPr lang="en-US" dirty="0" smtClean="0"/>
              <a:t> : 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9 </a:t>
            </a:r>
            <a:r>
              <a:rPr lang="en-US" dirty="0" smtClean="0">
                <a:solidFill>
                  <a:srgbClr val="FFFF00"/>
                </a:solidFill>
              </a:rPr>
              <a:t>testers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17 </a:t>
            </a:r>
            <a:r>
              <a:rPr lang="en-US" dirty="0" smtClean="0">
                <a:solidFill>
                  <a:srgbClr val="FFFF00"/>
                </a:solidFill>
              </a:rPr>
              <a:t>programs</a:t>
            </a:r>
            <a:r>
              <a:rPr lang="en-US" dirty="0" smtClean="0"/>
              <a:t> (one tester per program)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Automated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Find test code for each element from model </a:t>
            </a:r>
            <a:endParaRPr lang="en-US" dirty="0" smtClean="0"/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Enter mappings into test automation tool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Generate concrete (automated) tests; correct errors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Hand process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Find test code for each element from model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Write automated tests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Correct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Model Test Designs to Automated Tests</a:t>
            </a:r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38705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4323"/>
              </p:ext>
            </p:extLst>
          </p:nvPr>
        </p:nvGraphicFramePr>
        <p:xfrm>
          <a:off x="2057400" y="1371600"/>
          <a:ext cx="441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84"/>
                <a:gridCol w="1085516"/>
              </a:tblGrid>
              <a:tr h="4383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Statistic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Size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99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FSM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742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99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FSM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33,983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99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232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990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Num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 Mappings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196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990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Num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 Mapping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 Appearances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2325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9908">
                <a:tc>
                  <a:txBody>
                    <a:bodyPr/>
                    <a:lstStyle/>
                    <a:p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Num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240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84235"/>
              </p:ext>
            </p:extLst>
          </p:nvPr>
        </p:nvGraphicFramePr>
        <p:xfrm>
          <a:off x="1295400" y="4267200"/>
          <a:ext cx="57912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8507"/>
                <a:gridCol w="17452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Task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Automatic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(seconds)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Manual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(seconds)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Mapping Creation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8364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N/A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Test Generation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344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39,670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8708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39,670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Errors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</a:rPr>
                        <a:t>48</a:t>
                      </a:r>
                      <a:endParaRPr lang="en-US" sz="2000" dirty="0">
                        <a:solidFill>
                          <a:srgbClr val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Model Test Designs to Automated Tests</a:t>
            </a:r>
            <a:endParaRPr lang="en-US" sz="3200" b="0" kern="0" dirty="0"/>
          </a:p>
        </p:txBody>
      </p:sp>
      <p:sp>
        <p:nvSpPr>
          <p:cNvPr id="10" name="Oval 9"/>
          <p:cNvSpPr/>
          <p:nvPr/>
        </p:nvSpPr>
        <p:spPr bwMode="auto">
          <a:xfrm>
            <a:off x="7315200" y="4876800"/>
            <a:ext cx="1676400" cy="1219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75% time savings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5867400"/>
            <a:ext cx="60960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400800" y="6248400"/>
            <a:ext cx="8382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2057400" y="2514600"/>
            <a:ext cx="5029200" cy="2895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Automate tests are not complete without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test oracles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924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 smtClean="0">
                <a:latin typeface="Gill Sans MT" panose="020B0502020104020203" pitchFamily="34" charset="0"/>
              </a:rPr>
              <a:t>Joint work with Nan Li</a:t>
            </a:r>
            <a:endParaRPr lang="en-US" sz="2000" b="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18160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Test Oracle</a:t>
            </a:r>
            <a:r>
              <a:rPr lang="en-US" dirty="0" smtClean="0"/>
              <a:t> : Verifies if a test passes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 err="1" smtClean="0"/>
              <a:t>JUnit</a:t>
            </a:r>
            <a:r>
              <a:rPr lang="en-US" dirty="0" smtClean="0"/>
              <a:t> assertions</a:t>
            </a:r>
          </a:p>
          <a:p>
            <a:pPr lvl="1"/>
            <a:endParaRPr lang="en-US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Test Oracle Strategy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rgbClr val="FFFF00"/>
                </a:solidFill>
              </a:rPr>
              <a:t>OS</a:t>
            </a:r>
            <a:r>
              <a:rPr lang="en-US" dirty="0" smtClean="0"/>
              <a:t>) : Specifies what parts of the program state the oracle should check</a:t>
            </a:r>
          </a:p>
          <a:p>
            <a:pPr lvl="1"/>
            <a:r>
              <a:rPr lang="en-US" dirty="0" smtClean="0"/>
              <a:t>Weak, or </a:t>
            </a:r>
            <a:r>
              <a:rPr lang="en-US" dirty="0" smtClean="0">
                <a:solidFill>
                  <a:srgbClr val="FFFF00"/>
                </a:solidFill>
              </a:rPr>
              <a:t>less precise</a:t>
            </a:r>
            <a:r>
              <a:rPr lang="en-US" dirty="0" smtClean="0"/>
              <a:t>, oracles might miss some failures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rgbClr val="FFFF00"/>
                </a:solidFill>
              </a:rPr>
              <a:t>Observability</a:t>
            </a:r>
            <a:r>
              <a:rPr lang="en-US" dirty="0"/>
              <a:t> </a:t>
            </a:r>
            <a:r>
              <a:rPr lang="en-US" dirty="0" smtClean="0"/>
              <a:t>: How easy it is to see program states</a:t>
            </a:r>
          </a:p>
          <a:p>
            <a:pPr lvl="1"/>
            <a:r>
              <a:rPr lang="en-US" dirty="0" smtClean="0"/>
              <a:t>An OS with more precision effectively </a:t>
            </a:r>
            <a:r>
              <a:rPr lang="en-US" dirty="0" smtClean="0">
                <a:solidFill>
                  <a:srgbClr val="FFFF00"/>
                </a:solidFill>
              </a:rPr>
              <a:t>increases</a:t>
            </a:r>
            <a:r>
              <a:rPr lang="en-US" dirty="0" smtClean="0"/>
              <a:t> </a:t>
            </a:r>
            <a:r>
              <a:rPr lang="en-US" dirty="0" err="1" smtClean="0"/>
              <a:t>observability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Test Oracle Strategies</a:t>
            </a:r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34103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181600"/>
          </a:xfrm>
        </p:spPr>
        <p:txBody>
          <a:bodyPr/>
          <a:lstStyle/>
          <a:p>
            <a:r>
              <a:rPr lang="en-US" dirty="0" smtClean="0"/>
              <a:t>We view tests as </a:t>
            </a:r>
            <a:r>
              <a:rPr lang="en-US" dirty="0" smtClean="0">
                <a:solidFill>
                  <a:srgbClr val="FFFF00"/>
                </a:solidFill>
              </a:rPr>
              <a:t>implementing transitions</a:t>
            </a:r>
            <a:r>
              <a:rPr lang="en-US" dirty="0" smtClean="0"/>
              <a:t> in FSMs</a:t>
            </a:r>
          </a:p>
          <a:p>
            <a:pPr lvl="1"/>
            <a:r>
              <a:rPr lang="en-US" dirty="0" smtClean="0"/>
              <a:t>Each transition </a:t>
            </a:r>
            <a:r>
              <a:rPr lang="en-US" dirty="0" smtClean="0">
                <a:solidFill>
                  <a:srgbClr val="FFFF00"/>
                </a:solidFill>
              </a:rPr>
              <a:t>calls</a:t>
            </a:r>
            <a:r>
              <a:rPr lang="en-US" dirty="0" smtClean="0"/>
              <a:t> one or more </a:t>
            </a:r>
            <a:r>
              <a:rPr lang="en-US" dirty="0" smtClean="0">
                <a:solidFill>
                  <a:srgbClr val="FFFF00"/>
                </a:solidFill>
              </a:rPr>
              <a:t>methods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We defined four elements of the </a:t>
            </a:r>
            <a:r>
              <a:rPr lang="en-US" dirty="0" smtClean="0">
                <a:solidFill>
                  <a:srgbClr val="FFFF00"/>
                </a:solidFill>
              </a:rPr>
              <a:t>program state</a:t>
            </a:r>
            <a:r>
              <a:rPr lang="en-US" dirty="0" smtClean="0"/>
              <a:t> to check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State invariants </a:t>
            </a:r>
            <a:r>
              <a:rPr lang="en-US" dirty="0" smtClean="0"/>
              <a:t>: Check the state invariants in the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Object members</a:t>
            </a:r>
            <a:r>
              <a:rPr lang="en-US" dirty="0" smtClean="0"/>
              <a:t> : Member variables of objects if a method was called in a transition (deep check)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Return values</a:t>
            </a:r>
            <a:r>
              <a:rPr lang="en-US" dirty="0" smtClean="0"/>
              <a:t> : After a method is invoked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Parameter members</a:t>
            </a:r>
            <a:r>
              <a:rPr lang="en-US" dirty="0" smtClean="0"/>
              <a:t> : Member variables of objects that were passed to a method call as parameters</a:t>
            </a:r>
            <a:r>
              <a:rPr lang="en-US" dirty="0"/>
              <a:t> (deep check)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Test Oracle Strategies</a:t>
            </a:r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34103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 bwMode="auto">
          <a:xfrm>
            <a:off x="3886200" y="4844906"/>
            <a:ext cx="1309084" cy="717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SIOS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3886200" y="5911706"/>
            <a:ext cx="1309084" cy="717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latin typeface="Gill Sans MT" panose="020B0502020104020203" pitchFamily="34" charset="0"/>
                <a:cs typeface="Arial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4876800" y="3778106"/>
            <a:ext cx="1191833" cy="717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OS1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048000" y="3778106"/>
            <a:ext cx="1191833" cy="717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OS2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904167" y="2711306"/>
            <a:ext cx="1191833" cy="717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OS3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976082" y="1644506"/>
            <a:ext cx="1191833" cy="717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OS5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Test Oracle Strategies</a:t>
            </a:r>
            <a:endParaRPr lang="en-US" sz="3200" b="0" kern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2000" y="2275820"/>
            <a:ext cx="914400" cy="5413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038600" y="3243590"/>
            <a:ext cx="1066800" cy="7041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657600" y="3340388"/>
            <a:ext cx="0" cy="5458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486400" y="3340388"/>
            <a:ext cx="0" cy="5458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4572000" y="4409420"/>
            <a:ext cx="914400" cy="5435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657600" y="4409420"/>
            <a:ext cx="914400" cy="5435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572000" y="5476220"/>
            <a:ext cx="0" cy="5435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271929" y="5010090"/>
            <a:ext cx="3338671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 MT" panose="020B0502020104020203" pitchFamily="34" charset="0"/>
              </a:rPr>
              <a:t>Checks state invariants in FSM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3895" y="6076890"/>
            <a:ext cx="289572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 MT" panose="020B0502020104020203" pitchFamily="34" charset="0"/>
              </a:rPr>
              <a:t>Just checks for exceptions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1498937"/>
            <a:ext cx="2743200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 MT" panose="020B0502020104020203" pitchFamily="34" charset="0"/>
              </a:rPr>
              <a:t>Checks object members, parameter members, </a:t>
            </a:r>
          </a:p>
          <a:p>
            <a:r>
              <a:rPr lang="en-US" sz="2000" b="0" dirty="0" smtClean="0">
                <a:latin typeface="Gill Sans MT" panose="020B0502020104020203" pitchFamily="34" charset="0"/>
              </a:rPr>
              <a:t>&amp; return values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1" y="2743200"/>
            <a:ext cx="2819399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 MT" panose="020B0502020104020203" pitchFamily="34" charset="0"/>
              </a:rPr>
              <a:t>Checks parameter members &amp; return values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66947" y="2743200"/>
            <a:ext cx="274845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 MT" panose="020B0502020104020203" pitchFamily="34" charset="0"/>
              </a:rPr>
              <a:t>Checks object members &amp; return values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3947755"/>
            <a:ext cx="2383666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 MT" panose="020B0502020104020203" pitchFamily="34" charset="0"/>
              </a:rPr>
              <a:t>Checks return values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9804" y="3943290"/>
            <a:ext cx="2709396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 MT" panose="020B0502020104020203" pitchFamily="34" charset="0"/>
              </a:rPr>
              <a:t>Checks object members</a:t>
            </a:r>
            <a:endParaRPr lang="en-US" sz="2000" b="0" dirty="0">
              <a:latin typeface="Gill Sans MT" panose="020B0502020104020203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9906000" y="4800600"/>
            <a:ext cx="45719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061683" y="2719931"/>
            <a:ext cx="1191833" cy="717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OS4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657600" y="2275820"/>
            <a:ext cx="914400" cy="5413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797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  <p:bldP spid="31" grpId="0" animBg="1"/>
      <p:bldP spid="32" grpId="0" animBg="1"/>
      <p:bldP spid="33" grpId="0" animBg="1"/>
      <p:bldP spid="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181600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>
                <a:solidFill>
                  <a:srgbClr val="FFFF00"/>
                </a:solidFill>
              </a:rPr>
              <a:t>empirically compared</a:t>
            </a:r>
            <a:r>
              <a:rPr lang="en-US" dirty="0"/>
              <a:t> </a:t>
            </a:r>
            <a:r>
              <a:rPr lang="en-US" dirty="0" smtClean="0"/>
              <a:t>the seven oracle strategies</a:t>
            </a:r>
          </a:p>
          <a:p>
            <a:r>
              <a:rPr lang="en-US" dirty="0" smtClean="0"/>
              <a:t>16 </a:t>
            </a:r>
            <a:r>
              <a:rPr lang="en-US" dirty="0" smtClean="0">
                <a:solidFill>
                  <a:srgbClr val="FFFF00"/>
                </a:solidFill>
              </a:rPr>
              <a:t>programs</a:t>
            </a:r>
            <a:r>
              <a:rPr lang="en-US" dirty="0" smtClean="0"/>
              <a:t> with FSMs</a:t>
            </a:r>
          </a:p>
          <a:p>
            <a:pPr lvl="1"/>
            <a:r>
              <a:rPr lang="en-US" dirty="0" smtClean="0"/>
              <a:t>52 .. 14,155 </a:t>
            </a:r>
            <a:r>
              <a:rPr lang="en-US" dirty="0" smtClean="0">
                <a:solidFill>
                  <a:srgbClr val="FFFF00"/>
                </a:solidFill>
              </a:rPr>
              <a:t>LOC</a:t>
            </a:r>
          </a:p>
          <a:p>
            <a:pPr lvl="1"/>
            <a:r>
              <a:rPr lang="en-US" dirty="0" smtClean="0"/>
              <a:t>24 .. 273 </a:t>
            </a:r>
            <a:r>
              <a:rPr lang="en-US" dirty="0" smtClean="0">
                <a:solidFill>
                  <a:srgbClr val="FFFF00"/>
                </a:solidFill>
              </a:rPr>
              <a:t>transitions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250 tests</a:t>
            </a:r>
            <a:r>
              <a:rPr lang="en-US" dirty="0" smtClean="0"/>
              <a:t> to satisfy edge coverage on the FSM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9627 faults</a:t>
            </a:r>
            <a:r>
              <a:rPr lang="en-US" dirty="0" smtClean="0"/>
              <a:t> generated by </a:t>
            </a:r>
            <a:r>
              <a:rPr lang="en-US" dirty="0" err="1" smtClean="0"/>
              <a:t>muJava</a:t>
            </a:r>
            <a:r>
              <a:rPr lang="en-US" dirty="0" smtClean="0"/>
              <a:t> mutation engine</a:t>
            </a:r>
          </a:p>
          <a:p>
            <a:pPr lvl="1"/>
            <a:r>
              <a:rPr lang="en-US" dirty="0" smtClean="0"/>
              <a:t>Equivalent mutants removed by hand</a:t>
            </a:r>
          </a:p>
          <a:p>
            <a:r>
              <a:rPr lang="en-US" dirty="0" smtClean="0"/>
              <a:t>Each set of tests run against </a:t>
            </a:r>
            <a:r>
              <a:rPr lang="en-US" dirty="0" smtClean="0">
                <a:solidFill>
                  <a:srgbClr val="FFFF00"/>
                </a:solidFill>
              </a:rPr>
              <a:t>all faulty versions</a:t>
            </a:r>
            <a:r>
              <a:rPr lang="en-US" dirty="0" smtClean="0"/>
              <a:t> of its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Test Oracle Strategies</a:t>
            </a:r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20112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Test Oracle Strategies</a:t>
            </a:r>
            <a:endParaRPr lang="en-US" sz="3200" b="0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15723"/>
              </p:ext>
            </p:extLst>
          </p:nvPr>
        </p:nvGraphicFramePr>
        <p:xfrm>
          <a:off x="2133600" y="2133600"/>
          <a:ext cx="4800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5240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OS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% Faults</a:t>
                      </a:r>
                      <a:r>
                        <a:rPr lang="en-US" sz="2400" baseline="0" dirty="0" smtClean="0">
                          <a:latin typeface="Gill Sans MT" panose="020B0502020104020203" pitchFamily="34" charset="0"/>
                        </a:rPr>
                        <a:t> Detected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Assertions Created</a:t>
                      </a:r>
                      <a:r>
                        <a:rPr lang="en-US" sz="2400" baseline="0" dirty="0" smtClean="0">
                          <a:latin typeface="Gill Sans MT" panose="020B0502020104020203" pitchFamily="34" charset="0"/>
                        </a:rPr>
                        <a:t> (Cost)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61%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3,455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58%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472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OS3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61%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3,375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OS2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58%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402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OS1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60%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3,298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SIOS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54%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114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NOS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34%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    0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762000"/>
            <a:ext cx="89915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n-US" sz="3200" b="0" kern="0" dirty="0" smtClean="0"/>
              <a:t>Test Oracle Strategies</a:t>
            </a:r>
            <a:endParaRPr lang="en-US" sz="3200" b="0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41124"/>
              </p:ext>
            </p:extLst>
          </p:nvPr>
        </p:nvGraphicFramePr>
        <p:xfrm>
          <a:off x="762000" y="2133600"/>
          <a:ext cx="4800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5240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OS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% Faults</a:t>
                      </a:r>
                      <a:r>
                        <a:rPr lang="en-US" sz="2400" baseline="0" dirty="0" smtClean="0">
                          <a:latin typeface="Gill Sans MT" panose="020B0502020104020203" pitchFamily="34" charset="0"/>
                        </a:rPr>
                        <a:t> Detected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ill Sans MT" panose="020B0502020104020203" pitchFamily="34" charset="0"/>
                        </a:rPr>
                        <a:t>Assertions Created</a:t>
                      </a:r>
                      <a:r>
                        <a:rPr lang="en-US" sz="2400" baseline="0" dirty="0" smtClean="0">
                          <a:latin typeface="Gill Sans MT" panose="020B0502020104020203" pitchFamily="34" charset="0"/>
                        </a:rPr>
                        <a:t> (Cost)</a:t>
                      </a:r>
                      <a:endParaRPr 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61%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3,455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58%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472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OS3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61%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3,375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OS2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58%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402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OS1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60%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3,298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SIOS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54%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114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NOS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34%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MT" panose="020B0502020104020203" pitchFamily="34" charset="0"/>
                        </a:rPr>
                        <a:t>      0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457200" y="5334000"/>
            <a:ext cx="5334000" cy="457200"/>
          </a:xfrm>
          <a:prstGeom prst="roundRect">
            <a:avLst/>
          </a:prstGeom>
          <a:solidFill>
            <a:srgbClr val="FF0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92582" y="5546558"/>
            <a:ext cx="2057399" cy="106680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tx2"/>
                </a:solidFill>
                <a:latin typeface="Gill Sans MT" panose="020B0502020104020203" pitchFamily="34" charset="0"/>
                <a:cs typeface="Arial" charset="0"/>
              </a:rPr>
              <a:t>Free, but 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ill Sans MT" panose="020B0502020104020203" pitchFamily="34" charset="0"/>
                <a:cs typeface="Arial" charset="0"/>
              </a:rPr>
              <a:t>isses 45% of failures!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31446" y="4876800"/>
            <a:ext cx="5197231" cy="457200"/>
          </a:xfrm>
          <a:prstGeom prst="roundRect">
            <a:avLst/>
          </a:prstGeom>
          <a:solidFill>
            <a:srgbClr val="FFFF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28677" y="4451684"/>
            <a:ext cx="2438399" cy="106680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ill Sans MT" panose="020B0502020104020203" pitchFamily="34" charset="0"/>
                <a:cs typeface="Arial" charset="0"/>
              </a:rPr>
              <a:t>Inexpensive, only misses 12% of failures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83846" y="4114800"/>
            <a:ext cx="5197231" cy="457200"/>
          </a:xfrm>
          <a:prstGeom prst="roundRect">
            <a:avLst/>
          </a:prstGeom>
          <a:solidFill>
            <a:srgbClr val="FFFF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19800" y="2514600"/>
            <a:ext cx="2438398" cy="144780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ill Sans MT" panose="020B0502020104020203" pitchFamily="34" charset="0"/>
                <a:cs typeface="Arial" charset="0"/>
              </a:rPr>
              <a:t>Slightly more expensive, only misses 5% of failures</a:t>
            </a:r>
          </a:p>
        </p:txBody>
      </p:sp>
      <p:cxnSp>
        <p:nvCxnSpPr>
          <p:cNvPr id="15" name="Straight Connector 14"/>
          <p:cNvCxnSpPr>
            <a:stCxn id="12" idx="3"/>
            <a:endCxn id="13" idx="3"/>
          </p:cNvCxnSpPr>
          <p:nvPr/>
        </p:nvCxnSpPr>
        <p:spPr bwMode="auto">
          <a:xfrm flipV="1">
            <a:off x="5881077" y="3750375"/>
            <a:ext cx="495818" cy="5930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707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30CAA-FF9B-4C54-AF1D-B76420DEB79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Physics “</a:t>
            </a:r>
            <a:r>
              <a:rPr lang="en-US" dirty="0" err="1" smtClean="0"/>
              <a:t>Fissioned</a:t>
            </a:r>
            <a:r>
              <a:rPr lang="en-US" dirty="0" smtClean="0"/>
              <a:t>” into Engineering </a:t>
            </a:r>
            <a:r>
              <a:rPr lang="en-US" sz="3600" dirty="0" smtClean="0"/>
              <a:t>(</a:t>
            </a:r>
            <a:r>
              <a:rPr lang="en-US" sz="3200" dirty="0" smtClean="0"/>
              <a:t>1890-1940</a:t>
            </a:r>
            <a:r>
              <a:rPr lang="en-US" sz="3600" dirty="0" smtClean="0"/>
              <a:t>)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4572000"/>
            <a:ext cx="2514600" cy="1371600"/>
            <a:chOff x="288" y="3072"/>
            <a:chExt cx="1584" cy="864"/>
          </a:xfrm>
        </p:grpSpPr>
        <p:sp>
          <p:nvSpPr>
            <p:cNvPr id="21542" name="Oval 5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Text Box 6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Aerospace Engineering</a:t>
              </a:r>
              <a:endParaRPr lang="sv-SE" sz="3000" b="0" dirty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371856" y="5562600"/>
            <a:ext cx="2514602" cy="1143000"/>
            <a:chOff x="3840" y="1872"/>
            <a:chExt cx="1584" cy="720"/>
          </a:xfrm>
        </p:grpSpPr>
        <p:sp>
          <p:nvSpPr>
            <p:cNvPr id="21540" name="Oval 8"/>
            <p:cNvSpPr>
              <a:spLocks noChangeArrowheads="1"/>
            </p:cNvSpPr>
            <p:nvPr/>
          </p:nvSpPr>
          <p:spPr bwMode="auto">
            <a:xfrm>
              <a:off x="3840" y="1872"/>
              <a:ext cx="1584" cy="720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Text Box 9"/>
            <p:cNvSpPr txBox="1">
              <a:spLocks noChangeArrowheads="1"/>
            </p:cNvSpPr>
            <p:nvPr/>
          </p:nvSpPr>
          <p:spPr bwMode="auto">
            <a:xfrm>
              <a:off x="3921" y="1872"/>
              <a:ext cx="1422" cy="69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Industrial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Engineering</a:t>
              </a:r>
              <a:endParaRPr lang="sv-SE" sz="3000" b="0" dirty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14700" y="3389313"/>
            <a:ext cx="2514600" cy="990600"/>
            <a:chOff x="2064" y="1401"/>
            <a:chExt cx="1584" cy="624"/>
          </a:xfrm>
        </p:grpSpPr>
        <p:sp>
          <p:nvSpPr>
            <p:cNvPr id="21538" name="Oval 11"/>
            <p:cNvSpPr>
              <a:spLocks noChangeArrowheads="1"/>
            </p:cNvSpPr>
            <p:nvPr/>
          </p:nvSpPr>
          <p:spPr bwMode="auto">
            <a:xfrm>
              <a:off x="2064" y="1401"/>
              <a:ext cx="1584" cy="62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Text Box 12"/>
            <p:cNvSpPr txBox="1">
              <a:spLocks noChangeArrowheads="1"/>
            </p:cNvSpPr>
            <p:nvPr/>
          </p:nvSpPr>
          <p:spPr bwMode="auto">
            <a:xfrm>
              <a:off x="2247" y="1522"/>
              <a:ext cx="1219" cy="3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Physics</a:t>
              </a:r>
              <a:endParaRPr lang="sv-SE" sz="3000" b="0" dirty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371850" y="1346200"/>
            <a:ext cx="2514600" cy="1092200"/>
            <a:chOff x="2088" y="576"/>
            <a:chExt cx="1584" cy="768"/>
          </a:xfrm>
        </p:grpSpPr>
        <p:sp>
          <p:nvSpPr>
            <p:cNvPr id="21536" name="Oval 14"/>
            <p:cNvSpPr>
              <a:spLocks noChangeArrowheads="1"/>
            </p:cNvSpPr>
            <p:nvPr/>
          </p:nvSpPr>
          <p:spPr bwMode="auto">
            <a:xfrm>
              <a:off x="2088" y="576"/>
              <a:ext cx="1584" cy="768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Text Box 15"/>
            <p:cNvSpPr txBox="1">
              <a:spLocks noChangeArrowheads="1"/>
            </p:cNvSpPr>
            <p:nvPr/>
          </p:nvSpPr>
          <p:spPr bwMode="auto">
            <a:xfrm>
              <a:off x="2167" y="656"/>
              <a:ext cx="1425" cy="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Mechanical Engineering</a:t>
              </a:r>
              <a:endParaRPr lang="sv-SE" sz="3000" b="0" dirty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09600" y="1828800"/>
            <a:ext cx="2514600" cy="1371600"/>
            <a:chOff x="288" y="3072"/>
            <a:chExt cx="1584" cy="864"/>
          </a:xfrm>
        </p:grpSpPr>
        <p:sp>
          <p:nvSpPr>
            <p:cNvPr id="21534" name="Oval 17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Text Box 18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Civil Engineering</a:t>
              </a:r>
              <a:endParaRPr lang="sv-SE" sz="3000" b="0" dirty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324600" y="1828800"/>
            <a:ext cx="2514600" cy="1371600"/>
            <a:chOff x="288" y="3072"/>
            <a:chExt cx="1584" cy="864"/>
          </a:xfrm>
        </p:grpSpPr>
        <p:sp>
          <p:nvSpPr>
            <p:cNvPr id="21532" name="Oval 20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Text Box 21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Electrical Engineering</a:t>
              </a:r>
              <a:endParaRPr lang="sv-SE" sz="3000" b="0" dirty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172200" y="4664075"/>
            <a:ext cx="2895600" cy="1660525"/>
            <a:chOff x="288" y="3072"/>
            <a:chExt cx="1584" cy="1046"/>
          </a:xfrm>
        </p:grpSpPr>
        <p:sp>
          <p:nvSpPr>
            <p:cNvPr id="21530" name="Oval 27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Text Box 28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9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 smtClean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Environmental Engineering</a:t>
              </a:r>
              <a:endParaRPr lang="sv-SE" sz="3000" b="0" dirty="0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28389" name="AutoShape 37"/>
          <p:cNvSpPr>
            <a:spLocks noChangeArrowheads="1"/>
          </p:cNvSpPr>
          <p:nvPr/>
        </p:nvSpPr>
        <p:spPr bwMode="auto">
          <a:xfrm rot="-5400000">
            <a:off x="4152900" y="2705100"/>
            <a:ext cx="838200" cy="4572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4838700 h 21600"/>
              <a:gd name="T4" fmla="*/ 39516048 w 21600"/>
              <a:gd name="T5" fmla="*/ 9677399 h 21600"/>
              <a:gd name="T6" fmla="*/ 52688072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0" name="AutoShape 38"/>
          <p:cNvSpPr>
            <a:spLocks noChangeArrowheads="1"/>
          </p:cNvSpPr>
          <p:nvPr/>
        </p:nvSpPr>
        <p:spPr bwMode="auto">
          <a:xfrm rot="-7669847">
            <a:off x="2758281" y="3071019"/>
            <a:ext cx="827088" cy="457200"/>
          </a:xfrm>
          <a:custGeom>
            <a:avLst/>
            <a:gdLst>
              <a:gd name="T0" fmla="*/ 23752590 w 21600"/>
              <a:gd name="T1" fmla="*/ 0 h 21600"/>
              <a:gd name="T2" fmla="*/ 0 w 21600"/>
              <a:gd name="T3" fmla="*/ 4838700 h 21600"/>
              <a:gd name="T4" fmla="*/ 23752590 w 21600"/>
              <a:gd name="T5" fmla="*/ 9677399 h 21600"/>
              <a:gd name="T6" fmla="*/ 31670117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1" name="AutoShape 39"/>
          <p:cNvSpPr>
            <a:spLocks noChangeArrowheads="1"/>
          </p:cNvSpPr>
          <p:nvPr/>
        </p:nvSpPr>
        <p:spPr bwMode="auto">
          <a:xfrm rot="-2998904">
            <a:off x="5507038" y="2978150"/>
            <a:ext cx="1066800" cy="4572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4838700 h 21600"/>
              <a:gd name="T4" fmla="*/ 39516048 w 21600"/>
              <a:gd name="T5" fmla="*/ 9677399 h 21600"/>
              <a:gd name="T6" fmla="*/ 52688072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2" name="AutoShape 40"/>
          <p:cNvSpPr>
            <a:spLocks noChangeArrowheads="1"/>
          </p:cNvSpPr>
          <p:nvPr/>
        </p:nvSpPr>
        <p:spPr bwMode="auto">
          <a:xfrm rot="2982868">
            <a:off x="5510213" y="4333875"/>
            <a:ext cx="1066800" cy="4572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4838700 h 21600"/>
              <a:gd name="T4" fmla="*/ 39516048 w 21600"/>
              <a:gd name="T5" fmla="*/ 9677399 h 21600"/>
              <a:gd name="T6" fmla="*/ 52688072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3" name="AutoShape 41"/>
          <p:cNvSpPr>
            <a:spLocks noChangeArrowheads="1"/>
          </p:cNvSpPr>
          <p:nvPr/>
        </p:nvSpPr>
        <p:spPr bwMode="auto">
          <a:xfrm rot="7683193">
            <a:off x="2759075" y="4297363"/>
            <a:ext cx="876300" cy="457200"/>
          </a:xfrm>
          <a:custGeom>
            <a:avLst/>
            <a:gdLst>
              <a:gd name="T0" fmla="*/ 26663254 w 21600"/>
              <a:gd name="T1" fmla="*/ 0 h 21600"/>
              <a:gd name="T2" fmla="*/ 0 w 21600"/>
              <a:gd name="T3" fmla="*/ 4838700 h 21600"/>
              <a:gd name="T4" fmla="*/ 26663254 w 21600"/>
              <a:gd name="T5" fmla="*/ 9677399 h 21600"/>
              <a:gd name="T6" fmla="*/ 35551001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4" name="AutoShape 42"/>
          <p:cNvSpPr>
            <a:spLocks noChangeArrowheads="1"/>
          </p:cNvSpPr>
          <p:nvPr/>
        </p:nvSpPr>
        <p:spPr bwMode="auto">
          <a:xfrm rot="5400000" flipV="1">
            <a:off x="3962400" y="4800600"/>
            <a:ext cx="1219200" cy="457200"/>
          </a:xfrm>
          <a:custGeom>
            <a:avLst/>
            <a:gdLst>
              <a:gd name="T0" fmla="*/ 51612795 w 21600"/>
              <a:gd name="T1" fmla="*/ 0 h 21600"/>
              <a:gd name="T2" fmla="*/ 0 w 21600"/>
              <a:gd name="T3" fmla="*/ 4838700 h 21600"/>
              <a:gd name="T4" fmla="*/ 51612795 w 21600"/>
              <a:gd name="T5" fmla="*/ 9677399 h 21600"/>
              <a:gd name="T6" fmla="*/ 68817070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28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28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28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28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28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28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28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28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228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228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89" grpId="0" animBg="1"/>
      <p:bldP spid="228390" grpId="0" animBg="1"/>
      <p:bldP spid="228391" grpId="0" animBg="1"/>
      <p:bldP spid="228392" grpId="0" animBg="1"/>
      <p:bldP spid="228393" grpId="0" animBg="1"/>
      <p:bldP spid="22839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Automation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general-purpose language</a:t>
            </a:r>
            <a:r>
              <a:rPr lang="en-US" dirty="0" smtClean="0"/>
              <a:t> to convert abstract (model-level) tests to concrete (implementation-level) tests</a:t>
            </a:r>
          </a:p>
          <a:p>
            <a:pPr lvl="1"/>
            <a:r>
              <a:rPr lang="en-US" dirty="0" smtClean="0"/>
              <a:t>Requires minimal input from tester</a:t>
            </a:r>
          </a:p>
          <a:p>
            <a:r>
              <a:rPr lang="en-US" dirty="0" smtClean="0"/>
              <a:t>The common industrial practice of just checking for </a:t>
            </a:r>
            <a:r>
              <a:rPr lang="en-US" dirty="0" smtClean="0">
                <a:solidFill>
                  <a:srgbClr val="FFFF00"/>
                </a:solidFill>
              </a:rPr>
              <a:t>runtime exceptions misses almost half the failures</a:t>
            </a:r>
          </a:p>
          <a:p>
            <a:pPr lvl="1"/>
            <a:r>
              <a:rPr lang="en-US" dirty="0" smtClean="0"/>
              <a:t>A tremendous </a:t>
            </a:r>
            <a:r>
              <a:rPr lang="en-US" dirty="0" smtClean="0">
                <a:solidFill>
                  <a:srgbClr val="FFFF00"/>
                </a:solidFill>
              </a:rPr>
              <a:t>waste</a:t>
            </a:r>
            <a:r>
              <a:rPr lang="en-US" dirty="0" smtClean="0"/>
              <a:t> of testing resources</a:t>
            </a:r>
          </a:p>
          <a:p>
            <a:r>
              <a:rPr lang="en-US" dirty="0" smtClean="0"/>
              <a:t>Increasing the </a:t>
            </a:r>
            <a:r>
              <a:rPr lang="en-US" dirty="0" smtClean="0">
                <a:solidFill>
                  <a:srgbClr val="FFFF00"/>
                </a:solidFill>
              </a:rPr>
              <a:t>precision</a:t>
            </a:r>
            <a:r>
              <a:rPr lang="en-US" dirty="0" smtClean="0"/>
              <a:t> of the test oracle only has a small impact on the quality of the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5105400"/>
            <a:ext cx="8077200" cy="11430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Automated testing is essential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 to supporting evolutionary design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Cost Distribution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409700" y="1295400"/>
            <a:ext cx="16002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Old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057900" y="1295400"/>
            <a:ext cx="16002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New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000" y="3124200"/>
            <a:ext cx="3657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Implementation : High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43000" y="2209800"/>
            <a:ext cx="2133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dirty="0">
                <a:latin typeface="Gill Sans MT" panose="020B0502020104020203" pitchFamily="34" charset="0"/>
                <a:cs typeface="Arial" charset="0"/>
              </a:rPr>
              <a:t>Design </a:t>
            </a:r>
            <a:r>
              <a:rPr lang="en-US" sz="2800" b="0" dirty="0" smtClean="0">
                <a:latin typeface="Gill Sans MT" panose="020B0502020104020203" pitchFamily="34" charset="0"/>
                <a:cs typeface="Arial" charset="0"/>
              </a:rPr>
              <a:t>: High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1000" y="4953000"/>
            <a:ext cx="3657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Distribution : High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81000" y="4038600"/>
            <a:ext cx="3657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Production : Low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1000" y="5867400"/>
            <a:ext cx="3657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Support : High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76800" y="3124200"/>
            <a:ext cx="39624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Implementation 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Medium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486400" y="2209800"/>
            <a:ext cx="27432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dirty="0">
                <a:latin typeface="Gill Sans MT" panose="020B0502020104020203" pitchFamily="34" charset="0"/>
                <a:cs typeface="Arial" charset="0"/>
              </a:rPr>
              <a:t>Design </a:t>
            </a:r>
            <a:r>
              <a:rPr lang="en-US" sz="2800" b="0" dirty="0" smtClean="0">
                <a:latin typeface="Gill Sans MT" panose="020B0502020104020203" pitchFamily="34" charset="0"/>
                <a:cs typeface="Arial" charset="0"/>
              </a:rPr>
              <a:t>: </a:t>
            </a:r>
            <a:r>
              <a:rPr lang="en-US" sz="2800" b="0" dirty="0" smtClean="0">
                <a:solidFill>
                  <a:srgbClr val="FFFF00"/>
                </a:solidFill>
                <a:latin typeface="Gill Sans MT" panose="020B0502020104020203" pitchFamily="34" charset="0"/>
                <a:cs typeface="Arial" charset="0"/>
              </a:rPr>
              <a:t>Medium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29200" y="4953000"/>
            <a:ext cx="3657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Distribution 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Zero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29200" y="4038600"/>
            <a:ext cx="3657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Production 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Zero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29200" y="5867400"/>
            <a:ext cx="3657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Support 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41213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76" y="0"/>
            <a:ext cx="7050923" cy="1676400"/>
          </a:xfrm>
        </p:spPr>
        <p:txBody>
          <a:bodyPr/>
          <a:lstStyle/>
          <a:p>
            <a:r>
              <a:rPr lang="en-US" dirty="0" smtClean="0"/>
              <a:t>Long Term Impact of </a:t>
            </a:r>
            <a:r>
              <a:rPr lang="en-US" dirty="0"/>
              <a:t>E</a:t>
            </a:r>
            <a:r>
              <a:rPr lang="en-US" dirty="0" smtClean="0"/>
              <a:t>volutionary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/>
          <a:lstStyle/>
          <a:p>
            <a:r>
              <a:rPr lang="en-US" dirty="0" smtClean="0"/>
              <a:t>The end-result of large scale manufacturing was a heavy emphasis on </a:t>
            </a:r>
            <a:r>
              <a:rPr lang="en-US" dirty="0" smtClean="0">
                <a:solidFill>
                  <a:srgbClr val="FFFF00"/>
                </a:solidFill>
              </a:rPr>
              <a:t>quantity over quality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web enables evolutionary design</a:t>
            </a:r>
            <a:r>
              <a:rPr lang="en-US" dirty="0" smtClean="0"/>
              <a:t>, which can allow us to focus on quality over quantity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FF00"/>
                </a:solidFill>
              </a:rPr>
              <a:t>engineer</a:t>
            </a:r>
            <a:r>
              <a:rPr lang="en-US" dirty="0" smtClean="0"/>
              <a:t> would NOT love that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© Jeff Offutt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1FA58-CEDF-44A8-8127-F035743BE5B6}" type="slidenum">
              <a:rPr lang="zh-CN" altLang="en-US" smtClean="0">
                <a:ea typeface="宋体"/>
                <a:cs typeface="宋体"/>
              </a:rPr>
              <a:pPr/>
              <a:t>53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/>
                <a:cs typeface="宋体"/>
              </a:rPr>
              <a:t>Contact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6172200" cy="280076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Jeff Offutt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offutt@gmu.edu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http://cs.gmu.edu/~offutt</a:t>
            </a:r>
            <a:r>
              <a:rPr lang="en-US" altLang="zh-CN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/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ea typeface="宋体" charset="-122"/>
              </a:rPr>
              <a:t>George Mason University</a:t>
            </a:r>
            <a:endParaRPr lang="en-US" altLang="zh-CN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512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SBES 2013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5486400" cy="1200329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48" charset="-128"/>
                <a:cs typeface="Times New Roman" pitchFamily="18" charset="0"/>
              </a:rPr>
              <a:t>Evolutionary design is resuscitating our research</a:t>
            </a:r>
            <a:endParaRPr lang="sv-SE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4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30CAA-FF9B-4C54-AF1D-B76420DEB79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Fissioning</a:t>
            </a:r>
            <a:r>
              <a:rPr lang="en-US" dirty="0" smtClean="0"/>
              <a:t> of Computing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4572000"/>
            <a:ext cx="2514600" cy="1371600"/>
            <a:chOff x="288" y="3072"/>
            <a:chExt cx="1584" cy="864"/>
          </a:xfrm>
        </p:grpSpPr>
        <p:sp>
          <p:nvSpPr>
            <p:cNvPr id="21542" name="Oval 5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Text Box 6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Information Technology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371850" y="5715000"/>
            <a:ext cx="2514600" cy="838200"/>
            <a:chOff x="3840" y="1920"/>
            <a:chExt cx="1584" cy="528"/>
          </a:xfrm>
        </p:grpSpPr>
        <p:sp>
          <p:nvSpPr>
            <p:cNvPr id="21540" name="Oval 8"/>
            <p:cNvSpPr>
              <a:spLocks noChangeArrowheads="1"/>
            </p:cNvSpPr>
            <p:nvPr/>
          </p:nvSpPr>
          <p:spPr bwMode="auto">
            <a:xfrm>
              <a:off x="3840" y="1920"/>
              <a:ext cx="1584" cy="528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Text Box 9"/>
            <p:cNvSpPr txBox="1">
              <a:spLocks noChangeArrowheads="1"/>
            </p:cNvSpPr>
            <p:nvPr/>
          </p:nvSpPr>
          <p:spPr bwMode="auto">
            <a:xfrm>
              <a:off x="3929" y="2011"/>
              <a:ext cx="1406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Networking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14700" y="3382963"/>
            <a:ext cx="2514600" cy="1006475"/>
            <a:chOff x="2064" y="1397"/>
            <a:chExt cx="1584" cy="634"/>
          </a:xfrm>
        </p:grpSpPr>
        <p:sp>
          <p:nvSpPr>
            <p:cNvPr id="21538" name="Oval 11"/>
            <p:cNvSpPr>
              <a:spLocks noChangeArrowheads="1"/>
            </p:cNvSpPr>
            <p:nvPr/>
          </p:nvSpPr>
          <p:spPr bwMode="auto">
            <a:xfrm>
              <a:off x="2064" y="1401"/>
              <a:ext cx="1584" cy="62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Text Box 12"/>
            <p:cNvSpPr txBox="1">
              <a:spLocks noChangeArrowheads="1"/>
            </p:cNvSpPr>
            <p:nvPr/>
          </p:nvSpPr>
          <p:spPr bwMode="auto">
            <a:xfrm>
              <a:off x="2247" y="1397"/>
              <a:ext cx="1219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Computer Science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371850" y="990600"/>
            <a:ext cx="2514600" cy="1219200"/>
            <a:chOff x="2088" y="576"/>
            <a:chExt cx="1584" cy="768"/>
          </a:xfrm>
        </p:grpSpPr>
        <p:sp>
          <p:nvSpPr>
            <p:cNvPr id="21536" name="Oval 14"/>
            <p:cNvSpPr>
              <a:spLocks noChangeArrowheads="1"/>
            </p:cNvSpPr>
            <p:nvPr/>
          </p:nvSpPr>
          <p:spPr bwMode="auto">
            <a:xfrm>
              <a:off x="2088" y="576"/>
              <a:ext cx="1584" cy="768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Text Box 15"/>
            <p:cNvSpPr txBox="1">
              <a:spLocks noChangeArrowheads="1"/>
            </p:cNvSpPr>
            <p:nvPr/>
          </p:nvSpPr>
          <p:spPr bwMode="auto">
            <a:xfrm>
              <a:off x="2167" y="614"/>
              <a:ext cx="1425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 dirty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Software Engineering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09600" y="1828800"/>
            <a:ext cx="2514600" cy="1371600"/>
            <a:chOff x="288" y="3072"/>
            <a:chExt cx="1584" cy="864"/>
          </a:xfrm>
        </p:grpSpPr>
        <p:sp>
          <p:nvSpPr>
            <p:cNvPr id="21534" name="Oval 17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Text Box 18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Artificial Intelligence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324600" y="1828800"/>
            <a:ext cx="2514600" cy="1371600"/>
            <a:chOff x="288" y="3072"/>
            <a:chExt cx="1584" cy="864"/>
          </a:xfrm>
        </p:grpSpPr>
        <p:sp>
          <p:nvSpPr>
            <p:cNvPr id="21532" name="Oval 20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Text Box 21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Games &amp; Graphics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324600" y="4572000"/>
            <a:ext cx="2514600" cy="1371600"/>
            <a:chOff x="288" y="3072"/>
            <a:chExt cx="1584" cy="864"/>
          </a:xfrm>
        </p:grpSpPr>
        <p:sp>
          <p:nvSpPr>
            <p:cNvPr id="21530" name="Oval 27"/>
            <p:cNvSpPr>
              <a:spLocks noChangeArrowheads="1"/>
            </p:cNvSpPr>
            <p:nvPr/>
          </p:nvSpPr>
          <p:spPr bwMode="auto">
            <a:xfrm>
              <a:off x="288" y="3072"/>
              <a:ext cx="1584" cy="864"/>
            </a:xfrm>
            <a:prstGeom prst="ellipse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Text Box 28"/>
            <p:cNvSpPr txBox="1">
              <a:spLocks noChangeArrowheads="1"/>
            </p:cNvSpPr>
            <p:nvPr/>
          </p:nvSpPr>
          <p:spPr bwMode="auto">
            <a:xfrm>
              <a:off x="334" y="3187"/>
              <a:ext cx="1492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sv-SE" sz="3000" b="0">
                  <a:solidFill>
                    <a:srgbClr val="FFFF00"/>
                  </a:solidFill>
                  <a:latin typeface="Comic Sans MS" pitchFamily="66" charset="0"/>
                  <a:ea typeface="ＭＳ Ｐゴシック"/>
                  <a:cs typeface="ＭＳ Ｐゴシック"/>
                </a:rPr>
                <a:t>Information Systems</a:t>
              </a:r>
            </a:p>
          </p:txBody>
        </p:sp>
      </p:grpSp>
      <p:sp>
        <p:nvSpPr>
          <p:cNvPr id="228389" name="AutoShape 37"/>
          <p:cNvSpPr>
            <a:spLocks noChangeArrowheads="1"/>
          </p:cNvSpPr>
          <p:nvPr/>
        </p:nvSpPr>
        <p:spPr bwMode="auto">
          <a:xfrm rot="-5400000">
            <a:off x="4038600" y="2590800"/>
            <a:ext cx="1066800" cy="4572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4838700 h 21600"/>
              <a:gd name="T4" fmla="*/ 39516048 w 21600"/>
              <a:gd name="T5" fmla="*/ 9677399 h 21600"/>
              <a:gd name="T6" fmla="*/ 52688072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0" name="AutoShape 38"/>
          <p:cNvSpPr>
            <a:spLocks noChangeArrowheads="1"/>
          </p:cNvSpPr>
          <p:nvPr/>
        </p:nvSpPr>
        <p:spPr bwMode="auto">
          <a:xfrm rot="-7669847">
            <a:off x="2758281" y="3071019"/>
            <a:ext cx="827088" cy="457200"/>
          </a:xfrm>
          <a:custGeom>
            <a:avLst/>
            <a:gdLst>
              <a:gd name="T0" fmla="*/ 23752590 w 21600"/>
              <a:gd name="T1" fmla="*/ 0 h 21600"/>
              <a:gd name="T2" fmla="*/ 0 w 21600"/>
              <a:gd name="T3" fmla="*/ 4838700 h 21600"/>
              <a:gd name="T4" fmla="*/ 23752590 w 21600"/>
              <a:gd name="T5" fmla="*/ 9677399 h 21600"/>
              <a:gd name="T6" fmla="*/ 31670117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1" name="AutoShape 39"/>
          <p:cNvSpPr>
            <a:spLocks noChangeArrowheads="1"/>
          </p:cNvSpPr>
          <p:nvPr/>
        </p:nvSpPr>
        <p:spPr bwMode="auto">
          <a:xfrm rot="-2998904">
            <a:off x="5507038" y="2978150"/>
            <a:ext cx="1066800" cy="4572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4838700 h 21600"/>
              <a:gd name="T4" fmla="*/ 39516048 w 21600"/>
              <a:gd name="T5" fmla="*/ 9677399 h 21600"/>
              <a:gd name="T6" fmla="*/ 52688072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2" name="AutoShape 40"/>
          <p:cNvSpPr>
            <a:spLocks noChangeArrowheads="1"/>
          </p:cNvSpPr>
          <p:nvPr/>
        </p:nvSpPr>
        <p:spPr bwMode="auto">
          <a:xfrm rot="2982868">
            <a:off x="5510213" y="4333875"/>
            <a:ext cx="1066800" cy="457200"/>
          </a:xfrm>
          <a:custGeom>
            <a:avLst/>
            <a:gdLst>
              <a:gd name="T0" fmla="*/ 39516048 w 21600"/>
              <a:gd name="T1" fmla="*/ 0 h 21600"/>
              <a:gd name="T2" fmla="*/ 0 w 21600"/>
              <a:gd name="T3" fmla="*/ 4838700 h 21600"/>
              <a:gd name="T4" fmla="*/ 39516048 w 21600"/>
              <a:gd name="T5" fmla="*/ 9677399 h 21600"/>
              <a:gd name="T6" fmla="*/ 52688072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3" name="AutoShape 41"/>
          <p:cNvSpPr>
            <a:spLocks noChangeArrowheads="1"/>
          </p:cNvSpPr>
          <p:nvPr/>
        </p:nvSpPr>
        <p:spPr bwMode="auto">
          <a:xfrm rot="7683193">
            <a:off x="2759075" y="4297363"/>
            <a:ext cx="876300" cy="457200"/>
          </a:xfrm>
          <a:custGeom>
            <a:avLst/>
            <a:gdLst>
              <a:gd name="T0" fmla="*/ 26663254 w 21600"/>
              <a:gd name="T1" fmla="*/ 0 h 21600"/>
              <a:gd name="T2" fmla="*/ 0 w 21600"/>
              <a:gd name="T3" fmla="*/ 4838700 h 21600"/>
              <a:gd name="T4" fmla="*/ 26663254 w 21600"/>
              <a:gd name="T5" fmla="*/ 9677399 h 21600"/>
              <a:gd name="T6" fmla="*/ 35551001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4" name="AutoShape 42"/>
          <p:cNvSpPr>
            <a:spLocks noChangeArrowheads="1"/>
          </p:cNvSpPr>
          <p:nvPr/>
        </p:nvSpPr>
        <p:spPr bwMode="auto">
          <a:xfrm rot="5400000" flipV="1">
            <a:off x="3962400" y="4800600"/>
            <a:ext cx="1219200" cy="457200"/>
          </a:xfrm>
          <a:custGeom>
            <a:avLst/>
            <a:gdLst>
              <a:gd name="T0" fmla="*/ 51612795 w 21600"/>
              <a:gd name="T1" fmla="*/ 0 h 21600"/>
              <a:gd name="T2" fmla="*/ 0 w 21600"/>
              <a:gd name="T3" fmla="*/ 4838700 h 21600"/>
              <a:gd name="T4" fmla="*/ 51612795 w 21600"/>
              <a:gd name="T5" fmla="*/ 9677399 h 21600"/>
              <a:gd name="T6" fmla="*/ 68817070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2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28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28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28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28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28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28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28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28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228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228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89" grpId="0" animBg="1"/>
      <p:bldP spid="228390" grpId="0" animBg="1"/>
      <p:bldP spid="228391" grpId="0" animBg="1"/>
      <p:bldP spid="228392" grpId="0" animBg="1"/>
      <p:bldP spid="228393" grpId="0" animBg="1"/>
      <p:bldP spid="2283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Engineers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057400" y="1219200"/>
            <a:ext cx="5029200" cy="6858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We imagine new functionality …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0" y="3505200"/>
            <a:ext cx="6096000" cy="7620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We build things that help real people …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28800" y="4724400"/>
            <a:ext cx="5486400" cy="1066800"/>
          </a:xfrm>
          <a:prstGeom prst="roundRect">
            <a:avLst/>
          </a:prstGeom>
          <a:solidFill>
            <a:srgbClr val="0000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i="1" dirty="0" smtClean="0">
                <a:solidFill>
                  <a:srgbClr val="FFFF00"/>
                </a:solidFill>
                <a:latin typeface="Gill Sans MT" panose="020B0502020104020203" pitchFamily="34" charset="0"/>
                <a:cs typeface="Arial" charset="0"/>
              </a:rPr>
              <a:t>I believe the focus on computer science stifles our field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30906" y="2362200"/>
            <a:ext cx="3882189" cy="674638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We create models …</a:t>
            </a:r>
          </a:p>
        </p:txBody>
      </p:sp>
    </p:spTree>
    <p:extLst>
      <p:ext uri="{BB962C8B-B14F-4D97-AF65-F5344CB8AC3E}">
        <p14:creationId xmlns:p14="http://schemas.microsoft.com/office/powerpoint/2010/main" val="5739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76" y="0"/>
            <a:ext cx="7050923" cy="1676400"/>
          </a:xfrm>
        </p:spPr>
        <p:txBody>
          <a:bodyPr/>
          <a:lstStyle/>
          <a:p>
            <a:r>
              <a:rPr lang="en-US" dirty="0" smtClean="0"/>
              <a:t>Some Engineering 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257800"/>
          </a:xfrm>
        </p:spPr>
        <p:txBody>
          <a:bodyPr/>
          <a:lstStyle/>
          <a:p>
            <a:r>
              <a:rPr lang="en-US" dirty="0" smtClean="0"/>
              <a:t>Building new technology incurs several </a:t>
            </a:r>
            <a:r>
              <a:rPr lang="en-US" dirty="0" smtClean="0">
                <a:solidFill>
                  <a:srgbClr val="FFFF00"/>
                </a:solidFill>
              </a:rPr>
              <a:t>costs</a:t>
            </a:r>
          </a:p>
          <a:p>
            <a:r>
              <a:rPr lang="en-US" dirty="0" smtClean="0"/>
              <a:t>In this talk I will separate costs into </a:t>
            </a:r>
            <a:r>
              <a:rPr lang="en-US" dirty="0" smtClean="0">
                <a:solidFill>
                  <a:srgbClr val="FFFF00"/>
                </a:solidFill>
              </a:rPr>
              <a:t>four areas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Production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Distribution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Support</a:t>
            </a:r>
          </a:p>
          <a:p>
            <a:r>
              <a:rPr lang="en-US" dirty="0" smtClean="0"/>
              <a:t>Over time, the relative amount of these costs have </a:t>
            </a:r>
            <a:r>
              <a:rPr lang="en-US" dirty="0" smtClean="0">
                <a:solidFill>
                  <a:srgbClr val="FFFF00"/>
                </a:solidFill>
              </a:rPr>
              <a:t>continuously changed</a:t>
            </a:r>
          </a:p>
          <a:p>
            <a:r>
              <a:rPr lang="en-US" dirty="0" smtClean="0"/>
              <a:t>We started with the ability </a:t>
            </a:r>
            <a:r>
              <a:rPr lang="en-US" dirty="0" smtClean="0">
                <a:solidFill>
                  <a:srgbClr val="FFFF00"/>
                </a:solidFill>
              </a:rPr>
              <a:t>evolve our designs</a:t>
            </a:r>
            <a:r>
              <a:rPr lang="en-US" dirty="0" smtClean="0"/>
              <a:t> slowly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Pre-1850 : Hand-crafting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2514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</a:rPr>
              <a:t>evolved</a:t>
            </a:r>
            <a:r>
              <a:rPr lang="en-US" dirty="0"/>
              <a:t> over time, each new object better than the </a:t>
            </a:r>
            <a:r>
              <a:rPr lang="en-US" dirty="0" smtClean="0"/>
              <a:t>last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Low </a:t>
            </a: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costs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Very </a:t>
            </a:r>
            <a:r>
              <a:rPr lang="en-US" dirty="0">
                <a:solidFill>
                  <a:schemeClr val="tx2"/>
                </a:solidFill>
              </a:rPr>
              <a:t>high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production</a:t>
            </a:r>
            <a:r>
              <a:rPr lang="en-US" dirty="0"/>
              <a:t> </a:t>
            </a:r>
            <a:r>
              <a:rPr lang="en-US" dirty="0" smtClean="0"/>
              <a:t>cost—weeks of labor 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cost—customers walked into the shop</a:t>
            </a:r>
          </a:p>
          <a:p>
            <a:r>
              <a:rPr lang="en-US" dirty="0" smtClean="0"/>
              <a:t>Little or no </a:t>
            </a:r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SBES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3600" y="3525252"/>
            <a:ext cx="4876800" cy="3180347"/>
            <a:chOff x="2083842" y="3256547"/>
            <a:chExt cx="5002758" cy="3429000"/>
          </a:xfrm>
        </p:grpSpPr>
        <p:pic>
          <p:nvPicPr>
            <p:cNvPr id="7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3842" y="3256547"/>
              <a:ext cx="5002758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4191000" y="3505200"/>
              <a:ext cx="2734491" cy="102185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3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8587</TotalTime>
  <Words>2868</Words>
  <Application>Microsoft Office PowerPoint</Application>
  <PresentationFormat>On-screen Show (4:3)</PresentationFormat>
  <Paragraphs>703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Beam</vt:lpstr>
      <vt:lpstr>How the Web Brought Evolution Back Into Design</vt:lpstr>
      <vt:lpstr>Engineers and Scientists</vt:lpstr>
      <vt:lpstr>Science and Engineering Goals </vt:lpstr>
      <vt:lpstr>Computing is Different</vt:lpstr>
      <vt:lpstr>Physics “Fissioned” into Engineering (1890-1940)</vt:lpstr>
      <vt:lpstr>Fissioning of Computing</vt:lpstr>
      <vt:lpstr>We Are Engineers</vt:lpstr>
      <vt:lpstr>Some Engineering Historical Perspective</vt:lpstr>
      <vt:lpstr>Pre-1850 : Hand-crafting</vt:lpstr>
      <vt:lpstr>1850s : Assembly Line</vt:lpstr>
      <vt:lpstr>1900s: Automated Manufacturing</vt:lpstr>
      <vt:lpstr>Post-WWII Worldwide Distribution</vt:lpstr>
      <vt:lpstr>2000s : Free Trade</vt:lpstr>
      <vt:lpstr>Losing Evolutionary Design</vt:lpstr>
      <vt:lpstr>Where is Software Engineering?</vt:lpstr>
      <vt:lpstr>Traditional Software Development</vt:lpstr>
      <vt:lpstr>1900s Software Costs</vt:lpstr>
      <vt:lpstr>Research Agenda</vt:lpstr>
      <vt:lpstr>Distribution Costs</vt:lpstr>
      <vt:lpstr>Usability and Support</vt:lpstr>
      <vt:lpstr>2000s : The Web</vt:lpstr>
      <vt:lpstr>Formation of the WWW</vt:lpstr>
      <vt:lpstr>Important Quality Attributes for Web Software</vt:lpstr>
      <vt:lpstr>Why Usability ?</vt:lpstr>
      <vt:lpstr>Web Deployment</vt:lpstr>
      <vt:lpstr>Web Software Distribution</vt:lpstr>
      <vt:lpstr>Evolutionary Design</vt:lpstr>
      <vt:lpstr>Evolutionary Software Design</vt:lpstr>
      <vt:lpstr>Industry Impacts</vt:lpstr>
      <vt:lpstr>Research Agendas</vt:lpstr>
      <vt:lpstr>Software Process</vt:lpstr>
      <vt:lpstr>Specifications / Modeling</vt:lpstr>
      <vt:lpstr>Architecture</vt:lpstr>
      <vt:lpstr>Software Self-Responsibility</vt:lpstr>
      <vt:lpstr>Software Testing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</vt:lpstr>
      <vt:lpstr>Test Automation Summary</vt:lpstr>
      <vt:lpstr>Software Cost Distribution</vt:lpstr>
      <vt:lpstr>Long Term Impact of Evolutionary Design</vt:lpstr>
      <vt:lpstr>Contact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Software</dc:title>
  <dc:creator>Jeff Offutt</dc:creator>
  <cp:lastModifiedBy>Jeff Offutt</cp:lastModifiedBy>
  <cp:revision>434</cp:revision>
  <dcterms:created xsi:type="dcterms:W3CDTF">2005-11-01T03:10:52Z</dcterms:created>
  <dcterms:modified xsi:type="dcterms:W3CDTF">2015-10-23T13:11:50Z</dcterms:modified>
</cp:coreProperties>
</file>