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81" r:id="rId2"/>
    <p:sldId id="456" r:id="rId3"/>
    <p:sldId id="437" r:id="rId4"/>
    <p:sldId id="432" r:id="rId5"/>
    <p:sldId id="449" r:id="rId6"/>
    <p:sldId id="450" r:id="rId7"/>
    <p:sldId id="451" r:id="rId8"/>
    <p:sldId id="452" r:id="rId9"/>
    <p:sldId id="453" r:id="rId10"/>
    <p:sldId id="444" r:id="rId11"/>
    <p:sldId id="445" r:id="rId12"/>
    <p:sldId id="448" r:id="rId13"/>
    <p:sldId id="454" r:id="rId14"/>
    <p:sldId id="433" r:id="rId15"/>
    <p:sldId id="458" r:id="rId16"/>
    <p:sldId id="459" r:id="rId17"/>
    <p:sldId id="460" r:id="rId18"/>
    <p:sldId id="461" r:id="rId19"/>
    <p:sldId id="462" r:id="rId20"/>
    <p:sldId id="471" r:id="rId21"/>
    <p:sldId id="464" r:id="rId22"/>
    <p:sldId id="466" r:id="rId23"/>
    <p:sldId id="468" r:id="rId24"/>
    <p:sldId id="470" r:id="rId25"/>
    <p:sldId id="434" r:id="rId26"/>
    <p:sldId id="510" r:id="rId27"/>
    <p:sldId id="473" r:id="rId28"/>
    <p:sldId id="476" r:id="rId29"/>
    <p:sldId id="477" r:id="rId30"/>
    <p:sldId id="479" r:id="rId31"/>
    <p:sldId id="480" r:id="rId32"/>
    <p:sldId id="482" r:id="rId33"/>
    <p:sldId id="484" r:id="rId34"/>
    <p:sldId id="511" r:id="rId35"/>
    <p:sldId id="487" r:id="rId36"/>
    <p:sldId id="491" r:id="rId37"/>
    <p:sldId id="492" r:id="rId38"/>
    <p:sldId id="493" r:id="rId39"/>
    <p:sldId id="512" r:id="rId40"/>
    <p:sldId id="494" r:id="rId41"/>
    <p:sldId id="495" r:id="rId42"/>
    <p:sldId id="496" r:id="rId43"/>
    <p:sldId id="498" r:id="rId44"/>
    <p:sldId id="501" r:id="rId45"/>
    <p:sldId id="507" r:id="rId46"/>
    <p:sldId id="509" r:id="rId47"/>
    <p:sldId id="435" r:id="rId48"/>
    <p:sldId id="523" r:id="rId49"/>
    <p:sldId id="524" r:id="rId50"/>
    <p:sldId id="525" r:id="rId51"/>
    <p:sldId id="526" r:id="rId52"/>
    <p:sldId id="527" r:id="rId53"/>
    <p:sldId id="528" r:id="rId54"/>
    <p:sldId id="529" r:id="rId55"/>
    <p:sldId id="530" r:id="rId56"/>
    <p:sldId id="531" r:id="rId57"/>
    <p:sldId id="533" r:id="rId5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FF66"/>
    <a:srgbClr val="CCFFCC"/>
    <a:srgbClr val="0000FF"/>
    <a:srgbClr val="003399"/>
    <a:srgbClr val="000099"/>
    <a:srgbClr val="0066FF"/>
    <a:srgbClr val="0000CC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4" autoAdjust="0"/>
    <p:restoredTop sz="94684" autoAdjust="0"/>
  </p:normalViewPr>
  <p:slideViewPr>
    <p:cSldViewPr>
      <p:cViewPr varScale="1">
        <p:scale>
          <a:sx n="79" d="100"/>
          <a:sy n="79" d="100"/>
        </p:scale>
        <p:origin x="-17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9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4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4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/>
            </a:lvl1pPr>
          </a:lstStyle>
          <a:p>
            <a:pPr>
              <a:defRPr/>
            </a:pPr>
            <a:fld id="{9095E4A3-7FA9-4B19-B524-9DC34DE5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1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4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60890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46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/>
            </a:lvl1pPr>
          </a:lstStyle>
          <a:p>
            <a:pPr>
              <a:defRPr/>
            </a:pPr>
            <a:fld id="{DD0AE65D-7F1A-4732-AE56-EBF36B5FF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4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7B8264-548A-4B1E-9025-A1676792EA7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BE810-7B4F-4688-A115-6E3A4CDA243F}" type="slidenum">
              <a:rPr lang="en-US"/>
              <a:pPr/>
              <a:t>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ADD31-7C18-4FEF-9CD8-49A828912DB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ED840-C5C6-4CBD-BA68-A227F1B662C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2741C-19BE-446F-9CE5-07A17D4C4CFF}" type="slidenum">
              <a:rPr lang="zh-CN" altLang="en-US" smtClean="0"/>
              <a:pPr/>
              <a:t>40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8D15D-8681-4190-8A02-35C455E34BBD}" type="slidenum">
              <a:rPr lang="zh-CN" altLang="en-US" smtClean="0"/>
              <a:pPr/>
              <a:t>42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B0BFB-4375-44F1-B0E9-CEBE6393E5D3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F199-031E-4A19-A50A-A5400FC24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53D1B-6B48-4408-9D1C-57D91B484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1526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228600"/>
            <a:ext cx="63055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5E58-443E-4691-999F-59F2B9828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3058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638800"/>
          </a:xfrm>
        </p:spPr>
        <p:txBody>
          <a:bodyPr/>
          <a:lstStyle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5F9C1891-8797-470D-B212-3BF0F9581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C73D9108-FDA0-4F4F-A452-27E41CDA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524000"/>
            <a:ext cx="4229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29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C1C5AAC7-81DD-4486-9C41-F0C8D59E3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1905000" cy="3048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5000" cy="3048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26B86D16-7B3B-46A8-AF20-7C00D6DAA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40DB4AAF-9484-4D4D-A708-8B2780A2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1905000" cy="3048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905000" cy="3048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B6B2BD84-C04A-4EAA-A476-8B952B8DC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4510-6743-4F5E-95F2-D4F90B119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CD81-0DA8-44A5-8104-5CC59D9CF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3000">
              <a:srgbClr val="000099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0600"/>
            <a:ext cx="8991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  Offutt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pitchFamily="34" charset="0"/>
              </a:defRPr>
            </a:lvl1pPr>
          </a:lstStyle>
          <a:p>
            <a:pPr>
              <a:defRPr/>
            </a:pPr>
            <a:fld id="{9A9D3E21-BDB1-4F8E-ACF6-C16E8262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47" descr="gmulogo-color15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0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8"/>
          <p:cNvSpPr>
            <a:spLocks noChangeShapeType="1"/>
          </p:cNvSpPr>
          <p:nvPr userDrawn="1"/>
        </p:nvSpPr>
        <p:spPr bwMode="auto">
          <a:xfrm>
            <a:off x="0" y="852488"/>
            <a:ext cx="8001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ill Sans MT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81000" y="2819400"/>
            <a:ext cx="8420100" cy="152400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14400"/>
            <a:ext cx="8763000" cy="3200400"/>
          </a:xfrm>
        </p:spPr>
        <p:txBody>
          <a:bodyPr/>
          <a:lstStyle/>
          <a:p>
            <a:r>
              <a:rPr lang="en-US" sz="4400" dirty="0" smtClean="0"/>
              <a:t>Cutting Edge Research in Engineering of Web Applications</a:t>
            </a:r>
            <a:br>
              <a:rPr lang="en-US" sz="4400" dirty="0" smtClean="0"/>
            </a:br>
            <a:r>
              <a:rPr lang="en-US" sz="3200" dirty="0" smtClean="0"/>
              <a:t>Part 3</a:t>
            </a:r>
            <a:br>
              <a:rPr lang="en-US" sz="3200" dirty="0" smtClean="0"/>
            </a:br>
            <a:r>
              <a:rPr lang="en-US" sz="3200" dirty="0" smtClean="0"/>
              <a:t>What are the Research Problems </a:t>
            </a:r>
            <a:r>
              <a:rPr lang="en-US" sz="3200" dirty="0"/>
              <a:t>in </a:t>
            </a:r>
            <a:r>
              <a:rPr lang="en-US" sz="3200" dirty="0" smtClean="0"/>
              <a:t>Engineering Web Applications?</a:t>
            </a:r>
            <a:endParaRPr lang="en-US" sz="4400" dirty="0" smtClean="0">
              <a:solidFill>
                <a:srgbClr val="FFFF00"/>
              </a:solidFill>
            </a:endParaRP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" y="4495800"/>
            <a:ext cx="8915400" cy="22860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Comic Sans MS" pitchFamily="66" charset="0"/>
              </a:rPr>
              <a:t>Jeff Offutt</a:t>
            </a:r>
          </a:p>
          <a:p>
            <a:pPr eaLnBrk="1" hangingPunct="1">
              <a:defRPr/>
            </a:pPr>
            <a:r>
              <a:rPr lang="en-US" sz="2000" dirty="0" smtClean="0"/>
              <a:t>Professor of Software Engineering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George Mason </a:t>
            </a:r>
            <a:r>
              <a:rPr lang="en-US" sz="2000" dirty="0" smtClean="0"/>
              <a:t>University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i="1" dirty="0" smtClean="0">
                <a:solidFill>
                  <a:srgbClr val="FFFF00"/>
                </a:solidFill>
              </a:rPr>
              <a:t>http://www.cs.gmu.edu/~offutt/</a:t>
            </a:r>
          </a:p>
          <a:p>
            <a:pPr eaLnBrk="1" hangingPunct="1">
              <a:defRPr/>
            </a:pPr>
            <a:r>
              <a:rPr lang="en-US" i="1" dirty="0" smtClean="0">
                <a:solidFill>
                  <a:srgbClr val="FFFF00"/>
                </a:solidFill>
              </a:rPr>
              <a:t>offutt@gmu.edu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35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Servers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04800" y="1447800"/>
            <a:ext cx="1066800" cy="480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Browser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7543800" y="1447800"/>
            <a:ext cx="1371600" cy="480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Web</a:t>
            </a:r>
          </a:p>
          <a:p>
            <a:pPr algn="ctr"/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1905000" y="16764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981200" y="1331913"/>
            <a:ext cx="52084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I’d like to talk securely to you (over port 443)</a:t>
            </a: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H="1">
            <a:off x="1905000" y="22860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1981200" y="1941513"/>
            <a:ext cx="482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Here’s my certificate and encryption data</a:t>
            </a:r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1905000" y="32766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1997075" y="2895600"/>
            <a:ext cx="4136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Here’s an encrypted HTTP request</a:t>
            </a: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H="1">
            <a:off x="1905000" y="38862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1981200" y="3541713"/>
            <a:ext cx="4336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Here’s an encrypted HTTP response</a:t>
            </a:r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1905000" y="50292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1997075" y="4648200"/>
            <a:ext cx="4136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Here’s an encrypted HTTP request</a:t>
            </a: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 flipH="1">
            <a:off x="1905000" y="56388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0369" name="Text Box 17"/>
          <p:cNvSpPr txBox="1">
            <a:spLocks noChangeArrowheads="1"/>
          </p:cNvSpPr>
          <p:nvPr/>
        </p:nvSpPr>
        <p:spPr bwMode="auto">
          <a:xfrm>
            <a:off x="1981200" y="5294313"/>
            <a:ext cx="43368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Here’s an encrypted HTTP response</a:t>
            </a: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1371600" y="1447800"/>
            <a:ext cx="533400" cy="480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TLS/</a:t>
            </a:r>
            <a:b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SSL</a:t>
            </a:r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7086600" y="1447800"/>
            <a:ext cx="533400" cy="4800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TLS/</a:t>
            </a:r>
            <a:b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SSL</a:t>
            </a:r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990600" y="26670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304800" y="1981200"/>
            <a:ext cx="11592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</a:t>
            </a:r>
          </a:p>
          <a:p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Requests</a:t>
            </a:r>
          </a:p>
        </p:txBody>
      </p:sp>
      <p:sp>
        <p:nvSpPr>
          <p:cNvPr id="100374" name="Line 22"/>
          <p:cNvSpPr>
            <a:spLocks noChangeShapeType="1"/>
          </p:cNvSpPr>
          <p:nvPr/>
        </p:nvSpPr>
        <p:spPr bwMode="auto">
          <a:xfrm flipH="1">
            <a:off x="914400" y="56388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375" name="Text Box 23"/>
          <p:cNvSpPr txBox="1">
            <a:spLocks noChangeArrowheads="1"/>
          </p:cNvSpPr>
          <p:nvPr/>
        </p:nvSpPr>
        <p:spPr bwMode="auto">
          <a:xfrm>
            <a:off x="288925" y="4913313"/>
            <a:ext cx="1338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</a:t>
            </a:r>
          </a:p>
          <a:p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Responses</a:t>
            </a:r>
          </a:p>
        </p:txBody>
      </p:sp>
      <p:sp>
        <p:nvSpPr>
          <p:cNvPr id="100376" name="Line 24"/>
          <p:cNvSpPr>
            <a:spLocks noChangeShapeType="1"/>
          </p:cNvSpPr>
          <p:nvPr/>
        </p:nvSpPr>
        <p:spPr bwMode="auto">
          <a:xfrm>
            <a:off x="7391400" y="2590800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7696200" y="1905000"/>
            <a:ext cx="11592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Requests</a:t>
            </a:r>
          </a:p>
        </p:txBody>
      </p:sp>
      <p:sp>
        <p:nvSpPr>
          <p:cNvPr id="100378" name="Line 26"/>
          <p:cNvSpPr>
            <a:spLocks noChangeShapeType="1"/>
          </p:cNvSpPr>
          <p:nvPr/>
        </p:nvSpPr>
        <p:spPr bwMode="auto">
          <a:xfrm flipH="1">
            <a:off x="7315200" y="56388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79" name="Text Box 27"/>
          <p:cNvSpPr txBox="1">
            <a:spLocks noChangeArrowheads="1"/>
          </p:cNvSpPr>
          <p:nvPr/>
        </p:nvSpPr>
        <p:spPr bwMode="auto">
          <a:xfrm>
            <a:off x="7620000" y="4953000"/>
            <a:ext cx="13388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HTTP</a:t>
            </a:r>
          </a:p>
          <a:p>
            <a:r>
              <a:rPr 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Responses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3B3-A89E-40A9-AA8E-B6695F4DA8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93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  <p:bldP spid="100359" grpId="0"/>
      <p:bldP spid="100360" grpId="0" animBg="1"/>
      <p:bldP spid="100361" grpId="0"/>
      <p:bldP spid="100362" grpId="0" animBg="1"/>
      <p:bldP spid="100363" grpId="0"/>
      <p:bldP spid="100364" grpId="0" animBg="1"/>
      <p:bldP spid="100365" grpId="0"/>
      <p:bldP spid="100366" grpId="0" animBg="1"/>
      <p:bldP spid="100367" grpId="0"/>
      <p:bldP spid="100368" grpId="0" animBg="1"/>
      <p:bldP spid="1003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610600" cy="1524000"/>
          </a:xfrm>
        </p:spPr>
        <p:txBody>
          <a:bodyPr/>
          <a:lstStyle/>
          <a:p>
            <a:r>
              <a:rPr lang="en-US" sz="4000" dirty="0"/>
              <a:t>Secure Servers</a:t>
            </a:r>
            <a:br>
              <a:rPr lang="en-US" sz="4000" dirty="0"/>
            </a:br>
            <a:r>
              <a:rPr lang="en-US" sz="4000" dirty="0"/>
              <a:t>Man-in-the-Middle Attack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905000" y="3886200"/>
            <a:ext cx="1600200" cy="236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Browser</a:t>
            </a: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905000" y="1905000"/>
            <a:ext cx="16002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Fake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DNS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Server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2514600" y="29718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21339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What’s IP</a:t>
            </a:r>
          </a:p>
          <a:p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 for</a:t>
            </a:r>
          </a:p>
          <a:p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www.example.org?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2667000" y="29718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590800" y="3276600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100.1.1.1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4724400" y="1905000"/>
            <a:ext cx="22860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Fake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www.example.org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100.1.1.1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4800600" y="3886200"/>
            <a:ext cx="2209800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Real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www.example.org</a:t>
            </a: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V="1">
            <a:off x="3505200" y="2438400"/>
            <a:ext cx="121920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4098925" y="3313113"/>
            <a:ext cx="29418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My credit card number is…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3B3-A89E-40A9-AA8E-B6695F4DA8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85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7" grpId="0"/>
      <p:bldP spid="102408" grpId="0" animBg="1"/>
      <p:bldP spid="102409" grpId="0"/>
      <p:bldP spid="102412" grpId="0" animBg="1"/>
      <p:bldP spid="1024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610600" cy="1524000"/>
          </a:xfrm>
        </p:spPr>
        <p:txBody>
          <a:bodyPr/>
          <a:lstStyle/>
          <a:p>
            <a:r>
              <a:rPr lang="en-US" sz="4000" dirty="0"/>
              <a:t>Secure Servers</a:t>
            </a:r>
            <a:br>
              <a:rPr lang="en-US" sz="4000" dirty="0"/>
            </a:br>
            <a:r>
              <a:rPr lang="en-US" sz="4000" dirty="0" smtClean="0"/>
              <a:t>Preventing M-in-M Attacks</a:t>
            </a:r>
            <a:endParaRPr lang="en-US" sz="4000" dirty="0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905000" y="3886200"/>
            <a:ext cx="1600200" cy="2362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Browser</a:t>
            </a:r>
            <a:endParaRPr 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905000" y="1905000"/>
            <a:ext cx="16002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Fake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DNS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Server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 flipV="1">
            <a:off x="2514600" y="29718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21339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What’s IP</a:t>
            </a:r>
          </a:p>
          <a:p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address for</a:t>
            </a:r>
          </a:p>
          <a:p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www.example.org?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2667000" y="29718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590800" y="3276600"/>
            <a:ext cx="1146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100.1.1.1</a:t>
            </a:r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4724400" y="1905000"/>
            <a:ext cx="22860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Fake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okerman" pitchFamily="82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www.example.org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100.1.1.1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4800600" y="3886200"/>
            <a:ext cx="2209800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Real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Comic Sans MS" pitchFamily="66" charset="0"/>
              </a:rPr>
              <a:t>www.example.org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33B3-A89E-40A9-AA8E-B6695F4DA8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3505200" y="2438400"/>
            <a:ext cx="1219200" cy="2209800"/>
          </a:xfrm>
          <a:prstGeom prst="line">
            <a:avLst/>
          </a:prstGeom>
          <a:noFill/>
          <a:ln w="19050">
            <a:solidFill>
              <a:srgbClr val="FFFF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098925" y="3313113"/>
            <a:ext cx="4682692" cy="369332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??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Send me a certificate of identity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??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7" grpId="0"/>
      <p:bldP spid="102408" grpId="0" animBg="1"/>
      <p:bldP spid="102409" grpId="0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Over the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14400"/>
            <a:ext cx="8915400" cy="5638800"/>
          </a:xfrm>
        </p:spPr>
        <p:txBody>
          <a:bodyPr/>
          <a:lstStyle/>
          <a:p>
            <a:r>
              <a:rPr lang="en-US" dirty="0" smtClean="0"/>
              <a:t>Web applications open up new </a:t>
            </a:r>
            <a:r>
              <a:rPr lang="en-US" dirty="0" smtClean="0">
                <a:solidFill>
                  <a:schemeClr val="tx2"/>
                </a:solidFill>
              </a:rPr>
              <a:t>security threats</a:t>
            </a:r>
          </a:p>
          <a:p>
            <a:r>
              <a:rPr lang="en-US" dirty="0" smtClean="0"/>
              <a:t>In the </a:t>
            </a:r>
            <a:r>
              <a:rPr lang="en-US" dirty="0" smtClean="0">
                <a:solidFill>
                  <a:schemeClr val="tx2"/>
                </a:solidFill>
              </a:rPr>
              <a:t>1980s</a:t>
            </a:r>
            <a:r>
              <a:rPr lang="en-US" dirty="0" smtClean="0"/>
              <a:t>, security was all </a:t>
            </a:r>
            <a:r>
              <a:rPr lang="en-US" dirty="0" smtClean="0">
                <a:solidFill>
                  <a:schemeClr val="tx2"/>
                </a:solidFill>
              </a:rPr>
              <a:t>math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In the </a:t>
            </a:r>
            <a:r>
              <a:rPr lang="en-US" dirty="0" smtClean="0">
                <a:solidFill>
                  <a:schemeClr val="tx2"/>
                </a:solidFill>
              </a:rPr>
              <a:t>1990s</a:t>
            </a:r>
            <a:r>
              <a:rPr lang="en-US" dirty="0" smtClean="0"/>
              <a:t>, security revolved around the </a:t>
            </a:r>
            <a:r>
              <a:rPr lang="en-US" dirty="0" smtClean="0">
                <a:solidFill>
                  <a:schemeClr val="tx2"/>
                </a:solidFill>
              </a:rPr>
              <a:t>database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In the </a:t>
            </a:r>
            <a:r>
              <a:rPr lang="en-US" dirty="0" smtClean="0">
                <a:solidFill>
                  <a:schemeClr val="tx2"/>
                </a:solidFill>
              </a:rPr>
              <a:t>2000s</a:t>
            </a:r>
            <a:r>
              <a:rPr lang="en-US" dirty="0" smtClean="0"/>
              <a:t>, security moved to the </a:t>
            </a:r>
            <a:r>
              <a:rPr lang="en-US" dirty="0" smtClean="0">
                <a:solidFill>
                  <a:schemeClr val="tx2"/>
                </a:solidFill>
              </a:rPr>
              <a:t>network</a:t>
            </a:r>
            <a:r>
              <a:rPr lang="en-US" dirty="0" smtClean="0"/>
              <a:t> …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Now</a:t>
            </a:r>
            <a:r>
              <a:rPr lang="en-US" dirty="0" smtClean="0"/>
              <a:t> most security vulnerabilities are due to software faults</a:t>
            </a:r>
          </a:p>
          <a:p>
            <a:r>
              <a:rPr lang="en-US" dirty="0" smtClean="0"/>
              <a:t>The area of </a:t>
            </a:r>
            <a:r>
              <a:rPr lang="en-US" dirty="0" smtClean="0">
                <a:solidFill>
                  <a:schemeClr val="tx2"/>
                </a:solidFill>
              </a:rPr>
              <a:t>software security</a:t>
            </a:r>
            <a:r>
              <a:rPr lang="en-US" dirty="0" smtClean="0"/>
              <a:t> is quickly growing</a:t>
            </a:r>
          </a:p>
          <a:p>
            <a:pPr lvl="1"/>
            <a:r>
              <a:rPr lang="en-US" dirty="0" smtClean="0"/>
              <a:t>Research, education, and employment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ADD-128C-434F-BADB-AD4B524B60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9016" y="5105400"/>
            <a:ext cx="6781800" cy="1384995"/>
          </a:xfrm>
          <a:prstGeom prst="rect">
            <a:avLst/>
          </a:prstGeom>
          <a:solidFill>
            <a:srgbClr val="0000CC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kern="0" dirty="0" smtClean="0">
                <a:latin typeface="Comic Sans MS" pitchFamily="66" charset="0"/>
              </a:rPr>
              <a:t>In 2007, Symantec reported that most security vulnerabilities were </a:t>
            </a:r>
            <a:r>
              <a:rPr lang="en-US" dirty="0" smtClean="0">
                <a:latin typeface="Comic Sans MS" pitchFamily="66" charset="0"/>
              </a:rPr>
              <a:t>due </a:t>
            </a:r>
            <a:r>
              <a:rPr lang="en-US" dirty="0" smtClean="0">
                <a:latin typeface="Comic Sans MS" pitchFamily="66" charset="0"/>
              </a:rPr>
              <a:t>to </a:t>
            </a: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software faults</a:t>
            </a:r>
            <a:endParaRPr lang="en-US" kern="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45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0099">
                <a:lumMod val="30000"/>
                <a:lumOff val="70000"/>
              </a:srgbClr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14400"/>
            <a:ext cx="3657600" cy="990600"/>
          </a:xfrm>
          <a:solidFill>
            <a:srgbClr val="003399"/>
          </a:solidFill>
        </p:spPr>
        <p:txBody>
          <a:bodyPr/>
          <a:lstStyle/>
          <a:p>
            <a:pPr marL="514350" indent="-514350">
              <a:buClr>
                <a:schemeClr val="tx2"/>
              </a:buClr>
              <a:buSzPct val="95000"/>
              <a:buFont typeface="+mj-lt"/>
              <a:buAutoNum type="alphaUcPeriod"/>
            </a:pPr>
            <a:r>
              <a:rPr lang="en-US" dirty="0" smtClean="0"/>
              <a:t>Who am 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/>
              <a:t> ?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lphaUcPeriod"/>
            </a:pPr>
            <a:r>
              <a:rPr lang="en-US" dirty="0" smtClean="0"/>
              <a:t>Who are </a:t>
            </a:r>
            <a:r>
              <a:rPr lang="en-US" dirty="0" smtClean="0">
                <a:solidFill>
                  <a:srgbClr val="FFFF00"/>
                </a:solidFill>
              </a:rPr>
              <a:t>you</a:t>
            </a:r>
            <a:r>
              <a:rPr lang="en-US" dirty="0" smtClean="0"/>
              <a:t> 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BFCF6-975B-4530-B523-9D713183EF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905000"/>
            <a:ext cx="4572000" cy="2133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Part1 (13:00-15:00)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Web Apps Overview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How the </a:t>
            </a:r>
            <a:r>
              <a:rPr lang="en-US" kern="0" dirty="0" err="1" smtClean="0"/>
              <a:t>Interweb</a:t>
            </a:r>
            <a:r>
              <a:rPr lang="en-US" kern="0" dirty="0" smtClean="0"/>
              <a:t> Works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Web Software (Servlets)</a:t>
            </a:r>
            <a:endParaRPr lang="en-US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905000"/>
            <a:ext cx="4572000" cy="2133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 2 (19:00-21:00)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4"/>
            </a:pPr>
            <a:r>
              <a:rPr lang="en-US" kern="0" dirty="0" smtClean="0"/>
              <a:t>Control Flow &amp; State </a:t>
            </a:r>
            <a:r>
              <a:rPr lang="en-US" kern="0" dirty="0"/>
              <a:t>Handling is </a:t>
            </a:r>
            <a:r>
              <a:rPr lang="en-US" kern="0" dirty="0" smtClean="0"/>
              <a:t>Different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4"/>
            </a:pPr>
            <a:r>
              <a:rPr lang="en-US" kern="0" dirty="0" smtClean="0"/>
              <a:t>State Handling in JSP</a:t>
            </a:r>
            <a:endParaRPr lang="en-US" kern="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42900" y="1905000"/>
            <a:ext cx="845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90800" y="4038600"/>
            <a:ext cx="4572000" cy="25908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 3 (Friday13:00-15:00)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Web Software Security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Modeling Web Apps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Testing Web Apps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Engineering Process</a:t>
            </a:r>
            <a:endParaRPr lang="en-US" kern="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971800" y="5097379"/>
            <a:ext cx="4038600" cy="541421"/>
          </a:xfrm>
          <a:prstGeom prst="round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65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14983-FE06-4D4E-8704-CF899DB1390D}" type="slidenum">
              <a:rPr lang="en-US"/>
              <a:pPr/>
              <a:t>15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1447800"/>
          </a:xfrm>
        </p:spPr>
        <p:txBody>
          <a:bodyPr/>
          <a:lstStyle/>
          <a:p>
            <a:r>
              <a:rPr lang="en-US" dirty="0"/>
              <a:t>Dynamic Execution of Web Apps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105400"/>
          </a:xfrm>
        </p:spPr>
        <p:txBody>
          <a:bodyPr/>
          <a:lstStyle/>
          <a:p>
            <a:r>
              <a:rPr lang="en-US" dirty="0"/>
              <a:t>Parts of the program are </a:t>
            </a:r>
            <a:r>
              <a:rPr lang="en-US" dirty="0">
                <a:solidFill>
                  <a:schemeClr val="tx2"/>
                </a:solidFill>
              </a:rPr>
              <a:t>generated dynamically</a:t>
            </a:r>
          </a:p>
          <a:p>
            <a:r>
              <a:rPr lang="en-US" dirty="0"/>
              <a:t>Dynamic web pages are created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chemeClr val="tx2"/>
                </a:solidFill>
              </a:rPr>
              <a:t>user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requests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Different users will see </a:t>
            </a:r>
            <a:r>
              <a:rPr lang="en-US" u="sng" dirty="0">
                <a:solidFill>
                  <a:schemeClr val="tx2"/>
                </a:solidFill>
              </a:rPr>
              <a:t>different </a:t>
            </a:r>
            <a:r>
              <a:rPr lang="en-US" u="sng" dirty="0" smtClean="0">
                <a:solidFill>
                  <a:schemeClr val="tx2"/>
                </a:solidFill>
              </a:rPr>
              <a:t>programs</a:t>
            </a:r>
            <a:r>
              <a:rPr lang="en-US" dirty="0" smtClean="0"/>
              <a:t> !</a:t>
            </a:r>
            <a:endParaRPr lang="en-US" dirty="0"/>
          </a:p>
          <a:p>
            <a:r>
              <a:rPr lang="en-US" dirty="0"/>
              <a:t>Users can make unexpected changes to the </a:t>
            </a:r>
            <a:r>
              <a:rPr lang="en-US" dirty="0">
                <a:solidFill>
                  <a:schemeClr val="tx2"/>
                </a:solidFill>
              </a:rPr>
              <a:t>flow of control</a:t>
            </a:r>
          </a:p>
          <a:p>
            <a:pPr lvl="1"/>
            <a:r>
              <a:rPr lang="en-US" i="1" u="sng" dirty="0">
                <a:solidFill>
                  <a:schemeClr val="tx2"/>
                </a:solidFill>
              </a:rPr>
              <a:t>Operational transitions</a:t>
            </a:r>
            <a:r>
              <a:rPr lang="en-US" dirty="0"/>
              <a:t> : Transitions NOT based on an HTML link: back-button, URL rewriting, refresh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15119" y="5486400"/>
            <a:ext cx="8513762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potential</a:t>
            </a:r>
            <a:r>
              <a:rPr lang="en-US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flow of control cannot be known </a:t>
            </a: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statically</a:t>
            </a:r>
            <a:endParaRPr lang="en-US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1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7EA5E-B3AA-4F35-90BE-1B974CF533A6}" type="slidenum">
              <a:rPr lang="en-US"/>
              <a:pPr/>
              <a:t>16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1524000"/>
          </a:xfrm>
        </p:spPr>
        <p:txBody>
          <a:bodyPr/>
          <a:lstStyle/>
          <a:p>
            <a:r>
              <a:rPr lang="en-US" dirty="0"/>
              <a:t>Control Flow Graphs in Web Applications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105400"/>
          </a:xfrm>
        </p:spPr>
        <p:txBody>
          <a:bodyPr/>
          <a:lstStyle/>
          <a:p>
            <a:r>
              <a:rPr lang="en-US" dirty="0"/>
              <a:t>Many </a:t>
            </a:r>
            <a:r>
              <a:rPr lang="en-US" dirty="0" smtClean="0"/>
              <a:t>analysis techniques on </a:t>
            </a:r>
            <a:r>
              <a:rPr lang="en-US" dirty="0"/>
              <a:t>non-Web software rely on a static </a:t>
            </a:r>
            <a:r>
              <a:rPr lang="en-US" dirty="0">
                <a:solidFill>
                  <a:schemeClr val="tx2"/>
                </a:solidFill>
              </a:rPr>
              <a:t>control flow graph</a:t>
            </a:r>
          </a:p>
          <a:p>
            <a:pPr lvl="1"/>
            <a:r>
              <a:rPr lang="en-US" dirty="0"/>
              <a:t>Slicing, change impact analysis, …</a:t>
            </a:r>
          </a:p>
          <a:p>
            <a:pPr lvl="1"/>
            <a:r>
              <a:rPr lang="en-US" dirty="0" smtClean="0"/>
              <a:t>Edge </a:t>
            </a:r>
            <a:r>
              <a:rPr lang="en-US" dirty="0"/>
              <a:t>testing, data flow, logic coverage …</a:t>
            </a:r>
          </a:p>
          <a:p>
            <a:r>
              <a:rPr lang="en-US" dirty="0" smtClean="0"/>
              <a:t>Static </a:t>
            </a:r>
            <a:r>
              <a:rPr lang="en-US" dirty="0"/>
              <a:t>control flow </a:t>
            </a:r>
            <a:r>
              <a:rPr lang="en-US" dirty="0" smtClean="0"/>
              <a:t>graphs </a:t>
            </a:r>
            <a:r>
              <a:rPr lang="en-US" dirty="0">
                <a:solidFill>
                  <a:schemeClr val="tx2"/>
                </a:solidFill>
              </a:rPr>
              <a:t>cannot be computed</a:t>
            </a:r>
            <a:r>
              <a:rPr lang="en-US" dirty="0"/>
              <a:t> for Web applications!</a:t>
            </a:r>
          </a:p>
          <a:p>
            <a:r>
              <a:rPr lang="en-US" dirty="0"/>
              <a:t>But all the </a:t>
            </a:r>
            <a:r>
              <a:rPr lang="en-US" dirty="0">
                <a:solidFill>
                  <a:schemeClr val="tx2"/>
                </a:solidFill>
              </a:rPr>
              <a:t>pieces</a:t>
            </a:r>
            <a:r>
              <a:rPr lang="en-US" dirty="0"/>
              <a:t> of the web pages and the programs are contained in the software …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74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Sections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E8E54-11B3-46D3-8DA9-56519484B6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76463" y="1079202"/>
            <a:ext cx="6586537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 err="1">
                <a:solidFill>
                  <a:schemeClr val="tx1"/>
                </a:solidFill>
                <a:latin typeface="Comic Sans MS" pitchFamily="66" charset="0"/>
              </a:rPr>
              <a:t>PrintWriter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 out = </a:t>
            </a:r>
            <a:r>
              <a:rPr lang="en-US" sz="1600" b="0" dirty="0" err="1">
                <a:solidFill>
                  <a:schemeClr val="tx1"/>
                </a:solidFill>
                <a:latin typeface="Comic Sans MS" pitchFamily="66" charset="0"/>
              </a:rPr>
              <a:t>response.getWriter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();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90650" y="1079202"/>
            <a:ext cx="771525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76463" y="1449090"/>
            <a:ext cx="6586537" cy="1079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 err="1">
                <a:solidFill>
                  <a:schemeClr val="tx1"/>
                </a:solidFill>
                <a:latin typeface="Comic Sans MS" pitchFamily="66" charset="0"/>
              </a:rPr>
              <a:t>out.println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(“</a:t>
            </a:r>
            <a:r>
              <a:rPr lang="en-US" sz="1600" b="0" dirty="0" smtClean="0">
                <a:solidFill>
                  <a:srgbClr val="66FF66"/>
                </a:solidFill>
                <a:latin typeface="Comic Sans MS" pitchFamily="66" charset="0"/>
              </a:rPr>
              <a:t>&lt;</a:t>
            </a:r>
            <a:r>
              <a:rPr lang="en-US" sz="1600" b="0" dirty="0">
                <a:solidFill>
                  <a:srgbClr val="66FF66"/>
                </a:solidFill>
                <a:latin typeface="Comic Sans MS" pitchFamily="66" charset="0"/>
              </a:rPr>
              <a:t>HTML</a:t>
            </a:r>
            <a:r>
              <a:rPr lang="en-US" sz="1600" b="0" dirty="0" smtClean="0">
                <a:solidFill>
                  <a:srgbClr val="66FF66"/>
                </a:solidFill>
                <a:latin typeface="Comic Sans MS" pitchFamily="66" charset="0"/>
              </a:rPr>
              <a:t>&gt;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”)</a:t>
            </a:r>
            <a:endParaRPr lang="en-US" sz="1600" b="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600" b="0" dirty="0" err="1">
                <a:solidFill>
                  <a:schemeClr val="tx1"/>
                </a:solidFill>
                <a:latin typeface="Comic Sans MS" pitchFamily="66" charset="0"/>
              </a:rPr>
              <a:t>out.println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(“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&lt;</a:t>
            </a:r>
            <a:r>
              <a:rPr lang="en-US" sz="1600" b="0" dirty="0">
                <a:solidFill>
                  <a:srgbClr val="85FF86"/>
                </a:solidFill>
                <a:latin typeface="Comic Sans MS" pitchFamily="66" charset="0"/>
              </a:rPr>
              <a:t>HEAD&gt;&lt;TITLE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&gt;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” 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+  title   + 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&lt;/</a:t>
            </a:r>
            <a:r>
              <a:rPr lang="en-US" sz="1600" b="0" dirty="0">
                <a:solidFill>
                  <a:srgbClr val="85FF86"/>
                </a:solidFill>
                <a:latin typeface="Comic Sans MS" pitchFamily="66" charset="0"/>
              </a:rPr>
              <a:t>TITLE&gt;&lt;/HEAD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&gt;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”)</a:t>
            </a:r>
            <a:endParaRPr lang="en-US" sz="1600" b="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1600" b="0" dirty="0" err="1">
                <a:solidFill>
                  <a:schemeClr val="tx1"/>
                </a:solidFill>
                <a:latin typeface="Comic Sans MS" pitchFamily="66" charset="0"/>
              </a:rPr>
              <a:t>out.println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(“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&lt;</a:t>
            </a:r>
            <a:r>
              <a:rPr lang="en-US" sz="1600" b="0" dirty="0">
                <a:solidFill>
                  <a:srgbClr val="85FF86"/>
                </a:solidFill>
                <a:latin typeface="Comic Sans MS" pitchFamily="66" charset="0"/>
              </a:rPr>
              <a:t>BODY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&gt;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”)</a:t>
            </a:r>
            <a:endParaRPr lang="en-US" sz="1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90650" y="1449090"/>
            <a:ext cx="771525" cy="10795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P1 =</a:t>
            </a:r>
          </a:p>
          <a:p>
            <a:pPr>
              <a:spcBef>
                <a:spcPct val="50000"/>
              </a:spcBef>
            </a:pPr>
            <a:endParaRPr lang="en-US" sz="1600" b="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US" sz="1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76463" y="2552402"/>
            <a:ext cx="6586537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if (isUser) {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390650" y="2552402"/>
            <a:ext cx="771525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176463" y="2922290"/>
            <a:ext cx="6586537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   </a:t>
            </a:r>
            <a:r>
              <a:rPr lang="en-US" sz="1600" b="0" dirty="0" err="1">
                <a:solidFill>
                  <a:schemeClr val="tx1"/>
                </a:solidFill>
                <a:latin typeface="Comic Sans MS" pitchFamily="66" charset="0"/>
              </a:rPr>
              <a:t>out.println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(“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&lt;CENTER&gt;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Welcome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!</a:t>
            </a:r>
            <a:r>
              <a:rPr lang="en-US" sz="1600" b="0" dirty="0">
                <a:solidFill>
                  <a:srgbClr val="85FF86"/>
                </a:solidFill>
                <a:latin typeface="Comic Sans MS" pitchFamily="66" charset="0"/>
              </a:rPr>
              <a:t>&lt;/CENTER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&gt;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”);</a:t>
            </a:r>
            <a:endParaRPr lang="en-US" sz="1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390650" y="2922290"/>
            <a:ext cx="771525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P2 =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76463" y="3292177"/>
            <a:ext cx="6586537" cy="7127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for (int i=0; i&lt;myVector.size(); i++)</a:t>
            </a:r>
          </a:p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     if (myVector.elementAt(i).size &gt; 10)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390650" y="3292177"/>
            <a:ext cx="771525" cy="712788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176463" y="4028777"/>
            <a:ext cx="6586537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r>
              <a:rPr lang="en-US" sz="1600" b="0" dirty="0" err="1" smtClean="0">
                <a:solidFill>
                  <a:schemeClr val="tx1"/>
                </a:solidFill>
                <a:latin typeface="Comic Sans MS" pitchFamily="66" charset="0"/>
              </a:rPr>
              <a:t>out.println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 (“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&lt;</a:t>
            </a:r>
            <a:r>
              <a:rPr lang="en-US" sz="1600" b="0" dirty="0">
                <a:solidFill>
                  <a:srgbClr val="85FF86"/>
                </a:solidFill>
                <a:latin typeface="Comic Sans MS" pitchFamily="66" charset="0"/>
              </a:rPr>
              <a:t>p&gt;&lt;b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&gt;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” 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+  </a:t>
            </a:r>
            <a:r>
              <a:rPr lang="en-US" sz="1600" b="0" dirty="0" err="1">
                <a:solidFill>
                  <a:schemeClr val="tx1"/>
                </a:solidFill>
                <a:latin typeface="Comic Sans MS" pitchFamily="66" charset="0"/>
              </a:rPr>
              <a:t>myVector.elementAt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US" sz="1600" b="0" dirty="0" err="1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)   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 + “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&lt;/</a:t>
            </a:r>
            <a:r>
              <a:rPr lang="en-US" sz="1600" b="0" dirty="0">
                <a:solidFill>
                  <a:srgbClr val="85FF86"/>
                </a:solidFill>
                <a:latin typeface="Comic Sans MS" pitchFamily="66" charset="0"/>
              </a:rPr>
              <a:t>b&gt;&lt;/p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&gt;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”);</a:t>
            </a:r>
            <a:endParaRPr lang="en-US" sz="1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390650" y="4028777"/>
            <a:ext cx="771525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P3 =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176463" y="4398665"/>
            <a:ext cx="6586537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   else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390650" y="4398665"/>
            <a:ext cx="771525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176463" y="4768552"/>
            <a:ext cx="6597650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r>
              <a:rPr lang="en-US" sz="1600" b="0" dirty="0" err="1" smtClean="0">
                <a:solidFill>
                  <a:schemeClr val="tx1"/>
                </a:solidFill>
                <a:latin typeface="Comic Sans MS" pitchFamily="66" charset="0"/>
              </a:rPr>
              <a:t>out.println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 (“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&lt;</a:t>
            </a:r>
            <a:r>
              <a:rPr lang="en-US" sz="1600" b="0" dirty="0">
                <a:solidFill>
                  <a:srgbClr val="85FF86"/>
                </a:solidFill>
                <a:latin typeface="Comic Sans MS" pitchFamily="66" charset="0"/>
              </a:rPr>
              <a:t>p&gt;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" +  </a:t>
            </a:r>
            <a:r>
              <a:rPr lang="en-US" sz="1600" b="0" dirty="0" err="1" smtClean="0">
                <a:solidFill>
                  <a:schemeClr val="tx1"/>
                </a:solidFill>
                <a:latin typeface="Comic Sans MS" pitchFamily="66" charset="0"/>
              </a:rPr>
              <a:t>myVector.elementAt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  (</a:t>
            </a:r>
            <a:r>
              <a:rPr lang="en-US" sz="1600" b="0" dirty="0" err="1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)   + 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&lt;/</a:t>
            </a:r>
            <a:r>
              <a:rPr lang="en-US" sz="1600" b="0" dirty="0">
                <a:solidFill>
                  <a:srgbClr val="85FF86"/>
                </a:solidFill>
                <a:latin typeface="Comic Sans MS" pitchFamily="66" charset="0"/>
              </a:rPr>
              <a:t>p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&gt;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”);</a:t>
            </a:r>
            <a:endParaRPr lang="en-US" sz="1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390650" y="4768552"/>
            <a:ext cx="771525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P4 =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176463" y="5138440"/>
            <a:ext cx="6597650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} else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390650" y="5138440"/>
            <a:ext cx="771525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176463" y="5508327"/>
            <a:ext cx="6586537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   {   }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390650" y="5508327"/>
            <a:ext cx="771525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P5 =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176463" y="5878215"/>
            <a:ext cx="6597650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 dirty="0">
                <a:solidFill>
                  <a:schemeClr val="tx1"/>
                </a:solidFill>
                <a:latin typeface="Comic Sans MS" pitchFamily="66" charset="0"/>
              </a:rPr>
              <a:t>      </a:t>
            </a:r>
            <a:r>
              <a:rPr lang="en-US" sz="1600" b="0" dirty="0" err="1" smtClean="0">
                <a:solidFill>
                  <a:schemeClr val="tx1"/>
                </a:solidFill>
                <a:latin typeface="Comic Sans MS" pitchFamily="66" charset="0"/>
              </a:rPr>
              <a:t>out.println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 (“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&lt;/</a:t>
            </a:r>
            <a:r>
              <a:rPr lang="en-US" sz="1600" b="0" dirty="0">
                <a:solidFill>
                  <a:srgbClr val="85FF86"/>
                </a:solidFill>
                <a:latin typeface="Comic Sans MS" pitchFamily="66" charset="0"/>
              </a:rPr>
              <a:t>BODY&gt;&lt;/HTML</a:t>
            </a:r>
            <a:r>
              <a:rPr lang="en-US" sz="1600" b="0" dirty="0" smtClean="0">
                <a:solidFill>
                  <a:srgbClr val="85FF86"/>
                </a:solidFill>
                <a:latin typeface="Comic Sans MS" pitchFamily="66" charset="0"/>
              </a:rPr>
              <a:t>&gt;</a:t>
            </a:r>
            <a:r>
              <a:rPr lang="en-US" sz="1600" b="0" dirty="0" smtClean="0">
                <a:solidFill>
                  <a:schemeClr val="tx1"/>
                </a:solidFill>
                <a:latin typeface="Comic Sans MS" pitchFamily="66" charset="0"/>
              </a:rPr>
              <a:t>”);</a:t>
            </a:r>
            <a:endParaRPr lang="en-US" sz="1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390650" y="5878215"/>
            <a:ext cx="771525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P6 =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176463" y="6249690"/>
            <a:ext cx="6597650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tx1"/>
                </a:solidFill>
                <a:latin typeface="Comic Sans MS" pitchFamily="66" charset="0"/>
              </a:rPr>
              <a:t>out.close ();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390650" y="6249690"/>
            <a:ext cx="771525" cy="346075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grpSp>
        <p:nvGrpSpPr>
          <p:cNvPr id="30" name="Group 38"/>
          <p:cNvGrpSpPr>
            <a:grpSpLocks/>
          </p:cNvGrpSpPr>
          <p:nvPr/>
        </p:nvGrpSpPr>
        <p:grpSpPr bwMode="auto">
          <a:xfrm>
            <a:off x="4337051" y="1841202"/>
            <a:ext cx="4010026" cy="4445000"/>
            <a:chOff x="2732" y="1200"/>
            <a:chExt cx="2526" cy="2800"/>
          </a:xfrm>
        </p:grpSpPr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3312" y="1200"/>
              <a:ext cx="401" cy="21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b="0" dirty="0">
                  <a:solidFill>
                    <a:schemeClr val="tx2"/>
                  </a:solidFill>
                  <a:latin typeface="Comic Sans MS" pitchFamily="66" charset="0"/>
                </a:rPr>
                <a:t>title</a:t>
              </a: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2897" y="2592"/>
              <a:ext cx="1536" cy="21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 err="1" smtClean="0">
                  <a:solidFill>
                    <a:schemeClr val="tx2"/>
                  </a:solidFill>
                  <a:latin typeface="Comic Sans MS" pitchFamily="66" charset="0"/>
                </a:rPr>
                <a:t>myVector.elementAt</a:t>
              </a:r>
              <a:r>
                <a:rPr lang="en-US" sz="1600" b="0" dirty="0" smtClean="0">
                  <a:solidFill>
                    <a:schemeClr val="tx2"/>
                  </a:solidFill>
                  <a:latin typeface="Comic Sans MS" pitchFamily="66" charset="0"/>
                </a:rPr>
                <a:t> (</a:t>
              </a:r>
              <a:r>
                <a:rPr lang="en-US" sz="1600" b="0" dirty="0" err="1">
                  <a:solidFill>
                    <a:schemeClr val="tx2"/>
                  </a:solidFill>
                  <a:latin typeface="Comic Sans MS" pitchFamily="66" charset="0"/>
                </a:rPr>
                <a:t>i</a:t>
              </a:r>
              <a:r>
                <a:rPr lang="en-US" sz="1600" b="0" dirty="0">
                  <a:solidFill>
                    <a:schemeClr val="tx2"/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4542" y="3552"/>
              <a:ext cx="716" cy="448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i="1">
                  <a:solidFill>
                    <a:srgbClr val="FFFF00"/>
                  </a:solidFill>
                </a:rPr>
                <a:t>Content</a:t>
              </a:r>
            </a:p>
            <a:p>
              <a:pPr algn="ctr"/>
              <a:r>
                <a:rPr lang="en-US" sz="2000" b="0" i="1">
                  <a:solidFill>
                    <a:srgbClr val="FFFF00"/>
                  </a:solidFill>
                </a:rPr>
                <a:t>variables</a:t>
              </a: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 flipV="1">
              <a:off x="3504" y="1440"/>
              <a:ext cx="1232" cy="2102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0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 flipV="1">
              <a:off x="3891" y="2746"/>
              <a:ext cx="845" cy="79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0"/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2732" y="3046"/>
              <a:ext cx="1519" cy="213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 err="1" smtClean="0">
                  <a:solidFill>
                    <a:schemeClr val="tx2"/>
                  </a:solidFill>
                  <a:latin typeface="Comic Sans MS" pitchFamily="66" charset="0"/>
                </a:rPr>
                <a:t>myVector.elementAt</a:t>
              </a:r>
              <a:r>
                <a:rPr lang="en-US" sz="1600" b="0" dirty="0" smtClean="0">
                  <a:solidFill>
                    <a:schemeClr val="tx2"/>
                  </a:solidFill>
                  <a:latin typeface="Comic Sans MS" pitchFamily="66" charset="0"/>
                </a:rPr>
                <a:t> (</a:t>
              </a:r>
              <a:r>
                <a:rPr lang="en-US" sz="1600" b="0" dirty="0" err="1" smtClean="0">
                  <a:solidFill>
                    <a:schemeClr val="tx2"/>
                  </a:solidFill>
                  <a:latin typeface="Comic Sans MS" pitchFamily="66" charset="0"/>
                </a:rPr>
                <a:t>i</a:t>
              </a:r>
              <a:r>
                <a:rPr lang="en-US" sz="1600" b="0" dirty="0">
                  <a:solidFill>
                    <a:schemeClr val="tx2"/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H="1" flipV="1">
              <a:off x="3641" y="3232"/>
              <a:ext cx="1095" cy="30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0"/>
            </a:p>
          </p:txBody>
        </p:sp>
      </p:grpSp>
      <p:grpSp>
        <p:nvGrpSpPr>
          <p:cNvPr id="38" name="Group 41"/>
          <p:cNvGrpSpPr>
            <a:grpSpLocks/>
          </p:cNvGrpSpPr>
          <p:nvPr/>
        </p:nvGrpSpPr>
        <p:grpSpPr bwMode="auto">
          <a:xfrm>
            <a:off x="152400" y="5168602"/>
            <a:ext cx="1219200" cy="1016000"/>
            <a:chOff x="96" y="3296"/>
            <a:chExt cx="768" cy="640"/>
          </a:xfrm>
        </p:grpSpPr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96" y="3296"/>
              <a:ext cx="574" cy="640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i="1">
                  <a:solidFill>
                    <a:srgbClr val="FFFF00"/>
                  </a:solidFill>
                </a:rPr>
                <a:t>Empty</a:t>
              </a:r>
            </a:p>
            <a:p>
              <a:pPr algn="ctr"/>
              <a:r>
                <a:rPr lang="en-US" sz="2000" b="0" i="1">
                  <a:solidFill>
                    <a:srgbClr val="FFFF00"/>
                  </a:solidFill>
                </a:rPr>
                <a:t>atomic</a:t>
              </a:r>
            </a:p>
            <a:p>
              <a:pPr algn="ctr"/>
              <a:r>
                <a:rPr lang="en-US" sz="2000" b="0" i="1">
                  <a:solidFill>
                    <a:srgbClr val="FFFF00"/>
                  </a:solidFill>
                </a:rPr>
                <a:t>section</a:t>
              </a: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672" y="3616"/>
              <a:ext cx="19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b="0"/>
            </a:p>
          </p:txBody>
        </p:sp>
      </p:grpSp>
      <p:grpSp>
        <p:nvGrpSpPr>
          <p:cNvPr id="41" name="Group 43"/>
          <p:cNvGrpSpPr>
            <a:grpSpLocks/>
          </p:cNvGrpSpPr>
          <p:nvPr/>
        </p:nvGrpSpPr>
        <p:grpSpPr bwMode="auto">
          <a:xfrm>
            <a:off x="0" y="2374602"/>
            <a:ext cx="1295400" cy="1752600"/>
            <a:chOff x="0" y="1536"/>
            <a:chExt cx="816" cy="1104"/>
          </a:xfrm>
        </p:grpSpPr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0" y="1872"/>
              <a:ext cx="636" cy="448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i="1" dirty="0">
                  <a:solidFill>
                    <a:srgbClr val="FFFF00"/>
                  </a:solidFill>
                </a:rPr>
                <a:t>Atomic</a:t>
              </a:r>
            </a:p>
            <a:p>
              <a:pPr algn="ctr"/>
              <a:r>
                <a:rPr lang="en-US" sz="2000" b="0" i="1" dirty="0">
                  <a:solidFill>
                    <a:srgbClr val="FFFF00"/>
                  </a:solidFill>
                </a:rPr>
                <a:t>sections</a:t>
              </a:r>
            </a:p>
          </p:txBody>
        </p:sp>
        <p:sp>
          <p:nvSpPr>
            <p:cNvPr id="43" name="AutoShape 42"/>
            <p:cNvSpPr>
              <a:spLocks/>
            </p:cNvSpPr>
            <p:nvPr/>
          </p:nvSpPr>
          <p:spPr bwMode="auto">
            <a:xfrm>
              <a:off x="672" y="1536"/>
              <a:ext cx="144" cy="1104"/>
            </a:xfrm>
            <a:prstGeom prst="leftBrace">
              <a:avLst>
                <a:gd name="adj1" fmla="val 63889"/>
                <a:gd name="adj2" fmla="val 50000"/>
              </a:avLst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1772521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DE80C-78DC-4B80-BAA8-2BE170670461}" type="slidenum">
              <a:rPr lang="en-US"/>
              <a:pPr/>
              <a:t>18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</a:t>
            </a:r>
            <a:r>
              <a:rPr lang="en-US" dirty="0" smtClean="0"/>
              <a:t>Sections Defined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section of HTML with the property that if any part of the section is sent to a client, the entire section is</a:t>
            </a:r>
          </a:p>
          <a:p>
            <a:pPr lvl="1"/>
            <a:r>
              <a:rPr lang="en-US" dirty="0"/>
              <a:t>May include </a:t>
            </a:r>
            <a:r>
              <a:rPr lang="en-US" dirty="0">
                <a:solidFill>
                  <a:schemeClr val="tx2"/>
                </a:solidFill>
              </a:rPr>
              <a:t>JavaScript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All or nothing</a:t>
            </a:r>
            <a:r>
              <a:rPr lang="en-US" dirty="0"/>
              <a:t> property</a:t>
            </a:r>
          </a:p>
          <a:p>
            <a:r>
              <a:rPr lang="en-US" dirty="0"/>
              <a:t>An </a:t>
            </a:r>
            <a:r>
              <a:rPr lang="en-US" dirty="0">
                <a:solidFill>
                  <a:schemeClr val="tx2"/>
                </a:solidFill>
              </a:rPr>
              <a:t>HTML file</a:t>
            </a:r>
            <a:r>
              <a:rPr lang="en-US" dirty="0"/>
              <a:t> is an atomic section</a:t>
            </a:r>
          </a:p>
          <a:p>
            <a:r>
              <a:rPr lang="en-US" i="1" dirty="0">
                <a:solidFill>
                  <a:schemeClr val="tx2"/>
                </a:solidFill>
              </a:rPr>
              <a:t>Content variable</a:t>
            </a:r>
            <a:r>
              <a:rPr lang="en-US" dirty="0"/>
              <a:t> : A program variable that provides data to an atomic section</a:t>
            </a:r>
          </a:p>
          <a:p>
            <a:r>
              <a:rPr lang="en-US" dirty="0"/>
              <a:t>Atomic sections may be </a:t>
            </a:r>
            <a:r>
              <a:rPr lang="en-US" dirty="0">
                <a:solidFill>
                  <a:schemeClr val="tx2"/>
                </a:solidFill>
              </a:rPr>
              <a:t>empty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6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Atomic sections are combined to create dynamically generated web pages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Four ways to combine: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Sequence : </a:t>
            </a:r>
            <a:r>
              <a:rPr lang="en-US" sz="2400" i="1" dirty="0" smtClean="0">
                <a:solidFill>
                  <a:schemeClr val="tx2"/>
                </a:solidFill>
              </a:rPr>
              <a:t>p1 </a:t>
            </a:r>
            <a:r>
              <a:rPr lang="en-US" sz="2400" i="1" dirty="0" smtClean="0">
                <a:solidFill>
                  <a:schemeClr val="tx2"/>
                </a:solidFill>
                <a:sym typeface="Symbol" pitchFamily="18" charset="2"/>
              </a:rPr>
              <a:t></a:t>
            </a:r>
            <a:r>
              <a:rPr lang="en-US" sz="2400" i="1" dirty="0" smtClean="0">
                <a:solidFill>
                  <a:schemeClr val="tx2"/>
                </a:solidFill>
              </a:rPr>
              <a:t> p2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Selection : </a:t>
            </a:r>
            <a:r>
              <a:rPr lang="en-US" sz="2400" i="1" dirty="0" smtClean="0">
                <a:solidFill>
                  <a:schemeClr val="tx2"/>
                </a:solidFill>
              </a:rPr>
              <a:t>(p1 | p2)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Iteration : </a:t>
            </a:r>
            <a:r>
              <a:rPr lang="en-US" sz="2400" i="1" dirty="0" smtClean="0">
                <a:solidFill>
                  <a:schemeClr val="tx2"/>
                </a:solidFill>
              </a:rPr>
              <a:t>p1</a:t>
            </a:r>
            <a:r>
              <a:rPr lang="en-US" sz="2400" i="1" baseline="30000" dirty="0" smtClean="0">
                <a:solidFill>
                  <a:schemeClr val="tx2"/>
                </a:solidFill>
              </a:rPr>
              <a:t>*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Aggregation : </a:t>
            </a:r>
            <a:r>
              <a:rPr lang="en-US" sz="2400" i="1" dirty="0" smtClean="0">
                <a:solidFill>
                  <a:schemeClr val="tx2"/>
                </a:solidFill>
              </a:rPr>
              <a:t>p1 {p2}</a:t>
            </a:r>
          </a:p>
          <a:p>
            <a:pPr marL="1371600" lvl="2" indent="-457200">
              <a:lnSpc>
                <a:spcPct val="90000"/>
              </a:lnSpc>
              <a:buFontTx/>
              <a:buChar char="–"/>
            </a:pPr>
            <a:r>
              <a:rPr lang="en-US" sz="2000" i="1" dirty="0" smtClean="0">
                <a:solidFill>
                  <a:schemeClr val="tx2"/>
                </a:solidFill>
              </a:rPr>
              <a:t>p2</a:t>
            </a:r>
            <a:r>
              <a:rPr lang="en-US" sz="2000" dirty="0" smtClean="0"/>
              <a:t> is included inside of </a:t>
            </a:r>
            <a:r>
              <a:rPr lang="en-US" sz="2000" i="1" dirty="0" smtClean="0">
                <a:solidFill>
                  <a:schemeClr val="tx2"/>
                </a:solidFill>
              </a:rPr>
              <a:t>p1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The previous example produces: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p </a:t>
            </a:r>
            <a:r>
              <a:rPr lang="en-US" sz="2400" i="1" dirty="0" smtClean="0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sz="2400" i="1" dirty="0" smtClean="0">
                <a:solidFill>
                  <a:schemeClr val="tx2"/>
                </a:solidFill>
              </a:rPr>
              <a:t> p1 </a:t>
            </a:r>
            <a:r>
              <a:rPr lang="en-US" sz="2400" i="1" dirty="0" smtClean="0">
                <a:solidFill>
                  <a:schemeClr val="tx2"/>
                </a:solidFill>
                <a:sym typeface="Symbol" pitchFamily="18" charset="2"/>
              </a:rPr>
              <a:t></a:t>
            </a:r>
            <a:r>
              <a:rPr lang="en-US" sz="2400" i="1" dirty="0" smtClean="0">
                <a:solidFill>
                  <a:schemeClr val="tx2"/>
                </a:solidFill>
              </a:rPr>
              <a:t> ((p2 </a:t>
            </a:r>
            <a:r>
              <a:rPr lang="en-US" sz="2400" i="1" dirty="0" smtClean="0">
                <a:solidFill>
                  <a:schemeClr val="tx2"/>
                </a:solidFill>
                <a:sym typeface="Symbol" pitchFamily="18" charset="2"/>
              </a:rPr>
              <a:t></a:t>
            </a:r>
            <a:r>
              <a:rPr lang="en-US" sz="2400" i="1" dirty="0" smtClean="0">
                <a:solidFill>
                  <a:schemeClr val="tx2"/>
                </a:solidFill>
              </a:rPr>
              <a:t> (p3 | p4)*) | p5) </a:t>
            </a:r>
            <a:r>
              <a:rPr lang="en-US" sz="2400" i="1" dirty="0" smtClean="0">
                <a:solidFill>
                  <a:schemeClr val="tx2"/>
                </a:solidFill>
                <a:sym typeface="Symbol" pitchFamily="18" charset="2"/>
              </a:rPr>
              <a:t></a:t>
            </a:r>
            <a:r>
              <a:rPr lang="en-US" sz="2400" i="1" dirty="0" smtClean="0">
                <a:solidFill>
                  <a:schemeClr val="tx2"/>
                </a:solidFill>
              </a:rPr>
              <a:t> p6</a:t>
            </a:r>
            <a:r>
              <a:rPr lang="en-US" sz="2400" i="1" dirty="0" smtClean="0"/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 smtClean="0"/>
              <a:t>Composite sections can be </a:t>
            </a:r>
            <a:r>
              <a:rPr lang="en-US" sz="2800" dirty="0" smtClean="0">
                <a:solidFill>
                  <a:schemeClr val="tx2"/>
                </a:solidFill>
              </a:rPr>
              <a:t>generated automatically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3D84-5AF9-4497-9B4B-140AE68B185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74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7D30B-C70B-4B43-92BD-0C6C413ED162}" type="slidenum">
              <a:rPr lang="en-US"/>
              <a:pPr/>
              <a:t>2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Problem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applications are </a:t>
            </a:r>
            <a:r>
              <a:rPr lang="en-US" dirty="0">
                <a:solidFill>
                  <a:schemeClr val="tx2"/>
                </a:solidFill>
              </a:rPr>
              <a:t>heterogeneous</a:t>
            </a:r>
            <a:r>
              <a:rPr lang="en-US" b="1" dirty="0"/>
              <a:t>, </a:t>
            </a:r>
            <a:r>
              <a:rPr lang="en-US" dirty="0">
                <a:solidFill>
                  <a:schemeClr val="tx2"/>
                </a:solidFill>
              </a:rPr>
              <a:t>dynamic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/>
              <a:t>must satisfy very high </a:t>
            </a:r>
            <a:r>
              <a:rPr lang="en-US" dirty="0">
                <a:solidFill>
                  <a:schemeClr val="tx2"/>
                </a:solidFill>
              </a:rPr>
              <a:t>quality attributes</a:t>
            </a:r>
          </a:p>
          <a:p>
            <a:pPr lvl="1"/>
            <a:endParaRPr lang="en-US" dirty="0"/>
          </a:p>
          <a:p>
            <a:r>
              <a:rPr lang="en-US" dirty="0"/>
              <a:t>Use of the Web is hindered by </a:t>
            </a:r>
            <a:r>
              <a:rPr lang="en-US" dirty="0">
                <a:solidFill>
                  <a:schemeClr val="tx2"/>
                </a:solidFill>
              </a:rPr>
              <a:t>low quality</a:t>
            </a:r>
            <a:r>
              <a:rPr lang="en-US" dirty="0"/>
              <a:t> Web sites and applications</a:t>
            </a:r>
          </a:p>
          <a:p>
            <a:pPr lvl="1"/>
            <a:endParaRPr lang="en-US" dirty="0"/>
          </a:p>
          <a:p>
            <a:r>
              <a:rPr lang="en-US" dirty="0"/>
              <a:t>Web applications need to be </a:t>
            </a:r>
            <a:r>
              <a:rPr lang="en-US" dirty="0">
                <a:solidFill>
                  <a:schemeClr val="tx2"/>
                </a:solidFill>
              </a:rPr>
              <a:t>built</a:t>
            </a:r>
            <a:r>
              <a:rPr lang="en-US" dirty="0"/>
              <a:t> better and </a:t>
            </a:r>
            <a:r>
              <a:rPr lang="en-US" dirty="0">
                <a:solidFill>
                  <a:schemeClr val="tx2"/>
                </a:solidFill>
              </a:rPr>
              <a:t>tested</a:t>
            </a:r>
            <a:r>
              <a:rPr lang="en-US" dirty="0"/>
              <a:t> more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12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Modeling Dynamic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sz="3200" dirty="0"/>
              <a:t>Interactions are classified into three types of transitions:</a:t>
            </a:r>
          </a:p>
          <a:p>
            <a:pPr marL="914400" lvl="1" indent="-457200">
              <a:buFontTx/>
              <a:buAutoNum type="arabicPeriod"/>
            </a:pPr>
            <a:r>
              <a:rPr lang="en-US" sz="2800" i="1" dirty="0">
                <a:solidFill>
                  <a:schemeClr val="tx2"/>
                </a:solidFill>
              </a:rPr>
              <a:t>Link Transition</a:t>
            </a:r>
            <a:r>
              <a:rPr lang="en-US" sz="2800" dirty="0"/>
              <a:t> : An HTML link</a:t>
            </a:r>
          </a:p>
          <a:p>
            <a:pPr marL="914400" lvl="1" indent="-457200">
              <a:buFontTx/>
              <a:buAutoNum type="arabicPeriod"/>
            </a:pPr>
            <a:r>
              <a:rPr lang="en-US" sz="2800" i="1" dirty="0">
                <a:solidFill>
                  <a:schemeClr val="tx2"/>
                </a:solidFill>
              </a:rPr>
              <a:t>Composite Transition</a:t>
            </a:r>
            <a:r>
              <a:rPr lang="en-US" sz="2800" dirty="0"/>
              <a:t> : Execution of a software component causes a composite section to be sent to the client</a:t>
            </a:r>
          </a:p>
          <a:p>
            <a:pPr marL="914400" lvl="1" indent="-457200">
              <a:buFontTx/>
              <a:buAutoNum type="arabicPeriod"/>
            </a:pPr>
            <a:r>
              <a:rPr lang="en-US" sz="2800" i="1" dirty="0">
                <a:solidFill>
                  <a:schemeClr val="tx2"/>
                </a:solidFill>
              </a:rPr>
              <a:t>Operational Transition</a:t>
            </a:r>
            <a:r>
              <a:rPr lang="en-US" sz="2800" dirty="0"/>
              <a:t> : A transition out of the software’s control</a:t>
            </a:r>
          </a:p>
          <a:p>
            <a:pPr marL="1295400" lvl="2" indent="-381000"/>
            <a:r>
              <a:rPr lang="en-US" sz="2400" dirty="0"/>
              <a:t>Back button</a:t>
            </a:r>
          </a:p>
          <a:p>
            <a:pPr marL="1295400" lvl="2" indent="-381000"/>
            <a:r>
              <a:rPr lang="en-US" sz="2400" dirty="0"/>
              <a:t>Refresh button</a:t>
            </a:r>
          </a:p>
          <a:p>
            <a:pPr marL="1295400" lvl="2" indent="-381000"/>
            <a:r>
              <a:rPr lang="en-US" sz="2400" dirty="0"/>
              <a:t>User edits the URL (URL rewriting)</a:t>
            </a:r>
          </a:p>
          <a:p>
            <a:pPr marL="1295400" lvl="2" indent="-381000"/>
            <a:r>
              <a:rPr lang="en-US" sz="2400" dirty="0"/>
              <a:t>Browser reloads from </a:t>
            </a:r>
            <a:r>
              <a:rPr lang="en-US" sz="2400" dirty="0" smtClean="0"/>
              <a:t>cache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C1891-8797-470D-B212-3BF0F95813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18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B8C7-620F-4EB1-8E5E-2F605626C4C1}" type="slidenum">
              <a:rPr lang="en-US"/>
              <a:pPr/>
              <a:t>21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Web Applications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Intra-component Level </a:t>
            </a:r>
            <a:r>
              <a:rPr lang="en-US" dirty="0"/>
              <a:t>: Abstract description of each component in the Web application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Inter-component Level</a:t>
            </a:r>
            <a:r>
              <a:rPr lang="en-US" dirty="0"/>
              <a:t> : A graphical representation of the entire Web application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5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A003-AAC9-4D55-9C15-AFF5EEB4250E}" type="slidenum">
              <a:rPr lang="en-US"/>
              <a:pPr/>
              <a:t>22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Inter-Component </a:t>
            </a:r>
            <a:r>
              <a:rPr lang="en-US" dirty="0"/>
              <a:t>Level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dirty="0"/>
              <a:t>A Web Application Graph (</a:t>
            </a:r>
            <a:r>
              <a:rPr lang="en-US" sz="2800" i="1" dirty="0">
                <a:solidFill>
                  <a:schemeClr val="tx2"/>
                </a:solidFill>
              </a:rPr>
              <a:t>WAG</a:t>
            </a:r>
            <a:r>
              <a:rPr lang="en-US" sz="2800" dirty="0"/>
              <a:t>)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Nodes</a:t>
            </a:r>
            <a:r>
              <a:rPr lang="en-US" sz="2400" dirty="0"/>
              <a:t> are web components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Edges</a:t>
            </a:r>
            <a:r>
              <a:rPr lang="en-US" sz="2400" dirty="0"/>
              <a:t> are transitions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Three types of transitions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Static</a:t>
            </a:r>
            <a:r>
              <a:rPr lang="en-US" sz="2400" dirty="0"/>
              <a:t> links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Dynamic</a:t>
            </a:r>
            <a:r>
              <a:rPr lang="en-US" sz="2400" dirty="0"/>
              <a:t> links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Forwarding</a:t>
            </a:r>
            <a:r>
              <a:rPr lang="en-US" sz="2400" dirty="0"/>
              <a:t> links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Annotations</a:t>
            </a:r>
            <a:r>
              <a:rPr lang="en-US" sz="2800" dirty="0"/>
              <a:t> on links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/>
              <a:t>Type of HTTP </a:t>
            </a:r>
            <a:r>
              <a:rPr lang="en-US" sz="2400" dirty="0">
                <a:solidFill>
                  <a:schemeClr val="tx2"/>
                </a:solidFill>
              </a:rPr>
              <a:t>request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Data</a:t>
            </a:r>
            <a:r>
              <a:rPr lang="en-US" sz="2400" dirty="0"/>
              <a:t> being transmitted as parameters</a:t>
            </a:r>
          </a:p>
          <a:p>
            <a:pPr marL="533400" indent="-533400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Current State</a:t>
            </a:r>
            <a:r>
              <a:rPr lang="en-US" sz="2800" dirty="0"/>
              <a:t> : static variables and session information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86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9690-A772-4F67-9EFD-13C17AC99EF8}" type="slidenum">
              <a:rPr lang="en-US"/>
              <a:pPr/>
              <a:t>23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STIS Web Application Graph</a:t>
            </a:r>
          </a:p>
        </p:txBody>
      </p: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3924300" y="3733800"/>
            <a:ext cx="1295400" cy="487363"/>
            <a:chOff x="2160" y="2386"/>
            <a:chExt cx="816" cy="307"/>
          </a:xfrm>
        </p:grpSpPr>
        <p:sp>
          <p:nvSpPr>
            <p:cNvPr id="83971" name="AutoShape 3"/>
            <p:cNvSpPr>
              <a:spLocks noChangeArrowheads="1"/>
            </p:cNvSpPr>
            <p:nvPr/>
          </p:nvSpPr>
          <p:spPr bwMode="auto">
            <a:xfrm>
              <a:off x="2160" y="2386"/>
              <a:ext cx="816" cy="30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2" name="Text Box 4"/>
            <p:cNvSpPr txBox="1">
              <a:spLocks noChangeArrowheads="1"/>
            </p:cNvSpPr>
            <p:nvPr/>
          </p:nvSpPr>
          <p:spPr bwMode="auto">
            <a:xfrm>
              <a:off x="2166" y="2415"/>
              <a:ext cx="8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browse.jsp</a:t>
              </a:r>
            </a:p>
          </p:txBody>
        </p:sp>
      </p:grpSp>
      <p:grpSp>
        <p:nvGrpSpPr>
          <p:cNvPr id="83989" name="Group 21"/>
          <p:cNvGrpSpPr>
            <a:grpSpLocks/>
          </p:cNvGrpSpPr>
          <p:nvPr/>
        </p:nvGrpSpPr>
        <p:grpSpPr bwMode="auto">
          <a:xfrm>
            <a:off x="3924300" y="1676400"/>
            <a:ext cx="1295400" cy="457200"/>
            <a:chOff x="2112" y="1056"/>
            <a:chExt cx="816" cy="288"/>
          </a:xfrm>
        </p:grpSpPr>
        <p:sp>
          <p:nvSpPr>
            <p:cNvPr id="83983" name="AutoShape 15"/>
            <p:cNvSpPr>
              <a:spLocks noChangeArrowheads="1"/>
            </p:cNvSpPr>
            <p:nvPr/>
          </p:nvSpPr>
          <p:spPr bwMode="auto">
            <a:xfrm>
              <a:off x="2112" y="1056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3" name="Text Box 5"/>
            <p:cNvSpPr txBox="1">
              <a:spLocks noChangeArrowheads="1"/>
            </p:cNvSpPr>
            <p:nvPr/>
          </p:nvSpPr>
          <p:spPr bwMode="auto">
            <a:xfrm>
              <a:off x="2172" y="1075"/>
              <a:ext cx="6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index.jsp</a:t>
              </a:r>
            </a:p>
          </p:txBody>
        </p:sp>
      </p:grpSp>
      <p:grpSp>
        <p:nvGrpSpPr>
          <p:cNvPr id="83990" name="Group 22"/>
          <p:cNvGrpSpPr>
            <a:grpSpLocks/>
          </p:cNvGrpSpPr>
          <p:nvPr/>
        </p:nvGrpSpPr>
        <p:grpSpPr bwMode="auto">
          <a:xfrm>
            <a:off x="6781800" y="2671763"/>
            <a:ext cx="1295400" cy="457200"/>
            <a:chOff x="4176" y="1584"/>
            <a:chExt cx="816" cy="288"/>
          </a:xfrm>
        </p:grpSpPr>
        <p:sp>
          <p:nvSpPr>
            <p:cNvPr id="83984" name="AutoShape 16"/>
            <p:cNvSpPr>
              <a:spLocks noChangeArrowheads="1"/>
            </p:cNvSpPr>
            <p:nvPr/>
          </p:nvSpPr>
          <p:spPr bwMode="auto">
            <a:xfrm>
              <a:off x="4176" y="1584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4" name="Text Box 6"/>
            <p:cNvSpPr txBox="1">
              <a:spLocks noChangeArrowheads="1"/>
            </p:cNvSpPr>
            <p:nvPr/>
          </p:nvSpPr>
          <p:spPr bwMode="auto">
            <a:xfrm>
              <a:off x="4209" y="1603"/>
              <a:ext cx="7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logout.jsp</a:t>
              </a:r>
            </a:p>
          </p:txBody>
        </p:sp>
      </p:grpSp>
      <p:grpSp>
        <p:nvGrpSpPr>
          <p:cNvPr id="83992" name="Group 24"/>
          <p:cNvGrpSpPr>
            <a:grpSpLocks/>
          </p:cNvGrpSpPr>
          <p:nvPr/>
        </p:nvGrpSpPr>
        <p:grpSpPr bwMode="auto">
          <a:xfrm>
            <a:off x="3924300" y="2671763"/>
            <a:ext cx="1295400" cy="457200"/>
            <a:chOff x="2256" y="1584"/>
            <a:chExt cx="816" cy="288"/>
          </a:xfrm>
        </p:grpSpPr>
        <p:sp>
          <p:nvSpPr>
            <p:cNvPr id="83980" name="AutoShape 12"/>
            <p:cNvSpPr>
              <a:spLocks noChangeArrowheads="1"/>
            </p:cNvSpPr>
            <p:nvPr/>
          </p:nvSpPr>
          <p:spPr bwMode="auto">
            <a:xfrm>
              <a:off x="2256" y="1584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2329" y="1603"/>
              <a:ext cx="6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login.jsp</a:t>
              </a: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6629400" y="3748088"/>
            <a:ext cx="1600200" cy="457200"/>
            <a:chOff x="4272" y="2400"/>
            <a:chExt cx="1008" cy="288"/>
          </a:xfrm>
        </p:grpSpPr>
        <p:sp>
          <p:nvSpPr>
            <p:cNvPr id="83985" name="AutoShape 17"/>
            <p:cNvSpPr>
              <a:spLocks noChangeArrowheads="1"/>
            </p:cNvSpPr>
            <p:nvPr/>
          </p:nvSpPr>
          <p:spPr bwMode="auto">
            <a:xfrm>
              <a:off x="4272" y="2400"/>
              <a:ext cx="100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6" name="Text Box 8"/>
            <p:cNvSpPr txBox="1">
              <a:spLocks noChangeArrowheads="1"/>
            </p:cNvSpPr>
            <p:nvPr/>
          </p:nvSpPr>
          <p:spPr bwMode="auto">
            <a:xfrm>
              <a:off x="4281" y="2419"/>
              <a:ext cx="9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categories.jsp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3657600" y="4800600"/>
            <a:ext cx="1828800" cy="701675"/>
            <a:chOff x="1968" y="3312"/>
            <a:chExt cx="1152" cy="442"/>
          </a:xfrm>
        </p:grpSpPr>
        <p:sp>
          <p:nvSpPr>
            <p:cNvPr id="83988" name="AutoShape 20"/>
            <p:cNvSpPr>
              <a:spLocks noChangeArrowheads="1"/>
            </p:cNvSpPr>
            <p:nvPr/>
          </p:nvSpPr>
          <p:spPr bwMode="auto">
            <a:xfrm>
              <a:off x="1968" y="3341"/>
              <a:ext cx="1152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7" name="Text Box 9"/>
            <p:cNvSpPr txBox="1">
              <a:spLocks noChangeArrowheads="1"/>
            </p:cNvSpPr>
            <p:nvPr/>
          </p:nvSpPr>
          <p:spPr bwMode="auto">
            <a:xfrm>
              <a:off x="1968" y="3312"/>
              <a:ext cx="115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update_search_params.jsp</a:t>
              </a:r>
            </a:p>
          </p:txBody>
        </p:sp>
      </p:grpSp>
      <p:grpSp>
        <p:nvGrpSpPr>
          <p:cNvPr id="83995" name="Group 27"/>
          <p:cNvGrpSpPr>
            <a:grpSpLocks/>
          </p:cNvGrpSpPr>
          <p:nvPr/>
        </p:nvGrpSpPr>
        <p:grpSpPr bwMode="auto">
          <a:xfrm>
            <a:off x="762000" y="4922838"/>
            <a:ext cx="1879600" cy="457200"/>
            <a:chOff x="482" y="3504"/>
            <a:chExt cx="1184" cy="288"/>
          </a:xfrm>
        </p:grpSpPr>
        <p:sp>
          <p:nvSpPr>
            <p:cNvPr id="83987" name="AutoShape 19"/>
            <p:cNvSpPr>
              <a:spLocks noChangeArrowheads="1"/>
            </p:cNvSpPr>
            <p:nvPr/>
          </p:nvSpPr>
          <p:spPr bwMode="auto">
            <a:xfrm>
              <a:off x="498" y="3504"/>
              <a:ext cx="1152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482" y="3523"/>
              <a:ext cx="11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record_insert.jsp</a:t>
              </a:r>
            </a:p>
          </p:txBody>
        </p:sp>
      </p:grpSp>
      <p:grpSp>
        <p:nvGrpSpPr>
          <p:cNvPr id="83993" name="Group 25"/>
          <p:cNvGrpSpPr>
            <a:grpSpLocks/>
          </p:cNvGrpSpPr>
          <p:nvPr/>
        </p:nvGrpSpPr>
        <p:grpSpPr bwMode="auto">
          <a:xfrm>
            <a:off x="860425" y="3748088"/>
            <a:ext cx="1684338" cy="457200"/>
            <a:chOff x="593" y="2160"/>
            <a:chExt cx="1061" cy="288"/>
          </a:xfrm>
        </p:grpSpPr>
        <p:sp>
          <p:nvSpPr>
            <p:cNvPr id="83986" name="AutoShape 18"/>
            <p:cNvSpPr>
              <a:spLocks noChangeArrowheads="1"/>
            </p:cNvSpPr>
            <p:nvPr/>
          </p:nvSpPr>
          <p:spPr bwMode="auto">
            <a:xfrm>
              <a:off x="620" y="2160"/>
              <a:ext cx="1008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9" name="Text Box 11"/>
            <p:cNvSpPr txBox="1">
              <a:spLocks noChangeArrowheads="1"/>
            </p:cNvSpPr>
            <p:nvPr/>
          </p:nvSpPr>
          <p:spPr bwMode="auto">
            <a:xfrm>
              <a:off x="593" y="2179"/>
              <a:ext cx="10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record_add.jsp</a:t>
              </a:r>
            </a:p>
          </p:txBody>
        </p:sp>
      </p:grpSp>
      <p:sp>
        <p:nvSpPr>
          <p:cNvPr id="83996" name="Line 28"/>
          <p:cNvSpPr>
            <a:spLocks noChangeShapeType="1"/>
          </p:cNvSpPr>
          <p:nvPr/>
        </p:nvSpPr>
        <p:spPr bwMode="auto">
          <a:xfrm>
            <a:off x="1676400" y="419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V="1">
            <a:off x="2590800" y="41910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diamond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>
            <a:off x="2514600" y="4038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 flipH="1">
            <a:off x="2514600" y="3886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2" name="Line 34"/>
          <p:cNvSpPr>
            <a:spLocks noChangeShapeType="1"/>
          </p:cNvSpPr>
          <p:nvPr/>
        </p:nvSpPr>
        <p:spPr bwMode="auto">
          <a:xfrm flipV="1">
            <a:off x="1905000" y="1981200"/>
            <a:ext cx="20574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3" name="Line 35"/>
          <p:cNvSpPr>
            <a:spLocks noChangeShapeType="1"/>
          </p:cNvSpPr>
          <p:nvPr/>
        </p:nvSpPr>
        <p:spPr bwMode="auto">
          <a:xfrm>
            <a:off x="4876800" y="419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4" name="Line 36"/>
          <p:cNvSpPr>
            <a:spLocks noChangeShapeType="1"/>
          </p:cNvSpPr>
          <p:nvPr/>
        </p:nvSpPr>
        <p:spPr bwMode="auto">
          <a:xfrm flipV="1">
            <a:off x="4267200" y="4267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diamond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5" name="Line 37"/>
          <p:cNvSpPr>
            <a:spLocks noChangeShapeType="1"/>
          </p:cNvSpPr>
          <p:nvPr/>
        </p:nvSpPr>
        <p:spPr bwMode="auto">
          <a:xfrm>
            <a:off x="4572000" y="3124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diamond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6" name="Line 38"/>
          <p:cNvSpPr>
            <a:spLocks noChangeShapeType="1"/>
          </p:cNvSpPr>
          <p:nvPr/>
        </p:nvSpPr>
        <p:spPr bwMode="auto">
          <a:xfrm>
            <a:off x="4572000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7" name="Line 39"/>
          <p:cNvSpPr>
            <a:spLocks noChangeShapeType="1"/>
          </p:cNvSpPr>
          <p:nvPr/>
        </p:nvSpPr>
        <p:spPr bwMode="auto">
          <a:xfrm>
            <a:off x="5181600" y="4038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8" name="Line 40"/>
          <p:cNvSpPr>
            <a:spLocks noChangeShapeType="1"/>
          </p:cNvSpPr>
          <p:nvPr/>
        </p:nvSpPr>
        <p:spPr bwMode="auto">
          <a:xfrm flipH="1">
            <a:off x="5181600" y="3886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09" name="Line 41"/>
          <p:cNvSpPr>
            <a:spLocks noChangeShapeType="1"/>
          </p:cNvSpPr>
          <p:nvPr/>
        </p:nvSpPr>
        <p:spPr bwMode="auto">
          <a:xfrm flipV="1">
            <a:off x="7467600" y="3124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0" name="Line 42"/>
          <p:cNvSpPr>
            <a:spLocks noChangeShapeType="1"/>
          </p:cNvSpPr>
          <p:nvPr/>
        </p:nvSpPr>
        <p:spPr bwMode="auto">
          <a:xfrm flipV="1">
            <a:off x="2514600" y="3048000"/>
            <a:ext cx="426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1" name="Line 43"/>
          <p:cNvSpPr>
            <a:spLocks noChangeShapeType="1"/>
          </p:cNvSpPr>
          <p:nvPr/>
        </p:nvSpPr>
        <p:spPr bwMode="auto">
          <a:xfrm flipV="1">
            <a:off x="5181600" y="31242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2" name="Line 44"/>
          <p:cNvSpPr>
            <a:spLocks noChangeShapeType="1"/>
          </p:cNvSpPr>
          <p:nvPr/>
        </p:nvSpPr>
        <p:spPr bwMode="auto">
          <a:xfrm flipH="1" flipV="1">
            <a:off x="5181600" y="2057400"/>
            <a:ext cx="1905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3" name="Line 45"/>
          <p:cNvSpPr>
            <a:spLocks noChangeShapeType="1"/>
          </p:cNvSpPr>
          <p:nvPr/>
        </p:nvSpPr>
        <p:spPr bwMode="auto">
          <a:xfrm flipH="1" flipV="1">
            <a:off x="5181600" y="2133600"/>
            <a:ext cx="1524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4" name="Line 46"/>
          <p:cNvSpPr>
            <a:spLocks noChangeShapeType="1"/>
          </p:cNvSpPr>
          <p:nvPr/>
        </p:nvSpPr>
        <p:spPr bwMode="auto">
          <a:xfrm>
            <a:off x="4572000" y="129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5" name="Freeform 47"/>
          <p:cNvSpPr>
            <a:spLocks/>
          </p:cNvSpPr>
          <p:nvPr/>
        </p:nvSpPr>
        <p:spPr bwMode="auto">
          <a:xfrm>
            <a:off x="812800" y="3340100"/>
            <a:ext cx="520700" cy="469900"/>
          </a:xfrm>
          <a:custGeom>
            <a:avLst/>
            <a:gdLst/>
            <a:ahLst/>
            <a:cxnLst>
              <a:cxn ang="0">
                <a:pos x="304" y="248"/>
              </a:cxn>
              <a:cxn ang="0">
                <a:pos x="304" y="56"/>
              </a:cxn>
              <a:cxn ang="0">
                <a:pos x="160" y="8"/>
              </a:cxn>
              <a:cxn ang="0">
                <a:pos x="16" y="104"/>
              </a:cxn>
              <a:cxn ang="0">
                <a:pos x="64" y="296"/>
              </a:cxn>
            </a:cxnLst>
            <a:rect l="0" t="0" r="r" b="b"/>
            <a:pathLst>
              <a:path w="328" h="296">
                <a:moveTo>
                  <a:pt x="304" y="248"/>
                </a:moveTo>
                <a:cubicBezTo>
                  <a:pt x="316" y="172"/>
                  <a:pt x="328" y="96"/>
                  <a:pt x="304" y="56"/>
                </a:cubicBezTo>
                <a:cubicBezTo>
                  <a:pt x="280" y="16"/>
                  <a:pt x="208" y="0"/>
                  <a:pt x="160" y="8"/>
                </a:cubicBezTo>
                <a:cubicBezTo>
                  <a:pt x="112" y="16"/>
                  <a:pt x="32" y="56"/>
                  <a:pt x="16" y="104"/>
                </a:cubicBezTo>
                <a:cubicBezTo>
                  <a:pt x="0" y="152"/>
                  <a:pt x="32" y="224"/>
                  <a:pt x="64" y="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6" name="Freeform 48"/>
          <p:cNvSpPr>
            <a:spLocks/>
          </p:cNvSpPr>
          <p:nvPr/>
        </p:nvSpPr>
        <p:spPr bwMode="auto">
          <a:xfrm>
            <a:off x="3810000" y="3492500"/>
            <a:ext cx="381000" cy="317500"/>
          </a:xfrm>
          <a:custGeom>
            <a:avLst/>
            <a:gdLst/>
            <a:ahLst/>
            <a:cxnLst>
              <a:cxn ang="0">
                <a:pos x="240" y="152"/>
              </a:cxn>
              <a:cxn ang="0">
                <a:pos x="192" y="56"/>
              </a:cxn>
              <a:cxn ang="0">
                <a:pos x="48" y="8"/>
              </a:cxn>
              <a:cxn ang="0">
                <a:pos x="0" y="104"/>
              </a:cxn>
              <a:cxn ang="0">
                <a:pos x="48" y="200"/>
              </a:cxn>
            </a:cxnLst>
            <a:rect l="0" t="0" r="r" b="b"/>
            <a:pathLst>
              <a:path w="240" h="200">
                <a:moveTo>
                  <a:pt x="240" y="152"/>
                </a:moveTo>
                <a:cubicBezTo>
                  <a:pt x="232" y="116"/>
                  <a:pt x="224" y="80"/>
                  <a:pt x="192" y="56"/>
                </a:cubicBezTo>
                <a:cubicBezTo>
                  <a:pt x="160" y="32"/>
                  <a:pt x="80" y="0"/>
                  <a:pt x="48" y="8"/>
                </a:cubicBezTo>
                <a:cubicBezTo>
                  <a:pt x="16" y="16"/>
                  <a:pt x="0" y="72"/>
                  <a:pt x="0" y="104"/>
                </a:cubicBezTo>
                <a:cubicBezTo>
                  <a:pt x="0" y="136"/>
                  <a:pt x="24" y="168"/>
                  <a:pt x="4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8" name="Freeform 50"/>
          <p:cNvSpPr>
            <a:spLocks/>
          </p:cNvSpPr>
          <p:nvPr/>
        </p:nvSpPr>
        <p:spPr bwMode="auto">
          <a:xfrm>
            <a:off x="7924800" y="4038600"/>
            <a:ext cx="546100" cy="5588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288"/>
              </a:cxn>
              <a:cxn ang="0">
                <a:pos x="240" y="336"/>
              </a:cxn>
              <a:cxn ang="0">
                <a:pos x="336" y="192"/>
              </a:cxn>
              <a:cxn ang="0">
                <a:pos x="192" y="0"/>
              </a:cxn>
            </a:cxnLst>
            <a:rect l="0" t="0" r="r" b="b"/>
            <a:pathLst>
              <a:path w="344" h="352">
                <a:moveTo>
                  <a:pt x="0" y="96"/>
                </a:moveTo>
                <a:cubicBezTo>
                  <a:pt x="4" y="172"/>
                  <a:pt x="8" y="248"/>
                  <a:pt x="48" y="288"/>
                </a:cubicBezTo>
                <a:cubicBezTo>
                  <a:pt x="88" y="328"/>
                  <a:pt x="192" y="352"/>
                  <a:pt x="240" y="336"/>
                </a:cubicBezTo>
                <a:cubicBezTo>
                  <a:pt x="288" y="320"/>
                  <a:pt x="344" y="248"/>
                  <a:pt x="336" y="192"/>
                </a:cubicBezTo>
                <a:cubicBezTo>
                  <a:pt x="328" y="136"/>
                  <a:pt x="260" y="68"/>
                  <a:pt x="1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19" name="Freeform 51"/>
          <p:cNvSpPr>
            <a:spLocks/>
          </p:cNvSpPr>
          <p:nvPr/>
        </p:nvSpPr>
        <p:spPr bwMode="auto">
          <a:xfrm>
            <a:off x="3429000" y="1473200"/>
            <a:ext cx="609600" cy="431800"/>
          </a:xfrm>
          <a:custGeom>
            <a:avLst/>
            <a:gdLst/>
            <a:ahLst/>
            <a:cxnLst>
              <a:cxn ang="0">
                <a:pos x="432" y="128"/>
              </a:cxn>
              <a:cxn ang="0">
                <a:pos x="336" y="32"/>
              </a:cxn>
              <a:cxn ang="0">
                <a:pos x="48" y="32"/>
              </a:cxn>
              <a:cxn ang="0">
                <a:pos x="48" y="224"/>
              </a:cxn>
              <a:cxn ang="0">
                <a:pos x="336" y="272"/>
              </a:cxn>
            </a:cxnLst>
            <a:rect l="0" t="0" r="r" b="b"/>
            <a:pathLst>
              <a:path w="432" h="272">
                <a:moveTo>
                  <a:pt x="432" y="128"/>
                </a:moveTo>
                <a:cubicBezTo>
                  <a:pt x="416" y="88"/>
                  <a:pt x="400" y="48"/>
                  <a:pt x="336" y="32"/>
                </a:cubicBezTo>
                <a:cubicBezTo>
                  <a:pt x="272" y="16"/>
                  <a:pt x="96" y="0"/>
                  <a:pt x="48" y="32"/>
                </a:cubicBezTo>
                <a:cubicBezTo>
                  <a:pt x="0" y="64"/>
                  <a:pt x="0" y="184"/>
                  <a:pt x="48" y="224"/>
                </a:cubicBezTo>
                <a:cubicBezTo>
                  <a:pt x="96" y="264"/>
                  <a:pt x="216" y="268"/>
                  <a:pt x="336" y="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20" name="Freeform 52"/>
          <p:cNvSpPr>
            <a:spLocks/>
          </p:cNvSpPr>
          <p:nvPr/>
        </p:nvSpPr>
        <p:spPr bwMode="auto">
          <a:xfrm>
            <a:off x="3721100" y="2133600"/>
            <a:ext cx="622300" cy="1600200"/>
          </a:xfrm>
          <a:custGeom>
            <a:avLst/>
            <a:gdLst/>
            <a:ahLst/>
            <a:cxnLst>
              <a:cxn ang="0">
                <a:pos x="392" y="1008"/>
              </a:cxn>
              <a:cxn ang="0">
                <a:pos x="152" y="768"/>
              </a:cxn>
              <a:cxn ang="0">
                <a:pos x="8" y="432"/>
              </a:cxn>
              <a:cxn ang="0">
                <a:pos x="104" y="96"/>
              </a:cxn>
              <a:cxn ang="0">
                <a:pos x="200" y="0"/>
              </a:cxn>
            </a:cxnLst>
            <a:rect l="0" t="0" r="r" b="b"/>
            <a:pathLst>
              <a:path w="392" h="1008">
                <a:moveTo>
                  <a:pt x="392" y="1008"/>
                </a:moveTo>
                <a:cubicBezTo>
                  <a:pt x="304" y="936"/>
                  <a:pt x="216" y="864"/>
                  <a:pt x="152" y="768"/>
                </a:cubicBezTo>
                <a:cubicBezTo>
                  <a:pt x="88" y="672"/>
                  <a:pt x="16" y="544"/>
                  <a:pt x="8" y="432"/>
                </a:cubicBezTo>
                <a:cubicBezTo>
                  <a:pt x="0" y="320"/>
                  <a:pt x="72" y="168"/>
                  <a:pt x="104" y="96"/>
                </a:cubicBezTo>
                <a:cubicBezTo>
                  <a:pt x="136" y="24"/>
                  <a:pt x="168" y="12"/>
                  <a:pt x="20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21" name="Freeform 53"/>
          <p:cNvSpPr>
            <a:spLocks/>
          </p:cNvSpPr>
          <p:nvPr/>
        </p:nvSpPr>
        <p:spPr bwMode="auto">
          <a:xfrm>
            <a:off x="2438400" y="4191000"/>
            <a:ext cx="4267200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144"/>
              </a:cxn>
              <a:cxn ang="0">
                <a:pos x="1344" y="192"/>
              </a:cxn>
              <a:cxn ang="0">
                <a:pos x="2352" y="192"/>
              </a:cxn>
              <a:cxn ang="0">
                <a:pos x="2688" y="0"/>
              </a:cxn>
            </a:cxnLst>
            <a:rect l="0" t="0" r="r" b="b"/>
            <a:pathLst>
              <a:path w="2688" h="224">
                <a:moveTo>
                  <a:pt x="0" y="0"/>
                </a:moveTo>
                <a:cubicBezTo>
                  <a:pt x="80" y="56"/>
                  <a:pt x="160" y="112"/>
                  <a:pt x="384" y="144"/>
                </a:cubicBezTo>
                <a:cubicBezTo>
                  <a:pt x="608" y="176"/>
                  <a:pt x="1016" y="184"/>
                  <a:pt x="1344" y="192"/>
                </a:cubicBezTo>
                <a:cubicBezTo>
                  <a:pt x="1672" y="200"/>
                  <a:pt x="2128" y="224"/>
                  <a:pt x="2352" y="192"/>
                </a:cubicBezTo>
                <a:cubicBezTo>
                  <a:pt x="2576" y="160"/>
                  <a:pt x="2632" y="80"/>
                  <a:pt x="268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22" name="Freeform 54"/>
          <p:cNvSpPr>
            <a:spLocks/>
          </p:cNvSpPr>
          <p:nvPr/>
        </p:nvSpPr>
        <p:spPr bwMode="auto">
          <a:xfrm>
            <a:off x="2133600" y="4191000"/>
            <a:ext cx="4800600" cy="546100"/>
          </a:xfrm>
          <a:custGeom>
            <a:avLst/>
            <a:gdLst/>
            <a:ahLst/>
            <a:cxnLst>
              <a:cxn ang="0">
                <a:pos x="3024" y="0"/>
              </a:cxn>
              <a:cxn ang="0">
                <a:pos x="2688" y="288"/>
              </a:cxn>
              <a:cxn ang="0">
                <a:pos x="1536" y="336"/>
              </a:cxn>
              <a:cxn ang="0">
                <a:pos x="384" y="288"/>
              </a:cxn>
              <a:cxn ang="0">
                <a:pos x="0" y="0"/>
              </a:cxn>
            </a:cxnLst>
            <a:rect l="0" t="0" r="r" b="b"/>
            <a:pathLst>
              <a:path w="3024" h="344">
                <a:moveTo>
                  <a:pt x="3024" y="0"/>
                </a:moveTo>
                <a:cubicBezTo>
                  <a:pt x="2980" y="116"/>
                  <a:pt x="2936" y="232"/>
                  <a:pt x="2688" y="288"/>
                </a:cubicBezTo>
                <a:cubicBezTo>
                  <a:pt x="2440" y="344"/>
                  <a:pt x="1920" y="336"/>
                  <a:pt x="1536" y="336"/>
                </a:cubicBezTo>
                <a:cubicBezTo>
                  <a:pt x="1152" y="336"/>
                  <a:pt x="640" y="344"/>
                  <a:pt x="384" y="288"/>
                </a:cubicBezTo>
                <a:cubicBezTo>
                  <a:pt x="128" y="232"/>
                  <a:pt x="64" y="1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24" name="Line 56"/>
          <p:cNvSpPr>
            <a:spLocks noChangeShapeType="1"/>
          </p:cNvSpPr>
          <p:nvPr/>
        </p:nvSpPr>
        <p:spPr bwMode="auto">
          <a:xfrm>
            <a:off x="3771900" y="6096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diamond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27" name="Text Box 59"/>
          <p:cNvSpPr txBox="1">
            <a:spLocks noChangeArrowheads="1"/>
          </p:cNvSpPr>
          <p:nvPr/>
        </p:nvSpPr>
        <p:spPr bwMode="auto">
          <a:xfrm>
            <a:off x="3619500" y="574992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forward link transition</a:t>
            </a:r>
          </a:p>
        </p:txBody>
      </p:sp>
      <p:sp>
        <p:nvSpPr>
          <p:cNvPr id="84025" name="Line 57"/>
          <p:cNvSpPr>
            <a:spLocks noChangeShapeType="1"/>
          </p:cNvSpPr>
          <p:nvPr/>
        </p:nvSpPr>
        <p:spPr bwMode="auto">
          <a:xfrm>
            <a:off x="6172200" y="6096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28" name="Text Box 60"/>
          <p:cNvSpPr txBox="1">
            <a:spLocks noChangeArrowheads="1"/>
          </p:cNvSpPr>
          <p:nvPr/>
        </p:nvSpPr>
        <p:spPr bwMode="auto">
          <a:xfrm>
            <a:off x="5981700" y="574833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chemeClr val="tx2"/>
                </a:solidFill>
              </a:rPr>
              <a:t>dynamic link transition</a:t>
            </a:r>
          </a:p>
        </p:txBody>
      </p:sp>
      <p:sp>
        <p:nvSpPr>
          <p:cNvPr id="84023" name="Line 55"/>
          <p:cNvSpPr>
            <a:spLocks noChangeShapeType="1"/>
          </p:cNvSpPr>
          <p:nvPr/>
        </p:nvSpPr>
        <p:spPr bwMode="auto">
          <a:xfrm>
            <a:off x="1409700" y="6096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029" name="Text Box 61"/>
          <p:cNvSpPr txBox="1">
            <a:spLocks noChangeArrowheads="1"/>
          </p:cNvSpPr>
          <p:nvPr/>
        </p:nvSpPr>
        <p:spPr bwMode="auto">
          <a:xfrm>
            <a:off x="1257300" y="574833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2"/>
                </a:solidFill>
              </a:rPr>
              <a:t>static link transition</a:t>
            </a:r>
          </a:p>
        </p:txBody>
      </p:sp>
      <p:sp>
        <p:nvSpPr>
          <p:cNvPr id="84034" name="Text Box 66"/>
          <p:cNvSpPr txBox="1">
            <a:spLocks noChangeArrowheads="1"/>
          </p:cNvSpPr>
          <p:nvPr/>
        </p:nvSpPr>
        <p:spPr bwMode="auto">
          <a:xfrm>
            <a:off x="838200" y="42672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tx2"/>
                </a:solidFill>
              </a:rPr>
              <a:t>post (name, category, content)</a:t>
            </a:r>
          </a:p>
        </p:txBody>
      </p:sp>
      <p:sp>
        <p:nvSpPr>
          <p:cNvPr id="84035" name="Text Box 67"/>
          <p:cNvSpPr txBox="1">
            <a:spLocks noChangeArrowheads="1"/>
          </p:cNvSpPr>
          <p:nvPr/>
        </p:nvSpPr>
        <p:spPr bwMode="auto">
          <a:xfrm>
            <a:off x="4114800" y="41910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post (category, search_name)</a:t>
            </a:r>
          </a:p>
        </p:txBody>
      </p:sp>
      <p:sp>
        <p:nvSpPr>
          <p:cNvPr id="84036" name="Text Box 68"/>
          <p:cNvSpPr txBox="1">
            <a:spLocks noChangeArrowheads="1"/>
          </p:cNvSpPr>
          <p:nvPr/>
        </p:nvSpPr>
        <p:spPr bwMode="auto">
          <a:xfrm>
            <a:off x="7315200" y="44958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post (action, categoryName)</a:t>
            </a:r>
          </a:p>
        </p:txBody>
      </p:sp>
      <p:sp>
        <p:nvSpPr>
          <p:cNvPr id="84037" name="Text Box 69"/>
          <p:cNvSpPr txBox="1">
            <a:spLocks noChangeArrowheads="1"/>
          </p:cNvSpPr>
          <p:nvPr/>
        </p:nvSpPr>
        <p:spPr bwMode="auto">
          <a:xfrm>
            <a:off x="3657600" y="2057400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tx2"/>
                </a:solidFill>
              </a:rPr>
              <a:t>post (userid, password)</a:t>
            </a:r>
          </a:p>
        </p:txBody>
      </p:sp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295400"/>
            <a:ext cx="266608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MT" pitchFamily="34" charset="0"/>
              </a:rPr>
              <a:t>Small Textual Information System</a:t>
            </a:r>
            <a:endParaRPr lang="en-US" sz="24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81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305800" cy="1524000"/>
          </a:xfrm>
        </p:spPr>
        <p:txBody>
          <a:bodyPr/>
          <a:lstStyle/>
          <a:p>
            <a:r>
              <a:rPr lang="en-US" dirty="0"/>
              <a:t>Uses of Atomic Section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Atomic sections </a:t>
            </a:r>
            <a:r>
              <a:rPr lang="en-US" dirty="0">
                <a:solidFill>
                  <a:schemeClr val="tx2"/>
                </a:solidFill>
              </a:rPr>
              <a:t>fundamentally model</a:t>
            </a:r>
            <a:r>
              <a:rPr lang="en-US" dirty="0"/>
              <a:t> Web applications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Allow the Web app form of </a:t>
            </a:r>
            <a:r>
              <a:rPr lang="en-US" dirty="0" smtClean="0"/>
              <a:t>CFGs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Can </a:t>
            </a:r>
            <a:r>
              <a:rPr lang="en-US" dirty="0" smtClean="0"/>
              <a:t>be </a:t>
            </a:r>
            <a:r>
              <a:rPr lang="en-US" dirty="0"/>
              <a:t>used for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chemeClr val="tx2"/>
                </a:solidFill>
              </a:rPr>
              <a:t>Design</a:t>
            </a:r>
            <a:r>
              <a:rPr lang="en-US" dirty="0" smtClean="0"/>
              <a:t> </a:t>
            </a:r>
            <a:r>
              <a:rPr lang="en-US" dirty="0"/>
              <a:t>modeling / evaluation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chemeClr val="tx2"/>
                </a:solidFill>
              </a:rPr>
              <a:t>Maintenance</a:t>
            </a:r>
            <a:r>
              <a:rPr lang="en-US" dirty="0" smtClean="0"/>
              <a:t>, evolving the design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Change </a:t>
            </a:r>
            <a:r>
              <a:rPr lang="en-US" dirty="0">
                <a:solidFill>
                  <a:schemeClr val="tx2"/>
                </a:solidFill>
              </a:rPr>
              <a:t>impact analysis</a:t>
            </a:r>
            <a:r>
              <a:rPr lang="en-US" dirty="0"/>
              <a:t> (slicing)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</a:rPr>
              <a:t>Coupling</a:t>
            </a:r>
            <a:r>
              <a:rPr lang="en-US" dirty="0"/>
              <a:t> of Web application </a:t>
            </a:r>
            <a:r>
              <a:rPr lang="en-US" dirty="0" smtClean="0"/>
              <a:t>components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C1891-8797-470D-B212-3BF0F958134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1100" y="4953000"/>
            <a:ext cx="6781800" cy="1569660"/>
          </a:xfrm>
          <a:prstGeom prst="rect">
            <a:avLst/>
          </a:prstGeom>
          <a:solidFill>
            <a:srgbClr val="0000CC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kern="0" dirty="0" smtClean="0">
                <a:solidFill>
                  <a:srgbClr val="FFFF00"/>
                </a:solidFill>
                <a:latin typeface="Comic Sans MS" pitchFamily="66" charset="0"/>
              </a:rPr>
              <a:t>Jeff </a:t>
            </a:r>
            <a:r>
              <a:rPr lang="en-US" sz="2400" kern="0" dirty="0">
                <a:solidFill>
                  <a:srgbClr val="FFFF00"/>
                </a:solidFill>
                <a:latin typeface="Comic Sans MS" pitchFamily="66" charset="0"/>
              </a:rPr>
              <a:t>Offutt and Ye Wu. Modeling Presentation Layers of Web Applications for Testing. Springer’s Software and Systems Modeling, 9(2):257-280, April </a:t>
            </a:r>
            <a:r>
              <a:rPr lang="en-US" sz="2400" kern="0" dirty="0" smtClean="0">
                <a:solidFill>
                  <a:srgbClr val="FFFF00"/>
                </a:solidFill>
                <a:latin typeface="Comic Sans MS" pitchFamily="66" charset="0"/>
              </a:rPr>
              <a:t>2010</a:t>
            </a:r>
            <a:endParaRPr lang="en-US" sz="2400" kern="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93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0099">
                <a:lumMod val="30000"/>
                <a:lumOff val="70000"/>
              </a:srgbClr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14400"/>
            <a:ext cx="3657600" cy="990600"/>
          </a:xfrm>
          <a:solidFill>
            <a:srgbClr val="003399"/>
          </a:solidFill>
        </p:spPr>
        <p:txBody>
          <a:bodyPr/>
          <a:lstStyle/>
          <a:p>
            <a:pPr marL="514350" indent="-514350">
              <a:buClr>
                <a:schemeClr val="tx2"/>
              </a:buClr>
              <a:buSzPct val="95000"/>
              <a:buFont typeface="+mj-lt"/>
              <a:buAutoNum type="alphaUcPeriod"/>
            </a:pPr>
            <a:r>
              <a:rPr lang="en-US" dirty="0" smtClean="0"/>
              <a:t>Who am 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/>
              <a:t> ?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lphaUcPeriod"/>
            </a:pPr>
            <a:r>
              <a:rPr lang="en-US" dirty="0" smtClean="0"/>
              <a:t>Who are </a:t>
            </a:r>
            <a:r>
              <a:rPr lang="en-US" dirty="0" smtClean="0">
                <a:solidFill>
                  <a:srgbClr val="FFFF00"/>
                </a:solidFill>
              </a:rPr>
              <a:t>you</a:t>
            </a:r>
            <a:r>
              <a:rPr lang="en-US" dirty="0" smtClean="0"/>
              <a:t> 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BFCF6-975B-4530-B523-9D713183EF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905000"/>
            <a:ext cx="4572000" cy="2133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Part1 (13:00-15:00)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Web Apps Overview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How the </a:t>
            </a:r>
            <a:r>
              <a:rPr lang="en-US" kern="0" dirty="0" err="1" smtClean="0"/>
              <a:t>Interweb</a:t>
            </a:r>
            <a:r>
              <a:rPr lang="en-US" kern="0" dirty="0" smtClean="0"/>
              <a:t> Works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Web Software (Servlets)</a:t>
            </a:r>
            <a:endParaRPr lang="en-US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905000"/>
            <a:ext cx="4572000" cy="2133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 2 (19:00-21:00)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4"/>
            </a:pPr>
            <a:r>
              <a:rPr lang="en-US" kern="0" dirty="0" smtClean="0"/>
              <a:t>Control Flow &amp; State </a:t>
            </a:r>
            <a:r>
              <a:rPr lang="en-US" kern="0" dirty="0"/>
              <a:t>Handling is </a:t>
            </a:r>
            <a:r>
              <a:rPr lang="en-US" kern="0" dirty="0" smtClean="0"/>
              <a:t>Different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4"/>
            </a:pPr>
            <a:r>
              <a:rPr lang="en-US" kern="0" dirty="0" smtClean="0"/>
              <a:t>State Handling in JSP</a:t>
            </a:r>
            <a:endParaRPr lang="en-US" kern="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42900" y="1905000"/>
            <a:ext cx="845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90800" y="4038600"/>
            <a:ext cx="4572000" cy="25908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 3 (Friday13:00-15:00)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Web Software Security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Modeling Web Apps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Testing Web Apps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Engineering Process</a:t>
            </a:r>
            <a:endParaRPr lang="en-US" kern="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971800" y="5554579"/>
            <a:ext cx="4038600" cy="541421"/>
          </a:xfrm>
          <a:prstGeom prst="round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65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305800" cy="990600"/>
          </a:xfrm>
        </p:spPr>
        <p:txBody>
          <a:bodyPr/>
          <a:lstStyle/>
          <a:p>
            <a:r>
              <a:rPr lang="en-US" dirty="0" smtClean="0"/>
              <a:t>Testing Web Apps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C7F0-59D3-42A5-AE8D-DAE1F90500D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ext Box 1075"/>
          <p:cNvSpPr txBox="1">
            <a:spLocks noChangeArrowheads="1"/>
          </p:cNvSpPr>
          <p:nvPr/>
        </p:nvSpPr>
        <p:spPr bwMode="auto">
          <a:xfrm>
            <a:off x="533400" y="2225457"/>
            <a:ext cx="8153400" cy="2062103"/>
          </a:xfrm>
          <a:prstGeom prst="rect">
            <a:avLst/>
          </a:prstGeom>
          <a:solidFill>
            <a:srgbClr val="0000CC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428750" lvl="2" indent="-514350">
              <a:spcBef>
                <a:spcPct val="50000"/>
              </a:spcBef>
              <a:buAutoNum type="arabicPeriod"/>
            </a:pPr>
            <a:r>
              <a:rPr lang="en-US" sz="3200" dirty="0" smtClean="0">
                <a:latin typeface="Times New Roman" pitchFamily="18" charset="0"/>
              </a:rPr>
              <a:t>Software differences that effect testing</a:t>
            </a:r>
          </a:p>
          <a:p>
            <a:pPr marL="1428750" lvl="2" indent="-514350">
              <a:spcBef>
                <a:spcPct val="50000"/>
              </a:spcBef>
              <a:buAutoNum type="arabicPeriod"/>
            </a:pPr>
            <a:r>
              <a:rPr lang="en-US" sz="3200" dirty="0" smtClean="0">
                <a:latin typeface="Times New Roman" pitchFamily="18" charset="0"/>
              </a:rPr>
              <a:t>Atomic section-based testing</a:t>
            </a:r>
          </a:p>
          <a:p>
            <a:pPr marL="1428750" lvl="2" indent="-514350">
              <a:spcBef>
                <a:spcPct val="50000"/>
              </a:spcBef>
              <a:buAutoNum type="arabicPeriod"/>
            </a:pPr>
            <a:r>
              <a:rPr lang="en-US" sz="3200" dirty="0" smtClean="0"/>
              <a:t>Bypass testing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05000" y="2269573"/>
            <a:ext cx="6553200" cy="5334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62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305800" cy="1524000"/>
          </a:xfrm>
        </p:spPr>
        <p:txBody>
          <a:bodyPr/>
          <a:lstStyle/>
          <a:p>
            <a:r>
              <a:rPr lang="en-US" dirty="0" smtClean="0"/>
              <a:t>Differences in Testing Web Software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181600"/>
          </a:xfrm>
        </p:spPr>
        <p:txBody>
          <a:bodyPr/>
          <a:lstStyle/>
          <a:p>
            <a:r>
              <a:rPr lang="en-US" dirty="0" smtClean="0"/>
              <a:t>Traditional graphs do </a:t>
            </a:r>
            <a:r>
              <a:rPr lang="en-US" dirty="0" smtClean="0">
                <a:solidFill>
                  <a:schemeClr val="tx2"/>
                </a:solidFill>
              </a:rPr>
              <a:t>not apply</a:t>
            </a:r>
          </a:p>
          <a:p>
            <a:pPr lvl="1"/>
            <a:r>
              <a:rPr lang="en-US" dirty="0" smtClean="0"/>
              <a:t>Control flow graph</a:t>
            </a:r>
          </a:p>
          <a:p>
            <a:pPr lvl="1"/>
            <a:r>
              <a:rPr lang="en-US" dirty="0" smtClean="0"/>
              <a:t>Call graph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State behavior</a:t>
            </a:r>
            <a:r>
              <a:rPr lang="en-US" dirty="0" smtClean="0"/>
              <a:t> is hard to model and describe</a:t>
            </a:r>
          </a:p>
          <a:p>
            <a:r>
              <a:rPr lang="en-US" dirty="0" smtClean="0"/>
              <a:t>All </a:t>
            </a:r>
            <a:r>
              <a:rPr lang="en-US" dirty="0" smtClean="0">
                <a:solidFill>
                  <a:schemeClr val="tx2"/>
                </a:solidFill>
              </a:rPr>
              <a:t>inputs</a:t>
            </a:r>
            <a:r>
              <a:rPr lang="en-US" dirty="0" smtClean="0"/>
              <a:t> go through the HTML UI – low </a:t>
            </a:r>
            <a:r>
              <a:rPr lang="en-US" dirty="0" smtClean="0">
                <a:solidFill>
                  <a:schemeClr val="tx2"/>
                </a:solidFill>
              </a:rPr>
              <a:t>controllability</a:t>
            </a:r>
          </a:p>
          <a:p>
            <a:r>
              <a:rPr lang="en-US" dirty="0" smtClean="0"/>
              <a:t>Hard to get access to server-side </a:t>
            </a:r>
            <a:r>
              <a:rPr lang="en-US" dirty="0" smtClean="0">
                <a:solidFill>
                  <a:schemeClr val="tx2"/>
                </a:solidFill>
              </a:rPr>
              <a:t>state</a:t>
            </a:r>
            <a:r>
              <a:rPr lang="en-US" dirty="0" smtClean="0"/>
              <a:t> (memory, files, database) – low </a:t>
            </a:r>
            <a:r>
              <a:rPr lang="en-US" dirty="0" err="1" smtClean="0">
                <a:solidFill>
                  <a:schemeClr val="tx2"/>
                </a:solidFill>
              </a:rPr>
              <a:t>observability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Not clear what </a:t>
            </a:r>
            <a:r>
              <a:rPr lang="en-US" dirty="0" smtClean="0">
                <a:solidFill>
                  <a:schemeClr val="tx2"/>
                </a:solidFill>
              </a:rPr>
              <a:t>logic predicates</a:t>
            </a:r>
            <a:r>
              <a:rPr lang="en-US" dirty="0" smtClean="0"/>
              <a:t> can be effectively used</a:t>
            </a:r>
          </a:p>
          <a:p>
            <a:r>
              <a:rPr lang="en-US" dirty="0" smtClean="0"/>
              <a:t>No model for </a:t>
            </a:r>
            <a:r>
              <a:rPr lang="en-US" dirty="0" smtClean="0">
                <a:solidFill>
                  <a:schemeClr val="tx2"/>
                </a:solidFill>
              </a:rPr>
              <a:t>mutation operators</a:t>
            </a:r>
            <a:r>
              <a:rPr lang="en-US" dirty="0" smtClean="0"/>
              <a:t> on web software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July 2013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  Offutt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E77892-B3B8-4D18-88DC-F54BEED39BB1}" type="slidenum">
              <a:rPr lang="en-US" smtClean="0"/>
              <a:pPr/>
              <a:t>27</a:t>
            </a:fld>
            <a:endParaRPr lang="en-US" smtClean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381000" y="5334000"/>
            <a:ext cx="7772400" cy="38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8477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98C-1FA7-45B6-B181-BBD853C1194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Picture 6" descr="Orbitz_err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414463"/>
            <a:ext cx="86868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76200" y="3181290"/>
            <a:ext cx="4267200" cy="7049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53"/>
          <p:cNvSpPr txBox="1">
            <a:spLocks noChangeArrowheads="1"/>
          </p:cNvSpPr>
          <p:nvPr/>
        </p:nvSpPr>
        <p:spPr bwMode="auto">
          <a:xfrm>
            <a:off x="3352800" y="5543490"/>
            <a:ext cx="3124200" cy="707886"/>
          </a:xfrm>
          <a:prstGeom prst="rect">
            <a:avLst/>
          </a:prstGeom>
          <a:solidFill>
            <a:srgbClr val="CCCCFF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C0000"/>
                </a:solidFill>
                <a:latin typeface="Comic Sans MS" pitchFamily="66" charset="0"/>
              </a:rPr>
              <a:t>Why should I trust you enough to try again?</a:t>
            </a:r>
            <a:endParaRPr lang="en-US" sz="20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cxnSp>
        <p:nvCxnSpPr>
          <p:cNvPr id="13" name="Straight Connector 12"/>
          <p:cNvCxnSpPr>
            <a:stCxn id="11" idx="4"/>
            <a:endCxn id="12" idx="1"/>
          </p:cNvCxnSpPr>
          <p:nvPr/>
        </p:nvCxnSpPr>
        <p:spPr>
          <a:xfrm rot="16200000" flipH="1">
            <a:off x="1775684" y="4320316"/>
            <a:ext cx="2011233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13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305800" cy="1524000"/>
          </a:xfrm>
        </p:spPr>
        <p:txBody>
          <a:bodyPr/>
          <a:lstStyle/>
          <a:p>
            <a:r>
              <a:rPr lang="en-US" dirty="0" smtClean="0"/>
              <a:t>New Essential Problems of Web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19050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z="2800" dirty="0" smtClean="0"/>
              <a:t>Web site software is </a:t>
            </a:r>
            <a:r>
              <a:rPr lang="en-US" sz="2800" dirty="0" smtClean="0">
                <a:solidFill>
                  <a:schemeClr val="tx2"/>
                </a:solidFill>
              </a:rPr>
              <a:t>extremely loosely coupled</a:t>
            </a:r>
          </a:p>
          <a:p>
            <a:pPr marL="914400" lvl="1" indent="-457200">
              <a:spcBef>
                <a:spcPts val="300"/>
              </a:spcBef>
            </a:pPr>
            <a:r>
              <a:rPr lang="en-US" sz="2400" dirty="0" smtClean="0"/>
              <a:t>Coupled through the </a:t>
            </a:r>
            <a:r>
              <a:rPr lang="en-US" sz="2400" dirty="0" smtClean="0">
                <a:solidFill>
                  <a:schemeClr val="tx2"/>
                </a:solidFill>
              </a:rPr>
              <a:t>Internet</a:t>
            </a:r>
            <a:r>
              <a:rPr lang="en-US" sz="2400" dirty="0" smtClean="0"/>
              <a:t> – separated by space</a:t>
            </a:r>
          </a:p>
          <a:p>
            <a:pPr marL="914400" lvl="1" indent="-457200">
              <a:spcBef>
                <a:spcPts val="300"/>
              </a:spcBef>
            </a:pPr>
            <a:r>
              <a:rPr lang="en-US" sz="2400" dirty="0" smtClean="0"/>
              <a:t>Coupled to </a:t>
            </a:r>
            <a:r>
              <a:rPr lang="en-US" sz="2400" dirty="0" smtClean="0">
                <a:solidFill>
                  <a:schemeClr val="tx2"/>
                </a:solidFill>
              </a:rPr>
              <a:t>diverse hardware</a:t>
            </a:r>
            <a:r>
              <a:rPr lang="en-US" sz="2400" dirty="0" smtClean="0"/>
              <a:t> and software applications</a:t>
            </a:r>
          </a:p>
          <a:p>
            <a:pPr marL="914400" lvl="1" indent="-457200">
              <a:spcBef>
                <a:spcPts val="300"/>
              </a:spcBef>
            </a:pPr>
            <a:r>
              <a:rPr lang="en-US" sz="2400" dirty="0" smtClean="0"/>
              <a:t>Web services will dynamically couple with other services after deployment –  </a:t>
            </a:r>
            <a:r>
              <a:rPr lang="en-US" sz="2400" dirty="0" smtClean="0">
                <a:solidFill>
                  <a:schemeClr val="tx2"/>
                </a:solidFill>
              </a:rPr>
              <a:t>without human intervention</a:t>
            </a:r>
            <a:r>
              <a:rPr lang="en-US" sz="2400" dirty="0" smtClean="0"/>
              <a:t>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03D84-5AF9-4497-9B4B-140AE68B185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" y="3352800"/>
            <a:ext cx="8991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eriod" startAt="2"/>
            </a:pPr>
            <a:r>
              <a:rPr lang="en-US" sz="2800" dirty="0">
                <a:latin typeface="Gill Sans MT" pitchFamily="34" charset="0"/>
              </a:rPr>
              <a:t>Web software services offer </a:t>
            </a:r>
            <a:r>
              <a:rPr lang="en-US" sz="2800" dirty="0">
                <a:solidFill>
                  <a:schemeClr val="tx2"/>
                </a:solidFill>
                <a:latin typeface="Gill Sans MT" pitchFamily="34" charset="0"/>
              </a:rPr>
              <a:t>dynamically changing flow of control</a:t>
            </a:r>
          </a:p>
          <a:p>
            <a:pPr marL="914400" lvl="1" indent="-457200">
              <a:spcBef>
                <a:spcPts val="300"/>
              </a:spcBef>
              <a:buFontTx/>
              <a:buChar char="–"/>
            </a:pPr>
            <a:r>
              <a:rPr lang="en-US" sz="2400" dirty="0">
                <a:latin typeface="Gill Sans MT" pitchFamily="34" charset="0"/>
              </a:rPr>
              <a:t>Web pages are </a:t>
            </a:r>
            <a:r>
              <a:rPr lang="en-US" sz="2400" dirty="0">
                <a:solidFill>
                  <a:schemeClr val="tx2"/>
                </a:solidFill>
                <a:latin typeface="Gill Sans MT" pitchFamily="34" charset="0"/>
              </a:rPr>
              <a:t>created by software</a:t>
            </a:r>
            <a:r>
              <a:rPr lang="en-US" sz="2400" dirty="0">
                <a:latin typeface="Gill Sans MT" pitchFamily="34" charset="0"/>
              </a:rPr>
              <a:t> on user request</a:t>
            </a:r>
          </a:p>
          <a:p>
            <a:pPr marL="914400" lvl="1" indent="-457200">
              <a:spcBef>
                <a:spcPts val="300"/>
              </a:spcBef>
              <a:buFontTx/>
              <a:buChar char="–"/>
            </a:pPr>
            <a:r>
              <a:rPr lang="en-US" sz="2400" dirty="0">
                <a:latin typeface="Gill Sans MT" pitchFamily="34" charset="0"/>
              </a:rPr>
              <a:t>The interaction points (forms, buttons, etc.) vary depending on </a:t>
            </a:r>
            <a:r>
              <a:rPr lang="en-US" sz="2400" i="1" dirty="0">
                <a:solidFill>
                  <a:schemeClr val="tx2"/>
                </a:solidFill>
                <a:latin typeface="Gill Sans MT" pitchFamily="34" charset="0"/>
              </a:rPr>
              <a:t>state</a:t>
            </a:r>
            <a:r>
              <a:rPr lang="en-US" sz="2400" dirty="0">
                <a:latin typeface="Gill Sans MT" pitchFamily="34" charset="0"/>
              </a:rPr>
              <a:t>: </a:t>
            </a:r>
            <a:r>
              <a:rPr lang="en-US" sz="2400" dirty="0" smtClean="0">
                <a:latin typeface="Gill Sans MT" pitchFamily="34" charset="0"/>
              </a:rPr>
              <a:t>user</a:t>
            </a:r>
            <a:r>
              <a:rPr lang="en-US" sz="2400" dirty="0">
                <a:latin typeface="Gill Sans MT" pitchFamily="34" charset="0"/>
              </a:rPr>
              <a:t>, previous choices, server-side data, even time of day</a:t>
            </a:r>
          </a:p>
          <a:p>
            <a:pPr marL="914400" lvl="1" indent="-457200">
              <a:spcBef>
                <a:spcPts val="300"/>
              </a:spcBef>
              <a:buFontTx/>
              <a:buChar char="–"/>
            </a:pPr>
            <a:r>
              <a:rPr lang="en-US" sz="2400" dirty="0" smtClean="0">
                <a:solidFill>
                  <a:schemeClr val="tx2"/>
                </a:solidFill>
                <a:latin typeface="Gill Sans MT" pitchFamily="34" charset="0"/>
              </a:rPr>
              <a:t>Examples</a:t>
            </a:r>
            <a:r>
              <a:rPr lang="en-US" sz="2400" dirty="0" smtClean="0">
                <a:latin typeface="Gill Sans MT" pitchFamily="34" charset="0"/>
              </a:rPr>
              <a:t> : </a:t>
            </a:r>
            <a:r>
              <a:rPr lang="en-US" sz="2400" dirty="0">
                <a:latin typeface="Gill Sans MT" pitchFamily="34" charset="0"/>
              </a:rPr>
              <a:t>amazon.com, netflix.com, </a:t>
            </a:r>
            <a:r>
              <a:rPr lang="en-US" sz="2400" dirty="0" smtClean="0">
                <a:latin typeface="Gill Sans MT" pitchFamily="34" charset="0"/>
              </a:rPr>
              <a:t>washingtonpost.com</a:t>
            </a:r>
          </a:p>
          <a:p>
            <a:pPr marL="914400" lvl="1" indent="-457200">
              <a:spcBef>
                <a:spcPts val="300"/>
              </a:spcBef>
              <a:buFontTx/>
              <a:buChar char="–"/>
            </a:pPr>
            <a:r>
              <a:rPr lang="en-US" sz="2400" dirty="0" smtClean="0">
                <a:latin typeface="Gill Sans MT" pitchFamily="34" charset="0"/>
              </a:rPr>
              <a:t>Finding all screens in a web app is an </a:t>
            </a:r>
            <a:r>
              <a:rPr lang="en-US" sz="2400" dirty="0" err="1" smtClean="0">
                <a:solidFill>
                  <a:schemeClr val="tx2"/>
                </a:solidFill>
                <a:latin typeface="Gill Sans MT" pitchFamily="34" charset="0"/>
              </a:rPr>
              <a:t>undecidable</a:t>
            </a:r>
            <a:r>
              <a:rPr lang="en-US" sz="2400" dirty="0" smtClean="0">
                <a:latin typeface="Gill Sans MT" pitchFamily="34" charset="0"/>
              </a:rPr>
              <a:t> problem</a:t>
            </a:r>
          </a:p>
        </p:txBody>
      </p:sp>
    </p:spTree>
    <p:extLst>
      <p:ext uri="{BB962C8B-B14F-4D97-AF65-F5344CB8AC3E}">
        <p14:creationId xmlns:p14="http://schemas.microsoft.com/office/powerpoint/2010/main" val="1126429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426B6D-6CDA-4764-8DE7-E003A93CEB1E}" type="slidenum">
              <a:rPr lang="en-US"/>
              <a:pPr/>
              <a:t>3</a:t>
            </a:fld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1524000"/>
          </a:xfrm>
        </p:spPr>
        <p:txBody>
          <a:bodyPr/>
          <a:lstStyle/>
          <a:p>
            <a:r>
              <a:rPr lang="en-US" dirty="0" smtClean="0"/>
              <a:t>Major Issues in Engineering Web Apps</a:t>
            </a:r>
          </a:p>
        </p:txBody>
      </p:sp>
      <p:sp>
        <p:nvSpPr>
          <p:cNvPr id="7" name="Text Box 1075"/>
          <p:cNvSpPr txBox="1">
            <a:spLocks noChangeArrowheads="1"/>
          </p:cNvSpPr>
          <p:nvPr/>
        </p:nvSpPr>
        <p:spPr bwMode="auto">
          <a:xfrm>
            <a:off x="533400" y="1752600"/>
            <a:ext cx="8153400" cy="4639732"/>
          </a:xfrm>
          <a:prstGeom prst="rect">
            <a:avLst/>
          </a:prstGeom>
          <a:solidFill>
            <a:srgbClr val="0000CC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How to secure web apps?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Design </a:t>
            </a:r>
            <a:r>
              <a:rPr lang="en-US" dirty="0">
                <a:solidFill>
                  <a:schemeClr val="tx2"/>
                </a:solidFill>
              </a:rPr>
              <a:t>modeling</a:t>
            </a:r>
            <a:r>
              <a:rPr lang="en-US" dirty="0"/>
              <a:t> for web applications?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Which </a:t>
            </a:r>
            <a:r>
              <a:rPr lang="en-US" dirty="0">
                <a:solidFill>
                  <a:schemeClr val="tx2"/>
                </a:solidFill>
              </a:rPr>
              <a:t>design patterns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frameworks</a:t>
            </a:r>
            <a:r>
              <a:rPr lang="en-US" dirty="0"/>
              <a:t> work, and </a:t>
            </a:r>
            <a:r>
              <a:rPr lang="en-US" dirty="0" smtClean="0"/>
              <a:t>when?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How to </a:t>
            </a:r>
            <a:r>
              <a:rPr lang="en-US" dirty="0" smtClean="0">
                <a:solidFill>
                  <a:schemeClr val="tx2"/>
                </a:solidFill>
              </a:rPr>
              <a:t>testing</a:t>
            </a:r>
            <a:r>
              <a:rPr lang="en-US" dirty="0" smtClean="0"/>
              <a:t> </a:t>
            </a:r>
            <a:r>
              <a:rPr lang="en-US" dirty="0"/>
              <a:t>web </a:t>
            </a:r>
            <a:r>
              <a:rPr lang="en-US" dirty="0" smtClean="0"/>
              <a:t>applications?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>
                <a:solidFill>
                  <a:schemeClr val="tx2"/>
                </a:solidFill>
              </a:rPr>
              <a:t>maintain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evolve</a:t>
            </a:r>
            <a:r>
              <a:rPr lang="en-US" dirty="0"/>
              <a:t> web </a:t>
            </a:r>
            <a:r>
              <a:rPr lang="en-US" dirty="0" smtClean="0"/>
              <a:t>applications?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What is the best software </a:t>
            </a:r>
            <a:r>
              <a:rPr lang="en-US" dirty="0">
                <a:solidFill>
                  <a:schemeClr val="tx2"/>
                </a:solidFill>
              </a:rPr>
              <a:t>development process</a:t>
            </a:r>
            <a:r>
              <a:rPr lang="en-US" dirty="0"/>
              <a:t> for the web</a:t>
            </a:r>
            <a:r>
              <a:rPr lang="en-US" dirty="0" smtClean="0"/>
              <a:t>?</a:t>
            </a:r>
            <a:endParaRPr lang="en-US" sz="2800" dirty="0" smtClean="0">
              <a:latin typeface="Gill Sans MT" pitchFamily="34" charset="0"/>
            </a:endParaRP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00" dirty="0" smtClean="0">
                <a:latin typeface="Gill Sans MT" pitchFamily="34" charset="0"/>
              </a:rPr>
              <a:t>.</a:t>
            </a:r>
            <a:endParaRPr lang="en-US" sz="28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18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585-C99E-486C-8BA0-6D9464AE450B}" type="slidenum">
              <a:rPr lang="en-US"/>
              <a:pPr/>
              <a:t>30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Ramifications of ELC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applications </a:t>
            </a:r>
            <a:r>
              <a:rPr lang="en-US" dirty="0">
                <a:solidFill>
                  <a:schemeClr val="tx2"/>
                </a:solidFill>
              </a:rPr>
              <a:t>encourage</a:t>
            </a:r>
            <a:r>
              <a:rPr lang="en-US" dirty="0"/>
              <a:t> ELC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Physical separation</a:t>
            </a:r>
            <a:r>
              <a:rPr lang="en-US" dirty="0"/>
              <a:t> of hardware and software makes ELC necessary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XML</a:t>
            </a:r>
            <a:r>
              <a:rPr lang="en-US" dirty="0"/>
              <a:t> supports ELC</a:t>
            </a:r>
          </a:p>
          <a:p>
            <a:r>
              <a:rPr lang="en-US" dirty="0"/>
              <a:t>ELC has some non-obvious </a:t>
            </a:r>
            <a:r>
              <a:rPr lang="en-US" dirty="0">
                <a:solidFill>
                  <a:schemeClr val="tx2"/>
                </a:solidFill>
              </a:rPr>
              <a:t>affects</a:t>
            </a:r>
          </a:p>
          <a:p>
            <a:pPr lvl="1"/>
            <a:r>
              <a:rPr lang="en-US" dirty="0"/>
              <a:t>Software modules can </a:t>
            </a:r>
            <a:r>
              <a:rPr lang="en-US" dirty="0">
                <a:solidFill>
                  <a:schemeClr val="tx2"/>
                </a:solidFill>
              </a:rPr>
              <a:t>dynamically integrate</a:t>
            </a:r>
            <a:r>
              <a:rPr lang="en-US" dirty="0"/>
              <a:t> with </a:t>
            </a:r>
            <a:r>
              <a:rPr lang="en-US" dirty="0" smtClean="0"/>
              <a:t>other modules </a:t>
            </a:r>
            <a:r>
              <a:rPr lang="en-US" dirty="0"/>
              <a:t>if they use the same data structures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EJBs</a:t>
            </a:r>
            <a:r>
              <a:rPr lang="en-US" dirty="0"/>
              <a:t> can be inserted into Web applications, which can immediately start using them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61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9E66-9C64-4306-81BC-F3CFE08CEEEB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492125" y="990600"/>
            <a:ext cx="3886200" cy="4592638"/>
            <a:chOff x="3092" y="653"/>
            <a:chExt cx="2244" cy="2893"/>
          </a:xfrm>
        </p:grpSpPr>
        <p:sp>
          <p:nvSpPr>
            <p:cNvPr id="69635" name="Rectangle 3"/>
            <p:cNvSpPr>
              <a:spLocks noChangeArrowheads="1"/>
            </p:cNvSpPr>
            <p:nvPr/>
          </p:nvSpPr>
          <p:spPr bwMode="auto">
            <a:xfrm>
              <a:off x="3092" y="653"/>
              <a:ext cx="2244" cy="2893"/>
            </a:xfrm>
            <a:prstGeom prst="rect">
              <a:avLst/>
            </a:prstGeom>
            <a:solidFill>
              <a:srgbClr val="DDDDDD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9636" name="Text Box 4"/>
            <p:cNvSpPr txBox="1">
              <a:spLocks noChangeArrowheads="1"/>
            </p:cNvSpPr>
            <p:nvPr/>
          </p:nvSpPr>
          <p:spPr bwMode="auto">
            <a:xfrm>
              <a:off x="3195" y="757"/>
              <a:ext cx="2059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 err="1">
                  <a:solidFill>
                    <a:srgbClr val="000000"/>
                  </a:solidFill>
                  <a:latin typeface="Arial" charset="0"/>
                </a:rPr>
                <a:t>WebPics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0000"/>
                  </a:solidFill>
                </a:rPr>
                <a:t>¿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Hola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!, Lionel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Messi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!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3195" y="1264"/>
              <a:ext cx="456" cy="1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3672" y="1229"/>
              <a:ext cx="4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u="sng">
                  <a:solidFill>
                    <a:srgbClr val="000099"/>
                  </a:solidFill>
                </a:rPr>
                <a:t>Search</a:t>
              </a:r>
            </a:p>
          </p:txBody>
        </p:sp>
        <p:sp>
          <p:nvSpPr>
            <p:cNvPr id="69639" name="Text Box 7"/>
            <p:cNvSpPr txBox="1">
              <a:spLocks noChangeArrowheads="1"/>
            </p:cNvSpPr>
            <p:nvPr/>
          </p:nvSpPr>
          <p:spPr bwMode="auto">
            <a:xfrm>
              <a:off x="3428" y="1581"/>
              <a:ext cx="15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u="sng">
                  <a:solidFill>
                    <a:srgbClr val="000000"/>
                  </a:solidFill>
                </a:rPr>
                <a:t>Recommended Movies</a:t>
              </a:r>
            </a:p>
          </p:txBody>
        </p:sp>
        <p:grpSp>
          <p:nvGrpSpPr>
            <p:cNvPr id="69640" name="Group 8"/>
            <p:cNvGrpSpPr>
              <a:grpSpLocks/>
            </p:cNvGrpSpPr>
            <p:nvPr/>
          </p:nvGrpSpPr>
          <p:grpSpPr bwMode="auto">
            <a:xfrm>
              <a:off x="3629" y="1905"/>
              <a:ext cx="1168" cy="243"/>
              <a:chOff x="3629" y="1905"/>
              <a:chExt cx="1168" cy="243"/>
            </a:xfrm>
          </p:grpSpPr>
          <p:sp>
            <p:nvSpPr>
              <p:cNvPr id="69641" name="Text Box 9"/>
              <p:cNvSpPr txBox="1">
                <a:spLocks noChangeArrowheads="1"/>
              </p:cNvSpPr>
              <p:nvPr/>
            </p:nvSpPr>
            <p:spPr bwMode="auto">
              <a:xfrm>
                <a:off x="3629" y="1905"/>
                <a:ext cx="189" cy="243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69642" name="Text Box 10"/>
              <p:cNvSpPr txBox="1">
                <a:spLocks noChangeArrowheads="1"/>
              </p:cNvSpPr>
              <p:nvPr/>
            </p:nvSpPr>
            <p:spPr bwMode="auto">
              <a:xfrm>
                <a:off x="4305" y="1905"/>
                <a:ext cx="492" cy="243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</a:rPr>
                  <a:t>XXX</a:t>
                </a:r>
              </a:p>
            </p:txBody>
          </p:sp>
          <p:sp>
            <p:nvSpPr>
              <p:cNvPr id="69643" name="Text Box 11"/>
              <p:cNvSpPr txBox="1">
                <a:spLocks noChangeArrowheads="1"/>
              </p:cNvSpPr>
              <p:nvPr/>
            </p:nvSpPr>
            <p:spPr bwMode="auto">
              <a:xfrm>
                <a:off x="3862" y="1905"/>
                <a:ext cx="398" cy="243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</a:rPr>
                  <a:t>XX</a:t>
                </a:r>
              </a:p>
            </p:txBody>
          </p:sp>
        </p:grpSp>
        <p:sp>
          <p:nvSpPr>
            <p:cNvPr id="69644" name="Text Box 12"/>
            <p:cNvSpPr txBox="1">
              <a:spLocks noChangeArrowheads="1"/>
            </p:cNvSpPr>
            <p:nvPr/>
          </p:nvSpPr>
          <p:spPr bwMode="auto">
            <a:xfrm>
              <a:off x="3336" y="2446"/>
              <a:ext cx="8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u="sng">
                  <a:solidFill>
                    <a:srgbClr val="000099"/>
                  </a:solidFill>
                </a:rPr>
                <a:t>Examine queue</a:t>
              </a:r>
            </a:p>
          </p:txBody>
        </p:sp>
        <p:sp>
          <p:nvSpPr>
            <p:cNvPr id="69645" name="Text Box 13"/>
            <p:cNvSpPr txBox="1">
              <a:spLocks noChangeArrowheads="1"/>
            </p:cNvSpPr>
            <p:nvPr/>
          </p:nvSpPr>
          <p:spPr bwMode="auto">
            <a:xfrm>
              <a:off x="3336" y="2734"/>
              <a:ext cx="8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u="sng">
                  <a:solidFill>
                    <a:srgbClr val="000099"/>
                  </a:solidFill>
                </a:rPr>
                <a:t>View account</a:t>
              </a:r>
            </a:p>
          </p:txBody>
        </p:sp>
        <p:sp>
          <p:nvSpPr>
            <p:cNvPr id="69646" name="Text Box 14"/>
            <p:cNvSpPr txBox="1">
              <a:spLocks noChangeArrowheads="1"/>
            </p:cNvSpPr>
            <p:nvPr/>
          </p:nvSpPr>
          <p:spPr bwMode="auto">
            <a:xfrm>
              <a:off x="4059" y="2446"/>
              <a:ext cx="12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>
                  <a:solidFill>
                    <a:srgbClr val="FF0000"/>
                  </a:solidFill>
                </a:rPr>
                <a:t>(Warning: Queue empty)</a:t>
              </a:r>
            </a:p>
          </p:txBody>
        </p:sp>
      </p:grpSp>
      <p:grpSp>
        <p:nvGrpSpPr>
          <p:cNvPr id="69647" name="Group 15"/>
          <p:cNvGrpSpPr>
            <a:grpSpLocks/>
          </p:cNvGrpSpPr>
          <p:nvPr/>
        </p:nvGrpSpPr>
        <p:grpSpPr bwMode="auto">
          <a:xfrm>
            <a:off x="4873625" y="1025525"/>
            <a:ext cx="3778250" cy="4592638"/>
            <a:chOff x="424" y="653"/>
            <a:chExt cx="2244" cy="2893"/>
          </a:xfrm>
        </p:grpSpPr>
        <p:sp>
          <p:nvSpPr>
            <p:cNvPr id="69648" name="Rectangle 16"/>
            <p:cNvSpPr>
              <a:spLocks noChangeArrowheads="1"/>
            </p:cNvSpPr>
            <p:nvPr/>
          </p:nvSpPr>
          <p:spPr bwMode="auto">
            <a:xfrm>
              <a:off x="424" y="653"/>
              <a:ext cx="2244" cy="2893"/>
            </a:xfrm>
            <a:prstGeom prst="rect">
              <a:avLst/>
            </a:prstGeom>
            <a:solidFill>
              <a:srgbClr val="DDDDDD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9649" name="Text Box 17"/>
            <p:cNvSpPr txBox="1">
              <a:spLocks noChangeArrowheads="1"/>
            </p:cNvSpPr>
            <p:nvPr/>
          </p:nvSpPr>
          <p:spPr bwMode="auto">
            <a:xfrm>
              <a:off x="527" y="757"/>
              <a:ext cx="2025" cy="45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00"/>
                  </a:solidFill>
                </a:rPr>
                <a:t>WebPics</a:t>
              </a:r>
              <a:endParaRPr lang="en-US" sz="1400">
                <a:solidFill>
                  <a:srgbClr val="000000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1">
                  <a:solidFill>
                    <a:srgbClr val="FF0000"/>
                  </a:solidFill>
                  <a:latin typeface="Arial" charset="0"/>
                </a:rPr>
                <a:t>Howdy there, Paul Ammann!</a:t>
              </a:r>
            </a:p>
          </p:txBody>
        </p:sp>
        <p:sp>
          <p:nvSpPr>
            <p:cNvPr id="69650" name="Rectangle 18"/>
            <p:cNvSpPr>
              <a:spLocks noChangeArrowheads="1"/>
            </p:cNvSpPr>
            <p:nvPr/>
          </p:nvSpPr>
          <p:spPr bwMode="auto">
            <a:xfrm>
              <a:off x="527" y="1208"/>
              <a:ext cx="456" cy="1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1" name="Text Box 19"/>
            <p:cNvSpPr txBox="1">
              <a:spLocks noChangeArrowheads="1"/>
            </p:cNvSpPr>
            <p:nvPr/>
          </p:nvSpPr>
          <p:spPr bwMode="auto">
            <a:xfrm>
              <a:off x="1004" y="1191"/>
              <a:ext cx="4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u="sng">
                  <a:solidFill>
                    <a:srgbClr val="000099"/>
                  </a:solidFill>
                </a:rPr>
                <a:t>Search</a:t>
              </a:r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760" y="1581"/>
              <a:ext cx="15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u="sng">
                  <a:solidFill>
                    <a:srgbClr val="000000"/>
                  </a:solidFill>
                </a:rPr>
                <a:t>Recommended Movies</a:t>
              </a:r>
            </a:p>
          </p:txBody>
        </p:sp>
        <p:grpSp>
          <p:nvGrpSpPr>
            <p:cNvPr id="69653" name="Group 21"/>
            <p:cNvGrpSpPr>
              <a:grpSpLocks/>
            </p:cNvGrpSpPr>
            <p:nvPr/>
          </p:nvGrpSpPr>
          <p:grpSpPr bwMode="auto">
            <a:xfrm>
              <a:off x="996" y="1905"/>
              <a:ext cx="1099" cy="243"/>
              <a:chOff x="791" y="2098"/>
              <a:chExt cx="1099" cy="243"/>
            </a:xfrm>
          </p:grpSpPr>
          <p:sp>
            <p:nvSpPr>
              <p:cNvPr id="69654" name="Text Box 22"/>
              <p:cNvSpPr txBox="1">
                <a:spLocks noChangeArrowheads="1"/>
              </p:cNvSpPr>
              <p:nvPr/>
            </p:nvSpPr>
            <p:spPr bwMode="auto">
              <a:xfrm>
                <a:off x="791" y="2098"/>
                <a:ext cx="189" cy="243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69655" name="Text Box 23"/>
              <p:cNvSpPr txBox="1">
                <a:spLocks noChangeArrowheads="1"/>
              </p:cNvSpPr>
              <p:nvPr/>
            </p:nvSpPr>
            <p:spPr bwMode="auto">
              <a:xfrm>
                <a:off x="1397" y="2098"/>
                <a:ext cx="189" cy="243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69656" name="Text Box 24"/>
              <p:cNvSpPr txBox="1">
                <a:spLocks noChangeArrowheads="1"/>
              </p:cNvSpPr>
              <p:nvPr/>
            </p:nvSpPr>
            <p:spPr bwMode="auto">
              <a:xfrm>
                <a:off x="1701" y="2098"/>
                <a:ext cx="189" cy="243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</a:rPr>
                  <a:t>D</a:t>
                </a:r>
              </a:p>
            </p:txBody>
          </p:sp>
          <p:sp>
            <p:nvSpPr>
              <p:cNvPr id="69657" name="Text Box 25"/>
              <p:cNvSpPr txBox="1">
                <a:spLocks noChangeArrowheads="1"/>
              </p:cNvSpPr>
              <p:nvPr/>
            </p:nvSpPr>
            <p:spPr bwMode="auto">
              <a:xfrm>
                <a:off x="1094" y="2098"/>
                <a:ext cx="189" cy="243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>
                    <a:solidFill>
                      <a:srgbClr val="000000"/>
                    </a:solidFill>
                  </a:rPr>
                  <a:t>B</a:t>
                </a:r>
              </a:p>
            </p:txBody>
          </p:sp>
        </p:grpSp>
        <p:sp>
          <p:nvSpPr>
            <p:cNvPr id="69658" name="Text Box 26"/>
            <p:cNvSpPr txBox="1">
              <a:spLocks noChangeArrowheads="1"/>
            </p:cNvSpPr>
            <p:nvPr/>
          </p:nvSpPr>
          <p:spPr bwMode="auto">
            <a:xfrm>
              <a:off x="668" y="2446"/>
              <a:ext cx="8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u="sng">
                  <a:solidFill>
                    <a:srgbClr val="000099"/>
                  </a:solidFill>
                </a:rPr>
                <a:t>Examine queue</a:t>
              </a:r>
            </a:p>
          </p:txBody>
        </p:sp>
        <p:sp>
          <p:nvSpPr>
            <p:cNvPr id="69659" name="Text Box 27"/>
            <p:cNvSpPr txBox="1">
              <a:spLocks noChangeArrowheads="1"/>
            </p:cNvSpPr>
            <p:nvPr/>
          </p:nvSpPr>
          <p:spPr bwMode="auto">
            <a:xfrm>
              <a:off x="668" y="2734"/>
              <a:ext cx="8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u="sng">
                  <a:solidFill>
                    <a:srgbClr val="000099"/>
                  </a:solidFill>
                </a:rPr>
                <a:t>View account</a:t>
              </a:r>
            </a:p>
          </p:txBody>
        </p:sp>
        <p:sp>
          <p:nvSpPr>
            <p:cNvPr id="69660" name="Text Box 28"/>
            <p:cNvSpPr txBox="1">
              <a:spLocks noChangeArrowheads="1"/>
            </p:cNvSpPr>
            <p:nvPr/>
          </p:nvSpPr>
          <p:spPr bwMode="auto">
            <a:xfrm>
              <a:off x="907" y="3204"/>
              <a:ext cx="1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 u="sng">
                  <a:solidFill>
                    <a:srgbClr val="000099"/>
                  </a:solidFill>
                </a:rPr>
                <a:t>Frequent customer bonus</a:t>
              </a:r>
            </a:p>
          </p:txBody>
        </p:sp>
      </p:grpSp>
      <p:sp>
        <p:nvSpPr>
          <p:cNvPr id="69661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 smtClean="0"/>
              <a:t>Dynamic </a:t>
            </a:r>
            <a:r>
              <a:rPr lang="en-US" dirty="0"/>
              <a:t>Flow of Control</a:t>
            </a:r>
          </a:p>
        </p:txBody>
      </p: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360363" y="5738813"/>
            <a:ext cx="8423275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How can we ensure the reliability of this type of system?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52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2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98C-1FA7-45B6-B181-BBD853C1194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11" descr="IEEE_Sta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2209800"/>
            <a:ext cx="872331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6200" y="3429000"/>
            <a:ext cx="6096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53"/>
          <p:cNvSpPr txBox="1">
            <a:spLocks noChangeArrowheads="1"/>
          </p:cNvSpPr>
          <p:nvPr/>
        </p:nvSpPr>
        <p:spPr bwMode="auto">
          <a:xfrm>
            <a:off x="3047999" y="5567571"/>
            <a:ext cx="3124201" cy="707886"/>
          </a:xfrm>
          <a:prstGeom prst="rect">
            <a:avLst/>
          </a:prstGeom>
          <a:solidFill>
            <a:srgbClr val="CCCCFF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C0000"/>
                </a:solidFill>
                <a:latin typeface="Comic Sans MS" pitchFamily="66" charset="0"/>
              </a:rPr>
              <a:t>Oh yeah?? I’m definitely pushing BACK button !</a:t>
            </a:r>
            <a:endParaRPr lang="en-US" sz="20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cxnSp>
        <p:nvCxnSpPr>
          <p:cNvPr id="9" name="Straight Connector 8"/>
          <p:cNvCxnSpPr>
            <a:stCxn id="7" idx="3"/>
            <a:endCxn id="8" idx="1"/>
          </p:cNvCxnSpPr>
          <p:nvPr/>
        </p:nvCxnSpPr>
        <p:spPr>
          <a:xfrm>
            <a:off x="968939" y="3884285"/>
            <a:ext cx="2079060" cy="20372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84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98C-1FA7-45B6-B181-BBD853C1194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pay10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736600"/>
            <a:ext cx="91313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3"/>
          <p:cNvSpPr txBox="1">
            <a:spLocks noChangeArrowheads="1"/>
          </p:cNvSpPr>
          <p:nvPr/>
        </p:nvSpPr>
        <p:spPr bwMode="auto">
          <a:xfrm>
            <a:off x="5638800" y="5848489"/>
            <a:ext cx="3259138" cy="400110"/>
          </a:xfrm>
          <a:prstGeom prst="rect">
            <a:avLst/>
          </a:prstGeom>
          <a:solidFill>
            <a:srgbClr val="CCCCFF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>
                <a:solidFill>
                  <a:srgbClr val="CC0000"/>
                </a:solidFill>
                <a:latin typeface="Comic Sans MS" pitchFamily="66" charset="0"/>
              </a:rPr>
              <a:t>Doh</a:t>
            </a:r>
            <a:r>
              <a:rPr lang="en-US" sz="2000" dirty="0" smtClean="0">
                <a:solidFill>
                  <a:srgbClr val="CC0000"/>
                </a:solidFill>
                <a:latin typeface="Comic Sans MS" pitchFamily="66" charset="0"/>
              </a:rPr>
              <a:t>!!! Shoot the designer!</a:t>
            </a:r>
            <a:endParaRPr lang="en-US" sz="2000" dirty="0">
              <a:solidFill>
                <a:srgbClr val="CC0000"/>
              </a:solidFill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67202" y="4787900"/>
            <a:ext cx="1371598" cy="11844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89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305800" cy="990600"/>
          </a:xfrm>
        </p:spPr>
        <p:txBody>
          <a:bodyPr/>
          <a:lstStyle/>
          <a:p>
            <a:r>
              <a:rPr lang="en-US" dirty="0" smtClean="0"/>
              <a:t>Testing Web Apps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C7F0-59D3-42A5-AE8D-DAE1F90500D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 Box 1075"/>
          <p:cNvSpPr txBox="1">
            <a:spLocks noChangeArrowheads="1"/>
          </p:cNvSpPr>
          <p:nvPr/>
        </p:nvSpPr>
        <p:spPr bwMode="auto">
          <a:xfrm>
            <a:off x="533400" y="2225457"/>
            <a:ext cx="8153400" cy="2062103"/>
          </a:xfrm>
          <a:prstGeom prst="rect">
            <a:avLst/>
          </a:prstGeom>
          <a:solidFill>
            <a:srgbClr val="0000CC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428750" lvl="2" indent="-514350">
              <a:spcBef>
                <a:spcPct val="50000"/>
              </a:spcBef>
              <a:buAutoNum type="arabicPeriod"/>
            </a:pPr>
            <a:r>
              <a:rPr lang="en-US" sz="3200" dirty="0" smtClean="0">
                <a:latin typeface="Times New Roman" pitchFamily="18" charset="0"/>
              </a:rPr>
              <a:t>Software differences that effect testing</a:t>
            </a:r>
          </a:p>
          <a:p>
            <a:pPr marL="1428750" lvl="2" indent="-514350">
              <a:spcBef>
                <a:spcPct val="50000"/>
              </a:spcBef>
              <a:buAutoNum type="arabicPeriod"/>
            </a:pPr>
            <a:r>
              <a:rPr lang="en-US" sz="3200" dirty="0" smtClean="0">
                <a:latin typeface="Times New Roman" pitchFamily="18" charset="0"/>
              </a:rPr>
              <a:t>Atomic section-based testing</a:t>
            </a:r>
          </a:p>
          <a:p>
            <a:pPr marL="1428750" lvl="2" indent="-514350">
              <a:spcBef>
                <a:spcPct val="50000"/>
              </a:spcBef>
              <a:buAutoNum type="arabicPeriod"/>
            </a:pPr>
            <a:r>
              <a:rPr lang="en-US" sz="3200" dirty="0" smtClean="0"/>
              <a:t>Bypass testing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05000" y="3048000"/>
            <a:ext cx="6553200" cy="5334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50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7414-F5ED-40B0-8A30-14C3872109F5}" type="slidenum">
              <a:rPr lang="en-US"/>
              <a:pPr/>
              <a:t>35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Criteria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Tests can be </a:t>
            </a:r>
            <a:r>
              <a:rPr lang="en-US" dirty="0" smtClean="0">
                <a:solidFill>
                  <a:schemeClr val="tx2"/>
                </a:solidFill>
              </a:rPr>
              <a:t>designed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smtClean="0"/>
              <a:t>two levels</a:t>
            </a:r>
          </a:p>
          <a:p>
            <a:pPr lvl="1"/>
            <a:r>
              <a:rPr lang="en-US" dirty="0" smtClean="0"/>
              <a:t>Intra-component level : Atomic sections</a:t>
            </a:r>
          </a:p>
          <a:p>
            <a:pPr lvl="1"/>
            <a:r>
              <a:rPr lang="en-US" dirty="0" smtClean="0"/>
              <a:t>Inter-component level : The </a:t>
            </a:r>
            <a:r>
              <a:rPr lang="en-US" dirty="0" smtClean="0"/>
              <a:t>web </a:t>
            </a:r>
            <a:r>
              <a:rPr lang="en-US" dirty="0" smtClean="0"/>
              <a:t>application graph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Tests are created by deriving </a:t>
            </a:r>
            <a:r>
              <a:rPr lang="en-US" dirty="0">
                <a:solidFill>
                  <a:schemeClr val="tx2"/>
                </a:solidFill>
              </a:rPr>
              <a:t>sequences of transitions</a:t>
            </a:r>
            <a:r>
              <a:rPr lang="en-US" dirty="0"/>
              <a:t> among the </a:t>
            </a:r>
            <a:r>
              <a:rPr lang="en-US" dirty="0" smtClean="0"/>
              <a:t>web </a:t>
            </a:r>
            <a:r>
              <a:rPr lang="en-US" dirty="0"/>
              <a:t>software components and composite sections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ECF-70ED-4A7E-B00D-FEB241709F95}" type="slidenum">
              <a:rPr lang="en-US"/>
              <a:pPr/>
              <a:t>36</a:t>
            </a:fld>
            <a:endParaRPr 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229600" cy="1524000"/>
          </a:xfrm>
        </p:spPr>
        <p:txBody>
          <a:bodyPr/>
          <a:lstStyle/>
          <a:p>
            <a:r>
              <a:rPr lang="en-US" sz="3200" dirty="0"/>
              <a:t>Composite Section Test Criteria</a:t>
            </a:r>
            <a:br>
              <a:rPr lang="en-US" sz="3200" dirty="0"/>
            </a:br>
            <a:r>
              <a:rPr lang="en-US" sz="3200" dirty="0"/>
              <a:t>Intra-Component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800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All productions</a:t>
            </a:r>
            <a:r>
              <a:rPr lang="en-US" dirty="0"/>
              <a:t> in the grammar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Multiple forms for each software component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Each atomic section used at least once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Each selection</a:t>
            </a:r>
            <a:r>
              <a:rPr lang="en-US" dirty="0"/>
              <a:t> used once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Every form element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Each possible </a:t>
            </a:r>
            <a:r>
              <a:rPr lang="en-US" dirty="0">
                <a:solidFill>
                  <a:schemeClr val="tx2"/>
                </a:solidFill>
              </a:rPr>
              <a:t>aggregation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MCDC type </a:t>
            </a:r>
            <a:r>
              <a:rPr lang="en-US" dirty="0">
                <a:solidFill>
                  <a:schemeClr val="tx2"/>
                </a:solidFill>
              </a:rPr>
              <a:t>coverage of conditions</a:t>
            </a:r>
            <a:r>
              <a:rPr lang="en-US" dirty="0"/>
              <a:t> on productions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Based on predicates </a:t>
            </a:r>
            <a:r>
              <a:rPr lang="en-US" dirty="0" smtClean="0"/>
              <a:t>define the atomic </a:t>
            </a:r>
            <a:r>
              <a:rPr lang="en-US" dirty="0"/>
              <a:t>sections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41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52145-34B7-4A45-87A1-3F010821FD28}" type="slidenum">
              <a:rPr lang="en-US"/>
              <a:pPr/>
              <a:t>37</a:t>
            </a:fld>
            <a:endParaRPr lang="en-US"/>
          </a:p>
        </p:txBody>
      </p:sp>
      <p:sp>
        <p:nvSpPr>
          <p:cNvPr id="86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458200" cy="914400"/>
          </a:xfrm>
        </p:spPr>
        <p:txBody>
          <a:bodyPr/>
          <a:lstStyle/>
          <a:p>
            <a:pPr algn="l"/>
            <a:r>
              <a:rPr lang="en-US" dirty="0"/>
              <a:t>WAG (Inter-Component) Tests</a:t>
            </a:r>
          </a:p>
        </p:txBody>
      </p:sp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L1</a:t>
            </a:r>
            <a:r>
              <a:rPr lang="en-US" sz="2800" dirty="0"/>
              <a:t> : Evaluate static link </a:t>
            </a:r>
            <a:r>
              <a:rPr lang="en-US" sz="2800" dirty="0">
                <a:solidFill>
                  <a:schemeClr val="tx2"/>
                </a:solidFill>
              </a:rPr>
              <a:t>transitions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One test generated for each form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L2</a:t>
            </a:r>
            <a:r>
              <a:rPr lang="en-US" sz="2800" dirty="0"/>
              <a:t> : L1 with </a:t>
            </a:r>
            <a:r>
              <a:rPr lang="en-US" sz="2800" dirty="0">
                <a:solidFill>
                  <a:schemeClr val="tx2"/>
                </a:solidFill>
              </a:rPr>
              <a:t>two extensions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Values</a:t>
            </a:r>
            <a:r>
              <a:rPr lang="en-US" sz="2400" dirty="0"/>
              <a:t> entered with URL rewriting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</a:rPr>
              <a:t>Multiple tests</a:t>
            </a:r>
            <a:r>
              <a:rPr lang="en-US" sz="2400" dirty="0"/>
              <a:t> for each form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L3</a:t>
            </a:r>
            <a:r>
              <a:rPr lang="en-US" sz="2800" dirty="0"/>
              <a:t> : </a:t>
            </a:r>
            <a:r>
              <a:rPr lang="en-US" sz="2800" dirty="0">
                <a:solidFill>
                  <a:schemeClr val="tx2"/>
                </a:solidFill>
              </a:rPr>
              <a:t>Operational</a:t>
            </a:r>
            <a:r>
              <a:rPr lang="en-US" sz="2800" dirty="0"/>
              <a:t> transitions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Starting on non-initial pages, no subsequent transitions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L4</a:t>
            </a:r>
            <a:r>
              <a:rPr lang="en-US" sz="2800" dirty="0"/>
              <a:t> : </a:t>
            </a:r>
            <a:r>
              <a:rPr lang="en-US" sz="2800" dirty="0">
                <a:solidFill>
                  <a:schemeClr val="tx2"/>
                </a:solidFill>
              </a:rPr>
              <a:t>Operational</a:t>
            </a:r>
            <a:r>
              <a:rPr lang="en-US" sz="2800" dirty="0"/>
              <a:t> transitions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L1 tests with one operational transition at end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L5</a:t>
            </a:r>
            <a:r>
              <a:rPr lang="en-US" sz="2800" dirty="0"/>
              <a:t> : </a:t>
            </a:r>
            <a:r>
              <a:rPr lang="en-US" sz="2800" dirty="0">
                <a:solidFill>
                  <a:schemeClr val="tx2"/>
                </a:solidFill>
              </a:rPr>
              <a:t>L4 + tests</a:t>
            </a:r>
            <a:r>
              <a:rPr lang="en-US" sz="2800" dirty="0"/>
              <a:t> to traverse every transition out of the final page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0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Testing STIS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98C-1FA7-45B6-B181-BBD853C11944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6" name="Group 1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131741"/>
              </p:ext>
            </p:extLst>
          </p:nvPr>
        </p:nvGraphicFramePr>
        <p:xfrm>
          <a:off x="228600" y="1371600"/>
          <a:ext cx="8686800" cy="4840478"/>
        </p:xfrm>
        <a:graphic>
          <a:graphicData uri="http://schemas.openxmlformats.org/drawingml/2006/table">
            <a:tbl>
              <a:tblPr/>
              <a:tblGrid>
                <a:gridCol w="5257800"/>
                <a:gridCol w="685800"/>
                <a:gridCol w="685800"/>
                <a:gridCol w="685800"/>
                <a:gridCol w="685800"/>
                <a:gridCol w="6858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Failure 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L3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L4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L5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Number of tests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Pages displayed without authentication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2. Records added without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    authentication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3. Runtime failures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   (unhandled exceptions)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     Total number of failures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9" name="Text Box 153"/>
          <p:cNvSpPr txBox="1">
            <a:spLocks noChangeArrowheads="1"/>
          </p:cNvSpPr>
          <p:nvPr/>
        </p:nvSpPr>
        <p:spPr bwMode="auto">
          <a:xfrm>
            <a:off x="3657600" y="736600"/>
            <a:ext cx="1143000" cy="71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C0000"/>
                </a:solidFill>
              </a:rPr>
              <a:t>previous web tests</a:t>
            </a:r>
          </a:p>
        </p:txBody>
      </p:sp>
      <p:sp>
        <p:nvSpPr>
          <p:cNvPr id="10" name="Line 154"/>
          <p:cNvSpPr>
            <a:spLocks noChangeShapeType="1"/>
          </p:cNvSpPr>
          <p:nvPr/>
        </p:nvSpPr>
        <p:spPr bwMode="auto">
          <a:xfrm>
            <a:off x="4800600" y="1066800"/>
            <a:ext cx="8382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Oval 152"/>
          <p:cNvSpPr>
            <a:spLocks noChangeArrowheads="1"/>
          </p:cNvSpPr>
          <p:nvPr/>
        </p:nvSpPr>
        <p:spPr bwMode="auto">
          <a:xfrm>
            <a:off x="5257800" y="1981200"/>
            <a:ext cx="36576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3" name="Line 154"/>
          <p:cNvSpPr>
            <a:spLocks noChangeShapeType="1"/>
          </p:cNvSpPr>
          <p:nvPr/>
        </p:nvSpPr>
        <p:spPr bwMode="auto">
          <a:xfrm flipH="1">
            <a:off x="7162800" y="1219200"/>
            <a:ext cx="45720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53"/>
          <p:cNvSpPr txBox="1">
            <a:spLocks noChangeArrowheads="1"/>
          </p:cNvSpPr>
          <p:nvPr/>
        </p:nvSpPr>
        <p:spPr bwMode="auto">
          <a:xfrm>
            <a:off x="7162800" y="838200"/>
            <a:ext cx="1143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C0000"/>
                </a:solidFill>
              </a:rPr>
              <a:t>109 tests</a:t>
            </a:r>
            <a:endParaRPr lang="en-US" sz="2000" dirty="0">
              <a:solidFill>
                <a:srgbClr val="CC0000"/>
              </a:solidFill>
            </a:endParaRPr>
          </a:p>
        </p:txBody>
      </p:sp>
      <p:sp>
        <p:nvSpPr>
          <p:cNvPr id="14" name="Oval 152"/>
          <p:cNvSpPr>
            <a:spLocks noChangeArrowheads="1"/>
          </p:cNvSpPr>
          <p:nvPr/>
        </p:nvSpPr>
        <p:spPr bwMode="auto">
          <a:xfrm>
            <a:off x="5181600" y="5562600"/>
            <a:ext cx="36576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5" name="Line 154"/>
          <p:cNvSpPr>
            <a:spLocks noChangeShapeType="1"/>
          </p:cNvSpPr>
          <p:nvPr/>
        </p:nvSpPr>
        <p:spPr bwMode="auto">
          <a:xfrm flipV="1">
            <a:off x="4419600" y="5867400"/>
            <a:ext cx="7620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53"/>
          <p:cNvSpPr txBox="1">
            <a:spLocks noChangeArrowheads="1"/>
          </p:cNvSpPr>
          <p:nvPr/>
        </p:nvSpPr>
        <p:spPr bwMode="auto">
          <a:xfrm>
            <a:off x="1676400" y="6172200"/>
            <a:ext cx="4038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CC0000"/>
                </a:solidFill>
              </a:rPr>
              <a:t>Found 25 naturally occurring failures</a:t>
            </a:r>
            <a:endParaRPr lang="en-US" sz="2000" dirty="0">
              <a:solidFill>
                <a:srgbClr val="CC0000"/>
              </a:solidFill>
            </a:endParaRPr>
          </a:p>
        </p:txBody>
      </p:sp>
      <p:sp>
        <p:nvSpPr>
          <p:cNvPr id="8" name="Oval 152"/>
          <p:cNvSpPr>
            <a:spLocks noChangeArrowheads="1"/>
          </p:cNvSpPr>
          <p:nvPr/>
        </p:nvSpPr>
        <p:spPr bwMode="auto">
          <a:xfrm>
            <a:off x="5410200" y="1143000"/>
            <a:ext cx="762000" cy="5486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39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  <p:bldP spid="15" grpId="0" animBg="1"/>
      <p:bldP spid="16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305800" cy="990600"/>
          </a:xfrm>
        </p:spPr>
        <p:txBody>
          <a:bodyPr/>
          <a:lstStyle/>
          <a:p>
            <a:r>
              <a:rPr lang="en-US" dirty="0" smtClean="0"/>
              <a:t>Testing Web Apps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AC7F0-59D3-42A5-AE8D-DAE1F90500D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Text Box 1075"/>
          <p:cNvSpPr txBox="1">
            <a:spLocks noChangeArrowheads="1"/>
          </p:cNvSpPr>
          <p:nvPr/>
        </p:nvSpPr>
        <p:spPr bwMode="auto">
          <a:xfrm>
            <a:off x="533400" y="2225457"/>
            <a:ext cx="8153400" cy="2062103"/>
          </a:xfrm>
          <a:prstGeom prst="rect">
            <a:avLst/>
          </a:prstGeom>
          <a:solidFill>
            <a:srgbClr val="0000CC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428750" lvl="2" indent="-514350">
              <a:spcBef>
                <a:spcPct val="50000"/>
              </a:spcBef>
              <a:buAutoNum type="arabicPeriod"/>
            </a:pPr>
            <a:r>
              <a:rPr lang="en-US" sz="3200" dirty="0" smtClean="0">
                <a:latin typeface="Times New Roman" pitchFamily="18" charset="0"/>
              </a:rPr>
              <a:t>Software differences that effect testing</a:t>
            </a:r>
          </a:p>
          <a:p>
            <a:pPr marL="1428750" lvl="2" indent="-514350">
              <a:spcBef>
                <a:spcPct val="50000"/>
              </a:spcBef>
              <a:buAutoNum type="arabicPeriod"/>
            </a:pPr>
            <a:r>
              <a:rPr lang="en-US" sz="3200" dirty="0" smtClean="0">
                <a:latin typeface="Times New Roman" pitchFamily="18" charset="0"/>
              </a:rPr>
              <a:t>Atomic section-based testing</a:t>
            </a:r>
          </a:p>
          <a:p>
            <a:pPr marL="1428750" lvl="2" indent="-514350">
              <a:spcBef>
                <a:spcPct val="50000"/>
              </a:spcBef>
              <a:buAutoNum type="arabicPeriod"/>
            </a:pPr>
            <a:r>
              <a:rPr lang="en-US" sz="3200" dirty="0" smtClean="0"/>
              <a:t>Bypass testing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905000" y="3733800"/>
            <a:ext cx="6553200" cy="533400"/>
          </a:xfrm>
          <a:prstGeom prst="rect">
            <a:avLst/>
          </a:prstGeom>
          <a:solidFill>
            <a:srgbClr val="FFFF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89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0099">
                <a:lumMod val="30000"/>
                <a:lumOff val="70000"/>
              </a:srgbClr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14400"/>
            <a:ext cx="3657600" cy="990600"/>
          </a:xfrm>
          <a:solidFill>
            <a:srgbClr val="003399"/>
          </a:solidFill>
        </p:spPr>
        <p:txBody>
          <a:bodyPr/>
          <a:lstStyle/>
          <a:p>
            <a:pPr marL="514350" indent="-514350">
              <a:buClr>
                <a:schemeClr val="tx2"/>
              </a:buClr>
              <a:buSzPct val="95000"/>
              <a:buFont typeface="+mj-lt"/>
              <a:buAutoNum type="alphaUcPeriod"/>
            </a:pPr>
            <a:r>
              <a:rPr lang="en-US" dirty="0" smtClean="0"/>
              <a:t>Who am 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/>
              <a:t> ?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lphaUcPeriod"/>
            </a:pPr>
            <a:r>
              <a:rPr lang="en-US" dirty="0" smtClean="0"/>
              <a:t>Who are </a:t>
            </a:r>
            <a:r>
              <a:rPr lang="en-US" dirty="0" smtClean="0">
                <a:solidFill>
                  <a:srgbClr val="FFFF00"/>
                </a:solidFill>
              </a:rPr>
              <a:t>you</a:t>
            </a:r>
            <a:r>
              <a:rPr lang="en-US" dirty="0" smtClean="0"/>
              <a:t> 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BFCF6-975B-4530-B523-9D713183EF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905000"/>
            <a:ext cx="4572000" cy="2133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Part1 (13:00-15:00)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Web Apps Overview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How the </a:t>
            </a:r>
            <a:r>
              <a:rPr lang="en-US" kern="0" dirty="0" err="1" smtClean="0"/>
              <a:t>Interweb</a:t>
            </a:r>
            <a:r>
              <a:rPr lang="en-US" kern="0" dirty="0" smtClean="0"/>
              <a:t> Works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Web Software (Servlets)</a:t>
            </a:r>
            <a:endParaRPr lang="en-US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905000"/>
            <a:ext cx="4572000" cy="2133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 2 (19:00-21:00)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4"/>
            </a:pPr>
            <a:r>
              <a:rPr lang="en-US" kern="0" dirty="0" smtClean="0"/>
              <a:t>Control Flow &amp; State </a:t>
            </a:r>
            <a:r>
              <a:rPr lang="en-US" kern="0" dirty="0"/>
              <a:t>Handling is </a:t>
            </a:r>
            <a:r>
              <a:rPr lang="en-US" kern="0" dirty="0" smtClean="0"/>
              <a:t>Different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4"/>
            </a:pPr>
            <a:r>
              <a:rPr lang="en-US" kern="0" dirty="0" smtClean="0"/>
              <a:t>State Handling in JSP</a:t>
            </a:r>
            <a:endParaRPr lang="en-US" kern="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42900" y="1905000"/>
            <a:ext cx="845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90800" y="4038600"/>
            <a:ext cx="4572000" cy="25908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 3 (Friday13:00-15:00)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Web Software Security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Modeling Web Apps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Testing Web Apps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Engineering Process</a:t>
            </a:r>
            <a:endParaRPr lang="en-US" kern="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971800" y="4563979"/>
            <a:ext cx="4038600" cy="541421"/>
          </a:xfrm>
          <a:prstGeom prst="round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42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J  Offutt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C30973-9778-45D5-9028-CB6B3B858940}" type="slidenum">
              <a:rPr lang="zh-CN" altLang="en-US" smtClean="0">
                <a:ea typeface="宋体" charset="-122"/>
              </a:rPr>
              <a:pPr/>
              <a:t>40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08552" name="Oval 8"/>
          <p:cNvSpPr>
            <a:spLocks noChangeArrowheads="1"/>
          </p:cNvSpPr>
          <p:nvPr/>
        </p:nvSpPr>
        <p:spPr bwMode="auto">
          <a:xfrm>
            <a:off x="6629400" y="3505200"/>
            <a:ext cx="762000" cy="16002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Oval 2"/>
          <p:cNvSpPr>
            <a:spLocks noChangeArrowheads="1"/>
          </p:cNvSpPr>
          <p:nvPr/>
        </p:nvSpPr>
        <p:spPr bwMode="auto">
          <a:xfrm>
            <a:off x="3505200" y="5105400"/>
            <a:ext cx="5105400" cy="6096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Oval 3"/>
          <p:cNvSpPr>
            <a:spLocks noChangeArrowheads="1"/>
          </p:cNvSpPr>
          <p:nvPr/>
        </p:nvSpPr>
        <p:spPr bwMode="auto">
          <a:xfrm>
            <a:off x="2438400" y="5638800"/>
            <a:ext cx="3733800" cy="6096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Oval 4"/>
          <p:cNvSpPr>
            <a:spLocks noChangeArrowheads="1"/>
          </p:cNvSpPr>
          <p:nvPr/>
        </p:nvSpPr>
        <p:spPr bwMode="auto">
          <a:xfrm>
            <a:off x="5943600" y="1828800"/>
            <a:ext cx="1905000" cy="6096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305800" cy="9906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Abbreviated HTML</a:t>
            </a:r>
          </a:p>
        </p:txBody>
      </p:sp>
      <p:sp>
        <p:nvSpPr>
          <p:cNvPr id="44041" name="Text Box 6"/>
          <p:cNvSpPr txBox="1">
            <a:spLocks noChangeArrowheads="1"/>
          </p:cNvSpPr>
          <p:nvPr/>
        </p:nvSpPr>
        <p:spPr bwMode="auto">
          <a:xfrm>
            <a:off x="152400" y="785813"/>
            <a:ext cx="88392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&lt;FORM &gt;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Type=“text” Name=“username” Size=20&gt;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Type=“text” Name=“age” Size=3 </a:t>
            </a:r>
            <a:r>
              <a:rPr lang="en-US" altLang="zh-CN" sz="2400" b="0" dirty="0" err="1">
                <a:solidFill>
                  <a:schemeClr val="tx1"/>
                </a:solidFill>
                <a:latin typeface="Arial" pitchFamily="34" charset="0"/>
                <a:ea typeface="宋体" charset="-122"/>
              </a:rPr>
              <a:t>Maxlength</a:t>
            </a: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=3&gt;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&lt;P&gt; Version to purchase: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   …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Type=“radio” Name=“version” Value=“150” Checked&gt;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Type=“radio” Name=“version” Value=“250”&gt;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Type=“radio” Name=“version” Value=“500”&gt;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</a:t>
            </a:r>
            <a:r>
              <a:rPr lang="en-US" altLang="zh-CN" sz="2400" b="0" dirty="0" smtClean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=“submit” </a:t>
            </a:r>
            <a:r>
              <a:rPr lang="en-US" altLang="zh-CN" sz="2400" b="0" dirty="0" err="1">
                <a:solidFill>
                  <a:schemeClr val="tx1"/>
                </a:solidFill>
                <a:latin typeface="Arial" pitchFamily="34" charset="0"/>
                <a:ea typeface="宋体" charset="-122"/>
              </a:rPr>
              <a:t>onClick</a:t>
            </a:r>
            <a:r>
              <a:rPr lang="en-US" altLang="zh-CN" sz="2400" b="0" dirty="0" smtClean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=“return </a:t>
            </a:r>
            <a:r>
              <a:rPr lang="en-US" altLang="zh-CN" sz="2400" b="0" dirty="0" err="1" smtClean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checkInfo</a:t>
            </a:r>
            <a:r>
              <a:rPr lang="en-US" altLang="zh-CN" sz="2400" b="0" dirty="0" smtClean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(</a:t>
            </a:r>
            <a:r>
              <a:rPr lang="en-US" altLang="zh-CN" sz="2400" b="0" dirty="0" err="1">
                <a:solidFill>
                  <a:schemeClr val="tx1"/>
                </a:solidFill>
                <a:latin typeface="Arial" pitchFamily="34" charset="0"/>
                <a:ea typeface="宋体" charset="-122"/>
              </a:rPr>
              <a:t>this.form</a:t>
            </a:r>
            <a:r>
              <a:rPr lang="en-US" altLang="zh-CN" sz="2400" b="0" dirty="0" smtClean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)”&gt;</a:t>
            </a:r>
            <a:endParaRPr lang="en-US" altLang="zh-CN" sz="2400" b="0" dirty="0">
              <a:solidFill>
                <a:schemeClr val="tx1"/>
              </a:solidFill>
              <a:latin typeface="Arial" pitchFamily="34" charset="0"/>
              <a:ea typeface="宋体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Type=“hidden”  </a:t>
            </a:r>
            <a:r>
              <a:rPr lang="en-US" altLang="zh-CN" sz="2400" b="0" dirty="0" err="1">
                <a:solidFill>
                  <a:schemeClr val="tx1"/>
                </a:solidFill>
                <a:latin typeface="Arial" pitchFamily="34" charset="0"/>
                <a:ea typeface="宋体" charset="-122"/>
              </a:rPr>
              <a:t>isLoggedIn</a:t>
            </a: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=“no”&gt;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&lt;/FORM&gt;</a:t>
            </a:r>
          </a:p>
        </p:txBody>
      </p:sp>
      <p:sp>
        <p:nvSpPr>
          <p:cNvPr id="44042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1509188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2" grpId="0" animBg="1"/>
      <p:bldP spid="108546" grpId="0" animBg="1"/>
      <p:bldP spid="108547" grpId="0" animBg="1"/>
      <p:bldP spid="1085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J  Offutt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79E8E4-42E4-4009-A73D-09A9F54AC2AE}" type="slidenum">
              <a:rPr lang="zh-CN" altLang="en-US" smtClean="0">
                <a:ea typeface="宋体" charset="-122"/>
              </a:rPr>
              <a:pPr/>
              <a:t>41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0"/>
            <a:ext cx="7920038" cy="1230313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Bypass Behavior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286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宋体" charset="-122"/>
              </a:rPr>
              <a:t>Extremely loose </a:t>
            </a:r>
            <a:r>
              <a:rPr lang="en-US" altLang="zh-CN" sz="3200" dirty="0" smtClean="0">
                <a:solidFill>
                  <a:schemeClr val="tx2"/>
                </a:solidFill>
                <a:ea typeface="宋体" charset="-122"/>
              </a:rPr>
              <a:t>coupling</a:t>
            </a:r>
            <a:r>
              <a:rPr lang="en-US" altLang="zh-CN" sz="3200" dirty="0" smtClean="0">
                <a:ea typeface="宋体" charset="-122"/>
              </a:rPr>
              <a:t> …</a:t>
            </a:r>
          </a:p>
          <a:p>
            <a:pPr lvl="1" eaLnBrk="1" hangingPunct="1"/>
            <a:endParaRPr lang="en-US" altLang="zh-CN" sz="2800" dirty="0" smtClean="0">
              <a:ea typeface="宋体" charset="-122"/>
            </a:endParaRPr>
          </a:p>
          <a:p>
            <a:pPr eaLnBrk="1" hangingPunct="1"/>
            <a:r>
              <a:rPr lang="en-US" altLang="zh-CN" sz="3200" dirty="0" smtClean="0">
                <a:ea typeface="宋体" charset="-122"/>
              </a:rPr>
              <a:t>combined with the </a:t>
            </a:r>
            <a:r>
              <a:rPr lang="en-US" altLang="zh-CN" sz="3200" dirty="0" smtClean="0">
                <a:solidFill>
                  <a:schemeClr val="tx2"/>
                </a:solidFill>
                <a:ea typeface="宋体" charset="-122"/>
              </a:rPr>
              <a:t>stateless</a:t>
            </a:r>
            <a:r>
              <a:rPr lang="en-US" altLang="zh-CN" sz="3200" dirty="0" smtClean="0">
                <a:ea typeface="宋体" charset="-122"/>
              </a:rPr>
              <a:t> protocol …</a:t>
            </a:r>
          </a:p>
          <a:p>
            <a:pPr lvl="1" eaLnBrk="1" hangingPunct="1"/>
            <a:endParaRPr lang="en-US" altLang="zh-CN" sz="2800" dirty="0" smtClean="0">
              <a:ea typeface="宋体" charset="-122"/>
            </a:endParaRPr>
          </a:p>
          <a:p>
            <a:pPr eaLnBrk="1" hangingPunct="1"/>
            <a:r>
              <a:rPr lang="en-US" altLang="zh-CN" sz="3200" dirty="0" smtClean="0">
                <a:ea typeface="宋体" charset="-122"/>
              </a:rPr>
              <a:t>allows users to easily </a:t>
            </a:r>
            <a:r>
              <a:rPr lang="en-US" altLang="zh-CN" sz="3200" dirty="0" smtClean="0">
                <a:solidFill>
                  <a:schemeClr val="tx2"/>
                </a:solidFill>
                <a:ea typeface="宋体" charset="-122"/>
              </a:rPr>
              <a:t>bypass</a:t>
            </a:r>
            <a:r>
              <a:rPr lang="en-US" altLang="zh-CN" sz="3200" dirty="0" smtClean="0">
                <a:ea typeface="宋体" charset="-122"/>
              </a:rPr>
              <a:t> client-side checking :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263650" y="4826000"/>
            <a:ext cx="66167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Users can </a:t>
            </a:r>
            <a:r>
              <a:rPr lang="en-US" altLang="zh-CN" sz="3200" i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save</a:t>
            </a:r>
            <a:r>
              <a:rPr lang="en-US" altLang="zh-CN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and </a:t>
            </a:r>
            <a:r>
              <a:rPr lang="en-US" altLang="zh-CN" sz="3200" i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modify</a:t>
            </a:r>
            <a:r>
              <a:rPr lang="en-US" altLang="zh-CN" sz="32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the HTML</a:t>
            </a:r>
          </a:p>
        </p:txBody>
      </p:sp>
      <p:sp>
        <p:nvSpPr>
          <p:cNvPr id="4506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July 2013</a:t>
            </a:r>
            <a:endParaRPr lang="en-US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5099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/>
      <p:bldP spid="1218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J  Offutt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961C82-D6F2-4BBB-96AF-F92A657569D6}" type="slidenum">
              <a:rPr lang="zh-CN" altLang="en-US" smtClean="0">
                <a:ea typeface="宋体" charset="-122"/>
              </a:rPr>
              <a:pPr/>
              <a:t>42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3657600" y="5181600"/>
            <a:ext cx="495300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>
              <a:solidFill>
                <a:srgbClr val="CC0000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6019800" y="1905000"/>
            <a:ext cx="182880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>
              <a:solidFill>
                <a:srgbClr val="CC0000"/>
              </a:solidFill>
              <a:latin typeface="Arial" pitchFamily="34" charset="0"/>
              <a:ea typeface="宋体" charset="-122"/>
            </a:endParaRPr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305800" cy="1066800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Saved &amp; Modified HTML</a:t>
            </a: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152400" y="785813"/>
            <a:ext cx="88392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&lt;FORM &gt;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Type=“text” Name=“username” Size=20&gt;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Type=“text” Name=“age” Size=3 Maxlength=3&gt;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&lt;P&gt; Version to purchase: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   …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Type=“radio” Name=“version” Value=“150”&gt;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Type=“radio” Name=“version” Value=“250”&gt;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Type=“radio” Name=“version” Value=“500” Checked&gt;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&lt;INPUT Type=“submit” onClick=“return checkInfo (this.form)”&gt;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   &lt;INPUT Type=“hidden”  isLoggedIn= “no” &gt; 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latin typeface="Arial" pitchFamily="34" charset="0"/>
                <a:ea typeface="宋体" charset="-122"/>
              </a:rPr>
              <a:t>&lt;/FORM&gt;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114800" y="2362200"/>
            <a:ext cx="4724400" cy="193833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ea typeface="宋体" charset="-122"/>
              </a:rPr>
              <a:t>Allows an input with arbitrary age, no checking, cost=$25 …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ea typeface="宋体" charset="-122"/>
              </a:rPr>
              <a:t>‘&lt;‘ can crash an XML parser</a:t>
            </a:r>
          </a:p>
          <a:p>
            <a:pPr>
              <a:spcBef>
                <a:spcPct val="50000"/>
              </a:spcBef>
            </a:pPr>
            <a:r>
              <a:rPr lang="en-US" altLang="zh-CN" sz="2400" b="0">
                <a:solidFill>
                  <a:schemeClr val="tx1"/>
                </a:solidFill>
                <a:ea typeface="宋体" charset="-122"/>
              </a:rPr>
              <a:t>Text fields can have SQL statements</a:t>
            </a:r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3657600" y="5410200"/>
            <a:ext cx="4953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>
            <a:off x="6019800" y="2133600"/>
            <a:ext cx="1828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6629400" y="4648200"/>
            <a:ext cx="685800" cy="5232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CC0000"/>
                </a:solidFill>
                <a:latin typeface="Arial" pitchFamily="34" charset="0"/>
                <a:ea typeface="宋体" charset="-122"/>
              </a:rPr>
              <a:t>25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5410200" y="5715000"/>
            <a:ext cx="762000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CC0000"/>
                </a:solidFill>
                <a:latin typeface="Arial" pitchFamily="34" charset="0"/>
                <a:ea typeface="宋体" charset="-122"/>
              </a:rPr>
              <a:t>yes</a:t>
            </a:r>
          </a:p>
        </p:txBody>
      </p:sp>
      <p:sp>
        <p:nvSpPr>
          <p:cNvPr id="46093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3652229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  <p:bldP spid="125955" grpId="0" animBg="1"/>
      <p:bldP spid="125958" grpId="0" animBg="1" autoUpdateAnimBg="0"/>
      <p:bldP spid="125959" grpId="0" animBg="1"/>
      <p:bldP spid="125960" grpId="0" animBg="1"/>
      <p:bldP spid="125961" grpId="0" animBg="1"/>
      <p:bldP spid="12596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Bypass Testing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This example illustrates how users can “bypass” client-side </a:t>
            </a:r>
            <a:r>
              <a:rPr lang="en-US" sz="2800" smtClean="0">
                <a:solidFill>
                  <a:schemeClr val="tx2"/>
                </a:solidFill>
              </a:rPr>
              <a:t>constraint enforcement</a:t>
            </a:r>
          </a:p>
          <a:p>
            <a:r>
              <a:rPr lang="en-US" sz="2800" smtClean="0"/>
              <a:t>Bypass testing constructs tests to </a:t>
            </a:r>
            <a:r>
              <a:rPr lang="en-US" sz="2800" smtClean="0">
                <a:solidFill>
                  <a:schemeClr val="tx2"/>
                </a:solidFill>
              </a:rPr>
              <a:t>intentionally violate</a:t>
            </a:r>
            <a:r>
              <a:rPr lang="en-US" sz="2800" smtClean="0"/>
              <a:t> constraints</a:t>
            </a:r>
          </a:p>
          <a:p>
            <a:pPr lvl="1"/>
            <a:r>
              <a:rPr lang="en-US" sz="2400" smtClean="0"/>
              <a:t>Eases test </a:t>
            </a:r>
            <a:r>
              <a:rPr lang="en-US" sz="2400" smtClean="0">
                <a:solidFill>
                  <a:schemeClr val="tx2"/>
                </a:solidFill>
              </a:rPr>
              <a:t>automation</a:t>
            </a:r>
          </a:p>
          <a:p>
            <a:pPr lvl="1"/>
            <a:r>
              <a:rPr lang="en-US" sz="2400" smtClean="0"/>
              <a:t>Checks </a:t>
            </a:r>
            <a:r>
              <a:rPr lang="en-US" sz="2400" smtClean="0">
                <a:solidFill>
                  <a:schemeClr val="tx2"/>
                </a:solidFill>
              </a:rPr>
              <a:t>robustness</a:t>
            </a:r>
          </a:p>
          <a:p>
            <a:pPr lvl="1"/>
            <a:r>
              <a:rPr lang="en-US" sz="2400" smtClean="0"/>
              <a:t>Evaluates </a:t>
            </a:r>
            <a:r>
              <a:rPr lang="en-US" sz="2400" smtClean="0">
                <a:solidFill>
                  <a:schemeClr val="tx2"/>
                </a:solidFill>
              </a:rPr>
              <a:t>security</a:t>
            </a:r>
          </a:p>
          <a:p>
            <a:r>
              <a:rPr lang="en-US" sz="2800" smtClean="0"/>
              <a:t>Preliminary results</a:t>
            </a:r>
          </a:p>
          <a:p>
            <a:pPr lvl="1"/>
            <a:r>
              <a:rPr lang="en-US" sz="2400" smtClean="0"/>
              <a:t>Rules for constructing tests</a:t>
            </a:r>
          </a:p>
          <a:p>
            <a:pPr lvl="1"/>
            <a:r>
              <a:rPr lang="en-US" sz="2400" smtClean="0"/>
              <a:t>Successfully found errors in numerous Web apps</a:t>
            </a: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July 2013</a:t>
            </a: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  Offutt</a:t>
            </a:r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B676A-D160-4BF1-B89A-DFD1F3AA7261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8366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  Offutt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94563-1277-4D70-B3CC-250D618F447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350250" cy="1143000"/>
          </a:xfrm>
        </p:spPr>
        <p:txBody>
          <a:bodyPr/>
          <a:lstStyle/>
          <a:p>
            <a:r>
              <a:rPr lang="en-US" dirty="0" smtClean="0"/>
              <a:t>Client-Side Constraint Rules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r>
              <a:rPr lang="en-US" sz="2800" dirty="0" smtClean="0"/>
              <a:t>Violate </a:t>
            </a:r>
            <a:r>
              <a:rPr lang="en-US" sz="2800" dirty="0" smtClean="0">
                <a:solidFill>
                  <a:srgbClr val="FFFF00"/>
                </a:solidFill>
              </a:rPr>
              <a:t>size restrictions </a:t>
            </a:r>
            <a:r>
              <a:rPr lang="en-US" sz="2800" dirty="0" smtClean="0"/>
              <a:t>on strings</a:t>
            </a:r>
          </a:p>
          <a:p>
            <a:r>
              <a:rPr lang="en-US" sz="2800" dirty="0" smtClean="0"/>
              <a:t>Introduce values </a:t>
            </a:r>
            <a:r>
              <a:rPr lang="en-US" sz="2800" dirty="0" smtClean="0">
                <a:solidFill>
                  <a:srgbClr val="FFFF00"/>
                </a:solidFill>
              </a:rPr>
              <a:t>not included</a:t>
            </a:r>
            <a:r>
              <a:rPr lang="en-US" sz="2800" dirty="0" smtClean="0"/>
              <a:t> in static choices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Radio</a:t>
            </a:r>
            <a:r>
              <a:rPr lang="en-US" sz="2400" dirty="0" smtClean="0"/>
              <a:t> boxes</a:t>
            </a:r>
          </a:p>
          <a:p>
            <a:pPr lvl="1"/>
            <a:r>
              <a:rPr lang="en-US" sz="2400" dirty="0" smtClean="0"/>
              <a:t>Select (</a:t>
            </a:r>
            <a:r>
              <a:rPr lang="en-US" sz="2400" dirty="0" smtClean="0">
                <a:solidFill>
                  <a:srgbClr val="FFFF00"/>
                </a:solidFill>
              </a:rPr>
              <a:t>drop-down</a:t>
            </a:r>
            <a:r>
              <a:rPr lang="en-US" sz="2400" dirty="0" smtClean="0"/>
              <a:t>) lists</a:t>
            </a:r>
          </a:p>
          <a:p>
            <a:r>
              <a:rPr lang="en-US" sz="2800" dirty="0" smtClean="0"/>
              <a:t>Violate </a:t>
            </a:r>
            <a:r>
              <a:rPr lang="en-US" sz="2800" dirty="0" smtClean="0">
                <a:solidFill>
                  <a:srgbClr val="FFFF00"/>
                </a:solidFill>
              </a:rPr>
              <a:t>hard-coded values</a:t>
            </a:r>
          </a:p>
          <a:p>
            <a:r>
              <a:rPr lang="en-US" sz="2800" dirty="0" smtClean="0"/>
              <a:t>Use values that </a:t>
            </a:r>
            <a:r>
              <a:rPr lang="en-US" sz="2800" dirty="0" err="1" smtClean="0"/>
              <a:t>JavaScripts</a:t>
            </a:r>
            <a:r>
              <a:rPr lang="en-US" sz="2800" dirty="0" smtClean="0"/>
              <a:t> flag as </a:t>
            </a:r>
            <a:r>
              <a:rPr lang="en-US" sz="2800" dirty="0" smtClean="0">
                <a:solidFill>
                  <a:srgbClr val="FFFF00"/>
                </a:solidFill>
              </a:rPr>
              <a:t>errors</a:t>
            </a:r>
          </a:p>
          <a:p>
            <a:r>
              <a:rPr lang="en-US" sz="2800" dirty="0" smtClean="0"/>
              <a:t>Change “</a:t>
            </a:r>
            <a:r>
              <a:rPr lang="en-US" sz="2800" dirty="0" smtClean="0">
                <a:solidFill>
                  <a:srgbClr val="FFFF00"/>
                </a:solidFill>
              </a:rPr>
              <a:t>transfer mode</a:t>
            </a:r>
            <a:r>
              <a:rPr lang="en-US" sz="2800" dirty="0" smtClean="0"/>
              <a:t>” (get, post, …)</a:t>
            </a:r>
          </a:p>
          <a:p>
            <a:r>
              <a:rPr lang="en-US" sz="2800" dirty="0" smtClean="0"/>
              <a:t>Change destination </a:t>
            </a:r>
            <a:r>
              <a:rPr lang="en-US" sz="2800" dirty="0" smtClean="0">
                <a:solidFill>
                  <a:srgbClr val="FFFF00"/>
                </a:solidFill>
              </a:rPr>
              <a:t>URL</a:t>
            </a:r>
            <a:r>
              <a:rPr lang="en-US" sz="2800" dirty="0" smtClean="0"/>
              <a:t>s</a:t>
            </a:r>
          </a:p>
        </p:txBody>
      </p:sp>
      <p:sp>
        <p:nvSpPr>
          <p:cNvPr id="51206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2543837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7920038" cy="1230313"/>
          </a:xfrm>
        </p:spPr>
        <p:txBody>
          <a:bodyPr/>
          <a:lstStyle/>
          <a:p>
            <a:r>
              <a:rPr lang="en-US" dirty="0" smtClean="0"/>
              <a:t>Results on 16 Web Apps</a:t>
            </a:r>
          </a:p>
        </p:txBody>
      </p:sp>
      <p:sp>
        <p:nvSpPr>
          <p:cNvPr id="573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/>
              <a:t>July 2013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J  Offutt</a:t>
            </a:r>
          </a:p>
        </p:txBody>
      </p:sp>
      <p:sp>
        <p:nvSpPr>
          <p:cNvPr id="573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024163-05BE-44CA-8449-81348EA43F22}" type="slidenum">
              <a:rPr lang="zh-CN" altLang="en-US" smtClean="0">
                <a:ea typeface="宋体" charset="-122"/>
              </a:rPr>
              <a:pPr/>
              <a:t>45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57350" name="Rectangle 2"/>
          <p:cNvSpPr>
            <a:spLocks noChangeArrowheads="1"/>
          </p:cNvSpPr>
          <p:nvPr/>
        </p:nvSpPr>
        <p:spPr bwMode="auto">
          <a:xfrm>
            <a:off x="0" y="1295400"/>
            <a:ext cx="91440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pic>
        <p:nvPicPr>
          <p:cNvPr id="573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89075"/>
            <a:ext cx="58674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7" descr="inv-ValidResponces_FORpres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71600"/>
            <a:ext cx="31607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90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Jeff </a:t>
            </a:r>
            <a:r>
              <a:rPr lang="en-US" sz="2400" dirty="0"/>
              <a:t>Offutt, </a:t>
            </a:r>
            <a:r>
              <a:rPr lang="en-US" sz="2400" dirty="0" err="1"/>
              <a:t>Vasileios</a:t>
            </a:r>
            <a:r>
              <a:rPr lang="en-US" sz="2400" dirty="0"/>
              <a:t> Papadimitriou, and </a:t>
            </a:r>
            <a:r>
              <a:rPr lang="en-US" sz="2400" dirty="0" err="1"/>
              <a:t>Upsorn</a:t>
            </a:r>
            <a:r>
              <a:rPr lang="en-US" sz="2400" dirty="0"/>
              <a:t> </a:t>
            </a:r>
            <a:r>
              <a:rPr lang="en-US" sz="2400" dirty="0" err="1"/>
              <a:t>Praphamontripong</a:t>
            </a:r>
            <a:r>
              <a:rPr lang="en-US" sz="2400" dirty="0"/>
              <a:t>. A Case Study on Bypass Testing of Web Applications. Springer’s Empirical Software Engineering </a:t>
            </a:r>
            <a:r>
              <a:rPr lang="en-US" sz="2400" dirty="0" smtClean="0"/>
              <a:t> journal, July 2012</a:t>
            </a:r>
          </a:p>
          <a:p>
            <a:r>
              <a:rPr lang="en-US" sz="2400" dirty="0" err="1"/>
              <a:t>Mouelhi</a:t>
            </a:r>
            <a:r>
              <a:rPr lang="en-US" sz="2400" dirty="0"/>
              <a:t>, Le </a:t>
            </a:r>
            <a:r>
              <a:rPr lang="en-US" sz="2400" dirty="0" err="1"/>
              <a:t>Traon</a:t>
            </a:r>
            <a:r>
              <a:rPr lang="en-US" sz="2400" dirty="0"/>
              <a:t>, </a:t>
            </a:r>
            <a:r>
              <a:rPr lang="en-US" sz="2400" dirty="0" err="1"/>
              <a:t>Abgrall</a:t>
            </a:r>
            <a:r>
              <a:rPr lang="en-US" sz="2400" dirty="0"/>
              <a:t>, </a:t>
            </a:r>
            <a:r>
              <a:rPr lang="en-US" sz="2400" dirty="0" err="1"/>
              <a:t>Baudry</a:t>
            </a:r>
            <a:r>
              <a:rPr lang="en-US" sz="2400" dirty="0"/>
              <a:t>, and </a:t>
            </a:r>
            <a:r>
              <a:rPr lang="en-US" sz="2400" dirty="0" err="1"/>
              <a:t>Gombault</a:t>
            </a:r>
            <a:r>
              <a:rPr lang="en-US" sz="2400" dirty="0"/>
              <a:t>. Tailored Shielding and Bypass Testing of Web Applications. Fourth International Conference on Software Testing, Verification and Validation (ICST), March 2011, </a:t>
            </a:r>
            <a:r>
              <a:rPr lang="en-US" sz="2400" dirty="0" err="1"/>
              <a:t>pp</a:t>
            </a:r>
            <a:r>
              <a:rPr lang="en-US" sz="2400" dirty="0"/>
              <a:t> </a:t>
            </a:r>
            <a:r>
              <a:rPr lang="en-US" sz="2400" dirty="0" smtClean="0"/>
              <a:t>210-219</a:t>
            </a:r>
            <a:endParaRPr lang="en-US" sz="2400" b="1" dirty="0"/>
          </a:p>
          <a:p>
            <a:r>
              <a:rPr lang="en-US" sz="2400" dirty="0"/>
              <a:t>Jeff Offutt, </a:t>
            </a:r>
            <a:r>
              <a:rPr lang="en-US" sz="2400" dirty="0" err="1"/>
              <a:t>Qingxiang</a:t>
            </a:r>
            <a:r>
              <a:rPr lang="en-US" sz="2400" dirty="0"/>
              <a:t> Wang and Joann J. </a:t>
            </a:r>
            <a:r>
              <a:rPr lang="en-US" sz="2400" dirty="0" err="1"/>
              <a:t>Ordille</a:t>
            </a:r>
            <a:r>
              <a:rPr lang="en-US" sz="2400" dirty="0"/>
              <a:t>. An Industrial Case Study of Bypass Testing on Web Applications. 1st IEEE International Conference on Software Testing, Verification and </a:t>
            </a:r>
            <a:r>
              <a:rPr lang="en-US" sz="2400" dirty="0" smtClean="0"/>
              <a:t>Validation </a:t>
            </a:r>
            <a:r>
              <a:rPr lang="en-US" sz="2400" dirty="0"/>
              <a:t>, pages 465-474, April 2008, Lillehammer, Norway</a:t>
            </a:r>
          </a:p>
          <a:p>
            <a:r>
              <a:rPr lang="en-US" sz="2400" dirty="0"/>
              <a:t>Jeff Offutt, Ye Wu, </a:t>
            </a:r>
            <a:r>
              <a:rPr lang="en-US" sz="2400" dirty="0" err="1"/>
              <a:t>Xiaochen</a:t>
            </a:r>
            <a:r>
              <a:rPr lang="en-US" sz="2400" dirty="0"/>
              <a:t> Du and Hong Huang. Bypass Testing of Web Applications.  IEEE International Symposium on Software Reliability Engineering, pages 187-197, November 2004, Bretagne </a:t>
            </a:r>
            <a:r>
              <a:rPr lang="en-US" sz="2400" dirty="0" smtClean="0"/>
              <a:t>France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C1891-8797-470D-B212-3BF0F958134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0099">
                <a:lumMod val="30000"/>
                <a:lumOff val="70000"/>
              </a:srgbClr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14400"/>
            <a:ext cx="3657600" cy="990600"/>
          </a:xfrm>
          <a:solidFill>
            <a:srgbClr val="003399"/>
          </a:solidFill>
        </p:spPr>
        <p:txBody>
          <a:bodyPr/>
          <a:lstStyle/>
          <a:p>
            <a:pPr marL="514350" indent="-514350">
              <a:buClr>
                <a:schemeClr val="tx2"/>
              </a:buClr>
              <a:buSzPct val="95000"/>
              <a:buFont typeface="+mj-lt"/>
              <a:buAutoNum type="alphaUcPeriod"/>
            </a:pPr>
            <a:r>
              <a:rPr lang="en-US" dirty="0" smtClean="0"/>
              <a:t>Who am 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/>
              <a:t> ?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lphaUcPeriod"/>
            </a:pPr>
            <a:r>
              <a:rPr lang="en-US" dirty="0" smtClean="0"/>
              <a:t>Who are </a:t>
            </a:r>
            <a:r>
              <a:rPr lang="en-US" dirty="0" smtClean="0">
                <a:solidFill>
                  <a:srgbClr val="FFFF00"/>
                </a:solidFill>
              </a:rPr>
              <a:t>you</a:t>
            </a:r>
            <a:r>
              <a:rPr lang="en-US" dirty="0" smtClean="0"/>
              <a:t> 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BFCF6-975B-4530-B523-9D713183EFE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905000"/>
            <a:ext cx="4572000" cy="2133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Part1 (13:00-15:00)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Web Apps Overview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How the </a:t>
            </a:r>
            <a:r>
              <a:rPr lang="en-US" kern="0" dirty="0" err="1" smtClean="0"/>
              <a:t>Interweb</a:t>
            </a:r>
            <a:r>
              <a:rPr lang="en-US" kern="0" dirty="0" smtClean="0"/>
              <a:t> Works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/>
            </a:pPr>
            <a:r>
              <a:rPr lang="en-US" kern="0" dirty="0" smtClean="0"/>
              <a:t>Web Software (Servlets)</a:t>
            </a:r>
            <a:endParaRPr lang="en-US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905000"/>
            <a:ext cx="4572000" cy="21336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 2 (19:00-21:00)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4"/>
            </a:pPr>
            <a:r>
              <a:rPr lang="en-US" kern="0" dirty="0" smtClean="0"/>
              <a:t>Control Flow &amp; State </a:t>
            </a:r>
            <a:r>
              <a:rPr lang="en-US" kern="0" dirty="0"/>
              <a:t>Handling is </a:t>
            </a:r>
            <a:r>
              <a:rPr lang="en-US" kern="0" dirty="0" smtClean="0"/>
              <a:t>Different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4"/>
            </a:pPr>
            <a:r>
              <a:rPr lang="en-US" kern="0" dirty="0" smtClean="0"/>
              <a:t>State Handling in JSP</a:t>
            </a:r>
            <a:endParaRPr lang="en-US" kern="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42900" y="1905000"/>
            <a:ext cx="845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590800" y="4038600"/>
            <a:ext cx="4572000" cy="25908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tx2"/>
              </a:buClr>
              <a:buSzPct val="95000"/>
              <a:buFontTx/>
              <a:buNone/>
            </a:pPr>
            <a:r>
              <a:rPr lang="en-US" b="1" kern="0" dirty="0" smtClean="0"/>
              <a:t>Part 3 (Friday13:00-15:00)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Web Software Security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Modeling Web Apps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Testing Web Apps</a:t>
            </a:r>
          </a:p>
          <a:p>
            <a:pPr marL="514350" indent="-514350">
              <a:buClr>
                <a:schemeClr val="tx2"/>
              </a:buClr>
              <a:buSzPct val="95000"/>
              <a:buFont typeface="+mj-lt"/>
              <a:buAutoNum type="arabicPeriod" startAt="6"/>
            </a:pPr>
            <a:r>
              <a:rPr lang="en-US" kern="0" dirty="0" smtClean="0"/>
              <a:t>Engineering Process</a:t>
            </a:r>
            <a:endParaRPr lang="en-US" kern="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971800" y="6087979"/>
            <a:ext cx="4038600" cy="541421"/>
          </a:xfrm>
          <a:prstGeom prst="roundRect">
            <a:avLst/>
          </a:prstGeom>
          <a:solidFill>
            <a:srgbClr val="FFFF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65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Evolutionary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Pre-1850 : </a:t>
            </a:r>
            <a:r>
              <a:rPr lang="en-US" dirty="0" smtClean="0">
                <a:solidFill>
                  <a:schemeClr val="tx2"/>
                </a:solidFill>
              </a:rPr>
              <a:t>Hand-crafted</a:t>
            </a:r>
            <a:r>
              <a:rPr lang="en-US" dirty="0" smtClean="0"/>
              <a:t> objects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Design </a:t>
            </a:r>
            <a:r>
              <a:rPr lang="en-US" dirty="0" smtClean="0">
                <a:solidFill>
                  <a:schemeClr val="tx2"/>
                </a:solidFill>
              </a:rPr>
              <a:t>evolved</a:t>
            </a:r>
            <a:r>
              <a:rPr lang="en-US" dirty="0" smtClean="0"/>
              <a:t> over time, each new object better than the last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Very high</a:t>
            </a:r>
            <a:r>
              <a:rPr lang="en-US" dirty="0" smtClean="0"/>
              <a:t> production cost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1850s-1900 : </a:t>
            </a:r>
            <a:r>
              <a:rPr lang="en-US" dirty="0" smtClean="0">
                <a:solidFill>
                  <a:schemeClr val="tx2"/>
                </a:solidFill>
              </a:rPr>
              <a:t>Early manufacturing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Assembly line separated design from manufacturing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Put emphasis on quantity instead of quality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1900s-1950s : </a:t>
            </a:r>
            <a:r>
              <a:rPr lang="en-US" dirty="0" smtClean="0">
                <a:solidFill>
                  <a:schemeClr val="tx2"/>
                </a:solidFill>
              </a:rPr>
              <a:t>Large-scale manufacturing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The same (</a:t>
            </a:r>
            <a:r>
              <a:rPr lang="en-US" dirty="0" smtClean="0">
                <a:solidFill>
                  <a:schemeClr val="tx2"/>
                </a:solidFill>
              </a:rPr>
              <a:t>flawed?</a:t>
            </a:r>
            <a:r>
              <a:rPr lang="en-US" dirty="0" smtClean="0"/>
              <a:t>) design is put into thousands of products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Very low</a:t>
            </a:r>
            <a:r>
              <a:rPr lang="en-US" dirty="0" smtClean="0"/>
              <a:t> development cost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1950s-2000s : </a:t>
            </a:r>
            <a:r>
              <a:rPr lang="en-US" dirty="0" smtClean="0">
                <a:solidFill>
                  <a:schemeClr val="tx2"/>
                </a:solidFill>
              </a:rPr>
              <a:t>Global distribution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Distribution costs first dominate, then are steadily reduced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5638800"/>
            <a:ext cx="7620000" cy="584775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Manufacturing defeated evolutionary design!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33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105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Design</a:t>
            </a:r>
            <a:r>
              <a:rPr lang="en-US" dirty="0" smtClean="0"/>
              <a:t> : Deciding the internal structure and external </a:t>
            </a:r>
            <a:r>
              <a:rPr lang="en-US" dirty="0" smtClean="0"/>
              <a:t>functionalities of </a:t>
            </a:r>
            <a:r>
              <a:rPr lang="en-US" dirty="0" smtClean="0"/>
              <a:t>a technological artifact</a:t>
            </a:r>
          </a:p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Development</a:t>
            </a:r>
            <a:r>
              <a:rPr lang="en-US" dirty="0" smtClean="0"/>
              <a:t> : Creating a technological artifact from a design</a:t>
            </a:r>
          </a:p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Manufacturing</a:t>
            </a:r>
            <a:r>
              <a:rPr lang="en-US" dirty="0" smtClean="0"/>
              <a:t> : Creating </a:t>
            </a:r>
            <a:r>
              <a:rPr lang="en-US" dirty="0" smtClean="0"/>
              <a:t>technological artifacts ready for users or customers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i="1" dirty="0" smtClean="0">
                <a:solidFill>
                  <a:schemeClr val="tx2"/>
                </a:solidFill>
              </a:rPr>
              <a:t>Distribution</a:t>
            </a:r>
            <a:r>
              <a:rPr lang="en-US" dirty="0" smtClean="0"/>
              <a:t> : Providing a technological artifact to users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C1891-8797-470D-B212-3BF0F958134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2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B4F3A-5A6F-4B48-804E-9282016968F9}" type="slidenum">
              <a:rPr lang="en-US"/>
              <a:pPr/>
              <a:t>5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Through Time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2047875"/>
            <a:ext cx="8915400" cy="40481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100 </a:t>
            </a:r>
            <a:r>
              <a:rPr lang="en-US" dirty="0">
                <a:solidFill>
                  <a:schemeClr val="tx2"/>
                </a:solidFill>
              </a:rPr>
              <a:t>BC</a:t>
            </a:r>
            <a:r>
              <a:rPr lang="en-US" dirty="0"/>
              <a:t> Rome : magic charms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1400s</a:t>
            </a:r>
            <a:r>
              <a:rPr lang="en-US" dirty="0" smtClean="0"/>
              <a:t> </a:t>
            </a:r>
            <a:r>
              <a:rPr lang="en-US" dirty="0" smtClean="0"/>
              <a:t>Europe </a:t>
            </a:r>
            <a:r>
              <a:rPr lang="en-US" dirty="0"/>
              <a:t>: not much worth stealing, armed </a:t>
            </a:r>
            <a:r>
              <a:rPr lang="en-US" dirty="0" smtClean="0"/>
              <a:t>guards for the rich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1600s</a:t>
            </a:r>
            <a:r>
              <a:rPr lang="en-US" dirty="0" smtClean="0"/>
              <a:t> </a:t>
            </a:r>
            <a:r>
              <a:rPr lang="en-US" dirty="0" smtClean="0"/>
              <a:t>American colonies </a:t>
            </a:r>
            <a:r>
              <a:rPr lang="en-US" dirty="0"/>
              <a:t>: no doors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1800s</a:t>
            </a:r>
            <a:r>
              <a:rPr lang="en-US" dirty="0" smtClean="0"/>
              <a:t> </a:t>
            </a:r>
            <a:r>
              <a:rPr lang="en-US" dirty="0"/>
              <a:t>USA : doors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1900s</a:t>
            </a:r>
            <a:r>
              <a:rPr lang="en-US" dirty="0" smtClean="0"/>
              <a:t> </a:t>
            </a:r>
            <a:r>
              <a:rPr lang="en-US" dirty="0"/>
              <a:t>USA : better lock than your neighbor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21st </a:t>
            </a:r>
            <a:r>
              <a:rPr lang="en-US" baseline="30000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Century</a:t>
            </a:r>
            <a:r>
              <a:rPr lang="en-US" dirty="0"/>
              <a:t> : keys, PINs, passwords, </a:t>
            </a:r>
            <a:r>
              <a:rPr lang="en-US" dirty="0" smtClean="0"/>
              <a:t>biometrics,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1960s : </a:t>
            </a:r>
            <a:r>
              <a:rPr lang="en-US" dirty="0" smtClean="0">
                <a:solidFill>
                  <a:schemeClr val="tx2"/>
                </a:solidFill>
              </a:rPr>
              <a:t>Designers were users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Most developers used their own software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Little distribution, personal “tinkering”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1970s-1990 : </a:t>
            </a:r>
            <a:r>
              <a:rPr lang="en-US" dirty="0" smtClean="0">
                <a:solidFill>
                  <a:schemeClr val="tx2"/>
                </a:solidFill>
              </a:rPr>
              <a:t>Seeking perfection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Software has very high design &amp; development cost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Software has very </a:t>
            </a:r>
            <a:r>
              <a:rPr lang="en-US" dirty="0" smtClean="0">
                <a:solidFill>
                  <a:schemeClr val="tx2"/>
                </a:solidFill>
              </a:rPr>
              <a:t>near-zero</a:t>
            </a:r>
            <a:r>
              <a:rPr lang="en-US" dirty="0" smtClean="0"/>
              <a:t> </a:t>
            </a:r>
            <a:r>
              <a:rPr lang="en-US" dirty="0" smtClean="0"/>
              <a:t>manufacturing cost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1990-2000 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2"/>
                </a:solidFill>
              </a:rPr>
              <a:t>Improved development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Better software tools reduced development costs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With manufacturing and development costs</a:t>
            </a:r>
            <a:r>
              <a:rPr lang="en-US" dirty="0"/>
              <a:t> near </a:t>
            </a:r>
            <a:r>
              <a:rPr lang="en-US" dirty="0" smtClean="0"/>
              <a:t>zero, design </a:t>
            </a:r>
            <a:r>
              <a:rPr lang="en-US" dirty="0" smtClean="0"/>
              <a:t>&amp; development costs </a:t>
            </a:r>
            <a:r>
              <a:rPr lang="en-US" dirty="0" smtClean="0"/>
              <a:t>ballooned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7620000" cy="584775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Software had to be perfect “out of the box”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14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2000-2010 : </a:t>
            </a:r>
            <a:r>
              <a:rPr lang="en-US" dirty="0">
                <a:solidFill>
                  <a:schemeClr val="tx2"/>
                </a:solidFill>
              </a:rPr>
              <a:t>Global distribution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Distribution costs steadily decreased—disks, diskettes, CDs, </a:t>
            </a:r>
            <a:r>
              <a:rPr lang="en-US" dirty="0" smtClean="0"/>
              <a:t>the Internet, the Web …</a:t>
            </a:r>
            <a:endParaRPr lang="en-US" dirty="0"/>
          </a:p>
          <a:p>
            <a:r>
              <a:rPr lang="en-US" dirty="0" smtClean="0"/>
              <a:t>With </a:t>
            </a:r>
            <a:r>
              <a:rPr lang="en-US" dirty="0" smtClean="0">
                <a:solidFill>
                  <a:schemeClr val="tx2"/>
                </a:solidFill>
              </a:rPr>
              <a:t>near-zero costs</a:t>
            </a:r>
            <a:r>
              <a:rPr lang="en-US" dirty="0" smtClean="0"/>
              <a:t> for manufacturing and distribution, design and development became paramount</a:t>
            </a:r>
          </a:p>
          <a:p>
            <a:r>
              <a:rPr lang="en-US" dirty="0" smtClean="0"/>
              <a:t>Our </a:t>
            </a:r>
            <a:r>
              <a:rPr lang="en-US" dirty="0" smtClean="0">
                <a:solidFill>
                  <a:schemeClr val="tx2"/>
                </a:solidFill>
              </a:rPr>
              <a:t>research</a:t>
            </a:r>
            <a:r>
              <a:rPr lang="en-US" dirty="0" smtClean="0"/>
              <a:t> emphasized early-stage activities :</a:t>
            </a:r>
          </a:p>
          <a:p>
            <a:pPr lvl="1"/>
            <a:r>
              <a:rPr lang="en-US" dirty="0" smtClean="0"/>
              <a:t>Formal methods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Testing the finished product</a:t>
            </a:r>
          </a:p>
          <a:p>
            <a:pPr lvl="1"/>
            <a:r>
              <a:rPr lang="en-US" dirty="0" smtClean="0"/>
              <a:t>Maintenance in terms of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C1891-8797-470D-B212-3BF0F958134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5715000"/>
            <a:ext cx="7620000" cy="584775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But humans aren’t good at being perfect !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2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Undercurrent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Driving distribution costs down to near-zero created a subtle, but </a:t>
            </a:r>
            <a:r>
              <a:rPr lang="en-US" dirty="0" smtClean="0">
                <a:solidFill>
                  <a:schemeClr val="tx2"/>
                </a:solidFill>
              </a:rPr>
              <a:t>powerful change</a:t>
            </a:r>
          </a:p>
          <a:p>
            <a:r>
              <a:rPr lang="en-US" dirty="0" smtClean="0"/>
              <a:t>From 1990-2005, we got new versions of MS-Office every </a:t>
            </a:r>
            <a:r>
              <a:rPr lang="en-US" dirty="0" smtClean="0">
                <a:solidFill>
                  <a:schemeClr val="tx2"/>
                </a:solidFill>
              </a:rPr>
              <a:t>four or five years</a:t>
            </a:r>
          </a:p>
          <a:p>
            <a:pPr lvl="1"/>
            <a:r>
              <a:rPr lang="en-US" dirty="0" smtClean="0"/>
              <a:t>Took </a:t>
            </a:r>
            <a:r>
              <a:rPr lang="en-US" dirty="0" smtClean="0"/>
              <a:t>years for </a:t>
            </a:r>
            <a:r>
              <a:rPr lang="en-US" dirty="0" smtClean="0"/>
              <a:t>maintenance changes to reach users</a:t>
            </a:r>
          </a:p>
          <a:p>
            <a:r>
              <a:rPr lang="en-US" dirty="0" smtClean="0"/>
              <a:t>But how often do we get new versions of </a:t>
            </a:r>
            <a:r>
              <a:rPr lang="en-US" dirty="0" smtClean="0">
                <a:solidFill>
                  <a:schemeClr val="tx2"/>
                </a:solidFill>
              </a:rPr>
              <a:t>web apps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Google mail</a:t>
            </a:r>
          </a:p>
          <a:p>
            <a:pPr lvl="1"/>
            <a:r>
              <a:rPr lang="en-US" dirty="0" smtClean="0"/>
              <a:t>Amazon</a:t>
            </a:r>
          </a:p>
          <a:p>
            <a:pPr lvl="1"/>
            <a:r>
              <a:rPr lang="en-US" dirty="0" smtClean="0"/>
              <a:t>Pandora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C1891-8797-470D-B212-3BF0F958134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7620000" cy="584775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Monthly … daily … hourly !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08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Evolutionary Software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38200"/>
            <a:ext cx="89154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Pre-Web</a:t>
            </a:r>
            <a:r>
              <a:rPr lang="en-US" dirty="0" smtClean="0"/>
              <a:t> software design &amp; production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Strive for a </a:t>
            </a:r>
            <a:r>
              <a:rPr lang="en-US" dirty="0" smtClean="0">
                <a:solidFill>
                  <a:schemeClr val="tx2"/>
                </a:solidFill>
              </a:rPr>
              <a:t>perfect design</a:t>
            </a:r>
            <a:r>
              <a:rPr lang="en-US" dirty="0" smtClean="0"/>
              <a:t>, expensive development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chemeClr val="tx2"/>
                </a:solidFill>
              </a:rPr>
              <a:t>Deploy</a:t>
            </a:r>
            <a:r>
              <a:rPr lang="en-US" dirty="0" smtClean="0"/>
              <a:t> a new version ever 4 to 6 years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chemeClr val="tx2"/>
                </a:solidFill>
              </a:rPr>
              <a:t>Evolution</a:t>
            </a:r>
            <a:r>
              <a:rPr lang="en-US" dirty="0" smtClean="0"/>
              <a:t> was very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03B15-55C7-43DE-A324-26A9946933F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4300" y="2667000"/>
            <a:ext cx="891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Post-Web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software production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Initial “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</a:rPr>
              <a:t>pretty good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” design and development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Faster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</a:rPr>
              <a:t>evolution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</a:rPr>
              <a:t>Automatic updates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of desktop applications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Software upgrades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</a:rPr>
              <a:t>pushed out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to mobile devices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Replacing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 MT" pitchFamily="34" charset="0"/>
              </a:rPr>
              <a:t>chips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</a:rPr>
              <a:t> in cars during oil changes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3400" y="5638800"/>
            <a:ext cx="8077200" cy="584775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The Web has resuscitated evolutionary design !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65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entire </a:t>
            </a:r>
            <a:r>
              <a:rPr lang="en-US" dirty="0" smtClean="0">
                <a:solidFill>
                  <a:schemeClr val="tx2"/>
                </a:solidFill>
              </a:rPr>
              <a:t>research agenda</a:t>
            </a:r>
            <a:r>
              <a:rPr lang="en-US" dirty="0" smtClean="0"/>
              <a:t> is changing</a:t>
            </a:r>
          </a:p>
          <a:p>
            <a:pPr lvl="1"/>
            <a:r>
              <a:rPr lang="en-US" dirty="0" smtClean="0"/>
              <a:t>No more “getting it right out of the box”</a:t>
            </a:r>
          </a:p>
          <a:p>
            <a:pPr lvl="1"/>
            <a:r>
              <a:rPr lang="en-US" dirty="0" smtClean="0"/>
              <a:t>How do we support </a:t>
            </a:r>
            <a:r>
              <a:rPr lang="en-US" dirty="0" smtClean="0">
                <a:solidFill>
                  <a:schemeClr val="tx2"/>
                </a:solidFill>
              </a:rPr>
              <a:t>evolutionary design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Process</a:t>
            </a:r>
          </a:p>
          <a:p>
            <a:pPr lvl="1"/>
            <a:r>
              <a:rPr lang="en-US" dirty="0" smtClean="0"/>
              <a:t>Agile methods</a:t>
            </a:r>
            <a:r>
              <a:rPr lang="en-US" dirty="0" smtClean="0"/>
              <a:t>, scrum, </a:t>
            </a:r>
            <a:r>
              <a:rPr lang="en-US" dirty="0" smtClean="0"/>
              <a:t>TDD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Design / modeling</a:t>
            </a:r>
          </a:p>
          <a:p>
            <a:pPr lvl="1"/>
            <a:r>
              <a:rPr lang="en-US" dirty="0" smtClean="0"/>
              <a:t>Primary criterion is the ability to make many changes quickly</a:t>
            </a:r>
          </a:p>
          <a:p>
            <a:pPr lvl="1"/>
            <a:r>
              <a:rPr lang="en-US" dirty="0" smtClean="0"/>
              <a:t>The point of many architectural frameworks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Testing</a:t>
            </a:r>
          </a:p>
          <a:p>
            <a:pPr lvl="1"/>
            <a:r>
              <a:rPr lang="en-US" dirty="0" smtClean="0"/>
              <a:t>Forget system testing, we need better unit &amp; integration testing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Measurement</a:t>
            </a:r>
          </a:p>
          <a:p>
            <a:pPr lvl="1"/>
            <a:r>
              <a:rPr lang="en-US" dirty="0" smtClean="0"/>
              <a:t>We need to quickly measure the impact of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C1891-8797-470D-B212-3BF0F958134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0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Short Term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C1891-8797-470D-B212-3BF0F958134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00300" y="1460787"/>
            <a:ext cx="4343400" cy="584775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If you have a 5-year plan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3400" y="2992279"/>
            <a:ext cx="8077200" cy="1077218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How can you design, develop, and distribute ONE idea in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3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months  ?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28700" y="5029200"/>
            <a:ext cx="7086600" cy="584775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And then grow it over the next 4.5 years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40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C1891-8797-470D-B212-3BF0F958134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47950" y="1460787"/>
            <a:ext cx="4343400" cy="584775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Without a doubt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47950" y="3244826"/>
            <a:ext cx="4343400" cy="584775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the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Web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47950" y="5028864"/>
            <a:ext cx="4343400" cy="584775"/>
          </a:xfrm>
          <a:prstGeom prst="rect">
            <a:avLst/>
          </a:prstGeom>
          <a:solidFill>
            <a:srgbClr val="0000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changes 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everything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35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Issues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 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4AAF-9484-4D4D-A708-8B2780A2C97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ext Box 1075"/>
          <p:cNvSpPr txBox="1">
            <a:spLocks noChangeArrowheads="1"/>
          </p:cNvSpPr>
          <p:nvPr/>
        </p:nvSpPr>
        <p:spPr bwMode="auto">
          <a:xfrm>
            <a:off x="533400" y="1752600"/>
            <a:ext cx="8153400" cy="4639732"/>
          </a:xfrm>
          <a:prstGeom prst="rect">
            <a:avLst/>
          </a:prstGeom>
          <a:solidFill>
            <a:srgbClr val="0000CC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How to secure web apps?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Design </a:t>
            </a:r>
            <a:r>
              <a:rPr lang="en-US" dirty="0">
                <a:solidFill>
                  <a:schemeClr val="tx2"/>
                </a:solidFill>
              </a:rPr>
              <a:t>modeling</a:t>
            </a:r>
            <a:r>
              <a:rPr lang="en-US" dirty="0"/>
              <a:t> for web applications?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Which </a:t>
            </a:r>
            <a:r>
              <a:rPr lang="en-US" dirty="0">
                <a:solidFill>
                  <a:schemeClr val="tx2"/>
                </a:solidFill>
              </a:rPr>
              <a:t>design patterns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frameworks</a:t>
            </a:r>
            <a:r>
              <a:rPr lang="en-US" dirty="0"/>
              <a:t> work, and </a:t>
            </a:r>
            <a:r>
              <a:rPr lang="en-US" dirty="0" smtClean="0"/>
              <a:t>when?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How to </a:t>
            </a:r>
            <a:r>
              <a:rPr lang="en-US" dirty="0" smtClean="0">
                <a:solidFill>
                  <a:schemeClr val="tx2"/>
                </a:solidFill>
              </a:rPr>
              <a:t>testing</a:t>
            </a:r>
            <a:r>
              <a:rPr lang="en-US" dirty="0" smtClean="0"/>
              <a:t> </a:t>
            </a:r>
            <a:r>
              <a:rPr lang="en-US" dirty="0"/>
              <a:t>web </a:t>
            </a:r>
            <a:r>
              <a:rPr lang="en-US" dirty="0" smtClean="0"/>
              <a:t>applications?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to </a:t>
            </a:r>
            <a:r>
              <a:rPr lang="en-US" dirty="0">
                <a:solidFill>
                  <a:schemeClr val="tx2"/>
                </a:solidFill>
              </a:rPr>
              <a:t>maintain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evolve</a:t>
            </a:r>
            <a:r>
              <a:rPr lang="en-US" dirty="0"/>
              <a:t> web </a:t>
            </a:r>
            <a:r>
              <a:rPr lang="en-US" dirty="0" smtClean="0"/>
              <a:t>applications?</a:t>
            </a: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What is the best software </a:t>
            </a:r>
            <a:r>
              <a:rPr lang="en-US" dirty="0">
                <a:solidFill>
                  <a:schemeClr val="tx2"/>
                </a:solidFill>
              </a:rPr>
              <a:t>development process</a:t>
            </a:r>
            <a:r>
              <a:rPr lang="en-US" dirty="0"/>
              <a:t> for the web</a:t>
            </a:r>
            <a:r>
              <a:rPr lang="en-US" dirty="0" smtClean="0"/>
              <a:t>?</a:t>
            </a:r>
            <a:endParaRPr lang="en-US" sz="2800" dirty="0" smtClean="0">
              <a:latin typeface="Gill Sans MT" pitchFamily="34" charset="0"/>
            </a:endParaRPr>
          </a:p>
          <a:p>
            <a:pPr marL="514350" indent="-51435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00" dirty="0" smtClean="0">
                <a:latin typeface="Gill Sans MT" pitchFamily="34" charset="0"/>
              </a:rPr>
              <a:t>.</a:t>
            </a:r>
            <a:endParaRPr lang="en-US" sz="28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6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AF86C56-30E5-4C38-9C79-AEC4D7FFA814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Usability and Passwords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3429000"/>
          </a:xfrm>
        </p:spPr>
        <p:txBody>
          <a:bodyPr/>
          <a:lstStyle/>
          <a:p>
            <a:r>
              <a:rPr lang="en-US" dirty="0" smtClean="0"/>
              <a:t>When users are </a:t>
            </a:r>
            <a:r>
              <a:rPr lang="en-US" dirty="0" smtClean="0">
                <a:solidFill>
                  <a:schemeClr val="tx2"/>
                </a:solidFill>
              </a:rPr>
              <a:t>forced to change</a:t>
            </a:r>
            <a:r>
              <a:rPr lang="en-US" dirty="0" smtClean="0"/>
              <a:t> their passwords frequently, they must come up with schemes to remember</a:t>
            </a:r>
          </a:p>
          <a:p>
            <a:r>
              <a:rPr lang="en-US" dirty="0" smtClean="0"/>
              <a:t>If change is too frequent, users’ </a:t>
            </a:r>
            <a:r>
              <a:rPr lang="en-US" dirty="0" smtClean="0">
                <a:solidFill>
                  <a:schemeClr val="tx2"/>
                </a:solidFill>
              </a:rPr>
              <a:t>schemes subvert security</a:t>
            </a:r>
            <a:r>
              <a:rPr lang="en-US" dirty="0" smtClean="0"/>
              <a:t>, making it easier to crack their passwords</a:t>
            </a:r>
          </a:p>
          <a:p>
            <a:r>
              <a:rPr lang="en-US" dirty="0" smtClean="0"/>
              <a:t>The dividing line is about </a:t>
            </a:r>
            <a:r>
              <a:rPr lang="en-US" dirty="0" smtClean="0">
                <a:solidFill>
                  <a:schemeClr val="tx2"/>
                </a:solidFill>
              </a:rPr>
              <a:t>six months</a:t>
            </a:r>
          </a:p>
          <a:p>
            <a:pPr lvl="1"/>
            <a:r>
              <a:rPr lang="en-US" dirty="0" smtClean="0"/>
              <a:t>When users have to change their passwords more than twice a year, </a:t>
            </a:r>
            <a:r>
              <a:rPr lang="en-US" dirty="0" smtClean="0">
                <a:solidFill>
                  <a:schemeClr val="tx2"/>
                </a:solidFill>
              </a:rPr>
              <a:t>security goes down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" y="441960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Designing </a:t>
            </a:r>
            <a:r>
              <a:rPr lang="en-US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memorable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passwords is easy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Designing </a:t>
            </a:r>
            <a:r>
              <a:rPr lang="en-US" sz="28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secure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passwords is easy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28700" y="5522912"/>
            <a:ext cx="7086600" cy="954088"/>
          </a:xfrm>
          <a:prstGeom prst="rect">
            <a:avLst/>
          </a:prstGeom>
          <a:solidFill>
            <a:srgbClr val="0000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schemeClr val="tx2"/>
                </a:solidFill>
              </a:rPr>
              <a:t>It is </a:t>
            </a:r>
            <a:r>
              <a:rPr lang="en-US" sz="2800" b="1" i="1">
                <a:solidFill>
                  <a:schemeClr val="tx2"/>
                </a:solidFill>
              </a:rPr>
              <a:t>very hard </a:t>
            </a:r>
            <a:r>
              <a:rPr lang="en-US" sz="2800" i="1">
                <a:solidFill>
                  <a:schemeClr val="tx2"/>
                </a:solidFill>
              </a:rPr>
              <a:t>to design passwords that are both easy to remember and secure !</a:t>
            </a:r>
            <a:endParaRPr lang="en-US" sz="2800" u="sng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5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D99E8-0FDB-4EE9-8583-897091831D44}" type="slidenum">
              <a:rPr lang="en-US"/>
              <a:pPr/>
              <a:t>7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077200" cy="1524000"/>
          </a:xfrm>
        </p:spPr>
        <p:txBody>
          <a:bodyPr/>
          <a:lstStyle/>
          <a:p>
            <a:r>
              <a:rPr lang="en-US" dirty="0"/>
              <a:t>Security Requirements for Web Apps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524000"/>
            <a:ext cx="89154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FFFF00"/>
                </a:solidFill>
              </a:rPr>
              <a:t>Authentication</a:t>
            </a:r>
          </a:p>
          <a:p>
            <a:pPr marL="914400" lvl="1" indent="-457200"/>
            <a:r>
              <a:rPr lang="en-US" dirty="0"/>
              <a:t>Verify the </a:t>
            </a:r>
            <a:r>
              <a:rPr lang="en-US" dirty="0">
                <a:solidFill>
                  <a:srgbClr val="FFFF00"/>
                </a:solidFill>
              </a:rPr>
              <a:t>identity</a:t>
            </a:r>
            <a:r>
              <a:rPr lang="en-US" dirty="0"/>
              <a:t> of the parties involved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FFFF00"/>
                </a:solidFill>
              </a:rPr>
              <a:t>Authorization</a:t>
            </a:r>
          </a:p>
          <a:p>
            <a:pPr marL="914400" lvl="1" indent="-457200"/>
            <a:r>
              <a:rPr lang="en-US" dirty="0"/>
              <a:t>Limit </a:t>
            </a:r>
            <a:r>
              <a:rPr lang="en-US" dirty="0">
                <a:solidFill>
                  <a:srgbClr val="FFFF00"/>
                </a:solidFill>
              </a:rPr>
              <a:t>access</a:t>
            </a:r>
            <a:r>
              <a:rPr lang="en-US" dirty="0"/>
              <a:t> to resources to users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FFFF00"/>
                </a:solidFill>
              </a:rPr>
              <a:t>Confidentiality</a:t>
            </a:r>
          </a:p>
          <a:p>
            <a:pPr marL="914400" lvl="1" indent="-457200"/>
            <a:r>
              <a:rPr lang="en-US" dirty="0"/>
              <a:t>Ensure that </a:t>
            </a:r>
            <a:r>
              <a:rPr lang="en-US" dirty="0">
                <a:solidFill>
                  <a:srgbClr val="FFFF00"/>
                </a:solidFill>
              </a:rPr>
              <a:t>information</a:t>
            </a:r>
            <a:r>
              <a:rPr lang="en-US" dirty="0"/>
              <a:t> </a:t>
            </a:r>
            <a:r>
              <a:rPr lang="en-US" dirty="0" smtClean="0"/>
              <a:t>is given only </a:t>
            </a:r>
            <a:r>
              <a:rPr lang="en-US" dirty="0"/>
              <a:t>to </a:t>
            </a:r>
            <a:r>
              <a:rPr lang="en-US" dirty="0" smtClean="0"/>
              <a:t>authenticated parties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solidFill>
                  <a:srgbClr val="FFFF00"/>
                </a:solidFill>
              </a:rPr>
              <a:t>Integrity</a:t>
            </a:r>
          </a:p>
          <a:p>
            <a:pPr marL="914400" lvl="1" indent="-457200"/>
            <a:r>
              <a:rPr lang="en-US" dirty="0"/>
              <a:t>Ensure that information is </a:t>
            </a:r>
            <a:r>
              <a:rPr lang="en-US" dirty="0">
                <a:solidFill>
                  <a:srgbClr val="FFFF00"/>
                </a:solidFill>
              </a:rPr>
              <a:t>not changed</a:t>
            </a:r>
            <a:r>
              <a:rPr lang="en-US" dirty="0"/>
              <a:t> or </a:t>
            </a:r>
            <a:r>
              <a:rPr lang="en-US" dirty="0" smtClean="0"/>
              <a:t>tampered with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4C44-8694-4EF6-B4CF-6F3722561F7A}" type="slidenum">
              <a:rPr lang="en-US"/>
              <a:pPr/>
              <a:t>8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Apply?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600200"/>
            <a:ext cx="8915400" cy="4953000"/>
          </a:xfrm>
        </p:spPr>
        <p:txBody>
          <a:bodyPr/>
          <a:lstStyle/>
          <a:p>
            <a:r>
              <a:rPr lang="en-US" dirty="0"/>
              <a:t>Security can be applied at </a:t>
            </a:r>
            <a:r>
              <a:rPr lang="en-US" dirty="0">
                <a:solidFill>
                  <a:srgbClr val="FFFF00"/>
                </a:solidFill>
              </a:rPr>
              <a:t>three</a:t>
            </a:r>
            <a:r>
              <a:rPr lang="en-US" dirty="0"/>
              <a:t> </a:t>
            </a:r>
            <a:r>
              <a:rPr lang="en-US" dirty="0" smtClean="0"/>
              <a:t>levels :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Web </a:t>
            </a:r>
            <a:r>
              <a:rPr lang="en-US" dirty="0">
                <a:solidFill>
                  <a:srgbClr val="FFFF00"/>
                </a:solidFill>
              </a:rPr>
              <a:t>server</a:t>
            </a:r>
            <a:r>
              <a:rPr lang="en-US" dirty="0"/>
              <a:t> (Apache)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Web </a:t>
            </a:r>
            <a:r>
              <a:rPr lang="en-US" dirty="0">
                <a:solidFill>
                  <a:srgbClr val="FFFF00"/>
                </a:solidFill>
              </a:rPr>
              <a:t>container</a:t>
            </a:r>
            <a:r>
              <a:rPr lang="en-US" dirty="0"/>
              <a:t> (Tomcat)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Web </a:t>
            </a:r>
            <a:r>
              <a:rPr lang="en-US" dirty="0">
                <a:solidFill>
                  <a:srgbClr val="FFFF00"/>
                </a:solidFill>
              </a:rPr>
              <a:t>application</a:t>
            </a:r>
            <a:r>
              <a:rPr lang="en-US" dirty="0"/>
              <a:t> (your </a:t>
            </a:r>
            <a:r>
              <a:rPr lang="en-US" dirty="0" smtClean="0"/>
              <a:t>software)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If implemented in a Web application, that is </a:t>
            </a:r>
            <a:r>
              <a:rPr lang="en-US" dirty="0" smtClean="0"/>
              <a:t>sometimes considered being through </a:t>
            </a:r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38586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Security Application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1. Secure web applications using a </a:t>
            </a:r>
            <a:r>
              <a:rPr lang="en-US" sz="2400" dirty="0" smtClean="0">
                <a:solidFill>
                  <a:srgbClr val="FFFF00"/>
                </a:solidFill>
              </a:rPr>
              <a:t>Web server</a:t>
            </a:r>
          </a:p>
          <a:p>
            <a:pPr lvl="1"/>
            <a:r>
              <a:rPr lang="en-US" sz="2000" dirty="0" smtClean="0"/>
              <a:t>HTTP authentication</a:t>
            </a:r>
          </a:p>
          <a:p>
            <a:pPr lvl="1"/>
            <a:r>
              <a:rPr lang="en-US" sz="2000" dirty="0" smtClean="0"/>
              <a:t>Authorization of users/groups</a:t>
            </a:r>
          </a:p>
          <a:p>
            <a:pPr lvl="1"/>
            <a:r>
              <a:rPr lang="en-US" sz="2000" dirty="0" smtClean="0"/>
              <a:t>Authorization of domains</a:t>
            </a:r>
          </a:p>
          <a:p>
            <a:pPr lvl="1"/>
            <a:r>
              <a:rPr lang="en-US" sz="2000" dirty="0" smtClean="0"/>
              <a:t>Secure HTTP, an extension of HTTP</a:t>
            </a:r>
          </a:p>
          <a:p>
            <a:pPr lvl="1"/>
            <a:r>
              <a:rPr lang="en-US" sz="2000" dirty="0" smtClean="0"/>
              <a:t>SSL capabilities</a:t>
            </a:r>
          </a:p>
          <a:p>
            <a:pPr marL="514350" indent="-514350">
              <a:buNone/>
            </a:pPr>
            <a:r>
              <a:rPr lang="en-US" sz="2400" dirty="0" smtClean="0"/>
              <a:t>2. Secure web applications using a </a:t>
            </a:r>
            <a:r>
              <a:rPr lang="en-US" sz="2400" dirty="0" smtClean="0">
                <a:solidFill>
                  <a:srgbClr val="FFFF00"/>
                </a:solidFill>
              </a:rPr>
              <a:t>servlet container</a:t>
            </a:r>
          </a:p>
          <a:p>
            <a:pPr lvl="1"/>
            <a:r>
              <a:rPr lang="en-US" sz="2000" dirty="0" smtClean="0"/>
              <a:t>HTTP authentication (basic, digest)</a:t>
            </a:r>
          </a:p>
          <a:p>
            <a:pPr lvl="1"/>
            <a:r>
              <a:rPr lang="en-US" sz="2000" dirty="0" smtClean="0"/>
              <a:t>Form-based authentication</a:t>
            </a:r>
          </a:p>
          <a:p>
            <a:pPr lvl="1"/>
            <a:r>
              <a:rPr lang="en-US" sz="2000" dirty="0" smtClean="0"/>
              <a:t>Authorization of users/groups</a:t>
            </a:r>
          </a:p>
          <a:p>
            <a:pPr lvl="1"/>
            <a:r>
              <a:rPr lang="en-US" sz="2000" dirty="0" smtClean="0"/>
              <a:t>SSL capabilities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Securing </a:t>
            </a:r>
            <a:r>
              <a:rPr lang="en-US" sz="2400" dirty="0" smtClean="0">
                <a:solidFill>
                  <a:schemeClr val="tx2"/>
                </a:solidFill>
              </a:rPr>
              <a:t>web applications</a:t>
            </a:r>
            <a:r>
              <a:rPr lang="en-US" sz="2400" dirty="0" smtClean="0"/>
              <a:t> by programming</a:t>
            </a:r>
          </a:p>
          <a:p>
            <a:pPr lvl="1"/>
            <a:r>
              <a:rPr lang="en-US" sz="1800" dirty="0" smtClean="0"/>
              <a:t>Authorization of </a:t>
            </a:r>
            <a:r>
              <a:rPr lang="en-US" sz="1800" dirty="0" smtClean="0">
                <a:solidFill>
                  <a:schemeClr val="tx2"/>
                </a:solidFill>
              </a:rPr>
              <a:t>users</a:t>
            </a:r>
          </a:p>
          <a:p>
            <a:pPr lvl="1"/>
            <a:r>
              <a:rPr lang="en-US" sz="1800" dirty="0" smtClean="0"/>
              <a:t>User information kept on the </a:t>
            </a:r>
            <a:r>
              <a:rPr lang="en-US" sz="1800" dirty="0" smtClean="0">
                <a:solidFill>
                  <a:schemeClr val="tx2"/>
                </a:solidFill>
              </a:rPr>
              <a:t>server</a:t>
            </a:r>
            <a:r>
              <a:rPr lang="en-US" sz="1800" dirty="0" smtClean="0"/>
              <a:t> in a </a:t>
            </a:r>
            <a:r>
              <a:rPr lang="en-US" sz="1800" dirty="0" smtClean="0">
                <a:solidFill>
                  <a:schemeClr val="tx2"/>
                </a:solidFill>
              </a:rPr>
              <a:t>session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 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ADD-128C-434F-BADB-AD4B524B60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2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99FF66"/>
      </a:hlink>
      <a:folHlink>
        <a:srgbClr val="99FF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808080"/>
        </a:dk1>
        <a:lt1>
          <a:srgbClr val="FFFFFF"/>
        </a:lt1>
        <a:dk2>
          <a:srgbClr val="0099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C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808080"/>
        </a:dk1>
        <a:lt1>
          <a:srgbClr val="FFFFFF"/>
        </a:lt1>
        <a:dk2>
          <a:srgbClr val="0099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C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4026</TotalTime>
  <Words>3468</Words>
  <Application>Microsoft Office PowerPoint</Application>
  <PresentationFormat>On-screen Show (4:3)</PresentationFormat>
  <Paragraphs>758</Paragraphs>
  <Slides>57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Blank Presentation</vt:lpstr>
      <vt:lpstr>Cutting Edge Research in Engineering of Web Applications Part 3 What are the Research Problems in Engineering Web Applications?</vt:lpstr>
      <vt:lpstr>General Problem</vt:lpstr>
      <vt:lpstr>Major Issues in Engineering Web Apps</vt:lpstr>
      <vt:lpstr>Outline</vt:lpstr>
      <vt:lpstr>Security Through Time</vt:lpstr>
      <vt:lpstr>Usability and Passwords</vt:lpstr>
      <vt:lpstr>Security Requirements for Web Apps</vt:lpstr>
      <vt:lpstr>Where to Apply?</vt:lpstr>
      <vt:lpstr>Security Application Methods</vt:lpstr>
      <vt:lpstr>Secure Servers</vt:lpstr>
      <vt:lpstr>Secure Servers Man-in-the-Middle Attack</vt:lpstr>
      <vt:lpstr>Secure Servers Preventing M-in-M Attacks</vt:lpstr>
      <vt:lpstr>Security Over the Years</vt:lpstr>
      <vt:lpstr>Outline</vt:lpstr>
      <vt:lpstr>Dynamic Execution of Web Apps</vt:lpstr>
      <vt:lpstr>Control Flow Graphs in Web Applications</vt:lpstr>
      <vt:lpstr>Atomic Sections</vt:lpstr>
      <vt:lpstr>Atomic Sections Defined</vt:lpstr>
      <vt:lpstr>Composite Sections</vt:lpstr>
      <vt:lpstr>Modeling Dynamic Interaction</vt:lpstr>
      <vt:lpstr>Modeling Web Applications</vt:lpstr>
      <vt:lpstr>Inter-Component Level</vt:lpstr>
      <vt:lpstr>STIS Web Application Graph</vt:lpstr>
      <vt:lpstr>Uses of Atomic Section Modeling</vt:lpstr>
      <vt:lpstr>Outline</vt:lpstr>
      <vt:lpstr>Testing Web Apps</vt:lpstr>
      <vt:lpstr>Differences in Testing Web Software</vt:lpstr>
      <vt:lpstr>Example Problem 1</vt:lpstr>
      <vt:lpstr>New Essential Problems of Web Software</vt:lpstr>
      <vt:lpstr>Ramifications of ELC</vt:lpstr>
      <vt:lpstr>Dynamic Flow of Control</vt:lpstr>
      <vt:lpstr>Example Problem 2</vt:lpstr>
      <vt:lpstr>Example Problem 3</vt:lpstr>
      <vt:lpstr>Testing Web Apps</vt:lpstr>
      <vt:lpstr>Test Criteria</vt:lpstr>
      <vt:lpstr>Composite Section Test Criteria Intra-Component</vt:lpstr>
      <vt:lpstr>WAG (Inter-Component) Tests</vt:lpstr>
      <vt:lpstr>Results from Testing STIS</vt:lpstr>
      <vt:lpstr>Testing Web Apps</vt:lpstr>
      <vt:lpstr>Abbreviated HTML</vt:lpstr>
      <vt:lpstr>Bypass Behavior</vt:lpstr>
      <vt:lpstr>Saved &amp; Modified HTML</vt:lpstr>
      <vt:lpstr>Bypass Testing</vt:lpstr>
      <vt:lpstr>Client-Side Constraint Rules</vt:lpstr>
      <vt:lpstr>Results on 16 Web Apps</vt:lpstr>
      <vt:lpstr>References</vt:lpstr>
      <vt:lpstr>Outline</vt:lpstr>
      <vt:lpstr>Losing Evolutionary Design</vt:lpstr>
      <vt:lpstr>Terms</vt:lpstr>
      <vt:lpstr>Software Manufacturing</vt:lpstr>
      <vt:lpstr>Software Distribution</vt:lpstr>
      <vt:lpstr>Distribution Undercurrent</vt:lpstr>
      <vt:lpstr>Evolutionary Software Design</vt:lpstr>
      <vt:lpstr>Software Research</vt:lpstr>
      <vt:lpstr>Think Short Term</vt:lpstr>
      <vt:lpstr>Summary</vt:lpstr>
      <vt:lpstr>Research Issues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432 : Introduction</dc:title>
  <dc:subject>SWE 432</dc:subject>
  <dc:creator>Jeff Offutt</dc:creator>
  <cp:lastModifiedBy>Jeff Offutt</cp:lastModifiedBy>
  <cp:revision>192</cp:revision>
  <cp:lastPrinted>2000-04-20T00:24:21Z</cp:lastPrinted>
  <dcterms:created xsi:type="dcterms:W3CDTF">1999-12-29T15:57:32Z</dcterms:created>
  <dcterms:modified xsi:type="dcterms:W3CDTF">2013-07-26T09:16:26Z</dcterms:modified>
</cp:coreProperties>
</file>