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381" r:id="rId2"/>
    <p:sldId id="433" r:id="rId3"/>
    <p:sldId id="383" r:id="rId4"/>
    <p:sldId id="384" r:id="rId5"/>
    <p:sldId id="385" r:id="rId6"/>
    <p:sldId id="386" r:id="rId7"/>
    <p:sldId id="387" r:id="rId8"/>
    <p:sldId id="388" r:id="rId9"/>
    <p:sldId id="389" r:id="rId10"/>
    <p:sldId id="390" r:id="rId11"/>
    <p:sldId id="391" r:id="rId12"/>
    <p:sldId id="392" r:id="rId13"/>
    <p:sldId id="393" r:id="rId14"/>
    <p:sldId id="394" r:id="rId15"/>
    <p:sldId id="395" r:id="rId16"/>
    <p:sldId id="396" r:id="rId17"/>
    <p:sldId id="397" r:id="rId18"/>
    <p:sldId id="398" r:id="rId19"/>
    <p:sldId id="399" r:id="rId20"/>
    <p:sldId id="400" r:id="rId21"/>
    <p:sldId id="401" r:id="rId22"/>
    <p:sldId id="402" r:id="rId23"/>
    <p:sldId id="403" r:id="rId24"/>
    <p:sldId id="404" r:id="rId25"/>
    <p:sldId id="406" r:id="rId26"/>
    <p:sldId id="408" r:id="rId27"/>
    <p:sldId id="409" r:id="rId28"/>
    <p:sldId id="418" r:id="rId29"/>
    <p:sldId id="410" r:id="rId30"/>
    <p:sldId id="411" r:id="rId31"/>
    <p:sldId id="412" r:id="rId32"/>
    <p:sldId id="413" r:id="rId33"/>
    <p:sldId id="414" r:id="rId34"/>
    <p:sldId id="416" r:id="rId35"/>
    <p:sldId id="417" r:id="rId36"/>
    <p:sldId id="434" r:id="rId37"/>
    <p:sldId id="431" r:id="rId38"/>
    <p:sldId id="426" r:id="rId39"/>
    <p:sldId id="427" r:id="rId40"/>
    <p:sldId id="430" r:id="rId41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000000"/>
    <a:srgbClr val="CCFFCC"/>
    <a:srgbClr val="0000FF"/>
    <a:srgbClr val="003399"/>
    <a:srgbClr val="000099"/>
    <a:srgbClr val="0066FF"/>
    <a:srgbClr val="0000CC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34" autoAdjust="0"/>
    <p:restoredTop sz="94660"/>
  </p:normalViewPr>
  <p:slideViewPr>
    <p:cSldViewPr>
      <p:cViewPr varScale="1">
        <p:scale>
          <a:sx n="79" d="100"/>
          <a:sy n="79" d="100"/>
        </p:scale>
        <p:origin x="-17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>
      <p:cViewPr>
        <p:scale>
          <a:sx n="100" d="100"/>
          <a:sy n="100" d="100"/>
        </p:scale>
        <p:origin x="-864" y="109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9.xml"/><Relationship Id="rId2" Type="http://schemas.openxmlformats.org/officeDocument/2006/relationships/slide" Target="slides/slide34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defTabSz="96664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4" y="1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 defTabSz="96664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776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defTabSz="96664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4" y="9121776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 defTabSz="966646">
              <a:defRPr sz="1300"/>
            </a:lvl1pPr>
          </a:lstStyle>
          <a:p>
            <a:pPr>
              <a:defRPr/>
            </a:pPr>
            <a:fld id="{9095E4A3-7FA9-4B19-B524-9DC34DE5B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16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defTabSz="96664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4" y="1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 defTabSz="96664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6" y="4560890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21776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defTabSz="96664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4" y="9121776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 defTabSz="966646">
              <a:defRPr sz="1300"/>
            </a:lvl1pPr>
          </a:lstStyle>
          <a:p>
            <a:pPr>
              <a:defRPr/>
            </a:pPr>
            <a:fld id="{DD0AE65D-7F1A-4732-AE56-EBF36B5FF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74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7B8264-548A-4B1E-9025-A1676792EA79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EF199-031E-4A19-A50A-A5400FC24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53D1B-6B48-4408-9D1C-57D91B484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228600"/>
            <a:ext cx="21526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6700" y="228600"/>
            <a:ext cx="63055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E5E58-443E-4691-999F-59F2B9828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305800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638800"/>
          </a:xfrm>
        </p:spPr>
        <p:txBody>
          <a:bodyPr/>
          <a:lstStyle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F9C1891-8797-470D-B212-3BF0F9581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C73D9108-FDA0-4F4F-A452-27E41CDA1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6700" y="1524000"/>
            <a:ext cx="42291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2291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C1C5AAC7-81DD-4486-9C41-F0C8D59E38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64008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B86D16-7B3B-46A8-AF20-7C00D6DAAA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5532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5532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40DB4AAF-9484-4D4D-A708-8B2780A2C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4008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B6B2BD84-C04A-4EAA-A476-8B952B8DC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84510-6743-4F5E-95F2-D4F90B119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6CD81-0DA8-44A5-8104-5CC59D9CF8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13000">
              <a:srgbClr val="000099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76200"/>
            <a:ext cx="7924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990600"/>
            <a:ext cx="8991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fld id="{9A9D3E21-BDB1-4F8E-ACF6-C16E8262F5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47" descr="gmulogo-color150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01000" y="0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48"/>
          <p:cNvSpPr>
            <a:spLocks noChangeShapeType="1"/>
          </p:cNvSpPr>
          <p:nvPr userDrawn="1"/>
        </p:nvSpPr>
        <p:spPr bwMode="auto">
          <a:xfrm>
            <a:off x="0" y="852488"/>
            <a:ext cx="8001000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ransition/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itchFamily="34" charset="0"/>
          <a:ea typeface="Verdana" pitchFamily="34" charset="0"/>
          <a:cs typeface="Verdan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Gill Sans MT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Gill Sans MT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Gill Sans MT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Gill Sans MT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Gill Sans MT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cs.gmu.edu:8080/offutt/servlet/servletContext" TargetMode="External"/><Relationship Id="rId2" Type="http://schemas.openxmlformats.org/officeDocument/2006/relationships/hyperlink" Target="http://cs.gmu.edu:8080/offutt/servlet/attributeServlet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cs.gmu.edu:8080/offutt/jsp/642/counterScope.jsp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cs.gmu.edu/~offutt/classes/642/examples/jsp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 bwMode="auto">
          <a:xfrm>
            <a:off x="381000" y="2819400"/>
            <a:ext cx="8420100" cy="1524000"/>
          </a:xfrm>
          <a:prstGeom prst="roundRect">
            <a:avLst/>
          </a:prstGeom>
          <a:solidFill>
            <a:schemeClr val="bg1">
              <a:lumMod val="40000"/>
              <a:lumOff val="6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914400"/>
            <a:ext cx="8763000" cy="3200400"/>
          </a:xfrm>
        </p:spPr>
        <p:txBody>
          <a:bodyPr/>
          <a:lstStyle/>
          <a:p>
            <a:r>
              <a:rPr lang="en-US" sz="4400" dirty="0" smtClean="0"/>
              <a:t>Cutting Edge Research in Engineering of Web Applications</a:t>
            </a:r>
            <a:br>
              <a:rPr lang="en-US" sz="4400" dirty="0" smtClean="0"/>
            </a:br>
            <a:r>
              <a:rPr lang="en-US" sz="3200" dirty="0" smtClean="0"/>
              <a:t>Part 2</a:t>
            </a:r>
            <a:br>
              <a:rPr lang="en-US" sz="3200" dirty="0" smtClean="0"/>
            </a:br>
            <a:r>
              <a:rPr lang="en-US" sz="3200" dirty="0" smtClean="0"/>
              <a:t>What is Different about Engineering Web Apps?</a:t>
            </a:r>
            <a:endParaRPr lang="en-US" sz="4400" dirty="0" smtClean="0">
              <a:solidFill>
                <a:srgbClr val="FFFF00"/>
              </a:solidFill>
            </a:endParaRPr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76200" y="4495800"/>
            <a:ext cx="8915400" cy="22860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en-US" sz="3600" dirty="0">
                <a:latin typeface="Comic Sans MS" pitchFamily="66" charset="0"/>
              </a:rPr>
              <a:t>Jeff Offutt</a:t>
            </a:r>
          </a:p>
          <a:p>
            <a:pPr eaLnBrk="1" hangingPunct="1">
              <a:defRPr/>
            </a:pPr>
            <a:r>
              <a:rPr lang="en-US" sz="2000" dirty="0" smtClean="0"/>
              <a:t>Professor of Software Engineering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George Mason </a:t>
            </a:r>
            <a:r>
              <a:rPr lang="en-US" sz="2000" dirty="0" smtClean="0"/>
              <a:t>University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i="1" dirty="0" smtClean="0">
                <a:solidFill>
                  <a:srgbClr val="FFFF00"/>
                </a:solidFill>
              </a:rPr>
              <a:t>http://www.cs.gmu.edu/~offutt/</a:t>
            </a:r>
          </a:p>
          <a:p>
            <a:pPr eaLnBrk="1" hangingPunct="1">
              <a:defRPr/>
            </a:pPr>
            <a:r>
              <a:rPr lang="en-US" i="1" dirty="0" smtClean="0">
                <a:solidFill>
                  <a:srgbClr val="FFFF00"/>
                </a:solidFill>
              </a:rPr>
              <a:t>offutt@gmu.edu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3350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077200" cy="1447800"/>
          </a:xfrm>
        </p:spPr>
        <p:txBody>
          <a:bodyPr/>
          <a:lstStyle/>
          <a:p>
            <a:r>
              <a:rPr lang="en-US" dirty="0" smtClean="0"/>
              <a:t>Ramifications of New Control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5029200"/>
          </a:xfrm>
        </p:spPr>
        <p:txBody>
          <a:bodyPr/>
          <a:lstStyle/>
          <a:p>
            <a:r>
              <a:rPr lang="en-US" sz="3200" dirty="0" smtClean="0"/>
              <a:t>The traditional control flow graph </a:t>
            </a:r>
            <a:r>
              <a:rPr lang="en-US" sz="3200" dirty="0" smtClean="0">
                <a:solidFill>
                  <a:srgbClr val="FFFF00"/>
                </a:solidFill>
              </a:rPr>
              <a:t>does not model </a:t>
            </a:r>
            <a:r>
              <a:rPr lang="en-US" sz="3200" dirty="0" smtClean="0"/>
              <a:t>essential parts of web app execution !</a:t>
            </a:r>
          </a:p>
          <a:p>
            <a:r>
              <a:rPr lang="en-US" sz="3200" dirty="0" smtClean="0"/>
              <a:t>UML diagrams </a:t>
            </a:r>
            <a:r>
              <a:rPr lang="en-US" sz="3200" dirty="0" smtClean="0">
                <a:solidFill>
                  <a:srgbClr val="FFFF00"/>
                </a:solidFill>
              </a:rPr>
              <a:t>do not model</a:t>
            </a:r>
            <a:r>
              <a:rPr lang="en-US" sz="3200" dirty="0" smtClean="0"/>
              <a:t> many of these</a:t>
            </a:r>
          </a:p>
          <a:p>
            <a:r>
              <a:rPr lang="en-US" sz="3200" dirty="0" smtClean="0"/>
              <a:t>Most developers learn the </a:t>
            </a:r>
            <a:r>
              <a:rPr lang="en-US" sz="3200" dirty="0" smtClean="0">
                <a:solidFill>
                  <a:srgbClr val="FFFF00"/>
                </a:solidFill>
              </a:rPr>
              <a:t>syntax</a:t>
            </a:r>
            <a:r>
              <a:rPr lang="en-US" sz="3200" dirty="0" smtClean="0"/>
              <a:t>, but not the </a:t>
            </a:r>
            <a:r>
              <a:rPr lang="en-US" sz="3200" dirty="0" smtClean="0">
                <a:solidFill>
                  <a:srgbClr val="FFFF00"/>
                </a:solidFill>
              </a:rPr>
              <a:t>concepts</a:t>
            </a:r>
            <a:r>
              <a:rPr lang="en-US" sz="3200" dirty="0" smtClean="0"/>
              <a:t> behind these new control connections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94808" y="4598209"/>
            <a:ext cx="8544398" cy="1384995"/>
          </a:xfrm>
          <a:prstGeom prst="rect">
            <a:avLst/>
          </a:prstGeom>
          <a:gradFill flip="none" rotWithShape="1">
            <a:gsLst>
              <a:gs pos="15000">
                <a:srgbClr val="0000CC">
                  <a:shade val="30000"/>
                  <a:satMod val="115000"/>
                </a:srgbClr>
              </a:gs>
              <a:gs pos="50000">
                <a:srgbClr val="0000FF"/>
              </a:gs>
              <a:gs pos="68000">
                <a:srgbClr val="0033CC"/>
              </a:gs>
            </a:gsLst>
            <a:lin ang="2700000" scaled="1"/>
            <a:tileRect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Lots of poorly designed software …</a:t>
            </a:r>
          </a:p>
          <a:p>
            <a:pPr algn="ctr"/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and lots and lots of poorly understood software faults !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2971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305800" cy="1447800"/>
          </a:xfrm>
        </p:spPr>
        <p:txBody>
          <a:bodyPr/>
          <a:lstStyle/>
          <a:p>
            <a:r>
              <a:rPr lang="en-US" dirty="0" smtClean="0"/>
              <a:t>New Control Flow and State Handling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ext Box 1075"/>
          <p:cNvSpPr txBox="1">
            <a:spLocks noChangeArrowheads="1"/>
          </p:cNvSpPr>
          <p:nvPr/>
        </p:nvSpPr>
        <p:spPr bwMode="auto">
          <a:xfrm>
            <a:off x="533400" y="2225457"/>
            <a:ext cx="8153400" cy="3108543"/>
          </a:xfrm>
          <a:prstGeom prst="rect">
            <a:avLst/>
          </a:prstGeom>
          <a:solidFill>
            <a:srgbClr val="0000CC"/>
          </a:soli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</a:rPr>
              <a:t>To support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session handling </a:t>
            </a:r>
            <a:r>
              <a:rPr lang="en-US" sz="2800" dirty="0" smtClean="0">
                <a:latin typeface="Times New Roman" pitchFamily="18" charset="0"/>
              </a:rPr>
              <a:t>(and other issues)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</a:rPr>
              <a:t>J2EE introduced new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language mechanisms</a:t>
            </a:r>
          </a:p>
          <a:p>
            <a:pPr marL="514350" indent="-514350" algn="ctr">
              <a:spcBef>
                <a:spcPct val="50000"/>
              </a:spcBef>
              <a:buAutoNum type="arabicPeriod"/>
            </a:pPr>
            <a:r>
              <a:rPr lang="en-US" sz="2800" dirty="0" smtClean="0">
                <a:latin typeface="Times New Roman" pitchFamily="18" charset="0"/>
              </a:rPr>
              <a:t>New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control flow </a:t>
            </a:r>
            <a:r>
              <a:rPr lang="en-US" sz="2800" dirty="0" smtClean="0">
                <a:latin typeface="Times New Roman" pitchFamily="18" charset="0"/>
              </a:rPr>
              <a:t>mechanisms</a:t>
            </a:r>
          </a:p>
          <a:p>
            <a:pPr marL="514350" indent="-514350" algn="ctr">
              <a:spcBef>
                <a:spcPct val="50000"/>
              </a:spcBef>
              <a:buAutoNum type="arabicPeriod"/>
            </a:pPr>
            <a:r>
              <a:rPr lang="en-US" sz="2800" dirty="0" smtClean="0">
                <a:latin typeface="Times New Roman" pitchFamily="18" charset="0"/>
              </a:rPr>
              <a:t>New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state management</a:t>
            </a:r>
            <a:r>
              <a:rPr lang="en-US" sz="2800" dirty="0" smtClean="0">
                <a:latin typeface="Times New Roman" pitchFamily="18" charset="0"/>
              </a:rPr>
              <a:t>            </a:t>
            </a:r>
            <a:r>
              <a:rPr lang="en-US" sz="100" dirty="0" smtClean="0">
                <a:latin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</a:endParaRPr>
          </a:p>
          <a:p>
            <a:pPr marL="514350" indent="-514350" algn="ctr">
              <a:spcBef>
                <a:spcPct val="50000"/>
              </a:spcBef>
              <a:buAutoNum type="arabicPeriod"/>
            </a:pPr>
            <a:r>
              <a:rPr lang="en-US" sz="2800" dirty="0" smtClean="0">
                <a:latin typeface="Times New Roman" pitchFamily="18" charset="0"/>
              </a:rPr>
              <a:t>New variable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scopes</a:t>
            </a:r>
            <a:r>
              <a:rPr lang="en-US" sz="2800" dirty="0" smtClean="0">
                <a:latin typeface="Times New Roman" pitchFamily="18" charset="0"/>
              </a:rPr>
              <a:t>                </a:t>
            </a:r>
            <a:r>
              <a:rPr lang="en-US" sz="100" dirty="0" smtClean="0">
                <a:latin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057400" y="4191000"/>
            <a:ext cx="5181600" cy="533400"/>
          </a:xfrm>
          <a:prstGeom prst="rect">
            <a:avLst/>
          </a:prstGeom>
          <a:solidFill>
            <a:srgbClr val="FFFF00">
              <a:alpha val="5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870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8458200" cy="1447800"/>
          </a:xfrm>
        </p:spPr>
        <p:txBody>
          <a:bodyPr/>
          <a:lstStyle/>
          <a:p>
            <a:r>
              <a:rPr lang="en-US" dirty="0" smtClean="0"/>
              <a:t>Handling State in Procedural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3097"/>
            <a:ext cx="8839200" cy="11430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FF00"/>
                </a:solidFill>
              </a:rPr>
              <a:t>C</a:t>
            </a:r>
            <a:r>
              <a:rPr lang="en-US" dirty="0" smtClean="0"/>
              <a:t> programming language has simple ways to handle state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276600" y="3195697"/>
            <a:ext cx="2624931" cy="218521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char name [25];</a:t>
            </a:r>
          </a:p>
          <a:p>
            <a:pPr algn="l"/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main ()</a:t>
            </a:r>
          </a:p>
          <a:p>
            <a:pPr algn="l"/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{</a:t>
            </a:r>
          </a:p>
          <a:p>
            <a:pPr algn="l"/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</a:t>
            </a:r>
            <a:r>
              <a:rPr lang="en-US" sz="2400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int</a:t>
            </a:r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x, y, z;</a:t>
            </a:r>
          </a:p>
          <a:p>
            <a:pPr algn="l"/>
            <a:r>
              <a:rPr lang="en-US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.</a:t>
            </a:r>
          </a:p>
          <a:p>
            <a:pPr algn="l"/>
            <a:r>
              <a:rPr lang="en-US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:</a:t>
            </a:r>
            <a:endParaRPr lang="en-US" sz="2000" b="1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124200" y="3119497"/>
            <a:ext cx="2209800" cy="5334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3429000" y="4267200"/>
            <a:ext cx="1600200" cy="5334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00600" y="2281297"/>
            <a:ext cx="2057400" cy="46166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Global variable</a:t>
            </a:r>
            <a:endParaRPr lang="en-US" sz="2400" dirty="0">
              <a:latin typeface="Gill Sans MT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19800" y="3729097"/>
            <a:ext cx="1905000" cy="83099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Local variables</a:t>
            </a:r>
            <a:endParaRPr lang="en-US" sz="2400" dirty="0">
              <a:latin typeface="Gill Sans MT" pitchFamily="34" charset="0"/>
            </a:endParaRPr>
          </a:p>
        </p:txBody>
      </p:sp>
      <p:cxnSp>
        <p:nvCxnSpPr>
          <p:cNvPr id="13" name="Straight Connector 12"/>
          <p:cNvCxnSpPr>
            <a:stCxn id="8" idx="7"/>
          </p:cNvCxnSpPr>
          <p:nvPr/>
        </p:nvCxnSpPr>
        <p:spPr bwMode="auto">
          <a:xfrm rot="5400000" flipH="1" flipV="1">
            <a:off x="4866434" y="2806246"/>
            <a:ext cx="535315" cy="24741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9" idx="6"/>
          </p:cNvCxnSpPr>
          <p:nvPr/>
        </p:nvCxnSpPr>
        <p:spPr bwMode="auto">
          <a:xfrm flipV="1">
            <a:off x="5029200" y="4377899"/>
            <a:ext cx="990600" cy="15600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152400" y="5905500"/>
            <a:ext cx="88392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</a:rPr>
              <a:t>We added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</a:rPr>
              <a:t> several layers of 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Gill Sans MT" pitchFamily="34" charset="0"/>
              </a:rPr>
              <a:t>scope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</a:rPr>
              <a:t> in OO languages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0739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305800" cy="1524000"/>
          </a:xfrm>
        </p:spPr>
        <p:txBody>
          <a:bodyPr/>
          <a:lstStyle/>
          <a:p>
            <a:r>
              <a:rPr lang="en-US" dirty="0" smtClean="0"/>
              <a:t>State in Object-Oriented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105400"/>
          </a:xfrm>
        </p:spPr>
        <p:txBody>
          <a:bodyPr/>
          <a:lstStyle/>
          <a:p>
            <a:r>
              <a:rPr lang="en-US" dirty="0" smtClean="0"/>
              <a:t>In addition to local and global variables, OO languages have </a:t>
            </a:r>
            <a:r>
              <a:rPr lang="en-US" dirty="0" smtClean="0">
                <a:solidFill>
                  <a:srgbClr val="FFFF00"/>
                </a:solidFill>
              </a:rPr>
              <a:t>other scopes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</a:rPr>
              <a:t>Nonlocals</a:t>
            </a:r>
            <a:r>
              <a:rPr lang="en-US" dirty="0" smtClean="0"/>
              <a:t> : package, protected, default, …</a:t>
            </a:r>
          </a:p>
          <a:p>
            <a:r>
              <a:rPr lang="en-US" dirty="0" smtClean="0"/>
              <a:t>Data sharing in OO languages</a:t>
            </a:r>
          </a:p>
          <a:p>
            <a:pPr lvl="1"/>
            <a:r>
              <a:rPr lang="en-US" dirty="0" smtClean="0"/>
              <a:t>Two components can share data if they are in the </a:t>
            </a:r>
            <a:r>
              <a:rPr lang="en-US" dirty="0" smtClean="0">
                <a:solidFill>
                  <a:srgbClr val="FFFF00"/>
                </a:solidFill>
              </a:rPr>
              <a:t>same scope</a:t>
            </a:r>
          </a:p>
          <a:p>
            <a:pPr lvl="1"/>
            <a:r>
              <a:rPr lang="en-US" dirty="0" smtClean="0"/>
              <a:t>Two components can share data by </a:t>
            </a:r>
            <a:r>
              <a:rPr lang="en-US" dirty="0" smtClean="0">
                <a:solidFill>
                  <a:srgbClr val="FFFF00"/>
                </a:solidFill>
              </a:rPr>
              <a:t>passing parameters</a:t>
            </a:r>
          </a:p>
          <a:p>
            <a:r>
              <a:rPr lang="en-US" dirty="0" smtClean="0"/>
              <a:t>OO languages also are based on the concept of </a:t>
            </a:r>
            <a:r>
              <a:rPr lang="en-US" dirty="0" smtClean="0">
                <a:solidFill>
                  <a:srgbClr val="FFFF00"/>
                </a:solidFill>
              </a:rPr>
              <a:t>objects</a:t>
            </a:r>
            <a:r>
              <a:rPr lang="en-US" dirty="0" smtClean="0"/>
              <a:t>, which are instances of </a:t>
            </a:r>
            <a:r>
              <a:rPr lang="en-US" dirty="0" smtClean="0">
                <a:solidFill>
                  <a:srgbClr val="FFFF00"/>
                </a:solidFill>
              </a:rPr>
              <a:t>classes</a:t>
            </a:r>
          </a:p>
          <a:p>
            <a:pPr lvl="1"/>
            <a:r>
              <a:rPr lang="en-US" dirty="0" smtClean="0"/>
              <a:t>Classes define </a:t>
            </a:r>
            <a:r>
              <a:rPr lang="en-US" dirty="0" smtClean="0">
                <a:solidFill>
                  <a:srgbClr val="FFFF00"/>
                </a:solidFill>
              </a:rPr>
              <a:t>types</a:t>
            </a:r>
            <a:r>
              <a:rPr lang="en-US" dirty="0" smtClean="0"/>
              <a:t>, which are global</a:t>
            </a:r>
          </a:p>
          <a:p>
            <a:pPr lvl="1"/>
            <a:r>
              <a:rPr lang="en-US" dirty="0" smtClean="0"/>
              <a:t>Objects can be defined at </a:t>
            </a:r>
            <a:r>
              <a:rPr lang="en-US" dirty="0" smtClean="0">
                <a:solidFill>
                  <a:srgbClr val="FFFF00"/>
                </a:solidFill>
              </a:rPr>
              <a:t>multiple scopes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397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296D7-41E0-4905-995B-8A99A30A92D7}" type="slidenum">
              <a:rPr lang="en-US"/>
              <a:pPr/>
              <a:t>14</a:t>
            </a:fld>
            <a:endParaRPr lang="en-US"/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5008563" y="5943600"/>
            <a:ext cx="2663825" cy="688975"/>
            <a:chOff x="5117" y="3793"/>
            <a:chExt cx="1678" cy="434"/>
          </a:xfrm>
        </p:grpSpPr>
        <p:sp>
          <p:nvSpPr>
            <p:cNvPr id="375860" name="Rectangle 52"/>
            <p:cNvSpPr>
              <a:spLocks noChangeArrowheads="1"/>
            </p:cNvSpPr>
            <p:nvPr/>
          </p:nvSpPr>
          <p:spPr bwMode="auto">
            <a:xfrm>
              <a:off x="5117" y="3793"/>
              <a:ext cx="1678" cy="434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61" name="Text Box 53"/>
            <p:cNvSpPr txBox="1">
              <a:spLocks noChangeArrowheads="1"/>
            </p:cNvSpPr>
            <p:nvPr/>
          </p:nvSpPr>
          <p:spPr bwMode="auto">
            <a:xfrm>
              <a:off x="5117" y="3885"/>
              <a:ext cx="67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 dirty="0"/>
                <a:t>Class 4</a:t>
              </a:r>
            </a:p>
          </p:txBody>
        </p:sp>
      </p:grpSp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329613" cy="1139825"/>
          </a:xfrm>
        </p:spPr>
        <p:txBody>
          <a:bodyPr/>
          <a:lstStyle/>
          <a:p>
            <a:r>
              <a:rPr lang="en-US" dirty="0" smtClean="0"/>
              <a:t>Handling State in Java</a:t>
            </a:r>
            <a:endParaRPr lang="en-US" dirty="0"/>
          </a:p>
        </p:txBody>
      </p:sp>
      <p:sp>
        <p:nvSpPr>
          <p:cNvPr id="375813" name="Rectangle 5"/>
          <p:cNvSpPr>
            <a:spLocks noChangeArrowheads="1"/>
          </p:cNvSpPr>
          <p:nvPr/>
        </p:nvSpPr>
        <p:spPr bwMode="auto">
          <a:xfrm>
            <a:off x="914400" y="908050"/>
            <a:ext cx="7315200" cy="4953000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14" name="Rectangle 6"/>
          <p:cNvSpPr>
            <a:spLocks noChangeArrowheads="1"/>
          </p:cNvSpPr>
          <p:nvPr/>
        </p:nvSpPr>
        <p:spPr bwMode="auto">
          <a:xfrm>
            <a:off x="1366838" y="1373188"/>
            <a:ext cx="2743200" cy="3048000"/>
          </a:xfrm>
          <a:prstGeom prst="rect">
            <a:avLst/>
          </a:prstGeom>
          <a:solidFill>
            <a:srgbClr val="0000FF"/>
          </a:solidFill>
          <a:ln w="19050">
            <a:solidFill>
              <a:srgbClr val="FFFF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19" name="Text Box 11"/>
          <p:cNvSpPr txBox="1">
            <a:spLocks noChangeArrowheads="1"/>
          </p:cNvSpPr>
          <p:nvPr/>
        </p:nvSpPr>
        <p:spPr bwMode="auto">
          <a:xfrm>
            <a:off x="2193925" y="1012825"/>
            <a:ext cx="1073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/>
              <a:t>Class 1</a:t>
            </a:r>
          </a:p>
        </p:txBody>
      </p:sp>
      <p:sp>
        <p:nvSpPr>
          <p:cNvPr id="375820" name="Text Box 12"/>
          <p:cNvSpPr txBox="1">
            <a:spLocks noChangeArrowheads="1"/>
          </p:cNvSpPr>
          <p:nvPr/>
        </p:nvSpPr>
        <p:spPr bwMode="auto">
          <a:xfrm>
            <a:off x="2701925" y="4486275"/>
            <a:ext cx="142716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inheritance</a:t>
            </a:r>
          </a:p>
        </p:txBody>
      </p: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5005388" y="2203450"/>
            <a:ext cx="2667000" cy="685800"/>
            <a:chOff x="5168" y="1287"/>
            <a:chExt cx="1680" cy="432"/>
          </a:xfrm>
        </p:grpSpPr>
        <p:sp>
          <p:nvSpPr>
            <p:cNvPr id="375816" name="Rectangle 8"/>
            <p:cNvSpPr>
              <a:spLocks noChangeArrowheads="1"/>
            </p:cNvSpPr>
            <p:nvPr/>
          </p:nvSpPr>
          <p:spPr bwMode="auto">
            <a:xfrm>
              <a:off x="5168" y="1287"/>
              <a:ext cx="1680" cy="432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21" name="Text Box 13"/>
            <p:cNvSpPr txBox="1">
              <a:spLocks noChangeArrowheads="1"/>
            </p:cNvSpPr>
            <p:nvPr/>
          </p:nvSpPr>
          <p:spPr bwMode="auto">
            <a:xfrm>
              <a:off x="5168" y="1378"/>
              <a:ext cx="67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/>
                <a:t>Class 3</a:t>
              </a:r>
            </a:p>
          </p:txBody>
        </p:sp>
      </p:grpSp>
      <p:grpSp>
        <p:nvGrpSpPr>
          <p:cNvPr id="4" name="Group 62"/>
          <p:cNvGrpSpPr>
            <a:grpSpLocks/>
          </p:cNvGrpSpPr>
          <p:nvPr/>
        </p:nvGrpSpPr>
        <p:grpSpPr bwMode="auto">
          <a:xfrm>
            <a:off x="1404938" y="4948238"/>
            <a:ext cx="2667000" cy="685800"/>
            <a:chOff x="2758" y="3166"/>
            <a:chExt cx="1680" cy="432"/>
          </a:xfrm>
        </p:grpSpPr>
        <p:sp>
          <p:nvSpPr>
            <p:cNvPr id="375815" name="Rectangle 7"/>
            <p:cNvSpPr>
              <a:spLocks noChangeArrowheads="1"/>
            </p:cNvSpPr>
            <p:nvPr/>
          </p:nvSpPr>
          <p:spPr bwMode="auto">
            <a:xfrm>
              <a:off x="2758" y="3166"/>
              <a:ext cx="1680" cy="432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23" name="Text Box 15"/>
            <p:cNvSpPr txBox="1">
              <a:spLocks noChangeArrowheads="1"/>
            </p:cNvSpPr>
            <p:nvPr/>
          </p:nvSpPr>
          <p:spPr bwMode="auto">
            <a:xfrm>
              <a:off x="2758" y="3257"/>
              <a:ext cx="67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/>
                <a:t>Class 2</a:t>
              </a:r>
            </a:p>
          </p:txBody>
        </p:sp>
      </p:grpSp>
      <p:sp>
        <p:nvSpPr>
          <p:cNvPr id="375824" name="Text Box 16"/>
          <p:cNvSpPr txBox="1">
            <a:spLocks noChangeArrowheads="1"/>
          </p:cNvSpPr>
          <p:nvPr/>
        </p:nvSpPr>
        <p:spPr bwMode="auto">
          <a:xfrm>
            <a:off x="6400800" y="1139825"/>
            <a:ext cx="14224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Package</a:t>
            </a:r>
            <a:endParaRPr lang="en-US" sz="2000"/>
          </a:p>
        </p:txBody>
      </p:sp>
      <p:grpSp>
        <p:nvGrpSpPr>
          <p:cNvPr id="5" name="Group 61"/>
          <p:cNvGrpSpPr>
            <a:grpSpLocks/>
          </p:cNvGrpSpPr>
          <p:nvPr/>
        </p:nvGrpSpPr>
        <p:grpSpPr bwMode="auto">
          <a:xfrm>
            <a:off x="1406525" y="5943600"/>
            <a:ext cx="2663825" cy="688975"/>
            <a:chOff x="2756" y="3793"/>
            <a:chExt cx="1678" cy="434"/>
          </a:xfrm>
        </p:grpSpPr>
        <p:sp>
          <p:nvSpPr>
            <p:cNvPr id="375818" name="Rectangle 10"/>
            <p:cNvSpPr>
              <a:spLocks noChangeArrowheads="1"/>
            </p:cNvSpPr>
            <p:nvPr/>
          </p:nvSpPr>
          <p:spPr bwMode="auto">
            <a:xfrm>
              <a:off x="2756" y="3793"/>
              <a:ext cx="1678" cy="434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25" name="Text Box 17"/>
            <p:cNvSpPr txBox="1">
              <a:spLocks noChangeArrowheads="1"/>
            </p:cNvSpPr>
            <p:nvPr/>
          </p:nvSpPr>
          <p:spPr bwMode="auto">
            <a:xfrm>
              <a:off x="2756" y="3885"/>
              <a:ext cx="67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/>
                <a:t>Class 5</a:t>
              </a:r>
            </a:p>
          </p:txBody>
        </p:sp>
      </p:grpSp>
      <p:sp>
        <p:nvSpPr>
          <p:cNvPr id="375826" name="Line 18"/>
          <p:cNvSpPr>
            <a:spLocks noChangeShapeType="1"/>
          </p:cNvSpPr>
          <p:nvPr/>
        </p:nvSpPr>
        <p:spPr bwMode="auto">
          <a:xfrm>
            <a:off x="2738438" y="4262438"/>
            <a:ext cx="0" cy="68580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27" name="Line 19"/>
          <p:cNvSpPr>
            <a:spLocks noChangeShapeType="1"/>
          </p:cNvSpPr>
          <p:nvPr/>
        </p:nvSpPr>
        <p:spPr bwMode="auto">
          <a:xfrm flipV="1">
            <a:off x="2738438" y="5622925"/>
            <a:ext cx="0" cy="30480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" name="Group 57"/>
          <p:cNvGrpSpPr>
            <a:grpSpLocks/>
          </p:cNvGrpSpPr>
          <p:nvPr/>
        </p:nvGrpSpPr>
        <p:grpSpPr bwMode="auto">
          <a:xfrm>
            <a:off x="1595438" y="3713163"/>
            <a:ext cx="2286000" cy="533400"/>
            <a:chOff x="1052" y="2339"/>
            <a:chExt cx="1440" cy="336"/>
          </a:xfrm>
        </p:grpSpPr>
        <p:sp>
          <p:nvSpPr>
            <p:cNvPr id="375829" name="Rectangle 21"/>
            <p:cNvSpPr>
              <a:spLocks noChangeArrowheads="1"/>
            </p:cNvSpPr>
            <p:nvPr/>
          </p:nvSpPr>
          <p:spPr bwMode="auto">
            <a:xfrm>
              <a:off x="1052" y="2339"/>
              <a:ext cx="1440" cy="33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30" name="Text Box 22"/>
            <p:cNvSpPr txBox="1">
              <a:spLocks noChangeArrowheads="1"/>
            </p:cNvSpPr>
            <p:nvPr/>
          </p:nvSpPr>
          <p:spPr bwMode="auto">
            <a:xfrm>
              <a:off x="1119" y="2382"/>
              <a:ext cx="130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private members</a:t>
              </a:r>
            </a:p>
          </p:txBody>
        </p:sp>
      </p:grpSp>
      <p:sp>
        <p:nvSpPr>
          <p:cNvPr id="375831" name="Line 23"/>
          <p:cNvSpPr>
            <a:spLocks noChangeShapeType="1"/>
          </p:cNvSpPr>
          <p:nvPr/>
        </p:nvSpPr>
        <p:spPr bwMode="auto">
          <a:xfrm flipH="1" flipV="1">
            <a:off x="1419225" y="3863975"/>
            <a:ext cx="277813" cy="1588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9"/>
          <p:cNvGrpSpPr>
            <a:grpSpLocks/>
          </p:cNvGrpSpPr>
          <p:nvPr/>
        </p:nvGrpSpPr>
        <p:grpSpPr bwMode="auto">
          <a:xfrm>
            <a:off x="1595438" y="2979738"/>
            <a:ext cx="2286000" cy="533400"/>
            <a:chOff x="1018" y="1966"/>
            <a:chExt cx="1440" cy="336"/>
          </a:xfrm>
        </p:grpSpPr>
        <p:sp>
          <p:nvSpPr>
            <p:cNvPr id="375833" name="Rectangle 25"/>
            <p:cNvSpPr>
              <a:spLocks noChangeArrowheads="1"/>
            </p:cNvSpPr>
            <p:nvPr/>
          </p:nvSpPr>
          <p:spPr bwMode="auto">
            <a:xfrm>
              <a:off x="1018" y="1966"/>
              <a:ext cx="1440" cy="33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35" name="Text Box 27"/>
            <p:cNvSpPr txBox="1">
              <a:spLocks noChangeArrowheads="1"/>
            </p:cNvSpPr>
            <p:nvPr/>
          </p:nvSpPr>
          <p:spPr bwMode="auto">
            <a:xfrm>
              <a:off x="1440" y="2009"/>
              <a:ext cx="5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r"/>
              <a:r>
                <a:rPr lang="en-US" sz="2000"/>
                <a:t>default</a:t>
              </a:r>
            </a:p>
          </p:txBody>
        </p:sp>
      </p:grpSp>
      <p:grpSp>
        <p:nvGrpSpPr>
          <p:cNvPr id="8" name="Group 56"/>
          <p:cNvGrpSpPr>
            <a:grpSpLocks/>
          </p:cNvGrpSpPr>
          <p:nvPr/>
        </p:nvGrpSpPr>
        <p:grpSpPr bwMode="auto">
          <a:xfrm>
            <a:off x="1554163" y="2246313"/>
            <a:ext cx="2368550" cy="533400"/>
            <a:chOff x="977" y="1351"/>
            <a:chExt cx="1492" cy="336"/>
          </a:xfrm>
        </p:grpSpPr>
        <p:sp>
          <p:nvSpPr>
            <p:cNvPr id="375839" name="Rectangle 31"/>
            <p:cNvSpPr>
              <a:spLocks noChangeArrowheads="1"/>
            </p:cNvSpPr>
            <p:nvPr/>
          </p:nvSpPr>
          <p:spPr bwMode="auto">
            <a:xfrm>
              <a:off x="1003" y="1351"/>
              <a:ext cx="1440" cy="33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40" name="Text Box 32"/>
            <p:cNvSpPr txBox="1">
              <a:spLocks noChangeArrowheads="1"/>
            </p:cNvSpPr>
            <p:nvPr/>
          </p:nvSpPr>
          <p:spPr bwMode="auto">
            <a:xfrm>
              <a:off x="977" y="1394"/>
              <a:ext cx="149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/>
                <a:t>protected members</a:t>
              </a:r>
            </a:p>
          </p:txBody>
        </p:sp>
      </p:grpSp>
      <p:sp>
        <p:nvSpPr>
          <p:cNvPr id="375841" name="Line 33"/>
          <p:cNvSpPr>
            <a:spLocks noChangeShapeType="1"/>
          </p:cNvSpPr>
          <p:nvPr/>
        </p:nvSpPr>
        <p:spPr bwMode="auto">
          <a:xfrm flipH="1">
            <a:off x="992188" y="2422525"/>
            <a:ext cx="685800" cy="0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44" name="Line 36"/>
          <p:cNvSpPr>
            <a:spLocks noChangeShapeType="1"/>
          </p:cNvSpPr>
          <p:nvPr/>
        </p:nvSpPr>
        <p:spPr bwMode="auto">
          <a:xfrm flipH="1">
            <a:off x="1400175" y="2303463"/>
            <a:ext cx="304800" cy="0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46" name="Freeform 38"/>
          <p:cNvSpPr>
            <a:spLocks/>
          </p:cNvSpPr>
          <p:nvPr/>
        </p:nvSpPr>
        <p:spPr bwMode="auto">
          <a:xfrm>
            <a:off x="1704975" y="2703513"/>
            <a:ext cx="42863" cy="23971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" y="1166"/>
              </a:cxn>
            </a:cxnLst>
            <a:rect l="0" t="0" r="r" b="b"/>
            <a:pathLst>
              <a:path w="13" h="1166">
                <a:moveTo>
                  <a:pt x="0" y="0"/>
                </a:moveTo>
                <a:lnTo>
                  <a:pt x="13" y="1166"/>
                </a:lnTo>
              </a:path>
            </a:pathLst>
          </a:cu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60"/>
          <p:cNvGrpSpPr>
            <a:grpSpLocks/>
          </p:cNvGrpSpPr>
          <p:nvPr/>
        </p:nvGrpSpPr>
        <p:grpSpPr bwMode="auto">
          <a:xfrm>
            <a:off x="1595438" y="1514475"/>
            <a:ext cx="2286000" cy="533400"/>
            <a:chOff x="1005" y="954"/>
            <a:chExt cx="1440" cy="336"/>
          </a:xfrm>
        </p:grpSpPr>
        <p:sp>
          <p:nvSpPr>
            <p:cNvPr id="375852" name="Rectangle 44"/>
            <p:cNvSpPr>
              <a:spLocks noChangeArrowheads="1"/>
            </p:cNvSpPr>
            <p:nvPr/>
          </p:nvSpPr>
          <p:spPr bwMode="auto">
            <a:xfrm>
              <a:off x="1005" y="954"/>
              <a:ext cx="1440" cy="33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58" name="Text Box 50"/>
            <p:cNvSpPr txBox="1">
              <a:spLocks noChangeArrowheads="1"/>
            </p:cNvSpPr>
            <p:nvPr/>
          </p:nvSpPr>
          <p:spPr bwMode="auto">
            <a:xfrm>
              <a:off x="1102" y="997"/>
              <a:ext cx="1245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public members</a:t>
              </a:r>
            </a:p>
          </p:txBody>
        </p:sp>
      </p:grpSp>
      <p:sp>
        <p:nvSpPr>
          <p:cNvPr id="375856" name="Freeform 48"/>
          <p:cNvSpPr>
            <a:spLocks/>
          </p:cNvSpPr>
          <p:nvPr/>
        </p:nvSpPr>
        <p:spPr bwMode="auto">
          <a:xfrm>
            <a:off x="3678238" y="1692275"/>
            <a:ext cx="369887" cy="3175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233" y="0"/>
              </a:cxn>
            </a:cxnLst>
            <a:rect l="0" t="0" r="r" b="b"/>
            <a:pathLst>
              <a:path w="233" h="2">
                <a:moveTo>
                  <a:pt x="0" y="2"/>
                </a:moveTo>
                <a:lnTo>
                  <a:pt x="233" y="0"/>
                </a:lnTo>
              </a:path>
            </a:pathLst>
          </a:custGeom>
          <a:noFill/>
          <a:ln w="28575" cap="rnd" cmpd="sng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55" name="Line 47"/>
          <p:cNvSpPr>
            <a:spLocks noChangeShapeType="1"/>
          </p:cNvSpPr>
          <p:nvPr/>
        </p:nvSpPr>
        <p:spPr bwMode="auto">
          <a:xfrm>
            <a:off x="3678238" y="1597025"/>
            <a:ext cx="1081087" cy="0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66"/>
          <p:cNvGrpSpPr>
            <a:grpSpLocks/>
          </p:cNvGrpSpPr>
          <p:nvPr/>
        </p:nvGrpSpPr>
        <p:grpSpPr bwMode="auto">
          <a:xfrm>
            <a:off x="3678238" y="1774825"/>
            <a:ext cx="1597025" cy="4291013"/>
            <a:chOff x="2317" y="1118"/>
            <a:chExt cx="1006" cy="2703"/>
          </a:xfrm>
        </p:grpSpPr>
        <p:sp>
          <p:nvSpPr>
            <p:cNvPr id="375853" name="Freeform 45"/>
            <p:cNvSpPr>
              <a:spLocks/>
            </p:cNvSpPr>
            <p:nvPr/>
          </p:nvSpPr>
          <p:spPr bwMode="auto">
            <a:xfrm flipV="1">
              <a:off x="3000" y="1439"/>
              <a:ext cx="323" cy="2382"/>
            </a:xfrm>
            <a:custGeom>
              <a:avLst/>
              <a:gdLst/>
              <a:ahLst/>
              <a:cxnLst>
                <a:cxn ang="0">
                  <a:pos x="0" y="689"/>
                </a:cxn>
                <a:cxn ang="0">
                  <a:pos x="1933" y="0"/>
                </a:cxn>
              </a:cxnLst>
              <a:rect l="0" t="0" r="r" b="b"/>
              <a:pathLst>
                <a:path w="1933" h="689">
                  <a:moveTo>
                    <a:pt x="0" y="689"/>
                  </a:moveTo>
                  <a:lnTo>
                    <a:pt x="1933" y="0"/>
                  </a:lnTo>
                </a:path>
              </a:pathLst>
            </a:custGeom>
            <a:noFill/>
            <a:ln w="28575" cap="rnd">
              <a:solidFill>
                <a:srgbClr val="FFFF00"/>
              </a:solidFill>
              <a:prstDash val="sysDot"/>
              <a:round/>
              <a:headEnd type="none" w="sm" len="sm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73" name="Line 65"/>
            <p:cNvSpPr>
              <a:spLocks noChangeShapeType="1"/>
            </p:cNvSpPr>
            <p:nvPr/>
          </p:nvSpPr>
          <p:spPr bwMode="auto">
            <a:xfrm>
              <a:off x="2317" y="1118"/>
              <a:ext cx="672" cy="301"/>
            </a:xfrm>
            <a:prstGeom prst="line">
              <a:avLst/>
            </a:prstGeom>
            <a:noFill/>
            <a:ln w="28575" cap="rnd">
              <a:solidFill>
                <a:srgbClr val="FFFF00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69"/>
          <p:cNvGrpSpPr>
            <a:grpSpLocks/>
          </p:cNvGrpSpPr>
          <p:nvPr/>
        </p:nvGrpSpPr>
        <p:grpSpPr bwMode="auto">
          <a:xfrm>
            <a:off x="1116013" y="2582863"/>
            <a:ext cx="525462" cy="3571875"/>
            <a:chOff x="703" y="1627"/>
            <a:chExt cx="331" cy="2250"/>
          </a:xfrm>
        </p:grpSpPr>
        <p:sp>
          <p:nvSpPr>
            <p:cNvPr id="375842" name="Line 34"/>
            <p:cNvSpPr>
              <a:spLocks noChangeShapeType="1"/>
            </p:cNvSpPr>
            <p:nvPr/>
          </p:nvSpPr>
          <p:spPr bwMode="auto">
            <a:xfrm>
              <a:off x="703" y="1877"/>
              <a:ext cx="0" cy="1879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5843" name="Line 35"/>
            <p:cNvSpPr>
              <a:spLocks noChangeShapeType="1"/>
            </p:cNvSpPr>
            <p:nvPr/>
          </p:nvSpPr>
          <p:spPr bwMode="auto">
            <a:xfrm>
              <a:off x="703" y="3759"/>
              <a:ext cx="278" cy="11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5845" name="Line 37"/>
            <p:cNvSpPr>
              <a:spLocks noChangeShapeType="1"/>
            </p:cNvSpPr>
            <p:nvPr/>
          </p:nvSpPr>
          <p:spPr bwMode="auto">
            <a:xfrm flipH="1">
              <a:off x="703" y="1627"/>
              <a:ext cx="331" cy="24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5834" name="Line 26"/>
          <p:cNvSpPr>
            <a:spLocks noChangeShapeType="1"/>
          </p:cNvSpPr>
          <p:nvPr/>
        </p:nvSpPr>
        <p:spPr bwMode="auto">
          <a:xfrm>
            <a:off x="3651250" y="3328988"/>
            <a:ext cx="0" cy="1744662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36" name="Line 28"/>
          <p:cNvSpPr>
            <a:spLocks noChangeShapeType="1"/>
          </p:cNvSpPr>
          <p:nvPr/>
        </p:nvSpPr>
        <p:spPr bwMode="auto">
          <a:xfrm>
            <a:off x="3651250" y="3246438"/>
            <a:ext cx="395288" cy="0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63" name="Line 55"/>
          <p:cNvSpPr>
            <a:spLocks noChangeShapeType="1"/>
          </p:cNvSpPr>
          <p:nvPr/>
        </p:nvSpPr>
        <p:spPr bwMode="auto">
          <a:xfrm flipV="1">
            <a:off x="3651250" y="2754313"/>
            <a:ext cx="1701800" cy="369887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" name="Group 67"/>
          <p:cNvGrpSpPr>
            <a:grpSpLocks/>
          </p:cNvGrpSpPr>
          <p:nvPr/>
        </p:nvGrpSpPr>
        <p:grpSpPr bwMode="auto">
          <a:xfrm>
            <a:off x="3676650" y="1844675"/>
            <a:ext cx="942975" cy="4398963"/>
            <a:chOff x="2316" y="1162"/>
            <a:chExt cx="594" cy="2771"/>
          </a:xfrm>
        </p:grpSpPr>
        <p:sp>
          <p:nvSpPr>
            <p:cNvPr id="375850" name="Line 42"/>
            <p:cNvSpPr>
              <a:spLocks noChangeShapeType="1"/>
            </p:cNvSpPr>
            <p:nvPr/>
          </p:nvSpPr>
          <p:spPr bwMode="auto">
            <a:xfrm>
              <a:off x="2910" y="1480"/>
              <a:ext cx="0" cy="207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5851" name="Line 43"/>
            <p:cNvSpPr>
              <a:spLocks noChangeShapeType="1"/>
            </p:cNvSpPr>
            <p:nvPr/>
          </p:nvSpPr>
          <p:spPr bwMode="auto">
            <a:xfrm flipH="1">
              <a:off x="2526" y="3556"/>
              <a:ext cx="384" cy="377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5854" name="Line 46"/>
            <p:cNvSpPr>
              <a:spLocks noChangeShapeType="1"/>
            </p:cNvSpPr>
            <p:nvPr/>
          </p:nvSpPr>
          <p:spPr bwMode="auto">
            <a:xfrm>
              <a:off x="2316" y="1162"/>
              <a:ext cx="594" cy="325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68"/>
          <p:cNvGrpSpPr>
            <a:grpSpLocks/>
          </p:cNvGrpSpPr>
          <p:nvPr/>
        </p:nvGrpSpPr>
        <p:grpSpPr bwMode="auto">
          <a:xfrm>
            <a:off x="3678238" y="1941513"/>
            <a:ext cx="700087" cy="3243262"/>
            <a:chOff x="2317" y="1223"/>
            <a:chExt cx="441" cy="2043"/>
          </a:xfrm>
        </p:grpSpPr>
        <p:sp>
          <p:nvSpPr>
            <p:cNvPr id="375848" name="Line 40"/>
            <p:cNvSpPr>
              <a:spLocks noChangeShapeType="1"/>
            </p:cNvSpPr>
            <p:nvPr/>
          </p:nvSpPr>
          <p:spPr bwMode="auto">
            <a:xfrm>
              <a:off x="2758" y="1490"/>
              <a:ext cx="0" cy="1392"/>
            </a:xfrm>
            <a:prstGeom prst="line">
              <a:avLst/>
            </a:prstGeom>
            <a:noFill/>
            <a:ln w="28575" cap="rnd">
              <a:solidFill>
                <a:srgbClr val="FFFF00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49" name="Line 41"/>
            <p:cNvSpPr>
              <a:spLocks noChangeShapeType="1"/>
            </p:cNvSpPr>
            <p:nvPr/>
          </p:nvSpPr>
          <p:spPr bwMode="auto">
            <a:xfrm flipH="1">
              <a:off x="2374" y="2882"/>
              <a:ext cx="384" cy="384"/>
            </a:xfrm>
            <a:prstGeom prst="line">
              <a:avLst/>
            </a:prstGeom>
            <a:noFill/>
            <a:ln w="28575" cap="rnd">
              <a:solidFill>
                <a:srgbClr val="FFFF00"/>
              </a:solidFill>
              <a:prstDash val="sysDot"/>
              <a:round/>
              <a:headEnd type="none" w="sm" len="sm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57" name="Line 49"/>
            <p:cNvSpPr>
              <a:spLocks noChangeShapeType="1"/>
            </p:cNvSpPr>
            <p:nvPr/>
          </p:nvSpPr>
          <p:spPr bwMode="auto">
            <a:xfrm>
              <a:off x="2317" y="1223"/>
              <a:ext cx="441" cy="267"/>
            </a:xfrm>
            <a:prstGeom prst="line">
              <a:avLst/>
            </a:prstGeom>
            <a:noFill/>
            <a:ln w="28575" cap="rnd">
              <a:solidFill>
                <a:srgbClr val="FFFF00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Date Placeholder 5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07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7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7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37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37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37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7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75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375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1000"/>
                                        <p:tgtEl>
                                          <p:spTgt spid="375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31" grpId="0" animBg="1"/>
      <p:bldP spid="375841" grpId="0" animBg="1"/>
      <p:bldP spid="375844" grpId="0" animBg="1"/>
      <p:bldP spid="375846" grpId="0" animBg="1"/>
      <p:bldP spid="375856" grpId="0" animBg="1"/>
      <p:bldP spid="375855" grpId="0" animBg="1"/>
      <p:bldP spid="375834" grpId="0" animBg="1"/>
      <p:bldP spid="375836" grpId="0" animBg="1"/>
      <p:bldP spid="37586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on the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752600"/>
          </a:xfrm>
        </p:spPr>
        <p:txBody>
          <a:bodyPr/>
          <a:lstStyle/>
          <a:p>
            <a:r>
              <a:rPr lang="en-US" sz="2800" dirty="0" smtClean="0"/>
              <a:t>These schemes have two simple, subtle, </a:t>
            </a:r>
            <a:r>
              <a:rPr lang="en-US" sz="2800" dirty="0" smtClean="0">
                <a:solidFill>
                  <a:srgbClr val="FFFF00"/>
                </a:solidFill>
              </a:rPr>
              <a:t>assumptions</a:t>
            </a:r>
            <a:r>
              <a:rPr lang="en-US" sz="2800" dirty="0" smtClean="0"/>
              <a:t> :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Text Box 1075"/>
          <p:cNvSpPr txBox="1">
            <a:spLocks noChangeArrowheads="1"/>
          </p:cNvSpPr>
          <p:nvPr/>
        </p:nvSpPr>
        <p:spPr bwMode="auto">
          <a:xfrm>
            <a:off x="231227" y="1600200"/>
            <a:ext cx="8678917" cy="523220"/>
          </a:xfrm>
          <a:prstGeom prst="rect">
            <a:avLst/>
          </a:prstGeom>
          <a:solidFill>
            <a:srgbClr val="0000C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1. The software components share physical memory</a:t>
            </a:r>
            <a:endParaRPr lang="en-US" sz="2800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8" name="Text Box 1075"/>
          <p:cNvSpPr txBox="1">
            <a:spLocks noChangeArrowheads="1"/>
          </p:cNvSpPr>
          <p:nvPr/>
        </p:nvSpPr>
        <p:spPr bwMode="auto">
          <a:xfrm>
            <a:off x="231227" y="2209800"/>
            <a:ext cx="8678917" cy="523220"/>
          </a:xfrm>
          <a:prstGeom prst="rect">
            <a:avLst/>
          </a:prstGeom>
          <a:solidFill>
            <a:srgbClr val="0000C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2. The program runs to completion with active memory</a:t>
            </a:r>
            <a:endParaRPr lang="en-US" sz="2800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52400" y="2819400"/>
            <a:ext cx="8839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 these assumptions are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violated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web applications !</a:t>
            </a:r>
          </a:p>
          <a:p>
            <a:pPr marL="971550" lvl="1" indent="-514350" algn="l">
              <a:spcBef>
                <a:spcPct val="20000"/>
              </a:spcBef>
              <a:buFont typeface="+mj-lt"/>
              <a:buAutoNum type="arabicPeriod"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Distributed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software components</a:t>
            </a:r>
          </a:p>
          <a:p>
            <a:pPr marL="971550" lvl="1" indent="-514350" algn="l">
              <a:spcBef>
                <a:spcPct val="20000"/>
              </a:spcBef>
              <a:buFont typeface="+mj-lt"/>
              <a:buAutoNum type="arabicPeriod"/>
            </a:pPr>
            <a:r>
              <a:rPr lang="en-US" sz="2400" kern="0" dirty="0" smtClean="0">
                <a:solidFill>
                  <a:srgbClr val="FFFF00"/>
                </a:solidFill>
                <a:latin typeface="+mn-lt"/>
              </a:rPr>
              <a:t>Connectionless</a:t>
            </a:r>
            <a:r>
              <a:rPr lang="en-US" sz="2400" kern="0" dirty="0" smtClean="0">
                <a:latin typeface="+mn-lt"/>
              </a:rPr>
              <a:t> nature of HTTP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keep state in web applications, we need different ways to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store and access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variables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objects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 Box 1028"/>
          <p:cNvSpPr txBox="1">
            <a:spLocks noChangeArrowheads="1"/>
          </p:cNvSpPr>
          <p:nvPr/>
        </p:nvSpPr>
        <p:spPr bwMode="auto">
          <a:xfrm>
            <a:off x="495300" y="5234160"/>
            <a:ext cx="8153400" cy="955675"/>
          </a:xfrm>
          <a:prstGeom prst="rect">
            <a:avLst/>
          </a:prstGeom>
          <a:solidFill>
            <a:srgbClr val="0000C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Public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access and parameter passing are </a:t>
            </a:r>
            <a:r>
              <a:rPr lang="en-US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not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enough </a:t>
            </a: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Web applications!</a:t>
            </a:r>
          </a:p>
        </p:txBody>
      </p:sp>
    </p:spTree>
    <p:extLst>
      <p:ext uri="{BB962C8B-B14F-4D97-AF65-F5344CB8AC3E}">
        <p14:creationId xmlns:p14="http://schemas.microsoft.com/office/powerpoint/2010/main" val="24289447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build="p"/>
      <p:bldP spid="10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and Session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Session tracking refers to </a:t>
            </a:r>
            <a:r>
              <a:rPr lang="en-US" dirty="0" smtClean="0">
                <a:solidFill>
                  <a:srgbClr val="FFFF00"/>
                </a:solidFill>
              </a:rPr>
              <a:t>passing data</a:t>
            </a:r>
            <a:r>
              <a:rPr lang="en-US" dirty="0" smtClean="0"/>
              <a:t> from one HTTP request to another</a:t>
            </a:r>
          </a:p>
          <a:p>
            <a:r>
              <a:rPr lang="en-US" dirty="0" smtClean="0"/>
              <a:t>A web application is comprised of several software </a:t>
            </a:r>
            <a:r>
              <a:rPr lang="en-US" dirty="0" smtClean="0">
                <a:solidFill>
                  <a:srgbClr val="FFFF00"/>
                </a:solidFill>
              </a:rPr>
              <a:t>components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characteristics of a Web app means that the components do not </a:t>
            </a:r>
            <a:r>
              <a:rPr lang="en-US" dirty="0" smtClean="0">
                <a:solidFill>
                  <a:srgbClr val="FFFF00"/>
                </a:solidFill>
              </a:rPr>
              <a:t>communicate</a:t>
            </a:r>
            <a:r>
              <a:rPr lang="en-US" dirty="0" smtClean="0"/>
              <a:t> directly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Independent processes (</a:t>
            </a:r>
            <a:r>
              <a:rPr lang="en-US" dirty="0" smtClean="0">
                <a:solidFill>
                  <a:srgbClr val="FFFF00"/>
                </a:solidFill>
              </a:rPr>
              <a:t>threads</a:t>
            </a:r>
            <a:r>
              <a:rPr lang="en-US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FFFF00"/>
                </a:solidFill>
              </a:rPr>
              <a:t>Connectionless</a:t>
            </a:r>
            <a:r>
              <a:rPr lang="en-US" dirty="0" smtClean="0"/>
              <a:t> protocol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Client-server or </a:t>
            </a:r>
            <a:r>
              <a:rPr lang="en-US" dirty="0" smtClean="0">
                <a:solidFill>
                  <a:srgbClr val="FFFF00"/>
                </a:solidFill>
              </a:rPr>
              <a:t>N-tier</a:t>
            </a:r>
            <a:r>
              <a:rPr lang="en-US" dirty="0" smtClean="0"/>
              <a:t> architecture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FFFF00"/>
                </a:solidFill>
              </a:rPr>
              <a:t>Execution flow</a:t>
            </a:r>
            <a:r>
              <a:rPr lang="en-US" dirty="0" smtClean="0"/>
              <a:t> always goes through a client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Text Box 1028"/>
          <p:cNvSpPr txBox="1">
            <a:spLocks noChangeArrowheads="1"/>
          </p:cNvSpPr>
          <p:nvPr/>
        </p:nvSpPr>
        <p:spPr bwMode="auto">
          <a:xfrm>
            <a:off x="495300" y="5562600"/>
            <a:ext cx="8153400" cy="528638"/>
          </a:xfrm>
          <a:prstGeom prst="rect">
            <a:avLst/>
          </a:prstGeom>
          <a:solidFill>
            <a:srgbClr val="0000C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Times New Roman" pitchFamily="18" charset="0"/>
              </a:rPr>
              <a:t>How can these independent components share data?</a:t>
            </a:r>
          </a:p>
        </p:txBody>
      </p:sp>
    </p:spTree>
    <p:extLst>
      <p:ext uri="{BB962C8B-B14F-4D97-AF65-F5344CB8AC3E}">
        <p14:creationId xmlns:p14="http://schemas.microsoft.com/office/powerpoint/2010/main" val="17134546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Tracking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5626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+mj-lt"/>
              <a:buAutoNum type="arabicPeriod"/>
            </a:pPr>
            <a:r>
              <a:rPr lang="en-US" sz="3200" dirty="0" smtClean="0"/>
              <a:t> Include data as extra parameters (</a:t>
            </a:r>
            <a:r>
              <a:rPr lang="en-US" sz="3200" dirty="0" smtClean="0">
                <a:solidFill>
                  <a:srgbClr val="FFFF00"/>
                </a:solidFill>
              </a:rPr>
              <a:t>URL rewriting</a:t>
            </a:r>
            <a:r>
              <a:rPr lang="en-US" sz="3200" dirty="0" smtClean="0"/>
              <a:t>)</a:t>
            </a:r>
          </a:p>
          <a:p>
            <a:pPr marL="533400" indent="-533400">
              <a:lnSpc>
                <a:spcPct val="90000"/>
              </a:lnSpc>
              <a:buFont typeface="+mj-lt"/>
              <a:buAutoNum type="arabicPeriod"/>
            </a:pP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smtClean="0">
                <a:solidFill>
                  <a:srgbClr val="FFFF00"/>
                </a:solidFill>
              </a:rPr>
              <a:t>Hidden</a:t>
            </a:r>
            <a:r>
              <a:rPr lang="en-US" sz="3200" dirty="0" smtClean="0"/>
              <a:t> form fields</a:t>
            </a:r>
          </a:p>
          <a:p>
            <a:pPr marL="533400" indent="-533400">
              <a:lnSpc>
                <a:spcPct val="90000"/>
              </a:lnSpc>
              <a:buFont typeface="+mj-lt"/>
              <a:buAutoNum type="arabicPeriod"/>
            </a:pP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smtClean="0">
                <a:solidFill>
                  <a:srgbClr val="FFFF00"/>
                </a:solidFill>
              </a:rPr>
              <a:t>Cookies</a:t>
            </a:r>
          </a:p>
          <a:p>
            <a:pPr marL="533400" indent="-533400">
              <a:lnSpc>
                <a:spcPct val="90000"/>
              </a:lnSpc>
              <a:buFont typeface="+mj-lt"/>
              <a:buAutoNum type="arabicPeriod"/>
            </a:pP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smtClean="0">
                <a:solidFill>
                  <a:srgbClr val="FFFF00"/>
                </a:solidFill>
              </a:rPr>
              <a:t>Servlet API</a:t>
            </a:r>
            <a:r>
              <a:rPr lang="en-US" sz="3200" dirty="0" smtClean="0"/>
              <a:t> session tracking tools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62000" y="4800600"/>
            <a:ext cx="7620000" cy="1676400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430588" y="5073650"/>
            <a:ext cx="2395592" cy="400110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dirty="0">
                <a:latin typeface="Gill Sans MT" pitchFamily="34" charset="0"/>
              </a:rPr>
              <a:t>Request with a Token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066800" y="5222875"/>
            <a:ext cx="990600" cy="831850"/>
          </a:xfrm>
          <a:prstGeom prst="rect">
            <a:avLst/>
          </a:prstGeom>
          <a:solidFill>
            <a:srgbClr val="3333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dirty="0"/>
              <a:t>Client C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6858000" y="5227638"/>
            <a:ext cx="1200150" cy="831850"/>
          </a:xfrm>
          <a:prstGeom prst="rect">
            <a:avLst/>
          </a:prstGeom>
          <a:solidFill>
            <a:srgbClr val="3333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dirty="0"/>
              <a:t>Server S</a:t>
            </a:r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2057400" y="5486400"/>
            <a:ext cx="480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Text Box 23"/>
          <p:cNvSpPr txBox="1">
            <a:spLocks noChangeArrowheads="1"/>
          </p:cNvSpPr>
          <p:nvPr/>
        </p:nvSpPr>
        <p:spPr bwMode="auto">
          <a:xfrm>
            <a:off x="3352800" y="5835650"/>
            <a:ext cx="2551083" cy="400110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dirty="0">
                <a:latin typeface="Gill Sans MT" pitchFamily="34" charset="0"/>
              </a:rPr>
              <a:t>Response with a Token</a:t>
            </a:r>
          </a:p>
        </p:txBody>
      </p:sp>
      <p:sp>
        <p:nvSpPr>
          <p:cNvPr id="13" name="Line 24"/>
          <p:cNvSpPr>
            <a:spLocks noChangeShapeType="1"/>
          </p:cNvSpPr>
          <p:nvPr/>
        </p:nvSpPr>
        <p:spPr bwMode="auto">
          <a:xfrm flipH="1">
            <a:off x="2057400" y="5867400"/>
            <a:ext cx="480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Text Box 1075"/>
          <p:cNvSpPr txBox="1">
            <a:spLocks noChangeArrowheads="1"/>
          </p:cNvSpPr>
          <p:nvPr/>
        </p:nvSpPr>
        <p:spPr bwMode="auto">
          <a:xfrm>
            <a:off x="495300" y="3632537"/>
            <a:ext cx="8153400" cy="1015663"/>
          </a:xfrm>
          <a:prstGeom prst="rect">
            <a:avLst/>
          </a:prstGeom>
          <a:solidFill>
            <a:srgbClr val="0000CC"/>
          </a:soli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All four methods work by exchanging a </a:t>
            </a:r>
            <a:r>
              <a:rPr lang="en-US" sz="3200" i="1" dirty="0" smtClean="0">
                <a:solidFill>
                  <a:srgbClr val="FFFF00"/>
                </a:solidFill>
                <a:latin typeface="Comic Sans MS" pitchFamily="66" charset="0"/>
              </a:rPr>
              <a:t>token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 between the client and server</a:t>
            </a:r>
            <a:endParaRPr lang="en-US" sz="2800" dirty="0">
              <a:solidFill>
                <a:srgbClr val="FFFF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2632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747C6-92EC-42C8-814B-003127413367}" type="slidenum">
              <a:rPr lang="en-US"/>
              <a:pPr/>
              <a:t>18</a:t>
            </a:fld>
            <a:endParaRPr lang="en-US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990600"/>
          </a:xfrm>
        </p:spPr>
        <p:txBody>
          <a:bodyPr/>
          <a:lstStyle/>
          <a:p>
            <a:r>
              <a:rPr lang="en-US" sz="3200" dirty="0" smtClean="0"/>
              <a:t>(1) </a:t>
            </a:r>
            <a:r>
              <a:rPr lang="en-US" sz="3200" dirty="0"/>
              <a:t>URL Rewriting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839200" cy="5257800"/>
          </a:xfrm>
        </p:spPr>
        <p:txBody>
          <a:bodyPr/>
          <a:lstStyle/>
          <a:p>
            <a:r>
              <a:rPr lang="en-US" sz="2400" dirty="0"/>
              <a:t>Forms usually add parameters</a:t>
            </a:r>
          </a:p>
          <a:p>
            <a:pPr>
              <a:buFontTx/>
              <a:buNone/>
            </a:pPr>
            <a:r>
              <a:rPr lang="en-US" sz="2400" dirty="0"/>
              <a:t>    </a:t>
            </a:r>
            <a:r>
              <a:rPr lang="en-US" sz="2400" b="1" dirty="0">
                <a:solidFill>
                  <a:srgbClr val="66FF66"/>
                </a:solidFill>
                <a:latin typeface="Comic Sans MS" pitchFamily="66" charset="0"/>
              </a:rPr>
              <a:t>URL ? P1=v1 &amp; P2=v2 &amp; P3=v3 &amp; …</a:t>
            </a:r>
          </a:p>
          <a:p>
            <a:r>
              <a:rPr lang="en-US" sz="2400" dirty="0"/>
              <a:t>You can add values in the URL as a </a:t>
            </a:r>
            <a:r>
              <a:rPr lang="en-US" sz="2400" dirty="0" smtClean="0"/>
              <a:t>parameter :</a:t>
            </a:r>
            <a:endParaRPr lang="en-US" sz="2400" dirty="0"/>
          </a:p>
          <a:p>
            <a:pPr>
              <a:buFontTx/>
              <a:buNone/>
            </a:pPr>
            <a:r>
              <a:rPr lang="en-US" sz="2400" dirty="0"/>
              <a:t>    </a:t>
            </a:r>
            <a:r>
              <a:rPr lang="en-US" sz="2400" b="1" dirty="0">
                <a:solidFill>
                  <a:srgbClr val="66FF66"/>
                </a:solidFill>
                <a:latin typeface="Comic Sans MS" pitchFamily="66" charset="0"/>
              </a:rPr>
              <a:t>HREF = "./servlet/X ? </a:t>
            </a:r>
            <a:r>
              <a:rPr lang="en-US" sz="2400" b="1" dirty="0" err="1">
                <a:solidFill>
                  <a:srgbClr val="66FF66"/>
                </a:solidFill>
                <a:latin typeface="Comic Sans MS" pitchFamily="66" charset="0"/>
              </a:rPr>
              <a:t>SneakyParam</a:t>
            </a:r>
            <a:r>
              <a:rPr lang="en-US" sz="2400" b="1" dirty="0">
                <a:solidFill>
                  <a:srgbClr val="66FF66"/>
                </a:solidFill>
                <a:latin typeface="Comic Sans MS" pitchFamily="66" charset="0"/>
              </a:rPr>
              <a:t>=42"&gt;</a:t>
            </a:r>
          </a:p>
          <a:p>
            <a:pPr>
              <a:buFontTx/>
              <a:buNone/>
            </a:pPr>
            <a:r>
              <a:rPr lang="en-US" sz="2400" dirty="0"/>
              <a:t>                    </a:t>
            </a:r>
            <a:r>
              <a:rPr lang="en-US" sz="2400" dirty="0" smtClean="0"/>
              <a:t>or :                     </a:t>
            </a:r>
            <a:r>
              <a:rPr lang="en-US" sz="2400" b="1" dirty="0">
                <a:solidFill>
                  <a:srgbClr val="66FF66"/>
                </a:solidFill>
                <a:latin typeface="Comic Sans MS" pitchFamily="66" charset="0"/>
              </a:rPr>
              <a:t>User=</a:t>
            </a:r>
            <a:r>
              <a:rPr lang="en-US" sz="2400" b="1" dirty="0" err="1">
                <a:solidFill>
                  <a:srgbClr val="66FF66"/>
                </a:solidFill>
                <a:latin typeface="Comic Sans MS" pitchFamily="66" charset="0"/>
              </a:rPr>
              <a:t>george</a:t>
            </a:r>
            <a:r>
              <a:rPr lang="en-US" sz="2400" b="1" dirty="0">
                <a:solidFill>
                  <a:srgbClr val="66FF66"/>
                </a:solidFill>
                <a:latin typeface="Comic Sans MS" pitchFamily="66" charset="0"/>
              </a:rPr>
              <a:t>"</a:t>
            </a:r>
            <a:r>
              <a:rPr lang="en-US" sz="2400" b="1" dirty="0">
                <a:solidFill>
                  <a:srgbClr val="66FF66"/>
                </a:solidFill>
                <a:latin typeface="Arial" charset="0"/>
              </a:rPr>
              <a:t>&gt;</a:t>
            </a:r>
          </a:p>
          <a:p>
            <a:r>
              <a:rPr lang="en-US" sz="2400" dirty="0"/>
              <a:t>This is used as a key to find the saved information about the user </a:t>
            </a:r>
            <a:r>
              <a:rPr lang="en-US" sz="2400" b="1" dirty="0" err="1" smtClean="0">
                <a:solidFill>
                  <a:srgbClr val="66FF66"/>
                </a:solidFill>
                <a:latin typeface="Comic Sans MS" pitchFamily="66" charset="0"/>
              </a:rPr>
              <a:t>george</a:t>
            </a:r>
            <a:endParaRPr lang="en-US" sz="2400" b="1" dirty="0">
              <a:solidFill>
                <a:srgbClr val="66FF66"/>
              </a:solidFill>
              <a:latin typeface="Comic Sans MS" pitchFamily="66" charset="0"/>
            </a:endParaRPr>
          </a:p>
          <a:p>
            <a:pPr lvl="1"/>
            <a:r>
              <a:rPr lang="en-US" sz="2000" dirty="0"/>
              <a:t>Messy and clumsy</a:t>
            </a:r>
          </a:p>
          <a:p>
            <a:pPr lvl="1"/>
            <a:r>
              <a:rPr lang="en-US" sz="2000" dirty="0"/>
              <a:t>Long URLs</a:t>
            </a:r>
          </a:p>
          <a:p>
            <a:pPr lvl="1"/>
            <a:r>
              <a:rPr lang="en-US" sz="2000" dirty="0"/>
              <a:t>Information on URL is public</a:t>
            </a:r>
          </a:p>
          <a:p>
            <a:pPr lvl="1"/>
            <a:r>
              <a:rPr lang="en-US" sz="2000" dirty="0"/>
              <a:t>All HTML pages must be created </a:t>
            </a:r>
            <a:r>
              <a:rPr lang="en-US" sz="2000" dirty="0" smtClean="0"/>
              <a:t>dynamically</a:t>
            </a:r>
          </a:p>
          <a:p>
            <a:pPr lvl="1"/>
            <a:r>
              <a:rPr lang="en-US" sz="2000" dirty="0" smtClean="0"/>
              <a:t>Often limited in size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906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1" grpId="0" build="p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305800" cy="990600"/>
          </a:xfrm>
        </p:spPr>
        <p:txBody>
          <a:bodyPr/>
          <a:lstStyle/>
          <a:p>
            <a:r>
              <a:rPr lang="en-US" sz="3200" dirty="0" smtClean="0"/>
              <a:t>(2) Hidden Form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Flows of control go </a:t>
            </a:r>
            <a:r>
              <a:rPr lang="en-US" dirty="0" smtClean="0">
                <a:solidFill>
                  <a:srgbClr val="FFFF00"/>
                </a:solidFill>
              </a:rPr>
              <a:t>through the client</a:t>
            </a:r>
          </a:p>
          <a:p>
            <a:r>
              <a:rPr lang="en-US" dirty="0" smtClean="0"/>
              <a:t>Data that must be passed from one software component to another can be stored in </a:t>
            </a:r>
            <a:r>
              <a:rPr lang="en-US" dirty="0" smtClean="0">
                <a:solidFill>
                  <a:srgbClr val="FFFF00"/>
                </a:solidFill>
              </a:rPr>
              <a:t>hidden form fields</a:t>
            </a:r>
            <a:r>
              <a:rPr lang="en-US" dirty="0" smtClean="0"/>
              <a:t> in the HTML</a:t>
            </a:r>
          </a:p>
          <a:p>
            <a:r>
              <a:rPr lang="en-US" dirty="0" smtClean="0"/>
              <a:t>Generate HTML pages with forms that store “</a:t>
            </a:r>
            <a:r>
              <a:rPr lang="en-US" dirty="0" smtClean="0">
                <a:solidFill>
                  <a:srgbClr val="FFFF00"/>
                </a:solidFill>
              </a:rPr>
              <a:t>hidden</a:t>
            </a:r>
            <a:r>
              <a:rPr lang="en-US" dirty="0" smtClean="0"/>
              <a:t>” information :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sz="2400" b="1" dirty="0" smtClean="0">
                <a:solidFill>
                  <a:srgbClr val="66FF66"/>
                </a:solidFill>
                <a:latin typeface="Arial" charset="0"/>
              </a:rPr>
              <a:t>&lt;INPUT type=“hidden” name=“User” value=“</a:t>
            </a:r>
            <a:r>
              <a:rPr lang="en-US" sz="2400" b="1" dirty="0" err="1" smtClean="0">
                <a:solidFill>
                  <a:srgbClr val="66FF66"/>
                </a:solidFill>
                <a:latin typeface="Arial" charset="0"/>
              </a:rPr>
              <a:t>george</a:t>
            </a:r>
            <a:r>
              <a:rPr lang="en-US" sz="2400" b="1" dirty="0" smtClean="0">
                <a:solidFill>
                  <a:srgbClr val="66FF66"/>
                </a:solidFill>
                <a:latin typeface="Arial" charset="0"/>
              </a:rPr>
              <a:t>”&gt;</a:t>
            </a:r>
          </a:p>
          <a:p>
            <a:r>
              <a:rPr lang="en-US" dirty="0" smtClean="0"/>
              <a:t>Several </a:t>
            </a:r>
            <a:r>
              <a:rPr lang="en-US" dirty="0" smtClean="0">
                <a:solidFill>
                  <a:srgbClr val="FFFF00"/>
                </a:solidFill>
              </a:rPr>
              <a:t>problems</a:t>
            </a:r>
            <a:r>
              <a:rPr lang="en-US" dirty="0" smtClean="0"/>
              <a:t> :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Insecure</a:t>
            </a:r>
            <a:r>
              <a:rPr lang="en-US" dirty="0" smtClean="0"/>
              <a:t> – users can </a:t>
            </a:r>
            <a:r>
              <a:rPr lang="en-US" dirty="0" smtClean="0">
                <a:solidFill>
                  <a:srgbClr val="FFFF00"/>
                </a:solidFill>
              </a:rPr>
              <a:t>see</a:t>
            </a:r>
            <a:r>
              <a:rPr lang="en-US" dirty="0" smtClean="0"/>
              <a:t> the data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Unreliable</a:t>
            </a:r>
            <a:r>
              <a:rPr lang="en-US" dirty="0" smtClean="0"/>
              <a:t> – users can </a:t>
            </a:r>
            <a:r>
              <a:rPr lang="en-US" dirty="0" smtClean="0">
                <a:solidFill>
                  <a:srgbClr val="FFFF00"/>
                </a:solidFill>
              </a:rPr>
              <a:t>change</a:t>
            </a:r>
            <a:r>
              <a:rPr lang="en-US" dirty="0" smtClean="0"/>
              <a:t> the data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Undependable</a:t>
            </a:r>
            <a:r>
              <a:rPr lang="en-US" dirty="0" smtClean="0"/>
              <a:t> – users can use the back button, direct URL entry, and URL rewriting to </a:t>
            </a:r>
            <a:r>
              <a:rPr lang="en-US" dirty="0" smtClean="0">
                <a:solidFill>
                  <a:srgbClr val="FFFF00"/>
                </a:solidFill>
              </a:rPr>
              <a:t>skip some</a:t>
            </a:r>
            <a:r>
              <a:rPr lang="en-US" dirty="0" smtClean="0"/>
              <a:t> hidden form fields</a:t>
            </a:r>
          </a:p>
          <a:p>
            <a:r>
              <a:rPr lang="en-US" dirty="0" smtClean="0"/>
              <a:t>Still useful in </a:t>
            </a:r>
            <a:r>
              <a:rPr lang="en-US" dirty="0" smtClean="0">
                <a:solidFill>
                  <a:srgbClr val="FFFF00"/>
                </a:solidFill>
              </a:rPr>
              <a:t>limited</a:t>
            </a:r>
            <a:r>
              <a:rPr lang="en-US" dirty="0" smtClean="0"/>
              <a:t> situations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037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000099">
                <a:lumMod val="30000"/>
                <a:lumOff val="70000"/>
              </a:srgbClr>
            </a:gs>
            <a:gs pos="100000">
              <a:schemeClr val="bg1">
                <a:gamma/>
                <a:shade val="46275"/>
                <a:invGamma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914400"/>
            <a:ext cx="3657600" cy="990600"/>
          </a:xfrm>
          <a:solidFill>
            <a:srgbClr val="003399"/>
          </a:solidFill>
        </p:spPr>
        <p:txBody>
          <a:bodyPr/>
          <a:lstStyle/>
          <a:p>
            <a:pPr marL="514350" indent="-514350">
              <a:buClr>
                <a:schemeClr val="tx2"/>
              </a:buClr>
              <a:buSzPct val="95000"/>
              <a:buFont typeface="+mj-lt"/>
              <a:buAutoNum type="alphaUcPeriod"/>
            </a:pPr>
            <a:r>
              <a:rPr lang="en-US" dirty="0" smtClean="0"/>
              <a:t>Who am </a:t>
            </a:r>
            <a:r>
              <a:rPr lang="en-US" dirty="0" smtClean="0">
                <a:solidFill>
                  <a:srgbClr val="FFFF00"/>
                </a:solidFill>
              </a:rPr>
              <a:t>I</a:t>
            </a:r>
            <a:r>
              <a:rPr lang="en-US" dirty="0" smtClean="0"/>
              <a:t> ?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lphaUcPeriod"/>
            </a:pPr>
            <a:r>
              <a:rPr lang="en-US" dirty="0" smtClean="0"/>
              <a:t>Who are </a:t>
            </a:r>
            <a:r>
              <a:rPr lang="en-US" dirty="0" smtClean="0">
                <a:solidFill>
                  <a:srgbClr val="FFFF00"/>
                </a:solidFill>
              </a:rPr>
              <a:t>you</a:t>
            </a:r>
            <a:r>
              <a:rPr lang="en-US" dirty="0" smtClean="0"/>
              <a:t> 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9BFCF6-975B-4530-B523-9D713183EFE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1905000"/>
            <a:ext cx="4572000" cy="21336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Part1 (13:00-15:00)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Web Apps Overview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How the </a:t>
            </a:r>
            <a:r>
              <a:rPr lang="en-US" kern="0" dirty="0" err="1" smtClean="0"/>
              <a:t>Interweb</a:t>
            </a:r>
            <a:r>
              <a:rPr lang="en-US" kern="0" dirty="0" smtClean="0"/>
              <a:t> Works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Web Software (Servlets)</a:t>
            </a:r>
            <a:endParaRPr lang="en-US" kern="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0" y="1905000"/>
            <a:ext cx="4572000" cy="21336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 2 (19:00-21:00)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4"/>
            </a:pPr>
            <a:r>
              <a:rPr lang="en-US" kern="0" dirty="0" smtClean="0"/>
              <a:t>Control Flow &amp; State </a:t>
            </a:r>
            <a:r>
              <a:rPr lang="en-US" kern="0" dirty="0"/>
              <a:t>Handling is </a:t>
            </a:r>
            <a:r>
              <a:rPr lang="en-US" kern="0" dirty="0" smtClean="0"/>
              <a:t>Different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4"/>
            </a:pPr>
            <a:r>
              <a:rPr lang="en-US" kern="0" dirty="0" smtClean="0"/>
              <a:t>State Handling in JSP</a:t>
            </a:r>
            <a:endParaRPr lang="en-US" kern="0" dirty="0"/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342900" y="1905000"/>
            <a:ext cx="8458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590800" y="4038600"/>
            <a:ext cx="4572000" cy="25908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 3 (Friday13:00-15:00)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Web Software Security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Modeling Web Apps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Testing Web Apps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Engineering Process</a:t>
            </a:r>
            <a:endParaRPr lang="en-US" kern="0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5067300" y="2430379"/>
            <a:ext cx="3314700" cy="922421"/>
          </a:xfrm>
          <a:prstGeom prst="roundRect">
            <a:avLst/>
          </a:prstGeom>
          <a:solidFill>
            <a:srgbClr val="FFFF00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4213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80730-BCB2-497A-AB15-3626C220A2A3}" type="slidenum">
              <a:rPr lang="en-US"/>
              <a:pPr/>
              <a:t>20</a:t>
            </a:fld>
            <a:endParaRPr 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305800" cy="1066800"/>
          </a:xfrm>
        </p:spPr>
        <p:txBody>
          <a:bodyPr/>
          <a:lstStyle/>
          <a:p>
            <a:r>
              <a:rPr lang="en-US" sz="3200" dirty="0" smtClean="0"/>
              <a:t>(3) </a:t>
            </a:r>
            <a:r>
              <a:rPr lang="en-US" sz="3200" dirty="0"/>
              <a:t>Cookies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87475"/>
            <a:ext cx="8839200" cy="4603750"/>
          </a:xfrm>
        </p:spPr>
        <p:txBody>
          <a:bodyPr/>
          <a:lstStyle/>
          <a:p>
            <a:r>
              <a:rPr lang="en-US" b="1" i="1" dirty="0">
                <a:solidFill>
                  <a:srgbClr val="FFFF00"/>
                </a:solidFill>
              </a:rPr>
              <a:t>Cookies</a:t>
            </a:r>
            <a:r>
              <a:rPr lang="en-US" dirty="0"/>
              <a:t> are small files or text strings stored on the </a:t>
            </a:r>
            <a:r>
              <a:rPr lang="en-US" dirty="0" smtClean="0">
                <a:solidFill>
                  <a:srgbClr val="FFFF00"/>
                </a:solidFill>
              </a:rPr>
              <a:t>client’s</a:t>
            </a:r>
            <a:r>
              <a:rPr lang="en-US" dirty="0" smtClean="0"/>
              <a:t> </a:t>
            </a:r>
            <a:r>
              <a:rPr lang="en-US" dirty="0"/>
              <a:t>computer</a:t>
            </a:r>
          </a:p>
          <a:p>
            <a:r>
              <a:rPr lang="en-US" dirty="0">
                <a:solidFill>
                  <a:srgbClr val="FFFF00"/>
                </a:solidFill>
              </a:rPr>
              <a:t>Created</a:t>
            </a:r>
            <a:r>
              <a:rPr lang="en-US" dirty="0"/>
              <a:t> by the web browser</a:t>
            </a:r>
          </a:p>
          <a:p>
            <a:r>
              <a:rPr lang="en-US" dirty="0"/>
              <a:t>Arbitrary strings, but sometimes </a:t>
            </a:r>
            <a:r>
              <a:rPr lang="en-US" dirty="0" err="1">
                <a:solidFill>
                  <a:srgbClr val="66FF66"/>
                </a:solidFill>
                <a:latin typeface="Arial" charset="0"/>
              </a:rPr>
              <a:t>var</a:t>
            </a:r>
            <a:r>
              <a:rPr lang="en-US" dirty="0">
                <a:solidFill>
                  <a:srgbClr val="66FF66"/>
                </a:solidFill>
                <a:latin typeface="Arial" charset="0"/>
              </a:rPr>
              <a:t>=value</a:t>
            </a:r>
            <a:r>
              <a:rPr lang="en-US" dirty="0"/>
              <a:t> pairs or </a:t>
            </a:r>
            <a:r>
              <a:rPr lang="en-US" dirty="0">
                <a:solidFill>
                  <a:srgbClr val="FFFF00"/>
                </a:solidFill>
              </a:rPr>
              <a:t>XML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Java</a:t>
            </a:r>
            <a:r>
              <a:rPr lang="en-US" dirty="0" smtClean="0"/>
              <a:t> coding :</a:t>
            </a:r>
            <a:endParaRPr lang="en-US" dirty="0"/>
          </a:p>
          <a:p>
            <a:pPr>
              <a:buFontTx/>
              <a:buNone/>
            </a:pPr>
            <a:r>
              <a:rPr lang="en-US" dirty="0"/>
              <a:t>    </a:t>
            </a:r>
            <a:r>
              <a:rPr lang="en-US" sz="2400" b="1" dirty="0">
                <a:solidFill>
                  <a:srgbClr val="66FF66"/>
                </a:solidFill>
                <a:latin typeface="Arial" charset="0"/>
              </a:rPr>
              <a:t>Cookie c = new Cookie (“user”, “</a:t>
            </a:r>
            <a:r>
              <a:rPr lang="en-US" sz="2400" b="1" dirty="0" err="1">
                <a:solidFill>
                  <a:srgbClr val="66FF66"/>
                </a:solidFill>
                <a:latin typeface="Arial" charset="0"/>
              </a:rPr>
              <a:t>george</a:t>
            </a:r>
            <a:r>
              <a:rPr lang="en-US" sz="2400" b="1" dirty="0">
                <a:solidFill>
                  <a:srgbClr val="66FF66"/>
                </a:solidFill>
                <a:latin typeface="Arial" charset="0"/>
              </a:rPr>
              <a:t>”);</a:t>
            </a:r>
          </a:p>
          <a:p>
            <a:pPr>
              <a:buFontTx/>
              <a:buNone/>
            </a:pPr>
            <a:r>
              <a:rPr lang="en-US" sz="2400" dirty="0"/>
              <a:t>     </a:t>
            </a:r>
            <a:r>
              <a:rPr lang="en-US" sz="2400" b="1" dirty="0" err="1">
                <a:solidFill>
                  <a:srgbClr val="66FF66"/>
                </a:solidFill>
                <a:latin typeface="Arial" charset="0"/>
              </a:rPr>
              <a:t>c.setMaxAge</a:t>
            </a:r>
            <a:r>
              <a:rPr lang="en-US" sz="2400" b="1" dirty="0">
                <a:solidFill>
                  <a:srgbClr val="66FF66"/>
                </a:solidFill>
                <a:latin typeface="Arial" charset="0"/>
              </a:rPr>
              <a:t> (5*24*60*60);</a:t>
            </a:r>
            <a:r>
              <a:rPr lang="en-US" sz="2400" dirty="0"/>
              <a:t> // expires in 5 days, in seconds</a:t>
            </a:r>
          </a:p>
          <a:p>
            <a:pPr>
              <a:buFontTx/>
              <a:buNone/>
            </a:pPr>
            <a:r>
              <a:rPr lang="en-US" sz="2400" dirty="0"/>
              <a:t>     </a:t>
            </a:r>
            <a:r>
              <a:rPr lang="en-US" sz="2400" b="1" dirty="0" err="1">
                <a:solidFill>
                  <a:srgbClr val="66FF66"/>
                </a:solidFill>
                <a:latin typeface="Arial" charset="0"/>
              </a:rPr>
              <a:t>response.addCookie</a:t>
            </a:r>
            <a:r>
              <a:rPr lang="en-US" sz="2400" b="1" dirty="0">
                <a:solidFill>
                  <a:srgbClr val="66FF66"/>
                </a:solidFill>
                <a:latin typeface="Arial" charset="0"/>
              </a:rPr>
              <a:t> (c);</a:t>
            </a:r>
            <a:r>
              <a:rPr lang="en-US" sz="2400" dirty="0"/>
              <a:t>      // sends cookie to </a:t>
            </a:r>
            <a:r>
              <a:rPr lang="en-US" sz="2400" dirty="0" smtClean="0"/>
              <a:t>client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79954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28EED-983B-45F3-BC95-A731D5EE3B57}" type="slidenum">
              <a:rPr lang="en-US"/>
              <a:pPr/>
              <a:t>21</a:t>
            </a:fld>
            <a:endParaRPr lang="en-US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305800" cy="1066800"/>
          </a:xfrm>
        </p:spPr>
        <p:txBody>
          <a:bodyPr/>
          <a:lstStyle/>
          <a:p>
            <a:r>
              <a:rPr lang="en-US" sz="3200" dirty="0" smtClean="0"/>
              <a:t>(3) </a:t>
            </a:r>
            <a:r>
              <a:rPr lang="en-US" sz="3200" dirty="0"/>
              <a:t>Cookies – cont.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38300"/>
            <a:ext cx="8686800" cy="46863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Cookies</a:t>
            </a:r>
            <a:r>
              <a:rPr lang="en-US" dirty="0"/>
              <a:t> are very useful and simple</a:t>
            </a:r>
          </a:p>
          <a:p>
            <a:r>
              <a:rPr lang="en-US" dirty="0"/>
              <a:t>Not </a:t>
            </a:r>
            <a:r>
              <a:rPr lang="en-US" dirty="0" smtClean="0"/>
              <a:t>visible as part of the </a:t>
            </a:r>
            <a:r>
              <a:rPr lang="en-US" dirty="0"/>
              <a:t>HTML content</a:t>
            </a:r>
          </a:p>
          <a:p>
            <a:r>
              <a:rPr lang="en-US" dirty="0">
                <a:solidFill>
                  <a:srgbClr val="FFFF00"/>
                </a:solidFill>
              </a:rPr>
              <a:t>Convenient</a:t>
            </a:r>
            <a:r>
              <a:rPr lang="en-US" dirty="0"/>
              <a:t> way to solve </a:t>
            </a:r>
            <a:r>
              <a:rPr lang="en-US" dirty="0" smtClean="0"/>
              <a:t>a </a:t>
            </a:r>
            <a:r>
              <a:rPr lang="en-US" dirty="0"/>
              <a:t>real problem</a:t>
            </a:r>
          </a:p>
          <a:p>
            <a:r>
              <a:rPr lang="en-US" dirty="0"/>
              <a:t>But cookies are </a:t>
            </a:r>
            <a:r>
              <a:rPr lang="en-US" dirty="0" smtClean="0">
                <a:solidFill>
                  <a:srgbClr val="FFFF00"/>
                </a:solidFill>
              </a:rPr>
              <a:t>scary</a:t>
            </a:r>
            <a:r>
              <a:rPr lang="en-US" dirty="0" smtClean="0"/>
              <a:t> !</a:t>
            </a:r>
            <a:endParaRPr lang="en-US" dirty="0"/>
          </a:p>
          <a:p>
            <a:pPr lvl="1"/>
            <a:r>
              <a:rPr lang="en-US" dirty="0" smtClean="0"/>
              <a:t>It’s </a:t>
            </a:r>
            <a:r>
              <a:rPr lang="en-US" dirty="0"/>
              <a:t>as if I stored my files at your </a:t>
            </a:r>
            <a:r>
              <a:rPr lang="en-US" dirty="0">
                <a:solidFill>
                  <a:srgbClr val="FFFF00"/>
                </a:solidFill>
              </a:rPr>
              <a:t>house</a:t>
            </a:r>
          </a:p>
          <a:p>
            <a:pPr lvl="1"/>
            <a:r>
              <a:rPr lang="en-US" dirty="0"/>
              <a:t>Cookies go way beyond </a:t>
            </a:r>
            <a:r>
              <a:rPr lang="en-US" dirty="0">
                <a:solidFill>
                  <a:srgbClr val="FFFF00"/>
                </a:solidFill>
              </a:rPr>
              <a:t>session tracking</a:t>
            </a:r>
          </a:p>
          <a:p>
            <a:pPr lvl="1"/>
            <a:r>
              <a:rPr lang="en-US" dirty="0"/>
              <a:t>Cookies allow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rPr>
              <a:t>behavior tracking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Jokerman" pitchFamily="82" charset="0"/>
            </a:endParaRPr>
          </a:p>
          <a:p>
            <a:pPr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258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build="p" bldLvl="2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29306-2D31-4C1B-9390-C8F36762DFDC}" type="slidenum">
              <a:rPr lang="en-US"/>
              <a:pPr/>
              <a:t>22</a:t>
            </a:fld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914400"/>
          </a:xfrm>
        </p:spPr>
        <p:txBody>
          <a:bodyPr/>
          <a:lstStyle/>
          <a:p>
            <a:r>
              <a:rPr lang="en-US" dirty="0" smtClean="0"/>
              <a:t>(4) </a:t>
            </a:r>
            <a:r>
              <a:rPr lang="en-US" dirty="0"/>
              <a:t>Servlet </a:t>
            </a:r>
            <a:r>
              <a:rPr lang="en-US" dirty="0" smtClean="0"/>
              <a:t>Sessions</a:t>
            </a:r>
            <a:endParaRPr lang="en-US" dirty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363" y="2390775"/>
            <a:ext cx="8272462" cy="3851275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Cookies</a:t>
            </a:r>
            <a:r>
              <a:rPr lang="en-US" dirty="0"/>
              <a:t> are handled automatically</a:t>
            </a:r>
          </a:p>
          <a:p>
            <a:r>
              <a:rPr lang="en-US" dirty="0" err="1">
                <a:solidFill>
                  <a:srgbClr val="FFFF00"/>
                </a:solidFill>
              </a:rPr>
              <a:t>HttpSession</a:t>
            </a:r>
            <a:r>
              <a:rPr lang="en-US" dirty="0"/>
              <a:t> stores data in the current active object</a:t>
            </a:r>
          </a:p>
          <a:p>
            <a:r>
              <a:rPr lang="en-US" dirty="0"/>
              <a:t>Data </a:t>
            </a:r>
            <a:r>
              <a:rPr lang="en-US" dirty="0">
                <a:solidFill>
                  <a:srgbClr val="FFFF00"/>
                </a:solidFill>
              </a:rPr>
              <a:t>disappears</a:t>
            </a:r>
            <a:r>
              <a:rPr lang="en-US" dirty="0"/>
              <a:t> when the object is destroyed</a:t>
            </a:r>
          </a:p>
          <a:p>
            <a:r>
              <a:rPr lang="en-US" dirty="0"/>
              <a:t>Object is destroyed after the </a:t>
            </a:r>
            <a:r>
              <a:rPr lang="en-US" dirty="0">
                <a:solidFill>
                  <a:srgbClr val="FFFF00"/>
                </a:solidFill>
              </a:rPr>
              <a:t>session ends</a:t>
            </a:r>
            <a:r>
              <a:rPr lang="en-US" dirty="0"/>
              <a:t>, usually 30 minutes after the last request</a:t>
            </a:r>
          </a:p>
        </p:txBody>
      </p:sp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647700" y="1295400"/>
            <a:ext cx="7848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>
                <a:latin typeface="Times New Roman" pitchFamily="18" charset="0"/>
              </a:rPr>
              <a:t>The servlet API uses cookies to provide a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simple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safe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flexible</a:t>
            </a:r>
            <a:r>
              <a:rPr lang="en-US" sz="2800" dirty="0">
                <a:latin typeface="Times New Roman" pitchFamily="18" charset="0"/>
              </a:rPr>
              <a:t> method for session tracking</a:t>
            </a:r>
          </a:p>
        </p:txBody>
      </p:sp>
    </p:spTree>
    <p:extLst>
      <p:ext uri="{BB962C8B-B14F-4D97-AF65-F5344CB8AC3E}">
        <p14:creationId xmlns:p14="http://schemas.microsoft.com/office/powerpoint/2010/main" val="34044100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Sessions—Big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4343400" y="1524000"/>
            <a:ext cx="457200" cy="5029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8600" y="8382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Web Server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10668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Client 1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1222176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Time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600200" y="1676400"/>
            <a:ext cx="457200" cy="4876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2057400" y="1905000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286000" y="1600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rot="5400000">
            <a:off x="-1487438" y="3997374"/>
            <a:ext cx="4800600" cy="625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rot="10800000">
            <a:off x="2057400" y="22860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2209800" y="19928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57400" y="2286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09800" y="3059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>
            <a:off x="2057400" y="3427412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10800000">
            <a:off x="2057401" y="41148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2209801" y="3821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2057401" y="4736068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2286001" y="44312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0800000">
            <a:off x="2057401" y="59436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209801" y="5650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7401" y="47360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772400" y="1219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Time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rot="5400000">
            <a:off x="5827762" y="3994398"/>
            <a:ext cx="4800600" cy="625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6781800" y="106680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Client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7086600" y="1676400"/>
            <a:ext cx="457200" cy="4876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4800599" y="2209800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5029199" y="1905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 bwMode="auto">
          <a:xfrm rot="10800000">
            <a:off x="4800599" y="25908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4952999" y="2297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00599" y="2590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952999" y="3364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4800599" y="3732212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 rot="10800000">
            <a:off x="4800600" y="44196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4953000" y="4126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4800600" y="5040868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5029200" y="47360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 bwMode="auto">
          <a:xfrm rot="10800000">
            <a:off x="4800600" y="62484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4953000" y="59552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00600" y="50408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1905000" y="1905000"/>
            <a:ext cx="2590800" cy="838200"/>
          </a:xfrm>
          <a:prstGeom prst="ellipse">
            <a:avLst/>
          </a:prstGeom>
          <a:solidFill>
            <a:srgbClr val="66FF66">
              <a:alpha val="50000"/>
            </a:srgbClr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057400" y="3429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800600" y="37454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6200" y="2895600"/>
            <a:ext cx="3124200" cy="1200329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Server returns a new unique </a:t>
            </a:r>
            <a:r>
              <a:rPr lang="en-US" sz="2400" dirty="0" smtClean="0">
                <a:latin typeface="Gill Sans MT" pitchFamily="34" charset="0"/>
              </a:rPr>
              <a:t>session</a:t>
            </a:r>
            <a:r>
              <a:rPr lang="en-US" sz="2400" dirty="0" smtClean="0">
                <a:latin typeface="+mn-lt"/>
              </a:rPr>
              <a:t> ID when the request has none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25579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0"/>
                            </p:stCondLst>
                            <p:childTnLst>
                              <p:par>
                                <p:cTn id="1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6000"/>
                            </p:stCondLst>
                            <p:childTnLst>
                              <p:par>
                                <p:cTn id="1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7000"/>
                            </p:stCondLst>
                            <p:childTnLst>
                              <p:par>
                                <p:cTn id="1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 animBg="1"/>
      <p:bldP spid="13" grpId="0"/>
      <p:bldP spid="20" grpId="0"/>
      <p:bldP spid="21" grpId="0"/>
      <p:bldP spid="22" grpId="0"/>
      <p:bldP spid="25" grpId="0"/>
      <p:bldP spid="27" grpId="0"/>
      <p:bldP spid="29" grpId="0"/>
      <p:bldP spid="30" grpId="0"/>
      <p:bldP spid="32" grpId="0"/>
      <p:bldP spid="34" grpId="0"/>
      <p:bldP spid="35" grpId="0" animBg="1"/>
      <p:bldP spid="37" grpId="0"/>
      <p:bldP spid="39" grpId="0"/>
      <p:bldP spid="40" grpId="0"/>
      <p:bldP spid="41" grpId="0"/>
      <p:bldP spid="44" grpId="0"/>
      <p:bldP spid="46" grpId="0"/>
      <p:bldP spid="48" grpId="0"/>
      <p:bldP spid="49" grpId="0"/>
      <p:bldP spid="52" grpId="0" animBg="1"/>
      <p:bldP spid="54" grpId="0"/>
      <p:bldP spid="50" grpId="0"/>
      <p:bldP spid="5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>
            <a:off x="4800600" y="37454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Sessions—Big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4343400" y="1524000"/>
            <a:ext cx="457200" cy="5029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8600" y="8382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Web Server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10668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Client 1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1222176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Time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600200" y="1676400"/>
            <a:ext cx="457200" cy="4876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2057400" y="1905000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286000" y="1600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rot="5400000">
            <a:off x="-1487438" y="3997374"/>
            <a:ext cx="4800600" cy="625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rot="10800000">
            <a:off x="2057400" y="22860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2209800" y="19928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57400" y="2286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09800" y="3059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>
            <a:off x="2057400" y="3427412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10800000">
            <a:off x="2057401" y="41148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2209801" y="3821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2057401" y="4736068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2286001" y="44312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0800000">
            <a:off x="2057401" y="59436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209801" y="5650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7401" y="47360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772400" y="1219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Time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rot="5400000">
            <a:off x="5827762" y="3994398"/>
            <a:ext cx="4800600" cy="625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6781800" y="106680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Client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7086600" y="1676400"/>
            <a:ext cx="457200" cy="4876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4800599" y="2209800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5029199" y="1905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 bwMode="auto">
          <a:xfrm rot="10800000">
            <a:off x="4800599" y="25908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4952999" y="2297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00599" y="2590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952999" y="3364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4800599" y="3732212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 rot="10800000">
            <a:off x="4800600" y="4423974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4953000" y="4130842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4800600" y="5040868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5029200" y="47360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 bwMode="auto">
          <a:xfrm rot="10800000">
            <a:off x="4800600" y="62484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4953000" y="59552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00600" y="50408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1905000" y="3048000"/>
            <a:ext cx="2590800" cy="838200"/>
          </a:xfrm>
          <a:prstGeom prst="ellipse">
            <a:avLst/>
          </a:prstGeom>
          <a:solidFill>
            <a:srgbClr val="66FF66">
              <a:alpha val="50000"/>
            </a:srgbClr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6200" y="3962400"/>
            <a:ext cx="3124200" cy="1200329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Client stores the ID and sends it to the server in subsequent requests</a:t>
            </a:r>
            <a:endParaRPr lang="en-US" sz="2400" dirty="0">
              <a:latin typeface="+mn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057400" y="3429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2133600" y="1524000"/>
            <a:ext cx="2057400" cy="4724400"/>
          </a:xfrm>
          <a:prstGeom prst="roundRect">
            <a:avLst/>
          </a:prstGeom>
          <a:solidFill>
            <a:srgbClr val="66FF66">
              <a:alpha val="49804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rgbClr val="66FF66"/>
              </a:solidFill>
              <a:effectLst/>
              <a:latin typeface="Arial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6200" y="5257800"/>
            <a:ext cx="3124200" cy="156966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Server recognizes all the requests as being from the same client.</a:t>
            </a:r>
          </a:p>
          <a:p>
            <a:r>
              <a:rPr lang="en-US" sz="2400" dirty="0" smtClean="0">
                <a:latin typeface="+mn-lt"/>
              </a:rPr>
              <a:t>This defines a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session</a:t>
            </a:r>
            <a:r>
              <a:rPr lang="en-US" sz="2400" dirty="0" smtClean="0">
                <a:latin typeface="+mn-lt"/>
              </a:rPr>
              <a:t>.</a:t>
            </a:r>
            <a:endParaRPr lang="en-US" sz="2400" dirty="0">
              <a:latin typeface="+mn-lt"/>
            </a:endParaRPr>
          </a:p>
        </p:txBody>
      </p:sp>
      <p:sp>
        <p:nvSpPr>
          <p:cNvPr id="55" name="Rounded Rectangle 54"/>
          <p:cNvSpPr/>
          <p:nvPr/>
        </p:nvSpPr>
        <p:spPr bwMode="auto">
          <a:xfrm>
            <a:off x="4876800" y="1752600"/>
            <a:ext cx="2057400" cy="4724400"/>
          </a:xfrm>
          <a:prstGeom prst="roundRect">
            <a:avLst/>
          </a:prstGeom>
          <a:solidFill>
            <a:srgbClr val="66FF66">
              <a:alpha val="5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791200" y="5352871"/>
            <a:ext cx="3124200" cy="1200329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Server recognizes these requests as being from a </a:t>
            </a:r>
            <a:r>
              <a:rPr lang="en-US" sz="2400" dirty="0" smtClean="0">
                <a:solidFill>
                  <a:srgbClr val="FFFF00"/>
                </a:solidFill>
                <a:latin typeface="+mn-lt"/>
              </a:rPr>
              <a:t>different</a:t>
            </a:r>
            <a:r>
              <a:rPr lang="en-US" sz="2400" dirty="0" smtClean="0">
                <a:latin typeface="+mn-lt"/>
              </a:rPr>
              <a:t> client.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 rot="10800000">
            <a:off x="4800600" y="3745468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930421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2" grpId="1" animBg="1"/>
      <p:bldP spid="53" grpId="0" animBg="1"/>
      <p:bldP spid="53" grpId="1" animBg="1"/>
      <p:bldP spid="50" grpId="0" animBg="1"/>
      <p:bldP spid="51" grpId="0" animBg="1"/>
      <p:bldP spid="55" grpId="0" animBg="1"/>
      <p:bldP spid="5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A658-F0DA-4DDB-A64A-53BEE8E712A2}" type="slidenum">
              <a:rPr lang="en-US"/>
              <a:pPr/>
              <a:t>25</a:t>
            </a:fld>
            <a:endParaRPr lang="en-US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Servlet </a:t>
            </a:r>
            <a:r>
              <a:rPr lang="en-US" dirty="0" smtClean="0"/>
              <a:t>API Session Methods </a:t>
            </a:r>
            <a:endParaRPr lang="en-US" dirty="0"/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20850"/>
            <a:ext cx="8839200" cy="4184650"/>
          </a:xfrm>
        </p:spPr>
        <p:txBody>
          <a:bodyPr/>
          <a:lstStyle/>
          <a:p>
            <a:r>
              <a:rPr lang="en-US" dirty="0" smtClean="0"/>
              <a:t>The servlet API </a:t>
            </a:r>
            <a:r>
              <a:rPr lang="en-US" dirty="0"/>
              <a:t>methods are </a:t>
            </a:r>
            <a:r>
              <a:rPr lang="en-US" b="1" dirty="0"/>
              <a:t>not</a:t>
            </a:r>
            <a:r>
              <a:rPr lang="en-US" dirty="0"/>
              <a:t> </a:t>
            </a:r>
            <a:r>
              <a:rPr lang="en-US" dirty="0">
                <a:solidFill>
                  <a:srgbClr val="FFFF00"/>
                </a:solidFill>
              </a:rPr>
              <a:t>synchronized</a:t>
            </a:r>
          </a:p>
          <a:p>
            <a:pPr lvl="1"/>
            <a:endParaRPr lang="en-US" u="sng" dirty="0"/>
          </a:p>
          <a:p>
            <a:r>
              <a:rPr lang="en-US" dirty="0"/>
              <a:t>Multiple servlets can access the </a:t>
            </a:r>
            <a:r>
              <a:rPr lang="en-US" dirty="0">
                <a:solidFill>
                  <a:srgbClr val="FFFF00"/>
                </a:solidFill>
              </a:rPr>
              <a:t>same session object</a:t>
            </a:r>
            <a:r>
              <a:rPr lang="en-US" dirty="0"/>
              <a:t> at the same time</a:t>
            </a:r>
          </a:p>
          <a:p>
            <a:pPr lvl="1"/>
            <a:endParaRPr lang="en-US" dirty="0"/>
          </a:p>
          <a:p>
            <a:r>
              <a:rPr lang="en-US" dirty="0"/>
              <a:t>If this can happen, </a:t>
            </a:r>
            <a:r>
              <a:rPr lang="en-US" dirty="0" smtClean="0">
                <a:solidFill>
                  <a:srgbClr val="FFFF00"/>
                </a:solidFill>
              </a:rPr>
              <a:t>the program</a:t>
            </a:r>
            <a:r>
              <a:rPr lang="en-US" dirty="0" smtClean="0"/>
              <a:t> must </a:t>
            </a:r>
            <a:r>
              <a:rPr lang="en-US" i="1" dirty="0">
                <a:solidFill>
                  <a:srgbClr val="FFFF00"/>
                </a:solidFill>
              </a:rPr>
              <a:t>synchronize</a:t>
            </a:r>
            <a:r>
              <a:rPr lang="en-US" dirty="0"/>
              <a:t> the code that modifies the shared session attributes</a:t>
            </a:r>
          </a:p>
        </p:txBody>
      </p:sp>
    </p:spTree>
    <p:extLst>
      <p:ext uri="{BB962C8B-B14F-4D97-AF65-F5344CB8AC3E}">
        <p14:creationId xmlns:p14="http://schemas.microsoft.com/office/powerpoint/2010/main" val="30533931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B481E-E943-40AC-AF0A-10F2C713B851}" type="slidenum">
              <a:rPr lang="en-US"/>
              <a:pPr/>
              <a:t>26</a:t>
            </a:fld>
            <a:endParaRPr lang="en-US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Session Definition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057400"/>
            <a:ext cx="8839200" cy="42672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FFFF00"/>
                </a:solidFill>
              </a:rPr>
              <a:t>web server</a:t>
            </a:r>
          </a:p>
          <a:p>
            <a:pPr lvl="1"/>
            <a:r>
              <a:rPr lang="en-US" dirty="0"/>
              <a:t>Servlet container</a:t>
            </a:r>
          </a:p>
          <a:p>
            <a:pPr lvl="1"/>
            <a:r>
              <a:rPr lang="en-US" dirty="0"/>
              <a:t>Servlet context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rgbClr val="FFFF00"/>
                </a:solidFill>
              </a:rPr>
              <a:t>client</a:t>
            </a:r>
          </a:p>
          <a:p>
            <a:pPr lvl="1"/>
            <a:r>
              <a:rPr lang="en-US" dirty="0"/>
              <a:t>IP address</a:t>
            </a:r>
          </a:p>
          <a:p>
            <a:pPr lvl="1"/>
            <a:r>
              <a:rPr lang="en-US" dirty="0"/>
              <a:t>Browser</a:t>
            </a:r>
          </a:p>
          <a:p>
            <a:r>
              <a:rPr lang="en-US" dirty="0"/>
              <a:t>Session objects are kept on the </a:t>
            </a:r>
            <a:r>
              <a:rPr lang="en-US" dirty="0">
                <a:solidFill>
                  <a:srgbClr val="FFFF00"/>
                </a:solidFill>
              </a:rPr>
              <a:t>server</a:t>
            </a:r>
          </a:p>
          <a:p>
            <a:r>
              <a:rPr lang="en-US" dirty="0"/>
              <a:t>Each session object uses different parts of </a:t>
            </a:r>
            <a:r>
              <a:rPr lang="en-US" dirty="0">
                <a:solidFill>
                  <a:srgbClr val="FFFF00"/>
                </a:solidFill>
              </a:rPr>
              <a:t>memory</a:t>
            </a:r>
            <a:r>
              <a:rPr lang="en-US" dirty="0"/>
              <a:t> (instances of data values) on the server</a:t>
            </a:r>
          </a:p>
        </p:txBody>
      </p:sp>
      <p:sp>
        <p:nvSpPr>
          <p:cNvPr id="171012" name="Text Box 4"/>
          <p:cNvSpPr txBox="1">
            <a:spLocks noChangeArrowheads="1"/>
          </p:cNvSpPr>
          <p:nvPr/>
        </p:nvSpPr>
        <p:spPr bwMode="auto">
          <a:xfrm>
            <a:off x="2400300" y="1371600"/>
            <a:ext cx="3619500" cy="51911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rgbClr val="FFFF00"/>
                </a:solidFill>
              </a:rPr>
              <a:t>A session is defined by</a:t>
            </a:r>
          </a:p>
        </p:txBody>
      </p:sp>
    </p:spTree>
    <p:extLst>
      <p:ext uri="{BB962C8B-B14F-4D97-AF65-F5344CB8AC3E}">
        <p14:creationId xmlns:p14="http://schemas.microsoft.com/office/powerpoint/2010/main" val="32354598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4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4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2A11-83C4-452F-8E55-02FAC12A714E}" type="slidenum">
              <a:rPr lang="en-US"/>
              <a:pPr/>
              <a:t>27</a:t>
            </a:fld>
            <a:endParaRPr lang="en-US"/>
          </a:p>
        </p:txBody>
      </p:sp>
      <p:sp>
        <p:nvSpPr>
          <p:cNvPr id="1617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grpSp>
        <p:nvGrpSpPr>
          <p:cNvPr id="161798" name="Group 1030"/>
          <p:cNvGrpSpPr>
            <a:grpSpLocks/>
          </p:cNvGrpSpPr>
          <p:nvPr/>
        </p:nvGrpSpPr>
        <p:grpSpPr bwMode="auto">
          <a:xfrm>
            <a:off x="762000" y="3162300"/>
            <a:ext cx="1752600" cy="1066800"/>
            <a:chOff x="480" y="1776"/>
            <a:chExt cx="857" cy="672"/>
          </a:xfrm>
        </p:grpSpPr>
        <p:sp>
          <p:nvSpPr>
            <p:cNvPr id="161795" name="Freeform 1027"/>
            <p:cNvSpPr>
              <a:spLocks/>
            </p:cNvSpPr>
            <p:nvPr/>
          </p:nvSpPr>
          <p:spPr bwMode="auto">
            <a:xfrm>
              <a:off x="480" y="1776"/>
              <a:ext cx="816" cy="672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1056" y="0"/>
                </a:cxn>
                <a:cxn ang="0">
                  <a:pos x="1056" y="816"/>
                </a:cxn>
                <a:cxn ang="0">
                  <a:pos x="0" y="816"/>
                </a:cxn>
                <a:cxn ang="0">
                  <a:pos x="0" y="624"/>
                </a:cxn>
                <a:cxn ang="0">
                  <a:pos x="288" y="528"/>
                </a:cxn>
                <a:cxn ang="0">
                  <a:pos x="288" y="0"/>
                </a:cxn>
                <a:cxn ang="0">
                  <a:pos x="384" y="0"/>
                </a:cxn>
              </a:cxnLst>
              <a:rect l="0" t="0" r="r" b="b"/>
              <a:pathLst>
                <a:path w="1056" h="816">
                  <a:moveTo>
                    <a:pt x="384" y="0"/>
                  </a:moveTo>
                  <a:lnTo>
                    <a:pt x="1056" y="0"/>
                  </a:lnTo>
                  <a:lnTo>
                    <a:pt x="1056" y="816"/>
                  </a:lnTo>
                  <a:lnTo>
                    <a:pt x="0" y="816"/>
                  </a:lnTo>
                  <a:lnTo>
                    <a:pt x="0" y="624"/>
                  </a:lnTo>
                  <a:lnTo>
                    <a:pt x="288" y="528"/>
                  </a:lnTo>
                  <a:lnTo>
                    <a:pt x="288" y="0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66CCFF"/>
            </a:soli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latin typeface="Gill Sans MT" pitchFamily="34" charset="0"/>
              </a:endParaRPr>
            </a:p>
          </p:txBody>
        </p:sp>
        <p:sp>
          <p:nvSpPr>
            <p:cNvPr id="161797" name="Text Box 1029"/>
            <p:cNvSpPr txBox="1">
              <a:spLocks noChangeArrowheads="1"/>
            </p:cNvSpPr>
            <p:nvPr/>
          </p:nvSpPr>
          <p:spPr bwMode="auto">
            <a:xfrm>
              <a:off x="720" y="1824"/>
              <a:ext cx="617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00"/>
                  </a:solidFill>
                  <a:latin typeface="Gill Sans MT" pitchFamily="34" charset="0"/>
                </a:rPr>
                <a:t>Client</a:t>
              </a:r>
            </a:p>
          </p:txBody>
        </p:sp>
      </p:grpSp>
      <p:grpSp>
        <p:nvGrpSpPr>
          <p:cNvPr id="161826" name="Group 1058"/>
          <p:cNvGrpSpPr>
            <a:grpSpLocks/>
          </p:cNvGrpSpPr>
          <p:nvPr/>
        </p:nvGrpSpPr>
        <p:grpSpPr bwMode="auto">
          <a:xfrm>
            <a:off x="3810000" y="1905000"/>
            <a:ext cx="1981200" cy="1022350"/>
            <a:chOff x="2400" y="1249"/>
            <a:chExt cx="960" cy="644"/>
          </a:xfrm>
        </p:grpSpPr>
        <p:sp>
          <p:nvSpPr>
            <p:cNvPr id="161796" name="Rectangle 1028"/>
            <p:cNvSpPr>
              <a:spLocks noChangeArrowheads="1"/>
            </p:cNvSpPr>
            <p:nvPr/>
          </p:nvSpPr>
          <p:spPr bwMode="auto">
            <a:xfrm>
              <a:off x="2400" y="1249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1">
                <a:latin typeface="Gill Sans MT" pitchFamily="34" charset="0"/>
              </a:endParaRPr>
            </a:p>
          </p:txBody>
        </p:sp>
        <p:sp>
          <p:nvSpPr>
            <p:cNvPr id="161799" name="Text Box 1031"/>
            <p:cNvSpPr txBox="1">
              <a:spLocks noChangeArrowheads="1"/>
            </p:cNvSpPr>
            <p:nvPr/>
          </p:nvSpPr>
          <p:spPr bwMode="auto">
            <a:xfrm>
              <a:off x="2400" y="1292"/>
              <a:ext cx="960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 err="1">
                  <a:solidFill>
                    <a:srgbClr val="000000"/>
                  </a:solidFill>
                  <a:latin typeface="Gill Sans MT" pitchFamily="34" charset="0"/>
                </a:rPr>
                <a:t>Servlet</a:t>
              </a:r>
              <a:r>
                <a:rPr lang="en-US" b="1" dirty="0">
                  <a:solidFill>
                    <a:srgbClr val="000000"/>
                  </a:solidFill>
                  <a:latin typeface="Gill Sans MT" pitchFamily="34" charset="0"/>
                </a:rPr>
                <a:t> S1</a:t>
              </a:r>
            </a:p>
          </p:txBody>
        </p:sp>
      </p:grpSp>
      <p:grpSp>
        <p:nvGrpSpPr>
          <p:cNvPr id="161816" name="Group 1048"/>
          <p:cNvGrpSpPr>
            <a:grpSpLocks/>
          </p:cNvGrpSpPr>
          <p:nvPr/>
        </p:nvGrpSpPr>
        <p:grpSpPr bwMode="auto">
          <a:xfrm>
            <a:off x="3886200" y="4953004"/>
            <a:ext cx="1371600" cy="630238"/>
            <a:chOff x="2496" y="3312"/>
            <a:chExt cx="864" cy="397"/>
          </a:xfrm>
        </p:grpSpPr>
        <p:sp>
          <p:nvSpPr>
            <p:cNvPr id="161811" name="Oval 1043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1">
                <a:latin typeface="Gill Sans MT" pitchFamily="34" charset="0"/>
              </a:endParaRPr>
            </a:p>
          </p:txBody>
        </p:sp>
        <p:sp>
          <p:nvSpPr>
            <p:cNvPr id="161812" name="Text Box 1044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rgbClr val="000000"/>
                  </a:solidFill>
                  <a:latin typeface="Gill Sans MT" pitchFamily="34" charset="0"/>
                </a:rPr>
                <a:t>JSP 3</a:t>
              </a:r>
            </a:p>
          </p:txBody>
        </p:sp>
      </p:grpSp>
      <p:grpSp>
        <p:nvGrpSpPr>
          <p:cNvPr id="161813" name="Group 1045"/>
          <p:cNvGrpSpPr>
            <a:grpSpLocks/>
          </p:cNvGrpSpPr>
          <p:nvPr/>
        </p:nvGrpSpPr>
        <p:grpSpPr bwMode="auto">
          <a:xfrm>
            <a:off x="7162800" y="3124200"/>
            <a:ext cx="762000" cy="1143000"/>
            <a:chOff x="1200" y="2016"/>
            <a:chExt cx="480" cy="720"/>
          </a:xfrm>
        </p:grpSpPr>
        <p:sp>
          <p:nvSpPr>
            <p:cNvPr id="161814" name="AutoShape 1046"/>
            <p:cNvSpPr>
              <a:spLocks noChangeArrowheads="1"/>
            </p:cNvSpPr>
            <p:nvPr/>
          </p:nvSpPr>
          <p:spPr bwMode="auto">
            <a:xfrm>
              <a:off x="1200" y="2016"/>
              <a:ext cx="480" cy="720"/>
            </a:xfrm>
            <a:prstGeom prst="flowChartMagneticDisk">
              <a:avLst/>
            </a:prstGeom>
            <a:solidFill>
              <a:srgbClr val="66CCFF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61815" name="Oval 1047"/>
            <p:cNvSpPr>
              <a:spLocks noChangeArrowheads="1"/>
            </p:cNvSpPr>
            <p:nvPr/>
          </p:nvSpPr>
          <p:spPr bwMode="auto">
            <a:xfrm>
              <a:off x="1200" y="2544"/>
              <a:ext cx="480" cy="192"/>
            </a:xfrm>
            <a:prstGeom prst="ellipse">
              <a:avLst/>
            </a:prstGeom>
            <a:solidFill>
              <a:srgbClr val="66CCFF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</p:grpSp>
      <p:grpSp>
        <p:nvGrpSpPr>
          <p:cNvPr id="161817" name="Group 1049"/>
          <p:cNvGrpSpPr>
            <a:grpSpLocks/>
          </p:cNvGrpSpPr>
          <p:nvPr/>
        </p:nvGrpSpPr>
        <p:grpSpPr bwMode="auto">
          <a:xfrm>
            <a:off x="3886200" y="4152904"/>
            <a:ext cx="1371600" cy="630238"/>
            <a:chOff x="2496" y="3312"/>
            <a:chExt cx="864" cy="397"/>
          </a:xfrm>
        </p:grpSpPr>
        <p:sp>
          <p:nvSpPr>
            <p:cNvPr id="161818" name="Oval 1050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1">
                <a:latin typeface="Gill Sans MT" pitchFamily="34" charset="0"/>
              </a:endParaRPr>
            </a:p>
          </p:txBody>
        </p:sp>
        <p:sp>
          <p:nvSpPr>
            <p:cNvPr id="161819" name="Text Box 1051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solidFill>
                    <a:srgbClr val="000000"/>
                  </a:solidFill>
                  <a:latin typeface="Gill Sans MT" pitchFamily="34" charset="0"/>
                </a:rPr>
                <a:t>JSP 2</a:t>
              </a:r>
            </a:p>
          </p:txBody>
        </p:sp>
      </p:grpSp>
      <p:grpSp>
        <p:nvGrpSpPr>
          <p:cNvPr id="161820" name="Group 1052"/>
          <p:cNvGrpSpPr>
            <a:grpSpLocks/>
          </p:cNvGrpSpPr>
          <p:nvPr/>
        </p:nvGrpSpPr>
        <p:grpSpPr bwMode="auto">
          <a:xfrm>
            <a:off x="3886200" y="3352804"/>
            <a:ext cx="1371600" cy="630238"/>
            <a:chOff x="2496" y="3312"/>
            <a:chExt cx="864" cy="397"/>
          </a:xfrm>
        </p:grpSpPr>
        <p:sp>
          <p:nvSpPr>
            <p:cNvPr id="161821" name="Oval 1053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1">
                <a:latin typeface="Gill Sans MT" pitchFamily="34" charset="0"/>
              </a:endParaRPr>
            </a:p>
          </p:txBody>
        </p:sp>
        <p:sp>
          <p:nvSpPr>
            <p:cNvPr id="161822" name="Text Box 1054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solidFill>
                    <a:srgbClr val="000000"/>
                  </a:solidFill>
                  <a:latin typeface="Gill Sans MT" pitchFamily="34" charset="0"/>
                </a:rPr>
                <a:t>JSP 1</a:t>
              </a:r>
            </a:p>
          </p:txBody>
        </p:sp>
      </p:grpSp>
      <p:sp>
        <p:nvSpPr>
          <p:cNvPr id="161823" name="Text Box 1055"/>
          <p:cNvSpPr txBox="1">
            <a:spLocks noChangeArrowheads="1"/>
          </p:cNvSpPr>
          <p:nvPr/>
        </p:nvSpPr>
        <p:spPr bwMode="auto">
          <a:xfrm>
            <a:off x="152400" y="1219200"/>
            <a:ext cx="876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/>
              <a:t>Consider a small Web app with 2 servlets and 3 JSPs</a:t>
            </a:r>
          </a:p>
        </p:txBody>
      </p:sp>
      <p:grpSp>
        <p:nvGrpSpPr>
          <p:cNvPr id="161827" name="Group 1059"/>
          <p:cNvGrpSpPr>
            <a:grpSpLocks/>
          </p:cNvGrpSpPr>
          <p:nvPr/>
        </p:nvGrpSpPr>
        <p:grpSpPr bwMode="auto">
          <a:xfrm>
            <a:off x="3810000" y="2628903"/>
            <a:ext cx="1981200" cy="592138"/>
            <a:chOff x="2448" y="1925"/>
            <a:chExt cx="1248" cy="373"/>
          </a:xfrm>
        </p:grpSpPr>
        <p:sp>
          <p:nvSpPr>
            <p:cNvPr id="161824" name="Rectangle 1056"/>
            <p:cNvSpPr>
              <a:spLocks noChangeArrowheads="1"/>
            </p:cNvSpPr>
            <p:nvPr/>
          </p:nvSpPr>
          <p:spPr bwMode="auto">
            <a:xfrm>
              <a:off x="2496" y="1925"/>
              <a:ext cx="1104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1">
                <a:latin typeface="Gill Sans MT" pitchFamily="34" charset="0"/>
              </a:endParaRPr>
            </a:p>
          </p:txBody>
        </p:sp>
        <p:sp>
          <p:nvSpPr>
            <p:cNvPr id="161825" name="Text Box 1057"/>
            <p:cNvSpPr txBox="1">
              <a:spLocks noChangeArrowheads="1"/>
            </p:cNvSpPr>
            <p:nvPr/>
          </p:nvSpPr>
          <p:spPr bwMode="auto">
            <a:xfrm>
              <a:off x="2448" y="1968"/>
              <a:ext cx="124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solidFill>
                    <a:srgbClr val="000000"/>
                  </a:solidFill>
                  <a:latin typeface="Gill Sans MT" pitchFamily="34" charset="0"/>
                </a:rPr>
                <a:t>Servlet S2</a:t>
              </a:r>
            </a:p>
          </p:txBody>
        </p:sp>
      </p:grpSp>
      <p:sp>
        <p:nvSpPr>
          <p:cNvPr id="161828" name="Line 1060"/>
          <p:cNvSpPr>
            <a:spLocks noChangeShapeType="1"/>
          </p:cNvSpPr>
          <p:nvPr/>
        </p:nvSpPr>
        <p:spPr bwMode="auto">
          <a:xfrm>
            <a:off x="2438400" y="36576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61829" name="Line 1061"/>
          <p:cNvSpPr>
            <a:spLocks noChangeShapeType="1"/>
          </p:cNvSpPr>
          <p:nvPr/>
        </p:nvSpPr>
        <p:spPr bwMode="auto">
          <a:xfrm>
            <a:off x="2438400" y="3810000"/>
            <a:ext cx="1447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61830" name="Line 1062"/>
          <p:cNvSpPr>
            <a:spLocks noChangeShapeType="1"/>
          </p:cNvSpPr>
          <p:nvPr/>
        </p:nvSpPr>
        <p:spPr bwMode="auto">
          <a:xfrm>
            <a:off x="2438400" y="4038600"/>
            <a:ext cx="144780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61831" name="Line 1063"/>
          <p:cNvSpPr>
            <a:spLocks noChangeShapeType="1"/>
          </p:cNvSpPr>
          <p:nvPr/>
        </p:nvSpPr>
        <p:spPr bwMode="auto">
          <a:xfrm flipV="1">
            <a:off x="2438400" y="2133600"/>
            <a:ext cx="1295400" cy="1295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61833" name="Line 1065"/>
          <p:cNvSpPr>
            <a:spLocks noChangeShapeType="1"/>
          </p:cNvSpPr>
          <p:nvPr/>
        </p:nvSpPr>
        <p:spPr bwMode="auto">
          <a:xfrm>
            <a:off x="4572000" y="2438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61834" name="Line 1066"/>
          <p:cNvSpPr>
            <a:spLocks noChangeShapeType="1"/>
          </p:cNvSpPr>
          <p:nvPr/>
        </p:nvSpPr>
        <p:spPr bwMode="auto">
          <a:xfrm>
            <a:off x="5638800" y="2895600"/>
            <a:ext cx="533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61835" name="Line 1067"/>
          <p:cNvSpPr>
            <a:spLocks noChangeShapeType="1"/>
          </p:cNvSpPr>
          <p:nvPr/>
        </p:nvSpPr>
        <p:spPr bwMode="auto">
          <a:xfrm>
            <a:off x="6172200" y="2895600"/>
            <a:ext cx="0" cy="2438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61836" name="Line 1068"/>
          <p:cNvSpPr>
            <a:spLocks noChangeShapeType="1"/>
          </p:cNvSpPr>
          <p:nvPr/>
        </p:nvSpPr>
        <p:spPr bwMode="auto">
          <a:xfrm flipH="1">
            <a:off x="5257800" y="5334000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61837" name="Line 1069"/>
          <p:cNvSpPr>
            <a:spLocks noChangeShapeType="1"/>
          </p:cNvSpPr>
          <p:nvPr/>
        </p:nvSpPr>
        <p:spPr bwMode="auto">
          <a:xfrm flipH="1">
            <a:off x="5257800" y="4419600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61838" name="Line 1070"/>
          <p:cNvSpPr>
            <a:spLocks noChangeShapeType="1"/>
          </p:cNvSpPr>
          <p:nvPr/>
        </p:nvSpPr>
        <p:spPr bwMode="auto">
          <a:xfrm flipH="1">
            <a:off x="5257800" y="3657600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61839" name="Line 1071"/>
          <p:cNvSpPr>
            <a:spLocks noChangeShapeType="1"/>
          </p:cNvSpPr>
          <p:nvPr/>
        </p:nvSpPr>
        <p:spPr bwMode="auto">
          <a:xfrm>
            <a:off x="5791200" y="2171700"/>
            <a:ext cx="13716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61840" name="Line 1072"/>
          <p:cNvSpPr>
            <a:spLocks noChangeShapeType="1"/>
          </p:cNvSpPr>
          <p:nvPr/>
        </p:nvSpPr>
        <p:spPr bwMode="auto">
          <a:xfrm flipH="1">
            <a:off x="5257800" y="3352800"/>
            <a:ext cx="19050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61841" name="Line 1073"/>
          <p:cNvSpPr>
            <a:spLocks noChangeShapeType="1"/>
          </p:cNvSpPr>
          <p:nvPr/>
        </p:nvSpPr>
        <p:spPr bwMode="auto">
          <a:xfrm flipH="1">
            <a:off x="5192713" y="3733800"/>
            <a:ext cx="1970087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61842" name="Line 1074"/>
          <p:cNvSpPr>
            <a:spLocks noChangeShapeType="1"/>
          </p:cNvSpPr>
          <p:nvPr/>
        </p:nvSpPr>
        <p:spPr bwMode="auto">
          <a:xfrm flipH="1">
            <a:off x="5257800" y="4191000"/>
            <a:ext cx="190500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161843" name="Text Box 1075"/>
          <p:cNvSpPr txBox="1">
            <a:spLocks noChangeArrowheads="1"/>
          </p:cNvSpPr>
          <p:nvPr/>
        </p:nvSpPr>
        <p:spPr bwMode="auto">
          <a:xfrm>
            <a:off x="495300" y="5643563"/>
            <a:ext cx="8153400" cy="528637"/>
          </a:xfrm>
          <a:prstGeom prst="rect">
            <a:avLst/>
          </a:prstGeom>
          <a:solidFill>
            <a:srgbClr val="0000C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How can the servlets and JSPs share data?</a:t>
            </a:r>
          </a:p>
        </p:txBody>
      </p:sp>
    </p:spTree>
    <p:extLst>
      <p:ext uri="{BB962C8B-B14F-4D97-AF65-F5344CB8AC3E}">
        <p14:creationId xmlns:p14="http://schemas.microsoft.com/office/powerpoint/2010/main" val="36125776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305800" cy="1447800"/>
          </a:xfrm>
        </p:spPr>
        <p:txBody>
          <a:bodyPr/>
          <a:lstStyle/>
          <a:p>
            <a:r>
              <a:rPr lang="en-US" dirty="0" smtClean="0"/>
              <a:t>New Control Flow and State Handling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" name="Text Box 1075"/>
          <p:cNvSpPr txBox="1">
            <a:spLocks noChangeArrowheads="1"/>
          </p:cNvSpPr>
          <p:nvPr/>
        </p:nvSpPr>
        <p:spPr bwMode="auto">
          <a:xfrm>
            <a:off x="533400" y="2225457"/>
            <a:ext cx="8153400" cy="3108543"/>
          </a:xfrm>
          <a:prstGeom prst="rect">
            <a:avLst/>
          </a:prstGeom>
          <a:solidFill>
            <a:srgbClr val="0000CC"/>
          </a:soli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</a:rPr>
              <a:t>To support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session handling </a:t>
            </a:r>
            <a:r>
              <a:rPr lang="en-US" sz="2800" dirty="0" smtClean="0">
                <a:latin typeface="Times New Roman" pitchFamily="18" charset="0"/>
              </a:rPr>
              <a:t>(and other issues)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</a:rPr>
              <a:t>J2EE introduced new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language mechanisms</a:t>
            </a:r>
          </a:p>
          <a:p>
            <a:pPr marL="514350" indent="-514350" algn="ctr">
              <a:spcBef>
                <a:spcPct val="50000"/>
              </a:spcBef>
              <a:buAutoNum type="arabicPeriod"/>
            </a:pPr>
            <a:r>
              <a:rPr lang="en-US" sz="2800" dirty="0" smtClean="0">
                <a:latin typeface="Times New Roman" pitchFamily="18" charset="0"/>
              </a:rPr>
              <a:t>New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control flow </a:t>
            </a:r>
            <a:r>
              <a:rPr lang="en-US" sz="2800" dirty="0" smtClean="0">
                <a:latin typeface="Times New Roman" pitchFamily="18" charset="0"/>
              </a:rPr>
              <a:t>mechanisms</a:t>
            </a:r>
          </a:p>
          <a:p>
            <a:pPr marL="514350" indent="-514350" algn="ctr">
              <a:spcBef>
                <a:spcPct val="50000"/>
              </a:spcBef>
              <a:buAutoNum type="arabicPeriod"/>
            </a:pPr>
            <a:r>
              <a:rPr lang="en-US" sz="2800" dirty="0" smtClean="0">
                <a:latin typeface="Times New Roman" pitchFamily="18" charset="0"/>
              </a:rPr>
              <a:t>New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state management</a:t>
            </a:r>
            <a:r>
              <a:rPr lang="en-US" sz="2800" dirty="0" smtClean="0">
                <a:latin typeface="Times New Roman" pitchFamily="18" charset="0"/>
              </a:rPr>
              <a:t>            </a:t>
            </a:r>
            <a:r>
              <a:rPr lang="en-US" sz="100" dirty="0" smtClean="0">
                <a:latin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</a:endParaRPr>
          </a:p>
          <a:p>
            <a:pPr marL="514350" indent="-514350" algn="ctr">
              <a:spcBef>
                <a:spcPct val="50000"/>
              </a:spcBef>
              <a:buAutoNum type="arabicPeriod"/>
            </a:pPr>
            <a:r>
              <a:rPr lang="en-US" sz="2800" dirty="0" smtClean="0">
                <a:latin typeface="Times New Roman" pitchFamily="18" charset="0"/>
              </a:rPr>
              <a:t>New variable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scopes</a:t>
            </a:r>
            <a:r>
              <a:rPr lang="en-US" sz="2800" dirty="0" smtClean="0">
                <a:latin typeface="Times New Roman" pitchFamily="18" charset="0"/>
              </a:rPr>
              <a:t>                </a:t>
            </a:r>
            <a:r>
              <a:rPr lang="en-US" sz="100" dirty="0" smtClean="0">
                <a:latin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057400" y="4724400"/>
            <a:ext cx="5181600" cy="533400"/>
          </a:xfrm>
          <a:prstGeom prst="rect">
            <a:avLst/>
          </a:prstGeom>
          <a:solidFill>
            <a:srgbClr val="FFFF00">
              <a:alpha val="5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8471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DC7EB-D330-40F7-96A3-07EE866203CC}" type="slidenum">
              <a:rPr lang="en-US"/>
              <a:pPr/>
              <a:t>29</a:t>
            </a:fld>
            <a:endParaRPr 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Sharing Data : Session Object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program component can store a value in the </a:t>
            </a:r>
            <a:r>
              <a:rPr lang="en-US" dirty="0">
                <a:solidFill>
                  <a:srgbClr val="FFFF00"/>
                </a:solidFill>
              </a:rPr>
              <a:t>session object</a:t>
            </a:r>
          </a:p>
          <a:p>
            <a:r>
              <a:rPr lang="en-US" dirty="0"/>
              <a:t>Another component can </a:t>
            </a:r>
            <a:r>
              <a:rPr lang="en-US" dirty="0">
                <a:solidFill>
                  <a:srgbClr val="FFFF00"/>
                </a:solidFill>
              </a:rPr>
              <a:t>retrieve, use, and modify</a:t>
            </a:r>
            <a:r>
              <a:rPr lang="en-US" dirty="0"/>
              <a:t> the value</a:t>
            </a:r>
          </a:p>
          <a:p>
            <a:r>
              <a:rPr lang="en-US" dirty="0"/>
              <a:t>Depends on the servlet </a:t>
            </a:r>
            <a:r>
              <a:rPr lang="en-US" dirty="0" smtClean="0">
                <a:solidFill>
                  <a:srgbClr val="FFFF00"/>
                </a:solidFill>
              </a:rPr>
              <a:t>container</a:t>
            </a:r>
            <a:r>
              <a:rPr lang="en-US" dirty="0" smtClean="0"/>
              <a:t> :</a:t>
            </a:r>
            <a:endParaRPr lang="en-US" dirty="0"/>
          </a:p>
          <a:p>
            <a:pPr lvl="1"/>
            <a:r>
              <a:rPr lang="en-US" dirty="0"/>
              <a:t>Software components are </a:t>
            </a:r>
            <a:r>
              <a:rPr lang="en-US" dirty="0">
                <a:solidFill>
                  <a:srgbClr val="FFFF00"/>
                </a:solidFill>
              </a:rPr>
              <a:t>threads</a:t>
            </a:r>
            <a:r>
              <a:rPr lang="en-US" dirty="0"/>
              <a:t>, not processes</a:t>
            </a:r>
          </a:p>
          <a:p>
            <a:pPr lvl="1"/>
            <a:r>
              <a:rPr lang="en-US" dirty="0"/>
              <a:t>Servlet </a:t>
            </a:r>
            <a:r>
              <a:rPr lang="en-US" dirty="0">
                <a:solidFill>
                  <a:srgbClr val="FFFF00"/>
                </a:solidFill>
              </a:rPr>
              <a:t>container stays resident</a:t>
            </a:r>
            <a:r>
              <a:rPr lang="en-US" dirty="0"/>
              <a:t> and can keep shared memory</a:t>
            </a:r>
          </a:p>
        </p:txBody>
      </p:sp>
    </p:spTree>
    <p:extLst>
      <p:ext uri="{BB962C8B-B14F-4D97-AF65-F5344CB8AC3E}">
        <p14:creationId xmlns:p14="http://schemas.microsoft.com/office/powerpoint/2010/main" val="16831608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3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4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9EB7A-CF9F-4832-A719-57D6E61B8A78}" type="slidenum">
              <a:rPr lang="en-US"/>
              <a:pPr/>
              <a:t>3</a:t>
            </a:fld>
            <a:endParaRPr 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Tracking State </a:t>
            </a:r>
            <a:r>
              <a:rPr lang="en-US" dirty="0"/>
              <a:t>Information</a:t>
            </a:r>
          </a:p>
        </p:txBody>
      </p:sp>
      <p:sp>
        <p:nvSpPr>
          <p:cNvPr id="169987" name="Rectangle 3"/>
          <p:cNvSpPr>
            <a:spLocks noChangeArrowheads="1"/>
          </p:cNvSpPr>
          <p:nvPr/>
        </p:nvSpPr>
        <p:spPr bwMode="auto">
          <a:xfrm>
            <a:off x="762000" y="4419600"/>
            <a:ext cx="7620000" cy="16764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9988" name="Group 4"/>
          <p:cNvGrpSpPr>
            <a:grpSpLocks/>
          </p:cNvGrpSpPr>
          <p:nvPr/>
        </p:nvGrpSpPr>
        <p:grpSpPr bwMode="auto">
          <a:xfrm>
            <a:off x="973138" y="4508500"/>
            <a:ext cx="7272337" cy="1511300"/>
            <a:chOff x="613" y="2840"/>
            <a:chExt cx="4581" cy="952"/>
          </a:xfrm>
        </p:grpSpPr>
        <p:sp>
          <p:nvSpPr>
            <p:cNvPr id="169989" name="Text Box 5"/>
            <p:cNvSpPr txBox="1">
              <a:spLocks noChangeArrowheads="1"/>
            </p:cNvSpPr>
            <p:nvPr/>
          </p:nvSpPr>
          <p:spPr bwMode="auto">
            <a:xfrm>
              <a:off x="864" y="3206"/>
              <a:ext cx="27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600" dirty="0">
                  <a:solidFill>
                    <a:srgbClr val="000000"/>
                  </a:solidFill>
                </a:rPr>
                <a:t>D1</a:t>
              </a:r>
            </a:p>
          </p:txBody>
        </p:sp>
        <p:sp>
          <p:nvSpPr>
            <p:cNvPr id="169990" name="Text Box 6"/>
            <p:cNvSpPr txBox="1">
              <a:spLocks noChangeArrowheads="1"/>
            </p:cNvSpPr>
            <p:nvPr/>
          </p:nvSpPr>
          <p:spPr bwMode="auto">
            <a:xfrm>
              <a:off x="2928" y="3292"/>
              <a:ext cx="75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600" dirty="0">
                  <a:solidFill>
                    <a:srgbClr val="000000"/>
                  </a:solidFill>
                </a:rPr>
                <a:t>D1+D2+D3</a:t>
              </a:r>
            </a:p>
          </p:txBody>
        </p:sp>
        <p:sp>
          <p:nvSpPr>
            <p:cNvPr id="169991" name="Text Box 7"/>
            <p:cNvSpPr txBox="1">
              <a:spLocks noChangeArrowheads="1"/>
            </p:cNvSpPr>
            <p:nvPr/>
          </p:nvSpPr>
          <p:spPr bwMode="auto">
            <a:xfrm>
              <a:off x="613" y="2840"/>
              <a:ext cx="671" cy="28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/>
                <a:t>Form1</a:t>
              </a:r>
            </a:p>
          </p:txBody>
        </p:sp>
        <p:sp>
          <p:nvSpPr>
            <p:cNvPr id="169992" name="Text Box 8"/>
            <p:cNvSpPr txBox="1">
              <a:spLocks noChangeArrowheads="1"/>
            </p:cNvSpPr>
            <p:nvPr/>
          </p:nvSpPr>
          <p:spPr bwMode="auto">
            <a:xfrm>
              <a:off x="1720" y="2840"/>
              <a:ext cx="671" cy="28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/>
                <a:t>Form2</a:t>
              </a:r>
            </a:p>
          </p:txBody>
        </p:sp>
        <p:sp>
          <p:nvSpPr>
            <p:cNvPr id="169993" name="Text Box 9"/>
            <p:cNvSpPr txBox="1">
              <a:spLocks noChangeArrowheads="1"/>
            </p:cNvSpPr>
            <p:nvPr/>
          </p:nvSpPr>
          <p:spPr bwMode="auto">
            <a:xfrm>
              <a:off x="2828" y="2840"/>
              <a:ext cx="671" cy="28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/>
                <a:t>Form3</a:t>
              </a:r>
            </a:p>
          </p:txBody>
        </p:sp>
        <p:sp>
          <p:nvSpPr>
            <p:cNvPr id="169994" name="Text Box 10"/>
            <p:cNvSpPr txBox="1">
              <a:spLocks noChangeArrowheads="1"/>
            </p:cNvSpPr>
            <p:nvPr/>
          </p:nvSpPr>
          <p:spPr bwMode="auto">
            <a:xfrm>
              <a:off x="1008" y="3504"/>
              <a:ext cx="682" cy="28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/>
                <a:t>Server</a:t>
              </a:r>
            </a:p>
          </p:txBody>
        </p:sp>
        <p:sp>
          <p:nvSpPr>
            <p:cNvPr id="169995" name="Text Box 11"/>
            <p:cNvSpPr txBox="1">
              <a:spLocks noChangeArrowheads="1"/>
            </p:cNvSpPr>
            <p:nvPr/>
          </p:nvSpPr>
          <p:spPr bwMode="auto">
            <a:xfrm>
              <a:off x="3936" y="2840"/>
              <a:ext cx="671" cy="28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/>
                <a:t>Form4</a:t>
              </a:r>
            </a:p>
          </p:txBody>
        </p:sp>
        <p:sp>
          <p:nvSpPr>
            <p:cNvPr id="169996" name="Text Box 12"/>
            <p:cNvSpPr txBox="1">
              <a:spLocks noChangeArrowheads="1"/>
            </p:cNvSpPr>
            <p:nvPr/>
          </p:nvSpPr>
          <p:spPr bwMode="auto">
            <a:xfrm>
              <a:off x="4512" y="3504"/>
              <a:ext cx="682" cy="28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/>
                <a:t>Server</a:t>
              </a:r>
            </a:p>
          </p:txBody>
        </p:sp>
        <p:sp>
          <p:nvSpPr>
            <p:cNvPr id="169997" name="Line 13"/>
            <p:cNvSpPr>
              <a:spLocks noChangeShapeType="1"/>
            </p:cNvSpPr>
            <p:nvPr/>
          </p:nvSpPr>
          <p:spPr bwMode="auto">
            <a:xfrm>
              <a:off x="1056" y="3168"/>
              <a:ext cx="24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9998" name="Line 14"/>
            <p:cNvSpPr>
              <a:spLocks noChangeShapeType="1"/>
            </p:cNvSpPr>
            <p:nvPr/>
          </p:nvSpPr>
          <p:spPr bwMode="auto">
            <a:xfrm flipV="1">
              <a:off x="1440" y="3168"/>
              <a:ext cx="336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9999" name="Text Box 15"/>
            <p:cNvSpPr txBox="1">
              <a:spLocks noChangeArrowheads="1"/>
            </p:cNvSpPr>
            <p:nvPr/>
          </p:nvSpPr>
          <p:spPr bwMode="auto">
            <a:xfrm>
              <a:off x="1872" y="3206"/>
              <a:ext cx="51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600" dirty="0">
                  <a:solidFill>
                    <a:srgbClr val="000000"/>
                  </a:solidFill>
                </a:rPr>
                <a:t>D1+D2</a:t>
              </a:r>
            </a:p>
          </p:txBody>
        </p:sp>
        <p:sp>
          <p:nvSpPr>
            <p:cNvPr id="170000" name="Text Box 16"/>
            <p:cNvSpPr txBox="1">
              <a:spLocks noChangeArrowheads="1"/>
            </p:cNvSpPr>
            <p:nvPr/>
          </p:nvSpPr>
          <p:spPr bwMode="auto">
            <a:xfrm>
              <a:off x="4128" y="3168"/>
              <a:ext cx="99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600" dirty="0">
                  <a:solidFill>
                    <a:srgbClr val="000000"/>
                  </a:solidFill>
                </a:rPr>
                <a:t>D1+D2+D3+D4</a:t>
              </a:r>
            </a:p>
          </p:txBody>
        </p:sp>
        <p:sp>
          <p:nvSpPr>
            <p:cNvPr id="170001" name="Text Box 17"/>
            <p:cNvSpPr txBox="1">
              <a:spLocks noChangeArrowheads="1"/>
            </p:cNvSpPr>
            <p:nvPr/>
          </p:nvSpPr>
          <p:spPr bwMode="auto">
            <a:xfrm>
              <a:off x="1344" y="3168"/>
              <a:ext cx="27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600" dirty="0">
                  <a:solidFill>
                    <a:srgbClr val="000000"/>
                  </a:solidFill>
                </a:rPr>
                <a:t>D1</a:t>
              </a:r>
            </a:p>
          </p:txBody>
        </p:sp>
        <p:sp>
          <p:nvSpPr>
            <p:cNvPr id="170002" name="Text Box 18"/>
            <p:cNvSpPr txBox="1">
              <a:spLocks noChangeArrowheads="1"/>
            </p:cNvSpPr>
            <p:nvPr/>
          </p:nvSpPr>
          <p:spPr bwMode="auto">
            <a:xfrm>
              <a:off x="2176" y="3504"/>
              <a:ext cx="682" cy="28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/>
                <a:t>Server</a:t>
              </a:r>
            </a:p>
          </p:txBody>
        </p:sp>
        <p:sp>
          <p:nvSpPr>
            <p:cNvPr id="170003" name="Text Box 19"/>
            <p:cNvSpPr txBox="1">
              <a:spLocks noChangeArrowheads="1"/>
            </p:cNvSpPr>
            <p:nvPr/>
          </p:nvSpPr>
          <p:spPr bwMode="auto">
            <a:xfrm>
              <a:off x="3344" y="3504"/>
              <a:ext cx="682" cy="28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/>
                <a:t>Server</a:t>
              </a:r>
            </a:p>
          </p:txBody>
        </p:sp>
        <p:sp>
          <p:nvSpPr>
            <p:cNvPr id="170004" name="Line 20"/>
            <p:cNvSpPr>
              <a:spLocks noChangeShapeType="1"/>
            </p:cNvSpPr>
            <p:nvPr/>
          </p:nvSpPr>
          <p:spPr bwMode="auto">
            <a:xfrm>
              <a:off x="2112" y="3168"/>
              <a:ext cx="24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0005" name="Line 21"/>
            <p:cNvSpPr>
              <a:spLocks noChangeShapeType="1"/>
            </p:cNvSpPr>
            <p:nvPr/>
          </p:nvSpPr>
          <p:spPr bwMode="auto">
            <a:xfrm flipV="1">
              <a:off x="3696" y="3168"/>
              <a:ext cx="336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0006" name="Line 22"/>
            <p:cNvSpPr>
              <a:spLocks noChangeShapeType="1"/>
            </p:cNvSpPr>
            <p:nvPr/>
          </p:nvSpPr>
          <p:spPr bwMode="auto">
            <a:xfrm flipV="1">
              <a:off x="2688" y="3168"/>
              <a:ext cx="336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0007" name="Line 23"/>
            <p:cNvSpPr>
              <a:spLocks noChangeShapeType="1"/>
            </p:cNvSpPr>
            <p:nvPr/>
          </p:nvSpPr>
          <p:spPr bwMode="auto">
            <a:xfrm>
              <a:off x="4512" y="3168"/>
              <a:ext cx="24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0008" name="Line 24"/>
            <p:cNvSpPr>
              <a:spLocks noChangeShapeType="1"/>
            </p:cNvSpPr>
            <p:nvPr/>
          </p:nvSpPr>
          <p:spPr bwMode="auto">
            <a:xfrm>
              <a:off x="3264" y="3168"/>
              <a:ext cx="24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0009" name="Text Box 25"/>
            <p:cNvSpPr txBox="1">
              <a:spLocks noChangeArrowheads="1"/>
            </p:cNvSpPr>
            <p:nvPr/>
          </p:nvSpPr>
          <p:spPr bwMode="auto">
            <a:xfrm>
              <a:off x="2400" y="3120"/>
              <a:ext cx="51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600" dirty="0">
                  <a:solidFill>
                    <a:srgbClr val="000000"/>
                  </a:solidFill>
                </a:rPr>
                <a:t>D1+D2</a:t>
              </a:r>
            </a:p>
          </p:txBody>
        </p:sp>
        <p:sp>
          <p:nvSpPr>
            <p:cNvPr id="170010" name="Text Box 26"/>
            <p:cNvSpPr txBox="1">
              <a:spLocks noChangeArrowheads="1"/>
            </p:cNvSpPr>
            <p:nvPr/>
          </p:nvSpPr>
          <p:spPr bwMode="auto">
            <a:xfrm>
              <a:off x="3312" y="3120"/>
              <a:ext cx="75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600" dirty="0">
                  <a:solidFill>
                    <a:srgbClr val="000000"/>
                  </a:solidFill>
                </a:rPr>
                <a:t>D1+D2+D3</a:t>
              </a:r>
            </a:p>
          </p:txBody>
        </p:sp>
      </p:grpSp>
      <p:sp>
        <p:nvSpPr>
          <p:cNvPr id="170011" name="Rectangle 27"/>
          <p:cNvSpPr>
            <a:spLocks noChangeArrowheads="1"/>
          </p:cNvSpPr>
          <p:nvPr/>
        </p:nvSpPr>
        <p:spPr bwMode="auto">
          <a:xfrm>
            <a:off x="76200" y="1301750"/>
            <a:ext cx="8991600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Gill Sans MT" pitchFamily="34" charset="0"/>
              </a:rPr>
              <a:t>The initial versions of the web suffered from a lack of </a:t>
            </a:r>
            <a:r>
              <a:rPr lang="en-US" sz="2800" dirty="0" smtClean="0">
                <a:solidFill>
                  <a:srgbClr val="FFFF00"/>
                </a:solidFill>
                <a:latin typeface="Gill Sans MT" pitchFamily="34" charset="0"/>
              </a:rPr>
              <a:t>state</a:t>
            </a:r>
            <a:r>
              <a:rPr lang="en-US" sz="2800" dirty="0" smtClean="0">
                <a:latin typeface="Gill Sans MT" pitchFamily="34" charset="0"/>
              </a:rPr>
              <a:t>:</a:t>
            </a:r>
            <a:endParaRPr lang="en-US" sz="2800" dirty="0">
              <a:latin typeface="Gill Sans MT" pitchFamily="34" charset="0"/>
            </a:endParaRPr>
          </a:p>
        </p:txBody>
      </p:sp>
      <p:sp>
        <p:nvSpPr>
          <p:cNvPr id="170013" name="Rectangle 29"/>
          <p:cNvSpPr>
            <a:spLocks noChangeArrowheads="1"/>
          </p:cNvSpPr>
          <p:nvPr/>
        </p:nvSpPr>
        <p:spPr bwMode="auto">
          <a:xfrm>
            <a:off x="1371600" y="2209800"/>
            <a:ext cx="6400800" cy="10668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0014" name="Text Box 30"/>
          <p:cNvSpPr txBox="1">
            <a:spLocks noChangeArrowheads="1"/>
          </p:cNvSpPr>
          <p:nvPr/>
        </p:nvSpPr>
        <p:spPr bwMode="auto">
          <a:xfrm>
            <a:off x="1508125" y="2325688"/>
            <a:ext cx="1014413" cy="8223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HTML</a:t>
            </a:r>
          </a:p>
          <a:p>
            <a:r>
              <a:rPr lang="en-US" sz="2400" dirty="0"/>
              <a:t>Form</a:t>
            </a:r>
          </a:p>
        </p:txBody>
      </p:sp>
      <p:sp>
        <p:nvSpPr>
          <p:cNvPr id="170015" name="Text Box 31"/>
          <p:cNvSpPr txBox="1">
            <a:spLocks noChangeArrowheads="1"/>
          </p:cNvSpPr>
          <p:nvPr/>
        </p:nvSpPr>
        <p:spPr bwMode="auto">
          <a:xfrm>
            <a:off x="4030663" y="2508250"/>
            <a:ext cx="1082675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Server</a:t>
            </a:r>
          </a:p>
        </p:txBody>
      </p:sp>
      <p:sp>
        <p:nvSpPr>
          <p:cNvPr id="170016" name="Text Box 32"/>
          <p:cNvSpPr txBox="1">
            <a:spLocks noChangeArrowheads="1"/>
          </p:cNvSpPr>
          <p:nvPr/>
        </p:nvSpPr>
        <p:spPr bwMode="auto">
          <a:xfrm>
            <a:off x="6621463" y="2325688"/>
            <a:ext cx="1014413" cy="8223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HTML</a:t>
            </a:r>
          </a:p>
          <a:p>
            <a:r>
              <a:rPr lang="en-US" sz="2400" dirty="0"/>
              <a:t>Page</a:t>
            </a:r>
          </a:p>
        </p:txBody>
      </p:sp>
      <p:sp>
        <p:nvSpPr>
          <p:cNvPr id="170017" name="Text Box 33"/>
          <p:cNvSpPr txBox="1">
            <a:spLocks noChangeArrowheads="1"/>
          </p:cNvSpPr>
          <p:nvPr/>
        </p:nvSpPr>
        <p:spPr bwMode="auto">
          <a:xfrm>
            <a:off x="2819400" y="2286000"/>
            <a:ext cx="720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/>
              <a:t>Data</a:t>
            </a:r>
          </a:p>
        </p:txBody>
      </p:sp>
      <p:sp>
        <p:nvSpPr>
          <p:cNvPr id="170018" name="Text Box 34"/>
          <p:cNvSpPr txBox="1">
            <a:spLocks noChangeArrowheads="1"/>
          </p:cNvSpPr>
          <p:nvPr/>
        </p:nvSpPr>
        <p:spPr bwMode="auto">
          <a:xfrm>
            <a:off x="5486400" y="2286000"/>
            <a:ext cx="6110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 smtClean="0"/>
              <a:t>Info</a:t>
            </a:r>
            <a:endParaRPr lang="en-US" dirty="0"/>
          </a:p>
        </p:txBody>
      </p:sp>
      <p:sp>
        <p:nvSpPr>
          <p:cNvPr id="170019" name="Line 35"/>
          <p:cNvSpPr>
            <a:spLocks noChangeShapeType="1"/>
          </p:cNvSpPr>
          <p:nvPr/>
        </p:nvSpPr>
        <p:spPr bwMode="auto">
          <a:xfrm>
            <a:off x="2590800" y="27432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0020" name="Line 36"/>
          <p:cNvSpPr>
            <a:spLocks noChangeShapeType="1"/>
          </p:cNvSpPr>
          <p:nvPr/>
        </p:nvSpPr>
        <p:spPr bwMode="auto">
          <a:xfrm>
            <a:off x="5181600" y="27432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0021" name="Rectangle 37"/>
          <p:cNvSpPr>
            <a:spLocks noChangeArrowheads="1"/>
          </p:cNvSpPr>
          <p:nvPr/>
        </p:nvSpPr>
        <p:spPr bwMode="auto">
          <a:xfrm>
            <a:off x="76200" y="3282950"/>
            <a:ext cx="8991600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Gill Sans MT" pitchFamily="34" charset="0"/>
              </a:rPr>
              <a:t>If you wanted multiple screens, there was no way for data to be </a:t>
            </a:r>
            <a:r>
              <a:rPr lang="en-US" sz="2800" dirty="0">
                <a:solidFill>
                  <a:srgbClr val="FFFF00"/>
                </a:solidFill>
                <a:latin typeface="Gill Sans MT" pitchFamily="34" charset="0"/>
              </a:rPr>
              <a:t>accumulated</a:t>
            </a:r>
            <a:r>
              <a:rPr lang="en-US" sz="2800" dirty="0">
                <a:latin typeface="Gill Sans MT" pitchFamily="34" charset="0"/>
              </a:rPr>
              <a:t> or </a:t>
            </a:r>
            <a:r>
              <a:rPr lang="en-US" sz="2800" dirty="0">
                <a:solidFill>
                  <a:srgbClr val="FFFF00"/>
                </a:solidFill>
                <a:latin typeface="Gill Sans MT" pitchFamily="34" charset="0"/>
              </a:rPr>
              <a:t>stored</a:t>
            </a:r>
          </a:p>
        </p:txBody>
      </p:sp>
    </p:spTree>
    <p:extLst>
      <p:ext uri="{BB962C8B-B14F-4D97-AF65-F5344CB8AC3E}">
        <p14:creationId xmlns:p14="http://schemas.microsoft.com/office/powerpoint/2010/main" val="2861157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0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70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70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70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70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70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70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70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9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0"/>
                                        <p:tgtEl>
                                          <p:spTgt spid="16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 animBg="1"/>
      <p:bldP spid="170013" grpId="0" animBg="1"/>
      <p:bldP spid="170014" grpId="0" animBg="1"/>
      <p:bldP spid="170015" grpId="0" animBg="1"/>
      <p:bldP spid="170016" grpId="0" animBg="1"/>
      <p:bldP spid="170017" grpId="0"/>
      <p:bldP spid="170018" grpId="0"/>
      <p:bldP spid="170019" grpId="0" animBg="1"/>
      <p:bldP spid="170020" grpId="0" animBg="1"/>
      <p:bldP spid="17002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5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823D4-A84A-4D0A-BB50-0BF138ACC22B}" type="slidenum">
              <a:rPr lang="en-US"/>
              <a:pPr/>
              <a:t>30</a:t>
            </a:fld>
            <a:endParaRPr lang="en-US"/>
          </a:p>
        </p:txBody>
      </p:sp>
      <p:grpSp>
        <p:nvGrpSpPr>
          <p:cNvPr id="164918" name="Group 54"/>
          <p:cNvGrpSpPr>
            <a:grpSpLocks/>
          </p:cNvGrpSpPr>
          <p:nvPr/>
        </p:nvGrpSpPr>
        <p:grpSpPr bwMode="auto">
          <a:xfrm>
            <a:off x="3200400" y="1752600"/>
            <a:ext cx="4495800" cy="4495800"/>
            <a:chOff x="2160" y="1104"/>
            <a:chExt cx="2592" cy="2832"/>
          </a:xfrm>
        </p:grpSpPr>
        <p:sp>
          <p:nvSpPr>
            <p:cNvPr id="164904" name="Rectangle 40"/>
            <p:cNvSpPr>
              <a:spLocks noChangeArrowheads="1"/>
            </p:cNvSpPr>
            <p:nvPr/>
          </p:nvSpPr>
          <p:spPr bwMode="auto">
            <a:xfrm>
              <a:off x="2160" y="1152"/>
              <a:ext cx="2592" cy="2784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grpSp>
          <p:nvGrpSpPr>
            <p:cNvPr id="164907" name="Group 43"/>
            <p:cNvGrpSpPr>
              <a:grpSpLocks/>
            </p:cNvGrpSpPr>
            <p:nvPr/>
          </p:nvGrpSpPr>
          <p:grpSpPr bwMode="auto">
            <a:xfrm>
              <a:off x="3648" y="1200"/>
              <a:ext cx="1056" cy="768"/>
              <a:chOff x="528" y="3120"/>
              <a:chExt cx="1056" cy="768"/>
            </a:xfrm>
          </p:grpSpPr>
          <p:sp>
            <p:nvSpPr>
              <p:cNvPr id="164905" name="AutoShape 41"/>
              <p:cNvSpPr>
                <a:spLocks noChangeArrowheads="1"/>
              </p:cNvSpPr>
              <p:nvPr/>
            </p:nvSpPr>
            <p:spPr bwMode="auto">
              <a:xfrm>
                <a:off x="528" y="3120"/>
                <a:ext cx="1056" cy="768"/>
              </a:xfrm>
              <a:prstGeom prst="flowChartPunchedTape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b="1"/>
              </a:p>
            </p:txBody>
          </p:sp>
          <p:sp>
            <p:nvSpPr>
              <p:cNvPr id="164906" name="Text Box 42"/>
              <p:cNvSpPr txBox="1">
                <a:spLocks noChangeArrowheads="1"/>
              </p:cNvSpPr>
              <p:nvPr/>
            </p:nvSpPr>
            <p:spPr bwMode="auto">
              <a:xfrm>
                <a:off x="648" y="3216"/>
                <a:ext cx="816" cy="6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 dirty="0" smtClean="0">
                    <a:solidFill>
                      <a:srgbClr val="000000"/>
                    </a:solidFill>
                  </a:rPr>
                  <a:t>Session object</a:t>
                </a:r>
                <a:endParaRPr lang="en-US" b="1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64908" name="Text Box 44"/>
            <p:cNvSpPr txBox="1">
              <a:spLocks noChangeArrowheads="1"/>
            </p:cNvSpPr>
            <p:nvPr/>
          </p:nvSpPr>
          <p:spPr bwMode="auto">
            <a:xfrm>
              <a:off x="2160" y="1104"/>
              <a:ext cx="9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 i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Servlet</a:t>
              </a:r>
            </a:p>
          </p:txBody>
        </p:sp>
        <p:sp>
          <p:nvSpPr>
            <p:cNvPr id="164909" name="Text Box 45"/>
            <p:cNvSpPr txBox="1">
              <a:spLocks noChangeArrowheads="1"/>
            </p:cNvSpPr>
            <p:nvPr/>
          </p:nvSpPr>
          <p:spPr bwMode="auto">
            <a:xfrm>
              <a:off x="2160" y="1296"/>
              <a:ext cx="110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 i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Container</a:t>
              </a:r>
            </a:p>
          </p:txBody>
        </p:sp>
        <p:sp>
          <p:nvSpPr>
            <p:cNvPr id="164911" name="Line 47"/>
            <p:cNvSpPr>
              <a:spLocks noChangeShapeType="1"/>
            </p:cNvSpPr>
            <p:nvPr/>
          </p:nvSpPr>
          <p:spPr bwMode="auto">
            <a:xfrm flipV="1">
              <a:off x="3360" y="1776"/>
              <a:ext cx="288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164910" name="Line 46"/>
            <p:cNvSpPr>
              <a:spLocks noChangeShapeType="1"/>
            </p:cNvSpPr>
            <p:nvPr/>
          </p:nvSpPr>
          <p:spPr bwMode="auto">
            <a:xfrm flipV="1">
              <a:off x="3360" y="1488"/>
              <a:ext cx="288" cy="14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164913" name="Line 49"/>
            <p:cNvSpPr>
              <a:spLocks noChangeShapeType="1"/>
            </p:cNvSpPr>
            <p:nvPr/>
          </p:nvSpPr>
          <p:spPr bwMode="auto">
            <a:xfrm flipV="1">
              <a:off x="3072" y="1968"/>
              <a:ext cx="720" cy="10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164914" name="Line 50"/>
            <p:cNvSpPr>
              <a:spLocks noChangeShapeType="1"/>
            </p:cNvSpPr>
            <p:nvPr/>
          </p:nvSpPr>
          <p:spPr bwMode="auto">
            <a:xfrm flipV="1">
              <a:off x="3177" y="1968"/>
              <a:ext cx="711" cy="160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  <p:sp>
          <p:nvSpPr>
            <p:cNvPr id="164912" name="Line 48"/>
            <p:cNvSpPr>
              <a:spLocks noChangeShapeType="1"/>
            </p:cNvSpPr>
            <p:nvPr/>
          </p:nvSpPr>
          <p:spPr bwMode="auto">
            <a:xfrm flipV="1">
              <a:off x="3177" y="1920"/>
              <a:ext cx="567" cy="67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Session Data Example</a:t>
            </a:r>
          </a:p>
        </p:txBody>
      </p:sp>
      <p:grpSp>
        <p:nvGrpSpPr>
          <p:cNvPr id="164867" name="Group 3"/>
          <p:cNvGrpSpPr>
            <a:grpSpLocks/>
          </p:cNvGrpSpPr>
          <p:nvPr/>
        </p:nvGrpSpPr>
        <p:grpSpPr bwMode="auto">
          <a:xfrm>
            <a:off x="228600" y="3771900"/>
            <a:ext cx="1905000" cy="1066800"/>
            <a:chOff x="480" y="1776"/>
            <a:chExt cx="816" cy="672"/>
          </a:xfrm>
        </p:grpSpPr>
        <p:sp>
          <p:nvSpPr>
            <p:cNvPr id="164868" name="Freeform 4"/>
            <p:cNvSpPr>
              <a:spLocks/>
            </p:cNvSpPr>
            <p:nvPr/>
          </p:nvSpPr>
          <p:spPr bwMode="auto">
            <a:xfrm>
              <a:off x="480" y="1776"/>
              <a:ext cx="816" cy="672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1056" y="0"/>
                </a:cxn>
                <a:cxn ang="0">
                  <a:pos x="1056" y="816"/>
                </a:cxn>
                <a:cxn ang="0">
                  <a:pos x="0" y="816"/>
                </a:cxn>
                <a:cxn ang="0">
                  <a:pos x="0" y="624"/>
                </a:cxn>
                <a:cxn ang="0">
                  <a:pos x="288" y="528"/>
                </a:cxn>
                <a:cxn ang="0">
                  <a:pos x="288" y="0"/>
                </a:cxn>
                <a:cxn ang="0">
                  <a:pos x="384" y="0"/>
                </a:cxn>
              </a:cxnLst>
              <a:rect l="0" t="0" r="r" b="b"/>
              <a:pathLst>
                <a:path w="1056" h="816">
                  <a:moveTo>
                    <a:pt x="384" y="0"/>
                  </a:moveTo>
                  <a:lnTo>
                    <a:pt x="1056" y="0"/>
                  </a:lnTo>
                  <a:lnTo>
                    <a:pt x="1056" y="816"/>
                  </a:lnTo>
                  <a:lnTo>
                    <a:pt x="0" y="816"/>
                  </a:lnTo>
                  <a:lnTo>
                    <a:pt x="0" y="624"/>
                  </a:lnTo>
                  <a:lnTo>
                    <a:pt x="288" y="528"/>
                  </a:lnTo>
                  <a:lnTo>
                    <a:pt x="288" y="0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66CCFF"/>
            </a:soli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64869" name="Text Box 5"/>
            <p:cNvSpPr txBox="1">
              <a:spLocks noChangeArrowheads="1"/>
            </p:cNvSpPr>
            <p:nvPr/>
          </p:nvSpPr>
          <p:spPr bwMode="auto">
            <a:xfrm>
              <a:off x="720" y="1824"/>
              <a:ext cx="528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00"/>
                  </a:solidFill>
                </a:rPr>
                <a:t>Client</a:t>
              </a:r>
            </a:p>
          </p:txBody>
        </p:sp>
      </p:grpSp>
      <p:grpSp>
        <p:nvGrpSpPr>
          <p:cNvPr id="164870" name="Group 6"/>
          <p:cNvGrpSpPr>
            <a:grpSpLocks/>
          </p:cNvGrpSpPr>
          <p:nvPr/>
        </p:nvGrpSpPr>
        <p:grpSpPr bwMode="auto">
          <a:xfrm>
            <a:off x="3581400" y="2514602"/>
            <a:ext cx="1981200" cy="592138"/>
            <a:chOff x="2400" y="1249"/>
            <a:chExt cx="1104" cy="373"/>
          </a:xfrm>
        </p:grpSpPr>
        <p:sp>
          <p:nvSpPr>
            <p:cNvPr id="164871" name="Rectangle 7"/>
            <p:cNvSpPr>
              <a:spLocks noChangeArrowheads="1"/>
            </p:cNvSpPr>
            <p:nvPr/>
          </p:nvSpPr>
          <p:spPr bwMode="auto">
            <a:xfrm>
              <a:off x="2400" y="1249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64872" name="Text Box 8"/>
            <p:cNvSpPr txBox="1">
              <a:spLocks noChangeArrowheads="1"/>
            </p:cNvSpPr>
            <p:nvPr/>
          </p:nvSpPr>
          <p:spPr bwMode="auto">
            <a:xfrm>
              <a:off x="2400" y="1292"/>
              <a:ext cx="110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00"/>
                  </a:solidFill>
                </a:rPr>
                <a:t>Servlet S1</a:t>
              </a:r>
            </a:p>
          </p:txBody>
        </p:sp>
      </p:grpSp>
      <p:grpSp>
        <p:nvGrpSpPr>
          <p:cNvPr id="164873" name="Group 9"/>
          <p:cNvGrpSpPr>
            <a:grpSpLocks/>
          </p:cNvGrpSpPr>
          <p:nvPr/>
        </p:nvGrpSpPr>
        <p:grpSpPr bwMode="auto">
          <a:xfrm>
            <a:off x="3657600" y="5562600"/>
            <a:ext cx="1371600" cy="609600"/>
            <a:chOff x="2496" y="3312"/>
            <a:chExt cx="864" cy="384"/>
          </a:xfrm>
        </p:grpSpPr>
        <p:sp>
          <p:nvSpPr>
            <p:cNvPr id="164874" name="Oval 10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64875" name="Text Box 11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00"/>
                  </a:solidFill>
                </a:rPr>
                <a:t>JSP 3</a:t>
              </a:r>
            </a:p>
          </p:txBody>
        </p:sp>
      </p:grpSp>
      <p:grpSp>
        <p:nvGrpSpPr>
          <p:cNvPr id="164876" name="Group 12"/>
          <p:cNvGrpSpPr>
            <a:grpSpLocks/>
          </p:cNvGrpSpPr>
          <p:nvPr/>
        </p:nvGrpSpPr>
        <p:grpSpPr bwMode="auto">
          <a:xfrm>
            <a:off x="8001000" y="3733800"/>
            <a:ext cx="762000" cy="1143000"/>
            <a:chOff x="1200" y="2016"/>
            <a:chExt cx="480" cy="720"/>
          </a:xfrm>
        </p:grpSpPr>
        <p:sp>
          <p:nvSpPr>
            <p:cNvPr id="164877" name="AutoShape 13"/>
            <p:cNvSpPr>
              <a:spLocks noChangeArrowheads="1"/>
            </p:cNvSpPr>
            <p:nvPr/>
          </p:nvSpPr>
          <p:spPr bwMode="auto">
            <a:xfrm>
              <a:off x="1200" y="2016"/>
              <a:ext cx="480" cy="720"/>
            </a:xfrm>
            <a:prstGeom prst="flowChartMagneticDisk">
              <a:avLst/>
            </a:prstGeom>
            <a:solidFill>
              <a:srgbClr val="66CCFF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878" name="Oval 14"/>
            <p:cNvSpPr>
              <a:spLocks noChangeArrowheads="1"/>
            </p:cNvSpPr>
            <p:nvPr/>
          </p:nvSpPr>
          <p:spPr bwMode="auto">
            <a:xfrm>
              <a:off x="1200" y="2544"/>
              <a:ext cx="480" cy="192"/>
            </a:xfrm>
            <a:prstGeom prst="ellipse">
              <a:avLst/>
            </a:prstGeom>
            <a:solidFill>
              <a:srgbClr val="66CCFF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4879" name="Group 15"/>
          <p:cNvGrpSpPr>
            <a:grpSpLocks/>
          </p:cNvGrpSpPr>
          <p:nvPr/>
        </p:nvGrpSpPr>
        <p:grpSpPr bwMode="auto">
          <a:xfrm>
            <a:off x="3657600" y="4762500"/>
            <a:ext cx="1371600" cy="609600"/>
            <a:chOff x="2496" y="3312"/>
            <a:chExt cx="864" cy="384"/>
          </a:xfrm>
        </p:grpSpPr>
        <p:sp>
          <p:nvSpPr>
            <p:cNvPr id="164880" name="Oval 16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64881" name="Text Box 17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00"/>
                  </a:solidFill>
                </a:rPr>
                <a:t>JSP 2</a:t>
              </a:r>
            </a:p>
          </p:txBody>
        </p:sp>
      </p:grpSp>
      <p:grpSp>
        <p:nvGrpSpPr>
          <p:cNvPr id="164882" name="Group 18"/>
          <p:cNvGrpSpPr>
            <a:grpSpLocks/>
          </p:cNvGrpSpPr>
          <p:nvPr/>
        </p:nvGrpSpPr>
        <p:grpSpPr bwMode="auto">
          <a:xfrm>
            <a:off x="3657600" y="3962400"/>
            <a:ext cx="1371600" cy="609600"/>
            <a:chOff x="2496" y="3312"/>
            <a:chExt cx="864" cy="384"/>
          </a:xfrm>
        </p:grpSpPr>
        <p:sp>
          <p:nvSpPr>
            <p:cNvPr id="164883" name="Oval 19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64884" name="Text Box 20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00"/>
                  </a:solidFill>
                </a:rPr>
                <a:t>JSP 1</a:t>
              </a:r>
            </a:p>
          </p:txBody>
        </p:sp>
      </p:grpSp>
      <p:sp>
        <p:nvSpPr>
          <p:cNvPr id="164885" name="Text Box 21"/>
          <p:cNvSpPr txBox="1">
            <a:spLocks noChangeArrowheads="1"/>
          </p:cNvSpPr>
          <p:nvPr/>
        </p:nvSpPr>
        <p:spPr bwMode="auto">
          <a:xfrm>
            <a:off x="152400" y="1066800"/>
            <a:ext cx="876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/>
              <a:t>Software components share “</a:t>
            </a:r>
            <a:r>
              <a:rPr lang="en-US" sz="2800" i="1" dirty="0">
                <a:solidFill>
                  <a:srgbClr val="FFFF00"/>
                </a:solidFill>
              </a:rPr>
              <a:t>container</a:t>
            </a:r>
            <a:r>
              <a:rPr lang="en-US" sz="2800" dirty="0"/>
              <a:t>” access data</a:t>
            </a:r>
          </a:p>
        </p:txBody>
      </p:sp>
      <p:grpSp>
        <p:nvGrpSpPr>
          <p:cNvPr id="164886" name="Group 22"/>
          <p:cNvGrpSpPr>
            <a:grpSpLocks/>
          </p:cNvGrpSpPr>
          <p:nvPr/>
        </p:nvGrpSpPr>
        <p:grpSpPr bwMode="auto">
          <a:xfrm>
            <a:off x="3581400" y="3238500"/>
            <a:ext cx="1752600" cy="533400"/>
            <a:chOff x="2448" y="1925"/>
            <a:chExt cx="960" cy="336"/>
          </a:xfrm>
        </p:grpSpPr>
        <p:sp>
          <p:nvSpPr>
            <p:cNvPr id="164887" name="Rectangle 23"/>
            <p:cNvSpPr>
              <a:spLocks noChangeArrowheads="1"/>
            </p:cNvSpPr>
            <p:nvPr/>
          </p:nvSpPr>
          <p:spPr bwMode="auto">
            <a:xfrm>
              <a:off x="2448" y="1925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/>
            </a:p>
          </p:txBody>
        </p:sp>
        <p:sp>
          <p:nvSpPr>
            <p:cNvPr id="164888" name="Text Box 24"/>
            <p:cNvSpPr txBox="1">
              <a:spLocks noChangeArrowheads="1"/>
            </p:cNvSpPr>
            <p:nvPr/>
          </p:nvSpPr>
          <p:spPr bwMode="auto">
            <a:xfrm>
              <a:off x="2448" y="1968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00"/>
                  </a:solidFill>
                </a:rPr>
                <a:t>Servlet S2</a:t>
              </a:r>
            </a:p>
          </p:txBody>
        </p:sp>
      </p:grpSp>
      <p:sp>
        <p:nvSpPr>
          <p:cNvPr id="164889" name="Line 25"/>
          <p:cNvSpPr>
            <a:spLocks noChangeShapeType="1"/>
          </p:cNvSpPr>
          <p:nvPr/>
        </p:nvSpPr>
        <p:spPr bwMode="auto">
          <a:xfrm>
            <a:off x="2209800" y="42672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0" name="Line 26"/>
          <p:cNvSpPr>
            <a:spLocks noChangeShapeType="1"/>
          </p:cNvSpPr>
          <p:nvPr/>
        </p:nvSpPr>
        <p:spPr bwMode="auto">
          <a:xfrm>
            <a:off x="2209800" y="4419600"/>
            <a:ext cx="1447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1" name="Line 27"/>
          <p:cNvSpPr>
            <a:spLocks noChangeShapeType="1"/>
          </p:cNvSpPr>
          <p:nvPr/>
        </p:nvSpPr>
        <p:spPr bwMode="auto">
          <a:xfrm>
            <a:off x="2209800" y="4648200"/>
            <a:ext cx="144780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2" name="Line 28"/>
          <p:cNvSpPr>
            <a:spLocks noChangeShapeType="1"/>
          </p:cNvSpPr>
          <p:nvPr/>
        </p:nvSpPr>
        <p:spPr bwMode="auto">
          <a:xfrm flipV="1">
            <a:off x="2209800" y="2743200"/>
            <a:ext cx="1295400" cy="1295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3" name="Line 29"/>
          <p:cNvSpPr>
            <a:spLocks noChangeShapeType="1"/>
          </p:cNvSpPr>
          <p:nvPr/>
        </p:nvSpPr>
        <p:spPr bwMode="auto">
          <a:xfrm>
            <a:off x="4343400" y="3048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4" name="Line 30"/>
          <p:cNvSpPr>
            <a:spLocks noChangeShapeType="1"/>
          </p:cNvSpPr>
          <p:nvPr/>
        </p:nvSpPr>
        <p:spPr bwMode="auto">
          <a:xfrm>
            <a:off x="5334000" y="35052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5" name="Line 31"/>
          <p:cNvSpPr>
            <a:spLocks noChangeShapeType="1"/>
          </p:cNvSpPr>
          <p:nvPr/>
        </p:nvSpPr>
        <p:spPr bwMode="auto">
          <a:xfrm>
            <a:off x="5791200" y="3505200"/>
            <a:ext cx="0" cy="2438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6" name="Line 32"/>
          <p:cNvSpPr>
            <a:spLocks noChangeShapeType="1"/>
          </p:cNvSpPr>
          <p:nvPr/>
        </p:nvSpPr>
        <p:spPr bwMode="auto">
          <a:xfrm flipH="1">
            <a:off x="5032022" y="5943600"/>
            <a:ext cx="75917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7" name="Line 33"/>
          <p:cNvSpPr>
            <a:spLocks noChangeShapeType="1"/>
          </p:cNvSpPr>
          <p:nvPr/>
        </p:nvSpPr>
        <p:spPr bwMode="auto">
          <a:xfrm flipH="1">
            <a:off x="5032022" y="5029200"/>
            <a:ext cx="75917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8" name="Line 34"/>
          <p:cNvSpPr>
            <a:spLocks noChangeShapeType="1"/>
          </p:cNvSpPr>
          <p:nvPr/>
        </p:nvSpPr>
        <p:spPr bwMode="auto">
          <a:xfrm flipH="1">
            <a:off x="5032022" y="4267200"/>
            <a:ext cx="75917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9" name="Line 35"/>
          <p:cNvSpPr>
            <a:spLocks noChangeShapeType="1"/>
          </p:cNvSpPr>
          <p:nvPr/>
        </p:nvSpPr>
        <p:spPr bwMode="auto">
          <a:xfrm>
            <a:off x="5304183" y="3011488"/>
            <a:ext cx="2696816" cy="950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900" name="Line 36"/>
          <p:cNvSpPr>
            <a:spLocks noChangeShapeType="1"/>
          </p:cNvSpPr>
          <p:nvPr/>
        </p:nvSpPr>
        <p:spPr bwMode="auto">
          <a:xfrm flipH="1">
            <a:off x="5032022" y="4068762"/>
            <a:ext cx="2968978" cy="13334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901" name="Line 37"/>
          <p:cNvSpPr>
            <a:spLocks noChangeShapeType="1"/>
          </p:cNvSpPr>
          <p:nvPr/>
        </p:nvSpPr>
        <p:spPr bwMode="auto">
          <a:xfrm flipH="1">
            <a:off x="4964112" y="4267200"/>
            <a:ext cx="3036887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902" name="Line 38"/>
          <p:cNvSpPr>
            <a:spLocks noChangeShapeType="1"/>
          </p:cNvSpPr>
          <p:nvPr/>
        </p:nvSpPr>
        <p:spPr bwMode="auto">
          <a:xfrm flipH="1">
            <a:off x="5029199" y="4495800"/>
            <a:ext cx="2971799" cy="1295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154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3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3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0E16-1D61-456A-AECF-D24C59581AF6}" type="slidenum">
              <a:rPr lang="en-US"/>
              <a:pPr/>
              <a:t>31</a:t>
            </a:fld>
            <a:endParaRPr 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Login Example</a:t>
            </a:r>
          </a:p>
        </p:txBody>
      </p:sp>
      <p:grpSp>
        <p:nvGrpSpPr>
          <p:cNvPr id="165891" name="Group 3"/>
          <p:cNvGrpSpPr>
            <a:grpSpLocks/>
          </p:cNvGrpSpPr>
          <p:nvPr/>
        </p:nvGrpSpPr>
        <p:grpSpPr bwMode="auto">
          <a:xfrm>
            <a:off x="1371600" y="3505200"/>
            <a:ext cx="1524000" cy="533400"/>
            <a:chOff x="2400" y="1249"/>
            <a:chExt cx="960" cy="336"/>
          </a:xfrm>
        </p:grpSpPr>
        <p:sp>
          <p:nvSpPr>
            <p:cNvPr id="165892" name="Rectangle 4"/>
            <p:cNvSpPr>
              <a:spLocks noChangeArrowheads="1"/>
            </p:cNvSpPr>
            <p:nvPr/>
          </p:nvSpPr>
          <p:spPr bwMode="auto">
            <a:xfrm>
              <a:off x="2400" y="1249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893" name="Text Box 5"/>
            <p:cNvSpPr txBox="1">
              <a:spLocks noChangeArrowheads="1"/>
            </p:cNvSpPr>
            <p:nvPr/>
          </p:nvSpPr>
          <p:spPr bwMode="auto">
            <a:xfrm>
              <a:off x="2400" y="1292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Login</a:t>
              </a:r>
            </a:p>
          </p:txBody>
        </p:sp>
      </p:grpSp>
      <p:grpSp>
        <p:nvGrpSpPr>
          <p:cNvPr id="165894" name="Group 6"/>
          <p:cNvGrpSpPr>
            <a:grpSpLocks/>
          </p:cNvGrpSpPr>
          <p:nvPr/>
        </p:nvGrpSpPr>
        <p:grpSpPr bwMode="auto">
          <a:xfrm>
            <a:off x="3810000" y="1676400"/>
            <a:ext cx="1524000" cy="533400"/>
            <a:chOff x="2400" y="1249"/>
            <a:chExt cx="960" cy="336"/>
          </a:xfrm>
        </p:grpSpPr>
        <p:sp>
          <p:nvSpPr>
            <p:cNvPr id="165895" name="Rectangle 7"/>
            <p:cNvSpPr>
              <a:spLocks noChangeArrowheads="1"/>
            </p:cNvSpPr>
            <p:nvPr/>
          </p:nvSpPr>
          <p:spPr bwMode="auto">
            <a:xfrm>
              <a:off x="2400" y="1249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896" name="Text Box 8"/>
            <p:cNvSpPr txBox="1">
              <a:spLocks noChangeArrowheads="1"/>
            </p:cNvSpPr>
            <p:nvPr/>
          </p:nvSpPr>
          <p:spPr bwMode="auto">
            <a:xfrm>
              <a:off x="2400" y="1292"/>
              <a:ext cx="9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Form Entry</a:t>
              </a:r>
            </a:p>
          </p:txBody>
        </p:sp>
      </p:grpSp>
      <p:grpSp>
        <p:nvGrpSpPr>
          <p:cNvPr id="165900" name="Group 12"/>
          <p:cNvGrpSpPr>
            <a:grpSpLocks/>
          </p:cNvGrpSpPr>
          <p:nvPr/>
        </p:nvGrpSpPr>
        <p:grpSpPr bwMode="auto">
          <a:xfrm>
            <a:off x="3881438" y="5181600"/>
            <a:ext cx="1382712" cy="609600"/>
            <a:chOff x="2565" y="2592"/>
            <a:chExt cx="871" cy="384"/>
          </a:xfrm>
        </p:grpSpPr>
        <p:sp>
          <p:nvSpPr>
            <p:cNvPr id="165898" name="Oval 10"/>
            <p:cNvSpPr>
              <a:spLocks noChangeArrowheads="1"/>
            </p:cNvSpPr>
            <p:nvPr/>
          </p:nvSpPr>
          <p:spPr bwMode="auto">
            <a:xfrm>
              <a:off x="2568" y="259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899" name="Text Box 11"/>
            <p:cNvSpPr txBox="1">
              <a:spLocks noChangeArrowheads="1"/>
            </p:cNvSpPr>
            <p:nvPr/>
          </p:nvSpPr>
          <p:spPr bwMode="auto">
            <a:xfrm>
              <a:off x="2565" y="2659"/>
              <a:ext cx="87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View Data</a:t>
              </a:r>
            </a:p>
          </p:txBody>
        </p:sp>
      </p:grpSp>
      <p:grpSp>
        <p:nvGrpSpPr>
          <p:cNvPr id="165915" name="Group 27"/>
          <p:cNvGrpSpPr>
            <a:grpSpLocks/>
          </p:cNvGrpSpPr>
          <p:nvPr/>
        </p:nvGrpSpPr>
        <p:grpSpPr bwMode="auto">
          <a:xfrm>
            <a:off x="5257800" y="3048000"/>
            <a:ext cx="2438400" cy="1447800"/>
            <a:chOff x="3312" y="1920"/>
            <a:chExt cx="1536" cy="912"/>
          </a:xfrm>
        </p:grpSpPr>
        <p:sp>
          <p:nvSpPr>
            <p:cNvPr id="165904" name="AutoShape 16"/>
            <p:cNvSpPr>
              <a:spLocks noChangeArrowheads="1"/>
            </p:cNvSpPr>
            <p:nvPr/>
          </p:nvSpPr>
          <p:spPr bwMode="auto">
            <a:xfrm>
              <a:off x="3312" y="1920"/>
              <a:ext cx="1536" cy="912"/>
            </a:xfrm>
            <a:prstGeom prst="flowChartPunchedTap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914" name="Text Box 26"/>
            <p:cNvSpPr txBox="1">
              <a:spLocks noChangeArrowheads="1"/>
            </p:cNvSpPr>
            <p:nvPr/>
          </p:nvSpPr>
          <p:spPr bwMode="auto">
            <a:xfrm>
              <a:off x="3432" y="2107"/>
              <a:ext cx="1296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i="1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isLoggedIn</a:t>
              </a:r>
              <a:r>
                <a:rPr lang="en-US" sz="2000" i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: </a:t>
              </a:r>
              <a:r>
                <a:rPr lang="en-US" sz="2000" i="1" u="sng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T/F</a:t>
              </a:r>
            </a:p>
            <a:p>
              <a:pPr algn="l">
                <a:spcBef>
                  <a:spcPct val="50000"/>
                </a:spcBef>
              </a:pPr>
              <a:r>
                <a:rPr lang="en-US" sz="2000" i="1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userID</a:t>
              </a:r>
              <a:r>
                <a:rPr lang="en-US" sz="2000" i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: </a:t>
              </a:r>
              <a:r>
                <a:rPr lang="en-US" sz="2000" i="1" u="sng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string</a:t>
              </a:r>
            </a:p>
          </p:txBody>
        </p:sp>
      </p:grpSp>
      <p:grpSp>
        <p:nvGrpSpPr>
          <p:cNvPr id="165928" name="Group 40"/>
          <p:cNvGrpSpPr>
            <a:grpSpLocks/>
          </p:cNvGrpSpPr>
          <p:nvPr/>
        </p:nvGrpSpPr>
        <p:grpSpPr bwMode="auto">
          <a:xfrm>
            <a:off x="5334000" y="2133600"/>
            <a:ext cx="2743200" cy="990600"/>
            <a:chOff x="3360" y="1344"/>
            <a:chExt cx="1728" cy="624"/>
          </a:xfrm>
        </p:grpSpPr>
        <p:sp>
          <p:nvSpPr>
            <p:cNvPr id="165908" name="Line 20"/>
            <p:cNvSpPr>
              <a:spLocks noChangeShapeType="1"/>
            </p:cNvSpPr>
            <p:nvPr/>
          </p:nvSpPr>
          <p:spPr bwMode="auto">
            <a:xfrm flipH="1" flipV="1">
              <a:off x="3360" y="1344"/>
              <a:ext cx="720" cy="62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916" name="Text Box 28"/>
            <p:cNvSpPr txBox="1">
              <a:spLocks noChangeArrowheads="1"/>
            </p:cNvSpPr>
            <p:nvPr/>
          </p:nvSpPr>
          <p:spPr bwMode="auto">
            <a:xfrm>
              <a:off x="3456" y="1382"/>
              <a:ext cx="16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Arial" pitchFamily="34" charset="0"/>
                  <a:cs typeface="Arial" pitchFamily="34" charset="0"/>
                </a:rPr>
                <a:t>2. Check </a:t>
              </a:r>
              <a:r>
                <a:rPr lang="en-US" sz="2000" i="1">
                  <a:latin typeface="Arial" pitchFamily="34" charset="0"/>
                  <a:cs typeface="Arial" pitchFamily="34" charset="0"/>
                </a:rPr>
                <a:t>isLoggedIn</a:t>
              </a:r>
            </a:p>
          </p:txBody>
        </p:sp>
      </p:grpSp>
      <p:grpSp>
        <p:nvGrpSpPr>
          <p:cNvPr id="165937" name="Group 49"/>
          <p:cNvGrpSpPr>
            <a:grpSpLocks/>
          </p:cNvGrpSpPr>
          <p:nvPr/>
        </p:nvGrpSpPr>
        <p:grpSpPr bwMode="auto">
          <a:xfrm>
            <a:off x="2895600" y="3336925"/>
            <a:ext cx="2590800" cy="708025"/>
            <a:chOff x="1824" y="2102"/>
            <a:chExt cx="1632" cy="446"/>
          </a:xfrm>
        </p:grpSpPr>
        <p:sp>
          <p:nvSpPr>
            <p:cNvPr id="165918" name="Text Box 30"/>
            <p:cNvSpPr txBox="1">
              <a:spLocks noChangeArrowheads="1"/>
            </p:cNvSpPr>
            <p:nvPr/>
          </p:nvSpPr>
          <p:spPr bwMode="auto">
            <a:xfrm>
              <a:off x="1824" y="2102"/>
              <a:ext cx="1632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Arial" pitchFamily="34" charset="0"/>
                  <a:cs typeface="Arial" pitchFamily="34" charset="0"/>
                </a:rPr>
                <a:t>4. Set </a:t>
              </a:r>
              <a:r>
                <a:rPr lang="en-US" sz="2000" i="1">
                  <a:latin typeface="Arial" pitchFamily="34" charset="0"/>
                  <a:cs typeface="Arial" pitchFamily="34" charset="0"/>
                </a:rPr>
                <a:t>isLoggedIn true and set userID</a:t>
              </a:r>
            </a:p>
          </p:txBody>
        </p:sp>
        <p:sp>
          <p:nvSpPr>
            <p:cNvPr id="165919" name="Line 31"/>
            <p:cNvSpPr>
              <a:spLocks noChangeShapeType="1"/>
            </p:cNvSpPr>
            <p:nvPr/>
          </p:nvSpPr>
          <p:spPr bwMode="auto">
            <a:xfrm flipV="1">
              <a:off x="1824" y="2352"/>
              <a:ext cx="148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5936" name="Group 48"/>
          <p:cNvGrpSpPr>
            <a:grpSpLocks/>
          </p:cNvGrpSpPr>
          <p:nvPr/>
        </p:nvGrpSpPr>
        <p:grpSpPr bwMode="auto">
          <a:xfrm>
            <a:off x="4876800" y="4495800"/>
            <a:ext cx="2819400" cy="685800"/>
            <a:chOff x="3072" y="2832"/>
            <a:chExt cx="1776" cy="432"/>
          </a:xfrm>
        </p:grpSpPr>
        <p:sp>
          <p:nvSpPr>
            <p:cNvPr id="165920" name="Line 32"/>
            <p:cNvSpPr>
              <a:spLocks noChangeShapeType="1"/>
            </p:cNvSpPr>
            <p:nvPr/>
          </p:nvSpPr>
          <p:spPr bwMode="auto">
            <a:xfrm flipH="1">
              <a:off x="3072" y="2832"/>
              <a:ext cx="576" cy="43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921" name="Text Box 33"/>
            <p:cNvSpPr txBox="1">
              <a:spLocks noChangeArrowheads="1"/>
            </p:cNvSpPr>
            <p:nvPr/>
          </p:nvSpPr>
          <p:spPr bwMode="auto">
            <a:xfrm>
              <a:off x="3216" y="2976"/>
              <a:ext cx="16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latin typeface="Arial" pitchFamily="34" charset="0"/>
                  <a:cs typeface="Arial" pitchFamily="34" charset="0"/>
                </a:rPr>
                <a:t>6. Check </a:t>
              </a:r>
              <a:r>
                <a:rPr lang="en-US" sz="2000" i="1" dirty="0" err="1">
                  <a:latin typeface="Arial" pitchFamily="34" charset="0"/>
                  <a:cs typeface="Arial" pitchFamily="34" charset="0"/>
                </a:rPr>
                <a:t>isLoggedIn</a:t>
              </a:r>
              <a:endParaRPr lang="en-US" sz="2000" i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5935" name="Group 47"/>
          <p:cNvGrpSpPr>
            <a:grpSpLocks/>
          </p:cNvGrpSpPr>
          <p:nvPr/>
        </p:nvGrpSpPr>
        <p:grpSpPr bwMode="auto">
          <a:xfrm>
            <a:off x="1143000" y="4038600"/>
            <a:ext cx="2971800" cy="1219200"/>
            <a:chOff x="720" y="2544"/>
            <a:chExt cx="1872" cy="768"/>
          </a:xfrm>
        </p:grpSpPr>
        <p:sp>
          <p:nvSpPr>
            <p:cNvPr id="165922" name="Line 34"/>
            <p:cNvSpPr>
              <a:spLocks noChangeShapeType="1"/>
            </p:cNvSpPr>
            <p:nvPr/>
          </p:nvSpPr>
          <p:spPr bwMode="auto">
            <a:xfrm flipH="1" flipV="1">
              <a:off x="1536" y="2544"/>
              <a:ext cx="1056" cy="76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923" name="Text Box 35"/>
            <p:cNvSpPr txBox="1">
              <a:spLocks noChangeArrowheads="1"/>
            </p:cNvSpPr>
            <p:nvPr/>
          </p:nvSpPr>
          <p:spPr bwMode="auto">
            <a:xfrm>
              <a:off x="720" y="2976"/>
              <a:ext cx="16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Arial" pitchFamily="34" charset="0"/>
                  <a:cs typeface="Arial" pitchFamily="34" charset="0"/>
                </a:rPr>
                <a:t>7. if </a:t>
              </a:r>
              <a:r>
                <a:rPr lang="en-US" sz="2000" i="1">
                  <a:latin typeface="Arial" pitchFamily="34" charset="0"/>
                  <a:cs typeface="Arial" pitchFamily="34" charset="0"/>
                </a:rPr>
                <a:t>isLoggedIn false</a:t>
              </a:r>
            </a:p>
          </p:txBody>
        </p:sp>
      </p:grpSp>
      <p:grpSp>
        <p:nvGrpSpPr>
          <p:cNvPr id="165938" name="Group 50"/>
          <p:cNvGrpSpPr>
            <a:grpSpLocks/>
          </p:cNvGrpSpPr>
          <p:nvPr/>
        </p:nvGrpSpPr>
        <p:grpSpPr bwMode="auto">
          <a:xfrm>
            <a:off x="838200" y="2057400"/>
            <a:ext cx="2971800" cy="1447800"/>
            <a:chOff x="528" y="1296"/>
            <a:chExt cx="1872" cy="912"/>
          </a:xfrm>
        </p:grpSpPr>
        <p:sp>
          <p:nvSpPr>
            <p:cNvPr id="165917" name="Line 29"/>
            <p:cNvSpPr>
              <a:spLocks noChangeShapeType="1"/>
            </p:cNvSpPr>
            <p:nvPr/>
          </p:nvSpPr>
          <p:spPr bwMode="auto">
            <a:xfrm flipV="1">
              <a:off x="1584" y="1296"/>
              <a:ext cx="816" cy="91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924" name="Text Box 36"/>
            <p:cNvSpPr txBox="1">
              <a:spLocks noChangeArrowheads="1"/>
            </p:cNvSpPr>
            <p:nvPr/>
          </p:nvSpPr>
          <p:spPr bwMode="auto">
            <a:xfrm>
              <a:off x="528" y="1536"/>
              <a:ext cx="16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Arial" pitchFamily="34" charset="0"/>
                  <a:cs typeface="Arial" pitchFamily="34" charset="0"/>
                </a:rPr>
                <a:t>3. if </a:t>
              </a:r>
              <a:r>
                <a:rPr lang="en-US" sz="2000" i="1">
                  <a:latin typeface="Arial" pitchFamily="34" charset="0"/>
                  <a:cs typeface="Arial" pitchFamily="34" charset="0"/>
                </a:rPr>
                <a:t>isLoggedIn false</a:t>
              </a:r>
            </a:p>
          </p:txBody>
        </p:sp>
      </p:grpSp>
      <p:grpSp>
        <p:nvGrpSpPr>
          <p:cNvPr id="165929" name="Group 41"/>
          <p:cNvGrpSpPr>
            <a:grpSpLocks/>
          </p:cNvGrpSpPr>
          <p:nvPr/>
        </p:nvGrpSpPr>
        <p:grpSpPr bwMode="auto">
          <a:xfrm>
            <a:off x="1752600" y="1447800"/>
            <a:ext cx="2057400" cy="400050"/>
            <a:chOff x="1104" y="912"/>
            <a:chExt cx="1296" cy="252"/>
          </a:xfrm>
        </p:grpSpPr>
        <p:sp>
          <p:nvSpPr>
            <p:cNvPr id="165925" name="Line 37"/>
            <p:cNvSpPr>
              <a:spLocks noChangeShapeType="1"/>
            </p:cNvSpPr>
            <p:nvPr/>
          </p:nvSpPr>
          <p:spPr bwMode="auto">
            <a:xfrm>
              <a:off x="1248" y="1152"/>
              <a:ext cx="115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926" name="Text Box 38"/>
            <p:cNvSpPr txBox="1">
              <a:spLocks noChangeArrowheads="1"/>
            </p:cNvSpPr>
            <p:nvPr/>
          </p:nvSpPr>
          <p:spPr bwMode="auto">
            <a:xfrm>
              <a:off x="1104" y="912"/>
              <a:ext cx="1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latin typeface="Arial" pitchFamily="34" charset="0"/>
                  <a:cs typeface="Arial" pitchFamily="34" charset="0"/>
                </a:rPr>
                <a:t>1. User request</a:t>
              </a:r>
              <a:endParaRPr lang="en-US" sz="2000" i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5934" name="Group 46"/>
          <p:cNvGrpSpPr>
            <a:grpSpLocks/>
          </p:cNvGrpSpPr>
          <p:nvPr/>
        </p:nvGrpSpPr>
        <p:grpSpPr bwMode="auto">
          <a:xfrm>
            <a:off x="1905000" y="5486400"/>
            <a:ext cx="2057400" cy="400050"/>
            <a:chOff x="1200" y="3456"/>
            <a:chExt cx="1296" cy="252"/>
          </a:xfrm>
        </p:grpSpPr>
        <p:sp>
          <p:nvSpPr>
            <p:cNvPr id="165932" name="Line 44"/>
            <p:cNvSpPr>
              <a:spLocks noChangeShapeType="1"/>
            </p:cNvSpPr>
            <p:nvPr/>
          </p:nvSpPr>
          <p:spPr bwMode="auto">
            <a:xfrm>
              <a:off x="1296" y="3456"/>
              <a:ext cx="115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933" name="Text Box 45"/>
            <p:cNvSpPr txBox="1">
              <a:spLocks noChangeArrowheads="1"/>
            </p:cNvSpPr>
            <p:nvPr/>
          </p:nvSpPr>
          <p:spPr bwMode="auto">
            <a:xfrm>
              <a:off x="1200" y="3456"/>
              <a:ext cx="1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latin typeface="Arial" pitchFamily="34" charset="0"/>
                  <a:cs typeface="Arial" pitchFamily="34" charset="0"/>
                </a:rPr>
                <a:t>5. User request</a:t>
              </a:r>
              <a:endParaRPr lang="en-US" sz="2000" i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43636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5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5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8458200" cy="838200"/>
          </a:xfrm>
        </p:spPr>
        <p:txBody>
          <a:bodyPr/>
          <a:lstStyle/>
          <a:p>
            <a:r>
              <a:rPr lang="en-US" dirty="0" smtClean="0"/>
              <a:t>Session and Context Scopes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session object is available to software components in the same </a:t>
            </a:r>
            <a:r>
              <a:rPr lang="en-US" dirty="0" smtClean="0">
                <a:solidFill>
                  <a:srgbClr val="FFFF00"/>
                </a:solidFill>
              </a:rPr>
              <a:t>request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FF00"/>
                </a:solidFill>
              </a:rPr>
              <a:t>session</a:t>
            </a:r>
          </a:p>
          <a:p>
            <a:pPr lvl="1"/>
            <a:r>
              <a:rPr lang="en-US" dirty="0" smtClean="0"/>
              <a:t>They have access to the session ID</a:t>
            </a:r>
          </a:p>
          <a:p>
            <a:pPr lvl="1"/>
            <a:r>
              <a:rPr lang="en-US" dirty="0" smtClean="0"/>
              <a:t>This is called </a:t>
            </a:r>
            <a:r>
              <a:rPr lang="en-US" sz="2800" b="1" i="1" dirty="0" smtClean="0">
                <a:solidFill>
                  <a:srgbClr val="FFFF00"/>
                </a:solidFill>
              </a:rPr>
              <a:t>session scope</a:t>
            </a:r>
            <a:endParaRPr lang="en-US" b="1" i="1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Sometimes we need a wider scope</a:t>
            </a:r>
          </a:p>
          <a:p>
            <a:pPr marL="914400" lvl="1" indent="-457200"/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</a:rPr>
              <a:t>Chat rooms</a:t>
            </a:r>
            <a:r>
              <a:rPr lang="en-US" dirty="0" smtClean="0">
                <a:latin typeface="Times New Roman" pitchFamily="18" charset="0"/>
              </a:rPr>
              <a:t> : Allow multiple users to interact</a:t>
            </a:r>
          </a:p>
          <a:p>
            <a:pPr marL="914400" lvl="1" indent="-457200"/>
            <a:r>
              <a:rPr lang="en-US" dirty="0" smtClean="0">
                <a:latin typeface="Times New Roman" pitchFamily="18" charset="0"/>
              </a:rPr>
              <a:t>Group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</a:rPr>
              <a:t>collaboration</a:t>
            </a:r>
            <a:r>
              <a:rPr lang="en-US" dirty="0" smtClean="0">
                <a:latin typeface="Times New Roman" pitchFamily="18" charset="0"/>
              </a:rPr>
              <a:t> : Online meeting</a:t>
            </a:r>
          </a:p>
          <a:p>
            <a:pPr marL="914400" lvl="1" indent="-457200"/>
            <a:r>
              <a:rPr lang="en-US" dirty="0" smtClean="0">
                <a:latin typeface="Times New Roman" pitchFamily="18" charset="0"/>
              </a:rPr>
              <a:t>Online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</a:rPr>
              <a:t>bidding</a:t>
            </a:r>
          </a:p>
          <a:p>
            <a:pPr marL="914400" lvl="1" indent="-457200"/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</a:rPr>
              <a:t>Reservation</a:t>
            </a:r>
            <a:r>
              <a:rPr lang="en-US" dirty="0" smtClean="0">
                <a:latin typeface="Times New Roman" pitchFamily="18" charset="0"/>
              </a:rPr>
              <a:t> systems</a:t>
            </a:r>
          </a:p>
          <a:p>
            <a:pPr marL="514350" indent="-457200"/>
            <a:r>
              <a:rPr lang="en-US" dirty="0" smtClean="0">
                <a:latin typeface="Times New Roman" pitchFamily="18" charset="0"/>
              </a:rPr>
              <a:t>J2EE also defines a </a:t>
            </a:r>
            <a:r>
              <a:rPr lang="en-US" sz="3200" b="1" i="1" dirty="0" smtClean="0">
                <a:solidFill>
                  <a:srgbClr val="FFFF00"/>
                </a:solidFill>
                <a:latin typeface="Times New Roman" pitchFamily="18" charset="0"/>
              </a:rPr>
              <a:t>context scope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33400" y="5725180"/>
            <a:ext cx="8077200" cy="52322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This allows us to share data among multiple users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2667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40"/>
          <p:cNvSpPr>
            <a:spLocks noChangeArrowheads="1"/>
          </p:cNvSpPr>
          <p:nvPr/>
        </p:nvSpPr>
        <p:spPr bwMode="auto">
          <a:xfrm>
            <a:off x="76200" y="914400"/>
            <a:ext cx="8991600" cy="54864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72" name="Rectangle 40"/>
          <p:cNvSpPr>
            <a:spLocks noChangeArrowheads="1"/>
          </p:cNvSpPr>
          <p:nvPr/>
        </p:nvSpPr>
        <p:spPr bwMode="auto">
          <a:xfrm>
            <a:off x="5257978" y="1282260"/>
            <a:ext cx="3698344" cy="4800600"/>
          </a:xfrm>
          <a:prstGeom prst="rect">
            <a:avLst/>
          </a:prstGeom>
          <a:solidFill>
            <a:srgbClr val="0000CC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Scope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99F85-80D2-4B36-BDBC-98CDE820B5F2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20" name="Rectangle 40"/>
          <p:cNvSpPr>
            <a:spLocks noChangeArrowheads="1"/>
          </p:cNvSpPr>
          <p:nvPr/>
        </p:nvSpPr>
        <p:spPr bwMode="auto">
          <a:xfrm>
            <a:off x="152400" y="1282260"/>
            <a:ext cx="4659490" cy="4800600"/>
          </a:xfrm>
          <a:prstGeom prst="rect">
            <a:avLst/>
          </a:prstGeom>
          <a:solidFill>
            <a:srgbClr val="0000CC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/>
          </a:p>
        </p:txBody>
      </p:sp>
      <p:grpSp>
        <p:nvGrpSpPr>
          <p:cNvPr id="3" name="Group 65"/>
          <p:cNvGrpSpPr/>
          <p:nvPr/>
        </p:nvGrpSpPr>
        <p:grpSpPr>
          <a:xfrm>
            <a:off x="2734734" y="1358460"/>
            <a:ext cx="1986844" cy="1219200"/>
            <a:chOff x="3039534" y="1295400"/>
            <a:chExt cx="1986844" cy="1219200"/>
          </a:xfrm>
        </p:grpSpPr>
        <p:sp>
          <p:nvSpPr>
            <p:cNvPr id="29" name="AutoShape 41"/>
            <p:cNvSpPr>
              <a:spLocks noChangeArrowheads="1"/>
            </p:cNvSpPr>
            <p:nvPr/>
          </p:nvSpPr>
          <p:spPr bwMode="auto">
            <a:xfrm>
              <a:off x="3039534" y="1295400"/>
              <a:ext cx="1986844" cy="1219200"/>
            </a:xfrm>
            <a:prstGeom prst="flowChartPunchedTap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Text Box 42"/>
            <p:cNvSpPr txBox="1">
              <a:spLocks noChangeArrowheads="1"/>
            </p:cNvSpPr>
            <p:nvPr/>
          </p:nvSpPr>
          <p:spPr bwMode="auto">
            <a:xfrm>
              <a:off x="3265312" y="1473994"/>
              <a:ext cx="1535289" cy="862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session</a:t>
              </a:r>
            </a:p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object 1</a:t>
              </a:r>
              <a:endPara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Text Box 45"/>
          <p:cNvSpPr txBox="1">
            <a:spLocks noChangeArrowheads="1"/>
          </p:cNvSpPr>
          <p:nvPr/>
        </p:nvSpPr>
        <p:spPr bwMode="auto">
          <a:xfrm>
            <a:off x="76200" y="893390"/>
            <a:ext cx="3124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Container Engine</a:t>
            </a:r>
            <a:endParaRPr lang="en-US" sz="240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Line 46"/>
          <p:cNvSpPr>
            <a:spLocks noChangeShapeType="1"/>
          </p:cNvSpPr>
          <p:nvPr/>
        </p:nvSpPr>
        <p:spPr bwMode="auto">
          <a:xfrm flipV="1">
            <a:off x="1840090" y="1815660"/>
            <a:ext cx="894645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25" name="Line 47"/>
          <p:cNvSpPr>
            <a:spLocks noChangeShapeType="1"/>
          </p:cNvSpPr>
          <p:nvPr/>
        </p:nvSpPr>
        <p:spPr bwMode="auto">
          <a:xfrm flipV="1">
            <a:off x="6858000" y="181566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26" name="Line 48"/>
          <p:cNvSpPr>
            <a:spLocks noChangeShapeType="1"/>
          </p:cNvSpPr>
          <p:nvPr/>
        </p:nvSpPr>
        <p:spPr bwMode="auto">
          <a:xfrm flipV="1">
            <a:off x="1763890" y="2514600"/>
            <a:ext cx="989249" cy="112986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27" name="Line 49"/>
          <p:cNvSpPr>
            <a:spLocks noChangeShapeType="1"/>
          </p:cNvSpPr>
          <p:nvPr/>
        </p:nvSpPr>
        <p:spPr bwMode="auto">
          <a:xfrm flipV="1">
            <a:off x="1763890" y="2577660"/>
            <a:ext cx="1241777" cy="1905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316090" y="1968060"/>
            <a:ext cx="1524000" cy="533400"/>
            <a:chOff x="2400" y="1249"/>
            <a:chExt cx="960" cy="336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2400" y="1249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 Box 8"/>
            <p:cNvSpPr txBox="1">
              <a:spLocks noChangeArrowheads="1"/>
            </p:cNvSpPr>
            <p:nvPr/>
          </p:nvSpPr>
          <p:spPr bwMode="auto">
            <a:xfrm>
              <a:off x="2400" y="1292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Servlet</a:t>
              </a:r>
              <a:r>
                <a:rPr lang="en-US" sz="20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S1</a:t>
              </a:r>
            </a:p>
          </p:txBody>
        </p:sp>
      </p:grp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5715000" y="2798322"/>
            <a:ext cx="1371600" cy="609600"/>
            <a:chOff x="2496" y="3312"/>
            <a:chExt cx="864" cy="384"/>
          </a:xfrm>
        </p:grpSpPr>
        <p:sp>
          <p:nvSpPr>
            <p:cNvPr id="35" name="Oval 10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Text Box 11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JSP 3</a:t>
              </a:r>
              <a:endPara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" name="Group 15"/>
          <p:cNvGrpSpPr>
            <a:grpSpLocks/>
          </p:cNvGrpSpPr>
          <p:nvPr/>
        </p:nvGrpSpPr>
        <p:grpSpPr bwMode="auto">
          <a:xfrm>
            <a:off x="392290" y="4215960"/>
            <a:ext cx="1371600" cy="609600"/>
            <a:chOff x="2496" y="3312"/>
            <a:chExt cx="864" cy="384"/>
          </a:xfrm>
        </p:grpSpPr>
        <p:sp>
          <p:nvSpPr>
            <p:cNvPr id="38" name="Oval 16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 Box 17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JSP 2</a:t>
              </a:r>
              <a:endPara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oup 18"/>
          <p:cNvGrpSpPr>
            <a:grpSpLocks/>
          </p:cNvGrpSpPr>
          <p:nvPr/>
        </p:nvGrpSpPr>
        <p:grpSpPr bwMode="auto">
          <a:xfrm>
            <a:off x="392290" y="3415860"/>
            <a:ext cx="1371600" cy="609600"/>
            <a:chOff x="2496" y="3312"/>
            <a:chExt cx="864" cy="384"/>
          </a:xfrm>
        </p:grpSpPr>
        <p:sp>
          <p:nvSpPr>
            <p:cNvPr id="41" name="Oval 19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 Box 20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JSP 1</a:t>
              </a:r>
              <a:endPara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Group 22"/>
          <p:cNvGrpSpPr>
            <a:grpSpLocks/>
          </p:cNvGrpSpPr>
          <p:nvPr/>
        </p:nvGrpSpPr>
        <p:grpSpPr bwMode="auto">
          <a:xfrm>
            <a:off x="5334000" y="1667725"/>
            <a:ext cx="1524000" cy="533400"/>
            <a:chOff x="2448" y="1925"/>
            <a:chExt cx="960" cy="336"/>
          </a:xfrm>
        </p:grpSpPr>
        <p:sp>
          <p:nvSpPr>
            <p:cNvPr id="44" name="Rectangle 23"/>
            <p:cNvSpPr>
              <a:spLocks noChangeArrowheads="1"/>
            </p:cNvSpPr>
            <p:nvPr/>
          </p:nvSpPr>
          <p:spPr bwMode="auto">
            <a:xfrm>
              <a:off x="2448" y="1925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 Box 24"/>
            <p:cNvSpPr txBox="1">
              <a:spLocks noChangeArrowheads="1"/>
            </p:cNvSpPr>
            <p:nvPr/>
          </p:nvSpPr>
          <p:spPr bwMode="auto">
            <a:xfrm>
              <a:off x="2448" y="1968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Servlet</a:t>
              </a:r>
              <a:r>
                <a:rPr lang="en-US" sz="20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S2</a:t>
              </a:r>
            </a:p>
          </p:txBody>
        </p:sp>
      </p:grpSp>
      <p:grpSp>
        <p:nvGrpSpPr>
          <p:cNvPr id="12" name="Group 62"/>
          <p:cNvGrpSpPr/>
          <p:nvPr/>
        </p:nvGrpSpPr>
        <p:grpSpPr>
          <a:xfrm>
            <a:off x="4267200" y="3873060"/>
            <a:ext cx="1676400" cy="1219200"/>
            <a:chOff x="5650090" y="3436938"/>
            <a:chExt cx="1676400" cy="1219200"/>
          </a:xfrm>
        </p:grpSpPr>
        <p:sp>
          <p:nvSpPr>
            <p:cNvPr id="52" name="AutoShape 41"/>
            <p:cNvSpPr>
              <a:spLocks noChangeArrowheads="1"/>
            </p:cNvSpPr>
            <p:nvPr/>
          </p:nvSpPr>
          <p:spPr bwMode="auto">
            <a:xfrm>
              <a:off x="5650090" y="3436938"/>
              <a:ext cx="1676400" cy="1219200"/>
            </a:xfrm>
            <a:prstGeom prst="flowChartPunchedTap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Text Box 42"/>
            <p:cNvSpPr txBox="1">
              <a:spLocks noChangeArrowheads="1"/>
            </p:cNvSpPr>
            <p:nvPr/>
          </p:nvSpPr>
          <p:spPr bwMode="auto">
            <a:xfrm>
              <a:off x="5720646" y="3615532"/>
              <a:ext cx="1535289" cy="862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context</a:t>
              </a:r>
              <a:endPara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object</a:t>
              </a:r>
            </a:p>
          </p:txBody>
        </p:sp>
      </p:grpSp>
      <p:sp>
        <p:nvSpPr>
          <p:cNvPr id="55" name="Line 46"/>
          <p:cNvSpPr>
            <a:spLocks noChangeShapeType="1"/>
          </p:cNvSpPr>
          <p:nvPr/>
        </p:nvSpPr>
        <p:spPr bwMode="auto">
          <a:xfrm flipV="1">
            <a:off x="5943600" y="3415859"/>
            <a:ext cx="419100" cy="906463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56" name="Line 47"/>
          <p:cNvSpPr>
            <a:spLocks noChangeShapeType="1"/>
          </p:cNvSpPr>
          <p:nvPr/>
        </p:nvSpPr>
        <p:spPr bwMode="auto">
          <a:xfrm>
            <a:off x="1763890" y="4604898"/>
            <a:ext cx="2503310" cy="220662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57" name="Line 48"/>
          <p:cNvSpPr>
            <a:spLocks noChangeShapeType="1"/>
          </p:cNvSpPr>
          <p:nvPr/>
        </p:nvSpPr>
        <p:spPr bwMode="auto">
          <a:xfrm flipH="1">
            <a:off x="5029200" y="2201124"/>
            <a:ext cx="533578" cy="185053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58" name="Line 49"/>
          <p:cNvSpPr>
            <a:spLocks noChangeShapeType="1"/>
          </p:cNvSpPr>
          <p:nvPr/>
        </p:nvSpPr>
        <p:spPr bwMode="auto">
          <a:xfrm>
            <a:off x="1763890" y="3796860"/>
            <a:ext cx="2503310" cy="685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59" name="Line 50"/>
          <p:cNvSpPr>
            <a:spLocks noChangeShapeType="1"/>
          </p:cNvSpPr>
          <p:nvPr/>
        </p:nvSpPr>
        <p:spPr bwMode="auto">
          <a:xfrm>
            <a:off x="1840090" y="2387160"/>
            <a:ext cx="2427110" cy="1828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60" name="Text Box 45"/>
          <p:cNvSpPr txBox="1">
            <a:spLocks noChangeArrowheads="1"/>
          </p:cNvSpPr>
          <p:nvPr/>
        </p:nvSpPr>
        <p:spPr bwMode="auto">
          <a:xfrm>
            <a:off x="1624190" y="5621195"/>
            <a:ext cx="17159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Session 1</a:t>
            </a:r>
            <a:endParaRPr lang="en-US" sz="240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 Box 45"/>
          <p:cNvSpPr txBox="1">
            <a:spLocks noChangeArrowheads="1"/>
          </p:cNvSpPr>
          <p:nvPr/>
        </p:nvSpPr>
        <p:spPr bwMode="auto">
          <a:xfrm>
            <a:off x="4038600" y="5638800"/>
            <a:ext cx="1905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Context (application)</a:t>
            </a:r>
            <a:endParaRPr lang="en-US" sz="240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69"/>
          <p:cNvGrpSpPr/>
          <p:nvPr/>
        </p:nvGrpSpPr>
        <p:grpSpPr>
          <a:xfrm>
            <a:off x="7239000" y="1358460"/>
            <a:ext cx="1605844" cy="1219200"/>
            <a:chOff x="7313789" y="1066800"/>
            <a:chExt cx="1605844" cy="1219200"/>
          </a:xfrm>
        </p:grpSpPr>
        <p:sp>
          <p:nvSpPr>
            <p:cNvPr id="68" name="AutoShape 41"/>
            <p:cNvSpPr>
              <a:spLocks noChangeArrowheads="1"/>
            </p:cNvSpPr>
            <p:nvPr/>
          </p:nvSpPr>
          <p:spPr bwMode="auto">
            <a:xfrm>
              <a:off x="7313789" y="1066800"/>
              <a:ext cx="1605844" cy="1219200"/>
            </a:xfrm>
            <a:prstGeom prst="flowChartPunchedTap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Text Box 42"/>
            <p:cNvSpPr txBox="1">
              <a:spLocks noChangeArrowheads="1"/>
            </p:cNvSpPr>
            <p:nvPr/>
          </p:nvSpPr>
          <p:spPr bwMode="auto">
            <a:xfrm>
              <a:off x="7349067" y="1245394"/>
              <a:ext cx="1535289" cy="862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session</a:t>
              </a:r>
            </a:p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object 2</a:t>
              </a:r>
              <a:endPara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1" name="Line 46"/>
          <p:cNvSpPr>
            <a:spLocks noChangeShapeType="1"/>
          </p:cNvSpPr>
          <p:nvPr/>
        </p:nvSpPr>
        <p:spPr bwMode="auto">
          <a:xfrm flipV="1">
            <a:off x="6781979" y="2201124"/>
            <a:ext cx="457021" cy="59719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75" name="Text Box 45"/>
          <p:cNvSpPr txBox="1">
            <a:spLocks noChangeArrowheads="1"/>
          </p:cNvSpPr>
          <p:nvPr/>
        </p:nvSpPr>
        <p:spPr bwMode="auto">
          <a:xfrm>
            <a:off x="6249195" y="5625660"/>
            <a:ext cx="17159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Session 2</a:t>
            </a:r>
            <a:endParaRPr lang="en-US" sz="240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5142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72" grpId="0" animBg="1"/>
      <p:bldP spid="25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2" grpId="0"/>
      <p:bldP spid="71" grpId="0" animBg="1"/>
      <p:bldP spid="7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A0F57-90AF-4915-9C5E-71572B0078E4}" type="slidenum">
              <a:rPr lang="en-US"/>
              <a:pPr/>
              <a:t>34</a:t>
            </a:fld>
            <a:endParaRPr lang="en-US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305800" cy="1524000"/>
          </a:xfrm>
        </p:spPr>
        <p:txBody>
          <a:bodyPr/>
          <a:lstStyle/>
          <a:p>
            <a:r>
              <a:rPr lang="en-US" dirty="0" smtClean="0"/>
              <a:t>Session and Context Scope Examples</a:t>
            </a:r>
            <a:endParaRPr lang="en-US" dirty="0"/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533400" y="2743200"/>
            <a:ext cx="8153400" cy="2677656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400" i="1" dirty="0" smtClean="0">
                <a:latin typeface="Arial" pitchFamily="34" charset="0"/>
                <a:cs typeface="Arial" pitchFamily="34" charset="0"/>
              </a:rPr>
              <a:t>Compare </a:t>
            </a:r>
            <a:r>
              <a:rPr lang="en-US" sz="2400" i="1" dirty="0" err="1" smtClean="0">
                <a:latin typeface="Arial" pitchFamily="34" charset="0"/>
                <a:cs typeface="Arial" pitchFamily="34" charset="0"/>
              </a:rPr>
              <a:t>attributeServlet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i="1" dirty="0" err="1" smtClean="0">
                <a:latin typeface="Arial" pitchFamily="34" charset="0"/>
                <a:cs typeface="Arial" pitchFamily="34" charset="0"/>
              </a:rPr>
              <a:t>servletContext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 examples</a:t>
            </a:r>
          </a:p>
          <a:p>
            <a:pPr algn="ctr"/>
            <a:endParaRPr lang="en-US" sz="2400" i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i="1" dirty="0" smtClean="0">
                <a:latin typeface="Arial" pitchFamily="34" charset="0"/>
                <a:cs typeface="Arial" pitchFamily="34" charset="0"/>
                <a:hlinkClick r:id="rId2"/>
              </a:rPr>
              <a:t>http://cs.gmu.edu:8080/offutt/servlet/attributeServlet</a:t>
            </a:r>
            <a:endParaRPr lang="en-US" sz="2400" i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i="1" dirty="0" smtClean="0">
                <a:latin typeface="Arial" pitchFamily="34" charset="0"/>
                <a:cs typeface="Arial" pitchFamily="34" charset="0"/>
                <a:hlinkClick r:id="rId3"/>
              </a:rPr>
              <a:t>http://cs.gmu.edu:8080/offutt/servlet/servletContext</a:t>
            </a:r>
            <a:endParaRPr lang="en-US" sz="2400" i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2400" i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i="1" dirty="0" smtClean="0">
                <a:latin typeface="Arial" pitchFamily="34" charset="0"/>
                <a:cs typeface="Arial" pitchFamily="34" charset="0"/>
              </a:rPr>
              <a:t>Try them in different browsers</a:t>
            </a:r>
          </a:p>
          <a:p>
            <a:pPr algn="ctr"/>
            <a:r>
              <a:rPr lang="en-US" sz="2400" i="1" dirty="0" smtClean="0">
                <a:latin typeface="Arial" pitchFamily="34" charset="0"/>
                <a:cs typeface="Arial" pitchFamily="34" charset="0"/>
              </a:rPr>
              <a:t>Compare the differences</a:t>
            </a:r>
            <a:endParaRPr lang="en-US" sz="24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6268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8458200" cy="838200"/>
          </a:xfrm>
        </p:spPr>
        <p:txBody>
          <a:bodyPr/>
          <a:lstStyle/>
          <a:p>
            <a:pPr algn="l"/>
            <a:r>
              <a:rPr lang="en-US" dirty="0" smtClean="0"/>
              <a:t>Control Flow &amp; State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Managing state</a:t>
            </a:r>
            <a:r>
              <a:rPr lang="en-US" dirty="0" smtClean="0"/>
              <a:t> is fundamental to any program</a:t>
            </a:r>
          </a:p>
          <a:p>
            <a:r>
              <a:rPr lang="en-US" dirty="0" smtClean="0"/>
              <a:t> Managing state is the most </a:t>
            </a:r>
            <a:r>
              <a:rPr lang="en-US" dirty="0" smtClean="0">
                <a:solidFill>
                  <a:srgbClr val="FFFF00"/>
                </a:solidFill>
              </a:rPr>
              <a:t>unique aspect</a:t>
            </a:r>
            <a:r>
              <a:rPr lang="en-US" dirty="0" smtClean="0"/>
              <a:t> of designing and programming web applications</a:t>
            </a:r>
          </a:p>
          <a:p>
            <a:r>
              <a:rPr lang="en-US" dirty="0" smtClean="0"/>
              <a:t> Software vendors are creating </a:t>
            </a:r>
            <a:r>
              <a:rPr lang="en-US" dirty="0" smtClean="0">
                <a:solidFill>
                  <a:srgbClr val="FFFF00"/>
                </a:solidFill>
              </a:rPr>
              <a:t>new frameworks</a:t>
            </a:r>
            <a:r>
              <a:rPr lang="en-US" dirty="0" smtClean="0"/>
              <a:t> all the time</a:t>
            </a:r>
          </a:p>
          <a:p>
            <a:pPr lvl="1"/>
            <a:r>
              <a:rPr lang="en-US" dirty="0" smtClean="0"/>
              <a:t> Most of them introduce </a:t>
            </a:r>
            <a:r>
              <a:rPr lang="en-US" dirty="0" smtClean="0">
                <a:solidFill>
                  <a:srgbClr val="FFFF00"/>
                </a:solidFill>
              </a:rPr>
              <a:t>additional state handling</a:t>
            </a:r>
            <a:r>
              <a:rPr lang="en-US" dirty="0" smtClean="0"/>
              <a:t> techniques</a:t>
            </a:r>
          </a:p>
          <a:p>
            <a:r>
              <a:rPr lang="en-US" dirty="0" smtClean="0"/>
              <a:t> Many professional developers make </a:t>
            </a:r>
            <a:r>
              <a:rPr lang="en-US" dirty="0" smtClean="0">
                <a:solidFill>
                  <a:srgbClr val="FFFF00"/>
                </a:solidFill>
              </a:rPr>
              <a:t>fundamental mistakes</a:t>
            </a:r>
            <a:r>
              <a:rPr lang="en-US" dirty="0" smtClean="0"/>
              <a:t> with managing state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7" name="Text Box 1075"/>
          <p:cNvSpPr txBox="1">
            <a:spLocks noChangeArrowheads="1"/>
          </p:cNvSpPr>
          <p:nvPr/>
        </p:nvSpPr>
        <p:spPr bwMode="auto">
          <a:xfrm>
            <a:off x="495300" y="5218093"/>
            <a:ext cx="8153400" cy="954107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State management is the most common source of software faults in web applications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0109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000099">
                <a:lumMod val="30000"/>
                <a:lumOff val="70000"/>
              </a:srgbClr>
            </a:gs>
            <a:gs pos="100000">
              <a:schemeClr val="bg1">
                <a:gamma/>
                <a:shade val="46275"/>
                <a:invGamma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914400"/>
            <a:ext cx="3657600" cy="990600"/>
          </a:xfrm>
          <a:solidFill>
            <a:srgbClr val="003399"/>
          </a:solidFill>
        </p:spPr>
        <p:txBody>
          <a:bodyPr/>
          <a:lstStyle/>
          <a:p>
            <a:pPr marL="514350" indent="-514350">
              <a:buClr>
                <a:schemeClr val="tx2"/>
              </a:buClr>
              <a:buSzPct val="95000"/>
              <a:buFont typeface="+mj-lt"/>
              <a:buAutoNum type="alphaUcPeriod"/>
            </a:pPr>
            <a:r>
              <a:rPr lang="en-US" dirty="0" smtClean="0"/>
              <a:t>Who am </a:t>
            </a:r>
            <a:r>
              <a:rPr lang="en-US" dirty="0" smtClean="0">
                <a:solidFill>
                  <a:srgbClr val="FFFF00"/>
                </a:solidFill>
              </a:rPr>
              <a:t>I</a:t>
            </a:r>
            <a:r>
              <a:rPr lang="en-US" dirty="0" smtClean="0"/>
              <a:t> ?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lphaUcPeriod"/>
            </a:pPr>
            <a:r>
              <a:rPr lang="en-US" dirty="0" smtClean="0"/>
              <a:t>Who are </a:t>
            </a:r>
            <a:r>
              <a:rPr lang="en-US" dirty="0" smtClean="0">
                <a:solidFill>
                  <a:srgbClr val="FFFF00"/>
                </a:solidFill>
              </a:rPr>
              <a:t>you</a:t>
            </a:r>
            <a:r>
              <a:rPr lang="en-US" dirty="0" smtClean="0"/>
              <a:t> 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9BFCF6-975B-4530-B523-9D713183EFE5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1905000"/>
            <a:ext cx="4572000" cy="21336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Part1 (13:00-15:00)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Web Apps Overview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How the </a:t>
            </a:r>
            <a:r>
              <a:rPr lang="en-US" kern="0" dirty="0" err="1" smtClean="0"/>
              <a:t>Interweb</a:t>
            </a:r>
            <a:r>
              <a:rPr lang="en-US" kern="0" dirty="0" smtClean="0"/>
              <a:t> Works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Web Software (Servlets)</a:t>
            </a:r>
            <a:endParaRPr lang="en-US" kern="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0" y="1905000"/>
            <a:ext cx="4572000" cy="21336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 2 (19:00-21:00)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4"/>
            </a:pPr>
            <a:r>
              <a:rPr lang="en-US" kern="0" dirty="0" smtClean="0"/>
              <a:t>Control Flow &amp; State </a:t>
            </a:r>
            <a:r>
              <a:rPr lang="en-US" kern="0" dirty="0"/>
              <a:t>Handling is </a:t>
            </a:r>
            <a:r>
              <a:rPr lang="en-US" kern="0" dirty="0" smtClean="0"/>
              <a:t>Different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4"/>
            </a:pPr>
            <a:r>
              <a:rPr lang="en-US" kern="0" dirty="0" smtClean="0"/>
              <a:t>State Handling in JSP</a:t>
            </a:r>
            <a:endParaRPr lang="en-US" kern="0" dirty="0"/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342900" y="1905000"/>
            <a:ext cx="8458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590800" y="4038600"/>
            <a:ext cx="4572000" cy="25908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 3 (Friday13:00-15:00)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Web Software Security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Modeling Web Apps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Testing Web Apps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Engineering Process</a:t>
            </a:r>
            <a:endParaRPr lang="en-US" kern="0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5067300" y="3352800"/>
            <a:ext cx="3314700" cy="541421"/>
          </a:xfrm>
          <a:prstGeom prst="roundRect">
            <a:avLst/>
          </a:prstGeom>
          <a:solidFill>
            <a:srgbClr val="FFFF00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7323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Server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JSP is a </a:t>
            </a:r>
            <a:r>
              <a:rPr lang="en-US" i="1" dirty="0" smtClean="0">
                <a:solidFill>
                  <a:srgbClr val="FFFF00"/>
                </a:solidFill>
              </a:rPr>
              <a:t>scripted page</a:t>
            </a:r>
            <a:r>
              <a:rPr lang="en-US" dirty="0" smtClean="0"/>
              <a:t> that mixes programming statements into HTML</a:t>
            </a:r>
          </a:p>
          <a:p>
            <a:r>
              <a:rPr lang="en-US" dirty="0" smtClean="0"/>
              <a:t>JSP </a:t>
            </a:r>
            <a:r>
              <a:rPr lang="en-US" dirty="0" err="1" smtClean="0"/>
              <a:t>scriptlets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Have a </a:t>
            </a:r>
            <a:r>
              <a:rPr lang="en-US" dirty="0" smtClean="0">
                <a:solidFill>
                  <a:srgbClr val="FFFF00"/>
                </a:solidFill>
              </a:rPr>
              <a:t>Java-like</a:t>
            </a:r>
            <a:r>
              <a:rPr lang="en-US" dirty="0" smtClean="0"/>
              <a:t> syntax</a:t>
            </a:r>
          </a:p>
          <a:p>
            <a:pPr lvl="1"/>
            <a:r>
              <a:rPr lang="en-US" dirty="0" smtClean="0"/>
              <a:t>Can use </a:t>
            </a:r>
            <a:r>
              <a:rPr lang="en-US" dirty="0" smtClean="0">
                <a:solidFill>
                  <a:srgbClr val="FFFF00"/>
                </a:solidFill>
              </a:rPr>
              <a:t>external objects</a:t>
            </a:r>
            <a:r>
              <a:rPr lang="en-US" dirty="0" smtClean="0"/>
              <a:t> and call methods</a:t>
            </a:r>
          </a:p>
          <a:p>
            <a:pPr lvl="1"/>
            <a:r>
              <a:rPr lang="en-US" dirty="0" smtClean="0"/>
              <a:t>Can process </a:t>
            </a:r>
            <a:r>
              <a:rPr lang="en-US" dirty="0" smtClean="0">
                <a:solidFill>
                  <a:srgbClr val="FFFF00"/>
                </a:solidFill>
              </a:rPr>
              <a:t>form data</a:t>
            </a:r>
          </a:p>
          <a:p>
            <a:r>
              <a:rPr lang="en-US" dirty="0" smtClean="0"/>
              <a:t>JSPs are </a:t>
            </a:r>
            <a:r>
              <a:rPr lang="en-US" dirty="0" smtClean="0">
                <a:solidFill>
                  <a:srgbClr val="FFFF00"/>
                </a:solidFill>
              </a:rPr>
              <a:t>translated</a:t>
            </a:r>
            <a:r>
              <a:rPr lang="en-US" dirty="0" smtClean="0"/>
              <a:t> to Java servlets, then </a:t>
            </a:r>
            <a:r>
              <a:rPr lang="en-US" dirty="0" smtClean="0">
                <a:solidFill>
                  <a:srgbClr val="FFFF00"/>
                </a:solidFill>
              </a:rPr>
              <a:t>compiled</a:t>
            </a:r>
          </a:p>
          <a:p>
            <a:r>
              <a:rPr lang="en-US" dirty="0" smtClean="0"/>
              <a:t>The help separate </a:t>
            </a:r>
            <a:r>
              <a:rPr lang="en-US" dirty="0" smtClean="0">
                <a:solidFill>
                  <a:srgbClr val="FFFF00"/>
                </a:solidFill>
              </a:rPr>
              <a:t>presentation</a:t>
            </a:r>
            <a:r>
              <a:rPr lang="en-US" dirty="0" smtClean="0"/>
              <a:t> from </a:t>
            </a:r>
            <a:r>
              <a:rPr lang="en-US" dirty="0" smtClean="0">
                <a:solidFill>
                  <a:srgbClr val="FFFF00"/>
                </a:solidFill>
              </a:rPr>
              <a:t>data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748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8458200" cy="838200"/>
          </a:xfrm>
        </p:spPr>
        <p:txBody>
          <a:bodyPr/>
          <a:lstStyle/>
          <a:p>
            <a:pPr algn="l"/>
            <a:r>
              <a:rPr lang="en-US" dirty="0" smtClean="0"/>
              <a:t>JSP Scope &amp; State M</a:t>
            </a:r>
            <a:r>
              <a:rPr lang="en-US" sz="3200" dirty="0" smtClean="0"/>
              <a:t>anagement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JSPs formalize this with </a:t>
            </a:r>
            <a:r>
              <a:rPr lang="en-US" dirty="0" smtClean="0">
                <a:solidFill>
                  <a:srgbClr val="FFFF00"/>
                </a:solidFill>
              </a:rPr>
              <a:t>four</a:t>
            </a:r>
            <a:r>
              <a:rPr lang="en-US" dirty="0" smtClean="0"/>
              <a:t> separate scopes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Page</a:t>
            </a:r>
            <a:r>
              <a:rPr lang="en-US" dirty="0" smtClean="0"/>
              <a:t> : Within the </a:t>
            </a:r>
            <a:r>
              <a:rPr lang="en-US" dirty="0" smtClean="0">
                <a:solidFill>
                  <a:srgbClr val="FFFF00"/>
                </a:solidFill>
              </a:rPr>
              <a:t>same program component</a:t>
            </a:r>
            <a:r>
              <a:rPr lang="en-US" dirty="0" smtClean="0"/>
              <a:t> (web page)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Request</a:t>
            </a:r>
            <a:r>
              <a:rPr lang="en-US" dirty="0" smtClean="0"/>
              <a:t> : Within the same </a:t>
            </a:r>
            <a:r>
              <a:rPr lang="en-US" dirty="0" smtClean="0">
                <a:solidFill>
                  <a:srgbClr val="FFFF00"/>
                </a:solidFill>
              </a:rPr>
              <a:t>request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Session</a:t>
            </a:r>
            <a:r>
              <a:rPr lang="en-US" dirty="0" smtClean="0"/>
              <a:t> : Within all requests from the same </a:t>
            </a:r>
            <a:r>
              <a:rPr lang="en-US" dirty="0" smtClean="0">
                <a:solidFill>
                  <a:srgbClr val="FFFF00"/>
                </a:solidFill>
              </a:rPr>
              <a:t>session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Application</a:t>
            </a:r>
            <a:r>
              <a:rPr lang="en-US" dirty="0" smtClean="0"/>
              <a:t> : Within all sessions for one </a:t>
            </a:r>
            <a:r>
              <a:rPr lang="en-US" dirty="0" smtClean="0">
                <a:solidFill>
                  <a:srgbClr val="FFFF00"/>
                </a:solidFill>
              </a:rPr>
              <a:t>servlet context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Each can be accessed by </a:t>
            </a:r>
            <a:r>
              <a:rPr lang="en-US" dirty="0" smtClean="0">
                <a:solidFill>
                  <a:srgbClr val="FFFF00"/>
                </a:solidFill>
              </a:rPr>
              <a:t>different sets</a:t>
            </a:r>
            <a:r>
              <a:rPr lang="en-US" dirty="0" smtClean="0"/>
              <a:t> of program components</a:t>
            </a:r>
          </a:p>
          <a:p>
            <a:r>
              <a:rPr lang="en-US" dirty="0" smtClean="0"/>
              <a:t>Some exist for different periods of </a:t>
            </a:r>
            <a:r>
              <a:rPr lang="en-US" dirty="0" smtClean="0">
                <a:solidFill>
                  <a:srgbClr val="FFFF00"/>
                </a:solidFill>
              </a:rPr>
              <a:t>time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99F85-80D2-4B36-BDBC-98CDE820B5F2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28600" y="54864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en-US" sz="2800" kern="0" dirty="0" smtClean="0">
                <a:latin typeface="+mn-lt"/>
                <a:hlinkClick r:id="rId2"/>
              </a:rPr>
              <a:t>http://cs.gmu.edu:8080/offutt/jsp/642/counterScope.jsp</a:t>
            </a:r>
            <a:endParaRPr lang="en-US" sz="2800" kern="0" dirty="0" smtClean="0">
              <a:latin typeface="+mn-lt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30712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3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41430-E785-460E-B1AA-FF3319F8332D}" type="slidenum">
              <a:rPr lang="en-US"/>
              <a:pPr/>
              <a:t>39</a:t>
            </a:fld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4572000" y="990600"/>
            <a:ext cx="4402629" cy="5246390"/>
            <a:chOff x="4572000" y="990600"/>
            <a:chExt cx="4402629" cy="5246390"/>
          </a:xfrm>
        </p:grpSpPr>
        <p:sp>
          <p:nvSpPr>
            <p:cNvPr id="184324" name="Rectangle 4"/>
            <p:cNvSpPr>
              <a:spLocks noChangeArrowheads="1"/>
            </p:cNvSpPr>
            <p:nvPr/>
          </p:nvSpPr>
          <p:spPr bwMode="auto">
            <a:xfrm>
              <a:off x="4572000" y="990600"/>
              <a:ext cx="4343400" cy="5181600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6" name="Text Box 6"/>
            <p:cNvSpPr txBox="1">
              <a:spLocks noChangeArrowheads="1"/>
            </p:cNvSpPr>
            <p:nvPr/>
          </p:nvSpPr>
          <p:spPr bwMode="auto">
            <a:xfrm>
              <a:off x="7315200" y="5775325"/>
              <a:ext cx="165942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application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559425" y="5135563"/>
            <a:ext cx="749300" cy="941387"/>
            <a:chOff x="5559425" y="5135563"/>
            <a:chExt cx="749300" cy="941387"/>
          </a:xfrm>
        </p:grpSpPr>
        <p:sp>
          <p:nvSpPr>
            <p:cNvPr id="184325" name="AutoShape 5"/>
            <p:cNvSpPr>
              <a:spLocks noChangeArrowheads="1"/>
            </p:cNvSpPr>
            <p:nvPr/>
          </p:nvSpPr>
          <p:spPr bwMode="auto">
            <a:xfrm>
              <a:off x="5600700" y="5162550"/>
              <a:ext cx="685800" cy="914400"/>
            </a:xfrm>
            <a:prstGeom prst="foldedCorner">
              <a:avLst>
                <a:gd name="adj" fmla="val 12500"/>
              </a:avLst>
            </a:prstGeom>
            <a:solidFill>
              <a:srgbClr val="66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27" name="Text Box 7"/>
            <p:cNvSpPr txBox="1">
              <a:spLocks noChangeArrowheads="1"/>
            </p:cNvSpPr>
            <p:nvPr/>
          </p:nvSpPr>
          <p:spPr bwMode="auto">
            <a:xfrm>
              <a:off x="5559425" y="5135563"/>
              <a:ext cx="7493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Arial" pitchFamily="34" charset="0"/>
                  <a:cs typeface="Arial" pitchFamily="34" charset="0"/>
                </a:rPr>
                <a:t>page</a:t>
              </a:r>
            </a:p>
          </p:txBody>
        </p:sp>
      </p:grpSp>
      <p:grpSp>
        <p:nvGrpSpPr>
          <p:cNvPr id="184355" name="Group 35"/>
          <p:cNvGrpSpPr>
            <a:grpSpLocks/>
          </p:cNvGrpSpPr>
          <p:nvPr/>
        </p:nvGrpSpPr>
        <p:grpSpPr bwMode="auto">
          <a:xfrm>
            <a:off x="4953000" y="1143000"/>
            <a:ext cx="3733800" cy="3814763"/>
            <a:chOff x="3120" y="720"/>
            <a:chExt cx="2352" cy="2403"/>
          </a:xfrm>
        </p:grpSpPr>
        <p:sp>
          <p:nvSpPr>
            <p:cNvPr id="184329" name="Rectangle 9"/>
            <p:cNvSpPr>
              <a:spLocks noChangeArrowheads="1"/>
            </p:cNvSpPr>
            <p:nvPr/>
          </p:nvSpPr>
          <p:spPr bwMode="auto">
            <a:xfrm>
              <a:off x="3120" y="720"/>
              <a:ext cx="2352" cy="2352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0" name="Text Box 10"/>
            <p:cNvSpPr txBox="1">
              <a:spLocks noChangeArrowheads="1"/>
            </p:cNvSpPr>
            <p:nvPr/>
          </p:nvSpPr>
          <p:spPr bwMode="auto">
            <a:xfrm>
              <a:off x="4697" y="2832"/>
              <a:ext cx="77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session</a:t>
              </a:r>
            </a:p>
          </p:txBody>
        </p:sp>
      </p:grpSp>
      <p:sp>
        <p:nvSpPr>
          <p:cNvPr id="184331" name="Rectangle 11"/>
          <p:cNvSpPr>
            <a:spLocks noChangeArrowheads="1"/>
          </p:cNvSpPr>
          <p:nvPr/>
        </p:nvSpPr>
        <p:spPr bwMode="auto">
          <a:xfrm>
            <a:off x="5257800" y="3124200"/>
            <a:ext cx="3200400" cy="1371600"/>
          </a:xfrm>
          <a:prstGeom prst="rect">
            <a:avLst/>
          </a:prstGeom>
          <a:solidFill>
            <a:srgbClr val="33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32" name="Rectangle 12"/>
          <p:cNvSpPr>
            <a:spLocks noChangeArrowheads="1"/>
          </p:cNvSpPr>
          <p:nvPr/>
        </p:nvSpPr>
        <p:spPr bwMode="auto">
          <a:xfrm>
            <a:off x="5257800" y="1447800"/>
            <a:ext cx="3200400" cy="1371600"/>
          </a:xfrm>
          <a:prstGeom prst="rect">
            <a:avLst/>
          </a:prstGeom>
          <a:solidFill>
            <a:srgbClr val="33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33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Data </a:t>
            </a:r>
            <a:r>
              <a:rPr lang="en-US" dirty="0" smtClean="0"/>
              <a:t>with Scope</a:t>
            </a:r>
            <a:endParaRPr lang="en-US" dirty="0"/>
          </a:p>
        </p:txBody>
      </p:sp>
      <p:sp>
        <p:nvSpPr>
          <p:cNvPr id="184336" name="Line 16"/>
          <p:cNvSpPr>
            <a:spLocks noChangeShapeType="1"/>
          </p:cNvSpPr>
          <p:nvPr/>
        </p:nvSpPr>
        <p:spPr bwMode="auto">
          <a:xfrm flipV="1">
            <a:off x="2743200" y="2133600"/>
            <a:ext cx="243840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37" name="AutoShape 17"/>
          <p:cNvSpPr>
            <a:spLocks noChangeArrowheads="1"/>
          </p:cNvSpPr>
          <p:nvPr/>
        </p:nvSpPr>
        <p:spPr bwMode="auto">
          <a:xfrm>
            <a:off x="5600700" y="1828800"/>
            <a:ext cx="685800" cy="914400"/>
          </a:xfrm>
          <a:prstGeom prst="foldedCorner">
            <a:avLst>
              <a:gd name="adj" fmla="val 12500"/>
            </a:avLst>
          </a:prstGeom>
          <a:solidFill>
            <a:srgbClr val="66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38" name="Line 18"/>
          <p:cNvSpPr>
            <a:spLocks noChangeShapeType="1"/>
          </p:cNvSpPr>
          <p:nvPr/>
        </p:nvSpPr>
        <p:spPr bwMode="auto">
          <a:xfrm>
            <a:off x="2743200" y="3140075"/>
            <a:ext cx="24384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39" name="AutoShape 19"/>
          <p:cNvSpPr>
            <a:spLocks noChangeArrowheads="1"/>
          </p:cNvSpPr>
          <p:nvPr/>
        </p:nvSpPr>
        <p:spPr bwMode="auto">
          <a:xfrm>
            <a:off x="5600700" y="3505200"/>
            <a:ext cx="685800" cy="914400"/>
          </a:xfrm>
          <a:prstGeom prst="foldedCorner">
            <a:avLst>
              <a:gd name="adj" fmla="val 12500"/>
            </a:avLst>
          </a:prstGeom>
          <a:solidFill>
            <a:srgbClr val="66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40" name="AutoShape 20"/>
          <p:cNvSpPr>
            <a:spLocks noChangeArrowheads="1"/>
          </p:cNvSpPr>
          <p:nvPr/>
        </p:nvSpPr>
        <p:spPr bwMode="auto">
          <a:xfrm>
            <a:off x="7391400" y="3505200"/>
            <a:ext cx="685800" cy="914400"/>
          </a:xfrm>
          <a:prstGeom prst="foldedCorner">
            <a:avLst>
              <a:gd name="adj" fmla="val 12500"/>
            </a:avLst>
          </a:prstGeom>
          <a:solidFill>
            <a:srgbClr val="66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41" name="AutoShape 21"/>
          <p:cNvSpPr>
            <a:spLocks noChangeArrowheads="1"/>
          </p:cNvSpPr>
          <p:nvPr/>
        </p:nvSpPr>
        <p:spPr bwMode="auto">
          <a:xfrm>
            <a:off x="7391400" y="1828800"/>
            <a:ext cx="685800" cy="914400"/>
          </a:xfrm>
          <a:prstGeom prst="foldedCorner">
            <a:avLst>
              <a:gd name="adj" fmla="val 12500"/>
            </a:avLst>
          </a:prstGeom>
          <a:solidFill>
            <a:srgbClr val="66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42" name="Line 22"/>
          <p:cNvSpPr>
            <a:spLocks noChangeShapeType="1"/>
          </p:cNvSpPr>
          <p:nvPr/>
        </p:nvSpPr>
        <p:spPr bwMode="auto">
          <a:xfrm>
            <a:off x="6438900" y="2286000"/>
            <a:ext cx="723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43" name="Line 23"/>
          <p:cNvSpPr>
            <a:spLocks noChangeShapeType="1"/>
          </p:cNvSpPr>
          <p:nvPr/>
        </p:nvSpPr>
        <p:spPr bwMode="auto">
          <a:xfrm>
            <a:off x="6400800" y="4038600"/>
            <a:ext cx="723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44" name="Text Box 24"/>
          <p:cNvSpPr txBox="1">
            <a:spLocks noChangeArrowheads="1"/>
          </p:cNvSpPr>
          <p:nvPr/>
        </p:nvSpPr>
        <p:spPr bwMode="auto">
          <a:xfrm rot="-1132674">
            <a:off x="3108325" y="2209800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request</a:t>
            </a:r>
          </a:p>
        </p:txBody>
      </p:sp>
      <p:sp>
        <p:nvSpPr>
          <p:cNvPr id="184345" name="Text Box 25"/>
          <p:cNvSpPr txBox="1">
            <a:spLocks noChangeArrowheads="1"/>
          </p:cNvSpPr>
          <p:nvPr/>
        </p:nvSpPr>
        <p:spPr bwMode="auto">
          <a:xfrm rot="1079097">
            <a:off x="3276600" y="3048000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request</a:t>
            </a:r>
          </a:p>
        </p:txBody>
      </p:sp>
      <p:sp>
        <p:nvSpPr>
          <p:cNvPr id="184346" name="Text Box 26"/>
          <p:cNvSpPr txBox="1">
            <a:spLocks noChangeArrowheads="1"/>
          </p:cNvSpPr>
          <p:nvPr/>
        </p:nvSpPr>
        <p:spPr bwMode="auto">
          <a:xfrm>
            <a:off x="6308725" y="1828800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Arial" pitchFamily="34" charset="0"/>
                <a:cs typeface="Arial" pitchFamily="34" charset="0"/>
              </a:rPr>
              <a:t>forward</a:t>
            </a:r>
          </a:p>
        </p:txBody>
      </p:sp>
      <p:sp>
        <p:nvSpPr>
          <p:cNvPr id="184347" name="Text Box 27"/>
          <p:cNvSpPr txBox="1">
            <a:spLocks noChangeArrowheads="1"/>
          </p:cNvSpPr>
          <p:nvPr/>
        </p:nvSpPr>
        <p:spPr bwMode="auto">
          <a:xfrm>
            <a:off x="6308725" y="3565525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Arial" pitchFamily="34" charset="0"/>
                <a:cs typeface="Arial" pitchFamily="34" charset="0"/>
              </a:rPr>
              <a:t>forward</a:t>
            </a:r>
          </a:p>
        </p:txBody>
      </p:sp>
      <p:sp>
        <p:nvSpPr>
          <p:cNvPr id="184349" name="Text Box 29"/>
          <p:cNvSpPr txBox="1">
            <a:spLocks noChangeArrowheads="1"/>
          </p:cNvSpPr>
          <p:nvPr/>
        </p:nvSpPr>
        <p:spPr bwMode="auto">
          <a:xfrm>
            <a:off x="7427913" y="3089275"/>
            <a:ext cx="1030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Arial" pitchFamily="34" charset="0"/>
                <a:cs typeface="Arial" pitchFamily="34" charset="0"/>
              </a:rPr>
              <a:t>request</a:t>
            </a:r>
          </a:p>
        </p:txBody>
      </p:sp>
      <p:sp>
        <p:nvSpPr>
          <p:cNvPr id="184350" name="Text Box 30"/>
          <p:cNvSpPr txBox="1">
            <a:spLocks noChangeArrowheads="1"/>
          </p:cNvSpPr>
          <p:nvPr/>
        </p:nvSpPr>
        <p:spPr bwMode="auto">
          <a:xfrm>
            <a:off x="7315200" y="1447800"/>
            <a:ext cx="12121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request</a:t>
            </a:r>
            <a:endParaRPr lang="en-U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1438275" y="2514600"/>
            <a:ext cx="1046163" cy="1368425"/>
            <a:chOff x="1438275" y="2514600"/>
            <a:chExt cx="1046163" cy="1368425"/>
          </a:xfrm>
        </p:grpSpPr>
        <p:sp>
          <p:nvSpPr>
            <p:cNvPr id="184334" name="computr1"/>
            <p:cNvSpPr>
              <a:spLocks noEditPoints="1" noChangeArrowheads="1"/>
            </p:cNvSpPr>
            <p:nvPr/>
          </p:nvSpPr>
          <p:spPr bwMode="auto">
            <a:xfrm>
              <a:off x="1476375" y="2514600"/>
              <a:ext cx="971550" cy="971550"/>
            </a:xfrm>
            <a:custGeom>
              <a:avLst/>
              <a:gdLst>
                <a:gd name="T0" fmla="*/ 19535 w 21600"/>
                <a:gd name="T1" fmla="*/ 0 h 21600"/>
                <a:gd name="T2" fmla="*/ 10800 w 21600"/>
                <a:gd name="T3" fmla="*/ 0 h 21600"/>
                <a:gd name="T4" fmla="*/ 2065 w 21600"/>
                <a:gd name="T5" fmla="*/ 0 h 21600"/>
                <a:gd name="T6" fmla="*/ 0 w 21600"/>
                <a:gd name="T7" fmla="*/ 15388 h 21600"/>
                <a:gd name="T8" fmla="*/ 0 w 21600"/>
                <a:gd name="T9" fmla="*/ 21600 h 21600"/>
                <a:gd name="T10" fmla="*/ 10800 w 21600"/>
                <a:gd name="T11" fmla="*/ 21600 h 21600"/>
                <a:gd name="T12" fmla="*/ 21600 w 21600"/>
                <a:gd name="T13" fmla="*/ 21600 h 21600"/>
                <a:gd name="T14" fmla="*/ 21600 w 21600"/>
                <a:gd name="T15" fmla="*/ 15388 h 21600"/>
                <a:gd name="T16" fmla="*/ 19535 w 21600"/>
                <a:gd name="T17" fmla="*/ 13553 h 21600"/>
                <a:gd name="T18" fmla="*/ 2065 w 21600"/>
                <a:gd name="T19" fmla="*/ 13553 h 21600"/>
                <a:gd name="T20" fmla="*/ 2065 w 21600"/>
                <a:gd name="T21" fmla="*/ 6776 h 21600"/>
                <a:gd name="T22" fmla="*/ 19535 w 21600"/>
                <a:gd name="T23" fmla="*/ 6776 h 21600"/>
                <a:gd name="T24" fmla="*/ 0 w 21600"/>
                <a:gd name="T25" fmla="*/ 18494 h 21600"/>
                <a:gd name="T26" fmla="*/ 21600 w 21600"/>
                <a:gd name="T27" fmla="*/ 18494 h 21600"/>
                <a:gd name="T28" fmla="*/ 4923 w 21600"/>
                <a:gd name="T29" fmla="*/ 2541 h 21600"/>
                <a:gd name="T30" fmla="*/ 16756 w 21600"/>
                <a:gd name="T31" fmla="*/ 1115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T28" t="T29" r="T30" b="T31"/>
              <a:pathLst>
                <a:path w="21600" h="21600" extrusionOk="0">
                  <a:moveTo>
                    <a:pt x="16994" y="15388"/>
                  </a:moveTo>
                  <a:lnTo>
                    <a:pt x="16994" y="13553"/>
                  </a:lnTo>
                  <a:lnTo>
                    <a:pt x="19535" y="13553"/>
                  </a:lnTo>
                  <a:lnTo>
                    <a:pt x="19535" y="10729"/>
                  </a:lnTo>
                  <a:lnTo>
                    <a:pt x="19535" y="6776"/>
                  </a:lnTo>
                  <a:lnTo>
                    <a:pt x="19535" y="0"/>
                  </a:lnTo>
                  <a:lnTo>
                    <a:pt x="10800" y="0"/>
                  </a:lnTo>
                  <a:lnTo>
                    <a:pt x="2065" y="0"/>
                  </a:lnTo>
                  <a:lnTo>
                    <a:pt x="2065" y="6776"/>
                  </a:lnTo>
                  <a:lnTo>
                    <a:pt x="2065" y="10729"/>
                  </a:lnTo>
                  <a:lnTo>
                    <a:pt x="2065" y="13553"/>
                  </a:lnTo>
                  <a:lnTo>
                    <a:pt x="4606" y="13553"/>
                  </a:lnTo>
                  <a:lnTo>
                    <a:pt x="4606" y="15388"/>
                  </a:lnTo>
                  <a:lnTo>
                    <a:pt x="0" y="15388"/>
                  </a:lnTo>
                  <a:lnTo>
                    <a:pt x="0" y="21600"/>
                  </a:lnTo>
                  <a:lnTo>
                    <a:pt x="10800" y="21600"/>
                  </a:lnTo>
                  <a:lnTo>
                    <a:pt x="21600" y="21600"/>
                  </a:lnTo>
                  <a:lnTo>
                    <a:pt x="21600" y="15388"/>
                  </a:lnTo>
                  <a:lnTo>
                    <a:pt x="16994" y="15388"/>
                  </a:lnTo>
                  <a:close/>
                </a:path>
                <a:path w="21600" h="21600" extrusionOk="0">
                  <a:moveTo>
                    <a:pt x="4606" y="15388"/>
                  </a:moveTo>
                  <a:lnTo>
                    <a:pt x="4606" y="13553"/>
                  </a:lnTo>
                  <a:lnTo>
                    <a:pt x="16994" y="13553"/>
                  </a:lnTo>
                  <a:lnTo>
                    <a:pt x="16994" y="15388"/>
                  </a:lnTo>
                  <a:lnTo>
                    <a:pt x="4606" y="15388"/>
                  </a:lnTo>
                </a:path>
                <a:path w="21600" h="21600" extrusionOk="0">
                  <a:moveTo>
                    <a:pt x="4606" y="11294"/>
                  </a:moveTo>
                  <a:lnTo>
                    <a:pt x="4606" y="2259"/>
                  </a:lnTo>
                  <a:lnTo>
                    <a:pt x="16994" y="2259"/>
                  </a:lnTo>
                  <a:lnTo>
                    <a:pt x="16994" y="11294"/>
                  </a:lnTo>
                  <a:lnTo>
                    <a:pt x="4606" y="11294"/>
                  </a:lnTo>
                  <a:moveTo>
                    <a:pt x="13976" y="17082"/>
                  </a:moveTo>
                  <a:lnTo>
                    <a:pt x="13976" y="16376"/>
                  </a:lnTo>
                  <a:lnTo>
                    <a:pt x="20171" y="16376"/>
                  </a:lnTo>
                  <a:lnTo>
                    <a:pt x="20171" y="17082"/>
                  </a:lnTo>
                  <a:lnTo>
                    <a:pt x="13976" y="17082"/>
                  </a:lnTo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51" name="Text Box 31"/>
            <p:cNvSpPr txBox="1">
              <a:spLocks noChangeArrowheads="1"/>
            </p:cNvSpPr>
            <p:nvPr/>
          </p:nvSpPr>
          <p:spPr bwMode="auto">
            <a:xfrm>
              <a:off x="1438275" y="3486150"/>
              <a:ext cx="1046163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>
                  <a:latin typeface="Arial" pitchFamily="34" charset="0"/>
                  <a:cs typeface="Arial" pitchFamily="34" charset="0"/>
                </a:rPr>
                <a:t>Client 1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439863" y="4648200"/>
            <a:ext cx="1046162" cy="1368425"/>
            <a:chOff x="1439863" y="4648200"/>
            <a:chExt cx="1046162" cy="1368425"/>
          </a:xfrm>
        </p:grpSpPr>
        <p:sp>
          <p:nvSpPr>
            <p:cNvPr id="184335" name="computr1"/>
            <p:cNvSpPr>
              <a:spLocks noEditPoints="1" noChangeArrowheads="1"/>
            </p:cNvSpPr>
            <p:nvPr/>
          </p:nvSpPr>
          <p:spPr bwMode="auto">
            <a:xfrm>
              <a:off x="1476375" y="4648200"/>
              <a:ext cx="971550" cy="971550"/>
            </a:xfrm>
            <a:custGeom>
              <a:avLst/>
              <a:gdLst>
                <a:gd name="T0" fmla="*/ 19535 w 21600"/>
                <a:gd name="T1" fmla="*/ 0 h 21600"/>
                <a:gd name="T2" fmla="*/ 10800 w 21600"/>
                <a:gd name="T3" fmla="*/ 0 h 21600"/>
                <a:gd name="T4" fmla="*/ 2065 w 21600"/>
                <a:gd name="T5" fmla="*/ 0 h 21600"/>
                <a:gd name="T6" fmla="*/ 0 w 21600"/>
                <a:gd name="T7" fmla="*/ 15388 h 21600"/>
                <a:gd name="T8" fmla="*/ 0 w 21600"/>
                <a:gd name="T9" fmla="*/ 21600 h 21600"/>
                <a:gd name="T10" fmla="*/ 10800 w 21600"/>
                <a:gd name="T11" fmla="*/ 21600 h 21600"/>
                <a:gd name="T12" fmla="*/ 21600 w 21600"/>
                <a:gd name="T13" fmla="*/ 21600 h 21600"/>
                <a:gd name="T14" fmla="*/ 21600 w 21600"/>
                <a:gd name="T15" fmla="*/ 15388 h 21600"/>
                <a:gd name="T16" fmla="*/ 19535 w 21600"/>
                <a:gd name="T17" fmla="*/ 13553 h 21600"/>
                <a:gd name="T18" fmla="*/ 2065 w 21600"/>
                <a:gd name="T19" fmla="*/ 13553 h 21600"/>
                <a:gd name="T20" fmla="*/ 2065 w 21600"/>
                <a:gd name="T21" fmla="*/ 6776 h 21600"/>
                <a:gd name="T22" fmla="*/ 19535 w 21600"/>
                <a:gd name="T23" fmla="*/ 6776 h 21600"/>
                <a:gd name="T24" fmla="*/ 0 w 21600"/>
                <a:gd name="T25" fmla="*/ 18494 h 21600"/>
                <a:gd name="T26" fmla="*/ 21600 w 21600"/>
                <a:gd name="T27" fmla="*/ 18494 h 21600"/>
                <a:gd name="T28" fmla="*/ 4923 w 21600"/>
                <a:gd name="T29" fmla="*/ 2541 h 21600"/>
                <a:gd name="T30" fmla="*/ 16756 w 21600"/>
                <a:gd name="T31" fmla="*/ 1115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T28" t="T29" r="T30" b="T31"/>
              <a:pathLst>
                <a:path w="21600" h="21600" extrusionOk="0">
                  <a:moveTo>
                    <a:pt x="16994" y="15388"/>
                  </a:moveTo>
                  <a:lnTo>
                    <a:pt x="16994" y="13553"/>
                  </a:lnTo>
                  <a:lnTo>
                    <a:pt x="19535" y="13553"/>
                  </a:lnTo>
                  <a:lnTo>
                    <a:pt x="19535" y="10729"/>
                  </a:lnTo>
                  <a:lnTo>
                    <a:pt x="19535" y="6776"/>
                  </a:lnTo>
                  <a:lnTo>
                    <a:pt x="19535" y="0"/>
                  </a:lnTo>
                  <a:lnTo>
                    <a:pt x="10800" y="0"/>
                  </a:lnTo>
                  <a:lnTo>
                    <a:pt x="2065" y="0"/>
                  </a:lnTo>
                  <a:lnTo>
                    <a:pt x="2065" y="6776"/>
                  </a:lnTo>
                  <a:lnTo>
                    <a:pt x="2065" y="10729"/>
                  </a:lnTo>
                  <a:lnTo>
                    <a:pt x="2065" y="13553"/>
                  </a:lnTo>
                  <a:lnTo>
                    <a:pt x="4606" y="13553"/>
                  </a:lnTo>
                  <a:lnTo>
                    <a:pt x="4606" y="15388"/>
                  </a:lnTo>
                  <a:lnTo>
                    <a:pt x="0" y="15388"/>
                  </a:lnTo>
                  <a:lnTo>
                    <a:pt x="0" y="21600"/>
                  </a:lnTo>
                  <a:lnTo>
                    <a:pt x="10800" y="21600"/>
                  </a:lnTo>
                  <a:lnTo>
                    <a:pt x="21600" y="21600"/>
                  </a:lnTo>
                  <a:lnTo>
                    <a:pt x="21600" y="15388"/>
                  </a:lnTo>
                  <a:lnTo>
                    <a:pt x="16994" y="15388"/>
                  </a:lnTo>
                  <a:close/>
                </a:path>
                <a:path w="21600" h="21600" extrusionOk="0">
                  <a:moveTo>
                    <a:pt x="4606" y="15388"/>
                  </a:moveTo>
                  <a:lnTo>
                    <a:pt x="4606" y="13553"/>
                  </a:lnTo>
                  <a:lnTo>
                    <a:pt x="16994" y="13553"/>
                  </a:lnTo>
                  <a:lnTo>
                    <a:pt x="16994" y="15388"/>
                  </a:lnTo>
                  <a:lnTo>
                    <a:pt x="4606" y="15388"/>
                  </a:lnTo>
                </a:path>
                <a:path w="21600" h="21600" extrusionOk="0">
                  <a:moveTo>
                    <a:pt x="4606" y="11294"/>
                  </a:moveTo>
                  <a:lnTo>
                    <a:pt x="4606" y="2259"/>
                  </a:lnTo>
                  <a:lnTo>
                    <a:pt x="16994" y="2259"/>
                  </a:lnTo>
                  <a:lnTo>
                    <a:pt x="16994" y="11294"/>
                  </a:lnTo>
                  <a:lnTo>
                    <a:pt x="4606" y="11294"/>
                  </a:lnTo>
                  <a:moveTo>
                    <a:pt x="13976" y="17082"/>
                  </a:moveTo>
                  <a:lnTo>
                    <a:pt x="13976" y="16376"/>
                  </a:lnTo>
                  <a:lnTo>
                    <a:pt x="20171" y="16376"/>
                  </a:lnTo>
                  <a:lnTo>
                    <a:pt x="20171" y="17082"/>
                  </a:lnTo>
                  <a:lnTo>
                    <a:pt x="13976" y="17082"/>
                  </a:lnTo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52" name="Text Box 32"/>
            <p:cNvSpPr txBox="1">
              <a:spLocks noChangeArrowheads="1"/>
            </p:cNvSpPr>
            <p:nvPr/>
          </p:nvSpPr>
          <p:spPr bwMode="auto">
            <a:xfrm>
              <a:off x="1439863" y="5619750"/>
              <a:ext cx="104616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Arial" pitchFamily="34" charset="0"/>
                  <a:cs typeface="Arial" pitchFamily="34" charset="0"/>
                </a:rPr>
                <a:t>Client 2</a:t>
              </a:r>
            </a:p>
          </p:txBody>
        </p:sp>
      </p:grpSp>
      <p:sp>
        <p:nvSpPr>
          <p:cNvPr id="184353" name="Text Box 33"/>
          <p:cNvSpPr txBox="1">
            <a:spLocks noChangeArrowheads="1"/>
          </p:cNvSpPr>
          <p:nvPr/>
        </p:nvSpPr>
        <p:spPr bwMode="auto">
          <a:xfrm>
            <a:off x="5530049" y="1752600"/>
            <a:ext cx="8707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page</a:t>
            </a:r>
          </a:p>
        </p:txBody>
      </p:sp>
      <p:sp>
        <p:nvSpPr>
          <p:cNvPr id="184354" name="Text Box 34"/>
          <p:cNvSpPr txBox="1">
            <a:spLocks noChangeArrowheads="1"/>
          </p:cNvSpPr>
          <p:nvPr/>
        </p:nvSpPr>
        <p:spPr bwMode="auto">
          <a:xfrm>
            <a:off x="5580063" y="3505200"/>
            <a:ext cx="74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page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2743200" y="4937125"/>
            <a:ext cx="2667000" cy="396875"/>
            <a:chOff x="2743200" y="4937125"/>
            <a:chExt cx="2667000" cy="396875"/>
          </a:xfrm>
        </p:grpSpPr>
        <p:sp>
          <p:nvSpPr>
            <p:cNvPr id="184348" name="Line 28"/>
            <p:cNvSpPr>
              <a:spLocks noChangeShapeType="1"/>
            </p:cNvSpPr>
            <p:nvPr/>
          </p:nvSpPr>
          <p:spPr bwMode="auto">
            <a:xfrm>
              <a:off x="2743200" y="5334000"/>
              <a:ext cx="26670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60301" y="4937125"/>
              <a:ext cx="103028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Arial" pitchFamily="34" charset="0"/>
                  <a:cs typeface="Arial" pitchFamily="34" charset="0"/>
                </a:rPr>
                <a:t>request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661093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8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8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84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8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8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84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8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8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8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8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8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8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8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1" grpId="0" animBg="1"/>
      <p:bldP spid="184332" grpId="0" animBg="1"/>
      <p:bldP spid="184336" grpId="0" animBg="1"/>
      <p:bldP spid="184337" grpId="0" animBg="1"/>
      <p:bldP spid="184338" grpId="0" animBg="1"/>
      <p:bldP spid="184339" grpId="0" animBg="1"/>
      <p:bldP spid="184340" grpId="0" animBg="1"/>
      <p:bldP spid="184341" grpId="0" animBg="1"/>
      <p:bldP spid="184342" grpId="0" animBg="1"/>
      <p:bldP spid="184343" grpId="0" animBg="1"/>
      <p:bldP spid="184344" grpId="0"/>
      <p:bldP spid="184345" grpId="0"/>
      <p:bldP spid="184346" grpId="0"/>
      <p:bldP spid="184347" grpId="0"/>
      <p:bldP spid="184349" grpId="0"/>
      <p:bldP spid="184350" grpId="0"/>
      <p:bldP spid="184353" grpId="0"/>
      <p:bldP spid="1843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65E82-0043-44C3-94FF-A5708BB1E8C2}" type="slidenum">
              <a:rPr lang="en-US"/>
              <a:pPr/>
              <a:t>4</a:t>
            </a:fld>
            <a:endParaRPr lang="en-US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Session Tracking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98663"/>
            <a:ext cx="8839200" cy="2852737"/>
          </a:xfrm>
        </p:spPr>
        <p:txBody>
          <a:bodyPr/>
          <a:lstStyle/>
          <a:p>
            <a:r>
              <a:rPr lang="en-US" dirty="0" smtClean="0"/>
              <a:t>Web applications must maintain </a:t>
            </a:r>
            <a:r>
              <a:rPr lang="en-US" dirty="0">
                <a:solidFill>
                  <a:srgbClr val="FFFF00"/>
                </a:solidFill>
              </a:rPr>
              <a:t>user states</a:t>
            </a:r>
          </a:p>
          <a:p>
            <a:endParaRPr lang="en-US" u="sng" dirty="0"/>
          </a:p>
          <a:p>
            <a:r>
              <a:rPr lang="en-US" dirty="0"/>
              <a:t>This is called </a:t>
            </a:r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tracking</a:t>
            </a:r>
          </a:p>
        </p:txBody>
      </p:sp>
    </p:spTree>
    <p:extLst>
      <p:ext uri="{BB962C8B-B14F-4D97-AF65-F5344CB8AC3E}">
        <p14:creationId xmlns:p14="http://schemas.microsoft.com/office/powerpoint/2010/main" val="2850968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305800" cy="990600"/>
          </a:xfrm>
        </p:spPr>
        <p:txBody>
          <a:bodyPr/>
          <a:lstStyle/>
          <a:p>
            <a:r>
              <a:rPr lang="en-US" dirty="0" smtClean="0"/>
              <a:t>Web Apps State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Programmers often get state management </a:t>
            </a:r>
            <a:r>
              <a:rPr lang="en-US" dirty="0" smtClean="0">
                <a:solidFill>
                  <a:schemeClr val="tx2"/>
                </a:solidFill>
              </a:rPr>
              <a:t>wrong</a:t>
            </a:r>
            <a:endParaRPr lang="en-US" dirty="0" smtClean="0"/>
          </a:p>
          <a:p>
            <a:pPr lvl="1"/>
            <a:r>
              <a:rPr lang="en-US" dirty="0" smtClean="0"/>
              <a:t>They learned “</a:t>
            </a:r>
            <a:r>
              <a:rPr lang="en-US" dirty="0" smtClean="0">
                <a:solidFill>
                  <a:schemeClr val="tx2"/>
                </a:solidFill>
              </a:rPr>
              <a:t>how</a:t>
            </a:r>
            <a:r>
              <a:rPr lang="en-US" dirty="0" smtClean="0"/>
              <a:t>” without learning “</a:t>
            </a:r>
            <a:r>
              <a:rPr lang="en-US" dirty="0" smtClean="0">
                <a:solidFill>
                  <a:schemeClr val="tx2"/>
                </a:solidFill>
              </a:rPr>
              <a:t>why</a:t>
            </a:r>
            <a:r>
              <a:rPr lang="en-US" dirty="0" smtClean="0"/>
              <a:t>” (the </a:t>
            </a:r>
            <a:r>
              <a:rPr lang="en-US" i="1" dirty="0" smtClean="0"/>
              <a:t>theory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They don’t understand </a:t>
            </a:r>
            <a:r>
              <a:rPr lang="en-US" dirty="0" smtClean="0">
                <a:solidFill>
                  <a:schemeClr val="tx2"/>
                </a:solidFill>
              </a:rPr>
              <a:t>the differences</a:t>
            </a:r>
            <a:r>
              <a:rPr lang="en-US" dirty="0" smtClean="0"/>
              <a:t> in the various scopes</a:t>
            </a:r>
          </a:p>
          <a:p>
            <a:pPr lvl="1"/>
            <a:r>
              <a:rPr lang="en-US" dirty="0" smtClean="0"/>
              <a:t>They forget to consider which scope to use as part of </a:t>
            </a:r>
            <a:r>
              <a:rPr lang="en-US" dirty="0" smtClean="0">
                <a:solidFill>
                  <a:schemeClr val="tx2"/>
                </a:solidFill>
              </a:rPr>
              <a:t>design</a:t>
            </a:r>
          </a:p>
          <a:p>
            <a:r>
              <a:rPr lang="en-US" dirty="0" smtClean="0"/>
              <a:t>State management is </a:t>
            </a:r>
            <a:r>
              <a:rPr lang="en-US" dirty="0" smtClean="0">
                <a:solidFill>
                  <a:schemeClr val="tx2"/>
                </a:solidFill>
              </a:rPr>
              <a:t>very different</a:t>
            </a:r>
            <a:r>
              <a:rPr lang="en-US" dirty="0" smtClean="0"/>
              <a:t> from traditional programming</a:t>
            </a:r>
          </a:p>
          <a:p>
            <a:r>
              <a:rPr lang="en-US" dirty="0" smtClean="0"/>
              <a:t>These scopes are </a:t>
            </a:r>
            <a:r>
              <a:rPr lang="en-US" dirty="0" smtClean="0">
                <a:solidFill>
                  <a:schemeClr val="tx2"/>
                </a:solidFill>
              </a:rPr>
              <a:t>quite powerful</a:t>
            </a:r>
          </a:p>
          <a:p>
            <a:r>
              <a:rPr lang="en-US" dirty="0" smtClean="0"/>
              <a:t>New </a:t>
            </a:r>
            <a:r>
              <a:rPr lang="en-US" dirty="0" smtClean="0">
                <a:solidFill>
                  <a:schemeClr val="tx2"/>
                </a:solidFill>
              </a:rPr>
              <a:t>frameworks</a:t>
            </a:r>
            <a:r>
              <a:rPr lang="en-US" dirty="0" smtClean="0"/>
              <a:t> beyond J2EE often add different scopes or different semantics on the same scopes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99F85-80D2-4B36-BDBC-98CDE820B5F2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28600" y="5486400"/>
            <a:ext cx="8686800" cy="685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http://cs.gmu.edu/~offutt/classes/642/examples/jsp/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7214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Tracking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05000"/>
            <a:ext cx="8839200" cy="4648200"/>
          </a:xfrm>
        </p:spPr>
        <p:txBody>
          <a:bodyPr/>
          <a:lstStyle/>
          <a:p>
            <a:r>
              <a:rPr lang="en-US" dirty="0" smtClean="0"/>
              <a:t>Session tracking refers to </a:t>
            </a:r>
            <a:r>
              <a:rPr lang="en-US" dirty="0" smtClean="0">
                <a:solidFill>
                  <a:srgbClr val="FFFF00"/>
                </a:solidFill>
              </a:rPr>
              <a:t>keeping data</a:t>
            </a:r>
            <a:r>
              <a:rPr lang="en-US" dirty="0" smtClean="0"/>
              <a:t> between multiple HTTP requests</a:t>
            </a:r>
          </a:p>
          <a:p>
            <a:r>
              <a:rPr lang="en-US" dirty="0" smtClean="0"/>
              <a:t>This problem is essential to </a:t>
            </a:r>
            <a:r>
              <a:rPr lang="en-US" dirty="0" smtClean="0">
                <a:solidFill>
                  <a:srgbClr val="FFFF00"/>
                </a:solidFill>
              </a:rPr>
              <a:t>maintaining state</a:t>
            </a:r>
            <a:r>
              <a:rPr lang="en-US" dirty="0" smtClean="0"/>
              <a:t>, which we understand quite well in the context of traditional </a:t>
            </a:r>
            <a:r>
              <a:rPr lang="en-US" dirty="0" smtClean="0">
                <a:solidFill>
                  <a:srgbClr val="FFFF00"/>
                </a:solidFill>
              </a:rPr>
              <a:t>procedural </a:t>
            </a:r>
            <a:r>
              <a:rPr lang="en-US" dirty="0" smtClean="0"/>
              <a:t>programming and </a:t>
            </a:r>
            <a:r>
              <a:rPr lang="en-US" dirty="0" smtClean="0">
                <a:solidFill>
                  <a:srgbClr val="FFFF00"/>
                </a:solidFill>
              </a:rPr>
              <a:t>object-oriented</a:t>
            </a:r>
            <a:r>
              <a:rPr lang="en-US" dirty="0" smtClean="0"/>
              <a:t> programming</a:t>
            </a:r>
          </a:p>
          <a:p>
            <a:r>
              <a:rPr lang="en-US" dirty="0" smtClean="0"/>
              <a:t>The Web brings in </a:t>
            </a:r>
            <a:r>
              <a:rPr lang="en-US" dirty="0" smtClean="0">
                <a:solidFill>
                  <a:srgbClr val="FFFF00"/>
                </a:solidFill>
              </a:rPr>
              <a:t>unique constraints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304800" y="914400"/>
            <a:ext cx="8458200" cy="990600"/>
            <a:chOff x="48" y="3312"/>
            <a:chExt cx="5328" cy="624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48" y="3312"/>
              <a:ext cx="5328" cy="624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grpSp>
          <p:nvGrpSpPr>
            <p:cNvPr id="9" name="Group 6"/>
            <p:cNvGrpSpPr>
              <a:grpSpLocks/>
            </p:cNvGrpSpPr>
            <p:nvPr/>
          </p:nvGrpSpPr>
          <p:grpSpPr bwMode="auto">
            <a:xfrm>
              <a:off x="144" y="3331"/>
              <a:ext cx="5232" cy="557"/>
              <a:chOff x="144" y="3319"/>
              <a:chExt cx="5232" cy="557"/>
            </a:xfrm>
          </p:grpSpPr>
          <p:sp>
            <p:nvSpPr>
              <p:cNvPr id="10" name="Text Box 4"/>
              <p:cNvSpPr txBox="1">
                <a:spLocks noChangeArrowheads="1"/>
              </p:cNvSpPr>
              <p:nvPr/>
            </p:nvSpPr>
            <p:spPr bwMode="auto">
              <a:xfrm>
                <a:off x="144" y="3319"/>
                <a:ext cx="892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b="1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Gill Sans MT" pitchFamily="34" charset="0"/>
                  </a:rPr>
                  <a:t>Session</a:t>
                </a:r>
                <a:r>
                  <a:rPr lang="en-US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Gill Sans MT" pitchFamily="34" charset="0"/>
                  </a:rPr>
                  <a:t>:</a:t>
                </a:r>
              </a:p>
            </p:txBody>
          </p:sp>
          <p:sp>
            <p:nvSpPr>
              <p:cNvPr id="11" name="Text Box 5"/>
              <p:cNvSpPr txBox="1">
                <a:spLocks noChangeArrowheads="1"/>
              </p:cNvSpPr>
              <p:nvPr/>
            </p:nvSpPr>
            <p:spPr bwMode="auto">
              <a:xfrm>
                <a:off x="998" y="3353"/>
                <a:ext cx="4378" cy="5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Gill Sans MT" pitchFamily="34" charset="0"/>
                  </a:rPr>
                  <a:t>A series of related interactions between a client and a web server   (similar to a </a:t>
                </a:r>
                <a:r>
                  <a:rPr lang="en-US" sz="2400" b="1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Gill Sans MT" pitchFamily="34" charset="0"/>
                  </a:rPr>
                  <a:t>use case</a:t>
                </a:r>
                <a:r>
                  <a:rPr lang="en-US" sz="24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Gill Sans MT" pitchFamily="34" charset="0"/>
                  </a:rPr>
                  <a:t>)</a:t>
                </a:r>
              </a:p>
            </p:txBody>
          </p:sp>
        </p:grpSp>
      </p:grp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447800" y="5344440"/>
            <a:ext cx="2819405" cy="954107"/>
          </a:xfrm>
          <a:prstGeom prst="rect">
            <a:avLst/>
          </a:prstGeom>
          <a:gradFill flip="none" rotWithShape="1">
            <a:gsLst>
              <a:gs pos="15000">
                <a:srgbClr val="0000CC">
                  <a:shade val="30000"/>
                  <a:satMod val="115000"/>
                </a:srgbClr>
              </a:gs>
              <a:gs pos="50000">
                <a:srgbClr val="0000FF"/>
              </a:gs>
              <a:gs pos="68000">
                <a:srgbClr val="0033CC"/>
              </a:gs>
            </a:gsLst>
            <a:lin ang="2700000" scaled="1"/>
            <a:tileRect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 is </a:t>
            </a: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connectionless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4866288" y="5559883"/>
            <a:ext cx="2065289" cy="523220"/>
          </a:xfrm>
          <a:prstGeom prst="rect">
            <a:avLst/>
          </a:prstGeom>
          <a:gradFill flip="none" rotWithShape="1">
            <a:gsLst>
              <a:gs pos="15000">
                <a:srgbClr val="0000CC">
                  <a:shade val="30000"/>
                  <a:satMod val="115000"/>
                </a:srgbClr>
              </a:gs>
              <a:gs pos="50000">
                <a:srgbClr val="0000FF"/>
              </a:gs>
              <a:gs pos="68000">
                <a:srgbClr val="0033CC"/>
              </a:gs>
            </a:gsLst>
            <a:lin ang="2700000" scaled="1"/>
            <a:tileRect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Distributed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30223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305800" cy="1447800"/>
          </a:xfrm>
        </p:spPr>
        <p:txBody>
          <a:bodyPr/>
          <a:lstStyle/>
          <a:p>
            <a:r>
              <a:rPr lang="en-US" dirty="0" smtClean="0"/>
              <a:t>New Control Flow and State Handling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ext Box 1075"/>
          <p:cNvSpPr txBox="1">
            <a:spLocks noChangeArrowheads="1"/>
          </p:cNvSpPr>
          <p:nvPr/>
        </p:nvSpPr>
        <p:spPr bwMode="auto">
          <a:xfrm>
            <a:off x="533400" y="2225457"/>
            <a:ext cx="8153400" cy="3108543"/>
          </a:xfrm>
          <a:prstGeom prst="rect">
            <a:avLst/>
          </a:prstGeom>
          <a:solidFill>
            <a:srgbClr val="0000CC"/>
          </a:soli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Gill Sans MT" pitchFamily="34" charset="0"/>
              </a:rPr>
              <a:t>To support </a:t>
            </a:r>
            <a:r>
              <a:rPr lang="en-US" sz="2800" dirty="0" smtClean="0">
                <a:solidFill>
                  <a:srgbClr val="FFFF00"/>
                </a:solidFill>
                <a:latin typeface="Gill Sans MT" pitchFamily="34" charset="0"/>
              </a:rPr>
              <a:t>session handling </a:t>
            </a:r>
            <a:r>
              <a:rPr lang="en-US" sz="2800" dirty="0" smtClean="0">
                <a:latin typeface="Gill Sans MT" pitchFamily="34" charset="0"/>
              </a:rPr>
              <a:t>(and other issues)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Gill Sans MT" pitchFamily="34" charset="0"/>
              </a:rPr>
              <a:t>J2EE introduced new </a:t>
            </a:r>
            <a:r>
              <a:rPr lang="en-US" sz="2800" dirty="0" smtClean="0">
                <a:solidFill>
                  <a:srgbClr val="FFFF00"/>
                </a:solidFill>
                <a:latin typeface="Gill Sans MT" pitchFamily="34" charset="0"/>
              </a:rPr>
              <a:t>language mechanisms</a:t>
            </a:r>
          </a:p>
          <a:p>
            <a:pPr marL="514350" indent="-514350" algn="ctr">
              <a:spcBef>
                <a:spcPct val="50000"/>
              </a:spcBef>
              <a:buAutoNum type="arabicPeriod"/>
            </a:pPr>
            <a:r>
              <a:rPr lang="en-US" sz="2800" dirty="0" smtClean="0">
                <a:latin typeface="Gill Sans MT" pitchFamily="34" charset="0"/>
              </a:rPr>
              <a:t>New </a:t>
            </a:r>
            <a:r>
              <a:rPr lang="en-US" sz="2800" dirty="0" smtClean="0">
                <a:solidFill>
                  <a:srgbClr val="FFFF00"/>
                </a:solidFill>
                <a:latin typeface="Gill Sans MT" pitchFamily="34" charset="0"/>
              </a:rPr>
              <a:t>control flow </a:t>
            </a:r>
            <a:r>
              <a:rPr lang="en-US" sz="2800" dirty="0" smtClean="0">
                <a:latin typeface="Gill Sans MT" pitchFamily="34" charset="0"/>
              </a:rPr>
              <a:t>mechanisms</a:t>
            </a:r>
          </a:p>
          <a:p>
            <a:pPr marL="514350" indent="-514350" algn="ctr">
              <a:spcBef>
                <a:spcPct val="50000"/>
              </a:spcBef>
              <a:buAutoNum type="arabicPeriod"/>
            </a:pPr>
            <a:r>
              <a:rPr lang="en-US" sz="2800" dirty="0" smtClean="0">
                <a:latin typeface="Gill Sans MT" pitchFamily="34" charset="0"/>
              </a:rPr>
              <a:t>New </a:t>
            </a:r>
            <a:r>
              <a:rPr lang="en-US" sz="2800" dirty="0" smtClean="0">
                <a:solidFill>
                  <a:srgbClr val="FFFF00"/>
                </a:solidFill>
                <a:latin typeface="Gill Sans MT" pitchFamily="34" charset="0"/>
              </a:rPr>
              <a:t>state management</a:t>
            </a:r>
            <a:r>
              <a:rPr lang="en-US" sz="2800" dirty="0" smtClean="0">
                <a:latin typeface="Gill Sans MT" pitchFamily="34" charset="0"/>
              </a:rPr>
              <a:t>            </a:t>
            </a:r>
            <a:r>
              <a:rPr lang="en-US" sz="100" dirty="0" smtClean="0">
                <a:latin typeface="Gill Sans MT" pitchFamily="34" charset="0"/>
              </a:rPr>
              <a:t>.</a:t>
            </a:r>
            <a:endParaRPr lang="en-US" sz="2800" dirty="0" smtClean="0">
              <a:latin typeface="Gill Sans MT" pitchFamily="34" charset="0"/>
            </a:endParaRPr>
          </a:p>
          <a:p>
            <a:pPr marL="514350" indent="-514350" algn="ctr">
              <a:spcBef>
                <a:spcPct val="50000"/>
              </a:spcBef>
              <a:buAutoNum type="arabicPeriod"/>
            </a:pPr>
            <a:r>
              <a:rPr lang="en-US" sz="2800" dirty="0" smtClean="0">
                <a:latin typeface="Gill Sans MT" pitchFamily="34" charset="0"/>
              </a:rPr>
              <a:t>New variable </a:t>
            </a:r>
            <a:r>
              <a:rPr lang="en-US" sz="2800" dirty="0" smtClean="0">
                <a:solidFill>
                  <a:srgbClr val="FFFF00"/>
                </a:solidFill>
                <a:latin typeface="Gill Sans MT" pitchFamily="34" charset="0"/>
              </a:rPr>
              <a:t>scopes</a:t>
            </a:r>
            <a:r>
              <a:rPr lang="en-US" sz="2800" dirty="0" smtClean="0">
                <a:latin typeface="Gill Sans MT" pitchFamily="34" charset="0"/>
              </a:rPr>
              <a:t>                </a:t>
            </a:r>
            <a:r>
              <a:rPr lang="en-US" sz="100" dirty="0" smtClean="0">
                <a:latin typeface="Gill Sans MT" pitchFamily="34" charset="0"/>
              </a:rPr>
              <a:t>.</a:t>
            </a:r>
            <a:endParaRPr lang="en-US" sz="2800" dirty="0">
              <a:latin typeface="Gill Sans MT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057400" y="3505200"/>
            <a:ext cx="5181600" cy="533400"/>
          </a:xfrm>
          <a:prstGeom prst="rect">
            <a:avLst/>
          </a:prstGeom>
          <a:solidFill>
            <a:srgbClr val="FFFF00">
              <a:alpha val="5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8096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Control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061545"/>
            <a:ext cx="8966200" cy="5544043"/>
          </a:xfrm>
        </p:spPr>
        <p:txBody>
          <a:bodyPr/>
          <a:lstStyle/>
          <a:p>
            <a:r>
              <a:rPr lang="en-US" sz="3200" dirty="0" smtClean="0">
                <a:solidFill>
                  <a:srgbClr val="FFFF00"/>
                </a:solidFill>
              </a:rPr>
              <a:t>Procedural</a:t>
            </a:r>
            <a:r>
              <a:rPr lang="en-US" sz="3200" dirty="0" smtClean="0"/>
              <a:t> languages</a:t>
            </a:r>
          </a:p>
          <a:p>
            <a:pPr lvl="1"/>
            <a:r>
              <a:rPr lang="en-US" sz="2800" dirty="0" smtClean="0"/>
              <a:t>Method / function calls</a:t>
            </a:r>
          </a:p>
          <a:p>
            <a:pPr lvl="1"/>
            <a:r>
              <a:rPr lang="en-US" sz="2800" dirty="0" smtClean="0"/>
              <a:t>Decisions – </a:t>
            </a:r>
            <a:r>
              <a:rPr lang="en-US" sz="2800" dirty="0" smtClean="0">
                <a:latin typeface="Comic Sans MS" pitchFamily="66" charset="0"/>
              </a:rPr>
              <a:t>if</a:t>
            </a:r>
            <a:r>
              <a:rPr lang="en-US" sz="2800" dirty="0" smtClean="0"/>
              <a:t>, </a:t>
            </a:r>
            <a:r>
              <a:rPr lang="en-US" sz="2800" dirty="0" smtClean="0">
                <a:latin typeface="Comic Sans MS" pitchFamily="66" charset="0"/>
              </a:rPr>
              <a:t>while</a:t>
            </a:r>
            <a:r>
              <a:rPr lang="en-US" sz="2800" dirty="0" smtClean="0"/>
              <a:t>, </a:t>
            </a:r>
            <a:r>
              <a:rPr lang="en-US" sz="2800" dirty="0" smtClean="0">
                <a:latin typeface="Comic Sans MS" pitchFamily="66" charset="0"/>
              </a:rPr>
              <a:t>for</a:t>
            </a:r>
            <a:r>
              <a:rPr lang="en-US" sz="2800" dirty="0" smtClean="0"/>
              <a:t>, </a:t>
            </a:r>
            <a:r>
              <a:rPr lang="en-US" sz="2800" dirty="0" smtClean="0">
                <a:latin typeface="Comic Sans MS" pitchFamily="66" charset="0"/>
              </a:rPr>
              <a:t>repeat-until</a:t>
            </a:r>
            <a:r>
              <a:rPr lang="en-US" sz="2800" dirty="0" smtClean="0"/>
              <a:t>, </a:t>
            </a:r>
            <a:r>
              <a:rPr lang="en-US" sz="2800" dirty="0" smtClean="0">
                <a:latin typeface="Comic Sans MS" pitchFamily="66" charset="0"/>
              </a:rPr>
              <a:t>switch</a:t>
            </a:r>
            <a:r>
              <a:rPr lang="en-US" sz="2800" dirty="0" smtClean="0"/>
              <a:t>, …</a:t>
            </a:r>
          </a:p>
          <a:p>
            <a:pPr lvl="1"/>
            <a:r>
              <a:rPr lang="en-US" sz="2800" dirty="0" smtClean="0"/>
              <a:t>Static includes – other code pulled in before compiling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OO</a:t>
            </a:r>
            <a:r>
              <a:rPr lang="en-US" sz="3200" dirty="0" smtClean="0"/>
              <a:t> languages</a:t>
            </a:r>
          </a:p>
          <a:p>
            <a:pPr lvl="1"/>
            <a:r>
              <a:rPr lang="en-US" sz="2800" dirty="0" smtClean="0"/>
              <a:t>Dynamic binding via polymorphism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Client / Server</a:t>
            </a:r>
          </a:p>
          <a:p>
            <a:pPr lvl="1"/>
            <a:r>
              <a:rPr lang="en-US" sz="2800" dirty="0" smtClean="0"/>
              <a:t>Message passing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775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App Control Flow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490870"/>
            <a:ext cx="8966200" cy="5114718"/>
          </a:xfrm>
        </p:spPr>
        <p:txBody>
          <a:bodyPr/>
          <a:lstStyle/>
          <a:p>
            <a:pPr algn="ctr">
              <a:buNone/>
            </a:pPr>
            <a:r>
              <a:rPr lang="en-US" u="sng" dirty="0" smtClean="0">
                <a:solidFill>
                  <a:srgbClr val="FFFF00"/>
                </a:solidFill>
              </a:rPr>
              <a:t>Traditional Control Flow Mechanisms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FFFF00"/>
                </a:solidFill>
              </a:rPr>
              <a:t>Same</a:t>
            </a:r>
            <a:r>
              <a:rPr lang="en-US" sz="2800" dirty="0" smtClean="0"/>
              <a:t> as traditional – Software on server and client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FFFF00"/>
                </a:solidFill>
              </a:rPr>
              <a:t>Synchronous message</a:t>
            </a:r>
            <a:r>
              <a:rPr lang="en-US" sz="2800" dirty="0" smtClean="0"/>
              <a:t> passing – Client to server, HTTP</a:t>
            </a:r>
          </a:p>
          <a:p>
            <a:pPr marL="914400" lvl="1" indent="-457200"/>
            <a:r>
              <a:rPr lang="en-US" sz="2400" dirty="0" smtClean="0"/>
              <a:t>Also server to other servers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FFFF00"/>
                </a:solidFill>
              </a:rPr>
              <a:t>Event handling</a:t>
            </a:r>
            <a:r>
              <a:rPr lang="en-US" sz="2800" dirty="0" smtClean="0"/>
              <a:t> – On the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952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App Control Flow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914401"/>
            <a:ext cx="8966200" cy="5691188"/>
          </a:xfrm>
        </p:spPr>
        <p:txBody>
          <a:bodyPr/>
          <a:lstStyle/>
          <a:p>
            <a:pPr algn="ctr">
              <a:buNone/>
            </a:pPr>
            <a:r>
              <a:rPr lang="en-US" u="sng" dirty="0" smtClean="0">
                <a:solidFill>
                  <a:srgbClr val="FFFF00"/>
                </a:solidFill>
              </a:rPr>
              <a:t>New Control Flow Mechanisms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 smtClean="0">
                <a:solidFill>
                  <a:srgbClr val="FFFF00"/>
                </a:solidFill>
              </a:rPr>
              <a:t>Asynchronous message</a:t>
            </a:r>
            <a:r>
              <a:rPr lang="en-US" sz="2800" dirty="0" smtClean="0"/>
              <a:t> passing – Client to server, Ajax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 smtClean="0">
                <a:solidFill>
                  <a:srgbClr val="FFFF00"/>
                </a:solidFill>
              </a:rPr>
              <a:t>Forward</a:t>
            </a:r>
            <a:r>
              <a:rPr lang="en-US" sz="2800" dirty="0" smtClean="0"/>
              <a:t> – Transfers control from one server component to another, no return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 smtClean="0">
                <a:solidFill>
                  <a:srgbClr val="FFFF00"/>
                </a:solidFill>
              </a:rPr>
              <a:t>Redirect</a:t>
            </a:r>
            <a:r>
              <a:rPr lang="en-US" sz="2800" dirty="0" smtClean="0"/>
              <a:t> – Ask client to send request elsewhere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 smtClean="0">
                <a:solidFill>
                  <a:srgbClr val="FFFF00"/>
                </a:solidFill>
              </a:rPr>
              <a:t>URL rewriting</a:t>
            </a:r>
            <a:r>
              <a:rPr lang="en-US" sz="2800" dirty="0" smtClean="0"/>
              <a:t> by users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 smtClean="0">
                <a:solidFill>
                  <a:srgbClr val="FFFF00"/>
                </a:solidFill>
              </a:rPr>
              <a:t>Dynamic include</a:t>
            </a:r>
            <a:r>
              <a:rPr lang="en-US" sz="2800" dirty="0" smtClean="0"/>
              <a:t> – Control passes to another component, then returns, no parameters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 smtClean="0">
                <a:solidFill>
                  <a:srgbClr val="FFFF00"/>
                </a:solidFill>
              </a:rPr>
              <a:t>Dynamic binding</a:t>
            </a:r>
            <a:r>
              <a:rPr lang="en-US" sz="2800" dirty="0" smtClean="0"/>
              <a:t> – Reflection allows new components to be added and used dynamically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8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Custom 2">
      <a:dk1>
        <a:srgbClr val="808080"/>
      </a:dk1>
      <a:lt1>
        <a:srgbClr val="FFFFFF"/>
      </a:lt1>
      <a:dk2>
        <a:srgbClr val="000099"/>
      </a:dk2>
      <a:lt2>
        <a:srgbClr val="FFFF00"/>
      </a:lt2>
      <a:accent1>
        <a:srgbClr val="00CC99"/>
      </a:accent1>
      <a:accent2>
        <a:srgbClr val="3333CC"/>
      </a:accent2>
      <a:accent3>
        <a:srgbClr val="AAAACA"/>
      </a:accent3>
      <a:accent4>
        <a:srgbClr val="DADADA"/>
      </a:accent4>
      <a:accent5>
        <a:srgbClr val="AAE2CA"/>
      </a:accent5>
      <a:accent6>
        <a:srgbClr val="2D2DB9"/>
      </a:accent6>
      <a:hlink>
        <a:srgbClr val="99FF66"/>
      </a:hlink>
      <a:folHlink>
        <a:srgbClr val="99FFCC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808080"/>
        </a:dk1>
        <a:lt1>
          <a:srgbClr val="FFFFFF"/>
        </a:lt1>
        <a:dk2>
          <a:srgbClr val="009900"/>
        </a:dk2>
        <a:lt2>
          <a:srgbClr val="000000"/>
        </a:lt2>
        <a:accent1>
          <a:srgbClr val="00CC99"/>
        </a:accent1>
        <a:accent2>
          <a:srgbClr val="3333CC"/>
        </a:accent2>
        <a:accent3>
          <a:srgbClr val="AACAAA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808080"/>
        </a:dk1>
        <a:lt1>
          <a:srgbClr val="FFFFFF"/>
        </a:lt1>
        <a:dk2>
          <a:srgbClr val="009900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AACAAA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3258</TotalTime>
  <Words>2334</Words>
  <Application>Microsoft Office PowerPoint</Application>
  <PresentationFormat>On-screen Show (4:3)</PresentationFormat>
  <Paragraphs>532</Paragraphs>
  <Slides>40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Blank Presentation</vt:lpstr>
      <vt:lpstr>Cutting Edge Research in Engineering of Web Applications Part 2 What is Different about Engineering Web Apps?</vt:lpstr>
      <vt:lpstr>Outline</vt:lpstr>
      <vt:lpstr>Tracking State Information</vt:lpstr>
      <vt:lpstr>Session Tracking</vt:lpstr>
      <vt:lpstr>Session Tracking (2)</vt:lpstr>
      <vt:lpstr>New Control Flow and State Handling</vt:lpstr>
      <vt:lpstr>Traditional Control Flow</vt:lpstr>
      <vt:lpstr>Web App Control Flow (1)</vt:lpstr>
      <vt:lpstr>Web App Control Flow (2)</vt:lpstr>
      <vt:lpstr>Ramifications of New Control Flow</vt:lpstr>
      <vt:lpstr>New Control Flow and State Handling</vt:lpstr>
      <vt:lpstr>Handling State in Procedural Languages</vt:lpstr>
      <vt:lpstr>State in Object-Oriented Languages</vt:lpstr>
      <vt:lpstr>Handling State in Java</vt:lpstr>
      <vt:lpstr>State on the Web</vt:lpstr>
      <vt:lpstr>State and Session Tracking</vt:lpstr>
      <vt:lpstr>Session Tracking Methods</vt:lpstr>
      <vt:lpstr>(1) URL Rewriting</vt:lpstr>
      <vt:lpstr>(2) Hidden Form Fields</vt:lpstr>
      <vt:lpstr>(3) Cookies</vt:lpstr>
      <vt:lpstr>(3) Cookies – cont.</vt:lpstr>
      <vt:lpstr>(4) Servlet Sessions</vt:lpstr>
      <vt:lpstr>Sessions—Big Picture</vt:lpstr>
      <vt:lpstr>Sessions—Big Picture</vt:lpstr>
      <vt:lpstr>Servlet API Session Methods </vt:lpstr>
      <vt:lpstr>Session Definition</vt:lpstr>
      <vt:lpstr>Example</vt:lpstr>
      <vt:lpstr>New Control Flow and State Handling</vt:lpstr>
      <vt:lpstr>Sharing Data : Session Object</vt:lpstr>
      <vt:lpstr>Session Data Example</vt:lpstr>
      <vt:lpstr>Login Example</vt:lpstr>
      <vt:lpstr>Session and Context Scopes</vt:lpstr>
      <vt:lpstr>Context Scope</vt:lpstr>
      <vt:lpstr>Session and Context Scope Examples</vt:lpstr>
      <vt:lpstr>Control Flow &amp; State Summary</vt:lpstr>
      <vt:lpstr>Outline</vt:lpstr>
      <vt:lpstr>Java Server Pages</vt:lpstr>
      <vt:lpstr>JSP Scope &amp; State Management</vt:lpstr>
      <vt:lpstr>Sharing Data with Scope</vt:lpstr>
      <vt:lpstr>Web Apps State Summary</vt:lpstr>
    </vt:vector>
  </TitlesOfParts>
  <Company>GMU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432 : Introduction</dc:title>
  <dc:subject>SWE 432</dc:subject>
  <dc:creator>Jeff Offutt</dc:creator>
  <cp:lastModifiedBy>Jeff Offutt</cp:lastModifiedBy>
  <cp:revision>168</cp:revision>
  <cp:lastPrinted>2000-04-20T00:24:21Z</cp:lastPrinted>
  <dcterms:created xsi:type="dcterms:W3CDTF">1999-12-29T15:57:32Z</dcterms:created>
  <dcterms:modified xsi:type="dcterms:W3CDTF">2013-07-24T07:41:02Z</dcterms:modified>
</cp:coreProperties>
</file>