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41"/>
  </p:notesMasterIdLst>
  <p:handoutMasterIdLst>
    <p:handoutMasterId r:id="rId42"/>
  </p:handoutMasterIdLst>
  <p:sldIdLst>
    <p:sldId id="257" r:id="rId2"/>
    <p:sldId id="382" r:id="rId3"/>
    <p:sldId id="271" r:id="rId4"/>
    <p:sldId id="272" r:id="rId5"/>
    <p:sldId id="383" r:id="rId6"/>
    <p:sldId id="338" r:id="rId7"/>
    <p:sldId id="318" r:id="rId8"/>
    <p:sldId id="320" r:id="rId9"/>
    <p:sldId id="323" r:id="rId10"/>
    <p:sldId id="324" r:id="rId11"/>
    <p:sldId id="333" r:id="rId12"/>
    <p:sldId id="377" r:id="rId13"/>
    <p:sldId id="378" r:id="rId14"/>
    <p:sldId id="385" r:id="rId15"/>
    <p:sldId id="342" r:id="rId16"/>
    <p:sldId id="343" r:id="rId17"/>
    <p:sldId id="345" r:id="rId18"/>
    <p:sldId id="354" r:id="rId19"/>
    <p:sldId id="355" r:id="rId20"/>
    <p:sldId id="384" r:id="rId21"/>
    <p:sldId id="358" r:id="rId22"/>
    <p:sldId id="359" r:id="rId23"/>
    <p:sldId id="360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  <p:sldId id="371" r:id="rId35"/>
    <p:sldId id="372" r:id="rId36"/>
    <p:sldId id="373" r:id="rId37"/>
    <p:sldId id="374" r:id="rId38"/>
    <p:sldId id="375" r:id="rId39"/>
    <p:sldId id="376" r:id="rId40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CCFFCC"/>
    <a:srgbClr val="0000FF"/>
    <a:srgbClr val="003399"/>
    <a:srgbClr val="000099"/>
    <a:srgbClr val="0066FF"/>
    <a:srgbClr val="0000CC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71" autoAdjust="0"/>
    <p:restoredTop sz="94660"/>
  </p:normalViewPr>
  <p:slideViewPr>
    <p:cSldViewPr>
      <p:cViewPr varScale="1">
        <p:scale>
          <a:sx n="79" d="100"/>
          <a:sy n="79" d="100"/>
        </p:scale>
        <p:origin x="-175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864" y="1092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0.xml"/><Relationship Id="rId2" Type="http://schemas.openxmlformats.org/officeDocument/2006/relationships/slide" Target="slides/slide9.xml"/><Relationship Id="rId1" Type="http://schemas.openxmlformats.org/officeDocument/2006/relationships/slide" Target="slides/slide1.xml"/><Relationship Id="rId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fld id="{9095E4A3-7FA9-4B19-B524-9DC34DE5B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9164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4" y="1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6" y="4560890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1776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defTabSz="966646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4" y="9121776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7" tIns="48324" rIns="96647" bIns="48324" numCol="1" anchor="b" anchorCtr="0" compatLnSpc="1">
            <a:prstTxWarp prst="textNoShape">
              <a:avLst/>
            </a:prstTxWarp>
          </a:bodyPr>
          <a:lstStyle>
            <a:lvl1pPr algn="r" defTabSz="966646">
              <a:defRPr sz="1300"/>
            </a:lvl1pPr>
          </a:lstStyle>
          <a:p>
            <a:pPr>
              <a:defRPr/>
            </a:pPr>
            <a:fld id="{DD0AE65D-7F1A-4732-AE56-EBF36B5FF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74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87B8264-548A-4B1E-9025-A1676792EA79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351DD4-BA7F-44F3-8B01-CAB925A861DB}" type="slidenum">
              <a:rPr lang="en-US"/>
              <a:pPr/>
              <a:t>9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6644" tIns="48322" rIns="96644" bIns="48322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9C7FDB-6D52-42F8-96B0-1EDD8C1DE14B}" type="slidenum">
              <a:rPr lang="en-US"/>
              <a:pPr/>
              <a:t>10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751089-5F18-4836-A6F8-ADF38ED5A5F1}" type="slidenum">
              <a:rPr lang="en-US"/>
              <a:pPr/>
              <a:t>11</a:t>
            </a:fld>
            <a:endParaRPr lang="en-US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2EF199-031E-4A19-A50A-A5400FC24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853D1B-6B48-4408-9D1C-57D91B484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228600"/>
            <a:ext cx="215265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700" y="228600"/>
            <a:ext cx="630555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E5E58-443E-4691-999F-59F2B9828C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</p:spPr>
        <p:txBody>
          <a:bodyPr/>
          <a:lstStyle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5F9C1891-8797-470D-B212-3BF0F95813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73D9108-FDA0-4F4F-A452-27E41CDA1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7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2291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048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34200" y="6248400"/>
            <a:ext cx="1905000" cy="4572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C1C5AAC7-81DD-4486-9C41-F0C8D59E38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818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26B86D16-7B3B-46A8-AF20-7C00D6DAAA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532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39000" y="65532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40DB4AAF-9484-4D4D-A708-8B2780A2C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381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400800"/>
            <a:ext cx="1905000" cy="304800"/>
          </a:xfrm>
        </p:spPr>
        <p:txBody>
          <a:bodyPr/>
          <a:lstStyle>
            <a:lvl1pPr>
              <a:defRPr sz="800"/>
            </a:lvl1pPr>
          </a:lstStyle>
          <a:p>
            <a:pPr>
              <a:defRPr/>
            </a:pPr>
            <a:fld id="{B6B2BD84-C04A-4EAA-A476-8B952B8DC1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A84510-6743-4F5E-95F2-D4F90B1190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76CD81-0DA8-44A5-8104-5CC59D9CF8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13000">
              <a:srgbClr val="000099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7924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990600"/>
            <a:ext cx="8991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2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5532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800">
                <a:latin typeface="Arial" pitchFamily="34" charset="0"/>
              </a:defRPr>
            </a:lvl1pPr>
          </a:lstStyle>
          <a:p>
            <a:pPr>
              <a:defRPr/>
            </a:pPr>
            <a:fld id="{9A9D3E21-BDB1-4F8E-ACF6-C16E8262F5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" name="Picture 47" descr="gmulogo-color150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01000" y="0"/>
            <a:ext cx="1143000" cy="85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Line 48"/>
          <p:cNvSpPr>
            <a:spLocks noChangeShapeType="1"/>
          </p:cNvSpPr>
          <p:nvPr userDrawn="1"/>
        </p:nvSpPr>
        <p:spPr bwMode="auto">
          <a:xfrm>
            <a:off x="0" y="852488"/>
            <a:ext cx="8001000" cy="0"/>
          </a:xfrm>
          <a:prstGeom prst="line">
            <a:avLst/>
          </a:prstGeom>
          <a:noFill/>
          <a:ln w="57150">
            <a:solidFill>
              <a:srgbClr val="0099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/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itchFamily="34" charset="0"/>
          <a:ea typeface="Verdana" pitchFamily="34" charset="0"/>
          <a:cs typeface="Verdana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20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Gill Sans MT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ftp://ftp.rfc-editor.org/in-notes/rfc2616.txt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.gmu.edu/~offutt/classes/642/examples/servlets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495300" y="2971800"/>
            <a:ext cx="8153400" cy="1143000"/>
          </a:xfrm>
          <a:prstGeom prst="roundRect">
            <a:avLst/>
          </a:prstGeom>
          <a:solidFill>
            <a:schemeClr val="bg1">
              <a:lumMod val="40000"/>
              <a:lumOff val="60000"/>
            </a:schemeClr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28600" y="914400"/>
            <a:ext cx="8763000" cy="2971800"/>
          </a:xfrm>
        </p:spPr>
        <p:txBody>
          <a:bodyPr/>
          <a:lstStyle/>
          <a:p>
            <a:r>
              <a:rPr lang="en-US" sz="4400" dirty="0" smtClean="0"/>
              <a:t>Cutting Edge Research in Engineering of Web Applications</a:t>
            </a:r>
            <a:br>
              <a:rPr lang="en-US" sz="4400" dirty="0" smtClean="0"/>
            </a:br>
            <a:r>
              <a:rPr lang="en-US" sz="3200" dirty="0" smtClean="0"/>
              <a:t>Part 1</a:t>
            </a:r>
            <a:br>
              <a:rPr lang="en-US" sz="3200" dirty="0" smtClean="0"/>
            </a:br>
            <a:r>
              <a:rPr lang="en-US" sz="3200" dirty="0" smtClean="0"/>
              <a:t>What is a Web Application?</a:t>
            </a:r>
            <a:endParaRPr lang="en-US" sz="4400" dirty="0" smtClean="0">
              <a:solidFill>
                <a:srgbClr val="FFFF00"/>
              </a:solidFill>
            </a:endParaRPr>
          </a:p>
        </p:txBody>
      </p:sp>
      <p:sp>
        <p:nvSpPr>
          <p:cNvPr id="13315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0" y="4191000"/>
            <a:ext cx="8915400" cy="2286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sz="3600" dirty="0">
                <a:latin typeface="Comic Sans MS" pitchFamily="66" charset="0"/>
              </a:rPr>
              <a:t>Jeff Offutt</a:t>
            </a:r>
          </a:p>
          <a:p>
            <a:pPr eaLnBrk="1" hangingPunct="1">
              <a:defRPr/>
            </a:pPr>
            <a:r>
              <a:rPr lang="en-US" sz="2000" dirty="0" smtClean="0"/>
              <a:t>Professor of Software Engineering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George Mason </a:t>
            </a:r>
            <a:r>
              <a:rPr lang="en-US" sz="2000" dirty="0" smtClean="0"/>
              <a:t>University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i="1" dirty="0" smtClean="0">
                <a:solidFill>
                  <a:srgbClr val="FFFF00"/>
                </a:solidFill>
              </a:rPr>
              <a:t>http://www.cs.gmu.edu/~offutt/</a:t>
            </a:r>
          </a:p>
          <a:p>
            <a:pPr eaLnBrk="1" hangingPunct="1">
              <a:defRPr/>
            </a:pPr>
            <a:r>
              <a:rPr lang="en-US" i="1" dirty="0" smtClean="0">
                <a:solidFill>
                  <a:srgbClr val="FFFF00"/>
                </a:solidFill>
              </a:rPr>
              <a:t>offutt@gmu.edu</a:t>
            </a:r>
            <a:endParaRPr lang="en-US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41E72C-1123-48FD-9EB6-A051384DF787}" type="slidenum">
              <a:rPr lang="en-US"/>
              <a:pPr/>
              <a:t>10</a:t>
            </a:fld>
            <a:endParaRPr lang="en-US"/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153400" cy="1447800"/>
          </a:xfrm>
        </p:spPr>
        <p:txBody>
          <a:bodyPr/>
          <a:lstStyle/>
          <a:p>
            <a:pPr marL="838200" indent="-838200"/>
            <a:r>
              <a:rPr lang="en-US" dirty="0" smtClean="0"/>
              <a:t>Important Quality Attributes for Web Software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798888" cy="19478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 dirty="0" smtClean="0">
                <a:effectLst/>
              </a:rPr>
              <a:t>Reliability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ffectLst/>
              </a:rPr>
              <a:t>Usability</a:t>
            </a:r>
          </a:p>
          <a:p>
            <a:pPr marL="609600" indent="-609600">
              <a:buFontTx/>
              <a:buAutoNum type="arabicPeriod"/>
            </a:pPr>
            <a:r>
              <a:rPr lang="en-US" dirty="0" smtClean="0">
                <a:effectLst/>
              </a:rPr>
              <a:t>Security</a:t>
            </a:r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4343400" y="2362200"/>
            <a:ext cx="45720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2400" dirty="0">
                <a:latin typeface="Gill Sans MT" pitchFamily="34" charset="0"/>
              </a:rPr>
              <a:t>Customers have little “</a:t>
            </a:r>
            <a:r>
              <a:rPr lang="en-US" sz="2400" dirty="0">
                <a:solidFill>
                  <a:schemeClr val="tx2"/>
                </a:solidFill>
                <a:latin typeface="Gill Sans MT" pitchFamily="34" charset="0"/>
              </a:rPr>
              <a:t>site loyalty</a:t>
            </a:r>
            <a:r>
              <a:rPr lang="en-US" sz="2400" dirty="0">
                <a:latin typeface="Gill Sans MT" pitchFamily="34" charset="0"/>
              </a:rPr>
              <a:t>” and will switch quickly, thus time to market is much </a:t>
            </a:r>
            <a:r>
              <a:rPr lang="en-US" sz="2400" u="sng" dirty="0">
                <a:solidFill>
                  <a:schemeClr val="tx2"/>
                </a:solidFill>
                <a:latin typeface="Gill Sans MT" pitchFamily="34" charset="0"/>
              </a:rPr>
              <a:t>less</a:t>
            </a:r>
            <a:r>
              <a:rPr lang="en-US" sz="2400" dirty="0">
                <a:latin typeface="Gill Sans MT" pitchFamily="34" charset="0"/>
              </a:rPr>
              <a:t> important than in other application areas.</a:t>
            </a:r>
          </a:p>
          <a:p>
            <a:endParaRPr lang="en-US" sz="2400" dirty="0">
              <a:latin typeface="Gill Sans MT" pitchFamily="34" charset="0"/>
            </a:endParaRPr>
          </a:p>
          <a:p>
            <a:pPr algn="ctr"/>
            <a:r>
              <a:rPr lang="en-US" sz="2400" dirty="0">
                <a:latin typeface="Gill Sans MT" pitchFamily="34" charset="0"/>
              </a:rPr>
              <a:t>(but still important!)</a:t>
            </a:r>
          </a:p>
        </p:txBody>
      </p:sp>
      <p:sp>
        <p:nvSpPr>
          <p:cNvPr id="74756" name="Line 4"/>
          <p:cNvSpPr>
            <a:spLocks noChangeShapeType="1"/>
          </p:cNvSpPr>
          <p:nvPr/>
        </p:nvSpPr>
        <p:spPr bwMode="auto">
          <a:xfrm>
            <a:off x="457200" y="3505200"/>
            <a:ext cx="3200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4758" name="Rectangle 6"/>
          <p:cNvSpPr>
            <a:spLocks noChangeArrowheads="1"/>
          </p:cNvSpPr>
          <p:nvPr/>
        </p:nvSpPr>
        <p:spPr bwMode="auto">
          <a:xfrm>
            <a:off x="457200" y="3505200"/>
            <a:ext cx="55626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Tx/>
              <a:buAutoNum type="arabicPeriod" startAt="4"/>
            </a:pPr>
            <a:r>
              <a:rPr lang="en-US" dirty="0">
                <a:latin typeface="Gill Sans MT" pitchFamily="34" charset="0"/>
              </a:rPr>
              <a:t>Availability</a:t>
            </a:r>
          </a:p>
          <a:p>
            <a:pPr marL="609600" indent="-609600">
              <a:spcBef>
                <a:spcPct val="20000"/>
              </a:spcBef>
              <a:buFontTx/>
              <a:buAutoNum type="arabicPeriod" startAt="4"/>
            </a:pPr>
            <a:r>
              <a:rPr lang="en-US" dirty="0">
                <a:latin typeface="Gill Sans MT" pitchFamily="34" charset="0"/>
              </a:rPr>
              <a:t>Scalability</a:t>
            </a:r>
          </a:p>
          <a:p>
            <a:pPr marL="609600" indent="-609600">
              <a:spcBef>
                <a:spcPct val="20000"/>
              </a:spcBef>
              <a:buFontTx/>
              <a:buAutoNum type="arabicPeriod" startAt="4"/>
            </a:pPr>
            <a:r>
              <a:rPr lang="en-US" dirty="0">
                <a:latin typeface="Gill Sans MT" pitchFamily="34" charset="0"/>
              </a:rPr>
              <a:t>Maintainability</a:t>
            </a:r>
          </a:p>
          <a:p>
            <a:pPr marL="609600" indent="-609600">
              <a:spcBef>
                <a:spcPct val="20000"/>
              </a:spcBef>
              <a:buFontTx/>
              <a:buAutoNum type="arabicPeriod" startAt="4"/>
            </a:pPr>
            <a:r>
              <a:rPr lang="en-US" dirty="0">
                <a:latin typeface="Gill Sans MT" pitchFamily="34" charset="0"/>
              </a:rPr>
              <a:t>Performance &amp; Time to Market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57200" y="5867400"/>
            <a:ext cx="8229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i="1" dirty="0">
                <a:latin typeface="Gill Sans MT" pitchFamily="34" charset="0"/>
              </a:rPr>
              <a:t>Based on an informal survey of around a dozen software development managers, 2000</a:t>
            </a:r>
          </a:p>
        </p:txBody>
      </p:sp>
    </p:spTree>
    <p:extLst>
      <p:ext uri="{BB962C8B-B14F-4D97-AF65-F5344CB8AC3E}">
        <p14:creationId xmlns:p14="http://schemas.microsoft.com/office/powerpoint/2010/main" val="40290833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build="p" autoUpdateAnimBg="0"/>
      <p:bldP spid="74757" grpId="0" autoUpdateAnimBg="0"/>
      <p:bldP spid="74756" grpId="0" animBg="1"/>
      <p:bldP spid="74758" grpId="0" build="p" autoUpdateAnimBg="0"/>
      <p:bldP spid="10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C3DD85-2857-4CAF-BBAB-F234C612F383}" type="slidenum">
              <a:rPr lang="en-US"/>
              <a:pPr/>
              <a:t>11</a:t>
            </a:fld>
            <a:endParaRPr lang="en-US"/>
          </a:p>
        </p:txBody>
      </p:sp>
      <p:sp>
        <p:nvSpPr>
          <p:cNvPr id="28677" name="Freeform 52"/>
          <p:cNvSpPr>
            <a:spLocks/>
          </p:cNvSpPr>
          <p:nvPr/>
        </p:nvSpPr>
        <p:spPr bwMode="auto">
          <a:xfrm flipH="1">
            <a:off x="2895600" y="2057400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Freeform 51"/>
          <p:cNvSpPr>
            <a:spLocks/>
          </p:cNvSpPr>
          <p:nvPr/>
        </p:nvSpPr>
        <p:spPr bwMode="auto">
          <a:xfrm flipH="1">
            <a:off x="2971800" y="2133600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79" name="Group 42"/>
          <p:cNvGrpSpPr>
            <a:grpSpLocks/>
          </p:cNvGrpSpPr>
          <p:nvPr/>
        </p:nvGrpSpPr>
        <p:grpSpPr bwMode="auto">
          <a:xfrm>
            <a:off x="5410200" y="1981200"/>
            <a:ext cx="990600" cy="1219200"/>
            <a:chOff x="3318" y="1344"/>
            <a:chExt cx="624" cy="768"/>
          </a:xfrm>
        </p:grpSpPr>
        <p:sp>
          <p:nvSpPr>
            <p:cNvPr id="28718" name="Rectangle 43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9" name="Rectangle 44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720" name="Group 45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28722" name="Oval 46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3" name="Oval 47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4" name="Oval 48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5" name="Oval 49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21" name="Line 50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68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82000" cy="10668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Common N-Tier Architecture</a:t>
            </a:r>
            <a:endParaRPr lang="en-US" sz="2800" dirty="0" smtClean="0"/>
          </a:p>
        </p:txBody>
      </p:sp>
      <p:sp>
        <p:nvSpPr>
          <p:cNvPr id="28681" name="Freeform 4"/>
          <p:cNvSpPr>
            <a:spLocks/>
          </p:cNvSpPr>
          <p:nvPr/>
        </p:nvSpPr>
        <p:spPr bwMode="auto">
          <a:xfrm>
            <a:off x="762000" y="2209800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82" name="Group 5"/>
          <p:cNvGrpSpPr>
            <a:grpSpLocks/>
          </p:cNvGrpSpPr>
          <p:nvPr/>
        </p:nvGrpSpPr>
        <p:grpSpPr bwMode="auto">
          <a:xfrm>
            <a:off x="7467600" y="2133600"/>
            <a:ext cx="762000" cy="1143000"/>
            <a:chOff x="1200" y="2016"/>
            <a:chExt cx="480" cy="720"/>
          </a:xfrm>
        </p:grpSpPr>
        <p:sp>
          <p:nvSpPr>
            <p:cNvPr id="28716" name="AutoShape 6"/>
            <p:cNvSpPr>
              <a:spLocks noChangeArrowheads="1"/>
            </p:cNvSpPr>
            <p:nvPr/>
          </p:nvSpPr>
          <p:spPr bwMode="auto">
            <a:xfrm>
              <a:off x="1200" y="2016"/>
              <a:ext cx="480" cy="720"/>
            </a:xfrm>
            <a:prstGeom prst="flowChartMagneticDisk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17" name="Oval 7"/>
            <p:cNvSpPr>
              <a:spLocks noChangeArrowheads="1"/>
            </p:cNvSpPr>
            <p:nvPr/>
          </p:nvSpPr>
          <p:spPr bwMode="auto">
            <a:xfrm>
              <a:off x="1200" y="2544"/>
              <a:ext cx="480" cy="192"/>
            </a:xfrm>
            <a:prstGeom prst="ellipse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683" name="Freeform 16"/>
          <p:cNvSpPr>
            <a:spLocks/>
          </p:cNvSpPr>
          <p:nvPr/>
        </p:nvSpPr>
        <p:spPr bwMode="auto">
          <a:xfrm flipH="1">
            <a:off x="3011488" y="2209800"/>
            <a:ext cx="1295400" cy="1066800"/>
          </a:xfrm>
          <a:custGeom>
            <a:avLst/>
            <a:gdLst>
              <a:gd name="T0" fmla="*/ 384 w 1056"/>
              <a:gd name="T1" fmla="*/ 0 h 816"/>
              <a:gd name="T2" fmla="*/ 1056 w 1056"/>
              <a:gd name="T3" fmla="*/ 0 h 816"/>
              <a:gd name="T4" fmla="*/ 1056 w 1056"/>
              <a:gd name="T5" fmla="*/ 816 h 816"/>
              <a:gd name="T6" fmla="*/ 0 w 1056"/>
              <a:gd name="T7" fmla="*/ 816 h 816"/>
              <a:gd name="T8" fmla="*/ 0 w 1056"/>
              <a:gd name="T9" fmla="*/ 624 h 816"/>
              <a:gd name="T10" fmla="*/ 288 w 1056"/>
              <a:gd name="T11" fmla="*/ 528 h 816"/>
              <a:gd name="T12" fmla="*/ 288 w 1056"/>
              <a:gd name="T13" fmla="*/ 0 h 816"/>
              <a:gd name="T14" fmla="*/ 384 w 1056"/>
              <a:gd name="T15" fmla="*/ 0 h 8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056"/>
              <a:gd name="T25" fmla="*/ 0 h 816"/>
              <a:gd name="T26" fmla="*/ 1056 w 1056"/>
              <a:gd name="T27" fmla="*/ 816 h 81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056" h="816">
                <a:moveTo>
                  <a:pt x="384" y="0"/>
                </a:moveTo>
                <a:lnTo>
                  <a:pt x="1056" y="0"/>
                </a:lnTo>
                <a:lnTo>
                  <a:pt x="1056" y="816"/>
                </a:lnTo>
                <a:lnTo>
                  <a:pt x="0" y="816"/>
                </a:lnTo>
                <a:lnTo>
                  <a:pt x="0" y="624"/>
                </a:lnTo>
                <a:lnTo>
                  <a:pt x="288" y="528"/>
                </a:lnTo>
                <a:lnTo>
                  <a:pt x="288" y="0"/>
                </a:lnTo>
                <a:lnTo>
                  <a:pt x="384" y="0"/>
                </a:lnTo>
                <a:close/>
              </a:path>
            </a:pathLst>
          </a:custGeom>
          <a:solidFill>
            <a:srgbClr val="CCEC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7"/>
          <p:cNvSpPr>
            <a:spLocks noChangeShapeType="1"/>
          </p:cNvSpPr>
          <p:nvPr/>
        </p:nvSpPr>
        <p:spPr bwMode="auto">
          <a:xfrm>
            <a:off x="2082800" y="27432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8685" name="Line 18"/>
          <p:cNvSpPr>
            <a:spLocks noChangeShapeType="1"/>
          </p:cNvSpPr>
          <p:nvPr/>
        </p:nvSpPr>
        <p:spPr bwMode="auto">
          <a:xfrm flipV="1">
            <a:off x="4292600" y="2781300"/>
            <a:ext cx="9906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8686" name="Line 19"/>
          <p:cNvSpPr>
            <a:spLocks noChangeShapeType="1"/>
          </p:cNvSpPr>
          <p:nvPr/>
        </p:nvSpPr>
        <p:spPr bwMode="auto">
          <a:xfrm>
            <a:off x="6249988" y="2743200"/>
            <a:ext cx="12176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28687" name="Text Box 20"/>
          <p:cNvSpPr txBox="1">
            <a:spLocks noChangeArrowheads="1"/>
          </p:cNvSpPr>
          <p:nvPr/>
        </p:nvSpPr>
        <p:spPr bwMode="auto">
          <a:xfrm>
            <a:off x="1019175" y="3543300"/>
            <a:ext cx="841897" cy="36933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800" b="1" dirty="0">
                <a:latin typeface="Gill Sans MT" pitchFamily="34" charset="0"/>
              </a:rPr>
              <a:t>Client</a:t>
            </a:r>
          </a:p>
        </p:txBody>
      </p:sp>
      <p:sp>
        <p:nvSpPr>
          <p:cNvPr id="28688" name="Text Box 21"/>
          <p:cNvSpPr txBox="1">
            <a:spLocks noChangeArrowheads="1"/>
          </p:cNvSpPr>
          <p:nvPr/>
        </p:nvSpPr>
        <p:spPr bwMode="auto">
          <a:xfrm>
            <a:off x="3206660" y="3543300"/>
            <a:ext cx="90505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1800" b="1">
                <a:latin typeface="Gill Sans MT" pitchFamily="34" charset="0"/>
              </a:rPr>
              <a:t>Web</a:t>
            </a:r>
          </a:p>
          <a:p>
            <a:pPr algn="ctr"/>
            <a:r>
              <a:rPr lang="en-US" sz="1800" b="1">
                <a:latin typeface="Gill Sans MT" pitchFamily="34" charset="0"/>
              </a:rPr>
              <a:t>Server</a:t>
            </a:r>
          </a:p>
        </p:txBody>
      </p:sp>
      <p:sp>
        <p:nvSpPr>
          <p:cNvPr id="28689" name="Text Box 22"/>
          <p:cNvSpPr txBox="1">
            <a:spLocks noChangeArrowheads="1"/>
          </p:cNvSpPr>
          <p:nvPr/>
        </p:nvSpPr>
        <p:spPr bwMode="auto">
          <a:xfrm>
            <a:off x="5082481" y="3543300"/>
            <a:ext cx="1423788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1800" b="1">
                <a:latin typeface="Gill Sans MT" pitchFamily="34" charset="0"/>
              </a:rPr>
              <a:t>Application</a:t>
            </a:r>
          </a:p>
          <a:p>
            <a:pPr algn="ctr"/>
            <a:r>
              <a:rPr lang="en-US" sz="1800" b="1">
                <a:latin typeface="Gill Sans MT" pitchFamily="34" charset="0"/>
              </a:rPr>
              <a:t>Server</a:t>
            </a:r>
          </a:p>
        </p:txBody>
      </p:sp>
      <p:sp>
        <p:nvSpPr>
          <p:cNvPr id="28690" name="Text Box 23"/>
          <p:cNvSpPr txBox="1">
            <a:spLocks noChangeArrowheads="1"/>
          </p:cNvSpPr>
          <p:nvPr/>
        </p:nvSpPr>
        <p:spPr bwMode="auto">
          <a:xfrm>
            <a:off x="7396072" y="3543300"/>
            <a:ext cx="905056" cy="64633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algn="ctr"/>
            <a:r>
              <a:rPr lang="en-US" sz="1800" b="1">
                <a:latin typeface="Gill Sans MT" pitchFamily="34" charset="0"/>
              </a:rPr>
              <a:t>DB</a:t>
            </a:r>
          </a:p>
          <a:p>
            <a:pPr algn="ctr"/>
            <a:r>
              <a:rPr lang="en-US" sz="1800" b="1">
                <a:latin typeface="Gill Sans MT" pitchFamily="34" charset="0"/>
              </a:rPr>
              <a:t>Server</a:t>
            </a:r>
          </a:p>
        </p:txBody>
      </p:sp>
      <p:sp>
        <p:nvSpPr>
          <p:cNvPr id="28691" name="Text Box 24"/>
          <p:cNvSpPr txBox="1">
            <a:spLocks noChangeArrowheads="1"/>
          </p:cNvSpPr>
          <p:nvPr/>
        </p:nvSpPr>
        <p:spPr bwMode="auto">
          <a:xfrm>
            <a:off x="809625" y="4167188"/>
            <a:ext cx="1039836" cy="5847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dirty="0">
                <a:latin typeface="Gill Sans MT" pitchFamily="34" charset="0"/>
              </a:rPr>
              <a:t>Browser</a:t>
            </a:r>
          </a:p>
          <a:p>
            <a:r>
              <a:rPr lang="en-US" sz="1600" dirty="0" err="1">
                <a:latin typeface="Gill Sans MT" pitchFamily="34" charset="0"/>
              </a:rPr>
              <a:t>Javascripts</a:t>
            </a:r>
            <a:endParaRPr lang="en-US" sz="1600" dirty="0">
              <a:latin typeface="Gill Sans MT" pitchFamily="34" charset="0"/>
            </a:endParaRPr>
          </a:p>
        </p:txBody>
      </p:sp>
      <p:sp>
        <p:nvSpPr>
          <p:cNvPr id="28692" name="Text Box 25"/>
          <p:cNvSpPr txBox="1">
            <a:spLocks noChangeArrowheads="1"/>
          </p:cNvSpPr>
          <p:nvPr/>
        </p:nvSpPr>
        <p:spPr bwMode="auto">
          <a:xfrm>
            <a:off x="3187700" y="4165600"/>
            <a:ext cx="742511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HTML</a:t>
            </a:r>
          </a:p>
          <a:p>
            <a:r>
              <a:rPr lang="en-US" sz="1600">
                <a:latin typeface="Gill Sans MT" pitchFamily="34" charset="0"/>
              </a:rPr>
              <a:t>CGI</a:t>
            </a:r>
          </a:p>
          <a:p>
            <a:r>
              <a:rPr lang="en-US" sz="1600">
                <a:latin typeface="Gill Sans MT" pitchFamily="34" charset="0"/>
              </a:rPr>
              <a:t>JSP, etc</a:t>
            </a:r>
          </a:p>
        </p:txBody>
      </p:sp>
      <p:sp>
        <p:nvSpPr>
          <p:cNvPr id="28693" name="Text Box 26"/>
          <p:cNvSpPr txBox="1">
            <a:spLocks noChangeArrowheads="1"/>
          </p:cNvSpPr>
          <p:nvPr/>
        </p:nvSpPr>
        <p:spPr bwMode="auto">
          <a:xfrm>
            <a:off x="5487988" y="4165600"/>
            <a:ext cx="494815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>
                <a:latin typeface="Gill Sans MT" pitchFamily="34" charset="0"/>
              </a:rPr>
              <a:t>Java</a:t>
            </a:r>
          </a:p>
        </p:txBody>
      </p:sp>
      <p:sp>
        <p:nvSpPr>
          <p:cNvPr id="28694" name="Text Box 27"/>
          <p:cNvSpPr txBox="1">
            <a:spLocks noChangeArrowheads="1"/>
          </p:cNvSpPr>
          <p:nvPr/>
        </p:nvSpPr>
        <p:spPr bwMode="auto">
          <a:xfrm>
            <a:off x="2057400" y="2374900"/>
            <a:ext cx="805029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 dirty="0">
                <a:latin typeface="Gill Sans MT" pitchFamily="34" charset="0"/>
              </a:rPr>
              <a:t>network</a:t>
            </a:r>
          </a:p>
        </p:txBody>
      </p:sp>
      <p:sp>
        <p:nvSpPr>
          <p:cNvPr id="28695" name="Text Box 28"/>
          <p:cNvSpPr txBox="1">
            <a:spLocks noChangeArrowheads="1"/>
          </p:cNvSpPr>
          <p:nvPr/>
        </p:nvSpPr>
        <p:spPr bwMode="auto">
          <a:xfrm>
            <a:off x="4038600" y="2514600"/>
            <a:ext cx="106465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>
                <a:latin typeface="Gill Sans MT" pitchFamily="34" charset="0"/>
              </a:rPr>
              <a:t>middleware</a:t>
            </a:r>
          </a:p>
        </p:txBody>
      </p:sp>
      <p:sp>
        <p:nvSpPr>
          <p:cNvPr id="28696" name="Text Box 29"/>
          <p:cNvSpPr txBox="1">
            <a:spLocks noChangeArrowheads="1"/>
          </p:cNvSpPr>
          <p:nvPr/>
        </p:nvSpPr>
        <p:spPr bwMode="auto">
          <a:xfrm>
            <a:off x="6324600" y="2286000"/>
            <a:ext cx="106465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US" sz="1600" i="1">
                <a:latin typeface="Gill Sans MT" pitchFamily="34" charset="0"/>
              </a:rPr>
              <a:t>middleware</a:t>
            </a:r>
          </a:p>
        </p:txBody>
      </p:sp>
      <p:sp>
        <p:nvSpPr>
          <p:cNvPr id="28697" name="Text Box 30"/>
          <p:cNvSpPr txBox="1">
            <a:spLocks noChangeArrowheads="1"/>
          </p:cNvSpPr>
          <p:nvPr/>
        </p:nvSpPr>
        <p:spPr bwMode="auto">
          <a:xfrm>
            <a:off x="2344738" y="5299075"/>
            <a:ext cx="465524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Gill Sans MT" pitchFamily="34" charset="0"/>
              </a:rPr>
              <a:t>Client-server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b="1" dirty="0">
                <a:latin typeface="Gill Sans MT" pitchFamily="34" charset="0"/>
              </a:rPr>
              <a:t>…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Gill Sans MT" pitchFamily="34" charset="0"/>
              </a:rPr>
              <a:t>3-tier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b="1" dirty="0">
                <a:latin typeface="Gill Sans MT" pitchFamily="34" charset="0"/>
              </a:rPr>
              <a:t>…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Gill Sans MT" pitchFamily="34" charset="0"/>
              </a:rPr>
              <a:t>N-tier</a:t>
            </a:r>
            <a:r>
              <a:rPr lang="en-US" sz="2400" dirty="0">
                <a:latin typeface="Gill Sans MT" pitchFamily="34" charset="0"/>
              </a:rPr>
              <a:t> </a:t>
            </a:r>
            <a:r>
              <a:rPr lang="en-US" sz="2400" b="1" dirty="0">
                <a:latin typeface="Gill Sans MT" pitchFamily="34" charset="0"/>
              </a:rPr>
              <a:t>…</a:t>
            </a:r>
          </a:p>
        </p:txBody>
      </p:sp>
      <p:grpSp>
        <p:nvGrpSpPr>
          <p:cNvPr id="28698" name="Group 33"/>
          <p:cNvGrpSpPr>
            <a:grpSpLocks/>
          </p:cNvGrpSpPr>
          <p:nvPr/>
        </p:nvGrpSpPr>
        <p:grpSpPr bwMode="auto">
          <a:xfrm>
            <a:off x="5334000" y="2057400"/>
            <a:ext cx="990600" cy="1219200"/>
            <a:chOff x="3318" y="1344"/>
            <a:chExt cx="624" cy="768"/>
          </a:xfrm>
        </p:grpSpPr>
        <p:sp>
          <p:nvSpPr>
            <p:cNvPr id="28708" name="Rectangle 34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9" name="Rectangle 35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710" name="Group 36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28712" name="Oval 37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3" name="Oval 38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4" name="Oval 39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15" name="Oval 40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11" name="Line 41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8699" name="Group 32"/>
          <p:cNvGrpSpPr>
            <a:grpSpLocks/>
          </p:cNvGrpSpPr>
          <p:nvPr/>
        </p:nvGrpSpPr>
        <p:grpSpPr bwMode="auto">
          <a:xfrm>
            <a:off x="5267325" y="2133600"/>
            <a:ext cx="990600" cy="1219200"/>
            <a:chOff x="3318" y="1344"/>
            <a:chExt cx="624" cy="768"/>
          </a:xfrm>
        </p:grpSpPr>
        <p:sp>
          <p:nvSpPr>
            <p:cNvPr id="28700" name="Rectangle 8"/>
            <p:cNvSpPr>
              <a:spLocks noChangeArrowheads="1"/>
            </p:cNvSpPr>
            <p:nvPr/>
          </p:nvSpPr>
          <p:spPr bwMode="auto">
            <a:xfrm>
              <a:off x="3318" y="1344"/>
              <a:ext cx="624" cy="768"/>
            </a:xfrm>
            <a:prstGeom prst="rect">
              <a:avLst/>
            </a:prstGeom>
            <a:solidFill>
              <a:srgbClr val="CCECFF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1" name="Rectangle 9"/>
            <p:cNvSpPr>
              <a:spLocks noChangeArrowheads="1"/>
            </p:cNvSpPr>
            <p:nvPr/>
          </p:nvSpPr>
          <p:spPr bwMode="auto">
            <a:xfrm>
              <a:off x="3438" y="1440"/>
              <a:ext cx="384" cy="144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8702" name="Group 10"/>
            <p:cNvGrpSpPr>
              <a:grpSpLocks/>
            </p:cNvGrpSpPr>
            <p:nvPr/>
          </p:nvGrpSpPr>
          <p:grpSpPr bwMode="auto">
            <a:xfrm>
              <a:off x="3462" y="1488"/>
              <a:ext cx="336" cy="48"/>
              <a:chOff x="3360" y="3360"/>
              <a:chExt cx="336" cy="48"/>
            </a:xfrm>
          </p:grpSpPr>
          <p:sp>
            <p:nvSpPr>
              <p:cNvPr id="28704" name="Oval 11"/>
              <p:cNvSpPr>
                <a:spLocks noChangeArrowheads="1"/>
              </p:cNvSpPr>
              <p:nvPr/>
            </p:nvSpPr>
            <p:spPr bwMode="auto">
              <a:xfrm>
                <a:off x="3360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5" name="Oval 12"/>
              <p:cNvSpPr>
                <a:spLocks noChangeArrowheads="1"/>
              </p:cNvSpPr>
              <p:nvPr/>
            </p:nvSpPr>
            <p:spPr bwMode="auto">
              <a:xfrm>
                <a:off x="3456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6" name="Oval 13"/>
              <p:cNvSpPr>
                <a:spLocks noChangeArrowheads="1"/>
              </p:cNvSpPr>
              <p:nvPr/>
            </p:nvSpPr>
            <p:spPr bwMode="auto">
              <a:xfrm>
                <a:off x="3552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7" name="Oval 14"/>
              <p:cNvSpPr>
                <a:spLocks noChangeArrowheads="1"/>
              </p:cNvSpPr>
              <p:nvPr/>
            </p:nvSpPr>
            <p:spPr bwMode="auto">
              <a:xfrm>
                <a:off x="3648" y="3360"/>
                <a:ext cx="48" cy="48"/>
              </a:xfrm>
              <a:prstGeom prst="ellipse">
                <a:avLst/>
              </a:prstGeom>
              <a:solidFill>
                <a:srgbClr val="0347F1"/>
              </a:solidFill>
              <a:ln w="12700">
                <a:solidFill>
                  <a:srgbClr val="0347F1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8703" name="Line 15"/>
            <p:cNvSpPr>
              <a:spLocks noChangeShapeType="1"/>
            </p:cNvSpPr>
            <p:nvPr/>
          </p:nvSpPr>
          <p:spPr bwMode="auto">
            <a:xfrm>
              <a:off x="3318" y="1632"/>
              <a:ext cx="624" cy="0"/>
            </a:xfrm>
            <a:prstGeom prst="line">
              <a:avLst/>
            </a:prstGeom>
            <a:noFill/>
            <a:ln w="38100" cmpd="dbl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994461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8458200" cy="838200"/>
          </a:xfrm>
        </p:spPr>
        <p:txBody>
          <a:bodyPr/>
          <a:lstStyle/>
          <a:p>
            <a:pPr algn="l"/>
            <a:r>
              <a:rPr lang="en-US" dirty="0"/>
              <a:t>Problems Can Occur Anywhere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1995 : Web sites were 100% interface</a:t>
            </a:r>
          </a:p>
          <a:p>
            <a:pPr>
              <a:lnSpc>
                <a:spcPct val="90000"/>
              </a:lnSpc>
            </a:pPr>
            <a:r>
              <a:rPr lang="en-US" dirty="0"/>
              <a:t>1998 : Web sites were about 90% interface</a:t>
            </a:r>
          </a:p>
          <a:p>
            <a:pPr>
              <a:lnSpc>
                <a:spcPct val="90000"/>
              </a:lnSpc>
            </a:pPr>
            <a:r>
              <a:rPr lang="en-US" dirty="0"/>
              <a:t>2001 : Web sites are less than 50% interface</a:t>
            </a:r>
          </a:p>
          <a:p>
            <a:pPr>
              <a:lnSpc>
                <a:spcPct val="90000"/>
              </a:lnSpc>
            </a:pPr>
            <a:r>
              <a:rPr lang="en-US" dirty="0"/>
              <a:t>2005 : Web applications about 25% interface</a:t>
            </a:r>
          </a:p>
          <a:p>
            <a:pPr>
              <a:lnSpc>
                <a:spcPct val="90000"/>
              </a:lnSpc>
            </a:pPr>
            <a:r>
              <a:rPr lang="en-US" dirty="0"/>
              <a:t>2013 : Web application development dominates the software industry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830263" y="4648200"/>
            <a:ext cx="7483475" cy="955675"/>
          </a:xfrm>
          <a:prstGeom prst="rect">
            <a:avLst/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>
                <a:latin typeface="Gill Sans MT" pitchFamily="34" charset="0"/>
              </a:rPr>
              <a:t>There is </a:t>
            </a:r>
            <a:r>
              <a:rPr lang="en-US" dirty="0" smtClean="0">
                <a:latin typeface="Gill Sans MT" pitchFamily="34" charset="0"/>
              </a:rPr>
              <a:t>a huge shortage </a:t>
            </a:r>
            <a:r>
              <a:rPr lang="en-US" dirty="0">
                <a:latin typeface="Gill Sans MT" pitchFamily="34" charset="0"/>
              </a:rPr>
              <a:t>of knowledgeable, skilled web programmers and software engineers</a:t>
            </a:r>
          </a:p>
        </p:txBody>
      </p:sp>
    </p:spTree>
    <p:extLst>
      <p:ext uri="{BB962C8B-B14F-4D97-AF65-F5344CB8AC3E}">
        <p14:creationId xmlns:p14="http://schemas.microsoft.com/office/powerpoint/2010/main" val="30479341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382000" cy="914400"/>
          </a:xfrm>
        </p:spPr>
        <p:txBody>
          <a:bodyPr/>
          <a:lstStyle/>
          <a:p>
            <a:pPr algn="l"/>
            <a:r>
              <a:rPr lang="en-US" dirty="0"/>
              <a:t>Summary</a:t>
            </a:r>
            <a:r>
              <a:rPr lang="en-US" sz="3200" dirty="0"/>
              <a:t> : Concerns of Software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" y="6553200"/>
            <a:ext cx="1905000" cy="30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DB4AAF-9484-4D4D-A708-8B2780A2C97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301625" y="1524000"/>
            <a:ext cx="3813175" cy="1508125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381000" indent="-381000" algn="ctr">
              <a:lnSpc>
                <a:spcPct val="90000"/>
              </a:lnSpc>
              <a:buFontTx/>
              <a:buNone/>
            </a:pPr>
            <a:r>
              <a:rPr lang="en-US" sz="2400" u="sng" kern="0" smtClean="0">
                <a:solidFill>
                  <a:srgbClr val="FFFF00"/>
                </a:solidFill>
                <a:effectLst/>
              </a:rPr>
              <a:t>Traditional</a:t>
            </a:r>
          </a:p>
          <a:p>
            <a:pPr marL="381000" indent="-3810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sz="2400" kern="0" smtClean="0">
                <a:effectLst/>
              </a:rPr>
              <a:t>Efficiency of process         (time to market)</a:t>
            </a:r>
          </a:p>
          <a:p>
            <a:pPr marL="381000" indent="-381000">
              <a:lnSpc>
                <a:spcPct val="90000"/>
              </a:lnSpc>
              <a:buFont typeface="Monotype Sorts" charset="2"/>
              <a:buAutoNum type="arabicPeriod"/>
            </a:pPr>
            <a:r>
              <a:rPr lang="en-US" sz="2400" kern="0" smtClean="0">
                <a:effectLst/>
              </a:rPr>
              <a:t>Efficiency of execution</a:t>
            </a:r>
            <a:endParaRPr lang="en-US" sz="2400" kern="0" dirty="0" smtClean="0">
              <a:effectLst/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694238" y="1524000"/>
            <a:ext cx="4221162" cy="45720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381000" indent="-381000" algn="ctr">
              <a:buFontTx/>
              <a:buNone/>
            </a:pPr>
            <a:r>
              <a:rPr lang="en-US" sz="2400" u="sng" kern="0" smtClean="0">
                <a:solidFill>
                  <a:schemeClr val="tx2"/>
                </a:solidFill>
              </a:rPr>
              <a:t>Web Software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Reliability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Usability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Scalability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Security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Availability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Maintainability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kern="0" smtClean="0"/>
              <a:t>Performance &amp; Time to Market</a:t>
            </a:r>
          </a:p>
          <a:p>
            <a:pPr marL="381000" indent="-381000">
              <a:buFont typeface="Monotype Sorts" charset="2"/>
              <a:buAutoNum type="arabicPeriod"/>
            </a:pPr>
            <a:endParaRPr lang="en-US" sz="2400" kern="0" dirty="0" smtClean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01625" y="3886200"/>
            <a:ext cx="381000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Reliability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Safety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Maintainability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Security</a:t>
            </a:r>
          </a:p>
        </p:txBody>
      </p: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2549525" y="3429000"/>
            <a:ext cx="76200" cy="381000"/>
            <a:chOff x="1488" y="2208"/>
            <a:chExt cx="48" cy="240"/>
          </a:xfrm>
        </p:grpSpPr>
        <p:sp>
          <p:nvSpPr>
            <p:cNvPr id="10" name="Oval 7"/>
            <p:cNvSpPr>
              <a:spLocks noChangeArrowheads="1"/>
            </p:cNvSpPr>
            <p:nvPr/>
          </p:nvSpPr>
          <p:spPr bwMode="auto">
            <a:xfrm>
              <a:off x="1488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488" y="23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Oval 9"/>
            <p:cNvSpPr>
              <a:spLocks noChangeArrowheads="1"/>
            </p:cNvSpPr>
            <p:nvPr/>
          </p:nvSpPr>
          <p:spPr bwMode="auto">
            <a:xfrm>
              <a:off x="1488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" name="Group 10"/>
          <p:cNvGrpSpPr>
            <a:grpSpLocks/>
          </p:cNvGrpSpPr>
          <p:nvPr/>
        </p:nvGrpSpPr>
        <p:grpSpPr bwMode="auto">
          <a:xfrm>
            <a:off x="2555875" y="5791200"/>
            <a:ext cx="76200" cy="381000"/>
            <a:chOff x="1488" y="2208"/>
            <a:chExt cx="48" cy="240"/>
          </a:xfrm>
        </p:grpSpPr>
        <p:sp>
          <p:nvSpPr>
            <p:cNvPr id="14" name="Oval 11"/>
            <p:cNvSpPr>
              <a:spLocks noChangeArrowheads="1"/>
            </p:cNvSpPr>
            <p:nvPr/>
          </p:nvSpPr>
          <p:spPr bwMode="auto">
            <a:xfrm>
              <a:off x="1488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12"/>
            <p:cNvSpPr>
              <a:spLocks noChangeArrowheads="1"/>
            </p:cNvSpPr>
            <p:nvPr/>
          </p:nvSpPr>
          <p:spPr bwMode="auto">
            <a:xfrm>
              <a:off x="1488" y="23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13"/>
            <p:cNvSpPr>
              <a:spLocks noChangeArrowheads="1"/>
            </p:cNvSpPr>
            <p:nvPr/>
          </p:nvSpPr>
          <p:spPr bwMode="auto">
            <a:xfrm>
              <a:off x="1488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7" name="Group 14"/>
          <p:cNvGrpSpPr>
            <a:grpSpLocks/>
          </p:cNvGrpSpPr>
          <p:nvPr/>
        </p:nvGrpSpPr>
        <p:grpSpPr bwMode="auto">
          <a:xfrm>
            <a:off x="6515100" y="5638800"/>
            <a:ext cx="76200" cy="381000"/>
            <a:chOff x="1488" y="2208"/>
            <a:chExt cx="48" cy="240"/>
          </a:xfrm>
        </p:grpSpPr>
        <p:sp>
          <p:nvSpPr>
            <p:cNvPr id="18" name="Oval 15"/>
            <p:cNvSpPr>
              <a:spLocks noChangeArrowheads="1"/>
            </p:cNvSpPr>
            <p:nvPr/>
          </p:nvSpPr>
          <p:spPr bwMode="auto">
            <a:xfrm>
              <a:off x="1488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Oval 16"/>
            <p:cNvSpPr>
              <a:spLocks noChangeArrowheads="1"/>
            </p:cNvSpPr>
            <p:nvPr/>
          </p:nvSpPr>
          <p:spPr bwMode="auto">
            <a:xfrm>
              <a:off x="1488" y="23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17"/>
            <p:cNvSpPr>
              <a:spLocks noChangeArrowheads="1"/>
            </p:cNvSpPr>
            <p:nvPr/>
          </p:nvSpPr>
          <p:spPr bwMode="auto">
            <a:xfrm>
              <a:off x="1488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1" name="Line 18"/>
          <p:cNvSpPr>
            <a:spLocks noChangeShapeType="1"/>
          </p:cNvSpPr>
          <p:nvPr/>
        </p:nvSpPr>
        <p:spPr bwMode="auto">
          <a:xfrm>
            <a:off x="4191000" y="2209800"/>
            <a:ext cx="0" cy="40386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26465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  <p:bldP spid="8" grpId="0" autoUpdateAnimBg="0"/>
      <p:bldP spid="21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33400" y="2895600"/>
            <a:ext cx="4038600" cy="6096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61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458200" cy="990600"/>
          </a:xfrm>
        </p:spPr>
        <p:txBody>
          <a:bodyPr/>
          <a:lstStyle/>
          <a:p>
            <a:r>
              <a:rPr lang="en-US" dirty="0"/>
              <a:t>H</a:t>
            </a:r>
            <a:r>
              <a:rPr lang="en-US" sz="3200" dirty="0"/>
              <a:t>ypertext </a:t>
            </a:r>
            <a:r>
              <a:rPr lang="en-US" dirty="0"/>
              <a:t>T</a:t>
            </a:r>
            <a:r>
              <a:rPr lang="en-US" sz="3200" dirty="0"/>
              <a:t>ransport </a:t>
            </a:r>
            <a:r>
              <a:rPr lang="en-US" dirty="0" smtClean="0"/>
              <a:t>P</a:t>
            </a:r>
            <a:r>
              <a:rPr lang="en-US" sz="3200" dirty="0" smtClean="0"/>
              <a:t>rotocol</a:t>
            </a:r>
            <a:endParaRPr lang="en-US" dirty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600200"/>
            <a:ext cx="8839200" cy="49530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HTTP</a:t>
            </a:r>
            <a:r>
              <a:rPr lang="en-US" dirty="0"/>
              <a:t> is based on the </a:t>
            </a:r>
            <a:r>
              <a:rPr lang="en-US" dirty="0">
                <a:solidFill>
                  <a:srgbClr val="FFFF00"/>
                </a:solidFill>
              </a:rPr>
              <a:t>request-response</a:t>
            </a:r>
            <a:r>
              <a:rPr lang="en-US" dirty="0"/>
              <a:t> communication </a:t>
            </a:r>
            <a:r>
              <a:rPr lang="en-US" dirty="0" smtClean="0"/>
              <a:t>model :</a:t>
            </a:r>
            <a:endParaRPr lang="en-US" dirty="0"/>
          </a:p>
          <a:p>
            <a:pPr lvl="1"/>
            <a:r>
              <a:rPr lang="en-US" dirty="0"/>
              <a:t>Client sends a </a:t>
            </a:r>
            <a:r>
              <a:rPr lang="en-US" dirty="0">
                <a:solidFill>
                  <a:srgbClr val="FFFF00"/>
                </a:solidFill>
              </a:rPr>
              <a:t>request</a:t>
            </a:r>
          </a:p>
          <a:p>
            <a:pPr lvl="1"/>
            <a:r>
              <a:rPr lang="en-US" dirty="0"/>
              <a:t>Server sends a </a:t>
            </a:r>
            <a:r>
              <a:rPr lang="en-US" dirty="0">
                <a:solidFill>
                  <a:srgbClr val="FFFF00"/>
                </a:solidFill>
              </a:rPr>
              <a:t>response</a:t>
            </a:r>
          </a:p>
          <a:p>
            <a:r>
              <a:rPr lang="en-US" dirty="0"/>
              <a:t>HTTP is a </a:t>
            </a:r>
            <a:r>
              <a:rPr lang="en-US" dirty="0">
                <a:solidFill>
                  <a:srgbClr val="FFFF00"/>
                </a:solidFill>
              </a:rPr>
              <a:t>stateless</a:t>
            </a:r>
            <a:r>
              <a:rPr lang="en-US" dirty="0"/>
              <a:t> </a:t>
            </a:r>
            <a:r>
              <a:rPr lang="en-US" dirty="0" smtClean="0"/>
              <a:t>protocol :</a:t>
            </a:r>
            <a:endParaRPr lang="en-US" dirty="0"/>
          </a:p>
          <a:p>
            <a:pPr lvl="1"/>
            <a:r>
              <a:rPr lang="en-US" dirty="0"/>
              <a:t>The protocol does not require the server to remember anything about the client between </a:t>
            </a:r>
            <a:r>
              <a:rPr lang="en-US" dirty="0" smtClean="0"/>
              <a:t>requests</a:t>
            </a:r>
          </a:p>
          <a:p>
            <a:r>
              <a:rPr lang="en-US" dirty="0" smtClean="0"/>
              <a:t>The original standards proposal for HTTP :</a:t>
            </a:r>
          </a:p>
          <a:p>
            <a:pPr lvl="1"/>
            <a:r>
              <a:rPr lang="en-US" dirty="0" smtClean="0">
                <a:hlinkClick r:id="rId2"/>
              </a:rPr>
              <a:t>ftp://ftp.rfc-editor.org/in-notes/rfc2616.txt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BA00-78EF-45CC-8114-27D29F67585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448135" y="838200"/>
            <a:ext cx="204094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(HTTP)</a:t>
            </a:r>
            <a:endParaRPr lang="en-US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159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Normally implemented over a </a:t>
            </a:r>
            <a:r>
              <a:rPr lang="en-US" sz="2800" dirty="0">
                <a:solidFill>
                  <a:srgbClr val="FFFF00"/>
                </a:solidFill>
              </a:rPr>
              <a:t>TCP </a:t>
            </a:r>
            <a:r>
              <a:rPr lang="en-US" sz="2800" dirty="0" smtClean="0">
                <a:solidFill>
                  <a:srgbClr val="FFFF00"/>
                </a:solidFill>
              </a:rPr>
              <a:t>connection</a:t>
            </a:r>
            <a:endParaRPr lang="en-US" sz="2800" dirty="0" smtClean="0"/>
          </a:p>
          <a:p>
            <a:pPr lvl="1">
              <a:lnSpc>
                <a:spcPct val="90000"/>
              </a:lnSpc>
            </a:pPr>
            <a:r>
              <a:rPr lang="en-US" sz="2400" dirty="0" smtClean="0"/>
              <a:t>80 </a:t>
            </a:r>
            <a:r>
              <a:rPr lang="en-US" sz="2400" dirty="0"/>
              <a:t>is standard port number for </a:t>
            </a:r>
            <a:r>
              <a:rPr lang="en-US" sz="2400" dirty="0" smtClean="0"/>
              <a:t>HTTP</a:t>
            </a:r>
          </a:p>
          <a:p>
            <a:pPr lvl="1"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r>
              <a:rPr lang="en-US" sz="2800" dirty="0"/>
              <a:t>Typical </a:t>
            </a:r>
            <a:r>
              <a:rPr lang="en-US" sz="2800" dirty="0">
                <a:solidFill>
                  <a:srgbClr val="FFFF00"/>
                </a:solidFill>
              </a:rPr>
              <a:t>browser-server</a:t>
            </a:r>
            <a:r>
              <a:rPr lang="en-US" sz="2800" dirty="0"/>
              <a:t> interaction: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User enters </a:t>
            </a:r>
            <a:r>
              <a:rPr lang="en-US" sz="2400" dirty="0">
                <a:solidFill>
                  <a:srgbClr val="FFFF00"/>
                </a:solidFill>
              </a:rPr>
              <a:t>Web address</a:t>
            </a:r>
            <a:r>
              <a:rPr lang="en-US" sz="2400" dirty="0"/>
              <a:t> in browser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Browser uses DNS to locate </a:t>
            </a:r>
            <a:r>
              <a:rPr lang="en-US" sz="2400" dirty="0">
                <a:solidFill>
                  <a:srgbClr val="FFFF00"/>
                </a:solidFill>
              </a:rPr>
              <a:t>IP address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Browser opens </a:t>
            </a:r>
            <a:r>
              <a:rPr lang="en-US" sz="2400" dirty="0">
                <a:solidFill>
                  <a:srgbClr val="FFFF00"/>
                </a:solidFill>
              </a:rPr>
              <a:t>TCP connection</a:t>
            </a:r>
            <a:r>
              <a:rPr lang="en-US" sz="2400" dirty="0"/>
              <a:t> to server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Browser sends </a:t>
            </a:r>
            <a:r>
              <a:rPr lang="en-US" sz="2400" dirty="0">
                <a:solidFill>
                  <a:srgbClr val="FFFF00"/>
                </a:solidFill>
              </a:rPr>
              <a:t>HTTP request</a:t>
            </a:r>
            <a:r>
              <a:rPr lang="en-US" sz="2400" dirty="0"/>
              <a:t> over connection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Server sends </a:t>
            </a:r>
            <a:r>
              <a:rPr lang="en-US" sz="2400" dirty="0">
                <a:solidFill>
                  <a:srgbClr val="FFFF00"/>
                </a:solidFill>
              </a:rPr>
              <a:t>HTTP response</a:t>
            </a:r>
            <a:r>
              <a:rPr lang="en-US" sz="2400" dirty="0"/>
              <a:t> to browser over connection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Browser displays </a:t>
            </a:r>
            <a:r>
              <a:rPr lang="en-US" sz="2400" dirty="0">
                <a:solidFill>
                  <a:srgbClr val="FFFF00"/>
                </a:solidFill>
              </a:rPr>
              <a:t>body of response</a:t>
            </a:r>
            <a:r>
              <a:rPr lang="en-US" sz="2400" dirty="0"/>
              <a:t> in the client area of the browser window</a:t>
            </a:r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BA00-78EF-45CC-8114-27D29F67585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9966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Request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BA00-78EF-45CC-8114-27D29F67585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28600" y="1255693"/>
            <a:ext cx="8686800" cy="95410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Clients send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requests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 to servers to ask for a resource (usually a file or to run a program)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762000" y="3429000"/>
            <a:ext cx="76200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Example: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GET http://cs.gmu.edu/~offutt HTTP/1.1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33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</a:t>
            </a:r>
            <a:r>
              <a:rPr lang="en-US" dirty="0" smtClean="0"/>
              <a:t>Response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CBA00-78EF-45CC-8114-27D29F67585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6200" y="1255693"/>
            <a:ext cx="8991600" cy="954107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Servers send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responses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 to clients with result of request (error code, a file output of a program)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62000" y="2438400"/>
            <a:ext cx="7620000" cy="52322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Example: </a:t>
            </a:r>
            <a:r>
              <a:rPr lang="en-US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HTTP/1.1 200 OK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ill Sans MT" pitchFamily="34" charset="0"/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1409700" y="3505200"/>
            <a:ext cx="6324600" cy="2710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buFontTx/>
              <a:buNone/>
            </a:pPr>
            <a:r>
              <a:rPr lang="en-US" kern="0" dirty="0" smtClean="0"/>
              <a:t>First digit is </a:t>
            </a:r>
            <a:r>
              <a:rPr lang="en-US" kern="0" dirty="0" smtClean="0">
                <a:solidFill>
                  <a:srgbClr val="FFFF00"/>
                </a:solidFill>
              </a:rPr>
              <a:t>class</a:t>
            </a:r>
            <a:r>
              <a:rPr lang="en-US" kern="0" dirty="0" smtClean="0"/>
              <a:t> of the status code :</a:t>
            </a:r>
          </a:p>
          <a:p>
            <a:pPr lvl="1"/>
            <a:r>
              <a:rPr lang="en-US" kern="0" dirty="0" smtClean="0"/>
              <a:t>1 = Informational</a:t>
            </a:r>
          </a:p>
          <a:p>
            <a:pPr lvl="1"/>
            <a:r>
              <a:rPr lang="en-US" kern="0" dirty="0" smtClean="0"/>
              <a:t>2 = Success</a:t>
            </a:r>
          </a:p>
          <a:p>
            <a:pPr lvl="1"/>
            <a:r>
              <a:rPr lang="en-US" kern="0" dirty="0" smtClean="0"/>
              <a:t>3 = Redirection (with alternate URL)</a:t>
            </a:r>
          </a:p>
          <a:p>
            <a:pPr lvl="1"/>
            <a:r>
              <a:rPr lang="en-US" kern="0" dirty="0" smtClean="0"/>
              <a:t>4 = Client Error</a:t>
            </a:r>
          </a:p>
          <a:p>
            <a:pPr lvl="1"/>
            <a:r>
              <a:rPr lang="en-US" kern="0" dirty="0" smtClean="0"/>
              <a:t>5 = Server Error</a:t>
            </a:r>
          </a:p>
        </p:txBody>
      </p:sp>
      <p:sp>
        <p:nvSpPr>
          <p:cNvPr id="3" name="Up Arrow 2"/>
          <p:cNvSpPr/>
          <p:nvPr/>
        </p:nvSpPr>
        <p:spPr bwMode="auto">
          <a:xfrm>
            <a:off x="5562600" y="2895600"/>
            <a:ext cx="304800" cy="685800"/>
          </a:xfrm>
          <a:prstGeom prst="upArrow">
            <a:avLst/>
          </a:prstGeom>
          <a:solidFill>
            <a:schemeClr val="tx2"/>
          </a:solidFill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8562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/>
      <p:bldP spid="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Client Caching</a:t>
            </a:r>
          </a:p>
        </p:txBody>
      </p:sp>
      <p:sp>
        <p:nvSpPr>
          <p:cNvPr id="58372" name="Rectangle 4"/>
          <p:cNvSpPr>
            <a:spLocks noChangeArrowheads="1"/>
          </p:cNvSpPr>
          <p:nvPr/>
        </p:nvSpPr>
        <p:spPr bwMode="auto">
          <a:xfrm>
            <a:off x="533400" y="2057400"/>
            <a:ext cx="1447800" cy="2667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Gill Sans MT" pitchFamily="34" charset="0"/>
              </a:rPr>
              <a:t>Browser</a:t>
            </a:r>
          </a:p>
        </p:txBody>
      </p:sp>
      <p:sp>
        <p:nvSpPr>
          <p:cNvPr id="58373" name="Rectangle 5"/>
          <p:cNvSpPr>
            <a:spLocks noChangeArrowheads="1"/>
          </p:cNvSpPr>
          <p:nvPr/>
        </p:nvSpPr>
        <p:spPr bwMode="auto">
          <a:xfrm>
            <a:off x="6781800" y="2057400"/>
            <a:ext cx="1447800" cy="28194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b="1" dirty="0">
                <a:solidFill>
                  <a:srgbClr val="000000"/>
                </a:solidFill>
                <a:latin typeface="Gill Sans MT" pitchFamily="34" charset="0"/>
              </a:rPr>
              <a:t>Web</a:t>
            </a:r>
          </a:p>
          <a:p>
            <a:pPr algn="ctr"/>
            <a:r>
              <a:rPr lang="en-US" sz="2000" b="1" dirty="0">
                <a:solidFill>
                  <a:srgbClr val="000000"/>
                </a:solidFill>
                <a:latin typeface="Gill Sans MT" pitchFamily="34" charset="0"/>
              </a:rPr>
              <a:t>Server</a:t>
            </a:r>
          </a:p>
        </p:txBody>
      </p:sp>
      <p:sp>
        <p:nvSpPr>
          <p:cNvPr id="58374" name="Line 6"/>
          <p:cNvSpPr>
            <a:spLocks noChangeShapeType="1"/>
          </p:cNvSpPr>
          <p:nvPr/>
        </p:nvSpPr>
        <p:spPr bwMode="auto">
          <a:xfrm>
            <a:off x="2057400" y="2286000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2590800" y="1919287"/>
            <a:ext cx="29374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Gill Sans MT" pitchFamily="34" charset="0"/>
              </a:rPr>
              <a:t>1. HTTP request for image</a:t>
            </a:r>
          </a:p>
        </p:txBody>
      </p:sp>
      <p:sp>
        <p:nvSpPr>
          <p:cNvPr id="58376" name="Line 8"/>
          <p:cNvSpPr>
            <a:spLocks noChangeShapeType="1"/>
          </p:cNvSpPr>
          <p:nvPr/>
        </p:nvSpPr>
        <p:spPr bwMode="auto">
          <a:xfrm flipH="1">
            <a:off x="2057400" y="2819400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58377" name="Text Box 9"/>
          <p:cNvSpPr txBox="1">
            <a:spLocks noChangeArrowheads="1"/>
          </p:cNvSpPr>
          <p:nvPr/>
        </p:nvSpPr>
        <p:spPr bwMode="auto">
          <a:xfrm>
            <a:off x="2590800" y="2452687"/>
            <a:ext cx="3842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Gill Sans MT" pitchFamily="34" charset="0"/>
              </a:rPr>
              <a:t>2. HTTP response containing image</a:t>
            </a:r>
          </a:p>
        </p:txBody>
      </p:sp>
      <p:sp>
        <p:nvSpPr>
          <p:cNvPr id="58379" name="Rectangle 11"/>
          <p:cNvSpPr>
            <a:spLocks noChangeArrowheads="1"/>
          </p:cNvSpPr>
          <p:nvPr/>
        </p:nvSpPr>
        <p:spPr bwMode="auto">
          <a:xfrm>
            <a:off x="152400" y="1524000"/>
            <a:ext cx="2209800" cy="50292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8381" name="Text Box 13"/>
          <p:cNvSpPr txBox="1">
            <a:spLocks noChangeArrowheads="1"/>
          </p:cNvSpPr>
          <p:nvPr/>
        </p:nvSpPr>
        <p:spPr bwMode="auto">
          <a:xfrm>
            <a:off x="688415" y="1030287"/>
            <a:ext cx="106792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Client</a:t>
            </a:r>
          </a:p>
        </p:txBody>
      </p:sp>
      <p:sp>
        <p:nvSpPr>
          <p:cNvPr id="58383" name="Rectangle 15"/>
          <p:cNvSpPr>
            <a:spLocks noChangeArrowheads="1"/>
          </p:cNvSpPr>
          <p:nvPr/>
        </p:nvSpPr>
        <p:spPr bwMode="auto">
          <a:xfrm>
            <a:off x="6400800" y="1447800"/>
            <a:ext cx="2209800" cy="49530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58384" name="Text Box 16"/>
          <p:cNvSpPr txBox="1">
            <a:spLocks noChangeArrowheads="1"/>
          </p:cNvSpPr>
          <p:nvPr/>
        </p:nvSpPr>
        <p:spPr bwMode="auto">
          <a:xfrm>
            <a:off x="6926789" y="990600"/>
            <a:ext cx="113877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  <a:latin typeface="Gill Sans MT" pitchFamily="34" charset="0"/>
              </a:rPr>
              <a:t>Server</a:t>
            </a:r>
          </a:p>
        </p:txBody>
      </p:sp>
      <p:sp>
        <p:nvSpPr>
          <p:cNvPr id="58385" name="AutoShape 17"/>
          <p:cNvSpPr>
            <a:spLocks noChangeArrowheads="1"/>
          </p:cNvSpPr>
          <p:nvPr/>
        </p:nvSpPr>
        <p:spPr bwMode="auto">
          <a:xfrm>
            <a:off x="685800" y="5410200"/>
            <a:ext cx="1143000" cy="990600"/>
          </a:xfrm>
          <a:prstGeom prst="can">
            <a:avLst>
              <a:gd name="adj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Gill Sans MT" pitchFamily="34" charset="0"/>
              </a:rPr>
              <a:t>Cache</a:t>
            </a:r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>
            <a:off x="762000" y="47244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58387" name="Text Box 19"/>
          <p:cNvSpPr txBox="1">
            <a:spLocks noChangeArrowheads="1"/>
          </p:cNvSpPr>
          <p:nvPr/>
        </p:nvSpPr>
        <p:spPr bwMode="auto">
          <a:xfrm>
            <a:off x="457200" y="4724400"/>
            <a:ext cx="164147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Gill Sans MT" pitchFamily="34" charset="0"/>
              </a:rPr>
              <a:t>3. Store image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F33B3-A89E-40A9-AA8E-B6695F4DA8E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50215" y="3617913"/>
            <a:ext cx="1414170" cy="1015663"/>
          </a:xfrm>
          <a:prstGeom prst="rect">
            <a:avLst/>
          </a:prstGeom>
          <a:solidFill>
            <a:schemeClr val="accent5">
              <a:lumMod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I need that</a:t>
            </a:r>
          </a:p>
          <a:p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image</a:t>
            </a:r>
          </a:p>
          <a:p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rPr>
              <a:t>again…</a:t>
            </a:r>
          </a:p>
        </p:txBody>
      </p:sp>
      <p:sp>
        <p:nvSpPr>
          <p:cNvPr id="19" name="Line 11"/>
          <p:cNvSpPr>
            <a:spLocks noChangeShapeType="1"/>
          </p:cNvSpPr>
          <p:nvPr/>
        </p:nvSpPr>
        <p:spPr bwMode="auto">
          <a:xfrm>
            <a:off x="2057400" y="3671887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20" name="Text Box 12"/>
          <p:cNvSpPr txBox="1">
            <a:spLocks noChangeArrowheads="1"/>
          </p:cNvSpPr>
          <p:nvPr/>
        </p:nvSpPr>
        <p:spPr bwMode="auto">
          <a:xfrm>
            <a:off x="2590800" y="3367087"/>
            <a:ext cx="27787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Gill Sans MT" pitchFamily="34" charset="0"/>
              </a:rPr>
              <a:t> HTTP request for image</a:t>
            </a:r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 flipH="1">
            <a:off x="2057400" y="4205287"/>
            <a:ext cx="4724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2590800" y="3900487"/>
            <a:ext cx="36131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FFFF00"/>
                </a:solidFill>
                <a:latin typeface="Gill Sans MT" pitchFamily="34" charset="0"/>
              </a:rPr>
              <a:t>HTTP response containing image</a:t>
            </a:r>
          </a:p>
        </p:txBody>
      </p:sp>
      <p:sp>
        <p:nvSpPr>
          <p:cNvPr id="23" name="Text Box 15"/>
          <p:cNvSpPr txBox="1">
            <a:spLocks noChangeArrowheads="1"/>
          </p:cNvSpPr>
          <p:nvPr/>
        </p:nvSpPr>
        <p:spPr bwMode="auto">
          <a:xfrm>
            <a:off x="2667000" y="3059668"/>
            <a:ext cx="2106602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 smtClean="0">
                <a:solidFill>
                  <a:srgbClr val="FFFF00"/>
                </a:solidFill>
                <a:latin typeface="Gill Sans MT" pitchFamily="34" charset="0"/>
              </a:rPr>
              <a:t>The slow way …</a:t>
            </a:r>
            <a:endParaRPr lang="en-US" sz="2000" b="1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V="1">
            <a:off x="1219200" y="4724400"/>
            <a:ext cx="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>
              <a:latin typeface="Gill Sans MT" pitchFamily="34" charset="0"/>
            </a:endParaRP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1143000" y="5010090"/>
            <a:ext cx="1295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  <a:latin typeface="Gill Sans MT" pitchFamily="34" charset="0"/>
              </a:rPr>
              <a:t>Get image</a:t>
            </a:r>
            <a:endParaRPr lang="en-US" sz="2000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2400355" y="4760913"/>
            <a:ext cx="2269532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 dirty="0">
                <a:solidFill>
                  <a:srgbClr val="FFFF00"/>
                </a:solidFill>
                <a:latin typeface="Gill Sans MT" pitchFamily="34" charset="0"/>
              </a:rPr>
              <a:t>… </a:t>
            </a:r>
            <a:r>
              <a:rPr lang="en-US" sz="2000" b="1" dirty="0" smtClean="0">
                <a:solidFill>
                  <a:srgbClr val="FFFF00"/>
                </a:solidFill>
                <a:latin typeface="Gill Sans MT" pitchFamily="34" charset="0"/>
              </a:rPr>
              <a:t>or the fast way</a:t>
            </a:r>
            <a:endParaRPr lang="en-US" sz="2000" b="1" dirty="0">
              <a:solidFill>
                <a:srgbClr val="FFFF00"/>
              </a:solidFill>
              <a:latin typeface="Gill Sans MT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235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1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2000"/>
                                        <p:tgtEl>
                                          <p:spTgt spid="58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2000"/>
                                        <p:tgtEl>
                                          <p:spTgt spid="583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2000"/>
                                        <p:tgtEl>
                                          <p:spTgt spid="583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2000"/>
                                        <p:tgtEl>
                                          <p:spTgt spid="58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2000"/>
                                        <p:tgtEl>
                                          <p:spTgt spid="58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83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0"/>
                            </p:stCondLst>
                            <p:childTnLst>
                              <p:par>
                                <p:cTn id="9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4" grpId="0" animBg="1"/>
      <p:bldP spid="58374" grpId="1" animBg="1"/>
      <p:bldP spid="58375" grpId="0"/>
      <p:bldP spid="58375" grpId="1"/>
      <p:bldP spid="58376" grpId="0" animBg="1"/>
      <p:bldP spid="58376" grpId="1" animBg="1"/>
      <p:bldP spid="58377" grpId="0"/>
      <p:bldP spid="58377" grpId="1"/>
      <p:bldP spid="58386" grpId="0" animBg="1"/>
      <p:bldP spid="58386" grpId="1" animBg="1"/>
      <p:bldP spid="58387" grpId="0"/>
      <p:bldP spid="58387" grpId="1"/>
      <p:bldP spid="18" grpId="0" animBg="1"/>
      <p:bldP spid="19" grpId="0" animBg="1"/>
      <p:bldP spid="19" grpId="1" animBg="1"/>
      <p:bldP spid="20" grpId="0"/>
      <p:bldP spid="20" grpId="1"/>
      <p:bldP spid="21" grpId="0" animBg="1"/>
      <p:bldP spid="21" grpId="1" animBg="1"/>
      <p:bldP spid="22" grpId="0"/>
      <p:bldP spid="22" grpId="1"/>
      <p:bldP spid="23" grpId="0" animBg="1"/>
      <p:bldP spid="23" grpId="1" animBg="1"/>
      <p:bldP spid="29" grpId="0" animBg="1"/>
      <p:bldP spid="30" grpId="0"/>
      <p:bldP spid="3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3360821" y="914400"/>
            <a:ext cx="2430379" cy="922421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83258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33400" y="3429000"/>
            <a:ext cx="3810000" cy="6096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5614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" y="6553200"/>
            <a:ext cx="1905000" cy="304800"/>
          </a:xfrm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2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39000" y="6553200"/>
            <a:ext cx="1905000" cy="304800"/>
          </a:xfrm>
        </p:spPr>
        <p:txBody>
          <a:bodyPr/>
          <a:lstStyle/>
          <a:p>
            <a:fld id="{9445F498-3328-4FF4-AE22-5576AD42A5DE}" type="slidenum">
              <a:rPr lang="en-US"/>
              <a:pPr/>
              <a:t>21</a:t>
            </a:fld>
            <a:endParaRPr lang="en-US"/>
          </a:p>
        </p:txBody>
      </p:sp>
      <p:sp>
        <p:nvSpPr>
          <p:cNvPr id="148482" name="AutoShape 1026"/>
          <p:cNvSpPr>
            <a:spLocks noChangeArrowheads="1"/>
          </p:cNvSpPr>
          <p:nvPr/>
        </p:nvSpPr>
        <p:spPr bwMode="auto">
          <a:xfrm>
            <a:off x="685800" y="2308225"/>
            <a:ext cx="2933700" cy="2922588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148483" name="Rectangle 102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Server Side Processing</a:t>
            </a:r>
          </a:p>
        </p:txBody>
      </p:sp>
      <p:sp>
        <p:nvSpPr>
          <p:cNvPr id="148484" name="AutoShape 1028"/>
          <p:cNvSpPr>
            <a:spLocks noChangeArrowheads="1"/>
          </p:cNvSpPr>
          <p:nvPr/>
        </p:nvSpPr>
        <p:spPr bwMode="auto">
          <a:xfrm>
            <a:off x="5524500" y="2308225"/>
            <a:ext cx="3238500" cy="2922588"/>
          </a:xfrm>
          <a:prstGeom prst="roundRect">
            <a:avLst>
              <a:gd name="adj" fmla="val 16667"/>
            </a:avLst>
          </a:prstGeom>
          <a:solidFill>
            <a:srgbClr val="3399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148485" name="AutoShape 1029"/>
          <p:cNvSpPr>
            <a:spLocks noChangeArrowheads="1"/>
          </p:cNvSpPr>
          <p:nvPr/>
        </p:nvSpPr>
        <p:spPr bwMode="auto">
          <a:xfrm>
            <a:off x="3155950" y="1638300"/>
            <a:ext cx="3244850" cy="812800"/>
          </a:xfrm>
          <a:prstGeom prst="curvedDownArrow">
            <a:avLst>
              <a:gd name="adj1" fmla="val 79844"/>
              <a:gd name="adj2" fmla="val 159688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148486" name="AutoShape 1030"/>
          <p:cNvSpPr>
            <a:spLocks noChangeArrowheads="1"/>
          </p:cNvSpPr>
          <p:nvPr/>
        </p:nvSpPr>
        <p:spPr bwMode="auto">
          <a:xfrm flipH="1" flipV="1">
            <a:off x="2794000" y="5045075"/>
            <a:ext cx="3244850" cy="812800"/>
          </a:xfrm>
          <a:prstGeom prst="curvedDownArrow">
            <a:avLst>
              <a:gd name="adj1" fmla="val 79844"/>
              <a:gd name="adj2" fmla="val 159688"/>
              <a:gd name="adj3" fmla="val 33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148487" name="Text Box 1031"/>
          <p:cNvSpPr txBox="1">
            <a:spLocks noChangeArrowheads="1"/>
          </p:cNvSpPr>
          <p:nvPr/>
        </p:nvSpPr>
        <p:spPr bwMode="auto">
          <a:xfrm>
            <a:off x="3451225" y="5757863"/>
            <a:ext cx="2241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Gill Sans MT" pitchFamily="34" charset="0"/>
              </a:rPr>
              <a:t>HTTP Response</a:t>
            </a:r>
          </a:p>
        </p:txBody>
      </p:sp>
      <p:sp>
        <p:nvSpPr>
          <p:cNvPr id="148488" name="Text Box 1032"/>
          <p:cNvSpPr txBox="1">
            <a:spLocks noChangeArrowheads="1"/>
          </p:cNvSpPr>
          <p:nvPr/>
        </p:nvSpPr>
        <p:spPr bwMode="auto">
          <a:xfrm>
            <a:off x="3451225" y="1181100"/>
            <a:ext cx="2241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Gill Sans MT" pitchFamily="34" charset="0"/>
              </a:rPr>
              <a:t>HTTP Request</a:t>
            </a:r>
          </a:p>
        </p:txBody>
      </p:sp>
      <p:sp>
        <p:nvSpPr>
          <p:cNvPr id="148489" name="Text Box 1033"/>
          <p:cNvSpPr txBox="1">
            <a:spLocks noChangeArrowheads="1"/>
          </p:cNvSpPr>
          <p:nvPr/>
        </p:nvSpPr>
        <p:spPr bwMode="auto">
          <a:xfrm>
            <a:off x="1570038" y="4767263"/>
            <a:ext cx="116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Gill Sans MT" pitchFamily="34" charset="0"/>
              </a:rPr>
              <a:t>Client</a:t>
            </a:r>
          </a:p>
        </p:txBody>
      </p:sp>
      <p:sp>
        <p:nvSpPr>
          <p:cNvPr id="148490" name="Text Box 1034"/>
          <p:cNvSpPr txBox="1">
            <a:spLocks noChangeArrowheads="1"/>
          </p:cNvSpPr>
          <p:nvPr/>
        </p:nvSpPr>
        <p:spPr bwMode="auto">
          <a:xfrm>
            <a:off x="6408738" y="4757738"/>
            <a:ext cx="11652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Gill Sans MT" pitchFamily="34" charset="0"/>
              </a:rPr>
              <a:t>Server</a:t>
            </a:r>
          </a:p>
        </p:txBody>
      </p:sp>
      <p:sp>
        <p:nvSpPr>
          <p:cNvPr id="148498" name="Text Box 1042"/>
          <p:cNvSpPr txBox="1">
            <a:spLocks noChangeArrowheads="1"/>
          </p:cNvSpPr>
          <p:nvPr/>
        </p:nvSpPr>
        <p:spPr bwMode="auto">
          <a:xfrm>
            <a:off x="4175125" y="1991380"/>
            <a:ext cx="7937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Gill Sans MT" pitchFamily="34" charset="0"/>
              </a:rPr>
              <a:t>data</a:t>
            </a:r>
          </a:p>
        </p:txBody>
      </p:sp>
      <p:sp>
        <p:nvSpPr>
          <p:cNvPr id="148499" name="Text Box 1043"/>
          <p:cNvSpPr txBox="1">
            <a:spLocks noChangeArrowheads="1"/>
          </p:cNvSpPr>
          <p:nvPr/>
        </p:nvSpPr>
        <p:spPr bwMode="auto">
          <a:xfrm>
            <a:off x="4044950" y="5045075"/>
            <a:ext cx="12890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latin typeface="Gill Sans MT" pitchFamily="34" charset="0"/>
              </a:rPr>
              <a:t>HTML</a:t>
            </a:r>
          </a:p>
        </p:txBody>
      </p:sp>
      <p:sp>
        <p:nvSpPr>
          <p:cNvPr id="23" name="AutoShape 1036"/>
          <p:cNvSpPr>
            <a:spLocks noChangeArrowheads="1"/>
          </p:cNvSpPr>
          <p:nvPr/>
        </p:nvSpPr>
        <p:spPr bwMode="auto">
          <a:xfrm>
            <a:off x="973542" y="2986946"/>
            <a:ext cx="2477683" cy="1280253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24" name="Text Box 1037"/>
          <p:cNvSpPr txBox="1">
            <a:spLocks noChangeArrowheads="1"/>
          </p:cNvSpPr>
          <p:nvPr/>
        </p:nvSpPr>
        <p:spPr bwMode="auto">
          <a:xfrm>
            <a:off x="1046059" y="2954262"/>
            <a:ext cx="233264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UI implemented in a browser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31" name="AutoShape 1038"/>
          <p:cNvSpPr>
            <a:spLocks noChangeArrowheads="1"/>
          </p:cNvSpPr>
          <p:nvPr/>
        </p:nvSpPr>
        <p:spPr bwMode="auto">
          <a:xfrm>
            <a:off x="5780690" y="2624138"/>
            <a:ext cx="2906110" cy="2242152"/>
          </a:xfrm>
          <a:prstGeom prst="roundRect">
            <a:avLst>
              <a:gd name="adj" fmla="val 16667"/>
            </a:avLst>
          </a:prstGeom>
          <a:solidFill>
            <a:srgbClr val="0000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32" name="Text Box 1039"/>
          <p:cNvSpPr txBox="1">
            <a:spLocks noChangeArrowheads="1"/>
          </p:cNvSpPr>
          <p:nvPr/>
        </p:nvSpPr>
        <p:spPr bwMode="auto">
          <a:xfrm>
            <a:off x="5876925" y="2586335"/>
            <a:ext cx="18477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Web </a:t>
            </a:r>
            <a:r>
              <a:rPr lang="en-US" sz="2400" dirty="0">
                <a:latin typeface="Gill Sans MT" pitchFamily="34" charset="0"/>
              </a:rPr>
              <a:t>server</a:t>
            </a:r>
          </a:p>
        </p:txBody>
      </p:sp>
      <p:sp>
        <p:nvSpPr>
          <p:cNvPr id="33" name="AutoShape 1040"/>
          <p:cNvSpPr>
            <a:spLocks noChangeArrowheads="1"/>
          </p:cNvSpPr>
          <p:nvPr/>
        </p:nvSpPr>
        <p:spPr bwMode="auto">
          <a:xfrm>
            <a:off x="5965614" y="2995565"/>
            <a:ext cx="2644986" cy="1723580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2400">
              <a:latin typeface="Gill Sans MT" pitchFamily="34" charset="0"/>
            </a:endParaRPr>
          </a:p>
        </p:txBody>
      </p:sp>
      <p:sp>
        <p:nvSpPr>
          <p:cNvPr id="34" name="Text Box 1041"/>
          <p:cNvSpPr txBox="1">
            <a:spLocks noChangeArrowheads="1"/>
          </p:cNvSpPr>
          <p:nvPr/>
        </p:nvSpPr>
        <p:spPr bwMode="auto">
          <a:xfrm>
            <a:off x="5943600" y="2953525"/>
            <a:ext cx="266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Container engine</a:t>
            </a:r>
            <a:endParaRPr lang="en-US" sz="2400" dirty="0">
              <a:latin typeface="Gill Sans MT" pitchFamily="34" charset="0"/>
            </a:endParaRPr>
          </a:p>
        </p:txBody>
      </p:sp>
      <p:sp>
        <p:nvSpPr>
          <p:cNvPr id="35" name="Rounded Rectangle 34"/>
          <p:cNvSpPr/>
          <p:nvPr/>
        </p:nvSpPr>
        <p:spPr bwMode="auto">
          <a:xfrm>
            <a:off x="6190592" y="3405353"/>
            <a:ext cx="2123091" cy="122971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 smtClean="0">
              <a:ln>
                <a:noFill/>
              </a:ln>
              <a:solidFill>
                <a:srgbClr val="FAFD00"/>
              </a:solidFill>
              <a:effectLst/>
              <a:latin typeface="Gill Sans MT" pitchFamily="34" charset="0"/>
            </a:endParaRPr>
          </a:p>
        </p:txBody>
      </p:sp>
      <p:sp>
        <p:nvSpPr>
          <p:cNvPr id="36" name="Text Box 1039"/>
          <p:cNvSpPr txBox="1">
            <a:spLocks noChangeArrowheads="1"/>
          </p:cNvSpPr>
          <p:nvPr/>
        </p:nvSpPr>
        <p:spPr bwMode="auto">
          <a:xfrm>
            <a:off x="6197490" y="3365120"/>
            <a:ext cx="23369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Gill Sans MT" pitchFamily="34" charset="0"/>
              </a:rPr>
              <a:t>Program components</a:t>
            </a:r>
            <a:endParaRPr lang="en-US" sz="2400" dirty="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4243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Overview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grpSp>
        <p:nvGrpSpPr>
          <p:cNvPr id="6" name="Group 19"/>
          <p:cNvGrpSpPr/>
          <p:nvPr/>
        </p:nvGrpSpPr>
        <p:grpSpPr>
          <a:xfrm>
            <a:off x="3643361" y="2627297"/>
            <a:ext cx="1839074" cy="954107"/>
            <a:chOff x="2712378" y="1565549"/>
            <a:chExt cx="1839074" cy="954107"/>
          </a:xfrm>
        </p:grpSpPr>
        <p:sp>
          <p:nvSpPr>
            <p:cNvPr id="7" name="AutoShape 1038"/>
            <p:cNvSpPr>
              <a:spLocks noChangeArrowheads="1"/>
            </p:cNvSpPr>
            <p:nvPr/>
          </p:nvSpPr>
          <p:spPr bwMode="auto">
            <a:xfrm>
              <a:off x="2712378" y="1588372"/>
              <a:ext cx="1839074" cy="897974"/>
            </a:xfrm>
            <a:prstGeom prst="roundRect">
              <a:avLst>
                <a:gd name="adj" fmla="val 16667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8" name="Text Box 1039"/>
            <p:cNvSpPr txBox="1">
              <a:spLocks noChangeArrowheads="1"/>
            </p:cNvSpPr>
            <p:nvPr/>
          </p:nvSpPr>
          <p:spPr bwMode="auto">
            <a:xfrm>
              <a:off x="2712378" y="1565549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Web </a:t>
              </a:r>
              <a:r>
                <a:rPr lang="en-US" sz="2800" dirty="0"/>
                <a:t>server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 bwMode="auto">
          <a:xfrm>
            <a:off x="2816011" y="1628735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0" name="Group 21"/>
          <p:cNvGrpSpPr/>
          <p:nvPr/>
        </p:nvGrpSpPr>
        <p:grpSpPr>
          <a:xfrm>
            <a:off x="3656632" y="1158622"/>
            <a:ext cx="1825803" cy="913597"/>
            <a:chOff x="5674430" y="4317215"/>
            <a:chExt cx="1749603" cy="913597"/>
          </a:xfrm>
        </p:grpSpPr>
        <p:sp>
          <p:nvSpPr>
            <p:cNvPr id="11" name="AutoShape 1028"/>
            <p:cNvSpPr>
              <a:spLocks noChangeArrowheads="1"/>
            </p:cNvSpPr>
            <p:nvPr/>
          </p:nvSpPr>
          <p:spPr bwMode="auto">
            <a:xfrm>
              <a:off x="5674430" y="4317215"/>
              <a:ext cx="1749603" cy="913597"/>
            </a:xfrm>
            <a:prstGeom prst="roundRect">
              <a:avLst>
                <a:gd name="adj" fmla="val 16667"/>
              </a:avLst>
            </a:prstGeom>
            <a:solidFill>
              <a:srgbClr val="3399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034"/>
            <p:cNvSpPr txBox="1">
              <a:spLocks noChangeArrowheads="1"/>
            </p:cNvSpPr>
            <p:nvPr/>
          </p:nvSpPr>
          <p:spPr bwMode="auto">
            <a:xfrm>
              <a:off x="5966619" y="4545413"/>
              <a:ext cx="116522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/>
                <a:t>Server</a:t>
              </a:r>
              <a:endParaRPr lang="en-US" dirty="0"/>
            </a:p>
          </p:txBody>
        </p:sp>
      </p:grpSp>
      <p:grpSp>
        <p:nvGrpSpPr>
          <p:cNvPr id="13" name="Group 45"/>
          <p:cNvGrpSpPr/>
          <p:nvPr/>
        </p:nvGrpSpPr>
        <p:grpSpPr>
          <a:xfrm>
            <a:off x="3643361" y="4125995"/>
            <a:ext cx="1839074" cy="954107"/>
            <a:chOff x="3643361" y="4125995"/>
            <a:chExt cx="1839074" cy="954107"/>
          </a:xfrm>
        </p:grpSpPr>
        <p:sp>
          <p:nvSpPr>
            <p:cNvPr id="14" name="AutoShape 1040"/>
            <p:cNvSpPr>
              <a:spLocks noChangeArrowheads="1"/>
            </p:cNvSpPr>
            <p:nvPr/>
          </p:nvSpPr>
          <p:spPr bwMode="auto">
            <a:xfrm>
              <a:off x="3643361" y="4158940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5" name="Text Box 1041"/>
            <p:cNvSpPr txBox="1">
              <a:spLocks noChangeArrowheads="1"/>
            </p:cNvSpPr>
            <p:nvPr/>
          </p:nvSpPr>
          <p:spPr bwMode="auto">
            <a:xfrm>
              <a:off x="3643361" y="4125995"/>
              <a:ext cx="1839074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Container engine</a:t>
              </a:r>
              <a:endParaRPr lang="en-US" sz="2800" dirty="0"/>
            </a:p>
          </p:txBody>
        </p:sp>
      </p:grpSp>
      <p:sp>
        <p:nvSpPr>
          <p:cNvPr id="16" name="Text Box 1031"/>
          <p:cNvSpPr txBox="1">
            <a:spLocks noChangeArrowheads="1"/>
          </p:cNvSpPr>
          <p:nvPr/>
        </p:nvSpPr>
        <p:spPr bwMode="auto">
          <a:xfrm>
            <a:off x="5107318" y="1901534"/>
            <a:ext cx="16236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>
                <a:solidFill>
                  <a:schemeClr val="tx1"/>
                </a:solidFill>
                <a:latin typeface="Gill Sans MT" pitchFamily="34" charset="0"/>
              </a:rPr>
              <a:t>HTTP Response</a:t>
            </a:r>
          </a:p>
        </p:txBody>
      </p:sp>
      <p:sp>
        <p:nvSpPr>
          <p:cNvPr id="17" name="Text Box 1032"/>
          <p:cNvSpPr txBox="1">
            <a:spLocks noChangeArrowheads="1"/>
          </p:cNvSpPr>
          <p:nvPr/>
        </p:nvSpPr>
        <p:spPr bwMode="auto">
          <a:xfrm>
            <a:off x="2513395" y="1922554"/>
            <a:ext cx="161304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HTTP Request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8" name="Text Box 1032"/>
          <p:cNvSpPr txBox="1">
            <a:spLocks noChangeArrowheads="1"/>
          </p:cNvSpPr>
          <p:nvPr/>
        </p:nvSpPr>
        <p:spPr bwMode="auto">
          <a:xfrm>
            <a:off x="726861" y="1029365"/>
            <a:ext cx="224155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Incoming request on port 8080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2882757" y="918138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1</a:t>
            </a:r>
          </a:p>
        </p:txBody>
      </p:sp>
      <p:sp>
        <p:nvSpPr>
          <p:cNvPr id="20" name="Oval 19"/>
          <p:cNvSpPr/>
          <p:nvPr/>
        </p:nvSpPr>
        <p:spPr bwMode="auto">
          <a:xfrm>
            <a:off x="2306855" y="238601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2</a:t>
            </a:r>
          </a:p>
        </p:txBody>
      </p:sp>
      <p:sp>
        <p:nvSpPr>
          <p:cNvPr id="21" name="Oval 20"/>
          <p:cNvSpPr/>
          <p:nvPr/>
        </p:nvSpPr>
        <p:spPr bwMode="auto">
          <a:xfrm>
            <a:off x="6591210" y="210051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7</a:t>
            </a:r>
          </a:p>
        </p:txBody>
      </p:sp>
      <p:sp>
        <p:nvSpPr>
          <p:cNvPr id="22" name="Oval 21"/>
          <p:cNvSpPr/>
          <p:nvPr/>
        </p:nvSpPr>
        <p:spPr bwMode="auto">
          <a:xfrm>
            <a:off x="6731006" y="385615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6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1951952" y="3971761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3</a:t>
            </a:r>
          </a:p>
        </p:txBody>
      </p:sp>
      <p:cxnSp>
        <p:nvCxnSpPr>
          <p:cNvPr id="24" name="Straight Arrow Connector 23"/>
          <p:cNvCxnSpPr/>
          <p:nvPr/>
        </p:nvCxnSpPr>
        <p:spPr bwMode="auto">
          <a:xfrm rot="5400000">
            <a:off x="3726758" y="2359497"/>
            <a:ext cx="557199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rot="5400000">
            <a:off x="3696158" y="38618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6" name="Text Box 1032"/>
          <p:cNvSpPr txBox="1">
            <a:spLocks noChangeArrowheads="1"/>
          </p:cNvSpPr>
          <p:nvPr/>
        </p:nvSpPr>
        <p:spPr bwMode="auto">
          <a:xfrm>
            <a:off x="2224925" y="3313253"/>
            <a:ext cx="1613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Request / Response Objects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27" name="Text Box 1032"/>
          <p:cNvSpPr txBox="1">
            <a:spLocks noChangeArrowheads="1"/>
          </p:cNvSpPr>
          <p:nvPr/>
        </p:nvSpPr>
        <p:spPr bwMode="auto">
          <a:xfrm>
            <a:off x="5301428" y="3333801"/>
            <a:ext cx="1613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Modified Response Objects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cxnSp>
        <p:nvCxnSpPr>
          <p:cNvPr id="28" name="Straight Arrow Connector 27"/>
          <p:cNvCxnSpPr/>
          <p:nvPr/>
        </p:nvCxnSpPr>
        <p:spPr bwMode="auto">
          <a:xfrm rot="5400000" flipH="1" flipV="1">
            <a:off x="4712897" y="38565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/>
          <p:nvPr/>
        </p:nvCxnSpPr>
        <p:spPr bwMode="auto">
          <a:xfrm rot="5400000" flipH="1" flipV="1">
            <a:off x="4718374" y="2360413"/>
            <a:ext cx="576388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>
            <a:off x="5482435" y="1627147"/>
            <a:ext cx="827350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 Box 1032"/>
          <p:cNvSpPr txBox="1">
            <a:spLocks noChangeArrowheads="1"/>
          </p:cNvSpPr>
          <p:nvPr/>
        </p:nvSpPr>
        <p:spPr bwMode="auto">
          <a:xfrm>
            <a:off x="6155267" y="1209823"/>
            <a:ext cx="237913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Response back to requestor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32" name="Oval 31"/>
          <p:cNvSpPr/>
          <p:nvPr/>
        </p:nvSpPr>
        <p:spPr bwMode="auto">
          <a:xfrm>
            <a:off x="6960000" y="882370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8</a:t>
            </a:r>
          </a:p>
        </p:txBody>
      </p:sp>
      <p:grpSp>
        <p:nvGrpSpPr>
          <p:cNvPr id="33" name="Group 22"/>
          <p:cNvGrpSpPr/>
          <p:nvPr/>
        </p:nvGrpSpPr>
        <p:grpSpPr>
          <a:xfrm>
            <a:off x="3552496" y="5658002"/>
            <a:ext cx="1986455" cy="954107"/>
            <a:chOff x="3028075" y="3363109"/>
            <a:chExt cx="1986455" cy="954107"/>
          </a:xfrm>
        </p:grpSpPr>
        <p:sp>
          <p:nvSpPr>
            <p:cNvPr id="34" name="AutoShape 1040"/>
            <p:cNvSpPr>
              <a:spLocks noChangeArrowheads="1"/>
            </p:cNvSpPr>
            <p:nvPr/>
          </p:nvSpPr>
          <p:spPr bwMode="auto">
            <a:xfrm>
              <a:off x="3124200" y="3396054"/>
              <a:ext cx="1839074" cy="888216"/>
            </a:xfrm>
            <a:prstGeom prst="roundRect">
              <a:avLst>
                <a:gd name="adj" fmla="val 16667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5" name="Text Box 1041"/>
            <p:cNvSpPr txBox="1">
              <a:spLocks noChangeArrowheads="1"/>
            </p:cNvSpPr>
            <p:nvPr/>
          </p:nvSpPr>
          <p:spPr bwMode="auto">
            <a:xfrm>
              <a:off x="3028075" y="3363109"/>
              <a:ext cx="1986455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/>
                <a:t>Program component</a:t>
              </a:r>
              <a:endParaRPr lang="en-US" sz="2800" dirty="0"/>
            </a:p>
          </p:txBody>
        </p:sp>
      </p:grpSp>
      <p:cxnSp>
        <p:nvCxnSpPr>
          <p:cNvPr id="40" name="Straight Arrow Connector 39"/>
          <p:cNvCxnSpPr/>
          <p:nvPr/>
        </p:nvCxnSpPr>
        <p:spPr bwMode="auto">
          <a:xfrm rot="5400000">
            <a:off x="3690908" y="5380518"/>
            <a:ext cx="62157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 rot="5400000" flipH="1" flipV="1">
            <a:off x="4707647" y="5375264"/>
            <a:ext cx="611067" cy="1588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2" name="Text Box 1031"/>
          <p:cNvSpPr txBox="1">
            <a:spLocks noChangeArrowheads="1"/>
          </p:cNvSpPr>
          <p:nvPr/>
        </p:nvSpPr>
        <p:spPr bwMode="auto">
          <a:xfrm>
            <a:off x="4891869" y="5017754"/>
            <a:ext cx="12461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Return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3" name="Text Box 1032"/>
          <p:cNvSpPr txBox="1">
            <a:spLocks noChangeArrowheads="1"/>
          </p:cNvSpPr>
          <p:nvPr/>
        </p:nvSpPr>
        <p:spPr bwMode="auto">
          <a:xfrm>
            <a:off x="2196669" y="5017754"/>
            <a:ext cx="18614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dirty="0" smtClean="0">
                <a:solidFill>
                  <a:schemeClr val="tx1"/>
                </a:solidFill>
                <a:latin typeface="Gill Sans MT" pitchFamily="34" charset="0"/>
              </a:rPr>
              <a:t>Create thread / call method</a:t>
            </a:r>
            <a:endParaRPr lang="en-US" sz="24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44" name="Oval 43"/>
          <p:cNvSpPr/>
          <p:nvPr/>
        </p:nvSpPr>
        <p:spPr bwMode="auto">
          <a:xfrm>
            <a:off x="2057400" y="5798619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4</a:t>
            </a:r>
          </a:p>
        </p:txBody>
      </p:sp>
      <p:sp>
        <p:nvSpPr>
          <p:cNvPr id="45" name="Oval 44"/>
          <p:cNvSpPr/>
          <p:nvPr/>
        </p:nvSpPr>
        <p:spPr bwMode="auto">
          <a:xfrm>
            <a:off x="6091990" y="5048576"/>
            <a:ext cx="482886" cy="4497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48831426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6" grpId="0"/>
      <p:bldP spid="27" grpId="0"/>
      <p:bldP spid="31" grpId="0"/>
      <p:bldP spid="32" grpId="0" animBg="1"/>
      <p:bldP spid="42" grpId="0"/>
      <p:bldP spid="43" grpId="0"/>
      <p:bldP spid="44" grpId="0" animBg="1"/>
      <p:bldP spid="4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Container Engine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DE8E54-11B3-46D3-8DA9-56519484B6C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1120871" y="1289616"/>
            <a:ext cx="6888006" cy="4869446"/>
            <a:chOff x="900161" y="1289616"/>
            <a:chExt cx="7308418" cy="4869446"/>
          </a:xfrm>
        </p:grpSpPr>
        <p:sp>
          <p:nvSpPr>
            <p:cNvPr id="7" name="AutoShape 1040"/>
            <p:cNvSpPr>
              <a:spLocks noChangeArrowheads="1"/>
            </p:cNvSpPr>
            <p:nvPr/>
          </p:nvSpPr>
          <p:spPr bwMode="auto">
            <a:xfrm>
              <a:off x="900161" y="1289616"/>
              <a:ext cx="7308418" cy="4869446"/>
            </a:xfrm>
            <a:prstGeom prst="roundRect">
              <a:avLst>
                <a:gd name="adj" fmla="val 16667"/>
              </a:avLst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8" name="Text Box 1041"/>
            <p:cNvSpPr txBox="1">
              <a:spLocks noChangeArrowheads="1"/>
            </p:cNvSpPr>
            <p:nvPr/>
          </p:nvSpPr>
          <p:spPr bwMode="auto">
            <a:xfrm>
              <a:off x="1120883" y="1309227"/>
              <a:ext cx="327244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dirty="0" smtClean="0">
                  <a:solidFill>
                    <a:schemeClr val="tx1"/>
                  </a:solidFill>
                  <a:latin typeface="Gill Sans MT" pitchFamily="34" charset="0"/>
                </a:rPr>
                <a:t>Container Engine</a:t>
              </a:r>
              <a:endParaRPr lang="en-US" sz="2800" dirty="0">
                <a:solidFill>
                  <a:schemeClr val="tx1"/>
                </a:solidFill>
                <a:latin typeface="Gill Sans MT" pitchFamily="34" charset="0"/>
              </a:endParaRPr>
            </a:p>
          </p:txBody>
        </p:sp>
      </p:grpSp>
      <p:sp>
        <p:nvSpPr>
          <p:cNvPr id="12" name="AutoShape 1040"/>
          <p:cNvSpPr>
            <a:spLocks noChangeArrowheads="1"/>
          </p:cNvSpPr>
          <p:nvPr/>
        </p:nvSpPr>
        <p:spPr bwMode="auto">
          <a:xfrm>
            <a:off x="1557055" y="2033346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Text Box 1041"/>
          <p:cNvSpPr txBox="1">
            <a:spLocks noChangeArrowheads="1"/>
          </p:cNvSpPr>
          <p:nvPr/>
        </p:nvSpPr>
        <p:spPr bwMode="auto">
          <a:xfrm>
            <a:off x="1924917" y="2008165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</a:rPr>
              <a:t>Web App 1</a:t>
            </a:r>
            <a:endParaRPr lang="en-US" sz="28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4" name="AutoShape 1040"/>
          <p:cNvSpPr>
            <a:spLocks noChangeArrowheads="1"/>
          </p:cNvSpPr>
          <p:nvPr/>
        </p:nvSpPr>
        <p:spPr bwMode="auto">
          <a:xfrm>
            <a:off x="4736434" y="2028091"/>
            <a:ext cx="2689117" cy="3211315"/>
          </a:xfrm>
          <a:prstGeom prst="roundRect">
            <a:avLst>
              <a:gd name="adj" fmla="val 16667"/>
            </a:avLst>
          </a:prstGeom>
          <a:solidFill>
            <a:srgbClr val="0000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5" name="Text Box 1041"/>
          <p:cNvSpPr txBox="1">
            <a:spLocks noChangeArrowheads="1"/>
          </p:cNvSpPr>
          <p:nvPr/>
        </p:nvSpPr>
        <p:spPr bwMode="auto">
          <a:xfrm>
            <a:off x="5104296" y="2002910"/>
            <a:ext cx="19533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 smtClean="0">
                <a:solidFill>
                  <a:schemeClr val="tx1"/>
                </a:solidFill>
                <a:latin typeface="Gill Sans MT" pitchFamily="34" charset="0"/>
              </a:rPr>
              <a:t>Web App 2</a:t>
            </a:r>
            <a:endParaRPr lang="en-US" sz="2800" dirty="0">
              <a:solidFill>
                <a:schemeClr val="tx1"/>
              </a:solidFill>
              <a:latin typeface="Gill Sans MT" pitchFamily="34" charset="0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1839304" y="278524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a</a:t>
            </a:r>
          </a:p>
        </p:txBody>
      </p:sp>
      <p:sp>
        <p:nvSpPr>
          <p:cNvPr id="17" name="Rounded Rectangle 16"/>
          <p:cNvSpPr/>
          <p:nvPr/>
        </p:nvSpPr>
        <p:spPr bwMode="auto">
          <a:xfrm>
            <a:off x="2054766" y="361030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</a:t>
            </a:r>
          </a:p>
        </p:txBody>
      </p:sp>
      <p:sp>
        <p:nvSpPr>
          <p:cNvPr id="18" name="Rounded Rectangle 17"/>
          <p:cNvSpPr/>
          <p:nvPr/>
        </p:nvSpPr>
        <p:spPr bwMode="auto">
          <a:xfrm>
            <a:off x="2921870" y="2911365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C1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b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2427885" y="4375161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4997663" y="2674883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a</a:t>
            </a:r>
          </a:p>
        </p:txBody>
      </p:sp>
      <p:sp>
        <p:nvSpPr>
          <p:cNvPr id="21" name="Rounded Rectangle 20"/>
          <p:cNvSpPr/>
          <p:nvPr/>
        </p:nvSpPr>
        <p:spPr bwMode="auto">
          <a:xfrm>
            <a:off x="5013428" y="3720662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</a:t>
            </a:r>
          </a:p>
        </p:txBody>
      </p:sp>
      <p:sp>
        <p:nvSpPr>
          <p:cNvPr id="22" name="Rounded Rectangle 21"/>
          <p:cNvSpPr/>
          <p:nvPr/>
        </p:nvSpPr>
        <p:spPr bwMode="auto">
          <a:xfrm>
            <a:off x="6080229" y="2801007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C2</a:t>
            </a:r>
            <a:r>
              <a:rPr kumimoji="0" lang="en-US" sz="2400" b="1" i="0" u="none" strike="noStrike" cap="none" normalizeH="0" baseline="-1000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b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586244" y="4380413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  <p:sp>
        <p:nvSpPr>
          <p:cNvPr id="28" name="Rounded Rectangle 27"/>
          <p:cNvSpPr/>
          <p:nvPr/>
        </p:nvSpPr>
        <p:spPr bwMode="auto">
          <a:xfrm>
            <a:off x="6258905" y="3515711"/>
            <a:ext cx="735724" cy="536028"/>
          </a:xfrm>
          <a:prstGeom prst="roundRect">
            <a:avLst/>
          </a:prstGeom>
          <a:solidFill>
            <a:srgbClr val="6666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ill Sans MT" pitchFamily="34" charset="0"/>
              </a:rPr>
              <a:t>C2</a:t>
            </a:r>
            <a:r>
              <a:rPr lang="en-US" sz="2400" baseline="-10000" dirty="0" smtClean="0">
                <a:solidFill>
                  <a:schemeClr val="tx1"/>
                </a:solidFill>
                <a:latin typeface="Gill Sans MT" pitchFamily="34" charset="0"/>
              </a:rPr>
              <a:t>d</a:t>
            </a:r>
            <a:endParaRPr kumimoji="0" lang="en-US" sz="2400" b="1" i="0" u="none" strike="noStrike" cap="none" normalizeH="0" baseline="-10000" dirty="0" smtClean="0">
              <a:ln>
                <a:noFill/>
              </a:ln>
              <a:solidFill>
                <a:schemeClr val="tx1"/>
              </a:solidFill>
              <a:effectLst/>
              <a:latin typeface="Gill Sans MT" pitchFamily="34" charset="0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3594534" y="5318232"/>
            <a:ext cx="1639611" cy="777765"/>
          </a:xfrm>
          <a:prstGeom prst="ellipse">
            <a:avLst/>
          </a:prstGeom>
          <a:solidFill>
            <a:srgbClr val="92D05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itchFamily="66" charset="0"/>
              </a:rPr>
              <a:t>Shared memory</a:t>
            </a:r>
          </a:p>
        </p:txBody>
      </p:sp>
    </p:spTree>
    <p:extLst>
      <p:ext uri="{BB962C8B-B14F-4D97-AF65-F5344CB8AC3E}">
        <p14:creationId xmlns:p14="http://schemas.microsoft.com/office/powerpoint/2010/main" val="917425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/>
      <p:bldP spid="14" grpId="0" animBg="1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8" grpId="0" animBg="1"/>
      <p:bldP spid="3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8B782-1095-48DF-9801-02A7586D889C}" type="slidenum">
              <a:rPr lang="en-US"/>
              <a:pPr/>
              <a:t>24</a:t>
            </a:fld>
            <a:endParaRPr lang="en-US"/>
          </a:p>
        </p:txBody>
      </p:sp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9" y="0"/>
            <a:ext cx="8907463" cy="1211580"/>
          </a:xfrm>
        </p:spPr>
        <p:txBody>
          <a:bodyPr/>
          <a:lstStyle/>
          <a:p>
            <a:r>
              <a:rPr lang="en-US" dirty="0" smtClean="0"/>
              <a:t>Compiled </a:t>
            </a:r>
            <a:r>
              <a:rPr lang="en-US" dirty="0"/>
              <a:t>Modules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9" y="1211580"/>
            <a:ext cx="8907463" cy="533597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Compiled modules are </a:t>
            </a:r>
            <a:r>
              <a:rPr lang="en-US" dirty="0">
                <a:solidFill>
                  <a:srgbClr val="FFFF00"/>
                </a:solidFill>
              </a:rPr>
              <a:t>executable </a:t>
            </a:r>
            <a:r>
              <a:rPr lang="en-US" dirty="0" smtClean="0">
                <a:solidFill>
                  <a:srgbClr val="FFFF00"/>
                </a:solidFill>
              </a:rPr>
              <a:t>program components</a:t>
            </a:r>
            <a:r>
              <a:rPr lang="en-US" dirty="0" smtClean="0"/>
              <a:t> </a:t>
            </a:r>
            <a:r>
              <a:rPr lang="en-US" dirty="0"/>
              <a:t>that the server uses</a:t>
            </a:r>
          </a:p>
          <a:p>
            <a:pPr>
              <a:lnSpc>
                <a:spcPct val="90000"/>
              </a:lnSpc>
            </a:pPr>
            <a:r>
              <a:rPr lang="en-US" dirty="0"/>
              <a:t>Common compiled module application </a:t>
            </a:r>
            <a:r>
              <a:rPr lang="en-US" dirty="0" smtClean="0"/>
              <a:t>plug-ins :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Microsoft’s .NET ASP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FFFF00"/>
                </a:solidFill>
              </a:rPr>
              <a:t>J2EE Java servlets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Compiled </a:t>
            </a:r>
            <a:r>
              <a:rPr lang="en-US" dirty="0"/>
              <a:t>modules are </a:t>
            </a:r>
            <a:r>
              <a:rPr lang="en-US" dirty="0">
                <a:solidFill>
                  <a:srgbClr val="FFFF00"/>
                </a:solidFill>
              </a:rPr>
              <a:t>efficient</a:t>
            </a:r>
            <a:r>
              <a:rPr lang="en-US" dirty="0"/>
              <a:t> and very </a:t>
            </a:r>
            <a:r>
              <a:rPr lang="en-US" dirty="0">
                <a:solidFill>
                  <a:srgbClr val="FFFF00"/>
                </a:solidFill>
              </a:rPr>
              <a:t>effective</a:t>
            </a:r>
          </a:p>
          <a:p>
            <a:pPr>
              <a:lnSpc>
                <a:spcPct val="90000"/>
              </a:lnSpc>
            </a:pPr>
            <a:r>
              <a:rPr lang="en-US" dirty="0"/>
              <a:t>They </a:t>
            </a:r>
            <a:r>
              <a:rPr lang="en-US" dirty="0" smtClean="0"/>
              <a:t>allow programmers to clearly </a:t>
            </a:r>
            <a:r>
              <a:rPr lang="en-US" dirty="0" smtClean="0">
                <a:solidFill>
                  <a:srgbClr val="FFFF00"/>
                </a:solidFill>
              </a:rPr>
              <a:t>separate</a:t>
            </a:r>
            <a:r>
              <a:rPr lang="en-US" dirty="0" smtClean="0"/>
              <a:t> the </a:t>
            </a:r>
            <a:r>
              <a:rPr lang="en-US" dirty="0"/>
              <a:t>front-end from the </a:t>
            </a:r>
            <a:r>
              <a:rPr lang="en-US" dirty="0" smtClean="0"/>
              <a:t>back-end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Aids </a:t>
            </a:r>
            <a:r>
              <a:rPr lang="en-US" dirty="0" smtClean="0">
                <a:solidFill>
                  <a:srgbClr val="FFFF00"/>
                </a:solidFill>
              </a:rPr>
              <a:t>design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Complicates </a:t>
            </a:r>
            <a:r>
              <a:rPr lang="en-US" dirty="0">
                <a:solidFill>
                  <a:srgbClr val="FFFF00"/>
                </a:solidFill>
              </a:rPr>
              <a:t>implementation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1330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F3AE6-A7EE-4E5A-AD7B-F0C83399D589}" type="slidenum">
              <a:rPr lang="en-US"/>
              <a:pPr/>
              <a:t>25</a:t>
            </a:fld>
            <a:endParaRPr lang="en-US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05800" cy="1219200"/>
          </a:xfrm>
        </p:spPr>
        <p:txBody>
          <a:bodyPr/>
          <a:lstStyle/>
          <a:p>
            <a:r>
              <a:rPr lang="en-US" dirty="0" smtClean="0"/>
              <a:t>Scripted </a:t>
            </a:r>
            <a:r>
              <a:rPr lang="en-US" dirty="0"/>
              <a:t>Pages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3050" y="1600200"/>
            <a:ext cx="8596313" cy="4419600"/>
          </a:xfrm>
        </p:spPr>
        <p:txBody>
          <a:bodyPr/>
          <a:lstStyle/>
          <a:p>
            <a:r>
              <a:rPr lang="en-US" dirty="0">
                <a:solidFill>
                  <a:srgbClr val="FFFF00"/>
                </a:solidFill>
              </a:rPr>
              <a:t>Scripted pages</a:t>
            </a:r>
            <a:r>
              <a:rPr lang="en-US" dirty="0"/>
              <a:t> look like HTML pages that happen to process business logic</a:t>
            </a:r>
          </a:p>
          <a:p>
            <a:r>
              <a:rPr lang="en-US" dirty="0"/>
              <a:t>Execution </a:t>
            </a:r>
            <a:r>
              <a:rPr lang="en-US" dirty="0" smtClean="0"/>
              <a:t>is on the </a:t>
            </a:r>
            <a:r>
              <a:rPr lang="en-US" dirty="0" smtClean="0">
                <a:solidFill>
                  <a:srgbClr val="FFFF00"/>
                </a:solidFill>
              </a:rPr>
              <a:t>server</a:t>
            </a:r>
            <a:r>
              <a:rPr lang="en-US" dirty="0" smtClean="0"/>
              <a:t>, not on the client</a:t>
            </a:r>
          </a:p>
          <a:p>
            <a:pPr lvl="1"/>
            <a:r>
              <a:rPr lang="en-US" dirty="0" smtClean="0"/>
              <a:t>unlike </a:t>
            </a:r>
            <a:r>
              <a:rPr lang="en-US" dirty="0" err="1" smtClean="0"/>
              <a:t>JavaScripts</a:t>
            </a:r>
            <a:endParaRPr lang="en-US" dirty="0"/>
          </a:p>
          <a:p>
            <a:r>
              <a:rPr lang="en-US" dirty="0"/>
              <a:t>They </a:t>
            </a:r>
            <a:r>
              <a:rPr lang="en-US" dirty="0" smtClean="0"/>
              <a:t>have </a:t>
            </a:r>
            <a:r>
              <a:rPr lang="en-US" dirty="0"/>
              <a:t>HTML </a:t>
            </a:r>
            <a:r>
              <a:rPr lang="en-US" dirty="0" smtClean="0"/>
              <a:t>with </a:t>
            </a:r>
            <a:r>
              <a:rPr lang="en-US" dirty="0" smtClean="0">
                <a:solidFill>
                  <a:srgbClr val="FFFF00"/>
                </a:solidFill>
              </a:rPr>
              <a:t>program statements</a:t>
            </a:r>
            <a:r>
              <a:rPr lang="en-US" dirty="0" smtClean="0"/>
              <a:t> that get </a:t>
            </a:r>
            <a:r>
              <a:rPr lang="en-US" dirty="0"/>
              <a:t>and process data</a:t>
            </a:r>
          </a:p>
          <a:p>
            <a:r>
              <a:rPr lang="en-US" dirty="0">
                <a:solidFill>
                  <a:srgbClr val="FFFF00"/>
                </a:solidFill>
              </a:rPr>
              <a:t>JSPs</a:t>
            </a:r>
            <a:r>
              <a:rPr lang="en-US" dirty="0"/>
              <a:t> are compiled and run as </a:t>
            </a:r>
            <a:r>
              <a:rPr lang="en-US" dirty="0" err="1" smtClean="0"/>
              <a:t>servlets</a:t>
            </a:r>
            <a:endParaRPr lang="en-US" dirty="0"/>
          </a:p>
          <a:p>
            <a:pPr lvl="1"/>
            <a:r>
              <a:rPr lang="en-US" dirty="0" smtClean="0"/>
              <a:t>very </a:t>
            </a:r>
            <a:r>
              <a:rPr lang="en-US" dirty="0"/>
              <a:t>clean and </a:t>
            </a:r>
            <a:r>
              <a:rPr lang="en-US" dirty="0" smtClean="0"/>
              <a:t>efficient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923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1A99DD-5D89-4CCD-9B1A-D75050E9604D}" type="slidenum">
              <a:rPr lang="en-US"/>
              <a:pPr/>
              <a:t>26</a:t>
            </a:fld>
            <a:endParaRPr lang="en-US"/>
          </a:p>
        </p:txBody>
      </p:sp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305800" cy="1219200"/>
          </a:xfrm>
        </p:spPr>
        <p:txBody>
          <a:bodyPr/>
          <a:lstStyle/>
          <a:p>
            <a:r>
              <a:rPr lang="en-US" dirty="0" smtClean="0"/>
              <a:t>Scripted </a:t>
            </a:r>
            <a:r>
              <a:rPr lang="en-US" dirty="0"/>
              <a:t>Pages (2)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3050" y="1066800"/>
            <a:ext cx="8596313" cy="4953000"/>
          </a:xfrm>
        </p:spPr>
        <p:txBody>
          <a:bodyPr/>
          <a:lstStyle/>
          <a:p>
            <a:r>
              <a:rPr lang="en-US" sz="3200" dirty="0">
                <a:solidFill>
                  <a:srgbClr val="FFFF00"/>
                </a:solidFill>
              </a:rPr>
              <a:t>Common</a:t>
            </a:r>
            <a:r>
              <a:rPr lang="en-US" sz="3200" dirty="0"/>
              <a:t> scripted pages:</a:t>
            </a:r>
          </a:p>
          <a:p>
            <a:pPr lvl="1"/>
            <a:r>
              <a:rPr lang="en-US" sz="2800" dirty="0" smtClean="0"/>
              <a:t>Adobe’s ColdFusion</a:t>
            </a:r>
            <a:endParaRPr lang="en-US" sz="2800" dirty="0"/>
          </a:p>
          <a:p>
            <a:pPr lvl="1"/>
            <a:r>
              <a:rPr lang="en-US" sz="2800" dirty="0"/>
              <a:t>Microsoft’s Active Server Pages (ASP)</a:t>
            </a:r>
          </a:p>
          <a:p>
            <a:pPr lvl="1"/>
            <a:r>
              <a:rPr lang="en-US" sz="2800" dirty="0">
                <a:solidFill>
                  <a:srgbClr val="FFFF00"/>
                </a:solidFill>
              </a:rPr>
              <a:t>Java Server Pages</a:t>
            </a:r>
            <a:r>
              <a:rPr lang="en-US" sz="2800" dirty="0"/>
              <a:t> (</a:t>
            </a:r>
            <a:r>
              <a:rPr lang="en-US" sz="2800" dirty="0">
                <a:solidFill>
                  <a:srgbClr val="FFFF00"/>
                </a:solidFill>
              </a:rPr>
              <a:t>JSP</a:t>
            </a:r>
            <a:r>
              <a:rPr lang="en-US" sz="2800" dirty="0"/>
              <a:t>)</a:t>
            </a:r>
          </a:p>
          <a:p>
            <a:r>
              <a:rPr lang="en-US" sz="3200" dirty="0"/>
              <a:t>Scripted pages are generally </a:t>
            </a:r>
            <a:r>
              <a:rPr lang="en-US" sz="3200" dirty="0">
                <a:solidFill>
                  <a:srgbClr val="FFFF00"/>
                </a:solidFill>
              </a:rPr>
              <a:t>easy</a:t>
            </a:r>
            <a:r>
              <a:rPr lang="en-US" sz="3200" dirty="0"/>
              <a:t> to </a:t>
            </a:r>
            <a:r>
              <a:rPr lang="en-US" sz="3200" dirty="0" smtClean="0">
                <a:solidFill>
                  <a:srgbClr val="FFFF00"/>
                </a:solidFill>
              </a:rPr>
              <a:t>develop</a:t>
            </a:r>
            <a:r>
              <a:rPr lang="en-US" sz="3200" dirty="0" smtClean="0"/>
              <a:t> and </a:t>
            </a:r>
            <a:r>
              <a:rPr lang="en-US" sz="3200" dirty="0" smtClean="0">
                <a:solidFill>
                  <a:srgbClr val="FFFF00"/>
                </a:solidFill>
              </a:rPr>
              <a:t>deploy</a:t>
            </a:r>
            <a:endParaRPr lang="en-US" sz="3200" dirty="0">
              <a:solidFill>
                <a:srgbClr val="FFFF00"/>
              </a:solidFill>
            </a:endParaRPr>
          </a:p>
          <a:p>
            <a:r>
              <a:rPr lang="en-US" sz="3200" dirty="0"/>
              <a:t>They mix logic with HTML, so can be </a:t>
            </a:r>
            <a:r>
              <a:rPr lang="en-US" sz="3200" dirty="0">
                <a:solidFill>
                  <a:srgbClr val="FFFF00"/>
                </a:solidFill>
              </a:rPr>
              <a:t>difficult</a:t>
            </a:r>
            <a:r>
              <a:rPr lang="en-US" sz="3200" dirty="0"/>
              <a:t> to </a:t>
            </a:r>
            <a:r>
              <a:rPr lang="en-US" sz="3200" dirty="0">
                <a:solidFill>
                  <a:srgbClr val="FFFF00"/>
                </a:solidFill>
              </a:rPr>
              <a:t>read </a:t>
            </a:r>
            <a:r>
              <a:rPr lang="en-US" sz="3200" dirty="0"/>
              <a:t>and </a:t>
            </a:r>
            <a:r>
              <a:rPr lang="en-US" sz="3200" dirty="0">
                <a:solidFill>
                  <a:srgbClr val="FFFF00"/>
                </a:solidFill>
              </a:rPr>
              <a:t>maintain</a:t>
            </a:r>
          </a:p>
          <a:p>
            <a:r>
              <a:rPr lang="en-US" sz="3200" dirty="0" smtClean="0"/>
              <a:t>Not as effective for </a:t>
            </a:r>
            <a:r>
              <a:rPr lang="en-US" sz="3200" dirty="0" smtClean="0">
                <a:solidFill>
                  <a:srgbClr val="FFFF00"/>
                </a:solidFill>
              </a:rPr>
              <a:t>heavy-duty</a:t>
            </a:r>
            <a:r>
              <a:rPr lang="en-US" sz="3200" dirty="0" smtClean="0"/>
              <a:t> engineering</a:t>
            </a:r>
          </a:p>
        </p:txBody>
      </p:sp>
    </p:spTree>
    <p:extLst>
      <p:ext uri="{BB962C8B-B14F-4D97-AF65-F5344CB8AC3E}">
        <p14:creationId xmlns:p14="http://schemas.microsoft.com/office/powerpoint/2010/main" val="3795103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76200"/>
            <a:ext cx="8382000" cy="838200"/>
          </a:xfrm>
        </p:spPr>
        <p:txBody>
          <a:bodyPr/>
          <a:lstStyle/>
          <a:p>
            <a:r>
              <a:rPr lang="en-US" dirty="0" smtClean="0"/>
              <a:t>Summary Web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The major difference is </a:t>
            </a:r>
            <a:r>
              <a:rPr lang="en-US" sz="3200" dirty="0" smtClean="0">
                <a:solidFill>
                  <a:srgbClr val="FFFF00"/>
                </a:solidFill>
              </a:rPr>
              <a:t>deployment</a:t>
            </a:r>
          </a:p>
          <a:p>
            <a:pPr lvl="1"/>
            <a:r>
              <a:rPr lang="en-US" sz="2800" dirty="0" smtClean="0"/>
              <a:t>Software is deployed across the </a:t>
            </a:r>
            <a:r>
              <a:rPr lang="en-US" sz="2800" dirty="0" smtClean="0">
                <a:solidFill>
                  <a:srgbClr val="FFFF00"/>
                </a:solidFill>
              </a:rPr>
              <a:t>Web using HTTP</a:t>
            </a:r>
          </a:p>
          <a:p>
            <a:pPr lvl="1"/>
            <a:r>
              <a:rPr lang="en-US" sz="2800" dirty="0" smtClean="0"/>
              <a:t>Other deployment methods include </a:t>
            </a:r>
            <a:r>
              <a:rPr lang="en-US" sz="2800" dirty="0" smtClean="0">
                <a:solidFill>
                  <a:srgbClr val="FFFF00"/>
                </a:solidFill>
              </a:rPr>
              <a:t>bundling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FF00"/>
                </a:solidFill>
              </a:rPr>
              <a:t>shrink-wrapping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FF00"/>
                </a:solidFill>
              </a:rPr>
              <a:t>embedding</a:t>
            </a:r>
            <a:r>
              <a:rPr lang="en-US" sz="2800" dirty="0" smtClean="0"/>
              <a:t>, and </a:t>
            </a:r>
            <a:r>
              <a:rPr lang="en-US" sz="2800" dirty="0" smtClean="0">
                <a:solidFill>
                  <a:srgbClr val="FFFF00"/>
                </a:solidFill>
              </a:rPr>
              <a:t>contracting</a:t>
            </a:r>
          </a:p>
          <a:p>
            <a:r>
              <a:rPr lang="en-US" sz="3200" dirty="0" smtClean="0"/>
              <a:t>New software </a:t>
            </a:r>
            <a:r>
              <a:rPr lang="en-US" sz="3200" dirty="0" smtClean="0">
                <a:solidFill>
                  <a:srgbClr val="FFFF00"/>
                </a:solidFill>
              </a:rPr>
              <a:t>technologies</a:t>
            </a:r>
          </a:p>
          <a:p>
            <a:r>
              <a:rPr lang="en-US" sz="3200" dirty="0" smtClean="0"/>
              <a:t>New conceptual </a:t>
            </a:r>
            <a:r>
              <a:rPr lang="en-US" sz="3200" dirty="0" smtClean="0">
                <a:solidFill>
                  <a:srgbClr val="FFFF00"/>
                </a:solidFill>
              </a:rPr>
              <a:t>language constructs</a:t>
            </a:r>
            <a:r>
              <a:rPr lang="en-US" sz="3200" dirty="0" smtClean="0"/>
              <a:t> for programming</a:t>
            </a:r>
          </a:p>
          <a:p>
            <a:pPr lvl="1"/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Integration</a:t>
            </a:r>
          </a:p>
          <a:p>
            <a:pPr lvl="1"/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FF00"/>
                </a:solidFill>
              </a:rPr>
              <a:t>Data management</a:t>
            </a:r>
          </a:p>
          <a:p>
            <a:pPr lvl="1"/>
            <a:r>
              <a:rPr lang="en-US" sz="2800" dirty="0" smtClean="0">
                <a:solidFill>
                  <a:srgbClr val="FFFF00"/>
                </a:solidFill>
              </a:rPr>
              <a:t>Control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80F4-CE9A-4FE7-A99F-362DA87BBF65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191000" y="4572000"/>
            <a:ext cx="4800600" cy="1384995"/>
          </a:xfrm>
          <a:prstGeom prst="rect">
            <a:avLst/>
          </a:prstGeom>
          <a:gradFill rotWithShape="1">
            <a:gsLst>
              <a:gs pos="0">
                <a:srgbClr val="000099"/>
              </a:gs>
              <a:gs pos="100000">
                <a:srgbClr val="000047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US" dirty="0" smtClean="0">
                <a:latin typeface="Gill Sans MT" pitchFamily="34" charset="0"/>
              </a:rPr>
              <a:t>These differences </a:t>
            </a:r>
            <a:r>
              <a:rPr lang="en-US" dirty="0" smtClean="0">
                <a:latin typeface="Gill Sans MT" pitchFamily="34" charset="0"/>
              </a:rPr>
              <a:t>affect </a:t>
            </a:r>
            <a:r>
              <a:rPr lang="en-US" dirty="0" smtClean="0">
                <a:latin typeface="Gill Sans MT" pitchFamily="34" charset="0"/>
              </a:rPr>
              <a:t>every aspect of how to engineer high quality software</a:t>
            </a:r>
            <a:endParaRPr lang="sv-SE" sz="2800" b="1" dirty="0">
              <a:solidFill>
                <a:srgbClr val="FFFF00"/>
              </a:solidFill>
              <a:latin typeface="Gill Sans MT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751087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dirty="0" smtClean="0"/>
              <a:t>What are </a:t>
            </a:r>
            <a:r>
              <a:rPr lang="en-US" dirty="0" err="1" smtClean="0"/>
              <a:t>Servlets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Servlets are </a:t>
            </a:r>
            <a:r>
              <a:rPr lang="en-US" dirty="0" smtClean="0">
                <a:solidFill>
                  <a:srgbClr val="FFFF00"/>
                </a:solidFill>
              </a:rPr>
              <a:t>small Java classes</a:t>
            </a:r>
            <a:r>
              <a:rPr lang="en-US" dirty="0" smtClean="0"/>
              <a:t> that</a:t>
            </a:r>
          </a:p>
          <a:p>
            <a:pPr lvl="1"/>
            <a:r>
              <a:rPr lang="en-US" dirty="0" smtClean="0"/>
              <a:t>Process an HTTP </a:t>
            </a:r>
            <a:r>
              <a:rPr lang="en-US" dirty="0" smtClean="0">
                <a:solidFill>
                  <a:srgbClr val="FFFF00"/>
                </a:solidFill>
              </a:rPr>
              <a:t>request</a:t>
            </a:r>
          </a:p>
          <a:p>
            <a:pPr lvl="1"/>
            <a:r>
              <a:rPr lang="en-US" dirty="0" smtClean="0"/>
              <a:t>Return an HTTP </a:t>
            </a:r>
            <a:r>
              <a:rPr lang="en-US" dirty="0" smtClean="0">
                <a:solidFill>
                  <a:srgbClr val="FFFF00"/>
                </a:solidFill>
              </a:rPr>
              <a:t>response</a:t>
            </a:r>
          </a:p>
          <a:p>
            <a:r>
              <a:rPr lang="en-US" dirty="0" smtClean="0"/>
              <a:t>Servlet </a:t>
            </a:r>
            <a:r>
              <a:rPr lang="en-US" dirty="0" smtClean="0">
                <a:solidFill>
                  <a:srgbClr val="FFFF00"/>
                </a:solidFill>
              </a:rPr>
              <a:t>container</a:t>
            </a:r>
            <a:r>
              <a:rPr lang="en-US" dirty="0" smtClean="0"/>
              <a:t> or </a:t>
            </a:r>
            <a:r>
              <a:rPr lang="en-US" dirty="0" smtClean="0">
                <a:solidFill>
                  <a:srgbClr val="FFFF00"/>
                </a:solidFill>
              </a:rPr>
              <a:t>engine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Connects</a:t>
            </a:r>
            <a:r>
              <a:rPr lang="en-US" dirty="0" smtClean="0"/>
              <a:t> to network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Catches</a:t>
            </a:r>
            <a:r>
              <a:rPr lang="en-US" dirty="0" smtClean="0"/>
              <a:t> requests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Produces</a:t>
            </a:r>
            <a:r>
              <a:rPr lang="en-US" dirty="0" smtClean="0"/>
              <a:t> responses</a:t>
            </a:r>
          </a:p>
          <a:p>
            <a:pPr lvl="1"/>
            <a:r>
              <a:rPr lang="en-US" dirty="0" smtClean="0"/>
              <a:t>Creates </a:t>
            </a:r>
            <a:r>
              <a:rPr lang="en-US" dirty="0" smtClean="0">
                <a:solidFill>
                  <a:srgbClr val="FFFF00"/>
                </a:solidFill>
              </a:rPr>
              <a:t>object instances</a:t>
            </a:r>
            <a:r>
              <a:rPr lang="en-US" dirty="0" smtClean="0"/>
              <a:t> of servlet classes</a:t>
            </a:r>
          </a:p>
          <a:p>
            <a:pPr lvl="1"/>
            <a:r>
              <a:rPr lang="en-US" dirty="0" smtClean="0"/>
              <a:t>Hands requests to the appropriate </a:t>
            </a:r>
            <a:r>
              <a:rPr lang="en-US" dirty="0" smtClean="0">
                <a:solidFill>
                  <a:srgbClr val="FFFF00"/>
                </a:solidFill>
              </a:rPr>
              <a:t>object</a:t>
            </a:r>
          </a:p>
          <a:p>
            <a:r>
              <a:rPr lang="en-US" dirty="0" smtClean="0"/>
              <a:t>Programmers use an </a:t>
            </a:r>
            <a:r>
              <a:rPr lang="en-US" dirty="0" smtClean="0">
                <a:solidFill>
                  <a:srgbClr val="FFFF00"/>
                </a:solidFill>
              </a:rPr>
              <a:t>API</a:t>
            </a:r>
            <a:r>
              <a:rPr lang="en-US" dirty="0" smtClean="0"/>
              <a:t> to write servlet classes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80F4-CE9A-4FE7-A99F-362DA87BBF6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4647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Servlets</a:t>
            </a:r>
            <a:r>
              <a:rPr lang="en-US" dirty="0" smtClean="0"/>
              <a:t> vs. Java 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Servlets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do </a:t>
            </a:r>
            <a:r>
              <a:rPr lang="en-US" dirty="0" smtClean="0">
                <a:solidFill>
                  <a:srgbClr val="FFFF00"/>
                </a:solidFill>
              </a:rPr>
              <a:t>not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have 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a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Comic Sans MS" pitchFamily="66" charset="0"/>
              </a:rPr>
              <a:t> main()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The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main()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is in the server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Entry point to </a:t>
            </a: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servlet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is via call to a method (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or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doPost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)</a:t>
            </a:r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Servlet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interaction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with end user is </a:t>
            </a:r>
            <a:r>
              <a:rPr lang="en-US" dirty="0" smtClean="0">
                <a:solidFill>
                  <a:srgbClr val="FFFF00"/>
                </a:solidFill>
              </a:rPr>
              <a:t>indirect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via request / response object APIs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Actual HTTP request / response processing is handled by the server</a:t>
            </a:r>
          </a:p>
          <a:p>
            <a:pPr>
              <a:lnSpc>
                <a:spcPct val="90000"/>
              </a:lnSpc>
            </a:pPr>
            <a:r>
              <a:rPr lang="en-US" dirty="0" err="1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Servlet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output</a:t>
            </a:r>
            <a:r>
              <a:rPr lang="en-US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 is usually </a:t>
            </a:r>
            <a:r>
              <a:rPr lang="en-US" dirty="0" smtClean="0">
                <a:solidFill>
                  <a:srgbClr val="FFFF00"/>
                </a:solidFill>
              </a:rPr>
              <a:t>HTML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80F4-CE9A-4FE7-A99F-362DA87BBF6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095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9916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Professor of Software Engineering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&gt; 150 refereed publications, H-index = 51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Editor-in-Chief: Journal of Software Testing, </a:t>
            </a:r>
            <a:r>
              <a:rPr lang="en-US" dirty="0" err="1" smtClean="0"/>
              <a:t>Verif</a:t>
            </a:r>
            <a:r>
              <a:rPr lang="en-US" dirty="0" smtClean="0"/>
              <a:t>., and Reliability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Co-Founder: IEEE Intl Conf. on Software Testing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Author: Introduction to Software Testing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Several teaching awards at Mason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George Mason University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Suburban Washington, DC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“Most diverse” campus in the USA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34,000 students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MS Software Engineering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Established 1987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60 to 80 graduates per year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24 different graduate courses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616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8F5B4C-E5BF-4D33-88B6-CBE2A65FC541}" type="slidenum">
              <a:rPr lang="en-US"/>
              <a:pPr/>
              <a:t>30</a:t>
            </a:fld>
            <a:endParaRPr lang="en-US"/>
          </a:p>
        </p:txBody>
      </p:sp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8458200" cy="990600"/>
          </a:xfrm>
        </p:spPr>
        <p:txBody>
          <a:bodyPr/>
          <a:lstStyle/>
          <a:p>
            <a:r>
              <a:rPr lang="en-US" dirty="0"/>
              <a:t>Servlet Container (or Engine)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/>
              <a:t>Servlet container is a </a:t>
            </a:r>
            <a:r>
              <a:rPr lang="en-US" dirty="0">
                <a:solidFill>
                  <a:srgbClr val="FFFF00"/>
                </a:solidFill>
              </a:rPr>
              <a:t>plug-in</a:t>
            </a:r>
            <a:r>
              <a:rPr lang="en-US" dirty="0"/>
              <a:t> for handling Java </a:t>
            </a:r>
            <a:r>
              <a:rPr lang="en-US" dirty="0" err="1"/>
              <a:t>servlets</a:t>
            </a:r>
            <a:endParaRPr lang="en-US" dirty="0"/>
          </a:p>
          <a:p>
            <a:pPr marL="533400" indent="-533400"/>
            <a:r>
              <a:rPr lang="en-US" dirty="0"/>
              <a:t>A servlet container has </a:t>
            </a:r>
            <a:r>
              <a:rPr lang="en-US" dirty="0">
                <a:solidFill>
                  <a:srgbClr val="FFFF00"/>
                </a:solidFill>
              </a:rPr>
              <a:t>five</a:t>
            </a:r>
            <a:r>
              <a:rPr lang="en-US" dirty="0"/>
              <a:t> </a:t>
            </a:r>
            <a:r>
              <a:rPr lang="en-US" dirty="0" smtClean="0"/>
              <a:t>jobs :</a:t>
            </a:r>
            <a:endParaRPr lang="en-US" dirty="0"/>
          </a:p>
          <a:p>
            <a:pPr marL="914400" lvl="1" indent="-457200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Creates</a:t>
            </a:r>
            <a:r>
              <a:rPr lang="en-US" dirty="0"/>
              <a:t> servlet instance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Calls 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init()</a:t>
            </a:r>
          </a:p>
          <a:p>
            <a:pPr marL="914400" lvl="1" indent="-457200">
              <a:buFontTx/>
              <a:buAutoNum type="arabicPeriod"/>
            </a:pPr>
            <a:r>
              <a:rPr lang="en-US" dirty="0"/>
              <a:t>Calls 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service()</a:t>
            </a:r>
            <a:r>
              <a:rPr lang="en-US" dirty="0"/>
              <a:t> whenever a request is </a:t>
            </a:r>
            <a:r>
              <a:rPr lang="en-US" dirty="0" smtClean="0"/>
              <a:t>made</a:t>
            </a:r>
          </a:p>
          <a:p>
            <a:pPr marL="1314450" lvl="2" indent="-457200">
              <a:buFontTx/>
              <a:buAutoNum type="arabicPeriod"/>
            </a:pP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service()</a:t>
            </a:r>
            <a:r>
              <a:rPr lang="en-US" dirty="0" smtClean="0"/>
              <a:t> calls a method written by a programmer to handle the request</a:t>
            </a:r>
            <a:endParaRPr lang="en-US" dirty="0"/>
          </a:p>
          <a:p>
            <a:pPr marL="1314450" lvl="2" indent="-457200">
              <a:buFontTx/>
              <a:buAutoNum type="arabicPeriod"/>
            </a:pP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</a:t>
            </a:r>
            <a:r>
              <a:rPr lang="en-US" dirty="0" smtClean="0"/>
              <a:t> to handle GET requests,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doPost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</a:t>
            </a:r>
            <a:r>
              <a:rPr lang="en-US" dirty="0" smtClean="0"/>
              <a:t> to handle POST requests</a:t>
            </a:r>
          </a:p>
          <a:p>
            <a:pPr marL="1314450" lvl="2" indent="-457200">
              <a:buFontTx/>
              <a:buAutoNum type="arabicPeriod"/>
            </a:pPr>
            <a:r>
              <a:rPr lang="en-US" dirty="0" smtClean="0"/>
              <a:t>More on this later …</a:t>
            </a:r>
          </a:p>
          <a:p>
            <a:pPr marL="914400" lvl="1" indent="-457200">
              <a:buFontTx/>
              <a:buAutoNum type="arabicPeriod"/>
            </a:pPr>
            <a:r>
              <a:rPr lang="en-US" dirty="0" smtClean="0"/>
              <a:t>Calls 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destroy()</a:t>
            </a:r>
            <a:r>
              <a:rPr lang="en-US" dirty="0"/>
              <a:t> before </a:t>
            </a:r>
            <a:r>
              <a:rPr lang="en-US" dirty="0" smtClean="0"/>
              <a:t>deleting the servlet object</a:t>
            </a:r>
            <a:endParaRPr lang="en-US" dirty="0"/>
          </a:p>
          <a:p>
            <a:pPr marL="914400" lvl="1" indent="-457200">
              <a:buFontTx/>
              <a:buAutoNum type="arabicPeriod"/>
            </a:pPr>
            <a:r>
              <a:rPr lang="en-US" dirty="0">
                <a:solidFill>
                  <a:srgbClr val="FFFF00"/>
                </a:solidFill>
              </a:rPr>
              <a:t>Destroys</a:t>
            </a:r>
            <a:r>
              <a:rPr lang="en-US" dirty="0"/>
              <a:t> instance</a:t>
            </a:r>
          </a:p>
        </p:txBody>
      </p:sp>
    </p:spTree>
    <p:extLst>
      <p:ext uri="{BB962C8B-B14F-4D97-AF65-F5344CB8AC3E}">
        <p14:creationId xmlns:p14="http://schemas.microsoft.com/office/powerpoint/2010/main" val="1057524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00A17A-6A0E-4011-A652-49C38E93A24F}" type="slidenum">
              <a:rPr lang="en-US"/>
              <a:pPr/>
              <a:t>31</a:t>
            </a:fld>
            <a:endParaRPr lang="en-US"/>
          </a:p>
        </p:txBody>
      </p:sp>
      <p:sp>
        <p:nvSpPr>
          <p:cNvPr id="11981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dirty="0"/>
              <a:t>Servlet Container (2)</a:t>
            </a:r>
          </a:p>
        </p:txBody>
      </p:sp>
      <p:sp>
        <p:nvSpPr>
          <p:cNvPr id="11981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34950" y="2286001"/>
            <a:ext cx="8672513" cy="3856382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dirty="0" smtClean="0"/>
              <a:t>If there is an </a:t>
            </a:r>
            <a:r>
              <a:rPr lang="en-US" dirty="0" smtClean="0">
                <a:solidFill>
                  <a:srgbClr val="FFFF00"/>
                </a:solidFill>
              </a:rPr>
              <a:t>active object</a:t>
            </a:r>
            <a:r>
              <a:rPr lang="en-US" dirty="0" smtClean="0"/>
              <a:t> for the </a:t>
            </a:r>
            <a:r>
              <a:rPr lang="en-US" dirty="0" err="1" smtClean="0"/>
              <a:t>servlet</a:t>
            </a:r>
            <a:r>
              <a:rPr lang="en-US" dirty="0" smtClean="0"/>
              <a:t>, the container </a:t>
            </a:r>
            <a:r>
              <a:rPr lang="en-US" dirty="0" smtClean="0">
                <a:solidFill>
                  <a:srgbClr val="FFFF00"/>
                </a:solidFill>
              </a:rPr>
              <a:t>creates</a:t>
            </a:r>
            <a:r>
              <a:rPr lang="en-US" dirty="0" smtClean="0"/>
              <a:t> a Java </a:t>
            </a:r>
            <a:r>
              <a:rPr lang="en-US" dirty="0" smtClean="0">
                <a:solidFill>
                  <a:srgbClr val="FFFF00"/>
                </a:solidFill>
              </a:rPr>
              <a:t>thread</a:t>
            </a:r>
            <a:r>
              <a:rPr lang="en-US" dirty="0" smtClean="0"/>
              <a:t> to handle the request</a:t>
            </a:r>
          </a:p>
          <a:p>
            <a:pPr marL="533400" indent="-533400">
              <a:buFontTx/>
              <a:buAutoNum type="arabicPeriod"/>
            </a:pPr>
            <a:endParaRPr lang="en-US" dirty="0" smtClean="0"/>
          </a:p>
          <a:p>
            <a:pPr marL="533400" indent="-533400">
              <a:buFontTx/>
              <a:buAutoNum type="arabicPeriod"/>
            </a:pPr>
            <a:r>
              <a:rPr lang="en-US" dirty="0" smtClean="0"/>
              <a:t>If </a:t>
            </a:r>
            <a:r>
              <a:rPr lang="en-US" dirty="0"/>
              <a:t>there is no </a:t>
            </a:r>
            <a:r>
              <a:rPr lang="en-US" dirty="0">
                <a:solidFill>
                  <a:srgbClr val="FFFF00"/>
                </a:solidFill>
              </a:rPr>
              <a:t>active object</a:t>
            </a:r>
            <a:r>
              <a:rPr lang="en-US" dirty="0"/>
              <a:t> for the servlet, the container </a:t>
            </a:r>
            <a:r>
              <a:rPr lang="en-US" dirty="0">
                <a:solidFill>
                  <a:srgbClr val="FFFF00"/>
                </a:solidFill>
              </a:rPr>
              <a:t>instantiates</a:t>
            </a:r>
            <a:r>
              <a:rPr lang="en-US" dirty="0"/>
              <a:t> a new object of that class, </a:t>
            </a:r>
            <a:r>
              <a:rPr lang="en-US" dirty="0" smtClean="0"/>
              <a:t>then creates a Java thread on the </a:t>
            </a:r>
            <a:r>
              <a:rPr lang="en-US" dirty="0"/>
              <a:t>object </a:t>
            </a:r>
            <a:r>
              <a:rPr lang="en-US" dirty="0" smtClean="0"/>
              <a:t>to handle </a:t>
            </a:r>
            <a:r>
              <a:rPr lang="en-US" dirty="0"/>
              <a:t>the </a:t>
            </a:r>
            <a:r>
              <a:rPr lang="en-US" dirty="0" smtClean="0"/>
              <a:t>request</a:t>
            </a:r>
          </a:p>
        </p:txBody>
      </p:sp>
      <p:sp>
        <p:nvSpPr>
          <p:cNvPr id="119812" name="Text Box 1028"/>
          <p:cNvSpPr txBox="1">
            <a:spLocks noChangeArrowheads="1"/>
          </p:cNvSpPr>
          <p:nvPr/>
        </p:nvSpPr>
        <p:spPr bwMode="auto">
          <a:xfrm>
            <a:off x="685800" y="1263650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>
                <a:latin typeface="Gill Sans MT" pitchFamily="34" charset="0"/>
              </a:rPr>
              <a:t>When a </a:t>
            </a:r>
            <a:r>
              <a:rPr lang="en-US" sz="2800" dirty="0">
                <a:solidFill>
                  <a:srgbClr val="FFFF00"/>
                </a:solidFill>
                <a:latin typeface="Gill Sans MT" pitchFamily="34" charset="0"/>
              </a:rPr>
              <a:t>request</a:t>
            </a:r>
            <a:r>
              <a:rPr lang="en-US" sz="2800" dirty="0">
                <a:latin typeface="Gill Sans MT" pitchFamily="34" charset="0"/>
              </a:rPr>
              <a:t> comes to a servlet, the servlet container does one of </a:t>
            </a:r>
            <a:r>
              <a:rPr lang="en-US" sz="2800" dirty="0">
                <a:solidFill>
                  <a:srgbClr val="FFFF00"/>
                </a:solidFill>
                <a:latin typeface="Gill Sans MT" pitchFamily="34" charset="0"/>
              </a:rPr>
              <a:t>two</a:t>
            </a:r>
            <a:r>
              <a:rPr lang="en-US" sz="2800" dirty="0">
                <a:latin typeface="Gill Sans MT" pitchFamily="34" charset="0"/>
              </a:rPr>
              <a:t> things:</a:t>
            </a:r>
          </a:p>
        </p:txBody>
      </p:sp>
    </p:spTree>
    <p:extLst>
      <p:ext uri="{BB962C8B-B14F-4D97-AF65-F5344CB8AC3E}">
        <p14:creationId xmlns:p14="http://schemas.microsoft.com/office/powerpoint/2010/main" val="3166975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8BCDE9-E1A6-406E-9326-228D39C9C53C}" type="slidenum">
              <a:rPr lang="en-US"/>
              <a:pPr/>
              <a:t>32</a:t>
            </a:fld>
            <a:endParaRPr lang="en-US"/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dirty="0"/>
              <a:t>Servlet Container (3)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950" y="2332038"/>
            <a:ext cx="8672513" cy="3736975"/>
          </a:xfrm>
        </p:spPr>
        <p:txBody>
          <a:bodyPr/>
          <a:lstStyle/>
          <a:p>
            <a:pPr marL="533400" indent="-533400">
              <a:lnSpc>
                <a:spcPct val="90000"/>
              </a:lnSpc>
            </a:pPr>
            <a:r>
              <a:rPr lang="en-US" dirty="0">
                <a:solidFill>
                  <a:srgbClr val="FFFF00"/>
                </a:solidFill>
              </a:rPr>
              <a:t>When</a:t>
            </a:r>
            <a:r>
              <a:rPr lang="en-US" dirty="0"/>
              <a:t> it gets destroyed is </a:t>
            </a:r>
            <a:r>
              <a:rPr lang="en-US" dirty="0">
                <a:solidFill>
                  <a:srgbClr val="FFFF00"/>
                </a:solidFill>
              </a:rPr>
              <a:t>not specified</a:t>
            </a:r>
            <a:r>
              <a:rPr lang="en-US" dirty="0"/>
              <a:t> by the servlet rules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Most servlet containers destroy the object  </a:t>
            </a:r>
            <a:r>
              <a:rPr lang="en-US" i="1" dirty="0">
                <a:solidFill>
                  <a:srgbClr val="FFFF00"/>
                </a:solidFill>
              </a:rPr>
              <a:t>N minutes </a:t>
            </a:r>
            <a:r>
              <a:rPr lang="en-US" dirty="0"/>
              <a:t>after the last request</a:t>
            </a:r>
          </a:p>
          <a:p>
            <a:pPr marL="533400" indent="-533400">
              <a:lnSpc>
                <a:spcPct val="90000"/>
              </a:lnSpc>
            </a:pPr>
            <a:r>
              <a:rPr lang="en-US" i="1" dirty="0"/>
              <a:t>N</a:t>
            </a:r>
            <a:r>
              <a:rPr lang="en-US" dirty="0"/>
              <a:t> is usually </a:t>
            </a:r>
            <a:r>
              <a:rPr lang="en-US" dirty="0">
                <a:solidFill>
                  <a:srgbClr val="FFFF00"/>
                </a:solidFill>
              </a:rPr>
              <a:t>15 or 30</a:t>
            </a:r>
            <a:r>
              <a:rPr lang="en-US" dirty="0"/>
              <a:t>, and can be set by the system </a:t>
            </a:r>
            <a:r>
              <a:rPr lang="en-US" dirty="0">
                <a:solidFill>
                  <a:srgbClr val="FFFF00"/>
                </a:solidFill>
              </a:rPr>
              <a:t>administrator</a:t>
            </a:r>
          </a:p>
          <a:p>
            <a:pPr marL="533400" indent="-533400">
              <a:lnSpc>
                <a:spcPct val="90000"/>
              </a:lnSpc>
            </a:pPr>
            <a:r>
              <a:rPr lang="en-US" dirty="0"/>
              <a:t>Container can also be configured to </a:t>
            </a:r>
            <a:r>
              <a:rPr lang="en-US" dirty="0">
                <a:solidFill>
                  <a:srgbClr val="FFFF00"/>
                </a:solidFill>
              </a:rPr>
              <a:t>never destroy</a:t>
            </a:r>
            <a:r>
              <a:rPr lang="en-US" dirty="0"/>
              <a:t> a servlet object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685800" y="1385888"/>
            <a:ext cx="77724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dirty="0"/>
              <a:t>A servlet </a:t>
            </a:r>
            <a:r>
              <a:rPr lang="en-US" sz="2800" dirty="0">
                <a:solidFill>
                  <a:srgbClr val="FFFF00"/>
                </a:solidFill>
              </a:rPr>
              <a:t>instance runs</a:t>
            </a:r>
            <a:r>
              <a:rPr lang="en-US" sz="2800" dirty="0"/>
              <a:t> until the container decides to destroy </a:t>
            </a:r>
            <a:r>
              <a:rPr lang="en-US" sz="2800" dirty="0" smtClean="0"/>
              <a:t>it 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065393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FAEDA-EA44-4E6C-872D-9D00F5AE3AC5}" type="slidenum">
              <a:rPr lang="en-US"/>
              <a:pPr/>
              <a:t>33</a:t>
            </a:fld>
            <a:endParaRPr lang="en-US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r>
              <a:rPr lang="en-US" dirty="0"/>
              <a:t>Servlet Container (4)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950" y="1524000"/>
            <a:ext cx="8672513" cy="1862138"/>
          </a:xfrm>
        </p:spPr>
        <p:txBody>
          <a:bodyPr/>
          <a:lstStyle/>
          <a:p>
            <a:r>
              <a:rPr lang="en-US" dirty="0"/>
              <a:t>What if the same servlet gets </a:t>
            </a:r>
            <a:r>
              <a:rPr lang="en-US" dirty="0">
                <a:solidFill>
                  <a:srgbClr val="FFFF00"/>
                </a:solidFill>
              </a:rPr>
              <a:t>multiple </a:t>
            </a:r>
            <a:r>
              <a:rPr lang="en-US" dirty="0" smtClean="0">
                <a:solidFill>
                  <a:srgbClr val="FFFF00"/>
                </a:solidFill>
              </a:rPr>
              <a:t>requests</a:t>
            </a:r>
            <a:r>
              <a:rPr lang="en-US" dirty="0" smtClean="0"/>
              <a:t> ?</a:t>
            </a:r>
            <a:endParaRPr lang="en-US" dirty="0"/>
          </a:p>
          <a:p>
            <a:r>
              <a:rPr lang="en-US" dirty="0">
                <a:solidFill>
                  <a:srgbClr val="FFFF00"/>
                </a:solidFill>
              </a:rPr>
              <a:t>More than one</a:t>
            </a:r>
            <a:r>
              <a:rPr lang="en-US" dirty="0"/>
              <a:t> </a:t>
            </a:r>
            <a:r>
              <a:rPr lang="en-US" dirty="0" smtClean="0"/>
              <a:t>thread for the same servlet may </a:t>
            </a:r>
            <a:r>
              <a:rPr lang="en-US" dirty="0"/>
              <a:t>be running at the same time, using the same memory</a:t>
            </a:r>
          </a:p>
        </p:txBody>
      </p:sp>
      <p:sp>
        <p:nvSpPr>
          <p:cNvPr id="104471" name="Text Box 23"/>
          <p:cNvSpPr txBox="1">
            <a:spLocks noChangeArrowheads="1"/>
          </p:cNvSpPr>
          <p:nvPr/>
        </p:nvSpPr>
        <p:spPr bwMode="auto">
          <a:xfrm>
            <a:off x="5699125" y="5756275"/>
            <a:ext cx="1258888" cy="4572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Risky …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914400" y="3929390"/>
            <a:ext cx="7467600" cy="1785610"/>
            <a:chOff x="914400" y="3929390"/>
            <a:chExt cx="7467600" cy="1785610"/>
          </a:xfrm>
        </p:grpSpPr>
        <p:sp>
          <p:nvSpPr>
            <p:cNvPr id="104460" name="Rectangle 12"/>
            <p:cNvSpPr>
              <a:spLocks noChangeArrowheads="1"/>
            </p:cNvSpPr>
            <p:nvPr/>
          </p:nvSpPr>
          <p:spPr bwMode="auto">
            <a:xfrm>
              <a:off x="3276600" y="4076699"/>
              <a:ext cx="2667000" cy="1431925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8" name="Rectangle 10"/>
            <p:cNvSpPr>
              <a:spLocks noChangeArrowheads="1"/>
            </p:cNvSpPr>
            <p:nvPr/>
          </p:nvSpPr>
          <p:spPr bwMode="auto">
            <a:xfrm>
              <a:off x="985921" y="3952875"/>
              <a:ext cx="1261979" cy="4572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9" name="Rectangle 11"/>
            <p:cNvSpPr>
              <a:spLocks noChangeArrowheads="1"/>
            </p:cNvSpPr>
            <p:nvPr/>
          </p:nvSpPr>
          <p:spPr bwMode="auto">
            <a:xfrm>
              <a:off x="914400" y="4884738"/>
              <a:ext cx="1371600" cy="533400"/>
            </a:xfrm>
            <a:prstGeom prst="rect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2" name="Text Box 4"/>
            <p:cNvSpPr txBox="1">
              <a:spLocks noChangeArrowheads="1"/>
            </p:cNvSpPr>
            <p:nvPr/>
          </p:nvSpPr>
          <p:spPr bwMode="auto">
            <a:xfrm>
              <a:off x="985921" y="3929390"/>
              <a:ext cx="13398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dirty="0"/>
                <a:t>Client 1</a:t>
              </a:r>
            </a:p>
          </p:txBody>
        </p:sp>
        <p:sp>
          <p:nvSpPr>
            <p:cNvPr id="104453" name="Text Box 5"/>
            <p:cNvSpPr txBox="1">
              <a:spLocks noChangeArrowheads="1"/>
            </p:cNvSpPr>
            <p:nvPr/>
          </p:nvSpPr>
          <p:spPr bwMode="auto">
            <a:xfrm>
              <a:off x="990600" y="4922838"/>
              <a:ext cx="11557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/>
                <a:t>Client 2</a:t>
              </a:r>
            </a:p>
          </p:txBody>
        </p:sp>
        <p:sp>
          <p:nvSpPr>
            <p:cNvPr id="104454" name="Text Box 6"/>
            <p:cNvSpPr txBox="1">
              <a:spLocks noChangeArrowheads="1"/>
            </p:cNvSpPr>
            <p:nvPr/>
          </p:nvSpPr>
          <p:spPr bwMode="auto">
            <a:xfrm>
              <a:off x="3346450" y="4092575"/>
              <a:ext cx="2187575" cy="1187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u="sng" dirty="0"/>
                <a:t>Server container</a:t>
              </a:r>
            </a:p>
            <a:p>
              <a:r>
                <a:rPr lang="en-US" dirty="0"/>
                <a:t>servlet thread 1</a:t>
              </a:r>
            </a:p>
            <a:p>
              <a:r>
                <a:rPr lang="en-US" dirty="0"/>
                <a:t>servlet thread 2</a:t>
              </a:r>
            </a:p>
          </p:txBody>
        </p:sp>
        <p:sp>
          <p:nvSpPr>
            <p:cNvPr id="104461" name="Oval 13"/>
            <p:cNvSpPr>
              <a:spLocks noChangeArrowheads="1"/>
            </p:cNvSpPr>
            <p:nvPr/>
          </p:nvSpPr>
          <p:spPr bwMode="auto">
            <a:xfrm>
              <a:off x="6781800" y="4114800"/>
              <a:ext cx="1600200" cy="1600200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55" name="Text Box 7"/>
            <p:cNvSpPr txBox="1">
              <a:spLocks noChangeArrowheads="1"/>
            </p:cNvSpPr>
            <p:nvPr/>
          </p:nvSpPr>
          <p:spPr bwMode="auto">
            <a:xfrm>
              <a:off x="6858000" y="4321175"/>
              <a:ext cx="1524000" cy="1384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dirty="0"/>
                <a:t>Shared</a:t>
              </a:r>
            </a:p>
            <a:p>
              <a:pPr algn="ctr"/>
              <a:r>
                <a:rPr lang="en-US" dirty="0"/>
                <a:t>memory</a:t>
              </a:r>
            </a:p>
            <a:p>
              <a:pPr algn="ctr"/>
              <a:r>
                <a:rPr lang="en-US" dirty="0"/>
                <a:t>space</a:t>
              </a:r>
            </a:p>
          </p:txBody>
        </p:sp>
        <p:sp>
          <p:nvSpPr>
            <p:cNvPr id="104467" name="Line 19"/>
            <p:cNvSpPr>
              <a:spLocks noChangeShapeType="1"/>
            </p:cNvSpPr>
            <p:nvPr/>
          </p:nvSpPr>
          <p:spPr bwMode="auto">
            <a:xfrm>
              <a:off x="2247900" y="4191000"/>
              <a:ext cx="1028700" cy="381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68" name="Line 20"/>
            <p:cNvSpPr>
              <a:spLocks noChangeShapeType="1"/>
            </p:cNvSpPr>
            <p:nvPr/>
          </p:nvSpPr>
          <p:spPr bwMode="auto">
            <a:xfrm flipV="1">
              <a:off x="2286000" y="4876800"/>
              <a:ext cx="99060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74" name="Line 26"/>
            <p:cNvSpPr>
              <a:spLocks noChangeShapeType="1"/>
            </p:cNvSpPr>
            <p:nvPr/>
          </p:nvSpPr>
          <p:spPr bwMode="auto">
            <a:xfrm>
              <a:off x="5867400" y="51054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475" name="Line 27"/>
            <p:cNvSpPr>
              <a:spLocks noChangeShapeType="1"/>
            </p:cNvSpPr>
            <p:nvPr/>
          </p:nvSpPr>
          <p:spPr bwMode="auto">
            <a:xfrm>
              <a:off x="5867400" y="4724400"/>
              <a:ext cx="914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721094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1000"/>
                                        <p:tgtEl>
                                          <p:spTgt spid="104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71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5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DFE9F-EFA4-4DB6-AA74-1EA67B0D8FA4}" type="slidenum">
              <a:rPr lang="en-US"/>
              <a:pPr/>
              <a:t>34</a:t>
            </a:fld>
            <a:endParaRPr lang="en-US"/>
          </a:p>
        </p:txBody>
      </p:sp>
      <p:sp>
        <p:nvSpPr>
          <p:cNvPr id="14131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481458" cy="914400"/>
          </a:xfrm>
        </p:spPr>
        <p:txBody>
          <a:bodyPr/>
          <a:lstStyle/>
          <a:p>
            <a:r>
              <a:rPr lang="en-US" dirty="0"/>
              <a:t>S</a:t>
            </a:r>
            <a:r>
              <a:rPr lang="en-US" sz="3200" dirty="0"/>
              <a:t>ervlet </a:t>
            </a:r>
            <a:r>
              <a:rPr lang="en-US" dirty="0" smtClean="0"/>
              <a:t>O</a:t>
            </a:r>
            <a:r>
              <a:rPr lang="en-US" sz="3200" dirty="0" smtClean="0"/>
              <a:t>bject </a:t>
            </a:r>
            <a:r>
              <a:rPr lang="en-US" dirty="0" smtClean="0"/>
              <a:t>T</a:t>
            </a:r>
            <a:r>
              <a:rPr lang="en-US" sz="3200" dirty="0" smtClean="0"/>
              <a:t>hread </a:t>
            </a:r>
            <a:r>
              <a:rPr lang="en-US" dirty="0" smtClean="0"/>
              <a:t>L</a:t>
            </a:r>
            <a:r>
              <a:rPr lang="en-US" sz="3200" dirty="0" smtClean="0"/>
              <a:t>ifecycle</a:t>
            </a:r>
            <a:endParaRPr lang="en-US" sz="2800" dirty="0"/>
          </a:p>
        </p:txBody>
      </p:sp>
      <p:grpSp>
        <p:nvGrpSpPr>
          <p:cNvPr id="61" name="Group 60"/>
          <p:cNvGrpSpPr/>
          <p:nvPr/>
        </p:nvGrpSpPr>
        <p:grpSpPr>
          <a:xfrm>
            <a:off x="381000" y="1447800"/>
            <a:ext cx="2397131" cy="685800"/>
            <a:chOff x="381000" y="1447800"/>
            <a:chExt cx="2400300" cy="685800"/>
          </a:xfrm>
        </p:grpSpPr>
        <p:sp>
          <p:nvSpPr>
            <p:cNvPr id="141329" name="Rectangle 2065"/>
            <p:cNvSpPr>
              <a:spLocks noChangeArrowheads="1"/>
            </p:cNvSpPr>
            <p:nvPr/>
          </p:nvSpPr>
          <p:spPr bwMode="auto">
            <a:xfrm>
              <a:off x="381000" y="1447800"/>
              <a:ext cx="2400300" cy="6858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15" name="Text Box 2051"/>
            <p:cNvSpPr txBox="1">
              <a:spLocks noChangeArrowheads="1"/>
            </p:cNvSpPr>
            <p:nvPr/>
          </p:nvSpPr>
          <p:spPr bwMode="auto">
            <a:xfrm>
              <a:off x="381000" y="1559719"/>
              <a:ext cx="2347117" cy="523220"/>
            </a:xfrm>
            <a:prstGeom prst="rect">
              <a:avLst/>
            </a:prstGeom>
            <a:solidFill>
              <a:srgbClr val="0000CC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Gill Sans MT" pitchFamily="34" charset="0"/>
                </a:rPr>
                <a:t>Does not exist</a:t>
              </a: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752600" y="3505200"/>
            <a:ext cx="2057400" cy="685800"/>
            <a:chOff x="1752600" y="3505200"/>
            <a:chExt cx="2057400" cy="685800"/>
          </a:xfrm>
        </p:grpSpPr>
        <p:sp>
          <p:nvSpPr>
            <p:cNvPr id="141327" name="Rectangle 2063"/>
            <p:cNvSpPr>
              <a:spLocks noChangeArrowheads="1"/>
            </p:cNvSpPr>
            <p:nvPr/>
          </p:nvSpPr>
          <p:spPr bwMode="auto">
            <a:xfrm>
              <a:off x="1752600" y="3505200"/>
              <a:ext cx="2057400" cy="6858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17" name="Text Box 2053"/>
            <p:cNvSpPr txBox="1">
              <a:spLocks noChangeArrowheads="1"/>
            </p:cNvSpPr>
            <p:nvPr/>
          </p:nvSpPr>
          <p:spPr bwMode="auto">
            <a:xfrm>
              <a:off x="1946777" y="3617268"/>
              <a:ext cx="1811906" cy="52322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Gill Sans MT" pitchFamily="34" charset="0"/>
                </a:rPr>
                <a:t>Unavailable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6324045" y="3124200"/>
            <a:ext cx="2233613" cy="1384995"/>
            <a:chOff x="6324600" y="3124200"/>
            <a:chExt cx="2233613" cy="1384995"/>
          </a:xfrm>
        </p:grpSpPr>
        <p:sp>
          <p:nvSpPr>
            <p:cNvPr id="141322" name="Rectangle 2058"/>
            <p:cNvSpPr>
              <a:spLocks noChangeArrowheads="1"/>
            </p:cNvSpPr>
            <p:nvPr/>
          </p:nvSpPr>
          <p:spPr bwMode="auto">
            <a:xfrm>
              <a:off x="6326981" y="3200400"/>
              <a:ext cx="2228850" cy="12192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18" name="Text Box 2054"/>
            <p:cNvSpPr txBox="1">
              <a:spLocks noChangeArrowheads="1"/>
            </p:cNvSpPr>
            <p:nvPr/>
          </p:nvSpPr>
          <p:spPr bwMode="auto">
            <a:xfrm>
              <a:off x="6324600" y="3124200"/>
              <a:ext cx="2233613" cy="138499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latin typeface="Gill Sans MT" pitchFamily="34" charset="0"/>
                </a:rPr>
                <a:t>Initialized and/or ready for requests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304800" y="5562600"/>
            <a:ext cx="2057400" cy="685800"/>
            <a:chOff x="304800" y="5562600"/>
            <a:chExt cx="2057400" cy="685800"/>
          </a:xfrm>
        </p:grpSpPr>
        <p:sp>
          <p:nvSpPr>
            <p:cNvPr id="141326" name="Rectangle 2062"/>
            <p:cNvSpPr>
              <a:spLocks noChangeArrowheads="1"/>
            </p:cNvSpPr>
            <p:nvPr/>
          </p:nvSpPr>
          <p:spPr bwMode="auto">
            <a:xfrm>
              <a:off x="304800" y="5562600"/>
              <a:ext cx="2057400" cy="6858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19" name="Text Box 2055"/>
            <p:cNvSpPr txBox="1">
              <a:spLocks noChangeArrowheads="1"/>
            </p:cNvSpPr>
            <p:nvPr/>
          </p:nvSpPr>
          <p:spPr bwMode="auto">
            <a:xfrm>
              <a:off x="608806" y="5674519"/>
              <a:ext cx="1713098" cy="523220"/>
            </a:xfrm>
            <a:prstGeom prst="rect">
              <a:avLst/>
            </a:prstGeom>
            <a:solidFill>
              <a:srgbClr val="0000CC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Gill Sans MT" pitchFamily="34" charset="0"/>
                </a:rPr>
                <a:t>Destroyed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412151" y="5561013"/>
            <a:ext cx="2057400" cy="685800"/>
            <a:chOff x="6323013" y="5561013"/>
            <a:chExt cx="2057400" cy="685800"/>
          </a:xfrm>
        </p:grpSpPr>
        <p:sp>
          <p:nvSpPr>
            <p:cNvPr id="141325" name="Rectangle 2061"/>
            <p:cNvSpPr>
              <a:spLocks noChangeArrowheads="1"/>
            </p:cNvSpPr>
            <p:nvPr/>
          </p:nvSpPr>
          <p:spPr bwMode="auto">
            <a:xfrm>
              <a:off x="6323013" y="5561013"/>
              <a:ext cx="2057400" cy="6858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20" name="Text Box 2056"/>
            <p:cNvSpPr txBox="1">
              <a:spLocks noChangeArrowheads="1"/>
            </p:cNvSpPr>
            <p:nvPr/>
          </p:nvSpPr>
          <p:spPr bwMode="auto">
            <a:xfrm>
              <a:off x="6798469" y="5672932"/>
              <a:ext cx="1238929" cy="523220"/>
            </a:xfrm>
            <a:prstGeom prst="rect">
              <a:avLst/>
            </a:prstGeom>
            <a:solidFill>
              <a:srgbClr val="0000CC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Gill Sans MT" pitchFamily="34" charset="0"/>
                </a:rPr>
                <a:t>Service</a:t>
              </a:r>
            </a:p>
          </p:txBody>
        </p:sp>
      </p:grpSp>
      <p:sp>
        <p:nvSpPr>
          <p:cNvPr id="141337" name="Text Box 2073"/>
          <p:cNvSpPr txBox="1">
            <a:spLocks noChangeArrowheads="1"/>
          </p:cNvSpPr>
          <p:nvPr/>
        </p:nvSpPr>
        <p:spPr bwMode="auto">
          <a:xfrm>
            <a:off x="3276600" y="1391285"/>
            <a:ext cx="1844675" cy="83099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Gill Sans MT" pitchFamily="34" charset="0"/>
              </a:rPr>
              <a:t>instantiation based on a request or at container startup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464820" y="2133600"/>
            <a:ext cx="1158875" cy="3429000"/>
            <a:chOff x="464820" y="2133600"/>
            <a:chExt cx="1158875" cy="3429000"/>
          </a:xfrm>
        </p:grpSpPr>
        <p:sp>
          <p:nvSpPr>
            <p:cNvPr id="141349" name="Text Box 2085"/>
            <p:cNvSpPr txBox="1">
              <a:spLocks noChangeArrowheads="1"/>
            </p:cNvSpPr>
            <p:nvPr/>
          </p:nvSpPr>
          <p:spPr bwMode="auto">
            <a:xfrm>
              <a:off x="464820" y="3733800"/>
              <a:ext cx="1158875" cy="5847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Gill Sans MT" pitchFamily="34" charset="0"/>
                </a:rPr>
                <a:t>release reference</a:t>
              </a:r>
            </a:p>
          </p:txBody>
        </p:sp>
        <p:sp>
          <p:nvSpPr>
            <p:cNvPr id="141353" name="Line 2089"/>
            <p:cNvSpPr>
              <a:spLocks noChangeShapeType="1"/>
            </p:cNvSpPr>
            <p:nvPr/>
          </p:nvSpPr>
          <p:spPr bwMode="auto">
            <a:xfrm flipV="1">
              <a:off x="1044257" y="4318575"/>
              <a:ext cx="0" cy="12440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54" name="Line 2090"/>
            <p:cNvSpPr>
              <a:spLocks noChangeShapeType="1"/>
            </p:cNvSpPr>
            <p:nvPr/>
          </p:nvSpPr>
          <p:spPr bwMode="auto">
            <a:xfrm flipV="1">
              <a:off x="1044257" y="2133600"/>
              <a:ext cx="0" cy="16002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sp>
        <p:nvSpPr>
          <p:cNvPr id="141356" name="Line 2092"/>
          <p:cNvSpPr>
            <a:spLocks noChangeShapeType="1"/>
          </p:cNvSpPr>
          <p:nvPr/>
        </p:nvSpPr>
        <p:spPr bwMode="auto">
          <a:xfrm>
            <a:off x="2778130" y="1790700"/>
            <a:ext cx="650869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  <p:sp>
        <p:nvSpPr>
          <p:cNvPr id="141357" name="Line 2093"/>
          <p:cNvSpPr>
            <a:spLocks noChangeShapeType="1"/>
          </p:cNvSpPr>
          <p:nvPr/>
        </p:nvSpPr>
        <p:spPr bwMode="auto">
          <a:xfrm>
            <a:off x="4972049" y="1790699"/>
            <a:ext cx="1440102" cy="238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  <p:grpSp>
        <p:nvGrpSpPr>
          <p:cNvPr id="62" name="Group 61"/>
          <p:cNvGrpSpPr/>
          <p:nvPr/>
        </p:nvGrpSpPr>
        <p:grpSpPr>
          <a:xfrm>
            <a:off x="6786666" y="2157413"/>
            <a:ext cx="1375698" cy="1039954"/>
            <a:chOff x="6786666" y="2157413"/>
            <a:chExt cx="1375698" cy="1039954"/>
          </a:xfrm>
        </p:grpSpPr>
        <p:sp>
          <p:nvSpPr>
            <p:cNvPr id="141350" name="Text Box 2086"/>
            <p:cNvSpPr txBox="1">
              <a:spLocks noChangeArrowheads="1"/>
            </p:cNvSpPr>
            <p:nvPr/>
          </p:nvSpPr>
          <p:spPr bwMode="auto">
            <a:xfrm>
              <a:off x="6786666" y="2485832"/>
              <a:ext cx="1375698" cy="33855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 b="1" dirty="0">
                  <a:latin typeface="Gill Sans MT" pitchFamily="34" charset="0"/>
                </a:rPr>
                <a:t>initialization</a:t>
              </a:r>
            </a:p>
          </p:txBody>
        </p:sp>
        <p:sp>
          <p:nvSpPr>
            <p:cNvPr id="141358" name="Line 2094"/>
            <p:cNvSpPr>
              <a:spLocks noChangeShapeType="1"/>
            </p:cNvSpPr>
            <p:nvPr/>
          </p:nvSpPr>
          <p:spPr bwMode="auto">
            <a:xfrm>
              <a:off x="7440851" y="2157413"/>
              <a:ext cx="0" cy="35127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 b="1">
                <a:latin typeface="Gill Sans MT" pitchFamily="34" charset="0"/>
              </a:endParaRPr>
            </a:p>
          </p:txBody>
        </p:sp>
        <p:sp>
          <p:nvSpPr>
            <p:cNvPr id="141359" name="Line 2095"/>
            <p:cNvSpPr>
              <a:spLocks noChangeShapeType="1"/>
            </p:cNvSpPr>
            <p:nvPr/>
          </p:nvSpPr>
          <p:spPr bwMode="auto">
            <a:xfrm>
              <a:off x="7440851" y="2790334"/>
              <a:ext cx="0" cy="40703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 b="1">
                <a:latin typeface="Gill Sans MT" pitchFamily="34" charset="0"/>
              </a:endParaRP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3810000" y="3291020"/>
            <a:ext cx="2514600" cy="338554"/>
            <a:chOff x="3810000" y="3291020"/>
            <a:chExt cx="2514600" cy="338554"/>
          </a:xfrm>
        </p:grpSpPr>
        <p:sp>
          <p:nvSpPr>
            <p:cNvPr id="141345" name="Text Box 2081"/>
            <p:cNvSpPr txBox="1">
              <a:spLocks noChangeArrowheads="1"/>
            </p:cNvSpPr>
            <p:nvPr/>
          </p:nvSpPr>
          <p:spPr bwMode="auto">
            <a:xfrm>
              <a:off x="4082434" y="3291020"/>
              <a:ext cx="1661032" cy="33855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sz="1600" dirty="0" smtClean="0">
                  <a:latin typeface="Gill Sans MT" pitchFamily="34" charset="0"/>
                </a:rPr>
                <a:t>initialization </a:t>
              </a:r>
              <a:r>
                <a:rPr lang="en-US" sz="1600" dirty="0">
                  <a:latin typeface="Gill Sans MT" pitchFamily="34" charset="0"/>
                </a:rPr>
                <a:t>failed</a:t>
              </a:r>
            </a:p>
          </p:txBody>
        </p:sp>
        <p:sp>
          <p:nvSpPr>
            <p:cNvPr id="141364" name="Line 2100"/>
            <p:cNvSpPr>
              <a:spLocks noChangeShapeType="1"/>
            </p:cNvSpPr>
            <p:nvPr/>
          </p:nvSpPr>
          <p:spPr bwMode="auto">
            <a:xfrm flipH="1">
              <a:off x="3810000" y="3581400"/>
              <a:ext cx="25146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sp>
        <p:nvSpPr>
          <p:cNvPr id="141346" name="Text Box 2082"/>
          <p:cNvSpPr txBox="1">
            <a:spLocks noChangeArrowheads="1"/>
          </p:cNvSpPr>
          <p:nvPr/>
        </p:nvSpPr>
        <p:spPr bwMode="auto">
          <a:xfrm>
            <a:off x="3777933" y="3655695"/>
            <a:ext cx="2192337" cy="830997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600" dirty="0">
                <a:latin typeface="Gill Sans MT" pitchFamily="34" charset="0"/>
              </a:rPr>
              <a:t>back to service </a:t>
            </a:r>
            <a:r>
              <a:rPr lang="en-US" sz="1600" dirty="0" smtClean="0">
                <a:latin typeface="Gill Sans MT" pitchFamily="34" charset="0"/>
              </a:rPr>
              <a:t>if temporarily unavailable</a:t>
            </a:r>
            <a:endParaRPr lang="en-US" sz="1600" dirty="0">
              <a:latin typeface="Gill Sans MT" pitchFamily="34" charset="0"/>
            </a:endParaRPr>
          </a:p>
          <a:p>
            <a:pPr algn="ctr"/>
            <a:r>
              <a:rPr lang="en-US" sz="1600" dirty="0">
                <a:latin typeface="Gill Sans MT" pitchFamily="34" charset="0"/>
              </a:rPr>
              <a:t>(optional)</a:t>
            </a:r>
          </a:p>
        </p:txBody>
      </p:sp>
      <p:sp>
        <p:nvSpPr>
          <p:cNvPr id="141365" name="Line 2101"/>
          <p:cNvSpPr>
            <a:spLocks noChangeShapeType="1"/>
          </p:cNvSpPr>
          <p:nvPr/>
        </p:nvSpPr>
        <p:spPr bwMode="auto">
          <a:xfrm>
            <a:off x="3810000" y="3949383"/>
            <a:ext cx="2514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  <p:sp>
        <p:nvSpPr>
          <p:cNvPr id="141367" name="Line 2103"/>
          <p:cNvSpPr>
            <a:spLocks noChangeShapeType="1"/>
          </p:cNvSpPr>
          <p:nvPr/>
        </p:nvSpPr>
        <p:spPr bwMode="auto">
          <a:xfrm>
            <a:off x="6477000" y="5245430"/>
            <a:ext cx="0" cy="31717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  <p:grpSp>
        <p:nvGrpSpPr>
          <p:cNvPr id="66" name="Group 65"/>
          <p:cNvGrpSpPr/>
          <p:nvPr/>
        </p:nvGrpSpPr>
        <p:grpSpPr>
          <a:xfrm>
            <a:off x="3199329" y="4831490"/>
            <a:ext cx="3289101" cy="830997"/>
            <a:chOff x="3199329" y="4831490"/>
            <a:chExt cx="3289101" cy="830997"/>
          </a:xfrm>
        </p:grpSpPr>
        <p:sp>
          <p:nvSpPr>
            <p:cNvPr id="141347" name="Text Box 2083"/>
            <p:cNvSpPr txBox="1">
              <a:spLocks noChangeArrowheads="1"/>
            </p:cNvSpPr>
            <p:nvPr/>
          </p:nvSpPr>
          <p:spPr bwMode="auto">
            <a:xfrm>
              <a:off x="3962400" y="4831490"/>
              <a:ext cx="1463675" cy="8309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/>
              <a:r>
                <a:rPr lang="en-US" sz="1600" dirty="0">
                  <a:latin typeface="Gill Sans MT" pitchFamily="34" charset="0"/>
                </a:rPr>
                <a:t>temporary or permanent failure</a:t>
              </a:r>
            </a:p>
          </p:txBody>
        </p:sp>
        <p:sp>
          <p:nvSpPr>
            <p:cNvPr id="141366" name="Line 2102"/>
            <p:cNvSpPr>
              <a:spLocks noChangeShapeType="1"/>
            </p:cNvSpPr>
            <p:nvPr/>
          </p:nvSpPr>
          <p:spPr bwMode="auto">
            <a:xfrm>
              <a:off x="5238338" y="5240992"/>
              <a:ext cx="1250092" cy="4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68" name="Line 2104"/>
            <p:cNvSpPr>
              <a:spLocks noChangeShapeType="1"/>
            </p:cNvSpPr>
            <p:nvPr/>
          </p:nvSpPr>
          <p:spPr bwMode="auto">
            <a:xfrm flipH="1">
              <a:off x="3199329" y="5240992"/>
              <a:ext cx="958720" cy="443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sp>
        <p:nvSpPr>
          <p:cNvPr id="141369" name="Line 2105"/>
          <p:cNvSpPr>
            <a:spLocks noChangeShapeType="1"/>
          </p:cNvSpPr>
          <p:nvPr/>
        </p:nvSpPr>
        <p:spPr bwMode="auto">
          <a:xfrm flipV="1">
            <a:off x="3200400" y="4191000"/>
            <a:ext cx="0" cy="105443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  <p:grpSp>
        <p:nvGrpSpPr>
          <p:cNvPr id="67" name="Group 66"/>
          <p:cNvGrpSpPr/>
          <p:nvPr/>
        </p:nvGrpSpPr>
        <p:grpSpPr>
          <a:xfrm>
            <a:off x="2362200" y="5625783"/>
            <a:ext cx="3962400" cy="584775"/>
            <a:chOff x="2362200" y="5625783"/>
            <a:chExt cx="3962400" cy="584775"/>
          </a:xfrm>
        </p:grpSpPr>
        <p:sp>
          <p:nvSpPr>
            <p:cNvPr id="141348" name="Text Box 2084"/>
            <p:cNvSpPr txBox="1">
              <a:spLocks noChangeArrowheads="1"/>
            </p:cNvSpPr>
            <p:nvPr/>
          </p:nvSpPr>
          <p:spPr bwMode="auto">
            <a:xfrm>
              <a:off x="3000375" y="5625783"/>
              <a:ext cx="2409825" cy="5847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Gill Sans MT" pitchFamily="34" charset="0"/>
                </a:rPr>
                <a:t>timeout or a container shutdown</a:t>
              </a:r>
            </a:p>
          </p:txBody>
        </p:sp>
        <p:sp>
          <p:nvSpPr>
            <p:cNvPr id="141363" name="Line 2099"/>
            <p:cNvSpPr>
              <a:spLocks noChangeShapeType="1"/>
            </p:cNvSpPr>
            <p:nvPr/>
          </p:nvSpPr>
          <p:spPr bwMode="auto">
            <a:xfrm flipH="1">
              <a:off x="2362200" y="5918170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70" name="Line 2106"/>
            <p:cNvSpPr>
              <a:spLocks noChangeShapeType="1"/>
            </p:cNvSpPr>
            <p:nvPr/>
          </p:nvSpPr>
          <p:spPr bwMode="auto">
            <a:xfrm>
              <a:off x="5121275" y="5918170"/>
              <a:ext cx="120332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arrow" w="med" len="med"/>
              <a:tailEnd type="none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158812" y="4419599"/>
            <a:ext cx="1403522" cy="1143001"/>
            <a:chOff x="6158812" y="4419599"/>
            <a:chExt cx="1403522" cy="1143001"/>
          </a:xfrm>
        </p:grpSpPr>
        <p:sp>
          <p:nvSpPr>
            <p:cNvPr id="141351" name="Text Box 2087"/>
            <p:cNvSpPr txBox="1">
              <a:spLocks noChangeArrowheads="1"/>
            </p:cNvSpPr>
            <p:nvPr/>
          </p:nvSpPr>
          <p:spPr bwMode="auto">
            <a:xfrm>
              <a:off x="6158812" y="4656217"/>
              <a:ext cx="1403522" cy="8309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Gill Sans MT" pitchFamily="34" charset="0"/>
                </a:rPr>
                <a:t>HTTP requests from clients</a:t>
              </a:r>
            </a:p>
          </p:txBody>
        </p:sp>
        <p:sp>
          <p:nvSpPr>
            <p:cNvPr id="141376" name="Line 2112"/>
            <p:cNvSpPr>
              <a:spLocks noChangeShapeType="1"/>
            </p:cNvSpPr>
            <p:nvPr/>
          </p:nvSpPr>
          <p:spPr bwMode="auto">
            <a:xfrm>
              <a:off x="6860573" y="4419599"/>
              <a:ext cx="0" cy="3231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77" name="Line 2113"/>
            <p:cNvSpPr>
              <a:spLocks noChangeShapeType="1"/>
            </p:cNvSpPr>
            <p:nvPr/>
          </p:nvSpPr>
          <p:spPr bwMode="auto">
            <a:xfrm>
              <a:off x="6860573" y="5191568"/>
              <a:ext cx="0" cy="37103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7481450" y="4419599"/>
            <a:ext cx="1403049" cy="1143001"/>
            <a:chOff x="7481450" y="4419599"/>
            <a:chExt cx="1403049" cy="1143001"/>
          </a:xfrm>
        </p:grpSpPr>
        <p:sp>
          <p:nvSpPr>
            <p:cNvPr id="141371" name="Text Box 2107"/>
            <p:cNvSpPr txBox="1">
              <a:spLocks noChangeArrowheads="1"/>
            </p:cNvSpPr>
            <p:nvPr/>
          </p:nvSpPr>
          <p:spPr bwMode="auto">
            <a:xfrm>
              <a:off x="7481450" y="4606793"/>
              <a:ext cx="1403049" cy="58477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Gill Sans MT" pitchFamily="34" charset="0"/>
                </a:rPr>
                <a:t>end of service thread</a:t>
              </a:r>
            </a:p>
          </p:txBody>
        </p:sp>
        <p:sp>
          <p:nvSpPr>
            <p:cNvPr id="141379" name="Line 2115"/>
            <p:cNvSpPr>
              <a:spLocks noChangeShapeType="1"/>
            </p:cNvSpPr>
            <p:nvPr/>
          </p:nvSpPr>
          <p:spPr bwMode="auto">
            <a:xfrm flipV="1">
              <a:off x="8183549" y="5129788"/>
              <a:ext cx="0" cy="43281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80" name="Line 2116"/>
            <p:cNvSpPr>
              <a:spLocks noChangeShapeType="1"/>
            </p:cNvSpPr>
            <p:nvPr/>
          </p:nvSpPr>
          <p:spPr bwMode="auto">
            <a:xfrm flipV="1">
              <a:off x="8183549" y="4419599"/>
              <a:ext cx="0" cy="26150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6128093" y="4060441"/>
            <a:ext cx="205448" cy="1843472"/>
            <a:chOff x="6128093" y="4060441"/>
            <a:chExt cx="205448" cy="1843472"/>
          </a:xfrm>
        </p:grpSpPr>
        <p:sp>
          <p:nvSpPr>
            <p:cNvPr id="141384" name="Line 2120"/>
            <p:cNvSpPr>
              <a:spLocks noChangeShapeType="1"/>
            </p:cNvSpPr>
            <p:nvPr/>
          </p:nvSpPr>
          <p:spPr bwMode="auto">
            <a:xfrm flipH="1">
              <a:off x="6128093" y="4060441"/>
              <a:ext cx="205448" cy="457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86" name="Line 2122"/>
            <p:cNvSpPr>
              <a:spLocks noChangeShapeType="1"/>
            </p:cNvSpPr>
            <p:nvPr/>
          </p:nvSpPr>
          <p:spPr bwMode="auto">
            <a:xfrm>
              <a:off x="6128094" y="4103688"/>
              <a:ext cx="0" cy="180022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none" w="med" len="med"/>
              <a:tailEnd type="arrow" w="med" len="med"/>
            </a:ln>
            <a:effectLst/>
          </p:spPr>
          <p:txBody>
            <a:bodyPr/>
            <a:lstStyle/>
            <a:p>
              <a:endParaRPr lang="en-US" sz="2800">
                <a:latin typeface="Gill Sans MT" pitchFamily="34" charset="0"/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412151" y="1471613"/>
            <a:ext cx="2057400" cy="685800"/>
            <a:chOff x="6163469" y="1471613"/>
            <a:chExt cx="2057400" cy="685800"/>
          </a:xfrm>
        </p:grpSpPr>
        <p:sp>
          <p:nvSpPr>
            <p:cNvPr id="141328" name="Rectangle 2064"/>
            <p:cNvSpPr>
              <a:spLocks noChangeArrowheads="1"/>
            </p:cNvSpPr>
            <p:nvPr/>
          </p:nvSpPr>
          <p:spPr bwMode="auto">
            <a:xfrm>
              <a:off x="6163469" y="1471613"/>
              <a:ext cx="2057400" cy="685800"/>
            </a:xfrm>
            <a:prstGeom prst="rect">
              <a:avLst/>
            </a:prstGeom>
            <a:solidFill>
              <a:srgbClr val="00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2800">
                <a:latin typeface="Gill Sans MT" pitchFamily="34" charset="0"/>
              </a:endParaRPr>
            </a:p>
          </p:txBody>
        </p:sp>
        <p:sp>
          <p:nvSpPr>
            <p:cNvPr id="141316" name="Text Box 2052"/>
            <p:cNvSpPr txBox="1">
              <a:spLocks noChangeArrowheads="1"/>
            </p:cNvSpPr>
            <p:nvPr/>
          </p:nvSpPr>
          <p:spPr bwMode="auto">
            <a:xfrm>
              <a:off x="6228318" y="1583532"/>
              <a:ext cx="1872629" cy="523220"/>
            </a:xfrm>
            <a:prstGeom prst="rect">
              <a:avLst/>
            </a:prstGeom>
            <a:solidFill>
              <a:srgbClr val="0000CC"/>
            </a:solidFill>
            <a:ln w="1905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dirty="0">
                  <a:latin typeface="Gill Sans MT" pitchFamily="34" charset="0"/>
                </a:rPr>
                <a:t>Instantiated</a:t>
              </a:r>
            </a:p>
          </p:txBody>
        </p:sp>
      </p:grpSp>
      <p:sp>
        <p:nvSpPr>
          <p:cNvPr id="141388" name="Line 2124"/>
          <p:cNvSpPr>
            <a:spLocks noChangeShapeType="1"/>
          </p:cNvSpPr>
          <p:nvPr/>
        </p:nvSpPr>
        <p:spPr bwMode="auto">
          <a:xfrm>
            <a:off x="5866765" y="1790700"/>
            <a:ext cx="0" cy="411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none" w="med" len="med"/>
            <a:tailEnd type="arrow" w="med" len="med"/>
          </a:ln>
          <a:effectLst/>
        </p:spPr>
        <p:txBody>
          <a:bodyPr/>
          <a:lstStyle/>
          <a:p>
            <a:endParaRPr lang="en-US" sz="2800"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54869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14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4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500"/>
                            </p:stCondLst>
                            <p:childTnLst>
                              <p:par>
                                <p:cTn id="4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141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41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1000"/>
                                        <p:tgtEl>
                                          <p:spTgt spid="141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0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1000"/>
                                        <p:tgtEl>
                                          <p:spTgt spid="141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500"/>
                            </p:stCondLst>
                            <p:childTnLst>
                              <p:par>
                                <p:cTn id="8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500"/>
                            </p:stCondLst>
                            <p:childTnLst>
                              <p:par>
                                <p:cTn id="9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1000"/>
                                        <p:tgtEl>
                                          <p:spTgt spid="141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37" grpId="0"/>
      <p:bldP spid="141356" grpId="0" animBg="1"/>
      <p:bldP spid="141357" grpId="0" animBg="1"/>
      <p:bldP spid="141346" grpId="0"/>
      <p:bldP spid="141365" grpId="0" animBg="1"/>
      <p:bldP spid="141367" grpId="0" animBg="1"/>
      <p:bldP spid="141369" grpId="0" animBg="1"/>
      <p:bldP spid="14138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BBCFD-EF3A-4C3B-A825-F63138E2193C}" type="slidenum">
              <a:rPr lang="en-US"/>
              <a:pPr/>
              <a:t>35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1066800"/>
          </a:xfrm>
        </p:spPr>
        <p:txBody>
          <a:bodyPr/>
          <a:lstStyle/>
          <a:p>
            <a:r>
              <a:rPr lang="en-US" dirty="0"/>
              <a:t>Simple </a:t>
            </a:r>
            <a:r>
              <a:rPr lang="en-US" dirty="0" err="1" smtClean="0"/>
              <a:t>Servlet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110596" name="Text Box 4"/>
          <p:cNvSpPr txBox="1">
            <a:spLocks noChangeArrowheads="1"/>
          </p:cNvSpPr>
          <p:nvPr/>
        </p:nvSpPr>
        <p:spPr bwMode="auto">
          <a:xfrm>
            <a:off x="118270" y="990600"/>
            <a:ext cx="890746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import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javax.servlet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.*;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import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javax.servlet.http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.*;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import java.io.*;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public class 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hello 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extends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public void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HttpServletRequest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,</a:t>
            </a:r>
          </a:p>
          <a:p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                          </a:t>
            </a:r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HttpServletResponse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res)</a:t>
            </a:r>
          </a:p>
          <a:p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                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throws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servletException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,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IOException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{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res.setContentType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(“text/html; </a:t>
            </a:r>
            <a:r>
              <a:rPr lang="en-US" sz="2400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charset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=\”UTF-8\””);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PrintWriter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out =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res.getWriter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();</a:t>
            </a:r>
          </a:p>
          <a:p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 </a:t>
            </a:r>
            <a:r>
              <a:rPr lang="en-US" sz="2400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</a:t>
            </a:r>
            <a:r>
              <a:rPr lang="en-US" sz="2400" dirty="0">
                <a:solidFill>
                  <a:schemeClr val="bg1">
                    <a:lumMod val="40000"/>
                    <a:lumOff val="60000"/>
                  </a:schemeClr>
                </a:solidFill>
                <a:latin typeface="Comic Sans MS" pitchFamily="66" charset="0"/>
              </a:rPr>
              <a:t>HTML</a:t>
            </a:r>
            <a:r>
              <a:rPr lang="en-US" sz="2400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sz="24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sz="2400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endParaRPr lang="en-US" sz="2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7777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DBFF5-B343-4B0A-9687-1291676DECF3}" type="slidenum">
              <a:rPr lang="en-US"/>
              <a:pPr/>
              <a:t>36</a:t>
            </a:fld>
            <a:endParaRPr lang="en-US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9" y="22860"/>
            <a:ext cx="8339931" cy="1043940"/>
          </a:xfrm>
        </p:spPr>
        <p:txBody>
          <a:bodyPr/>
          <a:lstStyle/>
          <a:p>
            <a:r>
              <a:rPr lang="en-US" dirty="0"/>
              <a:t>Simple Servlet (2)</a:t>
            </a:r>
          </a:p>
        </p:txBody>
      </p:sp>
      <p:sp>
        <p:nvSpPr>
          <p:cNvPr id="111619" name="Text Box 3"/>
          <p:cNvSpPr txBox="1">
            <a:spLocks noChangeArrowheads="1"/>
          </p:cNvSpPr>
          <p:nvPr/>
        </p:nvSpPr>
        <p:spPr bwMode="auto">
          <a:xfrm>
            <a:off x="118269" y="1447800"/>
            <a:ext cx="8907463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HEAD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TITLE&gt;</a:t>
            </a:r>
            <a:r>
              <a:rPr lang="en-US" dirty="0">
                <a:latin typeface="Comic Sans MS" pitchFamily="66" charset="0"/>
              </a:rPr>
              <a:t>Servlet example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&lt;/TITLE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&lt;/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HEAD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BODY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P&gt;</a:t>
            </a:r>
            <a:r>
              <a:rPr lang="en-US" dirty="0">
                <a:latin typeface="Comic Sans MS" pitchFamily="66" charset="0"/>
              </a:rPr>
              <a:t>My first </a:t>
            </a:r>
            <a:r>
              <a:rPr lang="en-US" dirty="0" err="1">
                <a:latin typeface="Comic Sans MS" pitchFamily="66" charset="0"/>
              </a:rPr>
              <a:t>servlet</a:t>
            </a:r>
            <a:r>
              <a:rPr lang="en-US" dirty="0" smtClean="0">
                <a:latin typeface="Comic Sans MS" pitchFamily="66" charset="0"/>
              </a:rPr>
              <a:t>.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 &lt;/P&gt;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&lt;/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BODY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out.println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(“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&lt;/</a:t>
            </a:r>
            <a:r>
              <a:rPr 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HTML</a:t>
            </a:r>
            <a:r>
              <a:rPr lang="en-US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omic Sans MS" pitchFamily="66" charset="0"/>
              </a:rPr>
              <a:t>&gt;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r>
              <a:rPr lang="en-US" dirty="0">
                <a:latin typeface="Comic Sans MS" pitchFamily="66" charset="0"/>
              </a:rPr>
              <a:t>  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out.close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();</a:t>
            </a:r>
          </a:p>
          <a:p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}  // end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doGet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()</a:t>
            </a:r>
          </a:p>
          <a:p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}  // end 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hello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0783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8269" y="6540681"/>
            <a:ext cx="1905000" cy="310444"/>
          </a:xfrm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40681"/>
            <a:ext cx="2895600" cy="310444"/>
          </a:xfrm>
        </p:spPr>
        <p:txBody>
          <a:bodyPr/>
          <a:lstStyle/>
          <a:p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20732" y="6540681"/>
            <a:ext cx="1905000" cy="310444"/>
          </a:xfrm>
        </p:spPr>
        <p:txBody>
          <a:bodyPr/>
          <a:lstStyle/>
          <a:p>
            <a:fld id="{CBF9A78F-6CF5-4900-A5E9-6717B6722609}" type="slidenum">
              <a:rPr lang="en-US"/>
              <a:pPr/>
              <a:t>37</a:t>
            </a:fld>
            <a:endParaRPr lang="en-US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9" y="82502"/>
            <a:ext cx="8907463" cy="984298"/>
          </a:xfrm>
        </p:spPr>
        <p:txBody>
          <a:bodyPr/>
          <a:lstStyle/>
          <a:p>
            <a:pPr algn="l"/>
            <a:r>
              <a:rPr lang="en-US" dirty="0"/>
              <a:t>Servlet Parameters – </a:t>
            </a:r>
            <a:r>
              <a:rPr lang="en-US" u="sng" dirty="0">
                <a:latin typeface="Arial" charset="0"/>
              </a:rPr>
              <a:t>req</a:t>
            </a:r>
            <a:r>
              <a:rPr lang="en-US" dirty="0"/>
              <a:t>uests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sz="3200" dirty="0">
                <a:solidFill>
                  <a:srgbClr val="FFFF00"/>
                </a:solidFill>
              </a:rPr>
              <a:t>Parameters</a:t>
            </a:r>
            <a:r>
              <a:rPr lang="en-US" sz="3200" dirty="0"/>
              <a:t> are conveniently stored in </a:t>
            </a:r>
            <a:r>
              <a:rPr lang="en-US" sz="3200" dirty="0">
                <a:solidFill>
                  <a:srgbClr val="FFFF00"/>
                </a:solidFill>
              </a:rPr>
              <a:t>objects</a:t>
            </a:r>
          </a:p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String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req.getParameter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(String KEY)</a:t>
            </a:r>
          </a:p>
          <a:p>
            <a:pPr lvl="1"/>
            <a:r>
              <a:rPr lang="en-US" dirty="0" smtClean="0"/>
              <a:t>Returns </a:t>
            </a:r>
            <a:r>
              <a:rPr lang="en-US" dirty="0">
                <a:solidFill>
                  <a:srgbClr val="FFFF00"/>
                </a:solidFill>
              </a:rPr>
              <a:t>value</a:t>
            </a:r>
            <a:r>
              <a:rPr lang="en-US" dirty="0"/>
              <a:t> of field with the name </a:t>
            </a:r>
            <a:r>
              <a:rPr lang="en-US" dirty="0">
                <a:solidFill>
                  <a:srgbClr val="FFFF00"/>
                </a:solidFill>
                <a:latin typeface="Comic Sans MS" pitchFamily="66" charset="0"/>
              </a:rPr>
              <a:t>=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KEY</a:t>
            </a:r>
          </a:p>
          <a:p>
            <a:pPr lvl="1"/>
            <a:r>
              <a:rPr lang="en-US" dirty="0" smtClean="0">
                <a:latin typeface="+mj-lt"/>
              </a:rPr>
              <a:t>Names are defined in HTML, and values supplied by the users</a:t>
            </a:r>
            <a:endParaRPr lang="en-US" dirty="0">
              <a:latin typeface="+mj-lt"/>
            </a:endParaRPr>
          </a:p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String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[ ]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req.getParameterValues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(String KEY)</a:t>
            </a:r>
          </a:p>
          <a:p>
            <a:pPr lvl="1"/>
            <a:r>
              <a:rPr lang="en-US" dirty="0" smtClean="0"/>
              <a:t>Returns </a:t>
            </a:r>
            <a:r>
              <a:rPr lang="en-US" dirty="0">
                <a:solidFill>
                  <a:srgbClr val="FFFF00"/>
                </a:solidFill>
              </a:rPr>
              <a:t>all</a:t>
            </a:r>
            <a:r>
              <a:rPr lang="en-US" dirty="0"/>
              <a:t> values of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KEY</a:t>
            </a:r>
            <a:endParaRPr lang="en-US" dirty="0" smtClean="0"/>
          </a:p>
          <a:p>
            <a:pPr lvl="1"/>
            <a:r>
              <a:rPr lang="en-US" dirty="0" smtClean="0"/>
              <a:t>For example </a:t>
            </a:r>
            <a:r>
              <a:rPr lang="en-US" dirty="0" smtClean="0">
                <a:solidFill>
                  <a:srgbClr val="FFFF00"/>
                </a:solidFill>
              </a:rPr>
              <a:t>checkboxes</a:t>
            </a:r>
            <a:endParaRPr lang="en-US" dirty="0"/>
          </a:p>
          <a:p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Enumeration </a:t>
            </a:r>
            <a:r>
              <a:rPr lang="en-US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req.getParameterNames</a:t>
            </a:r>
            <a:r>
              <a:rPr lang="en-US" dirty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()</a:t>
            </a:r>
          </a:p>
          <a:p>
            <a:pPr lvl="1"/>
            <a:r>
              <a:rPr lang="en-US" dirty="0"/>
              <a:t>Returns an </a:t>
            </a:r>
            <a:r>
              <a:rPr lang="en-US" dirty="0">
                <a:solidFill>
                  <a:srgbClr val="FFFF00"/>
                </a:solidFill>
              </a:rPr>
              <a:t>Enumeration</a:t>
            </a:r>
            <a:r>
              <a:rPr lang="en-US" dirty="0"/>
              <a:t> object with a list of all parameter </a:t>
            </a:r>
            <a:r>
              <a:rPr lang="en-US" dirty="0" smtClean="0"/>
              <a:t>names</a:t>
            </a:r>
          </a:p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String 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req.getQueryString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()</a:t>
            </a:r>
          </a:p>
          <a:p>
            <a:pPr lvl="1"/>
            <a:r>
              <a:rPr lang="en-US" dirty="0" smtClean="0"/>
              <a:t>Returns the </a:t>
            </a:r>
            <a:r>
              <a:rPr lang="en-US" dirty="0" smtClean="0">
                <a:solidFill>
                  <a:srgbClr val="FFFF00"/>
                </a:solidFill>
              </a:rPr>
              <a:t>entire query</a:t>
            </a:r>
            <a:r>
              <a:rPr lang="en-US" dirty="0" smtClean="0"/>
              <a:t> string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9227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76200"/>
            <a:ext cx="8305800" cy="990600"/>
          </a:xfrm>
        </p:spPr>
        <p:txBody>
          <a:bodyPr/>
          <a:lstStyle/>
          <a:p>
            <a:pPr algn="l"/>
            <a:r>
              <a:rPr lang="en-US" dirty="0" smtClean="0"/>
              <a:t>T</a:t>
            </a:r>
            <a:r>
              <a:rPr lang="en-US" sz="3200" dirty="0" smtClean="0"/>
              <a:t>ransmitting </a:t>
            </a:r>
            <a:r>
              <a:rPr lang="en-US" dirty="0" smtClean="0"/>
              <a:t>S</a:t>
            </a:r>
            <a:r>
              <a:rPr lang="en-US" sz="3200" dirty="0" smtClean="0"/>
              <a:t>ervlet </a:t>
            </a:r>
            <a:r>
              <a:rPr lang="en-US" dirty="0" smtClean="0"/>
              <a:t>P</a:t>
            </a:r>
            <a:r>
              <a:rPr lang="en-US" sz="3200" dirty="0" smtClean="0"/>
              <a:t>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Parameter data is the Web analog of </a:t>
            </a:r>
            <a:r>
              <a:rPr lang="en-US" dirty="0" smtClean="0">
                <a:solidFill>
                  <a:srgbClr val="FFFF00"/>
                </a:solidFill>
              </a:rPr>
              <a:t>arguments</a:t>
            </a:r>
            <a:r>
              <a:rPr lang="en-US" dirty="0" smtClean="0"/>
              <a:t> in a method call :</a:t>
            </a:r>
          </a:p>
          <a:p>
            <a:pPr lvl="1"/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System.out.println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 (“</a:t>
            </a:r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aString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”);</a:t>
            </a:r>
          </a:p>
          <a:p>
            <a:pPr lvl="1"/>
            <a:r>
              <a:rPr lang="en-US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http://www.example.com/servlet/PrintThis?arg=aString</a:t>
            </a:r>
            <a:endParaRPr lang="en-US" sz="2000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r>
              <a:rPr lang="en-US" dirty="0" smtClean="0"/>
              <a:t>Query string </a:t>
            </a:r>
            <a:r>
              <a:rPr lang="en-US" dirty="0" smtClean="0">
                <a:solidFill>
                  <a:srgbClr val="FFFF00"/>
                </a:solidFill>
              </a:rPr>
              <a:t>syntax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FFFF00"/>
                </a:solidFill>
              </a:rPr>
              <a:t>semantics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Multiple</a:t>
            </a:r>
            <a:r>
              <a:rPr lang="en-US" dirty="0" smtClean="0"/>
              <a:t> parameters are separated by ‘</a:t>
            </a:r>
            <a:r>
              <a:rPr lang="en-US" dirty="0" smtClean="0">
                <a:solidFill>
                  <a:srgbClr val="FFFF00"/>
                </a:solidFill>
              </a:rPr>
              <a:t>&amp;</a:t>
            </a:r>
            <a:r>
              <a:rPr lang="en-US" dirty="0" smtClean="0"/>
              <a:t>’</a:t>
            </a:r>
          </a:p>
          <a:p>
            <a:pPr lvl="1">
              <a:buNone/>
            </a:pPr>
            <a:r>
              <a:rPr lang="en-US" sz="2000" dirty="0" smtClean="0">
                <a:latin typeface="Comic Sans MS" pitchFamily="66" charset="0"/>
              </a:rPr>
              <a:t>   </a:t>
            </a:r>
            <a:r>
              <a:rPr lang="en-US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http://www.example.com/servlet/PrintThis?color=red&amp;arg=aString</a:t>
            </a:r>
            <a:endParaRPr lang="en-US" dirty="0" smtClean="0">
              <a:solidFill>
                <a:schemeClr val="accent2">
                  <a:lumMod val="20000"/>
                  <a:lumOff val="80000"/>
                </a:schemeClr>
              </a:solidFill>
            </a:endParaRPr>
          </a:p>
          <a:p>
            <a:pPr lvl="1"/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Order</a:t>
            </a:r>
            <a:r>
              <a:rPr lang="en-US" dirty="0" smtClean="0">
                <a:latin typeface="Comic Sans MS" pitchFamily="66" charset="0"/>
              </a:rPr>
              <a:t> of parameters does not matter</a:t>
            </a:r>
          </a:p>
          <a:p>
            <a:pPr lvl="1">
              <a:buNone/>
            </a:pPr>
            <a:r>
              <a:rPr lang="en-US" sz="2000" dirty="0" smtClean="0">
                <a:latin typeface="Comic Sans MS" pitchFamily="66" charset="0"/>
              </a:rPr>
              <a:t>   </a:t>
            </a:r>
            <a:r>
              <a:rPr lang="en-US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http://www.example.com/servlet/PrintThis?arg=aString&amp;color=red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All parameter </a:t>
            </a:r>
            <a:r>
              <a:rPr lang="en-US" dirty="0" smtClean="0">
                <a:solidFill>
                  <a:srgbClr val="FFFF00"/>
                </a:solidFill>
                <a:latin typeface="Comic Sans MS" pitchFamily="66" charset="0"/>
              </a:rPr>
              <a:t>values</a:t>
            </a:r>
            <a:r>
              <a:rPr lang="en-US" dirty="0" smtClean="0">
                <a:latin typeface="Comic Sans MS" pitchFamily="66" charset="0"/>
              </a:rPr>
              <a:t> are strings</a:t>
            </a:r>
          </a:p>
          <a:p>
            <a:pPr lvl="1">
              <a:buNone/>
            </a:pPr>
            <a:r>
              <a:rPr lang="en-US" sz="2000" dirty="0" smtClean="0">
                <a:latin typeface="Comic Sans MS" pitchFamily="66" charset="0"/>
              </a:rPr>
              <a:t>    </a:t>
            </a:r>
            <a:r>
              <a:rPr lang="en-US" sz="20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Comic Sans MS" pitchFamily="66" charset="0"/>
              </a:rPr>
              <a:t>http://www.example.com/servlet/PrintThis?arg=&amp;age=39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F80F4-CE9A-4FE7-A99F-362DA87BBF65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" name="Oval 8"/>
          <p:cNvSpPr/>
          <p:nvPr/>
        </p:nvSpPr>
        <p:spPr bwMode="auto">
          <a:xfrm>
            <a:off x="6019800" y="5105400"/>
            <a:ext cx="863885" cy="58562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00800" y="5774081"/>
            <a:ext cx="16746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FF00"/>
                </a:solidFill>
              </a:rPr>
              <a:t>Empty string</a:t>
            </a:r>
            <a:endParaRPr lang="en-US" sz="2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28502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4F287B-FABB-4ECD-BACA-3F81B99842D8}" type="slidenum">
              <a:rPr lang="en-US"/>
              <a:pPr/>
              <a:t>39</a:t>
            </a:fld>
            <a:endParaRPr lang="en-US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04850"/>
          </a:xfrm>
        </p:spPr>
        <p:txBody>
          <a:bodyPr/>
          <a:lstStyle/>
          <a:p>
            <a:r>
              <a:rPr lang="en-US" dirty="0" smtClean="0"/>
              <a:t>Summary—Examples</a:t>
            </a:r>
            <a:endParaRPr lang="en-US" sz="3200" dirty="0"/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9" y="1301208"/>
            <a:ext cx="8907463" cy="5246347"/>
          </a:xfrm>
        </p:spPr>
        <p:txBody>
          <a:bodyPr/>
          <a:lstStyle/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hello</a:t>
            </a:r>
            <a:r>
              <a:rPr lang="en-US" sz="2400" dirty="0" smtClean="0"/>
              <a:t> : Prints lots of hellos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name</a:t>
            </a:r>
            <a:r>
              <a:rPr lang="en-US" sz="2400" dirty="0" smtClean="0"/>
              <a:t> : </a:t>
            </a:r>
            <a:r>
              <a:rPr lang="en-US" sz="2400" dirty="0"/>
              <a:t>Accepts and prints a name from a </a:t>
            </a:r>
            <a:r>
              <a:rPr lang="en-US" sz="2400" dirty="0" smtClean="0"/>
              <a:t>form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goldGetPost</a:t>
            </a:r>
            <a:r>
              <a:rPr lang="en-US" sz="2400" dirty="0" smtClean="0"/>
              <a:t> : Differences between GET and POST</a:t>
            </a:r>
            <a:endParaRPr lang="en-US" sz="2400" dirty="0"/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formHandler</a:t>
            </a:r>
            <a:r>
              <a:rPr lang="en-US" sz="2400" dirty="0" smtClean="0"/>
              <a:t> : Displays arbitrary data from a form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twoButtons</a:t>
            </a:r>
            <a:r>
              <a:rPr lang="en-US" sz="2400" dirty="0" smtClean="0"/>
              <a:t> : Processing two submit buttons</a:t>
            </a:r>
            <a:endParaRPr lang="en-US" sz="2400" dirty="0"/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abstracts</a:t>
            </a:r>
            <a:r>
              <a:rPr lang="en-US" sz="2400" dirty="0" smtClean="0"/>
              <a:t> : </a:t>
            </a:r>
            <a:r>
              <a:rPr lang="en-US" sz="2400" dirty="0"/>
              <a:t>Processes form data and sends through email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loan</a:t>
            </a:r>
            <a:r>
              <a:rPr lang="en-US" sz="2400" dirty="0" smtClean="0"/>
              <a:t> : </a:t>
            </a:r>
            <a:r>
              <a:rPr lang="en-US" sz="2400" dirty="0"/>
              <a:t>Compute time to pay off a loan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convert</a:t>
            </a:r>
            <a:r>
              <a:rPr lang="en-US" sz="2400" dirty="0" smtClean="0"/>
              <a:t> : </a:t>
            </a:r>
            <a:r>
              <a:rPr lang="en-US" sz="2400" dirty="0"/>
              <a:t>Convert values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smtClean="0">
                <a:solidFill>
                  <a:srgbClr val="FFFF00"/>
                </a:solidFill>
              </a:rPr>
              <a:t>convert2</a:t>
            </a:r>
            <a:r>
              <a:rPr lang="en-US" sz="2400" dirty="0" smtClean="0"/>
              <a:t> : Better </a:t>
            </a:r>
            <a:r>
              <a:rPr lang="en-US" sz="2400" dirty="0"/>
              <a:t>value </a:t>
            </a:r>
            <a:r>
              <a:rPr lang="en-US" sz="2400" dirty="0" smtClean="0"/>
              <a:t>conversion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fileLoad</a:t>
            </a:r>
            <a:r>
              <a:rPr lang="en-US" sz="2400" dirty="0" smtClean="0"/>
              <a:t> : Uploads a file to a server</a:t>
            </a:r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studInfo</a:t>
            </a:r>
            <a:r>
              <a:rPr lang="en-US" sz="2400" dirty="0" smtClean="0"/>
              <a:t> : Our student info system – small web app</a:t>
            </a:r>
            <a:endParaRPr lang="en-US" sz="2400" dirty="0"/>
          </a:p>
          <a:p>
            <a:pPr marL="533400" indent="-533400">
              <a:buFontTx/>
              <a:buAutoNum type="arabicPeriod"/>
            </a:pPr>
            <a:r>
              <a:rPr lang="en-US" sz="2400" dirty="0" err="1" smtClean="0">
                <a:solidFill>
                  <a:srgbClr val="FFFF00"/>
                </a:solidFill>
              </a:rPr>
              <a:t>showRequestHeaders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r>
              <a:rPr lang="en-US" sz="2400" dirty="0" smtClean="0"/>
              <a:t>: Shows information about the requests</a:t>
            </a:r>
            <a:endParaRPr lang="en-US" sz="2400" dirty="0"/>
          </a:p>
        </p:txBody>
      </p:sp>
      <p:sp>
        <p:nvSpPr>
          <p:cNvPr id="146436" name="Text Box 4"/>
          <p:cNvSpPr txBox="1">
            <a:spLocks noChangeArrowheads="1"/>
          </p:cNvSpPr>
          <p:nvPr/>
        </p:nvSpPr>
        <p:spPr bwMode="auto">
          <a:xfrm>
            <a:off x="663258" y="839543"/>
            <a:ext cx="78161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i="1" dirty="0">
                <a:hlinkClick r:id="rId2"/>
              </a:rPr>
              <a:t>http://</a:t>
            </a:r>
            <a:r>
              <a:rPr lang="en-US" i="1" dirty="0" smtClean="0">
                <a:hlinkClick r:id="rId2"/>
              </a:rPr>
              <a:t>www.cs.gmu.edu</a:t>
            </a:r>
            <a:r>
              <a:rPr lang="en-US" i="1" dirty="0">
                <a:hlinkClick r:id="rId2"/>
              </a:rPr>
              <a:t>/~</a:t>
            </a:r>
            <a:r>
              <a:rPr lang="en-US" i="1" dirty="0" smtClean="0">
                <a:hlinkClick r:id="rId2"/>
              </a:rPr>
              <a:t>offutt/classes/642/examples/servlets</a:t>
            </a:r>
            <a:r>
              <a:rPr lang="en-US" i="1" dirty="0">
                <a:hlinkClick r:id="rId2"/>
              </a:rPr>
              <a:t>/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572571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Are You?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 smtClean="0"/>
              <a:t>Where are you from 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was your undergraduate major ?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What do you think of </a:t>
            </a:r>
            <a:r>
              <a:rPr lang="en-US" dirty="0" smtClean="0"/>
              <a:t>software engineering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088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000099">
                <a:lumMod val="30000"/>
                <a:lumOff val="70000"/>
              </a:srgbClr>
            </a:gs>
            <a:gs pos="100000">
              <a:schemeClr val="bg1">
                <a:gamma/>
                <a:shade val="46275"/>
                <a:invGamma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914400"/>
            <a:ext cx="3657600" cy="990600"/>
          </a:xfrm>
          <a:solidFill>
            <a:srgbClr val="003399"/>
          </a:solidFill>
        </p:spPr>
        <p:txBody>
          <a:bodyPr/>
          <a:lstStyle/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am </a:t>
            </a:r>
            <a:r>
              <a:rPr lang="en-US" dirty="0" smtClean="0">
                <a:solidFill>
                  <a:srgbClr val="FFFF00"/>
                </a:solidFill>
              </a:rPr>
              <a:t>I</a:t>
            </a:r>
            <a:r>
              <a:rPr lang="en-US" dirty="0" smtClean="0"/>
              <a:t> ?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lphaUcPeriod"/>
            </a:pPr>
            <a:r>
              <a:rPr lang="en-US" dirty="0" smtClean="0"/>
              <a:t>Who are </a:t>
            </a:r>
            <a:r>
              <a:rPr lang="en-US" dirty="0" smtClean="0">
                <a:solidFill>
                  <a:srgbClr val="FFFF00"/>
                </a:solidFill>
              </a:rPr>
              <a:t>you</a:t>
            </a:r>
            <a:r>
              <a:rPr lang="en-US" dirty="0" smtClean="0"/>
              <a:t> ?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9BFCF6-975B-4530-B523-9D713183EF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Part1 (13:00-15:00)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Apps Overview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How the </a:t>
            </a:r>
            <a:r>
              <a:rPr lang="en-US" kern="0" dirty="0" err="1" smtClean="0"/>
              <a:t>Interweb</a:t>
            </a:r>
            <a:r>
              <a:rPr lang="en-US" kern="0" dirty="0" smtClean="0"/>
              <a:t> Works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/>
            </a:pPr>
            <a:r>
              <a:rPr lang="en-US" kern="0" dirty="0" smtClean="0"/>
              <a:t>Web Software (Servlets)</a:t>
            </a:r>
            <a:endParaRPr lang="en-US" kern="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4572000" y="1905000"/>
            <a:ext cx="4572000" cy="21336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2 (19:00-21:00)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Control Flow &amp; State </a:t>
            </a:r>
            <a:r>
              <a:rPr lang="en-US" kern="0" dirty="0"/>
              <a:t>Handling is </a:t>
            </a:r>
            <a:r>
              <a:rPr lang="en-US" kern="0" dirty="0" smtClean="0"/>
              <a:t>Different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4"/>
            </a:pPr>
            <a:r>
              <a:rPr lang="en-US" kern="0" dirty="0" smtClean="0"/>
              <a:t>State Handling in JSP</a:t>
            </a:r>
            <a:endParaRPr lang="en-US" kern="0" dirty="0"/>
          </a:p>
        </p:txBody>
      </p:sp>
      <p:cxnSp>
        <p:nvCxnSpPr>
          <p:cNvPr id="11" name="Straight Connector 10"/>
          <p:cNvCxnSpPr/>
          <p:nvPr/>
        </p:nvCxnSpPr>
        <p:spPr bwMode="auto">
          <a:xfrm>
            <a:off x="342900" y="1905000"/>
            <a:ext cx="84582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590800" y="4038600"/>
            <a:ext cx="4572000" cy="2590800"/>
          </a:xfrm>
          <a:prstGeom prst="rect">
            <a:avLst/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Clr>
                <a:schemeClr val="tx2"/>
              </a:buClr>
              <a:buSzPct val="95000"/>
              <a:buFontTx/>
              <a:buNone/>
            </a:pPr>
            <a:r>
              <a:rPr lang="en-US" b="1" kern="0" dirty="0" smtClean="0"/>
              <a:t>Part 3 (Friday13:00-15:00)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Web Software Security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Modeling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Testing Web Apps</a:t>
            </a:r>
          </a:p>
          <a:p>
            <a:pPr marL="514350" indent="-514350">
              <a:buClr>
                <a:schemeClr val="tx2"/>
              </a:buClr>
              <a:buSzPct val="95000"/>
              <a:buFont typeface="+mj-lt"/>
              <a:buAutoNum type="arabicPeriod" startAt="6"/>
            </a:pPr>
            <a:r>
              <a:rPr lang="en-US" kern="0" dirty="0" smtClean="0"/>
              <a:t>Engineering Process</a:t>
            </a:r>
            <a:endParaRPr lang="en-US" kern="0" dirty="0"/>
          </a:p>
        </p:txBody>
      </p:sp>
      <p:sp>
        <p:nvSpPr>
          <p:cNvPr id="7" name="Rounded Rectangle 6"/>
          <p:cNvSpPr/>
          <p:nvPr/>
        </p:nvSpPr>
        <p:spPr bwMode="auto">
          <a:xfrm>
            <a:off x="533400" y="2362201"/>
            <a:ext cx="3276600" cy="609600"/>
          </a:xfrm>
          <a:prstGeom prst="roundRect">
            <a:avLst/>
          </a:prstGeom>
          <a:solidFill>
            <a:srgbClr val="FFFF00">
              <a:alpha val="4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032095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Motivation </a:t>
            </a:r>
            <a:r>
              <a:rPr lang="en-US" dirty="0">
                <a:cs typeface="Arial" pitchFamily="34" charset="0"/>
              </a:rPr>
              <a:t>–</a:t>
            </a:r>
            <a:r>
              <a:rPr lang="en-US" dirty="0"/>
              <a:t>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Modern web applications are: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Distributed</a:t>
            </a:r>
            <a:r>
              <a:rPr lang="en-US" dirty="0"/>
              <a:t> (world-wide)</a:t>
            </a:r>
          </a:p>
          <a:p>
            <a:pPr lvl="1"/>
            <a:r>
              <a:rPr lang="en-US" dirty="0">
                <a:solidFill>
                  <a:schemeClr val="tx2"/>
                </a:solidFill>
              </a:rPr>
              <a:t>Heterogeneous</a:t>
            </a:r>
            <a:r>
              <a:rPr lang="en-US" dirty="0"/>
              <a:t> (hardware and software)</a:t>
            </a:r>
          </a:p>
          <a:p>
            <a:pPr lvl="1"/>
            <a:r>
              <a:rPr lang="en-US" dirty="0"/>
              <a:t>Highly </a:t>
            </a:r>
            <a:r>
              <a:rPr lang="en-US" dirty="0">
                <a:solidFill>
                  <a:schemeClr val="tx2"/>
                </a:solidFill>
              </a:rPr>
              <a:t>user</a:t>
            </a:r>
            <a:r>
              <a:rPr lang="en-US" dirty="0"/>
              <a:t> interactive</a:t>
            </a:r>
          </a:p>
          <a:p>
            <a:pPr lvl="1"/>
            <a:r>
              <a:rPr lang="en-US" dirty="0"/>
              <a:t>Built on </a:t>
            </a:r>
            <a:r>
              <a:rPr lang="en-US" dirty="0">
                <a:solidFill>
                  <a:schemeClr val="tx2"/>
                </a:solidFill>
              </a:rPr>
              <a:t>new</a:t>
            </a:r>
            <a:r>
              <a:rPr lang="en-US" dirty="0"/>
              <a:t> technologies</a:t>
            </a:r>
          </a:p>
          <a:p>
            <a:r>
              <a:rPr lang="en-US" dirty="0"/>
              <a:t>The software is:</a:t>
            </a:r>
          </a:p>
          <a:p>
            <a:pPr lvl="1"/>
            <a:r>
              <a:rPr lang="en-US" dirty="0"/>
              <a:t>Very loosely </a:t>
            </a:r>
            <a:r>
              <a:rPr lang="en-US" dirty="0">
                <a:solidFill>
                  <a:schemeClr val="tx2"/>
                </a:solidFill>
              </a:rPr>
              <a:t>coupled</a:t>
            </a:r>
          </a:p>
          <a:p>
            <a:pPr lvl="1"/>
            <a:r>
              <a:rPr lang="en-US" dirty="0"/>
              <a:t>Written in </a:t>
            </a:r>
            <a:r>
              <a:rPr lang="en-US" dirty="0">
                <a:solidFill>
                  <a:schemeClr val="tx2"/>
                </a:solidFill>
              </a:rPr>
              <a:t>multiple languages</a:t>
            </a:r>
          </a:p>
          <a:p>
            <a:pPr lvl="1"/>
            <a:r>
              <a:rPr lang="en-US" dirty="0"/>
              <a:t>Often </a:t>
            </a:r>
            <a:r>
              <a:rPr lang="en-US" dirty="0">
                <a:solidFill>
                  <a:schemeClr val="tx2"/>
                </a:solidFill>
              </a:rPr>
              <a:t>generated dynamically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9C1891-8797-470D-B212-3BF0F958134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04800" y="5181600"/>
            <a:ext cx="8534400" cy="528638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i="1" u="sng">
                <a:solidFill>
                  <a:schemeClr val="tx2"/>
                </a:solidFill>
              </a:rPr>
              <a:t>Diverse</a:t>
            </a:r>
            <a:r>
              <a:rPr lang="en-US">
                <a:solidFill>
                  <a:schemeClr val="tx2"/>
                </a:solidFill>
              </a:rPr>
              <a:t>: In terms of software, communication, and people</a:t>
            </a:r>
          </a:p>
        </p:txBody>
      </p:sp>
    </p:spTree>
    <p:extLst>
      <p:ext uri="{BB962C8B-B14F-4D97-AF65-F5344CB8AC3E}">
        <p14:creationId xmlns:p14="http://schemas.microsoft.com/office/powerpoint/2010/main" val="402016706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18E48CF-988D-41B5-B2B1-118D220645DC}" type="slidenum">
              <a:rPr lang="en-US"/>
              <a:pPr/>
              <a:t>7</a:t>
            </a:fld>
            <a:endParaRPr lang="en-US"/>
          </a:p>
        </p:txBody>
      </p:sp>
      <p:sp>
        <p:nvSpPr>
          <p:cNvPr id="512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 </a:t>
            </a:r>
            <a:r>
              <a:rPr lang="en-US" smtClean="0">
                <a:cs typeface="Arial" pitchFamily="34" charset="0"/>
              </a:rPr>
              <a:t>–</a:t>
            </a:r>
            <a:r>
              <a:rPr lang="en-US" smtClean="0"/>
              <a:t> Overview (2)</a:t>
            </a:r>
          </a:p>
        </p:txBody>
      </p:sp>
      <p:sp>
        <p:nvSpPr>
          <p:cNvPr id="512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04800" y="1524000"/>
            <a:ext cx="8610600" cy="3200400"/>
          </a:xfrm>
        </p:spPr>
        <p:txBody>
          <a:bodyPr/>
          <a:lstStyle/>
          <a:p>
            <a:r>
              <a:rPr lang="en-US" dirty="0" smtClean="0"/>
              <a:t>Web application software has to be </a:t>
            </a:r>
            <a:r>
              <a:rPr lang="en-US" dirty="0" smtClean="0">
                <a:solidFill>
                  <a:schemeClr val="tx2"/>
                </a:solidFill>
              </a:rPr>
              <a:t>better</a:t>
            </a:r>
            <a:r>
              <a:rPr lang="en-US" dirty="0" smtClean="0"/>
              <a:t> than most shrink-wrap or contract software</a:t>
            </a:r>
          </a:p>
          <a:p>
            <a:r>
              <a:rPr lang="en-US" dirty="0" smtClean="0"/>
              <a:t>The combination of </a:t>
            </a:r>
            <a:r>
              <a:rPr lang="en-US" dirty="0" smtClean="0">
                <a:solidFill>
                  <a:schemeClr val="tx2"/>
                </a:solidFill>
              </a:rPr>
              <a:t>higher quality requirements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tx2"/>
                </a:solidFill>
              </a:rPr>
              <a:t>unique technologies</a:t>
            </a:r>
            <a:r>
              <a:rPr lang="en-US" dirty="0" smtClean="0"/>
              <a:t> make for a very </a:t>
            </a:r>
            <a:r>
              <a:rPr lang="en-US" i="1" dirty="0" smtClean="0"/>
              <a:t>interesting</a:t>
            </a:r>
            <a:r>
              <a:rPr lang="en-US" dirty="0" smtClean="0"/>
              <a:t> situation</a:t>
            </a:r>
          </a:p>
          <a:p>
            <a:pPr lvl="1">
              <a:buFontTx/>
              <a:buNone/>
            </a:pPr>
            <a:r>
              <a:rPr lang="en-US" dirty="0" smtClean="0"/>
              <a:t>(Academics think “interesting” means fun, managers think “interesting” is scary …)</a:t>
            </a:r>
          </a:p>
        </p:txBody>
      </p:sp>
      <p:sp>
        <p:nvSpPr>
          <p:cNvPr id="5127" name="Text Box 1028"/>
          <p:cNvSpPr txBox="1">
            <a:spLocks noChangeArrowheads="1"/>
          </p:cNvSpPr>
          <p:nvPr/>
        </p:nvSpPr>
        <p:spPr bwMode="auto">
          <a:xfrm>
            <a:off x="495300" y="5029200"/>
            <a:ext cx="8153400" cy="955675"/>
          </a:xfrm>
          <a:prstGeom prst="rect">
            <a:avLst/>
          </a:prstGeom>
          <a:solidFill>
            <a:srgbClr val="0000CC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tx2"/>
                </a:solidFill>
              </a:rPr>
              <a:t>This talk discusses </a:t>
            </a:r>
            <a:r>
              <a:rPr lang="en-US" u="sng">
                <a:solidFill>
                  <a:schemeClr val="tx2"/>
                </a:solidFill>
              </a:rPr>
              <a:t>why</a:t>
            </a:r>
            <a:r>
              <a:rPr lang="en-US">
                <a:solidFill>
                  <a:schemeClr val="tx2"/>
                </a:solidFill>
              </a:rPr>
              <a:t> and in </a:t>
            </a:r>
            <a:r>
              <a:rPr lang="en-US" u="sng">
                <a:solidFill>
                  <a:schemeClr val="tx2"/>
                </a:solidFill>
              </a:rPr>
              <a:t>what ways</a:t>
            </a:r>
            <a:r>
              <a:rPr lang="en-US">
                <a:solidFill>
                  <a:schemeClr val="tx2"/>
                </a:solidFill>
              </a:rPr>
              <a:t> web software must be better</a:t>
            </a:r>
          </a:p>
        </p:txBody>
      </p:sp>
    </p:spTree>
    <p:extLst>
      <p:ext uri="{BB962C8B-B14F-4D97-AF65-F5344CB8AC3E}">
        <p14:creationId xmlns:p14="http://schemas.microsoft.com/office/powerpoint/2010/main" val="3000110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Bundled</a:t>
            </a:r>
            <a:r>
              <a:rPr lang="en-US" dirty="0" smtClean="0"/>
              <a:t> : On your computer when you buy it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Shrink-wrapped</a:t>
            </a:r>
            <a:r>
              <a:rPr lang="en-US" dirty="0" smtClean="0"/>
              <a:t> : Bought at a store on a CD</a:t>
            </a:r>
          </a:p>
          <a:p>
            <a:pPr lvl="1"/>
            <a:r>
              <a:rPr lang="en-US" dirty="0" smtClean="0"/>
              <a:t>Downloaded from company’s website or OSS site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Contract</a:t>
            </a:r>
            <a:r>
              <a:rPr lang="en-US" dirty="0" smtClean="0"/>
              <a:t> : Single customer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Embedded</a:t>
            </a:r>
            <a:r>
              <a:rPr lang="en-US" dirty="0" smtClean="0"/>
              <a:t> : Installed on an electronic device</a:t>
            </a:r>
          </a:p>
          <a:p>
            <a:r>
              <a:rPr lang="en-US" dirty="0" smtClean="0">
                <a:solidFill>
                  <a:schemeClr val="tx2"/>
                </a:solidFill>
              </a:rPr>
              <a:t>Web application</a:t>
            </a:r>
            <a:r>
              <a:rPr lang="en-US" dirty="0" smtClean="0"/>
              <a:t> : On the web through a URL</a:t>
            </a:r>
          </a:p>
          <a:p>
            <a:pPr lvl="1"/>
            <a:r>
              <a:rPr lang="en-US" dirty="0" smtClean="0"/>
              <a:t>Component-based</a:t>
            </a:r>
          </a:p>
          <a:p>
            <a:pPr lvl="1"/>
            <a:r>
              <a:rPr lang="en-US" dirty="0" smtClean="0"/>
              <a:t>Concurrent / distributed</a:t>
            </a:r>
          </a:p>
          <a:p>
            <a:pPr lvl="1"/>
            <a:r>
              <a:rPr lang="en-US" dirty="0" smtClean="0"/>
              <a:t>One copy on the server</a:t>
            </a:r>
          </a:p>
          <a:p>
            <a:pPr lvl="1"/>
            <a:r>
              <a:rPr lang="en-US" dirty="0" smtClean="0"/>
              <a:t>Can be updated at any time (fast update cycle)</a:t>
            </a:r>
          </a:p>
          <a:p>
            <a:pPr lvl="1"/>
            <a:r>
              <a:rPr lang="en-US" dirty="0" smtClean="0"/>
              <a:t>User interactive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© J  Offutt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03E990-6A15-4E13-8330-E7DBC0EDF88F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8976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4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smtClean="0"/>
              <a:t>July 2013</a:t>
            </a:r>
            <a:endParaRPr lang="en-US"/>
          </a:p>
        </p:txBody>
      </p:sp>
      <p:sp>
        <p:nvSpPr>
          <p:cNvPr id="18435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© J  Offutt</a:t>
            </a:r>
            <a:endParaRPr lang="en-US"/>
          </a:p>
        </p:txBody>
      </p:sp>
      <p:sp>
        <p:nvSpPr>
          <p:cNvPr id="1843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09B3120-8170-4F55-BCFB-A29D205A06B8}" type="slidenum">
              <a:rPr lang="en-US"/>
              <a:pPr/>
              <a:t>9</a:t>
            </a:fld>
            <a:endParaRPr lang="en-US"/>
          </a:p>
        </p:txBody>
      </p:sp>
      <p:sp>
        <p:nvSpPr>
          <p:cNvPr id="18437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382000" cy="1447800"/>
          </a:xfrm>
        </p:spPr>
        <p:txBody>
          <a:bodyPr/>
          <a:lstStyle/>
          <a:p>
            <a:r>
              <a:rPr lang="en-US" dirty="0" smtClean="0"/>
              <a:t>Important Quality Attributes for Traditional Software</a:t>
            </a:r>
          </a:p>
        </p:txBody>
      </p:sp>
      <p:sp>
        <p:nvSpPr>
          <p:cNvPr id="139267" name="Rectangle 1027"/>
          <p:cNvSpPr>
            <a:spLocks noGrp="1" noChangeArrowheads="1"/>
          </p:cNvSpPr>
          <p:nvPr>
            <p:ph type="body" sz="half" idx="1"/>
          </p:nvPr>
        </p:nvSpPr>
        <p:spPr>
          <a:xfrm>
            <a:off x="1924050" y="1752600"/>
            <a:ext cx="5295900" cy="1508125"/>
          </a:xfrm>
        </p:spPr>
        <p:txBody>
          <a:bodyPr/>
          <a:lstStyle/>
          <a:p>
            <a:pPr marL="381000" indent="-381000" algn="ctr">
              <a:buFontTx/>
              <a:buNone/>
            </a:pPr>
            <a:r>
              <a:rPr lang="en-US" sz="2400" u="sng" dirty="0" smtClean="0">
                <a:effectLst/>
              </a:rPr>
              <a:t>Traditional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dirty="0" smtClean="0">
                <a:effectLst/>
              </a:rPr>
              <a:t>Efficiency of process (time-to-market)</a:t>
            </a:r>
          </a:p>
          <a:p>
            <a:pPr marL="381000" indent="-381000">
              <a:buFont typeface="Monotype Sorts" charset="2"/>
              <a:buAutoNum type="arabicPeriod"/>
            </a:pPr>
            <a:r>
              <a:rPr lang="en-US" sz="2400" dirty="0" smtClean="0">
                <a:effectLst/>
              </a:rPr>
              <a:t>Efficiency of execution (performance)</a:t>
            </a:r>
          </a:p>
        </p:txBody>
      </p:sp>
      <p:sp>
        <p:nvSpPr>
          <p:cNvPr id="139268" name="Rectangle 1028"/>
          <p:cNvSpPr>
            <a:spLocks noChangeArrowheads="1"/>
          </p:cNvSpPr>
          <p:nvPr/>
        </p:nvSpPr>
        <p:spPr bwMode="auto">
          <a:xfrm>
            <a:off x="2667000" y="3810000"/>
            <a:ext cx="3810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Reliability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Safety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Maintainability</a:t>
            </a:r>
          </a:p>
          <a:p>
            <a:pPr marL="457200" indent="-457200">
              <a:lnSpc>
                <a:spcPct val="90000"/>
              </a:lnSpc>
              <a:spcBef>
                <a:spcPct val="30000"/>
              </a:spcBef>
              <a:buFont typeface="Monotype Sorts" charset="2"/>
              <a:buAutoNum type="arabicPeriod" startAt="50"/>
            </a:pPr>
            <a:r>
              <a:rPr lang="en-US" sz="2400" dirty="0">
                <a:latin typeface="Gill Sans MT" pitchFamily="34" charset="0"/>
              </a:rPr>
              <a:t>Security</a:t>
            </a:r>
          </a:p>
        </p:txBody>
      </p:sp>
      <p:grpSp>
        <p:nvGrpSpPr>
          <p:cNvPr id="2" name="Group 1029"/>
          <p:cNvGrpSpPr>
            <a:grpSpLocks/>
          </p:cNvGrpSpPr>
          <p:nvPr/>
        </p:nvGrpSpPr>
        <p:grpSpPr bwMode="auto">
          <a:xfrm>
            <a:off x="4533900" y="3352800"/>
            <a:ext cx="76200" cy="381000"/>
            <a:chOff x="1488" y="2208"/>
            <a:chExt cx="48" cy="240"/>
          </a:xfrm>
        </p:grpSpPr>
        <p:sp>
          <p:nvSpPr>
            <p:cNvPr id="18445" name="Oval 1030"/>
            <p:cNvSpPr>
              <a:spLocks noChangeArrowheads="1"/>
            </p:cNvSpPr>
            <p:nvPr/>
          </p:nvSpPr>
          <p:spPr bwMode="auto">
            <a:xfrm>
              <a:off x="1488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Oval 1031"/>
            <p:cNvSpPr>
              <a:spLocks noChangeArrowheads="1"/>
            </p:cNvSpPr>
            <p:nvPr/>
          </p:nvSpPr>
          <p:spPr bwMode="auto">
            <a:xfrm>
              <a:off x="1488" y="23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Oval 1032"/>
            <p:cNvSpPr>
              <a:spLocks noChangeArrowheads="1"/>
            </p:cNvSpPr>
            <p:nvPr/>
          </p:nvSpPr>
          <p:spPr bwMode="auto">
            <a:xfrm>
              <a:off x="1488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1033"/>
          <p:cNvGrpSpPr>
            <a:grpSpLocks/>
          </p:cNvGrpSpPr>
          <p:nvPr/>
        </p:nvGrpSpPr>
        <p:grpSpPr bwMode="auto">
          <a:xfrm>
            <a:off x="4533900" y="5638800"/>
            <a:ext cx="76200" cy="381000"/>
            <a:chOff x="1488" y="2208"/>
            <a:chExt cx="48" cy="240"/>
          </a:xfrm>
        </p:grpSpPr>
        <p:sp>
          <p:nvSpPr>
            <p:cNvPr id="18442" name="Oval 1034"/>
            <p:cNvSpPr>
              <a:spLocks noChangeArrowheads="1"/>
            </p:cNvSpPr>
            <p:nvPr/>
          </p:nvSpPr>
          <p:spPr bwMode="auto">
            <a:xfrm>
              <a:off x="1488" y="2208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Oval 1035"/>
            <p:cNvSpPr>
              <a:spLocks noChangeArrowheads="1"/>
            </p:cNvSpPr>
            <p:nvPr/>
          </p:nvSpPr>
          <p:spPr bwMode="auto">
            <a:xfrm>
              <a:off x="1488" y="2304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Oval 1036"/>
            <p:cNvSpPr>
              <a:spLocks noChangeArrowheads="1"/>
            </p:cNvSpPr>
            <p:nvPr/>
          </p:nvSpPr>
          <p:spPr bwMode="auto">
            <a:xfrm>
              <a:off x="1488" y="2400"/>
              <a:ext cx="48" cy="48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728309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7" grpId="0" autoUpdateAnimBg="0"/>
      <p:bldP spid="139268" grpId="0" autoUpdateAnimBg="0"/>
    </p:bldLst>
  </p:timing>
</p:sld>
</file>

<file path=ppt/theme/theme1.xml><?xml version="1.0" encoding="utf-8"?>
<a:theme xmlns:a="http://schemas.openxmlformats.org/drawingml/2006/main" name="Blank Presentation">
  <a:themeElements>
    <a:clrScheme name="Custom 2">
      <a:dk1>
        <a:srgbClr val="808080"/>
      </a:dk1>
      <a:lt1>
        <a:srgbClr val="FFFFFF"/>
      </a:lt1>
      <a:dk2>
        <a:srgbClr val="000099"/>
      </a:dk2>
      <a:lt2>
        <a:srgbClr val="FFFF00"/>
      </a:lt2>
      <a:accent1>
        <a:srgbClr val="00CC99"/>
      </a:accent1>
      <a:accent2>
        <a:srgbClr val="3333CC"/>
      </a:accent2>
      <a:accent3>
        <a:srgbClr val="AAAACA"/>
      </a:accent3>
      <a:accent4>
        <a:srgbClr val="DADADA"/>
      </a:accent4>
      <a:accent5>
        <a:srgbClr val="AAE2CA"/>
      </a:accent5>
      <a:accent6>
        <a:srgbClr val="2D2DB9"/>
      </a:accent6>
      <a:hlink>
        <a:srgbClr val="99FF66"/>
      </a:hlink>
      <a:folHlink>
        <a:srgbClr val="99FFCC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808080"/>
        </a:dk1>
        <a:lt1>
          <a:srgbClr val="FFFFFF"/>
        </a:lt1>
        <a:dk2>
          <a:srgbClr val="009900"/>
        </a:dk2>
        <a:lt2>
          <a:srgbClr val="000000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808080"/>
        </a:dk1>
        <a:lt1>
          <a:srgbClr val="FFFFFF"/>
        </a:lt1>
        <a:dk2>
          <a:srgbClr val="0099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C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3114</TotalTime>
  <Words>2302</Words>
  <Application>Microsoft Office PowerPoint</Application>
  <PresentationFormat>On-screen Show (4:3)</PresentationFormat>
  <Paragraphs>551</Paragraphs>
  <Slides>39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Blank Presentation</vt:lpstr>
      <vt:lpstr>Cutting Edge Research in Engineering of Web Applications Part 1 What is a Web Application?</vt:lpstr>
      <vt:lpstr>Outline</vt:lpstr>
      <vt:lpstr>Who Am I?</vt:lpstr>
      <vt:lpstr>Who Are You?</vt:lpstr>
      <vt:lpstr>Outline</vt:lpstr>
      <vt:lpstr>Motivation – Overview</vt:lpstr>
      <vt:lpstr>Motivation – Overview (2)</vt:lpstr>
      <vt:lpstr>Software Deployment</vt:lpstr>
      <vt:lpstr>Important Quality Attributes for Traditional Software</vt:lpstr>
      <vt:lpstr>Important Quality Attributes for Web Software</vt:lpstr>
      <vt:lpstr>Common N-Tier Architecture</vt:lpstr>
      <vt:lpstr>Problems Can Occur Anywhere</vt:lpstr>
      <vt:lpstr>Summary : Concerns of Software</vt:lpstr>
      <vt:lpstr>Outline</vt:lpstr>
      <vt:lpstr>Hypertext Transport Protocol</vt:lpstr>
      <vt:lpstr>HTTP</vt:lpstr>
      <vt:lpstr>HTTP Request</vt:lpstr>
      <vt:lpstr>HTTP Response</vt:lpstr>
      <vt:lpstr>Client Caching</vt:lpstr>
      <vt:lpstr>Outline</vt:lpstr>
      <vt:lpstr>Server Side Processing</vt:lpstr>
      <vt:lpstr>Execution Overview</vt:lpstr>
      <vt:lpstr>Web Container Engine</vt:lpstr>
      <vt:lpstr>Compiled Modules</vt:lpstr>
      <vt:lpstr>Scripted Pages</vt:lpstr>
      <vt:lpstr>Scripted Pages (2)</vt:lpstr>
      <vt:lpstr>Summary Web Programming</vt:lpstr>
      <vt:lpstr>What are Servlets?</vt:lpstr>
      <vt:lpstr>Servlets vs. Java Applications</vt:lpstr>
      <vt:lpstr>Servlet Container (or Engine)</vt:lpstr>
      <vt:lpstr>Servlet Container (2)</vt:lpstr>
      <vt:lpstr>Servlet Container (3)</vt:lpstr>
      <vt:lpstr>Servlet Container (4)</vt:lpstr>
      <vt:lpstr>Servlet Object Thread Lifecycle</vt:lpstr>
      <vt:lpstr>Simple Servlet Example</vt:lpstr>
      <vt:lpstr>Simple Servlet (2)</vt:lpstr>
      <vt:lpstr>Servlet Parameters – requests</vt:lpstr>
      <vt:lpstr>Transmitting Servlet Parameters</vt:lpstr>
      <vt:lpstr>Summary—Examples</vt:lpstr>
    </vt:vector>
  </TitlesOfParts>
  <Company>GMU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SWe 432 : Introduction</dc:title>
  <dc:subject>SWE 432</dc:subject>
  <dc:creator>Jeff Offutt</dc:creator>
  <cp:lastModifiedBy>Jeff Offutt</cp:lastModifiedBy>
  <cp:revision>159</cp:revision>
  <cp:lastPrinted>2000-04-20T00:24:21Z</cp:lastPrinted>
  <dcterms:created xsi:type="dcterms:W3CDTF">1999-12-29T15:57:32Z</dcterms:created>
  <dcterms:modified xsi:type="dcterms:W3CDTF">2013-07-24T07:28:07Z</dcterms:modified>
</cp:coreProperties>
</file>