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62" r:id="rId2"/>
    <p:sldId id="378" r:id="rId3"/>
    <p:sldId id="423" r:id="rId4"/>
    <p:sldId id="424" r:id="rId5"/>
    <p:sldId id="425" r:id="rId6"/>
    <p:sldId id="426" r:id="rId7"/>
    <p:sldId id="427" r:id="rId8"/>
    <p:sldId id="428" r:id="rId9"/>
    <p:sldId id="429" r:id="rId10"/>
    <p:sldId id="430" r:id="rId11"/>
    <p:sldId id="457" r:id="rId12"/>
    <p:sldId id="418" r:id="rId13"/>
    <p:sldId id="432" r:id="rId14"/>
    <p:sldId id="433" r:id="rId15"/>
    <p:sldId id="434" r:id="rId16"/>
    <p:sldId id="435" r:id="rId17"/>
    <p:sldId id="436" r:id="rId18"/>
    <p:sldId id="420" r:id="rId19"/>
    <p:sldId id="440" r:id="rId20"/>
    <p:sldId id="442" r:id="rId21"/>
    <p:sldId id="467" r:id="rId22"/>
    <p:sldId id="421" r:id="rId23"/>
    <p:sldId id="439" r:id="rId24"/>
    <p:sldId id="444" r:id="rId25"/>
    <p:sldId id="445" r:id="rId26"/>
    <p:sldId id="447" r:id="rId27"/>
    <p:sldId id="422" r:id="rId28"/>
    <p:sldId id="466" r:id="rId29"/>
    <p:sldId id="459" r:id="rId30"/>
    <p:sldId id="460" r:id="rId31"/>
    <p:sldId id="411" r:id="rId32"/>
    <p:sldId id="412" r:id="rId33"/>
    <p:sldId id="461" r:id="rId34"/>
    <p:sldId id="463" r:id="rId35"/>
    <p:sldId id="280" r:id="rId3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clrMru>
    <a:srgbClr val="000000"/>
    <a:srgbClr val="FFFF00"/>
    <a:srgbClr val="FF9933"/>
    <a:srgbClr val="99CCFF"/>
    <a:srgbClr val="009973"/>
    <a:srgbClr val="000066"/>
    <a:srgbClr val="FFCC00"/>
    <a:srgbClr val="FF9900"/>
    <a:srgbClr val="33CC33"/>
    <a:srgbClr val="66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5513" autoAdjust="0"/>
    <p:restoredTop sz="94518" autoAdjust="0"/>
  </p:normalViewPr>
  <p:slideViewPr>
    <p:cSldViewPr snapToGrid="0">
      <p:cViewPr varScale="1">
        <p:scale>
          <a:sx n="83" d="100"/>
          <a:sy n="83" d="100"/>
        </p:scale>
        <p:origin x="-13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504" y="-5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hPercent val="65"/>
      <c:depthPercent val="100"/>
      <c:rAngAx val="1"/>
    </c:view3D>
    <c:floor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spPr>
        <a:gradFill rotWithShape="0">
          <a:gsLst>
            <a:gs pos="0">
              <a:srgbClr val="00CCFF">
                <a:gamma/>
                <a:shade val="46275"/>
                <a:invGamma/>
              </a:srgbClr>
            </a:gs>
            <a:gs pos="50000">
              <a:srgbClr val="00CCFF"/>
            </a:gs>
            <a:gs pos="100000">
              <a:srgbClr val="00CCFF">
                <a:gamma/>
                <a:shade val="46275"/>
                <a:invGamma/>
              </a:srgbClr>
            </a:gs>
          </a:gsLst>
          <a:lin ang="5400000" scaled="1"/>
        </a:gradFill>
        <a:ln w="25400">
          <a:solidFill>
            <a:srgbClr val="000000"/>
          </a:solidFill>
          <a:prstDash val="solid"/>
        </a:ln>
      </c:spPr>
    </c:sideWall>
    <c:backWall>
      <c:spPr>
        <a:gradFill rotWithShape="0">
          <a:gsLst>
            <a:gs pos="0">
              <a:srgbClr val="00CCFF">
                <a:gamma/>
                <a:shade val="46275"/>
                <a:invGamma/>
              </a:srgbClr>
            </a:gs>
            <a:gs pos="50000">
              <a:srgbClr val="00CCFF"/>
            </a:gs>
            <a:gs pos="100000">
              <a:srgbClr val="00CCFF">
                <a:gamma/>
                <a:shade val="46275"/>
                <a:invGamma/>
              </a:srgbClr>
            </a:gs>
          </a:gsLst>
          <a:lin ang="5400000" scaled="1"/>
        </a:gradFill>
        <a:ln w="25400">
          <a:solidFill>
            <a:srgbClr val="00000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17532081114485"/>
          <c:y val="3.1499068528811937E-2"/>
          <c:w val="0.88678786029265855"/>
          <c:h val="0.84263663467729111"/>
        </c:manualLayout>
      </c:layout>
      <c:bar3D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Count</c:v>
                </c:pt>
              </c:strCache>
            </c:strRef>
          </c:tx>
          <c:spPr>
            <a:solidFill>
              <a:schemeClr val="accent1"/>
            </a:solidFill>
            <a:ln w="14763">
              <a:solidFill>
                <a:schemeClr val="tx1"/>
              </a:solidFill>
              <a:prstDash val="solid"/>
            </a:ln>
          </c:spPr>
          <c:dLbls>
            <c:dLbl>
              <c:idx val="0"/>
              <c:layout>
                <c:manualLayout>
                  <c:x val="1.8714958852636503E-2"/>
                  <c:y val="-7.9641542556566584E-3"/>
                </c:manualLayout>
              </c:layout>
              <c:showVal val="1"/>
            </c:dLbl>
            <c:dLbl>
              <c:idx val="1"/>
              <c:layout>
                <c:manualLayout>
                  <c:x val="1.8603231762210768E-2"/>
                  <c:y val="-1.3440860215053883E-2"/>
                </c:manualLayout>
              </c:layout>
              <c:showVal val="1"/>
            </c:dLbl>
            <c:dLbl>
              <c:idx val="2"/>
              <c:layout>
                <c:manualLayout>
                  <c:x val="1.8603231762210768E-2"/>
                  <c:y val="-1.3440860215053883E-2"/>
                </c:manualLayout>
              </c:layout>
              <c:showVal val="1"/>
            </c:dLbl>
            <c:dLbl>
              <c:idx val="3"/>
              <c:layout>
                <c:manualLayout>
                  <c:x val="9.1899762131526768E-3"/>
                  <c:y val="8.6648579717278726E-2"/>
                </c:manualLayout>
              </c:layout>
              <c:showVal val="1"/>
            </c:dLbl>
            <c:dLbl>
              <c:idx val="4"/>
              <c:layout>
                <c:manualLayout>
                  <c:x val="1.8603231762210768E-2"/>
                  <c:y val="-2.688172043010768E-2"/>
                </c:manualLayout>
              </c:layout>
              <c:showVal val="1"/>
            </c:dLbl>
            <c:spPr>
              <a:noFill/>
              <a:ln w="29527">
                <a:noFill/>
              </a:ln>
            </c:spPr>
            <c:txPr>
              <a:bodyPr/>
              <a:lstStyle/>
              <a:p>
                <a:pPr>
                  <a:defRPr sz="2092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Val val="1"/>
          </c:dLbls>
          <c:cat>
            <c:strRef>
              <c:f>Sheet1!$B$1:$F$1</c:f>
              <c:strCache>
                <c:ptCount val="5"/>
                <c:pt idx="0">
                  <c:v>JCrasher</c:v>
                </c:pt>
                <c:pt idx="1">
                  <c:v>TestGen</c:v>
                </c:pt>
                <c:pt idx="2">
                  <c:v>JUB</c:v>
                </c:pt>
                <c:pt idx="3">
                  <c:v>EC</c:v>
                </c:pt>
                <c:pt idx="4">
                  <c:v>Random</c:v>
                </c:pt>
              </c:strCache>
            </c:strRef>
          </c:cat>
          <c:val>
            <c:numRef>
              <c:f>Sheet1!$B$2:$F$2</c:f>
              <c:numCache>
                <c:formatCode>0%</c:formatCode>
                <c:ptCount val="5"/>
                <c:pt idx="0">
                  <c:v>0.45</c:v>
                </c:pt>
                <c:pt idx="1">
                  <c:v>0.4</c:v>
                </c:pt>
                <c:pt idx="2">
                  <c:v>0.3300000000000014</c:v>
                </c:pt>
                <c:pt idx="3">
                  <c:v>0.68000000000000216</c:v>
                </c:pt>
                <c:pt idx="4">
                  <c:v>0.39000000000000118</c:v>
                </c:pt>
              </c:numCache>
            </c:numRef>
          </c:val>
        </c:ser>
        <c:dLbls>
          <c:showVal val="1"/>
        </c:dLbls>
        <c:gapDepth val="0"/>
        <c:shape val="box"/>
        <c:axId val="58243712"/>
        <c:axId val="66793856"/>
        <c:axId val="0"/>
      </c:bar3DChart>
      <c:catAx>
        <c:axId val="58243712"/>
        <c:scaling>
          <c:orientation val="minMax"/>
        </c:scaling>
        <c:axPos val="b"/>
        <c:numFmt formatCode="General" sourceLinked="1"/>
        <c:tickLblPos val="low"/>
        <c:spPr>
          <a:ln w="36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92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66793856"/>
        <c:crosses val="autoZero"/>
        <c:auto val="1"/>
        <c:lblAlgn val="ctr"/>
        <c:lblOffset val="100"/>
        <c:tickLblSkip val="1"/>
        <c:tickMarkSkip val="1"/>
      </c:catAx>
      <c:valAx>
        <c:axId val="66793856"/>
        <c:scaling>
          <c:orientation val="minMax"/>
        </c:scaling>
        <c:axPos val="l"/>
        <c:majorGridlines>
          <c:spPr>
            <a:ln w="3691">
              <a:solidFill>
                <a:schemeClr val="tx1"/>
              </a:solidFill>
              <a:prstDash val="solid"/>
            </a:ln>
          </c:spPr>
        </c:majorGridlines>
        <c:numFmt formatCode="0%" sourceLinked="1"/>
        <c:tickLblPos val="nextTo"/>
        <c:spPr>
          <a:ln w="36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92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58243712"/>
        <c:crosses val="autoZero"/>
        <c:crossBetween val="between"/>
      </c:valAx>
      <c:spPr>
        <a:solidFill>
          <a:srgbClr val="99CCFF"/>
        </a:solidFill>
        <a:ln w="29527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2092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sideWall>
      <c:spPr>
        <a:gradFill>
          <a:gsLst>
            <a:gs pos="0">
              <a:srgbClr val="000099">
                <a:lumMod val="40000"/>
                <a:lumOff val="60000"/>
              </a:srgbClr>
            </a:gs>
            <a:gs pos="50000">
              <a:schemeClr val="bg1">
                <a:lumMod val="20000"/>
                <a:lumOff val="80000"/>
              </a:schemeClr>
            </a:gs>
            <a:gs pos="100000">
              <a:srgbClr val="000099">
                <a:lumMod val="40000"/>
                <a:lumOff val="60000"/>
              </a:srgbClr>
            </a:gs>
          </a:gsLst>
          <a:lin ang="5400000" scaled="0"/>
        </a:gradFill>
        <a:ln cap="rnd">
          <a:solidFill>
            <a:schemeClr val="bg1">
              <a:lumMod val="60000"/>
              <a:lumOff val="40000"/>
            </a:schemeClr>
          </a:solidFill>
        </a:ln>
        <a:effectLst>
          <a:outerShdw blurRad="50800" dist="50800" dir="5400000" sx="1000" sy="1000" algn="ctr" rotWithShape="0">
            <a:srgbClr val="000000">
              <a:alpha val="43137"/>
            </a:srgbClr>
          </a:outerShdw>
        </a:effectLst>
        <a:scene3d>
          <a:camera prst="orthographicFront"/>
          <a:lightRig rig="threePt" dir="t"/>
        </a:scene3d>
        <a:sp3d>
          <a:bevelT w="0" h="0"/>
        </a:sp3d>
      </c:spPr>
    </c:sideWall>
    <c:backWall>
      <c:spPr>
        <a:gradFill>
          <a:gsLst>
            <a:gs pos="0">
              <a:srgbClr val="000099">
                <a:lumMod val="40000"/>
                <a:lumOff val="60000"/>
              </a:srgbClr>
            </a:gs>
            <a:gs pos="50000">
              <a:schemeClr val="bg1">
                <a:lumMod val="20000"/>
                <a:lumOff val="80000"/>
              </a:schemeClr>
            </a:gs>
            <a:gs pos="100000">
              <a:srgbClr val="000099">
                <a:lumMod val="40000"/>
                <a:lumOff val="60000"/>
              </a:srgbClr>
            </a:gs>
          </a:gsLst>
          <a:lin ang="5400000" scaled="0"/>
        </a:gradFill>
        <a:ln cap="rnd">
          <a:solidFill>
            <a:schemeClr val="bg1">
              <a:lumMod val="60000"/>
              <a:lumOff val="40000"/>
            </a:schemeClr>
          </a:solidFill>
        </a:ln>
        <a:effectLst>
          <a:outerShdw blurRad="50800" dist="50800" dir="5400000" sx="1000" sy="1000" algn="ctr" rotWithShape="0">
            <a:srgbClr val="000000">
              <a:alpha val="43137"/>
            </a:srgbClr>
          </a:outerShdw>
        </a:effectLst>
        <a:scene3d>
          <a:camera prst="orthographicFront"/>
          <a:lightRig rig="threePt" dir="t"/>
        </a:scene3d>
        <a:sp3d>
          <a:bevelT w="0" h="0"/>
        </a:sp3d>
      </c:spPr>
    </c:backWall>
    <c:plotArea>
      <c:layout>
        <c:manualLayout>
          <c:layoutTarget val="inner"/>
          <c:xMode val="edge"/>
          <c:yMode val="edge"/>
          <c:x val="8.1029964539339264E-2"/>
          <c:y val="4.7968749999999998E-2"/>
          <c:w val="0.7470736894386979"/>
          <c:h val="0.79043736530897357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Faults Found</c:v>
                </c:pt>
              </c:strCache>
            </c:strRef>
          </c:tx>
          <c:spPr>
            <a:ln w="12700">
              <a:solidFill>
                <a:srgbClr val="000000"/>
              </a:solidFill>
            </a:ln>
          </c:spPr>
          <c:dLbls>
            <c:dLbl>
              <c:idx val="0"/>
              <c:layout>
                <c:manualLayout>
                  <c:x val="1.082218145474954E-2"/>
                  <c:y val="-8.8774623599091936E-3"/>
                </c:manualLayout>
              </c:layout>
              <c:showVal val="1"/>
            </c:dLbl>
            <c:dLbl>
              <c:idx val="1"/>
              <c:layout>
                <c:manualLayout>
                  <c:x val="1.391423329896373E-2"/>
                  <c:y val="-8.8774623599091936E-3"/>
                </c:manualLayout>
              </c:layout>
              <c:showVal val="1"/>
            </c:dLbl>
            <c:dLbl>
              <c:idx val="2"/>
              <c:layout>
                <c:manualLayout>
                  <c:x val="1.2368207376856599E-2"/>
                  <c:y val="-8.8774623599091936E-3"/>
                </c:manualLayout>
              </c:layout>
              <c:showVal val="1"/>
            </c:dLbl>
            <c:dLbl>
              <c:idx val="3"/>
              <c:layout>
                <c:manualLayout>
                  <c:x val="1.082218145474954E-2"/>
                  <c:y val="-2.9591541199697003E-3"/>
                </c:manualLayout>
              </c:layout>
              <c:showVal val="1"/>
            </c:dLbl>
            <c:dLbl>
              <c:idx val="4"/>
              <c:layout>
                <c:manualLayout>
                  <c:x val="9.2761555326424747E-3"/>
                  <c:y val="-2.3300426140815572E-7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solidFill>
                      <a:srgbClr val="000000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Edge</c:v>
                </c:pt>
                <c:pt idx="1">
                  <c:v>Edge-Pair</c:v>
                </c:pt>
                <c:pt idx="2">
                  <c:v>All-Uses</c:v>
                </c:pt>
                <c:pt idx="3">
                  <c:v>Prime Path</c:v>
                </c:pt>
                <c:pt idx="4">
                  <c:v>Mutation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35</c:v>
                </c:pt>
                <c:pt idx="1">
                  <c:v>54</c:v>
                </c:pt>
                <c:pt idx="2">
                  <c:v>53</c:v>
                </c:pt>
                <c:pt idx="3">
                  <c:v>56</c:v>
                </c:pt>
                <c:pt idx="4">
                  <c:v>75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Tests (normalized)</c:v>
                </c:pt>
              </c:strCache>
            </c:strRef>
          </c:tx>
          <c:spPr>
            <a:ln w="12700">
              <a:solidFill>
                <a:srgbClr val="000000"/>
              </a:solidFill>
            </a:ln>
            <a:scene3d>
              <a:camera prst="orthographicFront"/>
              <a:lightRig rig="threePt" dir="t"/>
            </a:scene3d>
            <a:sp3d>
              <a:bevelB w="0" h="0"/>
              <a:contourClr>
                <a:srgbClr val="000000"/>
              </a:contourClr>
            </a:sp3d>
          </c:spPr>
          <c:cat>
            <c:strRef>
              <c:f>Sheet1!$A$2:$A$6</c:f>
              <c:strCache>
                <c:ptCount val="5"/>
                <c:pt idx="0">
                  <c:v>Edge</c:v>
                </c:pt>
                <c:pt idx="1">
                  <c:v>Edge-Pair</c:v>
                </c:pt>
                <c:pt idx="2">
                  <c:v>All-Uses</c:v>
                </c:pt>
                <c:pt idx="3">
                  <c:v>Prime Path</c:v>
                </c:pt>
                <c:pt idx="4">
                  <c:v>Mutation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22.5</c:v>
                </c:pt>
                <c:pt idx="1">
                  <c:v>34.800000000000004</c:v>
                </c:pt>
                <c:pt idx="2">
                  <c:v>36.4</c:v>
                </c:pt>
                <c:pt idx="3">
                  <c:v>42.9</c:v>
                </c:pt>
                <c:pt idx="4">
                  <c:v>27.9</c:v>
                </c:pt>
              </c:numCache>
            </c:numRef>
          </c:val>
        </c:ser>
        <c:shape val="box"/>
        <c:axId val="57108352"/>
        <c:axId val="57109888"/>
        <c:axId val="0"/>
      </c:bar3DChart>
      <c:catAx>
        <c:axId val="57108352"/>
        <c:scaling>
          <c:orientation val="minMax"/>
        </c:scaling>
        <c:axPos val="b"/>
        <c:tickLblPos val="nextTo"/>
        <c:txPr>
          <a:bodyPr/>
          <a:lstStyle/>
          <a:p>
            <a:pPr>
              <a:defRPr b="1">
                <a:solidFill>
                  <a:srgbClr val="000000"/>
                </a:solidFill>
              </a:defRPr>
            </a:pPr>
            <a:endParaRPr lang="en-US"/>
          </a:p>
        </c:txPr>
        <c:crossAx val="57109888"/>
        <c:crosses val="autoZero"/>
        <c:auto val="1"/>
        <c:lblAlgn val="ctr"/>
        <c:lblOffset val="100"/>
      </c:catAx>
      <c:valAx>
        <c:axId val="5710988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>
                <a:solidFill>
                  <a:srgbClr val="000000"/>
                </a:solidFill>
              </a:defRPr>
            </a:pPr>
            <a:endParaRPr lang="en-US"/>
          </a:p>
        </c:txPr>
        <c:crossAx val="571083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857033991875449"/>
          <c:y val="0.18832639330140802"/>
          <c:w val="0.18566152257989121"/>
          <c:h val="0.38897244094488498"/>
        </c:manualLayout>
      </c:layout>
      <c:txPr>
        <a:bodyPr/>
        <a:lstStyle/>
        <a:p>
          <a:pPr>
            <a:defRPr b="1">
              <a:solidFill>
                <a:srgbClr val="000000"/>
              </a:solidFill>
            </a:defRPr>
          </a:pPr>
          <a:endParaRPr lang="en-US"/>
        </a:p>
      </c:txPr>
    </c:legend>
    <c:plotVisOnly val="1"/>
  </c:chart>
  <c:spPr>
    <a:solidFill>
      <a:srgbClr val="99CCFF"/>
    </a:solidFill>
  </c:spPr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3DF8F328-6988-4659-91EF-4CB4EE2CD8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F6FB9554-397F-48F2-9E50-3D9FEE38E0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7E303C-F63B-433D-B9F8-CFB8589DFCA7}" type="slidenum">
              <a:rPr lang="zh-CN" altLang="en-US" smtClean="0"/>
              <a:pPr/>
              <a:t>19</a:t>
            </a:fld>
            <a:endParaRPr lang="en-US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31D23-390E-405E-8AD4-F30314049B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C8547-4423-4647-844E-1165F35A05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F2111-9D23-486C-BACD-4C1CE15471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0010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0" y="1219200"/>
            <a:ext cx="9144000" cy="5181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D5190-9DD7-4646-BDAF-E78333A90B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0143" y="0"/>
            <a:ext cx="7263714" cy="1219200"/>
          </a:xfrm>
        </p:spPr>
        <p:txBody>
          <a:bodyPr/>
          <a:lstStyle>
            <a:lvl1pPr algn="ctr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18535"/>
            <a:ext cx="9144000" cy="579611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dirty="0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9CB03-E83B-49A3-95A8-3CE1C35F1E7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5824A-164E-41E3-82AA-1FF6B06670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Comic Sans MS" pitchFamily="66" charset="0"/>
              </a:defRPr>
            </a:lvl1pPr>
          </a:lstStyle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latin typeface="Comic Sans MS" pitchFamily="66" charset="0"/>
              </a:defRPr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Comic Sans MS" pitchFamily="66" charset="0"/>
              </a:defRPr>
            </a:lvl1pPr>
          </a:lstStyle>
          <a:p>
            <a:pPr>
              <a:defRPr/>
            </a:pPr>
            <a:fld id="{11B780DA-4779-4652-8E6B-DBD65B6C15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4"/>
            <a:ext cx="4344988" cy="4225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346575" cy="4225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2451D-FA51-40C6-AFE5-E346C75C1B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F80E7-B056-4C76-86F1-135BF336DD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0A2D9-3984-4BAF-B138-D6DB38AF6F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28F80-B56A-4D79-88BD-11153BC576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7C1DD-5102-4756-A1EF-11E13CC0E3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66"/>
            </a:gs>
            <a:gs pos="67000">
              <a:schemeClr val="bg1">
                <a:gamma/>
                <a:shade val="46275"/>
                <a:invGamma/>
                <a:alpha val="93000"/>
              </a:schemeClr>
            </a:gs>
            <a:gs pos="100000">
              <a:schemeClr val="bg1">
                <a:gamma/>
                <a:shade val="46275"/>
                <a:invGamma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8"/>
          <p:cNvGrpSpPr>
            <a:grpSpLocks/>
          </p:cNvGrpSpPr>
          <p:nvPr/>
        </p:nvGrpSpPr>
        <p:grpSpPr bwMode="auto">
          <a:xfrm>
            <a:off x="0" y="0"/>
            <a:ext cx="1219200" cy="838200"/>
            <a:chOff x="4648200" y="2971800"/>
            <a:chExt cx="1676401" cy="914400"/>
          </a:xfrm>
        </p:grpSpPr>
        <p:sp>
          <p:nvSpPr>
            <p:cNvPr id="10" name="Rectangle 9"/>
            <p:cNvSpPr/>
            <p:nvPr/>
          </p:nvSpPr>
          <p:spPr>
            <a:xfrm>
              <a:off x="4648200" y="2971800"/>
              <a:ext cx="1676401" cy="914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txBody>
            <a:bodyPr wrap="none">
              <a:prstTxWarp prst="textRingInsid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2000" b="1" spc="300" dirty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gradFill>
                    <a:gsLst>
                      <a:gs pos="10000">
                        <a:schemeClr val="accent1">
                          <a:tint val="83000"/>
                          <a:shade val="100000"/>
                          <a:satMod val="200000"/>
                        </a:schemeClr>
                      </a:gs>
                      <a:gs pos="75000">
                        <a:schemeClr val="accent1">
                          <a:tint val="100000"/>
                          <a:shade val="50000"/>
                          <a:satMod val="150000"/>
                        </a:schemeClr>
                      </a:gs>
                    </a:gsLst>
                    <a:lin ang="5400000"/>
                  </a:gra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Software Engineering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018243" y="3248689"/>
              <a:ext cx="936314" cy="360622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en-US" sz="1800" b="1" cap="all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@ GMU</a:t>
              </a:r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44262" y="0"/>
            <a:ext cx="7255476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825023"/>
            <a:ext cx="9144000" cy="5747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" y="6613930"/>
            <a:ext cx="1905000" cy="222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800">
                <a:latin typeface="Comic Sans MS" pitchFamily="66" charset="0"/>
                <a:ea typeface="宋体" charset="-122"/>
              </a:defRPr>
            </a:lvl1pPr>
          </a:lstStyle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13930"/>
            <a:ext cx="2895600" cy="222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800">
                <a:latin typeface="Comic Sans MS" pitchFamily="66" charset="0"/>
                <a:ea typeface="宋体" charset="-122"/>
              </a:defRPr>
            </a:lvl1pPr>
          </a:lstStyle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613930"/>
            <a:ext cx="1905000" cy="222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latin typeface="Comic Sans MS" pitchFamily="66" charset="0"/>
                <a:ea typeface="宋体" charset="-122"/>
              </a:defRPr>
            </a:lvl1pPr>
          </a:lstStyle>
          <a:p>
            <a:pPr>
              <a:defRPr/>
            </a:pPr>
            <a:fld id="{FCA47576-273B-4C08-83E9-0BA01A75FC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032" name="Picture 9" descr="gmulogo-color150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01000" y="0"/>
            <a:ext cx="11430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0" y="838200"/>
            <a:ext cx="8001000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29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  <p:sldLayoutId id="2147484139" r:id="rId11"/>
    <p:sldLayoutId id="2147484140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wmf"/><Relationship Id="rId4" Type="http://schemas.openxmlformats.org/officeDocument/2006/relationships/image" Target="../media/image5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351549"/>
            <a:ext cx="8458200" cy="1333500"/>
          </a:xfrm>
        </p:spPr>
        <p:txBody>
          <a:bodyPr/>
          <a:lstStyle/>
          <a:p>
            <a:pPr eaLnBrk="1" hangingPunct="1"/>
            <a:r>
              <a:rPr lang="en-US" dirty="0" smtClean="0"/>
              <a:t>Automatic Test Data Generation :</a:t>
            </a:r>
            <a:br>
              <a:rPr lang="en-US" dirty="0" smtClean="0"/>
            </a:br>
            <a:r>
              <a:rPr lang="en-US" dirty="0" smtClean="0"/>
              <a:t>Who, When and Where?</a:t>
            </a: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2476500" y="3422034"/>
            <a:ext cx="4191000" cy="2438400"/>
          </a:xfrm>
          <a:prstGeom prst="rect">
            <a:avLst/>
          </a:prstGeom>
          <a:gradFill flip="none" rotWithShape="1">
            <a:gsLst>
              <a:gs pos="0">
                <a:srgbClr val="0033CC">
                  <a:shade val="30000"/>
                  <a:satMod val="115000"/>
                </a:srgbClr>
              </a:gs>
              <a:gs pos="50000">
                <a:srgbClr val="0033CC">
                  <a:shade val="67500"/>
                  <a:satMod val="115000"/>
                </a:srgbClr>
              </a:gs>
              <a:gs pos="100000">
                <a:srgbClr val="0033CC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Jeff Offutt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Software Engineering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George Mason University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Fairfax, VA   USA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www.cs.gmu.edu/~offutt/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offutt@gmu.edu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Industry and Research Tool Gap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71550"/>
            <a:ext cx="9144000" cy="5643102"/>
          </a:xfrm>
        </p:spPr>
        <p:txBody>
          <a:bodyPr/>
          <a:lstStyle/>
          <a:p>
            <a:r>
              <a:rPr lang="en-US" dirty="0" smtClean="0"/>
              <a:t>We </a:t>
            </a:r>
            <a:r>
              <a:rPr lang="en-US" dirty="0" smtClean="0">
                <a:solidFill>
                  <a:schemeClr val="tx2"/>
                </a:solidFill>
              </a:rPr>
              <a:t>cannot compare</a:t>
            </a:r>
            <a:r>
              <a:rPr lang="en-US" dirty="0" smtClean="0"/>
              <a:t> these two studies directly</a:t>
            </a:r>
          </a:p>
          <a:p>
            <a:r>
              <a:rPr lang="en-US" dirty="0" smtClean="0"/>
              <a:t>However, we can summarize their </a:t>
            </a:r>
            <a:r>
              <a:rPr lang="en-US" dirty="0" smtClean="0">
                <a:solidFill>
                  <a:schemeClr val="tx2"/>
                </a:solidFill>
              </a:rPr>
              <a:t>conclusions</a:t>
            </a:r>
            <a:r>
              <a:rPr lang="en-US" dirty="0" smtClean="0"/>
              <a:t> :</a:t>
            </a:r>
          </a:p>
          <a:p>
            <a:pPr lvl="1"/>
            <a:r>
              <a:rPr lang="en-US" dirty="0" smtClean="0"/>
              <a:t>Industrial test data generators are </a:t>
            </a:r>
            <a:r>
              <a:rPr lang="en-US" dirty="0" smtClean="0">
                <a:solidFill>
                  <a:schemeClr val="tx2"/>
                </a:solidFill>
              </a:rPr>
              <a:t>ineffective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Edge coverage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chemeClr val="tx2"/>
                </a:solidFill>
              </a:rPr>
              <a:t>much better</a:t>
            </a:r>
            <a:r>
              <a:rPr lang="en-US" dirty="0" smtClean="0"/>
              <a:t> than the tests the tools generated</a:t>
            </a:r>
          </a:p>
          <a:p>
            <a:pPr lvl="1"/>
            <a:r>
              <a:rPr lang="en-US" dirty="0" smtClean="0"/>
              <a:t>Edge coverage is by far the </a:t>
            </a:r>
            <a:r>
              <a:rPr lang="en-US" dirty="0" smtClean="0">
                <a:solidFill>
                  <a:schemeClr val="tx2"/>
                </a:solidFill>
              </a:rPr>
              <a:t>weakest criterion</a:t>
            </a:r>
          </a:p>
          <a:p>
            <a:r>
              <a:rPr lang="en-US" dirty="0" smtClean="0"/>
              <a:t>Biggest challenge was </a:t>
            </a:r>
            <a:r>
              <a:rPr lang="en-US" dirty="0" smtClean="0">
                <a:solidFill>
                  <a:srgbClr val="FFFF00"/>
                </a:solidFill>
              </a:rPr>
              <a:t>hand generation</a:t>
            </a:r>
            <a:r>
              <a:rPr lang="en-US" dirty="0" smtClean="0"/>
              <a:t> of tests</a:t>
            </a:r>
          </a:p>
          <a:p>
            <a:r>
              <a:rPr lang="en-US" dirty="0" smtClean="0"/>
              <a:t>Software companies need to </a:t>
            </a:r>
            <a:r>
              <a:rPr lang="en-US" dirty="0" smtClean="0">
                <a:solidFill>
                  <a:schemeClr val="tx2"/>
                </a:solidFill>
              </a:rPr>
              <a:t>test better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10</a:t>
            </a:fld>
            <a:endParaRPr lang="en-US" altLang="zh-CN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47336" y="5656911"/>
            <a:ext cx="8641831" cy="523220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3000">
                <a:schemeClr val="bg1">
                  <a:lumMod val="60000"/>
                  <a:lumOff val="40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Luckily, we have lots of room for improvement !</a:t>
            </a:r>
            <a:endParaRPr lang="en-US" sz="2800" b="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Roadblocks to Adoption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tx2"/>
                </a:solidFill>
                <a:latin typeface="Comic Sans MS" pitchFamily="66" charset="0"/>
              </a:rPr>
              <a:t>Lack of test education</a:t>
            </a:r>
          </a:p>
          <a:p>
            <a:pPr marL="1314450" lvl="2" indent="-514350">
              <a:buFont typeface="+mj-lt"/>
              <a:buAutoNum type="arabicPeriod"/>
            </a:pPr>
            <a:endParaRPr lang="en-US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marL="1314450" lvl="2" indent="-514350">
              <a:buFont typeface="+mj-lt"/>
              <a:buAutoNum type="arabicPeriod"/>
            </a:pPr>
            <a:endParaRPr lang="en-US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marL="914400" lvl="1" indent="-514350">
              <a:buNone/>
            </a:pPr>
            <a:endParaRPr lang="en-US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tx2"/>
                </a:solidFill>
                <a:latin typeface="Comic Sans MS" pitchFamily="66" charset="0"/>
              </a:rPr>
              <a:t>Necessity to change process</a:t>
            </a:r>
            <a:endParaRPr lang="en-US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marL="914400" lvl="1" indent="-514350">
              <a:buFont typeface="+mj-lt"/>
              <a:buAutoNum type="arabicPeriod"/>
            </a:pPr>
            <a:endParaRPr lang="en-US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tx2"/>
                </a:solidFill>
                <a:latin typeface="Comic Sans MS" pitchFamily="66" charset="0"/>
              </a:rPr>
              <a:t>Usability of tools</a:t>
            </a:r>
          </a:p>
          <a:p>
            <a:pPr marL="914400" lvl="1" indent="-514350">
              <a:buFont typeface="+mj-lt"/>
              <a:buAutoNum type="arabicPeriod"/>
            </a:pPr>
            <a:endParaRPr lang="en-US" sz="2400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marL="914400" lvl="1" indent="-514350">
              <a:buFont typeface="+mj-lt"/>
              <a:buAutoNum type="arabicPeriod"/>
            </a:pPr>
            <a:endParaRPr lang="en-US" sz="2400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tx2"/>
                </a:solidFill>
                <a:latin typeface="Comic Sans MS" pitchFamily="66" charset="0"/>
              </a:rPr>
              <a:t>Weak and ineffective tools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11</a:t>
            </a:fld>
            <a:endParaRPr lang="en-US" altLang="zh-CN" dirty="0"/>
          </a:p>
        </p:txBody>
      </p:sp>
      <p:sp>
        <p:nvSpPr>
          <p:cNvPr id="7" name="TextBox 6"/>
          <p:cNvSpPr txBox="1"/>
          <p:nvPr/>
        </p:nvSpPr>
        <p:spPr>
          <a:xfrm>
            <a:off x="569624" y="1214204"/>
            <a:ext cx="853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Bill Gates says </a:t>
            </a:r>
            <a:r>
              <a:rPr lang="en-US" sz="1800" dirty="0" smtClean="0">
                <a:solidFill>
                  <a:schemeClr val="tx2"/>
                </a:solidFill>
              </a:rPr>
              <a:t>half</a:t>
            </a:r>
            <a:r>
              <a:rPr lang="en-US" sz="1800" dirty="0" smtClean="0"/>
              <a:t> of MS engineers are </a:t>
            </a:r>
            <a:r>
              <a:rPr lang="en-US" sz="1800" dirty="0" smtClean="0">
                <a:solidFill>
                  <a:schemeClr val="tx2"/>
                </a:solidFill>
              </a:rPr>
              <a:t>testers</a:t>
            </a:r>
            <a:r>
              <a:rPr lang="en-US" sz="1800" dirty="0" smtClean="0"/>
              <a:t>, programmers spend </a:t>
            </a:r>
            <a:r>
              <a:rPr lang="en-US" sz="1800" dirty="0" smtClean="0">
                <a:solidFill>
                  <a:schemeClr val="tx2"/>
                </a:solidFill>
              </a:rPr>
              <a:t>half</a:t>
            </a:r>
            <a:r>
              <a:rPr lang="en-US" sz="1800" dirty="0" smtClean="0"/>
              <a:t> their time testing</a:t>
            </a:r>
            <a:endParaRPr lang="en-US" sz="1800" dirty="0"/>
          </a:p>
        </p:txBody>
      </p:sp>
      <p:sp>
        <p:nvSpPr>
          <p:cNvPr id="8" name="TextBox 7"/>
          <p:cNvSpPr txBox="1"/>
          <p:nvPr/>
        </p:nvSpPr>
        <p:spPr>
          <a:xfrm>
            <a:off x="569624" y="1610610"/>
            <a:ext cx="6011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Number of </a:t>
            </a:r>
            <a:r>
              <a:rPr lang="en-US" sz="1800" dirty="0" smtClean="0">
                <a:solidFill>
                  <a:schemeClr val="tx2"/>
                </a:solidFill>
              </a:rPr>
              <a:t>undergrad CS</a:t>
            </a:r>
            <a:r>
              <a:rPr lang="en-US" sz="1800" dirty="0" smtClean="0"/>
              <a:t> programs in US that require testing ?</a:t>
            </a:r>
            <a:endParaRPr lang="en-US" sz="1800" dirty="0"/>
          </a:p>
        </p:txBody>
      </p:sp>
      <p:sp>
        <p:nvSpPr>
          <p:cNvPr id="9" name="Rounded Rectangle 8"/>
          <p:cNvSpPr/>
          <p:nvPr/>
        </p:nvSpPr>
        <p:spPr>
          <a:xfrm>
            <a:off x="6570183" y="1581462"/>
            <a:ext cx="509666" cy="382249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9624" y="2007016"/>
            <a:ext cx="5362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Number of </a:t>
            </a:r>
            <a:r>
              <a:rPr lang="en-US" sz="1800" dirty="0" smtClean="0">
                <a:solidFill>
                  <a:schemeClr val="tx2"/>
                </a:solidFill>
              </a:rPr>
              <a:t>MS CS </a:t>
            </a:r>
            <a:r>
              <a:rPr lang="en-US" sz="1800" dirty="0" smtClean="0"/>
              <a:t>programs in US that require testing ?</a:t>
            </a:r>
            <a:endParaRPr lang="en-US" sz="1800" dirty="0"/>
          </a:p>
        </p:txBody>
      </p:sp>
      <p:sp>
        <p:nvSpPr>
          <p:cNvPr id="11" name="TextBox 10"/>
          <p:cNvSpPr txBox="1"/>
          <p:nvPr/>
        </p:nvSpPr>
        <p:spPr>
          <a:xfrm>
            <a:off x="569624" y="2403422"/>
            <a:ext cx="4759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Number of </a:t>
            </a:r>
            <a:r>
              <a:rPr lang="en-US" sz="1800" dirty="0" smtClean="0">
                <a:solidFill>
                  <a:schemeClr val="tx2"/>
                </a:solidFill>
              </a:rPr>
              <a:t>undergrad testing classes</a:t>
            </a:r>
            <a:r>
              <a:rPr lang="en-US" sz="1800" dirty="0" smtClean="0"/>
              <a:t> in the US ?</a:t>
            </a:r>
            <a:endParaRPr lang="en-US" sz="1800" dirty="0"/>
          </a:p>
        </p:txBody>
      </p:sp>
      <p:sp>
        <p:nvSpPr>
          <p:cNvPr id="12" name="Rounded Rectangle 11"/>
          <p:cNvSpPr/>
          <p:nvPr/>
        </p:nvSpPr>
        <p:spPr>
          <a:xfrm>
            <a:off x="5986947" y="2033665"/>
            <a:ext cx="509666" cy="382249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140558" y="2388736"/>
            <a:ext cx="784486" cy="382249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~30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9624" y="5581088"/>
            <a:ext cx="6041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Most test tools </a:t>
            </a:r>
            <a:r>
              <a:rPr lang="en-US" sz="1800" dirty="0" smtClean="0">
                <a:solidFill>
                  <a:schemeClr val="tx2"/>
                </a:solidFill>
              </a:rPr>
              <a:t>don’t do much</a:t>
            </a:r>
            <a:r>
              <a:rPr lang="en-US" sz="1800" dirty="0" smtClean="0"/>
              <a:t> – but most users do not know it !</a:t>
            </a:r>
            <a:endParaRPr lang="en-US" sz="1800" dirty="0"/>
          </a:p>
        </p:txBody>
      </p:sp>
      <p:sp>
        <p:nvSpPr>
          <p:cNvPr id="16" name="TextBox 15"/>
          <p:cNvSpPr txBox="1"/>
          <p:nvPr/>
        </p:nvSpPr>
        <p:spPr>
          <a:xfrm>
            <a:off x="569624" y="3151807"/>
            <a:ext cx="7949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2"/>
                </a:solidFill>
              </a:rPr>
              <a:t>Adoption</a:t>
            </a:r>
            <a:r>
              <a:rPr lang="en-US" sz="1800" dirty="0" smtClean="0"/>
              <a:t> of many test techniques and tools require changes in development process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9624" y="4183566"/>
            <a:ext cx="7372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Many testing tools require the user to know the </a:t>
            </a:r>
            <a:r>
              <a:rPr lang="en-US" sz="1800" dirty="0" smtClean="0">
                <a:solidFill>
                  <a:schemeClr val="tx2"/>
                </a:solidFill>
              </a:rPr>
              <a:t>underlying theory</a:t>
            </a:r>
            <a:r>
              <a:rPr lang="en-US" sz="1800" dirty="0" smtClean="0"/>
              <a:t> to use them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9624" y="3431622"/>
            <a:ext cx="4995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This is very </a:t>
            </a:r>
            <a:r>
              <a:rPr lang="en-US" sz="1800" dirty="0" smtClean="0">
                <a:solidFill>
                  <a:schemeClr val="tx2"/>
                </a:solidFill>
              </a:rPr>
              <a:t>expensive</a:t>
            </a:r>
            <a:r>
              <a:rPr lang="en-US" sz="1800" dirty="0" smtClean="0"/>
              <a:t> for </a:t>
            </a:r>
            <a:r>
              <a:rPr lang="en-US" sz="1800" dirty="0" smtClean="0"/>
              <a:t>large software </a:t>
            </a:r>
            <a:r>
              <a:rPr lang="en-US" sz="1800" dirty="0" smtClean="0"/>
              <a:t>companies</a:t>
            </a:r>
            <a:endParaRPr lang="en-US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569624" y="4513882"/>
            <a:ext cx="6949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Do we need to know how an </a:t>
            </a:r>
            <a:r>
              <a:rPr lang="en-US" sz="1800" dirty="0" smtClean="0">
                <a:solidFill>
                  <a:schemeClr val="tx2"/>
                </a:solidFill>
              </a:rPr>
              <a:t>internal combustion </a:t>
            </a:r>
            <a:r>
              <a:rPr lang="en-US" sz="1800" dirty="0" smtClean="0"/>
              <a:t>engine works to drive 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69624" y="4844198"/>
            <a:ext cx="7051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Do we need to understand </a:t>
            </a:r>
            <a:r>
              <a:rPr lang="en-US" sz="1800" dirty="0" smtClean="0">
                <a:solidFill>
                  <a:schemeClr val="tx2"/>
                </a:solidFill>
              </a:rPr>
              <a:t>parsing and code generation</a:t>
            </a:r>
            <a:r>
              <a:rPr lang="en-US" sz="1800" dirty="0" smtClean="0"/>
              <a:t> to use a compiler ?</a:t>
            </a:r>
            <a:endParaRPr lang="en-US" sz="1800" dirty="0"/>
          </a:p>
        </p:txBody>
      </p:sp>
      <p:sp>
        <p:nvSpPr>
          <p:cNvPr id="21" name="TextBox 20"/>
          <p:cNvSpPr txBox="1"/>
          <p:nvPr/>
        </p:nvSpPr>
        <p:spPr>
          <a:xfrm>
            <a:off x="569624" y="5870648"/>
            <a:ext cx="8590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Few tools solve the </a:t>
            </a:r>
            <a:r>
              <a:rPr lang="en-US" sz="1800" dirty="0" smtClean="0">
                <a:solidFill>
                  <a:srgbClr val="FFFF00"/>
                </a:solidFill>
              </a:rPr>
              <a:t>key technical problem</a:t>
            </a:r>
            <a:r>
              <a:rPr lang="en-US" sz="1800" dirty="0" smtClean="0"/>
              <a:t> – </a:t>
            </a:r>
            <a:r>
              <a:rPr lang="en-US" sz="1800" b="1" dirty="0" smtClean="0">
                <a:solidFill>
                  <a:srgbClr val="FFFF00"/>
                </a:solidFill>
                <a:latin typeface="Comic Sans MS" pitchFamily="66" charset="0"/>
              </a:rPr>
              <a:t>generating test values automatically</a:t>
            </a:r>
            <a:endParaRPr lang="en-US" sz="18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  <p:bldP spid="10" grpId="0"/>
      <p:bldP spid="11" grpId="0"/>
      <p:bldP spid="12" grpId="0" animBg="1"/>
      <p:bldP spid="13" grpId="0" animBg="1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2429" y="1602752"/>
            <a:ext cx="6422474" cy="2279700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Industrial Software Problems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Automatic Test Data Generation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Input Validation Testing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Bypass Testing of Web Applications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The Future of Web Testing and ATDG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12</a:t>
            </a:fld>
            <a:endParaRPr lang="en-US" altLang="zh-CN" dirty="0"/>
          </a:p>
        </p:txBody>
      </p:sp>
      <p:sp>
        <p:nvSpPr>
          <p:cNvPr id="8" name="Rectangle 7"/>
          <p:cNvSpPr/>
          <p:nvPr/>
        </p:nvSpPr>
        <p:spPr>
          <a:xfrm>
            <a:off x="1402228" y="2052418"/>
            <a:ext cx="5272892" cy="401284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Automatic Test Data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ATDG</a:t>
            </a:r>
            <a:r>
              <a:rPr lang="en-US" sz="2800" dirty="0" smtClean="0"/>
              <a:t> tries to create effective </a:t>
            </a:r>
            <a:r>
              <a:rPr lang="en-US" sz="2800" dirty="0" smtClean="0">
                <a:solidFill>
                  <a:schemeClr val="tx2"/>
                </a:solidFill>
              </a:rPr>
              <a:t>test input values</a:t>
            </a:r>
            <a:endParaRPr lang="en-US" sz="2800" dirty="0" smtClean="0"/>
          </a:p>
          <a:p>
            <a:pPr lvl="1"/>
            <a:r>
              <a:rPr lang="en-US" sz="2400" dirty="0" smtClean="0"/>
              <a:t>Values must match </a:t>
            </a:r>
            <a:r>
              <a:rPr lang="en-US" sz="2400" dirty="0" smtClean="0">
                <a:solidFill>
                  <a:schemeClr val="tx2"/>
                </a:solidFill>
              </a:rPr>
              <a:t>syntactic</a:t>
            </a:r>
            <a:r>
              <a:rPr lang="en-US" sz="2400" dirty="0" smtClean="0"/>
              <a:t> input requirements</a:t>
            </a:r>
          </a:p>
          <a:p>
            <a:pPr lvl="1"/>
            <a:r>
              <a:rPr lang="en-US" sz="2400" dirty="0" smtClean="0"/>
              <a:t>Values must satisfy </a:t>
            </a:r>
            <a:r>
              <a:rPr lang="en-US" sz="2400" dirty="0" smtClean="0">
                <a:solidFill>
                  <a:schemeClr val="tx2"/>
                </a:solidFill>
              </a:rPr>
              <a:t>semantic</a:t>
            </a:r>
            <a:r>
              <a:rPr lang="en-US" sz="2400" dirty="0" smtClean="0"/>
              <a:t> goals</a:t>
            </a:r>
          </a:p>
          <a:p>
            <a:r>
              <a:rPr lang="en-US" dirty="0" smtClean="0"/>
              <a:t>The general problem is formally </a:t>
            </a:r>
            <a:r>
              <a:rPr lang="en-US" dirty="0" smtClean="0">
                <a:solidFill>
                  <a:schemeClr val="tx2"/>
                </a:solidFill>
              </a:rPr>
              <a:t>unsolvable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Syntax</a:t>
            </a:r>
            <a:r>
              <a:rPr lang="en-US" sz="2800" dirty="0" smtClean="0"/>
              <a:t> depends on the </a:t>
            </a:r>
            <a:r>
              <a:rPr lang="en-US" sz="2800" dirty="0" smtClean="0">
                <a:solidFill>
                  <a:schemeClr val="tx2"/>
                </a:solidFill>
              </a:rPr>
              <a:t>test level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System</a:t>
            </a:r>
            <a:r>
              <a:rPr lang="en-US" sz="2400" dirty="0" smtClean="0"/>
              <a:t> : Create inputs based on </a:t>
            </a:r>
            <a:r>
              <a:rPr lang="en-US" sz="2400" dirty="0" smtClean="0">
                <a:solidFill>
                  <a:schemeClr val="tx2"/>
                </a:solidFill>
              </a:rPr>
              <a:t>user-level</a:t>
            </a:r>
            <a:r>
              <a:rPr lang="en-US" sz="2400" dirty="0" smtClean="0"/>
              <a:t> interaction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Unit</a:t>
            </a:r>
            <a:r>
              <a:rPr lang="en-US" sz="2400" dirty="0" smtClean="0"/>
              <a:t> : Create inputs for method </a:t>
            </a:r>
            <a:r>
              <a:rPr lang="en-US" sz="2400" dirty="0" smtClean="0">
                <a:solidFill>
                  <a:schemeClr val="tx2"/>
                </a:solidFill>
              </a:rPr>
              <a:t>parameters</a:t>
            </a:r>
            <a:r>
              <a:rPr lang="en-US" sz="2400" dirty="0" smtClean="0"/>
              <a:t> and non-local variables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Semantic</a:t>
            </a:r>
            <a:r>
              <a:rPr lang="en-US" sz="2800" dirty="0" smtClean="0"/>
              <a:t> goals vary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Random</a:t>
            </a:r>
            <a:r>
              <a:rPr lang="en-US" sz="2400" dirty="0" smtClean="0"/>
              <a:t> values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Special</a:t>
            </a:r>
            <a:r>
              <a:rPr lang="en-US" sz="2400" dirty="0" smtClean="0"/>
              <a:t> values, </a:t>
            </a:r>
            <a:r>
              <a:rPr lang="en-US" sz="2400" dirty="0" smtClean="0">
                <a:solidFill>
                  <a:schemeClr val="tx2"/>
                </a:solidFill>
              </a:rPr>
              <a:t>invalid</a:t>
            </a:r>
            <a:r>
              <a:rPr lang="en-US" sz="2400" dirty="0" smtClean="0"/>
              <a:t> values</a:t>
            </a:r>
          </a:p>
          <a:p>
            <a:pPr lvl="1"/>
            <a:r>
              <a:rPr lang="en-US" sz="2400" dirty="0" smtClean="0"/>
              <a:t>Satisfy </a:t>
            </a:r>
            <a:r>
              <a:rPr lang="en-US" sz="2400" dirty="0" smtClean="0">
                <a:solidFill>
                  <a:schemeClr val="tx2"/>
                </a:solidFill>
              </a:rPr>
              <a:t>test criteria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13</a:t>
            </a:fld>
            <a:endParaRPr lang="en-US" altLang="zh-CN" dirty="0"/>
          </a:p>
        </p:txBody>
      </p:sp>
      <p:sp>
        <p:nvSpPr>
          <p:cNvPr id="7" name="Oval 6"/>
          <p:cNvSpPr/>
          <p:nvPr/>
        </p:nvSpPr>
        <p:spPr>
          <a:xfrm>
            <a:off x="680644" y="3765197"/>
            <a:ext cx="1093154" cy="4537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30560" y="5552747"/>
            <a:ext cx="1614530" cy="52365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709504" y="4387401"/>
            <a:ext cx="3327591" cy="1079405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2"/>
                </a:solidFill>
                <a:latin typeface="Comic Sans MS" pitchFamily="66" charset="0"/>
              </a:rPr>
              <a:t>I will start by considering test criteria applied to program units</a:t>
            </a:r>
            <a:endParaRPr lang="en-US" sz="20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cxnSp>
        <p:nvCxnSpPr>
          <p:cNvPr id="11" name="Straight Connector 10"/>
          <p:cNvCxnSpPr>
            <a:stCxn id="7" idx="6"/>
          </p:cNvCxnSpPr>
          <p:nvPr/>
        </p:nvCxnSpPr>
        <p:spPr>
          <a:xfrm>
            <a:off x="1773798" y="3992079"/>
            <a:ext cx="2928831" cy="63380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6"/>
            <a:endCxn id="9" idx="1"/>
          </p:cNvCxnSpPr>
          <p:nvPr/>
        </p:nvCxnSpPr>
        <p:spPr>
          <a:xfrm flipV="1">
            <a:off x="3245090" y="4927104"/>
            <a:ext cx="1464414" cy="88747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Level ATDG Origins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18536"/>
            <a:ext cx="9144000" cy="1336836"/>
          </a:xfrm>
        </p:spPr>
        <p:txBody>
          <a:bodyPr/>
          <a:lstStyle/>
          <a:p>
            <a:r>
              <a:rPr lang="en-US" sz="2400" dirty="0" smtClean="0"/>
              <a:t>Late ’</a:t>
            </a:r>
            <a:r>
              <a:rPr lang="en-US" sz="2400" dirty="0" smtClean="0">
                <a:solidFill>
                  <a:schemeClr val="tx2"/>
                </a:solidFill>
              </a:rPr>
              <a:t>70</a:t>
            </a:r>
            <a:r>
              <a:rPr lang="en-US" sz="2400" dirty="0" smtClean="0"/>
              <a:t>s, early ’</a:t>
            </a:r>
            <a:r>
              <a:rPr lang="en-US" sz="2400" dirty="0" smtClean="0">
                <a:solidFill>
                  <a:schemeClr val="tx2"/>
                </a:solidFill>
              </a:rPr>
              <a:t>80</a:t>
            </a:r>
            <a:r>
              <a:rPr lang="en-US" sz="2400" dirty="0" smtClean="0"/>
              <a:t>s</a:t>
            </a:r>
            <a:r>
              <a:rPr lang="en-US" sz="2400" b="1" baseline="30000" dirty="0" smtClean="0">
                <a:solidFill>
                  <a:schemeClr val="tx2"/>
                </a:solidFill>
              </a:rPr>
              <a:t>†</a:t>
            </a:r>
          </a:p>
          <a:p>
            <a:pPr lvl="1"/>
            <a:r>
              <a:rPr lang="en-US" sz="2000" dirty="0" smtClean="0"/>
              <a:t>Fortran and Pascal </a:t>
            </a:r>
            <a:r>
              <a:rPr lang="en-US" sz="2000" dirty="0" smtClean="0">
                <a:solidFill>
                  <a:schemeClr val="tx2"/>
                </a:solidFill>
              </a:rPr>
              <a:t>functions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Symbolic execution</a:t>
            </a:r>
            <a:r>
              <a:rPr lang="en-US" sz="2000" dirty="0" smtClean="0"/>
              <a:t> to create </a:t>
            </a:r>
            <a:r>
              <a:rPr lang="en-US" sz="2000" dirty="0" smtClean="0">
                <a:solidFill>
                  <a:schemeClr val="tx2"/>
                </a:solidFill>
              </a:rPr>
              <a:t>constraints</a:t>
            </a:r>
            <a:r>
              <a:rPr lang="en-US" sz="2000" dirty="0" smtClean="0"/>
              <a:t> and </a:t>
            </a:r>
            <a:r>
              <a:rPr lang="en-US" sz="2000" dirty="0" smtClean="0">
                <a:solidFill>
                  <a:schemeClr val="tx2"/>
                </a:solidFill>
              </a:rPr>
              <a:t>LP</a:t>
            </a:r>
            <a:r>
              <a:rPr lang="en-US" sz="2000" dirty="0" smtClean="0"/>
              <a:t>-like</a:t>
            </a:r>
            <a:r>
              <a:rPr lang="en-US" sz="2000" baseline="30000" dirty="0" smtClean="0">
                <a:solidFill>
                  <a:schemeClr val="tx2"/>
                </a:solidFill>
              </a:rPr>
              <a:t> </a:t>
            </a:r>
            <a:r>
              <a:rPr lang="en-US" sz="2000" dirty="0" smtClean="0"/>
              <a:t>solvers to find values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14</a:t>
            </a:fld>
            <a:endParaRPr lang="en-US" altLang="zh-CN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0" y="1983924"/>
            <a:ext cx="9144000" cy="121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Early </a:t>
            </a:r>
            <a:r>
              <a:rPr lang="en-US" dirty="0" smtClean="0"/>
              <a:t>’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90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r>
              <a:rPr kumimoji="0" lang="en-US" sz="24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††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Heuristics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for solving constraints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Revised algorithms for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symbolic evaluation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0" y="3159577"/>
            <a:ext cx="9144000" cy="1224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Mid to late </a:t>
            </a:r>
            <a:r>
              <a:rPr lang="en-US" dirty="0" smtClean="0"/>
              <a:t>’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90s</a:t>
            </a:r>
            <a:r>
              <a:rPr kumimoji="0" lang="en-US" sz="24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†††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Dynamic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symbolic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evaluation (</a:t>
            </a: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concolic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)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Dynamic domain reduction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algorithm for solving constraints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0" y="4302579"/>
            <a:ext cx="9144000" cy="440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Current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Search-based procedures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28597" y="4678131"/>
            <a:ext cx="8573409" cy="1028532"/>
            <a:chOff x="228597" y="4678131"/>
            <a:chExt cx="8573409" cy="1028532"/>
          </a:xfrm>
        </p:grpSpPr>
        <p:sp>
          <p:nvSpPr>
            <p:cNvPr id="10" name="TextBox 9"/>
            <p:cNvSpPr txBox="1"/>
            <p:nvPr/>
          </p:nvSpPr>
          <p:spPr>
            <a:xfrm>
              <a:off x="299357" y="4767944"/>
              <a:ext cx="8502649" cy="93871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000000"/>
              </a:solidFill>
            </a:ln>
          </p:spPr>
          <p:txBody>
            <a:bodyPr wrap="non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sz="1100" dirty="0" smtClean="0"/>
                <a:t> Boyer, </a:t>
              </a:r>
              <a:r>
                <a:rPr lang="en-US" sz="1100" dirty="0" err="1" smtClean="0"/>
                <a:t>Elpas</a:t>
              </a:r>
              <a:r>
                <a:rPr lang="en-US" sz="1100" dirty="0" smtClean="0"/>
                <a:t>, and Levitt. Select-a formal system for testing and debugging programs by symbolic execution. SIGPLAN Notices, 10(6), June 1975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100" dirty="0" smtClean="0"/>
                <a:t> Clarke. A system to generate test data and symbolically execute programs. TSE, 2(3):215-222, September 1976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100" dirty="0" smtClean="0"/>
                <a:t> </a:t>
              </a:r>
              <a:r>
                <a:rPr lang="en-US" sz="1100" dirty="0" err="1" smtClean="0"/>
                <a:t>Ramamoorthy</a:t>
              </a:r>
              <a:r>
                <a:rPr lang="en-US" sz="1100" dirty="0" smtClean="0"/>
                <a:t>, Ho, and Chen. On the automated generation of program test data. TSE, 2(4):293-300, December 1976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100" dirty="0" smtClean="0"/>
                <a:t> </a:t>
              </a:r>
              <a:r>
                <a:rPr lang="en-US" sz="1100" dirty="0" err="1" smtClean="0"/>
                <a:t>Howden</a:t>
              </a:r>
              <a:r>
                <a:rPr lang="en-US" sz="1100" dirty="0" smtClean="0"/>
                <a:t>. Symbolic testing and the DISSECT symbolic evaluation system. TSE, 3(4), July 1977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100" dirty="0" smtClean="0"/>
                <a:t> </a:t>
              </a:r>
              <a:r>
                <a:rPr lang="en-US" sz="1100" dirty="0" err="1" smtClean="0"/>
                <a:t>Darringer</a:t>
              </a:r>
              <a:r>
                <a:rPr lang="en-US" sz="1100" dirty="0" smtClean="0"/>
                <a:t> and King. Applications of symbolic execution to program testing. IEEE Computer, 11(4), April 1978</a:t>
              </a:r>
              <a:endParaRPr lang="en-US" sz="11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28597" y="4678131"/>
              <a:ext cx="2872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baseline="30000" dirty="0" smtClean="0">
                  <a:solidFill>
                    <a:schemeClr val="tx2"/>
                  </a:solidFill>
                </a:rPr>
                <a:t>†</a:t>
              </a:r>
              <a:endParaRPr lang="en-US" b="1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30624" y="5663289"/>
            <a:ext cx="6428780" cy="512534"/>
            <a:chOff x="130624" y="5663289"/>
            <a:chExt cx="6428780" cy="512534"/>
          </a:xfrm>
        </p:grpSpPr>
        <p:sp>
          <p:nvSpPr>
            <p:cNvPr id="12" name="TextBox 11"/>
            <p:cNvSpPr txBox="1"/>
            <p:nvPr/>
          </p:nvSpPr>
          <p:spPr>
            <a:xfrm>
              <a:off x="299357" y="5744936"/>
              <a:ext cx="6260047" cy="43088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000000"/>
              </a:solidFill>
            </a:ln>
          </p:spPr>
          <p:txBody>
            <a:bodyPr wrap="non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sz="1100" dirty="0" smtClean="0"/>
                <a:t> </a:t>
              </a:r>
              <a:r>
                <a:rPr lang="en-US" sz="1100" dirty="0" err="1" smtClean="0"/>
                <a:t>Korel</a:t>
              </a:r>
              <a:r>
                <a:rPr lang="en-US" sz="1100" dirty="0" smtClean="0"/>
                <a:t>. Automated software test data generation. TSE, 16(8):870-879, August 1990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100" dirty="0" smtClean="0"/>
                <a:t> </a:t>
              </a:r>
              <a:r>
                <a:rPr lang="en-US" sz="1100" dirty="0" err="1" smtClean="0"/>
                <a:t>DeMillo</a:t>
              </a:r>
              <a:r>
                <a:rPr lang="en-US" sz="1100" dirty="0" smtClean="0"/>
                <a:t> and Offutt. Constraint-based automatic test data generation. TSE, 17(9):900-910, September 1991</a:t>
              </a:r>
              <a:endParaRPr lang="en-US" sz="11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30624" y="5663289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baseline="30000" dirty="0" smtClean="0">
                  <a:solidFill>
                    <a:schemeClr val="tx2"/>
                  </a:solidFill>
                </a:rPr>
                <a:t>††</a:t>
              </a:r>
              <a:endParaRPr lang="en-US" b="1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2656" y="6134098"/>
            <a:ext cx="8485618" cy="521522"/>
            <a:chOff x="32656" y="6134098"/>
            <a:chExt cx="8485618" cy="521522"/>
          </a:xfrm>
        </p:grpSpPr>
        <p:sp>
          <p:nvSpPr>
            <p:cNvPr id="13" name="TextBox 12"/>
            <p:cNvSpPr txBox="1"/>
            <p:nvPr/>
          </p:nvSpPr>
          <p:spPr>
            <a:xfrm>
              <a:off x="299357" y="6224733"/>
              <a:ext cx="8218917" cy="43088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000000"/>
              </a:solidFill>
            </a:ln>
          </p:spPr>
          <p:txBody>
            <a:bodyPr wrap="non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sz="1100" dirty="0" smtClean="0"/>
                <a:t> </a:t>
              </a:r>
              <a:r>
                <a:rPr lang="en-US" sz="1100" dirty="0" err="1" smtClean="0"/>
                <a:t>Korel</a:t>
              </a:r>
              <a:r>
                <a:rPr lang="en-US" sz="1100" dirty="0" smtClean="0"/>
                <a:t>. Dynamic method for software test data generation. STVR, Verification, and Reliability, 2(4):203-213, 1992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100" dirty="0" smtClean="0"/>
                <a:t> Jeff Offutt, </a:t>
              </a:r>
              <a:r>
                <a:rPr lang="en-US" sz="1100" dirty="0" err="1" smtClean="0"/>
                <a:t>Zhenyi</a:t>
              </a:r>
              <a:r>
                <a:rPr lang="en-US" sz="1100" dirty="0" smtClean="0"/>
                <a:t> Jin and </a:t>
              </a:r>
              <a:r>
                <a:rPr lang="en-US" sz="1100" dirty="0" err="1" smtClean="0"/>
                <a:t>Jie</a:t>
              </a:r>
              <a:r>
                <a:rPr lang="en-US" sz="1100" dirty="0" smtClean="0"/>
                <a:t> Pan. The Dynamic Domain Reduction Approach to Test Data Generation. SP&amp;E, 29(2):167-193, January 1999</a:t>
              </a:r>
              <a:endParaRPr lang="en-US" sz="11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2656" y="6134098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baseline="30000" dirty="0" smtClean="0">
                  <a:solidFill>
                    <a:schemeClr val="tx2"/>
                  </a:solidFill>
                </a:rPr>
                <a:t>†††</a:t>
              </a:r>
              <a:endParaRPr lang="en-US" b="1" dirty="0"/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4523014" y="938893"/>
            <a:ext cx="2579055" cy="71029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</a:rPr>
              <a:t>10-15 line functions, algorithms often failed at statement coverage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882243" y="2119993"/>
            <a:ext cx="3326731" cy="71029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</a:rPr>
              <a:t>Larger functions, edge coverage, &gt;90% data flow, &gt; 80% mutation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170170" y="3260272"/>
            <a:ext cx="3087961" cy="71029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</a:rPr>
              <a:t>Handled loops, arrays, pointers, &gt; 90% mutation scores</a:t>
            </a:r>
            <a:endParaRPr lang="en-US" sz="1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6" grpId="0" animBg="1"/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Domain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Previous techniques generated </a:t>
            </a:r>
            <a:r>
              <a:rPr lang="en-US" sz="2800" dirty="0" smtClean="0">
                <a:solidFill>
                  <a:schemeClr val="tx2"/>
                </a:solidFill>
              </a:rPr>
              <a:t>complete systems of constraints</a:t>
            </a:r>
            <a:r>
              <a:rPr lang="en-US" sz="2800" dirty="0" smtClean="0"/>
              <a:t> to satisfy test requirements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Memory</a:t>
            </a:r>
            <a:r>
              <a:rPr lang="en-US" sz="2400" dirty="0" smtClean="0"/>
              <a:t> requirements blow up quickly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DDR</a:t>
            </a:r>
            <a:r>
              <a:rPr lang="en-US" sz="2800" dirty="0" smtClean="0"/>
              <a:t> does its work “</a:t>
            </a:r>
            <a:r>
              <a:rPr lang="en-US" sz="2800" dirty="0" smtClean="0">
                <a:solidFill>
                  <a:schemeClr val="tx2"/>
                </a:solidFill>
              </a:rPr>
              <a:t>on the fly</a:t>
            </a:r>
            <a:r>
              <a:rPr lang="en-US" sz="2800" dirty="0" smtClean="0"/>
              <a:t>”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Defines an </a:t>
            </a:r>
            <a:r>
              <a:rPr lang="en-US" sz="2400" dirty="0" smtClean="0">
                <a:solidFill>
                  <a:schemeClr val="tx2"/>
                </a:solidFill>
              </a:rPr>
              <a:t>initial symbolic domain</a:t>
            </a:r>
            <a:r>
              <a:rPr lang="en-US" sz="2400" dirty="0" smtClean="0"/>
              <a:t> for each input variable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Picks a </a:t>
            </a:r>
            <a:r>
              <a:rPr lang="en-US" sz="2400" dirty="0" smtClean="0">
                <a:solidFill>
                  <a:schemeClr val="tx2"/>
                </a:solidFill>
              </a:rPr>
              <a:t>test path</a:t>
            </a:r>
            <a:r>
              <a:rPr lang="en-US" sz="2400" dirty="0" smtClean="0"/>
              <a:t> through the program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Symbolically evaluates</a:t>
            </a:r>
            <a:r>
              <a:rPr lang="en-US" sz="2400" dirty="0" smtClean="0"/>
              <a:t> the path, </a:t>
            </a:r>
            <a:r>
              <a:rPr lang="en-US" sz="2400" dirty="0" smtClean="0">
                <a:solidFill>
                  <a:schemeClr val="tx2"/>
                </a:solidFill>
              </a:rPr>
              <a:t>reducing</a:t>
            </a:r>
            <a:r>
              <a:rPr lang="en-US" sz="2400" dirty="0" smtClean="0"/>
              <a:t> the input domains at each </a:t>
            </a:r>
            <a:r>
              <a:rPr lang="en-US" sz="2400" dirty="0" smtClean="0">
                <a:solidFill>
                  <a:schemeClr val="tx2"/>
                </a:solidFill>
              </a:rPr>
              <a:t>branch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Evaluates </a:t>
            </a:r>
            <a:r>
              <a:rPr lang="en-US" sz="2400" dirty="0" smtClean="0">
                <a:solidFill>
                  <a:schemeClr val="tx2"/>
                </a:solidFill>
              </a:rPr>
              <a:t>expressions</a:t>
            </a:r>
            <a:r>
              <a:rPr lang="en-US" sz="2400" dirty="0" smtClean="0"/>
              <a:t> with domain-symbolic algorithms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After walking the path, values in the input variables’ domains </a:t>
            </a:r>
            <a:r>
              <a:rPr lang="en-US" sz="2400" dirty="0" smtClean="0">
                <a:solidFill>
                  <a:schemeClr val="tx2"/>
                </a:solidFill>
              </a:rPr>
              <a:t>ensure execution</a:t>
            </a:r>
            <a:r>
              <a:rPr lang="en-US" sz="2400" dirty="0" smtClean="0"/>
              <a:t> of the path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If a domain is </a:t>
            </a:r>
            <a:r>
              <a:rPr lang="en-US" sz="2400" dirty="0" smtClean="0">
                <a:solidFill>
                  <a:schemeClr val="tx2"/>
                </a:solidFill>
              </a:rPr>
              <a:t>empty</a:t>
            </a:r>
            <a:r>
              <a:rPr lang="en-US" sz="2400" dirty="0" smtClean="0"/>
              <a:t>, the path is </a:t>
            </a:r>
            <a:r>
              <a:rPr lang="en-US" sz="2400" dirty="0" smtClean="0">
                <a:solidFill>
                  <a:schemeClr val="tx2"/>
                </a:solidFill>
              </a:rPr>
              <a:t>re-evaluated</a:t>
            </a:r>
            <a:r>
              <a:rPr lang="en-US" sz="2400" dirty="0" smtClean="0"/>
              <a:t> with different decisions at branches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15</a:t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DDR Example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16</a:t>
            </a:fld>
            <a:endParaRPr lang="en-US" altLang="zh-CN" dirty="0"/>
          </a:p>
        </p:txBody>
      </p:sp>
      <p:grpSp>
        <p:nvGrpSpPr>
          <p:cNvPr id="3" name="Group 57"/>
          <p:cNvGrpSpPr/>
          <p:nvPr/>
        </p:nvGrpSpPr>
        <p:grpSpPr>
          <a:xfrm>
            <a:off x="163278" y="1216478"/>
            <a:ext cx="3641288" cy="4343425"/>
            <a:chOff x="914392" y="1159328"/>
            <a:chExt cx="3641288" cy="4343425"/>
          </a:xfrm>
        </p:grpSpPr>
        <p:sp>
          <p:nvSpPr>
            <p:cNvPr id="7" name="Oval 6"/>
            <p:cNvSpPr/>
            <p:nvPr/>
          </p:nvSpPr>
          <p:spPr>
            <a:xfrm>
              <a:off x="2522766" y="1159328"/>
              <a:ext cx="432707" cy="408215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1605632" y="2307771"/>
              <a:ext cx="432707" cy="408215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3439878" y="2305051"/>
              <a:ext cx="432707" cy="408215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914392" y="3208564"/>
              <a:ext cx="432707" cy="408215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2209794" y="3214006"/>
              <a:ext cx="432707" cy="408215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2835734" y="3219449"/>
              <a:ext cx="432707" cy="408215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4122973" y="3200400"/>
              <a:ext cx="432707" cy="408215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1826072" y="4136572"/>
              <a:ext cx="432707" cy="408215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3211295" y="4142014"/>
              <a:ext cx="432707" cy="408215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2408462" y="5012895"/>
              <a:ext cx="644979" cy="489858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10</a:t>
              </a:r>
              <a:endParaRPr lang="en-US" sz="2000" dirty="0"/>
            </a:p>
          </p:txBody>
        </p:sp>
        <p:cxnSp>
          <p:nvCxnSpPr>
            <p:cNvPr id="18" name="Straight Arrow Connector 17"/>
            <p:cNvCxnSpPr>
              <a:stCxn id="7" idx="3"/>
              <a:endCxn id="8" idx="7"/>
            </p:cNvCxnSpPr>
            <p:nvPr/>
          </p:nvCxnSpPr>
          <p:spPr>
            <a:xfrm rot="5400000">
              <a:off x="1850657" y="1632075"/>
              <a:ext cx="859792" cy="61116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7" idx="5"/>
              <a:endCxn id="9" idx="1"/>
            </p:cNvCxnSpPr>
            <p:nvPr/>
          </p:nvCxnSpPr>
          <p:spPr>
            <a:xfrm rot="16200000" flipH="1">
              <a:off x="2769139" y="1630725"/>
              <a:ext cx="857072" cy="61114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8" idx="3"/>
              <a:endCxn id="10" idx="7"/>
            </p:cNvCxnSpPr>
            <p:nvPr/>
          </p:nvCxnSpPr>
          <p:spPr>
            <a:xfrm rot="5400000">
              <a:off x="1170295" y="2769640"/>
              <a:ext cx="612142" cy="38527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8" idx="5"/>
              <a:endCxn id="11" idx="0"/>
            </p:cNvCxnSpPr>
            <p:nvPr/>
          </p:nvCxnSpPr>
          <p:spPr>
            <a:xfrm rot="16200000" flipH="1">
              <a:off x="1921658" y="2709516"/>
              <a:ext cx="557802" cy="45117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1" idx="5"/>
              <a:endCxn id="16" idx="0"/>
            </p:cNvCxnSpPr>
            <p:nvPr/>
          </p:nvCxnSpPr>
          <p:spPr>
            <a:xfrm rot="16200000" flipH="1">
              <a:off x="1929814" y="4211757"/>
              <a:ext cx="1450456" cy="1518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11" idx="3"/>
              <a:endCxn id="14" idx="0"/>
            </p:cNvCxnSpPr>
            <p:nvPr/>
          </p:nvCxnSpPr>
          <p:spPr>
            <a:xfrm rot="5400000">
              <a:off x="1870729" y="3734137"/>
              <a:ext cx="574133" cy="23073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9" idx="3"/>
              <a:endCxn id="12" idx="0"/>
            </p:cNvCxnSpPr>
            <p:nvPr/>
          </p:nvCxnSpPr>
          <p:spPr>
            <a:xfrm rot="5400000">
              <a:off x="2994686" y="2710887"/>
              <a:ext cx="565965" cy="45115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12" idx="3"/>
              <a:endCxn id="16" idx="0"/>
            </p:cNvCxnSpPr>
            <p:nvPr/>
          </p:nvCxnSpPr>
          <p:spPr>
            <a:xfrm rot="5400000">
              <a:off x="2092522" y="4206313"/>
              <a:ext cx="1445013" cy="16815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9" idx="5"/>
              <a:endCxn id="13" idx="1"/>
            </p:cNvCxnSpPr>
            <p:nvPr/>
          </p:nvCxnSpPr>
          <p:spPr>
            <a:xfrm rot="16200000" flipH="1">
              <a:off x="3694430" y="2768270"/>
              <a:ext cx="606698" cy="37712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2" idx="5"/>
              <a:endCxn id="15" idx="0"/>
            </p:cNvCxnSpPr>
            <p:nvPr/>
          </p:nvCxnSpPr>
          <p:spPr>
            <a:xfrm rot="16200000" flipH="1">
              <a:off x="3029294" y="3743659"/>
              <a:ext cx="574132" cy="22257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13" idx="4"/>
              <a:endCxn id="16" idx="6"/>
            </p:cNvCxnSpPr>
            <p:nvPr/>
          </p:nvCxnSpPr>
          <p:spPr>
            <a:xfrm rot="5400000">
              <a:off x="2871780" y="3790276"/>
              <a:ext cx="1649209" cy="128588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0" idx="4"/>
              <a:endCxn id="16" idx="2"/>
            </p:cNvCxnSpPr>
            <p:nvPr/>
          </p:nvCxnSpPr>
          <p:spPr>
            <a:xfrm rot="16200000" flipH="1">
              <a:off x="949082" y="3798443"/>
              <a:ext cx="1641045" cy="127771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5" idx="3"/>
              <a:endCxn id="16" idx="7"/>
            </p:cNvCxnSpPr>
            <p:nvPr/>
          </p:nvCxnSpPr>
          <p:spPr>
            <a:xfrm rot="5400000">
              <a:off x="2819732" y="4629701"/>
              <a:ext cx="594186" cy="31567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14" idx="5"/>
              <a:endCxn id="16" idx="1"/>
            </p:cNvCxnSpPr>
            <p:nvPr/>
          </p:nvCxnSpPr>
          <p:spPr>
            <a:xfrm rot="16200000" flipH="1">
              <a:off x="2049349" y="4631065"/>
              <a:ext cx="599628" cy="30750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TextBox 58"/>
          <p:cNvSpPr txBox="1"/>
          <p:nvPr/>
        </p:nvSpPr>
        <p:spPr>
          <a:xfrm>
            <a:off x="1485900" y="914401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mid = z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97329" y="3295651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mid = y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317420" y="2974520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mid = y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73525" y="4506687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mid </a:t>
            </a:r>
            <a:r>
              <a:rPr lang="en-US" sz="1600" b="1" smtClean="0">
                <a:solidFill>
                  <a:schemeClr val="tx2"/>
                </a:solidFill>
                <a:latin typeface="Comic Sans MS" pitchFamily="66" charset="0"/>
              </a:rPr>
              <a:t>= x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78330" y="3750130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x &gt; z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816683" y="2694218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x &gt;= y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039588" y="2745922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x &lt;= y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36762" y="2669726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x &gt; y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031417" y="1586593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y &gt;= z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849336" y="947058"/>
            <a:ext cx="1717138" cy="120032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Initial Domains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x: &lt; -10 .. 10 &gt;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y: &lt; -10 .. 10 &gt;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z: &lt; -10 .. 10 &gt;</a:t>
            </a:r>
            <a:endParaRPr lang="en-US" sz="1800" b="1" dirty="0">
              <a:solidFill>
                <a:schemeClr val="tx2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650922" y="1025979"/>
            <a:ext cx="1377300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Test Path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[ 1 2 3 5 10 ]</a:t>
            </a:r>
            <a:endParaRPr lang="en-US" sz="1800" b="1" dirty="0">
              <a:solidFill>
                <a:schemeClr val="tx2"/>
              </a:solidFill>
            </a:endParaRPr>
          </a:p>
        </p:txBody>
      </p:sp>
      <p:cxnSp>
        <p:nvCxnSpPr>
          <p:cNvPr id="75" name="Straight Arrow Connector 74"/>
          <p:cNvCxnSpPr/>
          <p:nvPr/>
        </p:nvCxnSpPr>
        <p:spPr>
          <a:xfrm rot="16200000" flipH="1">
            <a:off x="2167617" y="1645103"/>
            <a:ext cx="734786" cy="547007"/>
          </a:xfrm>
          <a:prstGeom prst="straightConnector1">
            <a:avLst/>
          </a:prstGeom>
          <a:ln w="57150">
            <a:solidFill>
              <a:srgbClr val="FFFF00">
                <a:alpha val="49000"/>
              </a:srgbClr>
            </a:solidFill>
            <a:prstDash val="sysDot"/>
            <a:headEnd type="none" w="med" len="med"/>
            <a:tailEnd type="triangle" w="med" len="med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1964869" y="1736272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y &lt; z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cxnSp>
        <p:nvCxnSpPr>
          <p:cNvPr id="77" name="Straight Arrow Connector 76"/>
          <p:cNvCxnSpPr/>
          <p:nvPr/>
        </p:nvCxnSpPr>
        <p:spPr>
          <a:xfrm rot="5400000">
            <a:off x="2035630" y="4604656"/>
            <a:ext cx="470807" cy="296638"/>
          </a:xfrm>
          <a:prstGeom prst="straightConnector1">
            <a:avLst/>
          </a:prstGeom>
          <a:ln w="57150">
            <a:solidFill>
              <a:srgbClr val="FFFF00">
                <a:alpha val="49000"/>
              </a:srgbClr>
            </a:solidFill>
            <a:prstDash val="sysDot"/>
            <a:headEnd type="none" w="med" len="med"/>
            <a:tailEnd type="triangle" w="med" len="med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64" idx="0"/>
          </p:cNvCxnSpPr>
          <p:nvPr/>
        </p:nvCxnSpPr>
        <p:spPr>
          <a:xfrm rot="16200000" flipH="1">
            <a:off x="2466976" y="3716117"/>
            <a:ext cx="476248" cy="206825"/>
          </a:xfrm>
          <a:prstGeom prst="straightConnector1">
            <a:avLst/>
          </a:prstGeom>
          <a:ln w="57150">
            <a:solidFill>
              <a:srgbClr val="FFFF00">
                <a:alpha val="49000"/>
              </a:srgbClr>
            </a:solidFill>
            <a:prstDash val="sysDot"/>
            <a:headEnd type="none" w="med" len="med"/>
            <a:tailEnd type="triangle" w="med" len="med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rot="5400000">
            <a:off x="2107747" y="2681971"/>
            <a:ext cx="598716" cy="503462"/>
          </a:xfrm>
          <a:prstGeom prst="straightConnector1">
            <a:avLst/>
          </a:prstGeom>
          <a:ln w="57150">
            <a:solidFill>
              <a:srgbClr val="FFFF00">
                <a:alpha val="49000"/>
              </a:srgbClr>
            </a:solidFill>
            <a:prstDash val="sysDot"/>
            <a:headEnd type="none" w="med" len="med"/>
            <a:tailEnd type="triangle" w="med" len="med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446572" y="4512129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mid = x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103666" y="3581405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x &lt; z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005690" y="2658841"/>
            <a:ext cx="996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Comic Sans MS" pitchFamily="66" charset="0"/>
              </a:rPr>
              <a:t>x &gt;= y</a:t>
            </a:r>
            <a:endParaRPr lang="en-US" sz="1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5263244" y="1760765"/>
            <a:ext cx="1640193" cy="175432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1. Edge (1, 2)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y &lt; z</a:t>
            </a:r>
          </a:p>
          <a:p>
            <a:pPr algn="ctr"/>
            <a:r>
              <a:rPr lang="en-US" sz="1800" b="1" i="1" dirty="0" smtClean="0">
                <a:solidFill>
                  <a:schemeClr val="tx2"/>
                </a:solidFill>
              </a:rPr>
              <a:t>split point </a:t>
            </a:r>
            <a:r>
              <a:rPr lang="en-US" sz="1800" b="1" dirty="0" smtClean="0">
                <a:solidFill>
                  <a:schemeClr val="tx2"/>
                </a:solidFill>
              </a:rPr>
              <a:t>is 0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x: &lt; -10 .. 10 &gt;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y: &lt; -10 .. </a:t>
            </a:r>
            <a:r>
              <a:rPr lang="en-US" sz="1800" b="1" dirty="0" smtClean="0"/>
              <a:t>0</a:t>
            </a:r>
            <a:r>
              <a:rPr lang="en-US" sz="1800" b="1" dirty="0" smtClean="0">
                <a:solidFill>
                  <a:schemeClr val="tx2"/>
                </a:solidFill>
              </a:rPr>
              <a:t> &gt;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z: &lt; </a:t>
            </a:r>
            <a:r>
              <a:rPr lang="en-US" sz="1800" b="1" dirty="0" smtClean="0"/>
              <a:t>1</a:t>
            </a:r>
            <a:r>
              <a:rPr lang="en-US" sz="1800" b="1" dirty="0" smtClean="0">
                <a:solidFill>
                  <a:schemeClr val="tx2"/>
                </a:solidFill>
              </a:rPr>
              <a:t> .. 10 &gt;</a:t>
            </a:r>
            <a:endParaRPr lang="en-US" sz="1800" b="1" dirty="0">
              <a:solidFill>
                <a:schemeClr val="tx2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4019551" y="3635829"/>
            <a:ext cx="1640193" cy="175432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2. Edge (2, 3)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x &gt;= y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split point is -5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x: &lt; </a:t>
            </a:r>
            <a:r>
              <a:rPr lang="en-US" sz="1800" b="1" dirty="0" smtClean="0"/>
              <a:t>-5</a:t>
            </a:r>
            <a:r>
              <a:rPr lang="en-US" sz="1800" b="1" dirty="0" smtClean="0">
                <a:solidFill>
                  <a:schemeClr val="tx2"/>
                </a:solidFill>
              </a:rPr>
              <a:t> .. 10 &gt;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y: &lt; -10 .. </a:t>
            </a:r>
            <a:r>
              <a:rPr lang="en-US" sz="1800" b="1" dirty="0" smtClean="0"/>
              <a:t>-5</a:t>
            </a:r>
            <a:r>
              <a:rPr lang="en-US" sz="1800" b="1" dirty="0" smtClean="0">
                <a:solidFill>
                  <a:schemeClr val="tx2"/>
                </a:solidFill>
              </a:rPr>
              <a:t> &gt;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z: &lt; 1 .. 10 &gt;</a:t>
            </a:r>
            <a:endParaRPr lang="en-US" sz="1800" b="1" dirty="0">
              <a:solidFill>
                <a:schemeClr val="tx2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5878285" y="4049489"/>
            <a:ext cx="1563248" cy="175432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3. Edge (3, 5)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x &lt; z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split point is 2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x: &lt; -5 .. </a:t>
            </a:r>
            <a:r>
              <a:rPr lang="en-US" sz="1800" b="1" dirty="0" smtClean="0"/>
              <a:t>2</a:t>
            </a:r>
            <a:r>
              <a:rPr lang="en-US" sz="1800" b="1" dirty="0" smtClean="0">
                <a:solidFill>
                  <a:schemeClr val="tx2"/>
                </a:solidFill>
              </a:rPr>
              <a:t> &gt;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y: &lt; -10 .. -5 &gt;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</a:rPr>
              <a:t>z: &lt; </a:t>
            </a:r>
            <a:r>
              <a:rPr lang="en-US" sz="1800" b="1" dirty="0" smtClean="0"/>
              <a:t>3</a:t>
            </a:r>
            <a:r>
              <a:rPr lang="en-US" sz="1800" b="1" dirty="0" smtClean="0">
                <a:solidFill>
                  <a:schemeClr val="tx2"/>
                </a:solidFill>
              </a:rPr>
              <a:t> .. 10 &gt;</a:t>
            </a:r>
            <a:endParaRPr lang="en-US" sz="1800" b="1" dirty="0">
              <a:solidFill>
                <a:schemeClr val="tx2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88521" y="5946322"/>
            <a:ext cx="7774564" cy="646331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/>
              <a:t>Any values from the domains for </a:t>
            </a:r>
            <a:r>
              <a:rPr lang="en-US" sz="1800" b="1" dirty="0" smtClean="0">
                <a:solidFill>
                  <a:schemeClr val="tx2"/>
                </a:solidFill>
              </a:rPr>
              <a:t>x</a:t>
            </a:r>
            <a:r>
              <a:rPr lang="en-US" sz="1800" b="1" dirty="0" smtClean="0"/>
              <a:t>, </a:t>
            </a:r>
            <a:r>
              <a:rPr lang="en-US" sz="1800" b="1" dirty="0" smtClean="0">
                <a:solidFill>
                  <a:schemeClr val="tx2"/>
                </a:solidFill>
              </a:rPr>
              <a:t>y</a:t>
            </a:r>
            <a:r>
              <a:rPr lang="en-US" sz="1800" b="1" dirty="0" smtClean="0"/>
              <a:t> and </a:t>
            </a:r>
            <a:r>
              <a:rPr lang="en-US" sz="1800" b="1" dirty="0" smtClean="0">
                <a:solidFill>
                  <a:schemeClr val="tx2"/>
                </a:solidFill>
              </a:rPr>
              <a:t>z</a:t>
            </a:r>
            <a:r>
              <a:rPr lang="en-US" sz="1800" b="1" dirty="0" smtClean="0"/>
              <a:t> will execute test path </a:t>
            </a:r>
            <a:r>
              <a:rPr lang="en-US" sz="1800" b="1" dirty="0" smtClean="0">
                <a:solidFill>
                  <a:schemeClr val="tx2"/>
                </a:solidFill>
              </a:rPr>
              <a:t>[ 1 2 3 5 10 ]</a:t>
            </a:r>
          </a:p>
          <a:p>
            <a:pPr algn="ctr"/>
            <a:r>
              <a:rPr lang="en-US" sz="1800" b="1" dirty="0" smtClean="0"/>
              <a:t>For example : </a:t>
            </a:r>
            <a:r>
              <a:rPr lang="en-US" sz="1800" b="1" dirty="0" smtClean="0">
                <a:solidFill>
                  <a:schemeClr val="tx2"/>
                </a:solidFill>
              </a:rPr>
              <a:t>(x = 0, y = -10, z = 8)</a:t>
            </a:r>
            <a:endParaRPr lang="en-US" sz="1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3" grpId="0" animBg="1"/>
      <p:bldP spid="85" grpId="0" animBg="1"/>
      <p:bldP spid="86" grpId="0" animBg="1"/>
      <p:bldP spid="87" grpId="0" animBg="1"/>
      <p:bldP spid="8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ATDG Adoption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84245"/>
            <a:ext cx="9144000" cy="5796117"/>
          </a:xfrm>
        </p:spPr>
        <p:txBody>
          <a:bodyPr/>
          <a:lstStyle/>
          <a:p>
            <a:r>
              <a:rPr lang="en-US" dirty="0" smtClean="0"/>
              <a:t>These algorithms are </a:t>
            </a:r>
            <a:r>
              <a:rPr lang="en-US" dirty="0" smtClean="0">
                <a:solidFill>
                  <a:schemeClr val="tx2"/>
                </a:solidFill>
              </a:rPr>
              <a:t>very complicated</a:t>
            </a:r>
          </a:p>
          <a:p>
            <a:pPr lvl="1"/>
            <a:r>
              <a:rPr lang="en-US" sz="2400" dirty="0" smtClean="0"/>
              <a:t>But very </a:t>
            </a:r>
            <a:r>
              <a:rPr lang="en-US" sz="2400" dirty="0" smtClean="0">
                <a:solidFill>
                  <a:schemeClr val="tx2"/>
                </a:solidFill>
              </a:rPr>
              <a:t>powerful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Three companies</a:t>
            </a:r>
            <a:r>
              <a:rPr lang="en-US" dirty="0" smtClean="0"/>
              <a:t> have attempted to </a:t>
            </a:r>
            <a:r>
              <a:rPr lang="en-US" dirty="0" smtClean="0">
                <a:solidFill>
                  <a:schemeClr val="tx2"/>
                </a:solidFill>
              </a:rPr>
              <a:t>build commercial tools</a:t>
            </a:r>
            <a:r>
              <a:rPr lang="en-US" dirty="0" smtClean="0"/>
              <a:t> based on these algorithms</a:t>
            </a:r>
          </a:p>
          <a:p>
            <a:pPr lvl="1"/>
            <a:r>
              <a:rPr lang="en-US" sz="2400" dirty="0" smtClean="0"/>
              <a:t>Two failed and generate </a:t>
            </a:r>
            <a:r>
              <a:rPr lang="en-US" sz="2400" dirty="0" smtClean="0">
                <a:solidFill>
                  <a:schemeClr val="tx2"/>
                </a:solidFill>
              </a:rPr>
              <a:t>random values</a:t>
            </a:r>
          </a:p>
          <a:p>
            <a:pPr lvl="1"/>
            <a:r>
              <a:rPr lang="en-US" sz="2400" dirty="0" err="1" smtClean="0">
                <a:solidFill>
                  <a:schemeClr val="tx2"/>
                </a:solidFill>
              </a:rPr>
              <a:t>Agitar</a:t>
            </a:r>
            <a:r>
              <a:rPr lang="en-US" sz="2400" dirty="0" smtClean="0"/>
              <a:t> created </a:t>
            </a:r>
            <a:r>
              <a:rPr lang="en-US" sz="2400" dirty="0" smtClean="0">
                <a:solidFill>
                  <a:schemeClr val="tx2"/>
                </a:solidFill>
              </a:rPr>
              <a:t>Agitator</a:t>
            </a:r>
            <a:r>
              <a:rPr lang="en-US" sz="2400" dirty="0" smtClean="0"/>
              <a:t>, which used algorithms very similar to the DDR …</a:t>
            </a:r>
          </a:p>
          <a:p>
            <a:pPr lvl="1"/>
            <a:r>
              <a:rPr lang="en-US" sz="2400" dirty="0" smtClean="0"/>
              <a:t>But </a:t>
            </a:r>
            <a:r>
              <a:rPr lang="en-US" sz="2400" dirty="0" err="1" smtClean="0"/>
              <a:t>Agitar</a:t>
            </a:r>
            <a:r>
              <a:rPr lang="en-US" sz="2400" dirty="0" smtClean="0"/>
              <a:t> went </a:t>
            </a:r>
            <a:r>
              <a:rPr lang="en-US" sz="2400" dirty="0" smtClean="0">
                <a:solidFill>
                  <a:schemeClr val="tx2"/>
                </a:solidFill>
              </a:rPr>
              <a:t>out of business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Search-based</a:t>
            </a:r>
            <a:r>
              <a:rPr lang="en-US" dirty="0" smtClean="0"/>
              <a:t> procedures are easier but less effective</a:t>
            </a:r>
          </a:p>
          <a:p>
            <a:r>
              <a:rPr lang="en-US" dirty="0" smtClean="0"/>
              <a:t>A major question is how to solve ATDG </a:t>
            </a:r>
            <a:r>
              <a:rPr lang="en-US" dirty="0" smtClean="0">
                <a:solidFill>
                  <a:srgbClr val="FFFF00"/>
                </a:solidFill>
              </a:rPr>
              <a:t>beyond</a:t>
            </a:r>
            <a:r>
              <a:rPr lang="en-US" dirty="0" smtClean="0"/>
              <a:t> the unit testing level ?</a:t>
            </a:r>
          </a:p>
          <a:p>
            <a:pPr lvl="1"/>
            <a:r>
              <a:rPr lang="en-US" sz="2400" dirty="0" smtClean="0"/>
              <a:t>For example … web applications ?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17</a:t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2429" y="1602752"/>
            <a:ext cx="6422474" cy="2279700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Industrial Software Problems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Automatic Test Data Generation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Input Validation Testing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Bypass Testing of Web Applications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The Future of Web Testing and ATDG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18</a:t>
            </a:fld>
            <a:endParaRPr lang="en-US" altLang="zh-CN" dirty="0"/>
          </a:p>
        </p:txBody>
      </p:sp>
      <p:sp>
        <p:nvSpPr>
          <p:cNvPr id="8" name="Rectangle 7"/>
          <p:cNvSpPr/>
          <p:nvPr/>
        </p:nvSpPr>
        <p:spPr>
          <a:xfrm>
            <a:off x="1402228" y="2546723"/>
            <a:ext cx="4164182" cy="401284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©  Jeff Offutt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E1E54F-1DF2-47D3-BC86-8BBBBFF7A2C0}" type="slidenum">
              <a:rPr lang="zh-CN" altLang="en-US" smtClean="0"/>
              <a:pPr/>
              <a:t>19</a:t>
            </a:fld>
            <a:endParaRPr lang="en-US" altLang="zh-CN" smtClean="0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Validating Inputs</a:t>
            </a:r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2228850"/>
            <a:ext cx="8867775" cy="4240213"/>
          </a:xfrm>
        </p:spPr>
        <p:txBody>
          <a:bodyPr/>
          <a:lstStyle/>
          <a:p>
            <a:r>
              <a:rPr lang="en-US" sz="2800" dirty="0" smtClean="0"/>
              <a:t>Before starting to process inputs, wisely written programs check that the </a:t>
            </a:r>
            <a:r>
              <a:rPr lang="en-US" sz="2800" u="sng" dirty="0" smtClean="0">
                <a:solidFill>
                  <a:schemeClr val="tx2"/>
                </a:solidFill>
              </a:rPr>
              <a:t>inputs are valid</a:t>
            </a:r>
            <a:endParaRPr lang="en-US" sz="2800" u="sng" dirty="0" smtClean="0"/>
          </a:p>
          <a:p>
            <a:r>
              <a:rPr lang="en-US" sz="2800" dirty="0" smtClean="0"/>
              <a:t>How should a program </a:t>
            </a:r>
            <a:r>
              <a:rPr lang="en-US" sz="2800" u="sng" dirty="0" smtClean="0">
                <a:solidFill>
                  <a:schemeClr val="tx2"/>
                </a:solidFill>
              </a:rPr>
              <a:t>recognize</a:t>
            </a:r>
            <a:r>
              <a:rPr lang="en-US" sz="2800" dirty="0" smtClean="0"/>
              <a:t> invalid inputs ?</a:t>
            </a:r>
          </a:p>
          <a:p>
            <a:r>
              <a:rPr lang="en-US" sz="2800" dirty="0" smtClean="0"/>
              <a:t>What should a program </a:t>
            </a:r>
            <a:r>
              <a:rPr lang="en-US" sz="2800" u="sng" dirty="0" smtClean="0">
                <a:solidFill>
                  <a:schemeClr val="tx2"/>
                </a:solidFill>
              </a:rPr>
              <a:t>do with</a:t>
            </a:r>
            <a:r>
              <a:rPr lang="en-US" sz="2800" dirty="0" smtClean="0"/>
              <a:t> invalid inputs ?</a:t>
            </a:r>
          </a:p>
          <a:p>
            <a:r>
              <a:rPr lang="en-US" sz="2800" dirty="0" smtClean="0"/>
              <a:t>If the input space is described as a grammar, a </a:t>
            </a:r>
            <a:r>
              <a:rPr lang="en-US" sz="2800" u="sng" dirty="0" smtClean="0">
                <a:solidFill>
                  <a:schemeClr val="tx2"/>
                </a:solidFill>
              </a:rPr>
              <a:t>parser</a:t>
            </a:r>
            <a:r>
              <a:rPr lang="en-US" sz="2800" dirty="0" smtClean="0"/>
              <a:t> can check for validity automatically</a:t>
            </a:r>
          </a:p>
          <a:p>
            <a:pPr lvl="1"/>
            <a:r>
              <a:rPr lang="en-US" sz="2400" dirty="0" smtClean="0"/>
              <a:t>This is very </a:t>
            </a:r>
            <a:r>
              <a:rPr lang="en-US" sz="2400" dirty="0" smtClean="0">
                <a:solidFill>
                  <a:srgbClr val="FFFF00"/>
                </a:solidFill>
              </a:rPr>
              <a:t>rare</a:t>
            </a:r>
          </a:p>
          <a:p>
            <a:pPr lvl="1"/>
            <a:r>
              <a:rPr lang="en-US" sz="2400" dirty="0" smtClean="0"/>
              <a:t>It is easy to write input </a:t>
            </a:r>
            <a:r>
              <a:rPr lang="en-US" sz="2400" dirty="0" err="1" smtClean="0"/>
              <a:t>validators</a:t>
            </a:r>
            <a:r>
              <a:rPr lang="en-US" sz="2400" dirty="0" smtClean="0"/>
              <a:t> – but also easy to make mistakes !</a:t>
            </a:r>
          </a:p>
        </p:txBody>
      </p:sp>
      <p:sp>
        <p:nvSpPr>
          <p:cNvPr id="306180" name="Text Box 4"/>
          <p:cNvSpPr txBox="1">
            <a:spLocks noChangeArrowheads="1"/>
          </p:cNvSpPr>
          <p:nvPr/>
        </p:nvSpPr>
        <p:spPr bwMode="auto">
          <a:xfrm>
            <a:off x="136525" y="1087438"/>
            <a:ext cx="8872538" cy="1050925"/>
          </a:xfrm>
          <a:prstGeom prst="rect">
            <a:avLst/>
          </a:prstGeom>
          <a:solidFill>
            <a:srgbClr val="0033CC"/>
          </a:solidFill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28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Input Validation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  <a:buSzPct val="85000"/>
              <a:defRPr/>
            </a:pPr>
            <a:r>
              <a:rPr lang="en-US" altLang="zh-CN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Deciding if input values can be processed by the software</a:t>
            </a: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  <p:sp>
        <p:nvSpPr>
          <p:cNvPr id="29703" name="Date Placeholder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UMass Boston 2009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0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9" grpId="0" build="p"/>
      <p:bldP spid="30618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2429" y="1602752"/>
            <a:ext cx="6422474" cy="2212245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Industrial Software Problems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Automatic Test Data Generation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Input Validation Testing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Bypass Testing of Web Applications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The Future of Web Testing and ATDG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</a:t>
            </a:fld>
            <a:endParaRPr lang="en-US" altLang="zh-CN" dirty="0"/>
          </a:p>
        </p:txBody>
      </p:sp>
      <p:sp>
        <p:nvSpPr>
          <p:cNvPr id="8" name="Rectangle 7"/>
          <p:cNvSpPr/>
          <p:nvPr/>
        </p:nvSpPr>
        <p:spPr>
          <a:xfrm>
            <a:off x="1402228" y="1652368"/>
            <a:ext cx="4874394" cy="401284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Representing Input Domains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Goal domains are often </a:t>
            </a:r>
            <a:r>
              <a:rPr lang="en-US" sz="2800" dirty="0" smtClean="0">
                <a:solidFill>
                  <a:schemeClr val="tx2"/>
                </a:solidFill>
              </a:rPr>
              <a:t>irregular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Goal</a:t>
            </a:r>
            <a:r>
              <a:rPr lang="en-US" sz="2800" dirty="0" smtClean="0"/>
              <a:t> domain for </a:t>
            </a:r>
            <a:r>
              <a:rPr lang="en-US" sz="2800" dirty="0" smtClean="0">
                <a:solidFill>
                  <a:schemeClr val="tx2"/>
                </a:solidFill>
              </a:rPr>
              <a:t>credit cards</a:t>
            </a:r>
            <a:r>
              <a:rPr lang="en-US" sz="2800" baseline="30000" dirty="0" smtClean="0"/>
              <a:t>†</a:t>
            </a:r>
          </a:p>
          <a:p>
            <a:pPr lvl="1"/>
            <a:r>
              <a:rPr lang="en-US" sz="2400" dirty="0" smtClean="0"/>
              <a:t>First digit is the Major Industry Identifier</a:t>
            </a:r>
          </a:p>
          <a:p>
            <a:pPr lvl="1"/>
            <a:r>
              <a:rPr lang="en-US" sz="2400" dirty="0" smtClean="0"/>
              <a:t>First 6 digits and length specify the issuer</a:t>
            </a:r>
          </a:p>
          <a:p>
            <a:pPr lvl="1"/>
            <a:r>
              <a:rPr lang="en-US" sz="2400" dirty="0" smtClean="0"/>
              <a:t>Final digit is a “check digit”</a:t>
            </a:r>
          </a:p>
          <a:p>
            <a:pPr lvl="1"/>
            <a:r>
              <a:rPr lang="en-US" sz="2400" dirty="0" smtClean="0"/>
              <a:t>Other digits identify a specific account</a:t>
            </a:r>
          </a:p>
          <a:p>
            <a:r>
              <a:rPr lang="en-US" sz="2800" dirty="0" smtClean="0"/>
              <a:t>Common </a:t>
            </a:r>
            <a:r>
              <a:rPr lang="en-US" sz="2800" dirty="0" smtClean="0">
                <a:solidFill>
                  <a:schemeClr val="tx2"/>
                </a:solidFill>
              </a:rPr>
              <a:t>specified</a:t>
            </a:r>
            <a:r>
              <a:rPr lang="en-US" sz="2800" dirty="0" smtClean="0"/>
              <a:t> domain</a:t>
            </a:r>
          </a:p>
          <a:p>
            <a:pPr lvl="1"/>
            <a:r>
              <a:rPr lang="en-US" sz="2400" dirty="0" smtClean="0"/>
              <a:t>First digit is in { 3, 4, 5, 6 } (travel and banking)</a:t>
            </a:r>
          </a:p>
          <a:p>
            <a:pPr lvl="1"/>
            <a:r>
              <a:rPr lang="en-US" sz="2400" dirty="0" smtClean="0"/>
              <a:t>Length is between 13 and 16</a:t>
            </a:r>
          </a:p>
          <a:p>
            <a:r>
              <a:rPr lang="en-US" sz="2800" dirty="0" smtClean="0"/>
              <a:t>Common </a:t>
            </a:r>
            <a:r>
              <a:rPr lang="en-US" sz="2800" dirty="0" smtClean="0">
                <a:solidFill>
                  <a:schemeClr val="tx2"/>
                </a:solidFill>
              </a:rPr>
              <a:t>implemented</a:t>
            </a:r>
            <a:r>
              <a:rPr lang="en-US" sz="2800" dirty="0" smtClean="0"/>
              <a:t> domain</a:t>
            </a:r>
          </a:p>
          <a:p>
            <a:pPr lvl="1"/>
            <a:r>
              <a:rPr lang="en-US" sz="2400" dirty="0" smtClean="0"/>
              <a:t>All digits are numeric</a:t>
            </a:r>
          </a:p>
        </p:txBody>
      </p:sp>
      <p:sp>
        <p:nvSpPr>
          <p:cNvPr id="3174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UMass Boston 2009</a:t>
            </a: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©  Jeff Offutt</a:t>
            </a:r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39ECDE-08A0-4CD4-8F04-D7B9E994DD8F}" type="slidenum">
              <a:rPr lang="zh-CN" altLang="en-US" smtClean="0"/>
              <a:pPr/>
              <a:t>20</a:t>
            </a:fld>
            <a:endParaRPr lang="en-US" altLang="zh-CN" smtClean="0"/>
          </a:p>
        </p:txBody>
      </p:sp>
      <p:sp>
        <p:nvSpPr>
          <p:cNvPr id="7" name="TextBox 6"/>
          <p:cNvSpPr txBox="1"/>
          <p:nvPr/>
        </p:nvSpPr>
        <p:spPr>
          <a:xfrm>
            <a:off x="952500" y="6096000"/>
            <a:ext cx="7239000" cy="400050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 baseline="30000" dirty="0">
                <a:solidFill>
                  <a:srgbClr val="000000"/>
                </a:solidFill>
              </a:rPr>
              <a:t>† </a:t>
            </a:r>
            <a:r>
              <a:rPr lang="en-US" sz="2000" dirty="0">
                <a:solidFill>
                  <a:srgbClr val="000000"/>
                </a:solidFill>
              </a:rPr>
              <a:t>More details are on : http://www.merriampark.com/anatomycc.htm</a:t>
            </a:r>
          </a:p>
        </p:txBody>
      </p:sp>
      <p:sp>
        <p:nvSpPr>
          <p:cNvPr id="8" name="Rectangle 7"/>
          <p:cNvSpPr/>
          <p:nvPr/>
        </p:nvSpPr>
        <p:spPr>
          <a:xfrm>
            <a:off x="727858" y="5515708"/>
            <a:ext cx="3146912" cy="401284"/>
          </a:xfrm>
          <a:prstGeom prst="rect">
            <a:avLst/>
          </a:prstGeom>
          <a:solidFill>
            <a:srgbClr val="FFFF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rgbClr val="000000"/>
                </a:solidFill>
              </a:rPr>
              <a:t>All digits are numeric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  <p:bldP spid="7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nut 11"/>
          <p:cNvSpPr/>
          <p:nvPr/>
        </p:nvSpPr>
        <p:spPr>
          <a:xfrm>
            <a:off x="1447800" y="914400"/>
            <a:ext cx="6172200" cy="5410200"/>
          </a:xfrm>
          <a:prstGeom prst="donut">
            <a:avLst>
              <a:gd name="adj" fmla="val 13806"/>
            </a:avLst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2008188" y="1130300"/>
            <a:ext cx="5127625" cy="5270500"/>
          </a:xfrm>
          <a:custGeom>
            <a:avLst/>
            <a:gdLst>
              <a:gd name="connsiteX0" fmla="*/ 1813810 w 5478905"/>
              <a:gd name="connsiteY0" fmla="*/ 82446 h 5688820"/>
              <a:gd name="connsiteX1" fmla="*/ 1776335 w 5478905"/>
              <a:gd name="connsiteY1" fmla="*/ 89941 h 5688820"/>
              <a:gd name="connsiteX2" fmla="*/ 1746354 w 5478905"/>
              <a:gd name="connsiteY2" fmla="*/ 104931 h 5688820"/>
              <a:gd name="connsiteX3" fmla="*/ 824459 w 5478905"/>
              <a:gd name="connsiteY3" fmla="*/ 434714 h 5688820"/>
              <a:gd name="connsiteX4" fmla="*/ 0 w 5478905"/>
              <a:gd name="connsiteY4" fmla="*/ 1828800 h 5688820"/>
              <a:gd name="connsiteX5" fmla="*/ 7495 w 5478905"/>
              <a:gd name="connsiteY5" fmla="*/ 3125449 h 5688820"/>
              <a:gd name="connsiteX6" fmla="*/ 157397 w 5478905"/>
              <a:gd name="connsiteY6" fmla="*/ 4084819 h 5688820"/>
              <a:gd name="connsiteX7" fmla="*/ 1678899 w 5478905"/>
              <a:gd name="connsiteY7" fmla="*/ 5141626 h 5688820"/>
              <a:gd name="connsiteX8" fmla="*/ 3904938 w 5478905"/>
              <a:gd name="connsiteY8" fmla="*/ 5164111 h 5688820"/>
              <a:gd name="connsiteX9" fmla="*/ 4954249 w 5478905"/>
              <a:gd name="connsiteY9" fmla="*/ 4122295 h 5688820"/>
              <a:gd name="connsiteX10" fmla="*/ 5478905 w 5478905"/>
              <a:gd name="connsiteY10" fmla="*/ 2525842 h 5688820"/>
              <a:gd name="connsiteX11" fmla="*/ 5029200 w 5478905"/>
              <a:gd name="connsiteY11" fmla="*/ 1484026 h 5688820"/>
              <a:gd name="connsiteX12" fmla="*/ 4826833 w 5478905"/>
              <a:gd name="connsiteY12" fmla="*/ 457200 h 5688820"/>
              <a:gd name="connsiteX13" fmla="*/ 3904938 w 5478905"/>
              <a:gd name="connsiteY13" fmla="*/ 0 h 5688820"/>
              <a:gd name="connsiteX14" fmla="*/ 2480872 w 5478905"/>
              <a:gd name="connsiteY14" fmla="*/ 104931 h 5688820"/>
              <a:gd name="connsiteX15" fmla="*/ 1813810 w 5478905"/>
              <a:gd name="connsiteY15" fmla="*/ 82446 h 5688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78905" h="5688820">
                <a:moveTo>
                  <a:pt x="1813810" y="82446"/>
                </a:moveTo>
                <a:cubicBezTo>
                  <a:pt x="1801318" y="84944"/>
                  <a:pt x="1788420" y="85913"/>
                  <a:pt x="1776335" y="89941"/>
                </a:cubicBezTo>
                <a:cubicBezTo>
                  <a:pt x="1765735" y="93474"/>
                  <a:pt x="1746354" y="104931"/>
                  <a:pt x="1746354" y="104931"/>
                </a:cubicBezTo>
                <a:lnTo>
                  <a:pt x="824459" y="434714"/>
                </a:lnTo>
                <a:lnTo>
                  <a:pt x="0" y="1828800"/>
                </a:lnTo>
                <a:cubicBezTo>
                  <a:pt x="2498" y="2261016"/>
                  <a:pt x="4997" y="2693233"/>
                  <a:pt x="7495" y="3125449"/>
                </a:cubicBezTo>
                <a:cubicBezTo>
                  <a:pt x="60298" y="3444783"/>
                  <a:pt x="386266" y="3855950"/>
                  <a:pt x="157397" y="4084819"/>
                </a:cubicBezTo>
                <a:lnTo>
                  <a:pt x="1678899" y="5141626"/>
                </a:lnTo>
                <a:cubicBezTo>
                  <a:pt x="2420882" y="5151653"/>
                  <a:pt x="3380229" y="5688820"/>
                  <a:pt x="3904938" y="5164111"/>
                </a:cubicBezTo>
                <a:lnTo>
                  <a:pt x="4954249" y="4122295"/>
                </a:lnTo>
                <a:lnTo>
                  <a:pt x="5478905" y="2525842"/>
                </a:lnTo>
                <a:lnTo>
                  <a:pt x="5029200" y="1484026"/>
                </a:lnTo>
                <a:lnTo>
                  <a:pt x="4826833" y="457200"/>
                </a:lnTo>
                <a:lnTo>
                  <a:pt x="3904938" y="0"/>
                </a:lnTo>
                <a:lnTo>
                  <a:pt x="2480872" y="104931"/>
                </a:lnTo>
                <a:lnTo>
                  <a:pt x="1813810" y="82446"/>
                </a:lnTo>
                <a:close/>
              </a:path>
            </a:pathLst>
          </a:custGeom>
          <a:noFill/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Representing Input Domains</a:t>
            </a:r>
          </a:p>
        </p:txBody>
      </p:sp>
      <p:sp>
        <p:nvSpPr>
          <p:cNvPr id="3072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UMass Boston 2009</a:t>
            </a:r>
          </a:p>
        </p:txBody>
      </p:sp>
      <p:sp>
        <p:nvSpPr>
          <p:cNvPr id="3072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©  Jeff Offutt</a:t>
            </a:r>
          </a:p>
        </p:txBody>
      </p:sp>
      <p:sp>
        <p:nvSpPr>
          <p:cNvPr id="307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D6A451-6D73-4141-B626-BB29F0A7C614}" type="slidenum">
              <a:rPr lang="zh-CN" altLang="en-US" smtClean="0"/>
              <a:pPr/>
              <a:t>21</a:t>
            </a:fld>
            <a:endParaRPr lang="en-US" altLang="zh-CN" smtClean="0"/>
          </a:p>
        </p:txBody>
      </p:sp>
      <p:sp>
        <p:nvSpPr>
          <p:cNvPr id="8" name="Freeform 7"/>
          <p:cNvSpPr/>
          <p:nvPr/>
        </p:nvSpPr>
        <p:spPr>
          <a:xfrm>
            <a:off x="1960563" y="1290638"/>
            <a:ext cx="5222875" cy="4949825"/>
          </a:xfrm>
          <a:custGeom>
            <a:avLst/>
            <a:gdLst>
              <a:gd name="connsiteX0" fmla="*/ 1311639 w 5580561"/>
              <a:gd name="connsiteY0" fmla="*/ 284813 h 5343993"/>
              <a:gd name="connsiteX1" fmla="*/ 352268 w 5580561"/>
              <a:gd name="connsiteY1" fmla="*/ 727022 h 5343993"/>
              <a:gd name="connsiteX2" fmla="*/ 0 w 5580561"/>
              <a:gd name="connsiteY2" fmla="*/ 1641422 h 5343993"/>
              <a:gd name="connsiteX3" fmla="*/ 284813 w 5580561"/>
              <a:gd name="connsiteY3" fmla="*/ 4362137 h 5343993"/>
              <a:gd name="connsiteX4" fmla="*/ 1371600 w 5580561"/>
              <a:gd name="connsiteY4" fmla="*/ 5111645 h 5343993"/>
              <a:gd name="connsiteX5" fmla="*/ 3117954 w 5580561"/>
              <a:gd name="connsiteY5" fmla="*/ 5343993 h 5343993"/>
              <a:gd name="connsiteX6" fmla="*/ 4961744 w 5580561"/>
              <a:gd name="connsiteY6" fmla="*/ 4512039 h 5343993"/>
              <a:gd name="connsiteX7" fmla="*/ 5321508 w 5580561"/>
              <a:gd name="connsiteY7" fmla="*/ 2623278 h 5343993"/>
              <a:gd name="connsiteX8" fmla="*/ 4909278 w 5580561"/>
              <a:gd name="connsiteY8" fmla="*/ 652072 h 5343993"/>
              <a:gd name="connsiteX9" fmla="*/ 3402767 w 5580561"/>
              <a:gd name="connsiteY9" fmla="*/ 0 h 5343993"/>
              <a:gd name="connsiteX10" fmla="*/ 1311639 w 5580561"/>
              <a:gd name="connsiteY10" fmla="*/ 284813 h 534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580561" h="5343993">
                <a:moveTo>
                  <a:pt x="1311639" y="284813"/>
                </a:moveTo>
                <a:cubicBezTo>
                  <a:pt x="990385" y="428998"/>
                  <a:pt x="509761" y="412078"/>
                  <a:pt x="352268" y="727022"/>
                </a:cubicBezTo>
                <a:cubicBezTo>
                  <a:pt x="233147" y="1031162"/>
                  <a:pt x="0" y="1314786"/>
                  <a:pt x="0" y="1641422"/>
                </a:cubicBezTo>
                <a:lnTo>
                  <a:pt x="284813" y="4362137"/>
                </a:lnTo>
                <a:cubicBezTo>
                  <a:pt x="1349771" y="5117426"/>
                  <a:pt x="909750" y="5111645"/>
                  <a:pt x="1371600" y="5111645"/>
                </a:cubicBezTo>
                <a:lnTo>
                  <a:pt x="3117954" y="5343993"/>
                </a:lnTo>
                <a:lnTo>
                  <a:pt x="4961744" y="4512039"/>
                </a:lnTo>
                <a:lnTo>
                  <a:pt x="5321508" y="2623278"/>
                </a:lnTo>
                <a:cubicBezTo>
                  <a:pt x="5191304" y="1964744"/>
                  <a:pt x="5580561" y="652072"/>
                  <a:pt x="4909278" y="652072"/>
                </a:cubicBezTo>
                <a:lnTo>
                  <a:pt x="3402767" y="0"/>
                </a:lnTo>
                <a:lnTo>
                  <a:pt x="1311639" y="284813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790700" y="1365250"/>
            <a:ext cx="5562600" cy="4800600"/>
          </a:xfrm>
          <a:prstGeom prst="ellipse">
            <a:avLst/>
          </a:prstGeom>
          <a:noFill/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629400" y="1219200"/>
            <a:ext cx="2057400" cy="830263"/>
          </a:xfrm>
          <a:prstGeom prst="rect">
            <a:avLst/>
          </a:prstGeom>
          <a:solidFill>
            <a:srgbClr val="0070C0"/>
          </a:solidFill>
          <a:ln w="57150">
            <a:solidFill>
              <a:schemeClr val="accent5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Desired inputs (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domain)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43400" y="2667000"/>
            <a:ext cx="2590800" cy="830263"/>
          </a:xfrm>
          <a:prstGeom prst="rect">
            <a:avLst/>
          </a:prstGeom>
          <a:solidFill>
            <a:srgbClr val="0070C0"/>
          </a:solidFill>
          <a:ln w="571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Described inputs (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specified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domain)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200" y="5562600"/>
            <a:ext cx="2971800" cy="830263"/>
          </a:xfrm>
          <a:prstGeom prst="rect">
            <a:avLst/>
          </a:prstGeom>
          <a:solidFill>
            <a:srgbClr val="0070C0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Accepted inputs (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implemented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domain)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342900" y="3810000"/>
            <a:ext cx="8458200" cy="584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3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This region is a rich source of software errors …</a:t>
            </a: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1474470" y="4636770"/>
            <a:ext cx="6195060" cy="584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… and security vulnerabilities !!!</a:t>
            </a:r>
            <a:endParaRPr lang="en-US" altLang="zh-CN" sz="3200" b="1" i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7" grpId="0" animBg="1"/>
      <p:bldP spid="8" grpId="0" animBg="1"/>
      <p:bldP spid="6" grpId="0" animBg="1"/>
      <p:bldP spid="9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2429" y="1602753"/>
            <a:ext cx="6422474" cy="2264709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Industrial Software Problems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Automatic Test Data Generation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Input Validation Testing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Bypass Testing of Web Applications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The Future of Web Testing and ATDG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22</a:t>
            </a:fld>
            <a:endParaRPr lang="en-US" altLang="zh-CN" dirty="0"/>
          </a:p>
        </p:txBody>
      </p:sp>
      <p:sp>
        <p:nvSpPr>
          <p:cNvPr id="8" name="Rectangle 7"/>
          <p:cNvSpPr/>
          <p:nvPr/>
        </p:nvSpPr>
        <p:spPr>
          <a:xfrm>
            <a:off x="1402228" y="2973939"/>
            <a:ext cx="5752952" cy="401284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725163" y="0"/>
            <a:ext cx="7807325" cy="1219200"/>
          </a:xfrm>
        </p:spPr>
        <p:txBody>
          <a:bodyPr/>
          <a:lstStyle/>
          <a:p>
            <a:r>
              <a:rPr lang="en-US" dirty="0" smtClean="0"/>
              <a:t>Web Application Input Validation</a:t>
            </a:r>
          </a:p>
        </p:txBody>
      </p:sp>
      <p:pic>
        <p:nvPicPr>
          <p:cNvPr id="39939" name="Picture 3" descr="C:\ofut\PPTs\WebTest\dilbert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886100"/>
            <a:ext cx="1092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0" name="server"/>
          <p:cNvSpPr>
            <a:spLocks noEditPoints="1" noChangeArrowheads="1"/>
          </p:cNvSpPr>
          <p:nvPr/>
        </p:nvSpPr>
        <p:spPr bwMode="auto">
          <a:xfrm>
            <a:off x="6096000" y="3105300"/>
            <a:ext cx="1504950" cy="14478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w 21600"/>
              <a:gd name="T13" fmla="*/ 2147483647 h 21600"/>
              <a:gd name="T14" fmla="*/ 0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39941" name="Picture 5" descr="C:\Program Files\Common Files\Microsoft Shared\Clipart\cagcat50\bs00580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114700"/>
            <a:ext cx="144780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2" name="AutoShape 6"/>
          <p:cNvSpPr>
            <a:spLocks noChangeArrowheads="1"/>
          </p:cNvSpPr>
          <p:nvPr/>
        </p:nvSpPr>
        <p:spPr bwMode="auto">
          <a:xfrm rot="675811">
            <a:off x="2362200" y="3029100"/>
            <a:ext cx="3732213" cy="228600"/>
          </a:xfrm>
          <a:prstGeom prst="leftRightArrow">
            <a:avLst>
              <a:gd name="adj1" fmla="val 50000"/>
              <a:gd name="adj2" fmla="val 326528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3657600" y="2343300"/>
            <a:ext cx="1447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Sensitive Data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6400800" y="1428900"/>
            <a:ext cx="2590800" cy="1676400"/>
            <a:chOff x="1008" y="2928"/>
            <a:chExt cx="1632" cy="1056"/>
          </a:xfrm>
        </p:grpSpPr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1008" y="2928"/>
              <a:ext cx="1632" cy="816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79" name="Text Box 11"/>
            <p:cNvSpPr txBox="1">
              <a:spLocks noChangeArrowheads="1"/>
            </p:cNvSpPr>
            <p:nvPr/>
          </p:nvSpPr>
          <p:spPr bwMode="auto">
            <a:xfrm>
              <a:off x="1128" y="2928"/>
              <a:ext cx="1392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800" u="sng"/>
                <a:t>Bad Data</a:t>
              </a:r>
            </a:p>
            <a:p>
              <a:pPr>
                <a:buFontTx/>
                <a:buChar char="•"/>
              </a:pPr>
              <a:r>
                <a:rPr lang="en-US" sz="1800"/>
                <a:t> Corrupts data base</a:t>
              </a:r>
            </a:p>
            <a:p>
              <a:pPr>
                <a:buFontTx/>
                <a:buChar char="•"/>
              </a:pPr>
              <a:r>
                <a:rPr lang="en-US" sz="1800"/>
                <a:t> Crashes server</a:t>
              </a:r>
            </a:p>
            <a:p>
              <a:pPr>
                <a:buFontTx/>
                <a:buChar char="•"/>
              </a:pPr>
              <a:r>
                <a:rPr lang="en-US" sz="1800"/>
                <a:t> Security violations</a:t>
              </a:r>
            </a:p>
          </p:txBody>
        </p:sp>
        <p:sp>
          <p:nvSpPr>
            <p:cNvPr id="39980" name="Line 13"/>
            <p:cNvSpPr>
              <a:spLocks noChangeShapeType="1"/>
            </p:cNvSpPr>
            <p:nvPr/>
          </p:nvSpPr>
          <p:spPr bwMode="auto">
            <a:xfrm flipH="1">
              <a:off x="1296" y="3744"/>
              <a:ext cx="432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2362200" y="1651150"/>
            <a:ext cx="4038600" cy="1454150"/>
            <a:chOff x="1488" y="1196"/>
            <a:chExt cx="2544" cy="916"/>
          </a:xfrm>
        </p:grpSpPr>
        <p:grpSp>
          <p:nvGrpSpPr>
            <p:cNvPr id="4" name="Group 25"/>
            <p:cNvGrpSpPr>
              <a:grpSpLocks/>
            </p:cNvGrpSpPr>
            <p:nvPr/>
          </p:nvGrpSpPr>
          <p:grpSpPr bwMode="auto">
            <a:xfrm>
              <a:off x="3024" y="1436"/>
              <a:ext cx="1008" cy="676"/>
              <a:chOff x="3024" y="1436"/>
              <a:chExt cx="1008" cy="676"/>
            </a:xfrm>
          </p:grpSpPr>
          <p:sp>
            <p:nvSpPr>
              <p:cNvPr id="119827" name="Oval 19"/>
              <p:cNvSpPr>
                <a:spLocks noChangeArrowheads="1"/>
              </p:cNvSpPr>
              <p:nvPr/>
            </p:nvSpPr>
            <p:spPr bwMode="auto">
              <a:xfrm>
                <a:off x="3048" y="1436"/>
                <a:ext cx="960" cy="288"/>
              </a:xfrm>
              <a:prstGeom prst="ellipse">
                <a:avLst/>
              </a:prstGeom>
              <a:solidFill>
                <a:schemeClr val="bg1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76" name="Text Box 20"/>
              <p:cNvSpPr txBox="1">
                <a:spLocks noChangeArrowheads="1"/>
              </p:cNvSpPr>
              <p:nvPr/>
            </p:nvSpPr>
            <p:spPr bwMode="auto">
              <a:xfrm>
                <a:off x="3024" y="1440"/>
                <a:ext cx="10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800" u="sng"/>
                  <a:t>Check data</a:t>
                </a:r>
                <a:endParaRPr lang="en-US" sz="1800" i="1" u="sng"/>
              </a:p>
            </p:txBody>
          </p:sp>
          <p:sp>
            <p:nvSpPr>
              <p:cNvPr id="39977" name="Line 21"/>
              <p:cNvSpPr>
                <a:spLocks noChangeShapeType="1"/>
              </p:cNvSpPr>
              <p:nvPr/>
            </p:nvSpPr>
            <p:spPr bwMode="auto">
              <a:xfrm>
                <a:off x="3504" y="1728"/>
                <a:ext cx="528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1488" y="1196"/>
              <a:ext cx="1008" cy="484"/>
              <a:chOff x="1488" y="1196"/>
              <a:chExt cx="1008" cy="484"/>
            </a:xfrm>
          </p:grpSpPr>
          <p:sp>
            <p:nvSpPr>
              <p:cNvPr id="119830" name="Oval 22"/>
              <p:cNvSpPr>
                <a:spLocks noChangeArrowheads="1"/>
              </p:cNvSpPr>
              <p:nvPr/>
            </p:nvSpPr>
            <p:spPr bwMode="auto">
              <a:xfrm>
                <a:off x="1512" y="1196"/>
                <a:ext cx="960" cy="288"/>
              </a:xfrm>
              <a:prstGeom prst="ellipse">
                <a:avLst/>
              </a:prstGeom>
              <a:solidFill>
                <a:schemeClr val="bg1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73" name="Text Box 23"/>
              <p:cNvSpPr txBox="1">
                <a:spLocks noChangeArrowheads="1"/>
              </p:cNvSpPr>
              <p:nvPr/>
            </p:nvSpPr>
            <p:spPr bwMode="auto">
              <a:xfrm>
                <a:off x="1488" y="1224"/>
                <a:ext cx="10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800" u="sng"/>
                  <a:t>Check data</a:t>
                </a:r>
                <a:endParaRPr lang="en-US" sz="1800" i="1" u="sng"/>
              </a:p>
            </p:txBody>
          </p:sp>
          <p:sp>
            <p:nvSpPr>
              <p:cNvPr id="39974" name="Line 24"/>
              <p:cNvSpPr>
                <a:spLocks noChangeShapeType="1"/>
              </p:cNvSpPr>
              <p:nvPr/>
            </p:nvSpPr>
            <p:spPr bwMode="auto">
              <a:xfrm flipH="1">
                <a:off x="1536" y="1488"/>
                <a:ext cx="48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" name="Group 47"/>
          <p:cNvGrpSpPr>
            <a:grpSpLocks/>
          </p:cNvGrpSpPr>
          <p:nvPr/>
        </p:nvGrpSpPr>
        <p:grpSpPr bwMode="auto">
          <a:xfrm>
            <a:off x="1981200" y="4481663"/>
            <a:ext cx="4214813" cy="1843087"/>
            <a:chOff x="1248" y="2979"/>
            <a:chExt cx="2655" cy="1161"/>
          </a:xfrm>
        </p:grpSpPr>
        <p:grpSp>
          <p:nvGrpSpPr>
            <p:cNvPr id="7" name="Group 46"/>
            <p:cNvGrpSpPr>
              <a:grpSpLocks/>
            </p:cNvGrpSpPr>
            <p:nvPr/>
          </p:nvGrpSpPr>
          <p:grpSpPr bwMode="auto">
            <a:xfrm>
              <a:off x="2640" y="2979"/>
              <a:ext cx="1163" cy="1149"/>
              <a:chOff x="2640" y="2979"/>
              <a:chExt cx="1163" cy="1149"/>
            </a:xfrm>
          </p:grpSpPr>
          <p:grpSp>
            <p:nvGrpSpPr>
              <p:cNvPr id="8" name="Group 35"/>
              <p:cNvGrpSpPr>
                <a:grpSpLocks/>
              </p:cNvGrpSpPr>
              <p:nvPr/>
            </p:nvGrpSpPr>
            <p:grpSpPr bwMode="auto">
              <a:xfrm>
                <a:off x="2640" y="3504"/>
                <a:ext cx="1104" cy="624"/>
                <a:chOff x="3024" y="3504"/>
                <a:chExt cx="1104" cy="624"/>
              </a:xfrm>
            </p:grpSpPr>
            <p:pic>
              <p:nvPicPr>
                <p:cNvPr id="39968" name="Picture 33" descr="C:\ofut\PPTs\WebTest\kimjongil1.jpg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3024" y="3504"/>
                  <a:ext cx="646" cy="4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39969" name="laptop"/>
                <p:cNvSpPr>
                  <a:spLocks noEditPoints="1" noChangeArrowheads="1"/>
                </p:cNvSpPr>
                <p:nvPr/>
              </p:nvSpPr>
              <p:spPr bwMode="auto">
                <a:xfrm>
                  <a:off x="3456" y="3648"/>
                  <a:ext cx="672" cy="48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4436 w 21600"/>
                    <a:gd name="T25" fmla="*/ 1845 h 21600"/>
                    <a:gd name="T26" fmla="*/ 17325 w 21600"/>
                    <a:gd name="T27" fmla="*/ 12330 h 2160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1600" h="21600" extrusionOk="0">
                      <a:moveTo>
                        <a:pt x="3362" y="0"/>
                      </a:moveTo>
                      <a:lnTo>
                        <a:pt x="18327" y="0"/>
                      </a:lnTo>
                      <a:lnTo>
                        <a:pt x="18327" y="14347"/>
                      </a:lnTo>
                      <a:lnTo>
                        <a:pt x="3362" y="14347"/>
                      </a:lnTo>
                      <a:lnTo>
                        <a:pt x="3362" y="0"/>
                      </a:lnTo>
                      <a:close/>
                    </a:path>
                    <a:path w="21600" h="21600" extrusionOk="0">
                      <a:moveTo>
                        <a:pt x="3340" y="15068"/>
                      </a:moveTo>
                      <a:lnTo>
                        <a:pt x="0" y="19877"/>
                      </a:lnTo>
                      <a:lnTo>
                        <a:pt x="21600" y="19877"/>
                      </a:lnTo>
                      <a:lnTo>
                        <a:pt x="18327" y="15068"/>
                      </a:lnTo>
                      <a:lnTo>
                        <a:pt x="3340" y="15068"/>
                      </a:lnTo>
                      <a:close/>
                    </a:path>
                    <a:path w="21600" h="21600" extrusionOk="0">
                      <a:moveTo>
                        <a:pt x="0" y="19877"/>
                      </a:move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1600" y="19877"/>
                      </a:lnTo>
                      <a:lnTo>
                        <a:pt x="0" y="19877"/>
                      </a:lnTo>
                      <a:close/>
                    </a:path>
                    <a:path w="21600" h="21600" extrusionOk="0">
                      <a:moveTo>
                        <a:pt x="4186" y="1523"/>
                      </a:moveTo>
                      <a:lnTo>
                        <a:pt x="17547" y="1523"/>
                      </a:lnTo>
                      <a:lnTo>
                        <a:pt x="17547" y="12744"/>
                      </a:lnTo>
                      <a:lnTo>
                        <a:pt x="4186" y="12744"/>
                      </a:lnTo>
                      <a:lnTo>
                        <a:pt x="4186" y="1523"/>
                      </a:lnTo>
                      <a:close/>
                    </a:path>
                    <a:path w="21600" h="21600" extrusionOk="0">
                      <a:moveTo>
                        <a:pt x="3318" y="15549"/>
                      </a:moveTo>
                      <a:lnTo>
                        <a:pt x="2917" y="16110"/>
                      </a:lnTo>
                      <a:lnTo>
                        <a:pt x="18727" y="16110"/>
                      </a:lnTo>
                      <a:lnTo>
                        <a:pt x="18327" y="15549"/>
                      </a:lnTo>
                      <a:lnTo>
                        <a:pt x="3318" y="15549"/>
                      </a:lnTo>
                      <a:close/>
                    </a:path>
                    <a:path w="21600" h="21600" extrusionOk="0">
                      <a:moveTo>
                        <a:pt x="6213" y="18314"/>
                      </a:moveTo>
                      <a:lnTo>
                        <a:pt x="5946" y="18875"/>
                      </a:lnTo>
                      <a:lnTo>
                        <a:pt x="15766" y="18875"/>
                      </a:lnTo>
                      <a:lnTo>
                        <a:pt x="15499" y="18314"/>
                      </a:lnTo>
                      <a:lnTo>
                        <a:pt x="6213" y="18314"/>
                      </a:lnTo>
                      <a:close/>
                    </a:path>
                    <a:path w="21600" h="21600" extrusionOk="0">
                      <a:moveTo>
                        <a:pt x="2828" y="16471"/>
                      </a:moveTo>
                      <a:lnTo>
                        <a:pt x="2405" y="17072"/>
                      </a:lnTo>
                      <a:lnTo>
                        <a:pt x="19284" y="17072"/>
                      </a:lnTo>
                      <a:lnTo>
                        <a:pt x="18839" y="16471"/>
                      </a:lnTo>
                      <a:lnTo>
                        <a:pt x="2828" y="16471"/>
                      </a:lnTo>
                      <a:close/>
                    </a:path>
                    <a:path w="21600" h="21600" extrusionOk="0">
                      <a:moveTo>
                        <a:pt x="2316" y="17352"/>
                      </a:moveTo>
                      <a:lnTo>
                        <a:pt x="1871" y="17953"/>
                      </a:lnTo>
                      <a:lnTo>
                        <a:pt x="19863" y="17953"/>
                      </a:lnTo>
                      <a:lnTo>
                        <a:pt x="19395" y="17352"/>
                      </a:lnTo>
                      <a:lnTo>
                        <a:pt x="2316" y="17352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9967" name="AutoShape 36"/>
              <p:cNvSpPr>
                <a:spLocks noChangeArrowheads="1"/>
              </p:cNvSpPr>
              <p:nvPr/>
            </p:nvSpPr>
            <p:spPr bwMode="auto">
              <a:xfrm rot="-3880471">
                <a:off x="3337" y="3301"/>
                <a:ext cx="787" cy="144"/>
              </a:xfrm>
              <a:prstGeom prst="leftRightArrow">
                <a:avLst>
                  <a:gd name="adj1" fmla="val 50000"/>
                  <a:gd name="adj2" fmla="val 109306"/>
                </a:avLst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" name="Group 45"/>
            <p:cNvGrpSpPr>
              <a:grpSpLocks/>
            </p:cNvGrpSpPr>
            <p:nvPr/>
          </p:nvGrpSpPr>
          <p:grpSpPr bwMode="auto">
            <a:xfrm>
              <a:off x="1248" y="3136"/>
              <a:ext cx="2655" cy="1004"/>
              <a:chOff x="1248" y="3136"/>
              <a:chExt cx="2655" cy="1004"/>
            </a:xfrm>
          </p:grpSpPr>
          <p:pic>
            <p:nvPicPr>
              <p:cNvPr id="39964" name="Picture 31" descr="C:\Program Files\Common Files\Microsoft Shared\Clipart\cagcat50\pe01561_.wmf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248" y="3312"/>
                <a:ext cx="1248" cy="8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9965" name="AutoShape 37"/>
              <p:cNvSpPr>
                <a:spLocks noChangeArrowheads="1"/>
              </p:cNvSpPr>
              <p:nvPr/>
            </p:nvSpPr>
            <p:spPr bwMode="auto">
              <a:xfrm rot="-1584212">
                <a:off x="1887" y="3136"/>
                <a:ext cx="2016" cy="144"/>
              </a:xfrm>
              <a:prstGeom prst="leftRightArrow">
                <a:avLst>
                  <a:gd name="adj1" fmla="val 50000"/>
                  <a:gd name="adj2" fmla="val 280000"/>
                </a:avLst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0" name="Group 48"/>
          <p:cNvGrpSpPr>
            <a:grpSpLocks/>
          </p:cNvGrpSpPr>
          <p:nvPr/>
        </p:nvGrpSpPr>
        <p:grpSpPr bwMode="auto">
          <a:xfrm>
            <a:off x="2209800" y="4032400"/>
            <a:ext cx="3886200" cy="1046163"/>
            <a:chOff x="1392" y="2696"/>
            <a:chExt cx="2448" cy="659"/>
          </a:xfrm>
        </p:grpSpPr>
        <p:sp>
          <p:nvSpPr>
            <p:cNvPr id="39960" name="AutoShape 27"/>
            <p:cNvSpPr>
              <a:spLocks noChangeArrowheads="1"/>
            </p:cNvSpPr>
            <p:nvPr/>
          </p:nvSpPr>
          <p:spPr bwMode="auto">
            <a:xfrm rot="-415481">
              <a:off x="1392" y="2696"/>
              <a:ext cx="2448" cy="144"/>
            </a:xfrm>
            <a:prstGeom prst="leftRightArrow">
              <a:avLst>
                <a:gd name="adj1" fmla="val 50000"/>
                <a:gd name="adj2" fmla="val 340000"/>
              </a:avLst>
            </a:prstGeom>
            <a:solidFill>
              <a:srgbClr val="CC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1" name="Text Box 28"/>
            <p:cNvSpPr txBox="1">
              <a:spLocks noChangeArrowheads="1"/>
            </p:cNvSpPr>
            <p:nvPr/>
          </p:nvSpPr>
          <p:spPr bwMode="auto">
            <a:xfrm>
              <a:off x="1968" y="2832"/>
              <a:ext cx="912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i="1" u="sng"/>
                <a:t>Malicious</a:t>
              </a:r>
              <a:r>
                <a:rPr lang="en-US" i="1"/>
                <a:t> Data</a:t>
              </a:r>
            </a:p>
          </p:txBody>
        </p:sp>
      </p:grpSp>
      <p:grpSp>
        <p:nvGrpSpPr>
          <p:cNvPr id="11" name="Group 53"/>
          <p:cNvGrpSpPr>
            <a:grpSpLocks/>
          </p:cNvGrpSpPr>
          <p:nvPr/>
        </p:nvGrpSpPr>
        <p:grpSpPr bwMode="auto">
          <a:xfrm>
            <a:off x="123825" y="3791100"/>
            <a:ext cx="2009775" cy="2590800"/>
            <a:chOff x="78" y="2544"/>
            <a:chExt cx="1266" cy="1632"/>
          </a:xfrm>
        </p:grpSpPr>
        <p:pic>
          <p:nvPicPr>
            <p:cNvPr id="39954" name="Picture 29" descr="C:\ofut\PPTs\WebTest\binladen1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32" y="2544"/>
              <a:ext cx="672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9955" name="computr4"/>
            <p:cNvSpPr>
              <a:spLocks noEditPoints="1" noChangeArrowheads="1"/>
            </p:cNvSpPr>
            <p:nvPr/>
          </p:nvSpPr>
          <p:spPr bwMode="auto">
            <a:xfrm>
              <a:off x="912" y="2784"/>
              <a:ext cx="432" cy="5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500 w 21600"/>
                <a:gd name="T13" fmla="*/ 2428 h 21600"/>
                <a:gd name="T14" fmla="*/ 18100 w 21600"/>
                <a:gd name="T15" fmla="*/ 1100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0800" y="21600"/>
                  </a:moveTo>
                  <a:lnTo>
                    <a:pt x="19872" y="21600"/>
                  </a:lnTo>
                  <a:lnTo>
                    <a:pt x="19872" y="19623"/>
                  </a:lnTo>
                  <a:lnTo>
                    <a:pt x="21600" y="19623"/>
                  </a:lnTo>
                  <a:lnTo>
                    <a:pt x="21600" y="11104"/>
                  </a:lnTo>
                  <a:lnTo>
                    <a:pt x="21600" y="1217"/>
                  </a:lnTo>
                  <a:lnTo>
                    <a:pt x="21600" y="913"/>
                  </a:lnTo>
                  <a:lnTo>
                    <a:pt x="21384" y="761"/>
                  </a:lnTo>
                  <a:lnTo>
                    <a:pt x="21168" y="456"/>
                  </a:lnTo>
                  <a:lnTo>
                    <a:pt x="20952" y="304"/>
                  </a:lnTo>
                  <a:lnTo>
                    <a:pt x="20736" y="152"/>
                  </a:lnTo>
                  <a:lnTo>
                    <a:pt x="20520" y="0"/>
                  </a:lnTo>
                  <a:lnTo>
                    <a:pt x="19872" y="0"/>
                  </a:lnTo>
                  <a:lnTo>
                    <a:pt x="19440" y="0"/>
                  </a:lnTo>
                  <a:lnTo>
                    <a:pt x="10800" y="0"/>
                  </a:lnTo>
                  <a:lnTo>
                    <a:pt x="1944" y="0"/>
                  </a:lnTo>
                  <a:lnTo>
                    <a:pt x="1512" y="0"/>
                  </a:lnTo>
                  <a:lnTo>
                    <a:pt x="1080" y="0"/>
                  </a:lnTo>
                  <a:lnTo>
                    <a:pt x="648" y="152"/>
                  </a:lnTo>
                  <a:lnTo>
                    <a:pt x="432" y="304"/>
                  </a:lnTo>
                  <a:lnTo>
                    <a:pt x="216" y="456"/>
                  </a:lnTo>
                  <a:lnTo>
                    <a:pt x="0" y="761"/>
                  </a:lnTo>
                  <a:lnTo>
                    <a:pt x="0" y="913"/>
                  </a:lnTo>
                  <a:lnTo>
                    <a:pt x="0" y="1217"/>
                  </a:lnTo>
                  <a:lnTo>
                    <a:pt x="0" y="11104"/>
                  </a:lnTo>
                  <a:lnTo>
                    <a:pt x="0" y="19623"/>
                  </a:lnTo>
                  <a:lnTo>
                    <a:pt x="1728" y="19623"/>
                  </a:lnTo>
                  <a:lnTo>
                    <a:pt x="1728" y="21600"/>
                  </a:lnTo>
                  <a:lnTo>
                    <a:pt x="10800" y="21600"/>
                  </a:lnTo>
                  <a:close/>
                </a:path>
                <a:path w="21600" h="21600" extrusionOk="0">
                  <a:moveTo>
                    <a:pt x="17496" y="11256"/>
                  </a:moveTo>
                  <a:lnTo>
                    <a:pt x="17712" y="11256"/>
                  </a:lnTo>
                  <a:lnTo>
                    <a:pt x="17928" y="11256"/>
                  </a:lnTo>
                  <a:lnTo>
                    <a:pt x="17928" y="11104"/>
                  </a:lnTo>
                  <a:lnTo>
                    <a:pt x="18144" y="11104"/>
                  </a:lnTo>
                  <a:lnTo>
                    <a:pt x="18144" y="10952"/>
                  </a:lnTo>
                  <a:lnTo>
                    <a:pt x="18144" y="10800"/>
                  </a:lnTo>
                  <a:lnTo>
                    <a:pt x="18144" y="2586"/>
                  </a:lnTo>
                  <a:lnTo>
                    <a:pt x="18144" y="2434"/>
                  </a:lnTo>
                  <a:lnTo>
                    <a:pt x="18144" y="2282"/>
                  </a:lnTo>
                  <a:lnTo>
                    <a:pt x="17928" y="2130"/>
                  </a:lnTo>
                  <a:lnTo>
                    <a:pt x="17712" y="1977"/>
                  </a:lnTo>
                  <a:lnTo>
                    <a:pt x="17496" y="1977"/>
                  </a:lnTo>
                  <a:lnTo>
                    <a:pt x="3888" y="1977"/>
                  </a:lnTo>
                  <a:lnTo>
                    <a:pt x="3672" y="1977"/>
                  </a:lnTo>
                  <a:lnTo>
                    <a:pt x="3456" y="1977"/>
                  </a:lnTo>
                  <a:lnTo>
                    <a:pt x="3456" y="2130"/>
                  </a:lnTo>
                  <a:lnTo>
                    <a:pt x="3240" y="2130"/>
                  </a:lnTo>
                  <a:lnTo>
                    <a:pt x="3240" y="2282"/>
                  </a:lnTo>
                  <a:lnTo>
                    <a:pt x="3024" y="2282"/>
                  </a:lnTo>
                  <a:lnTo>
                    <a:pt x="3024" y="2434"/>
                  </a:lnTo>
                  <a:lnTo>
                    <a:pt x="3024" y="2586"/>
                  </a:lnTo>
                  <a:lnTo>
                    <a:pt x="3024" y="10800"/>
                  </a:lnTo>
                  <a:lnTo>
                    <a:pt x="3024" y="10952"/>
                  </a:lnTo>
                  <a:lnTo>
                    <a:pt x="3240" y="11104"/>
                  </a:lnTo>
                  <a:lnTo>
                    <a:pt x="3456" y="11256"/>
                  </a:lnTo>
                  <a:lnTo>
                    <a:pt x="3672" y="11256"/>
                  </a:lnTo>
                  <a:lnTo>
                    <a:pt x="3888" y="11256"/>
                  </a:lnTo>
                  <a:lnTo>
                    <a:pt x="17496" y="11256"/>
                  </a:lnTo>
                  <a:moveTo>
                    <a:pt x="2808" y="19623"/>
                  </a:moveTo>
                  <a:lnTo>
                    <a:pt x="2808" y="19927"/>
                  </a:lnTo>
                  <a:lnTo>
                    <a:pt x="2808" y="21144"/>
                  </a:lnTo>
                  <a:lnTo>
                    <a:pt x="2808" y="21600"/>
                  </a:lnTo>
                  <a:lnTo>
                    <a:pt x="2808" y="19623"/>
                  </a:lnTo>
                  <a:moveTo>
                    <a:pt x="4104" y="19623"/>
                  </a:moveTo>
                  <a:lnTo>
                    <a:pt x="4104" y="19927"/>
                  </a:lnTo>
                  <a:lnTo>
                    <a:pt x="4104" y="21144"/>
                  </a:lnTo>
                  <a:lnTo>
                    <a:pt x="4104" y="21600"/>
                  </a:lnTo>
                  <a:lnTo>
                    <a:pt x="4104" y="19623"/>
                  </a:lnTo>
                  <a:moveTo>
                    <a:pt x="5184" y="19623"/>
                  </a:moveTo>
                  <a:lnTo>
                    <a:pt x="5184" y="19927"/>
                  </a:lnTo>
                  <a:lnTo>
                    <a:pt x="5184" y="21144"/>
                  </a:lnTo>
                  <a:lnTo>
                    <a:pt x="5184" y="21600"/>
                  </a:lnTo>
                  <a:lnTo>
                    <a:pt x="5184" y="19623"/>
                  </a:lnTo>
                  <a:moveTo>
                    <a:pt x="6480" y="19623"/>
                  </a:moveTo>
                  <a:lnTo>
                    <a:pt x="6480" y="19927"/>
                  </a:lnTo>
                  <a:lnTo>
                    <a:pt x="6480" y="21144"/>
                  </a:lnTo>
                  <a:lnTo>
                    <a:pt x="6480" y="21600"/>
                  </a:lnTo>
                  <a:lnTo>
                    <a:pt x="6480" y="19623"/>
                  </a:lnTo>
                  <a:moveTo>
                    <a:pt x="7560" y="19623"/>
                  </a:moveTo>
                  <a:lnTo>
                    <a:pt x="7560" y="19927"/>
                  </a:lnTo>
                  <a:lnTo>
                    <a:pt x="7560" y="21144"/>
                  </a:lnTo>
                  <a:lnTo>
                    <a:pt x="7560" y="21600"/>
                  </a:lnTo>
                  <a:lnTo>
                    <a:pt x="7560" y="19623"/>
                  </a:lnTo>
                  <a:moveTo>
                    <a:pt x="8856" y="19623"/>
                  </a:moveTo>
                  <a:lnTo>
                    <a:pt x="8856" y="19927"/>
                  </a:lnTo>
                  <a:lnTo>
                    <a:pt x="8856" y="21144"/>
                  </a:lnTo>
                  <a:lnTo>
                    <a:pt x="8856" y="21600"/>
                  </a:lnTo>
                  <a:lnTo>
                    <a:pt x="8856" y="19623"/>
                  </a:lnTo>
                  <a:moveTo>
                    <a:pt x="10152" y="19623"/>
                  </a:moveTo>
                  <a:lnTo>
                    <a:pt x="10152" y="19927"/>
                  </a:lnTo>
                  <a:lnTo>
                    <a:pt x="10152" y="21144"/>
                  </a:lnTo>
                  <a:lnTo>
                    <a:pt x="10152" y="21600"/>
                  </a:lnTo>
                  <a:lnTo>
                    <a:pt x="10152" y="19623"/>
                  </a:lnTo>
                  <a:moveTo>
                    <a:pt x="11232" y="19623"/>
                  </a:moveTo>
                  <a:lnTo>
                    <a:pt x="11232" y="19927"/>
                  </a:lnTo>
                  <a:lnTo>
                    <a:pt x="11232" y="21144"/>
                  </a:lnTo>
                  <a:lnTo>
                    <a:pt x="11232" y="21600"/>
                  </a:lnTo>
                  <a:lnTo>
                    <a:pt x="11232" y="19623"/>
                  </a:lnTo>
                  <a:moveTo>
                    <a:pt x="12528" y="19623"/>
                  </a:moveTo>
                  <a:lnTo>
                    <a:pt x="12528" y="19927"/>
                  </a:lnTo>
                  <a:lnTo>
                    <a:pt x="12528" y="21144"/>
                  </a:lnTo>
                  <a:lnTo>
                    <a:pt x="12528" y="21600"/>
                  </a:lnTo>
                  <a:lnTo>
                    <a:pt x="12528" y="19623"/>
                  </a:lnTo>
                  <a:moveTo>
                    <a:pt x="13608" y="19623"/>
                  </a:moveTo>
                  <a:lnTo>
                    <a:pt x="13608" y="19927"/>
                  </a:lnTo>
                  <a:lnTo>
                    <a:pt x="13608" y="21144"/>
                  </a:lnTo>
                  <a:lnTo>
                    <a:pt x="13608" y="21600"/>
                  </a:lnTo>
                  <a:lnTo>
                    <a:pt x="13608" y="19623"/>
                  </a:lnTo>
                  <a:moveTo>
                    <a:pt x="14904" y="19623"/>
                  </a:moveTo>
                  <a:lnTo>
                    <a:pt x="14904" y="19927"/>
                  </a:lnTo>
                  <a:lnTo>
                    <a:pt x="14904" y="21144"/>
                  </a:lnTo>
                  <a:lnTo>
                    <a:pt x="14904" y="21600"/>
                  </a:lnTo>
                  <a:lnTo>
                    <a:pt x="14904" y="19623"/>
                  </a:lnTo>
                  <a:moveTo>
                    <a:pt x="16200" y="19623"/>
                  </a:moveTo>
                  <a:lnTo>
                    <a:pt x="16200" y="19927"/>
                  </a:lnTo>
                  <a:lnTo>
                    <a:pt x="16200" y="21144"/>
                  </a:lnTo>
                  <a:lnTo>
                    <a:pt x="16200" y="21600"/>
                  </a:lnTo>
                  <a:lnTo>
                    <a:pt x="16200" y="19623"/>
                  </a:lnTo>
                  <a:moveTo>
                    <a:pt x="17280" y="19623"/>
                  </a:moveTo>
                  <a:lnTo>
                    <a:pt x="17280" y="19927"/>
                  </a:lnTo>
                  <a:lnTo>
                    <a:pt x="17280" y="21144"/>
                  </a:lnTo>
                  <a:lnTo>
                    <a:pt x="17280" y="21600"/>
                  </a:lnTo>
                  <a:lnTo>
                    <a:pt x="17280" y="19623"/>
                  </a:lnTo>
                  <a:moveTo>
                    <a:pt x="18576" y="19623"/>
                  </a:moveTo>
                  <a:lnTo>
                    <a:pt x="18576" y="19927"/>
                  </a:lnTo>
                  <a:lnTo>
                    <a:pt x="18576" y="21144"/>
                  </a:lnTo>
                  <a:lnTo>
                    <a:pt x="18576" y="21600"/>
                  </a:lnTo>
                  <a:lnTo>
                    <a:pt x="18576" y="19623"/>
                  </a:lnTo>
                  <a:moveTo>
                    <a:pt x="19872" y="19623"/>
                  </a:moveTo>
                  <a:lnTo>
                    <a:pt x="16848" y="19623"/>
                  </a:lnTo>
                  <a:lnTo>
                    <a:pt x="5400" y="19623"/>
                  </a:lnTo>
                  <a:lnTo>
                    <a:pt x="1728" y="19623"/>
                  </a:lnTo>
                  <a:lnTo>
                    <a:pt x="19872" y="19623"/>
                  </a:lnTo>
                  <a:moveTo>
                    <a:pt x="12096" y="14146"/>
                  </a:moveTo>
                  <a:lnTo>
                    <a:pt x="12096" y="13386"/>
                  </a:lnTo>
                  <a:lnTo>
                    <a:pt x="19224" y="13386"/>
                  </a:lnTo>
                  <a:lnTo>
                    <a:pt x="19224" y="14146"/>
                  </a:lnTo>
                  <a:lnTo>
                    <a:pt x="12096" y="14146"/>
                  </a:lnTo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" name="Group 52"/>
            <p:cNvGrpSpPr>
              <a:grpSpLocks/>
            </p:cNvGrpSpPr>
            <p:nvPr/>
          </p:nvGrpSpPr>
          <p:grpSpPr bwMode="auto">
            <a:xfrm>
              <a:off x="78" y="3312"/>
              <a:ext cx="1074" cy="864"/>
              <a:chOff x="78" y="3312"/>
              <a:chExt cx="1074" cy="864"/>
            </a:xfrm>
          </p:grpSpPr>
          <p:sp>
            <p:nvSpPr>
              <p:cNvPr id="119847" name="Oval 39"/>
              <p:cNvSpPr>
                <a:spLocks noChangeArrowheads="1"/>
              </p:cNvSpPr>
              <p:nvPr/>
            </p:nvSpPr>
            <p:spPr bwMode="auto">
              <a:xfrm>
                <a:off x="78" y="3585"/>
                <a:ext cx="1074" cy="591"/>
              </a:xfrm>
              <a:prstGeom prst="ellipse">
                <a:avLst/>
              </a:prstGeom>
              <a:solidFill>
                <a:schemeClr val="bg1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58" name="Text Box 40"/>
              <p:cNvSpPr txBox="1">
                <a:spLocks noChangeArrowheads="1"/>
              </p:cNvSpPr>
              <p:nvPr/>
            </p:nvSpPr>
            <p:spPr bwMode="auto">
              <a:xfrm>
                <a:off x="96" y="3648"/>
                <a:ext cx="1008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800" u="sng"/>
                  <a:t>Can “bypass” data checking</a:t>
                </a:r>
                <a:endParaRPr lang="en-US" sz="1800" i="1" u="sng"/>
              </a:p>
            </p:txBody>
          </p:sp>
          <p:sp>
            <p:nvSpPr>
              <p:cNvPr id="39959" name="Line 41"/>
              <p:cNvSpPr>
                <a:spLocks noChangeShapeType="1"/>
              </p:cNvSpPr>
              <p:nvPr/>
            </p:nvSpPr>
            <p:spPr bwMode="auto">
              <a:xfrm flipV="1">
                <a:off x="624" y="3312"/>
                <a:ext cx="432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9949" name="Text Box 50"/>
          <p:cNvSpPr txBox="1">
            <a:spLocks noChangeArrowheads="1"/>
          </p:cNvSpPr>
          <p:nvPr/>
        </p:nvSpPr>
        <p:spPr bwMode="auto">
          <a:xfrm>
            <a:off x="1066800" y="31053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Client</a:t>
            </a:r>
          </a:p>
        </p:txBody>
      </p:sp>
      <p:sp>
        <p:nvSpPr>
          <p:cNvPr id="119859" name="Text Box 51"/>
          <p:cNvSpPr txBox="1">
            <a:spLocks noChangeArrowheads="1"/>
          </p:cNvSpPr>
          <p:nvPr/>
        </p:nvSpPr>
        <p:spPr bwMode="auto">
          <a:xfrm>
            <a:off x="6324600" y="40197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i="1" dirty="0">
                <a:solidFill>
                  <a:schemeClr val="accent4">
                    <a:lumMod val="10000"/>
                  </a:schemeClr>
                </a:solidFill>
              </a:rPr>
              <a:t>Server</a:t>
            </a:r>
          </a:p>
        </p:txBody>
      </p:sp>
      <p:sp>
        <p:nvSpPr>
          <p:cNvPr id="39951" name="Date Placeholder 4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UMass Boston 2009</a:t>
            </a:r>
          </a:p>
        </p:txBody>
      </p:sp>
      <p:sp>
        <p:nvSpPr>
          <p:cNvPr id="39952" name="Slide Number Placeholder 4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B77D20-AC26-4F4B-B48D-899ED669B318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39953" name="Footer Placeholder 4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 Jeff Offutt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Bypass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Web apps often </a:t>
            </a:r>
            <a:r>
              <a:rPr lang="en-US" sz="2800" dirty="0" smtClean="0">
                <a:solidFill>
                  <a:schemeClr val="tx2"/>
                </a:solidFill>
              </a:rPr>
              <a:t>validate</a:t>
            </a:r>
            <a:r>
              <a:rPr lang="en-US" sz="2800" dirty="0" smtClean="0"/>
              <a:t> on the client (with JavaScript)</a:t>
            </a:r>
          </a:p>
          <a:p>
            <a:r>
              <a:rPr lang="en-US" sz="2800" dirty="0" smtClean="0"/>
              <a:t>Users can “</a:t>
            </a:r>
            <a:r>
              <a:rPr lang="en-US" sz="2800" dirty="0" smtClean="0">
                <a:solidFill>
                  <a:schemeClr val="tx2"/>
                </a:solidFill>
              </a:rPr>
              <a:t>bypass</a:t>
            </a:r>
            <a:r>
              <a:rPr lang="en-US" sz="2800" dirty="0" smtClean="0"/>
              <a:t>” the client-side </a:t>
            </a:r>
            <a:r>
              <a:rPr lang="en-US" sz="2800" dirty="0" smtClean="0">
                <a:solidFill>
                  <a:schemeClr val="tx2"/>
                </a:solidFill>
              </a:rPr>
              <a:t>constraint enforcement</a:t>
            </a:r>
            <a:r>
              <a:rPr lang="en-US" sz="2800" dirty="0" smtClean="0"/>
              <a:t> by skipping the JavaScript</a:t>
            </a:r>
          </a:p>
          <a:p>
            <a:r>
              <a:rPr lang="en-US" sz="2800" dirty="0" smtClean="0"/>
              <a:t>Bypass testing constructs tests to </a:t>
            </a:r>
            <a:r>
              <a:rPr lang="en-US" sz="2800" dirty="0" smtClean="0">
                <a:solidFill>
                  <a:schemeClr val="tx2"/>
                </a:solidFill>
              </a:rPr>
              <a:t>intentionally violate</a:t>
            </a:r>
            <a:r>
              <a:rPr lang="en-US" sz="2800" dirty="0" smtClean="0"/>
              <a:t> validation constraints</a:t>
            </a:r>
          </a:p>
          <a:p>
            <a:pPr lvl="1"/>
            <a:r>
              <a:rPr lang="en-US" sz="2400" dirty="0" smtClean="0"/>
              <a:t>Eases test </a:t>
            </a:r>
            <a:r>
              <a:rPr lang="en-US" sz="2400" dirty="0" smtClean="0">
                <a:solidFill>
                  <a:srgbClr val="FFFF00"/>
                </a:solidFill>
              </a:rPr>
              <a:t>automation</a:t>
            </a:r>
          </a:p>
          <a:p>
            <a:pPr lvl="1"/>
            <a:r>
              <a:rPr lang="en-US" sz="2400" dirty="0" smtClean="0"/>
              <a:t>Validates </a:t>
            </a:r>
            <a:r>
              <a:rPr lang="en-US" sz="2400" dirty="0" smtClean="0">
                <a:solidFill>
                  <a:srgbClr val="FFFF00"/>
                </a:solidFill>
              </a:rPr>
              <a:t>input validation</a:t>
            </a:r>
          </a:p>
          <a:p>
            <a:pPr lvl="1"/>
            <a:r>
              <a:rPr lang="en-US" sz="2400" dirty="0" smtClean="0"/>
              <a:t>Checks </a:t>
            </a:r>
            <a:r>
              <a:rPr lang="en-US" sz="2400" dirty="0" smtClean="0">
                <a:solidFill>
                  <a:srgbClr val="FFFF00"/>
                </a:solidFill>
              </a:rPr>
              <a:t>robustness</a:t>
            </a:r>
          </a:p>
          <a:p>
            <a:pPr lvl="1"/>
            <a:r>
              <a:rPr lang="en-US" sz="2400" dirty="0" smtClean="0"/>
              <a:t>Evaluates </a:t>
            </a:r>
            <a:r>
              <a:rPr lang="en-US" sz="2400" dirty="0" smtClean="0">
                <a:solidFill>
                  <a:srgbClr val="FFFF00"/>
                </a:solidFill>
              </a:rPr>
              <a:t>security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Case study </a:t>
            </a:r>
            <a:r>
              <a:rPr lang="en-US" dirty="0" smtClean="0"/>
              <a:t>on commercial web applications ...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24</a:t>
            </a:fld>
            <a:endParaRPr lang="en-US" altLang="zh-CN" dirty="0"/>
          </a:p>
        </p:txBody>
      </p:sp>
      <p:sp>
        <p:nvSpPr>
          <p:cNvPr id="8" name="TextBox 7"/>
          <p:cNvSpPr txBox="1"/>
          <p:nvPr/>
        </p:nvSpPr>
        <p:spPr>
          <a:xfrm>
            <a:off x="1567539" y="6167308"/>
            <a:ext cx="5994591" cy="307777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— Offutt, Wu, Du and Huang, Bypass Testing of Web Applications, ISSRE 2004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88900" y="0"/>
            <a:ext cx="7920038" cy="1230313"/>
          </a:xfrm>
        </p:spPr>
        <p:txBody>
          <a:bodyPr/>
          <a:lstStyle/>
          <a:p>
            <a:r>
              <a:rPr lang="en-US" dirty="0" smtClean="0"/>
              <a:t>Bypass Testing Results</a:t>
            </a:r>
          </a:p>
        </p:txBody>
      </p:sp>
      <p:sp>
        <p:nvSpPr>
          <p:cNvPr id="57347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 charset="-122"/>
              </a:rPr>
              <a:t>UMass Boston 2009</a:t>
            </a:r>
          </a:p>
        </p:txBody>
      </p:sp>
      <p:sp>
        <p:nvSpPr>
          <p:cNvPr id="573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 charset="-122"/>
              </a:rPr>
              <a:t>©  Jeff Offutt</a:t>
            </a:r>
          </a:p>
        </p:txBody>
      </p:sp>
      <p:sp>
        <p:nvSpPr>
          <p:cNvPr id="573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970A2E-C187-4F49-9C65-E945A0BD0888}" type="slidenum">
              <a:rPr lang="zh-CN" altLang="en-US" smtClean="0">
                <a:ea typeface="宋体" charset="-122"/>
              </a:rPr>
              <a:pPr/>
              <a:t>25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57350" name="Rectangle 2"/>
          <p:cNvSpPr>
            <a:spLocks noChangeArrowheads="1"/>
          </p:cNvSpPr>
          <p:nvPr/>
        </p:nvSpPr>
        <p:spPr bwMode="auto">
          <a:xfrm>
            <a:off x="0" y="992900"/>
            <a:ext cx="9144000" cy="502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v</a:t>
            </a:r>
          </a:p>
        </p:txBody>
      </p:sp>
      <p:pic>
        <p:nvPicPr>
          <p:cNvPr id="5735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179700"/>
            <a:ext cx="5867400" cy="450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52" name="Picture 17" descr="inv-ValidResponces_FORprese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1069100"/>
            <a:ext cx="3160713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93625" y="6279735"/>
            <a:ext cx="7736350" cy="307777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— </a:t>
            </a:r>
            <a:r>
              <a:rPr lang="en-US" sz="1400" dirty="0" err="1" smtClean="0"/>
              <a:t>Vasileios</a:t>
            </a:r>
            <a:r>
              <a:rPr lang="en-US" sz="1400" dirty="0" smtClean="0"/>
              <a:t> Papadimitriou. Masters thesis, </a:t>
            </a:r>
            <a:r>
              <a:rPr lang="en-US" sz="1400" i="1" dirty="0" smtClean="0"/>
              <a:t>Automating Bypass Testing for Web Applications</a:t>
            </a:r>
            <a:r>
              <a:rPr lang="en-US" sz="1400" dirty="0" smtClean="0"/>
              <a:t>, GMU 2006</a:t>
            </a:r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Theory to Practice—Bypass Testing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228600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Six</a:t>
            </a:r>
            <a:r>
              <a:rPr lang="en-US" dirty="0" smtClean="0"/>
              <a:t> screens tested from “production ready” software</a:t>
            </a:r>
          </a:p>
          <a:p>
            <a:r>
              <a:rPr lang="en-US" dirty="0" smtClean="0"/>
              <a:t>Tests are </a:t>
            </a:r>
            <a:r>
              <a:rPr lang="en-US" dirty="0" smtClean="0">
                <a:solidFill>
                  <a:schemeClr val="tx2"/>
                </a:solidFill>
              </a:rPr>
              <a:t>invalid</a:t>
            </a:r>
            <a:r>
              <a:rPr lang="en-US" dirty="0" smtClean="0"/>
              <a:t> inputs – exceptions are expected</a:t>
            </a:r>
          </a:p>
          <a:p>
            <a:r>
              <a:rPr lang="en-US" dirty="0" smtClean="0"/>
              <a:t>Effects on </a:t>
            </a:r>
            <a:r>
              <a:rPr lang="en-US" dirty="0" smtClean="0">
                <a:solidFill>
                  <a:srgbClr val="FFFF00"/>
                </a:solidFill>
              </a:rPr>
              <a:t>back-end</a:t>
            </a:r>
            <a:r>
              <a:rPr lang="en-US" dirty="0" smtClean="0"/>
              <a:t> were not checked</a:t>
            </a:r>
          </a:p>
        </p:txBody>
      </p:sp>
      <p:sp>
        <p:nvSpPr>
          <p:cNvPr id="2970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/>
                <a:cs typeface="宋体"/>
              </a:rPr>
              <a:t>UMass Boston 2009</a:t>
            </a:r>
          </a:p>
        </p:txBody>
      </p:sp>
      <p:sp>
        <p:nvSpPr>
          <p:cNvPr id="2970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/>
                <a:cs typeface="宋体"/>
              </a:rPr>
              <a:t>©  Jeff Offutt</a:t>
            </a:r>
          </a:p>
        </p:txBody>
      </p:sp>
      <p:sp>
        <p:nvSpPr>
          <p:cNvPr id="297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FF5E8D8-D207-4404-85F6-E8F69A96C593}" type="slidenum">
              <a:rPr lang="zh-CN" altLang="en-US" smtClean="0">
                <a:ea typeface="宋体"/>
                <a:cs typeface="宋体"/>
              </a:rPr>
              <a:pPr/>
              <a:t>26</a:t>
            </a:fld>
            <a:endParaRPr lang="en-US" altLang="zh-CN" smtClean="0">
              <a:ea typeface="宋体"/>
              <a:cs typeface="宋体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27417" y="2880643"/>
          <a:ext cx="7048500" cy="32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6703"/>
                <a:gridCol w="1029556"/>
                <a:gridCol w="1663129"/>
                <a:gridCol w="20591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Web</a:t>
                      </a:r>
                      <a:r>
                        <a:rPr lang="en-US" sz="2000" b="1" baseline="0" dirty="0" smtClean="0"/>
                        <a:t> Screen</a:t>
                      </a:r>
                      <a:endParaRPr lang="en-US" sz="2000" b="1" dirty="0"/>
                    </a:p>
                  </a:txBody>
                  <a:tcP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Tests</a:t>
                      </a:r>
                      <a:endParaRPr lang="en-US" sz="2000" b="1" dirty="0"/>
                    </a:p>
                  </a:txBody>
                  <a:tcP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Failing Tests</a:t>
                      </a:r>
                      <a:endParaRPr lang="en-US" sz="2000" b="1" dirty="0"/>
                    </a:p>
                  </a:txBody>
                  <a:tcP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Unique Failures</a:t>
                      </a:r>
                      <a:endParaRPr lang="en-US" sz="2000" b="1" dirty="0"/>
                    </a:p>
                  </a:txBody>
                  <a:tcPr>
                    <a:solidFill>
                      <a:srgbClr val="6600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Points of Contact</a:t>
                      </a: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  42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23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12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Time Profile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  53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23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23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Notification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</a:rPr>
                        <a:t> Profile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  34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12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  6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Notification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</a:rPr>
                        <a:t> Filter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  26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16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  7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Change PIN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    5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  1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  1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Create Account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  24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17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14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0000"/>
                          </a:solidFill>
                        </a:rPr>
                        <a:t>TOTAL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</a:rPr>
                        <a:t>184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</a:rPr>
                        <a:t>92</a:t>
                      </a:r>
                      <a:endParaRPr lang="en-US" sz="24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00"/>
                          </a:solidFill>
                        </a:rPr>
                        <a:t>63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2442090" y="5607652"/>
            <a:ext cx="4175880" cy="52365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6423660" y="3745076"/>
            <a:ext cx="2686050" cy="1079405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2"/>
                </a:solidFill>
                <a:latin typeface="Comic Sans MS" pitchFamily="66" charset="0"/>
              </a:rPr>
              <a:t>33% “efficiency” rate is spectacular!</a:t>
            </a:r>
            <a:endParaRPr lang="en-US" sz="20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cxnSp>
        <p:nvCxnSpPr>
          <p:cNvPr id="10" name="Straight Connector 9"/>
          <p:cNvCxnSpPr>
            <a:stCxn id="8" idx="0"/>
            <a:endCxn id="9" idx="1"/>
          </p:cNvCxnSpPr>
          <p:nvPr/>
        </p:nvCxnSpPr>
        <p:spPr>
          <a:xfrm rot="5400000" flipH="1" flipV="1">
            <a:off x="4815409" y="3999401"/>
            <a:ext cx="1322873" cy="18936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82930" y="6324703"/>
            <a:ext cx="7966730" cy="307777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— Offutt, Wang and </a:t>
            </a:r>
            <a:r>
              <a:rPr lang="en-US" sz="1400" dirty="0" err="1" smtClean="0"/>
              <a:t>Ordille</a:t>
            </a:r>
            <a:r>
              <a:rPr lang="en-US" sz="1400" dirty="0" smtClean="0"/>
              <a:t>, An Industrial Case Study of Bypass Testing on Web Applications, ICST 2008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011 3.7037E-6 L -0.11007 -0.0016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2429" y="1602753"/>
            <a:ext cx="6422474" cy="2287196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Industrial Software Problems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Automatic Test Data Generation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Input Validation Testing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Bypass Testing of Web Applications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omic Sans MS" pitchFamily="66" charset="0"/>
              </a:rPr>
              <a:t>The Future of Web Testing and ATDG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27</a:t>
            </a:fld>
            <a:endParaRPr lang="en-US" altLang="zh-CN" dirty="0"/>
          </a:p>
        </p:txBody>
      </p:sp>
      <p:sp>
        <p:nvSpPr>
          <p:cNvPr id="8" name="Rectangle 7"/>
          <p:cNvSpPr/>
          <p:nvPr/>
        </p:nvSpPr>
        <p:spPr>
          <a:xfrm>
            <a:off x="1402228" y="3389353"/>
            <a:ext cx="6084422" cy="401284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21st Century Software Testing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11041"/>
            <a:ext cx="9144000" cy="897838"/>
          </a:xfrm>
        </p:spPr>
        <p:txBody>
          <a:bodyPr/>
          <a:lstStyle/>
          <a:p>
            <a:r>
              <a:rPr lang="en-US" sz="2400" dirty="0" smtClean="0"/>
              <a:t>We are going through a </a:t>
            </a:r>
            <a:r>
              <a:rPr lang="en-US" sz="2400" dirty="0" smtClean="0">
                <a:solidFill>
                  <a:srgbClr val="FFFF00"/>
                </a:solidFill>
              </a:rPr>
              <a:t>time of change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28</a:t>
            </a:fld>
            <a:endParaRPr lang="en-US" altLang="zh-CN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302176" y="1464553"/>
            <a:ext cx="4708257" cy="1815882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69000">
                <a:schemeClr val="bg1">
                  <a:lumMod val="60000"/>
                  <a:lumOff val="40000"/>
                </a:schemeClr>
              </a:gs>
              <a:gs pos="88000">
                <a:schemeClr val="bg1">
                  <a:lumMod val="75000"/>
                </a:schemeClr>
              </a:gs>
            </a:gsLst>
            <a:lin ang="5400000" scaled="0"/>
          </a:gra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10000"/>
              </a:spcBef>
            </a:pPr>
            <a:r>
              <a:rPr lang="en-US" sz="2800" dirty="0" smtClean="0">
                <a:solidFill>
                  <a:schemeClr val="tx2"/>
                </a:solidFill>
                <a:latin typeface="Comic Sans MS" pitchFamily="66" charset="0"/>
              </a:rPr>
              <a:t>Industry is going through a revolution in what testing means to the success of software products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0" y="1693893"/>
            <a:ext cx="9144000" cy="1596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Today’s software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market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is much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bigger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is more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competitive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has more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users</a:t>
            </a:r>
          </a:p>
        </p:txBody>
      </p:sp>
      <p:sp>
        <p:nvSpPr>
          <p:cNvPr id="9" name="Content Placeholder 6"/>
          <p:cNvSpPr txBox="1">
            <a:spLocks/>
          </p:cNvSpPr>
          <p:nvPr/>
        </p:nvSpPr>
        <p:spPr bwMode="auto">
          <a:xfrm>
            <a:off x="0" y="3213881"/>
            <a:ext cx="9144000" cy="3344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Agile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processes put increased pressure on testers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dirty="0" smtClean="0"/>
              <a:t>More </a:t>
            </a:r>
            <a:r>
              <a:rPr lang="en-US" dirty="0" smtClean="0">
                <a:solidFill>
                  <a:srgbClr val="FFFF00"/>
                </a:solidFill>
              </a:rPr>
              <a:t>safety</a:t>
            </a:r>
            <a:r>
              <a:rPr lang="en-US" dirty="0" smtClean="0"/>
              <a:t> critical, </a:t>
            </a:r>
            <a:r>
              <a:rPr lang="en-US" dirty="0" smtClean="0">
                <a:solidFill>
                  <a:srgbClr val="FFFF00"/>
                </a:solidFill>
              </a:rPr>
              <a:t>real-time, embedded</a:t>
            </a:r>
            <a:r>
              <a:rPr lang="en-US" dirty="0" smtClean="0"/>
              <a:t> software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dirty="0" smtClean="0">
                <a:solidFill>
                  <a:srgbClr val="FFFF00"/>
                </a:solidFill>
              </a:rPr>
              <a:t>Security</a:t>
            </a:r>
            <a:r>
              <a:rPr lang="en-US" dirty="0" smtClean="0"/>
              <a:t> is now all about software faults</a:t>
            </a:r>
          </a:p>
          <a:p>
            <a:pPr marL="800100" lvl="1" indent="-342900" eaLnBrk="0" hangingPunct="0">
              <a:spcBef>
                <a:spcPct val="20000"/>
              </a:spcBef>
              <a:buFont typeface="Times New Roman" pitchFamily="18" charset="0"/>
              <a:buChar char=""/>
            </a:pPr>
            <a:r>
              <a:rPr lang="en-US" sz="2000" dirty="0" smtClean="0">
                <a:solidFill>
                  <a:schemeClr val="tx2"/>
                </a:solidFill>
              </a:rPr>
              <a:t>Secure</a:t>
            </a:r>
            <a:r>
              <a:rPr lang="en-US" sz="2000" dirty="0" smtClean="0"/>
              <a:t> software is </a:t>
            </a:r>
            <a:r>
              <a:rPr lang="en-US" sz="2000" dirty="0" smtClean="0">
                <a:solidFill>
                  <a:schemeClr val="tx2"/>
                </a:solidFill>
              </a:rPr>
              <a:t>reliable</a:t>
            </a:r>
            <a:r>
              <a:rPr lang="en-US" sz="2000" dirty="0" smtClean="0"/>
              <a:t> software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dirty="0" smtClean="0"/>
              <a:t>The </a:t>
            </a:r>
            <a:r>
              <a:rPr lang="en-US" dirty="0" smtClean="0">
                <a:solidFill>
                  <a:schemeClr val="tx2"/>
                </a:solidFill>
              </a:rPr>
              <a:t>web</a:t>
            </a:r>
            <a:r>
              <a:rPr lang="en-US" dirty="0" smtClean="0"/>
              <a:t> offers a new deployment platform</a:t>
            </a:r>
          </a:p>
          <a:p>
            <a:pPr marL="800100" lvl="1" indent="-342900" eaLnBrk="0" hangingPunct="0">
              <a:spcBef>
                <a:spcPct val="20000"/>
              </a:spcBef>
              <a:buFont typeface="Times New Roman" pitchFamily="18" charset="0"/>
              <a:buChar char=""/>
            </a:pPr>
            <a:r>
              <a:rPr lang="en-US" sz="2000" dirty="0" smtClean="0"/>
              <a:t>Very </a:t>
            </a:r>
            <a:r>
              <a:rPr lang="en-US" sz="2000" dirty="0" smtClean="0">
                <a:solidFill>
                  <a:schemeClr val="tx2"/>
                </a:solidFill>
              </a:rPr>
              <a:t>competitive</a:t>
            </a:r>
            <a:r>
              <a:rPr lang="en-US" sz="2000" dirty="0" smtClean="0"/>
              <a:t> and </a:t>
            </a:r>
            <a:r>
              <a:rPr lang="en-US" sz="2000" dirty="0" smtClean="0">
                <a:solidFill>
                  <a:schemeClr val="tx2"/>
                </a:solidFill>
              </a:rPr>
              <a:t>available</a:t>
            </a:r>
            <a:r>
              <a:rPr lang="en-US" sz="2000" dirty="0" smtClean="0"/>
              <a:t> to more users</a:t>
            </a:r>
          </a:p>
          <a:p>
            <a:pPr marL="800100" lvl="1" indent="-342900" eaLnBrk="0" hangingPunct="0">
              <a:spcBef>
                <a:spcPct val="20000"/>
              </a:spcBef>
              <a:buFont typeface="Times New Roman" pitchFamily="18" charset="0"/>
              <a:buChar char=""/>
            </a:pPr>
            <a:r>
              <a:rPr lang="en-US" sz="2000" dirty="0" smtClean="0"/>
              <a:t>Web apps are </a:t>
            </a:r>
            <a:r>
              <a:rPr lang="en-US" sz="2000" dirty="0" smtClean="0">
                <a:solidFill>
                  <a:srgbClr val="FFFF00"/>
                </a:solidFill>
              </a:rPr>
              <a:t>distributed</a:t>
            </a:r>
          </a:p>
          <a:p>
            <a:pPr marL="800100" lvl="1" indent="-342900" eaLnBrk="0" hangingPunct="0">
              <a:spcBef>
                <a:spcPct val="20000"/>
              </a:spcBef>
              <a:buFont typeface="Times New Roman" pitchFamily="18" charset="0"/>
              <a:buChar char=""/>
            </a:pPr>
            <a:r>
              <a:rPr lang="en-US" sz="2000" dirty="0" smtClean="0">
                <a:solidFill>
                  <a:srgbClr val="FFFF00"/>
                </a:solidFill>
              </a:rPr>
              <a:t>Web apps</a:t>
            </a:r>
            <a:r>
              <a:rPr lang="en-US" sz="2000" dirty="0" smtClean="0"/>
              <a:t> must be highly reliable</a:t>
            </a:r>
            <a:endParaRPr lang="en-US" sz="1800" dirty="0" smtClean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4587240" y="5709627"/>
            <a:ext cx="4465320" cy="95410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3000">
                <a:schemeClr val="bg1">
                  <a:lumMod val="60000"/>
                  <a:lumOff val="40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Industry desperately needs our inventions !</a:t>
            </a:r>
            <a:endParaRPr lang="en-US" sz="2800" b="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0" y="1210779"/>
            <a:ext cx="9144000" cy="49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Software defines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behavior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p" bldLvl="2"/>
      <p:bldP spid="9" grpId="0" build="p" bldLvl="2"/>
      <p:bldP spid="10" grpId="0" animBg="1"/>
      <p:bldP spid="1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Problems with ATDG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ATDG is </a:t>
            </a:r>
            <a:r>
              <a:rPr lang="en-US" dirty="0" smtClean="0">
                <a:solidFill>
                  <a:srgbClr val="FFFF00"/>
                </a:solidFill>
              </a:rPr>
              <a:t>not used</a:t>
            </a:r>
            <a:r>
              <a:rPr lang="en-US" dirty="0" smtClean="0"/>
              <a:t> because</a:t>
            </a:r>
          </a:p>
          <a:p>
            <a:pPr lvl="1"/>
            <a:r>
              <a:rPr lang="en-US" dirty="0" smtClean="0"/>
              <a:t>Existing tools only support </a:t>
            </a:r>
            <a:r>
              <a:rPr lang="en-US" dirty="0" smtClean="0">
                <a:solidFill>
                  <a:srgbClr val="FFFF00"/>
                </a:solidFill>
              </a:rPr>
              <a:t>weak ATDG</a:t>
            </a:r>
            <a:r>
              <a:rPr lang="en-US" dirty="0" smtClean="0"/>
              <a:t> or are extremely </a:t>
            </a:r>
            <a:r>
              <a:rPr lang="en-US" dirty="0" smtClean="0">
                <a:solidFill>
                  <a:srgbClr val="FFFF00"/>
                </a:solidFill>
              </a:rPr>
              <a:t>difficult to use</a:t>
            </a:r>
          </a:p>
          <a:p>
            <a:pPr lvl="1"/>
            <a:r>
              <a:rPr lang="en-US" dirty="0" smtClean="0"/>
              <a:t>Tools are </a:t>
            </a:r>
            <a:r>
              <a:rPr lang="en-US" dirty="0" smtClean="0">
                <a:solidFill>
                  <a:srgbClr val="FFFF00"/>
                </a:solidFill>
              </a:rPr>
              <a:t>difficult to develop</a:t>
            </a:r>
          </a:p>
          <a:p>
            <a:pPr lvl="1"/>
            <a:r>
              <a:rPr lang="en-US" dirty="0" smtClean="0"/>
              <a:t>Companies are </a:t>
            </a:r>
            <a:r>
              <a:rPr lang="en-US" dirty="0" smtClean="0">
                <a:solidFill>
                  <a:srgbClr val="FFFF00"/>
                </a:solidFill>
              </a:rPr>
              <a:t>unwilling to pay</a:t>
            </a:r>
            <a:r>
              <a:rPr lang="en-US" dirty="0" smtClean="0"/>
              <a:t> for tools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Researchers</a:t>
            </a:r>
            <a:r>
              <a:rPr lang="en-US" dirty="0" smtClean="0"/>
              <a:t> want theoretical perfection</a:t>
            </a:r>
          </a:p>
          <a:p>
            <a:pPr lvl="1"/>
            <a:r>
              <a:rPr lang="en-US" dirty="0" smtClean="0"/>
              <a:t>Testers expected to </a:t>
            </a:r>
            <a:r>
              <a:rPr lang="en-US" dirty="0" smtClean="0">
                <a:solidFill>
                  <a:srgbClr val="FFFF00"/>
                </a:solidFill>
              </a:rPr>
              <a:t>recognize infeasible</a:t>
            </a:r>
            <a:r>
              <a:rPr lang="en-US" dirty="0" smtClean="0"/>
              <a:t> test requirements</a:t>
            </a:r>
          </a:p>
          <a:p>
            <a:pPr lvl="1"/>
            <a:r>
              <a:rPr lang="en-US" dirty="0" smtClean="0"/>
              <a:t>Tools expected to </a:t>
            </a:r>
            <a:r>
              <a:rPr lang="en-US" dirty="0" smtClean="0">
                <a:solidFill>
                  <a:srgbClr val="FFFF00"/>
                </a:solidFill>
              </a:rPr>
              <a:t>satisfy all</a:t>
            </a:r>
            <a:r>
              <a:rPr lang="en-US" dirty="0" smtClean="0"/>
              <a:t> test requirements</a:t>
            </a:r>
          </a:p>
          <a:p>
            <a:r>
              <a:rPr lang="en-US" dirty="0" smtClean="0"/>
              <a:t> This requires testers to become </a:t>
            </a:r>
            <a:r>
              <a:rPr lang="en-US" dirty="0" smtClean="0">
                <a:solidFill>
                  <a:srgbClr val="FFFF00"/>
                </a:solidFill>
              </a:rPr>
              <a:t>experts in ATDG</a:t>
            </a:r>
            <a:r>
              <a:rPr lang="en-US" dirty="0" smtClean="0"/>
              <a:t> 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29</a:t>
            </a:fld>
            <a:endParaRPr lang="en-US" altLang="zh-CN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37160" y="5547360"/>
            <a:ext cx="8858250" cy="107721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Practical testers want </a:t>
            </a:r>
            <a:r>
              <a:rPr lang="en-US" altLang="zh-CN" sz="3200" b="1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easy-to-use</a:t>
            </a: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</a:t>
            </a:r>
            <a:r>
              <a:rPr lang="en-US" altLang="zh-CN" sz="3200" b="1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engineering</a:t>
            </a: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tools that make software better—not perfect tools !</a:t>
            </a:r>
            <a:endParaRPr lang="en-US" altLang="zh-CN" sz="3200" b="1" i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Mismatch in Needs and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Industry</a:t>
            </a:r>
            <a:r>
              <a:rPr lang="en-US" dirty="0" smtClean="0"/>
              <a:t> wants testing to be </a:t>
            </a:r>
            <a:r>
              <a:rPr lang="en-US" dirty="0" smtClean="0">
                <a:solidFill>
                  <a:schemeClr val="tx2"/>
                </a:solidFill>
              </a:rPr>
              <a:t>simple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tx2"/>
                </a:solidFill>
              </a:rPr>
              <a:t>easy</a:t>
            </a:r>
          </a:p>
          <a:p>
            <a:pPr lvl="1"/>
            <a:r>
              <a:rPr lang="en-US" dirty="0" smtClean="0"/>
              <a:t>Testers with no background in </a:t>
            </a:r>
            <a:r>
              <a:rPr lang="en-US" dirty="0" smtClean="0">
                <a:solidFill>
                  <a:schemeClr val="tx2"/>
                </a:solidFill>
              </a:rPr>
              <a:t>computing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chemeClr val="tx2"/>
                </a:solidFill>
              </a:rPr>
              <a:t>math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Universities</a:t>
            </a:r>
            <a:r>
              <a:rPr lang="en-US" dirty="0" smtClean="0"/>
              <a:t> are graduating </a:t>
            </a:r>
            <a:r>
              <a:rPr lang="en-US" dirty="0" smtClean="0">
                <a:solidFill>
                  <a:schemeClr val="tx2"/>
                </a:solidFill>
              </a:rPr>
              <a:t>scientists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Industry</a:t>
            </a:r>
            <a:r>
              <a:rPr lang="en-US" dirty="0" smtClean="0"/>
              <a:t> needs </a:t>
            </a:r>
            <a:r>
              <a:rPr lang="en-US" dirty="0" smtClean="0">
                <a:solidFill>
                  <a:schemeClr val="tx2"/>
                </a:solidFill>
              </a:rPr>
              <a:t>engineers</a:t>
            </a:r>
          </a:p>
          <a:p>
            <a:r>
              <a:rPr lang="en-US" dirty="0" smtClean="0"/>
              <a:t>Testing needs to be done more </a:t>
            </a:r>
            <a:r>
              <a:rPr lang="en-US" dirty="0" smtClean="0">
                <a:solidFill>
                  <a:schemeClr val="tx2"/>
                </a:solidFill>
              </a:rPr>
              <a:t>rigorously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Agile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processes</a:t>
            </a:r>
            <a:r>
              <a:rPr lang="en-US" dirty="0" smtClean="0"/>
              <a:t> put lots of demands on testing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Programmers</a:t>
            </a:r>
            <a:r>
              <a:rPr lang="en-US" dirty="0" smtClean="0"/>
              <a:t> have to do </a:t>
            </a:r>
            <a:r>
              <a:rPr lang="en-US" dirty="0" smtClean="0">
                <a:solidFill>
                  <a:schemeClr val="tx2"/>
                </a:solidFill>
              </a:rPr>
              <a:t>unit</a:t>
            </a:r>
            <a:r>
              <a:rPr lang="en-US" dirty="0" smtClean="0"/>
              <a:t> testing – with no training, education or tools !</a:t>
            </a:r>
          </a:p>
          <a:p>
            <a:pPr lvl="1"/>
            <a:r>
              <a:rPr lang="en-US" dirty="0" smtClean="0"/>
              <a:t>Tests are key components of </a:t>
            </a:r>
            <a:r>
              <a:rPr lang="en-US" dirty="0" smtClean="0">
                <a:solidFill>
                  <a:schemeClr val="tx2"/>
                </a:solidFill>
              </a:rPr>
              <a:t>functional requirements</a:t>
            </a:r>
            <a:r>
              <a:rPr lang="en-US" dirty="0" smtClean="0"/>
              <a:t> – but who builds those tests 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</a:t>
            </a:fld>
            <a:endParaRPr lang="en-US" altLang="zh-CN" dirty="0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904126" y="6060323"/>
            <a:ext cx="7315200" cy="523220"/>
          </a:xfrm>
          <a:prstGeom prst="rect">
            <a:avLst/>
          </a:prstGeom>
          <a:solidFill>
            <a:srgbClr val="000099"/>
          </a:solidFill>
          <a:ln w="19050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10000"/>
              </a:spcBef>
            </a:pPr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Bottom line—lots of </a:t>
            </a:r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crappy software</a:t>
            </a:r>
            <a:endParaRPr lang="en-US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30</a:t>
            </a:fld>
            <a:endParaRPr lang="en-US" altLang="zh-CN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19075" y="1592580"/>
            <a:ext cx="8858250" cy="584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ATDG tools must be integrated into development</a:t>
            </a:r>
            <a:endParaRPr lang="en-US" altLang="zh-CN" sz="3200" b="1" i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19075" y="2591752"/>
            <a:ext cx="8858250" cy="107721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Unit level ATDG tools must be designed for developers</a:t>
            </a:r>
            <a:endParaRPr lang="en-US" altLang="zh-CN" sz="3200" b="1" i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19075" y="4083367"/>
            <a:ext cx="8858250" cy="584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ATDG tools must be easy to use</a:t>
            </a:r>
            <a:endParaRPr lang="en-US" altLang="zh-CN" sz="3200" b="1" i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19075" y="5082540"/>
            <a:ext cx="8858250" cy="107721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ATDG tools must give good tests</a:t>
            </a:r>
          </a:p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… but not perfect tests</a:t>
            </a:r>
            <a:endParaRPr lang="en-US" altLang="zh-CN" sz="3200" b="1" i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 Practical </a:t>
            </a:r>
            <a:r>
              <a:rPr lang="en-US" i="1" dirty="0" smtClean="0"/>
              <a:t>Unit-Level</a:t>
            </a:r>
            <a:r>
              <a:rPr lang="en-US" dirty="0" smtClean="0"/>
              <a:t> </a:t>
            </a:r>
            <a:r>
              <a:rPr lang="en-US" sz="3200" dirty="0" smtClean="0"/>
              <a:t>ATDG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Principles</a:t>
            </a:r>
            <a:r>
              <a:rPr lang="en-US" dirty="0" smtClean="0"/>
              <a:t> :</a:t>
            </a:r>
          </a:p>
          <a:p>
            <a:pPr lvl="1"/>
            <a:r>
              <a:rPr lang="en-US" dirty="0" smtClean="0"/>
              <a:t>Users must not be required to </a:t>
            </a:r>
            <a:r>
              <a:rPr lang="en-US" dirty="0" smtClean="0">
                <a:solidFill>
                  <a:schemeClr val="tx2"/>
                </a:solidFill>
              </a:rPr>
              <a:t>know testing</a:t>
            </a:r>
          </a:p>
          <a:p>
            <a:pPr lvl="1"/>
            <a:r>
              <a:rPr lang="en-US" dirty="0" smtClean="0"/>
              <a:t>Tool must </a:t>
            </a:r>
            <a:r>
              <a:rPr lang="en-US" dirty="0" smtClean="0">
                <a:solidFill>
                  <a:schemeClr val="tx2"/>
                </a:solidFill>
              </a:rPr>
              <a:t>ignore theoretical</a:t>
            </a:r>
            <a:r>
              <a:rPr lang="en-US" dirty="0" smtClean="0"/>
              <a:t> problems of completeness and infeasibility—an </a:t>
            </a:r>
            <a:r>
              <a:rPr lang="en-US" dirty="0" smtClean="0">
                <a:solidFill>
                  <a:schemeClr val="tx2"/>
                </a:solidFill>
              </a:rPr>
              <a:t>engineering</a:t>
            </a:r>
            <a:r>
              <a:rPr lang="en-US" dirty="0" smtClean="0"/>
              <a:t> approach</a:t>
            </a:r>
          </a:p>
          <a:p>
            <a:pPr lvl="1"/>
            <a:r>
              <a:rPr lang="en-US" dirty="0" smtClean="0"/>
              <a:t>Tool must integrate with </a:t>
            </a:r>
            <a:r>
              <a:rPr lang="en-US" dirty="0" smtClean="0">
                <a:solidFill>
                  <a:schemeClr val="tx2"/>
                </a:solidFill>
              </a:rPr>
              <a:t>IDE</a:t>
            </a:r>
          </a:p>
          <a:p>
            <a:pPr lvl="1"/>
            <a:r>
              <a:rPr lang="en-US" dirty="0" smtClean="0"/>
              <a:t>Must automate tests in </a:t>
            </a:r>
            <a:r>
              <a:rPr lang="en-US" dirty="0" err="1" smtClean="0">
                <a:solidFill>
                  <a:schemeClr val="tx2"/>
                </a:solidFill>
              </a:rPr>
              <a:t>JUnit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Process</a:t>
            </a:r>
            <a:r>
              <a:rPr lang="en-US" dirty="0" smtClean="0"/>
              <a:t> :</a:t>
            </a:r>
          </a:p>
          <a:p>
            <a:pPr lvl="1"/>
            <a:r>
              <a:rPr lang="en-US" dirty="0" smtClean="0"/>
              <a:t>After my unit </a:t>
            </a:r>
            <a:r>
              <a:rPr lang="en-US" dirty="0" smtClean="0">
                <a:solidFill>
                  <a:schemeClr val="tx2"/>
                </a:solidFill>
              </a:rPr>
              <a:t>compiles</a:t>
            </a:r>
            <a:r>
              <a:rPr lang="en-US" dirty="0" smtClean="0"/>
              <a:t> cleanly, ATDG kicks in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Generates</a:t>
            </a:r>
            <a:r>
              <a:rPr lang="en-US" dirty="0" smtClean="0"/>
              <a:t> tests, </a:t>
            </a:r>
            <a:r>
              <a:rPr lang="en-US" dirty="0" smtClean="0">
                <a:solidFill>
                  <a:schemeClr val="tx2"/>
                </a:solidFill>
              </a:rPr>
              <a:t>runs</a:t>
            </a:r>
            <a:r>
              <a:rPr lang="en-US" dirty="0" smtClean="0"/>
              <a:t> them, returns a list of </a:t>
            </a:r>
            <a:r>
              <a:rPr lang="en-US" dirty="0" smtClean="0">
                <a:solidFill>
                  <a:schemeClr val="tx2"/>
                </a:solidFill>
              </a:rPr>
              <a:t>results</a:t>
            </a:r>
          </a:p>
          <a:p>
            <a:pPr lvl="1"/>
            <a:r>
              <a:rPr lang="en-US" dirty="0" smtClean="0"/>
              <a:t>If any results are wrong, tester can start </a:t>
            </a:r>
            <a:r>
              <a:rPr lang="en-US" dirty="0" smtClean="0">
                <a:solidFill>
                  <a:schemeClr val="tx2"/>
                </a:solidFill>
              </a:rPr>
              <a:t>debugging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31</a:t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Practical </a:t>
            </a:r>
            <a:r>
              <a:rPr lang="en-US" i="1" dirty="0" smtClean="0"/>
              <a:t>Unit-Level</a:t>
            </a:r>
            <a:r>
              <a:rPr lang="en-US" dirty="0" smtClean="0"/>
              <a:t> ATDG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 </a:t>
            </a:r>
            <a:r>
              <a:rPr lang="en-US" sz="2800" dirty="0" smtClean="0">
                <a:solidFill>
                  <a:schemeClr val="tx2"/>
                </a:solidFill>
              </a:rPr>
              <a:t>power level dial</a:t>
            </a:r>
            <a:r>
              <a:rPr lang="en-US" sz="2800" dirty="0" smtClean="0"/>
              <a:t> should be available :</a:t>
            </a:r>
          </a:p>
          <a:p>
            <a:pPr marL="914400" lvl="1" indent="-457200">
              <a:buNone/>
            </a:pPr>
            <a:r>
              <a:rPr lang="en-US" sz="2000" dirty="0" smtClean="0"/>
              <a:t>Level 1 ( </a:t>
            </a:r>
            <a:r>
              <a:rPr lang="en-US" sz="2000" dirty="0" smtClean="0">
                <a:solidFill>
                  <a:srgbClr val="FFFF00"/>
                </a:solidFill>
              </a:rPr>
              <a:t>Edge</a:t>
            </a:r>
            <a:r>
              <a:rPr lang="en-US" sz="2000" dirty="0" smtClean="0"/>
              <a:t> coverage )</a:t>
            </a:r>
          </a:p>
          <a:p>
            <a:pPr marL="914400" lvl="1" indent="-457200">
              <a:buNone/>
            </a:pPr>
            <a:r>
              <a:rPr lang="en-US" sz="2000" dirty="0" smtClean="0"/>
              <a:t>Level 2 ( </a:t>
            </a:r>
            <a:r>
              <a:rPr lang="en-US" sz="2000" dirty="0" smtClean="0">
                <a:solidFill>
                  <a:srgbClr val="FFFF00"/>
                </a:solidFill>
              </a:rPr>
              <a:t>Edge-pair</a:t>
            </a:r>
            <a:r>
              <a:rPr lang="en-US" sz="2000" dirty="0" smtClean="0"/>
              <a:t> coverage )</a:t>
            </a:r>
          </a:p>
          <a:p>
            <a:pPr marL="914400" lvl="1" indent="-457200">
              <a:buNone/>
            </a:pPr>
            <a:r>
              <a:rPr lang="en-US" sz="2000" dirty="0" smtClean="0"/>
              <a:t>Level 3 ( </a:t>
            </a:r>
            <a:r>
              <a:rPr lang="en-US" sz="2000" dirty="0" smtClean="0">
                <a:solidFill>
                  <a:srgbClr val="FFFF00"/>
                </a:solidFill>
              </a:rPr>
              <a:t>Prime path</a:t>
            </a:r>
            <a:r>
              <a:rPr lang="en-US" sz="2000" dirty="0" smtClean="0"/>
              <a:t> coverage )</a:t>
            </a:r>
          </a:p>
          <a:p>
            <a:pPr marL="914400" lvl="1" indent="-457200">
              <a:buNone/>
            </a:pPr>
            <a:r>
              <a:rPr lang="en-US" sz="2000" dirty="0" smtClean="0"/>
              <a:t>Level 4 ( </a:t>
            </a:r>
            <a:r>
              <a:rPr lang="en-US" sz="2000" dirty="0" smtClean="0">
                <a:solidFill>
                  <a:srgbClr val="FFFF00"/>
                </a:solidFill>
              </a:rPr>
              <a:t>Active clause</a:t>
            </a:r>
            <a:r>
              <a:rPr lang="en-US" sz="2000" dirty="0" smtClean="0"/>
              <a:t> coverage )</a:t>
            </a:r>
          </a:p>
          <a:p>
            <a:pPr marL="914400" lvl="1" indent="-457200">
              <a:buNone/>
            </a:pPr>
            <a:r>
              <a:rPr lang="en-US" sz="2000" dirty="0" smtClean="0"/>
              <a:t>Level 5 ( </a:t>
            </a:r>
            <a:r>
              <a:rPr lang="en-US" sz="2000" dirty="0" smtClean="0">
                <a:solidFill>
                  <a:srgbClr val="FFFF00"/>
                </a:solidFill>
              </a:rPr>
              <a:t>All-uses</a:t>
            </a:r>
            <a:r>
              <a:rPr lang="en-US" sz="2000" dirty="0" smtClean="0"/>
              <a:t> coverage )</a:t>
            </a:r>
          </a:p>
          <a:p>
            <a:pPr marL="914400" lvl="1" indent="-457200">
              <a:buNone/>
            </a:pPr>
            <a:r>
              <a:rPr lang="en-US" sz="2000" dirty="0" smtClean="0"/>
              <a:t>Level 6 ( </a:t>
            </a:r>
            <a:r>
              <a:rPr lang="en-US" sz="2000" dirty="0" smtClean="0">
                <a:solidFill>
                  <a:srgbClr val="FFFF00"/>
                </a:solidFill>
              </a:rPr>
              <a:t>Mutation</a:t>
            </a:r>
            <a:r>
              <a:rPr lang="en-US" sz="2000" dirty="0" smtClean="0"/>
              <a:t> coverage )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Theoretical compromises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</a:rPr>
              <a:t>Infeasible</a:t>
            </a:r>
            <a:r>
              <a:rPr lang="en-US" sz="2400" dirty="0" smtClean="0"/>
              <a:t> test requirements simply ignored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</a:rPr>
              <a:t>100% coverage</a:t>
            </a:r>
            <a:r>
              <a:rPr lang="en-US" sz="2400" dirty="0" smtClean="0"/>
              <a:t> is not required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Advanced</a:t>
            </a:r>
            <a:r>
              <a:rPr lang="en-US" sz="2800" dirty="0" smtClean="0"/>
              <a:t> :</a:t>
            </a:r>
          </a:p>
          <a:p>
            <a:pPr lvl="1"/>
            <a:r>
              <a:rPr lang="en-US" sz="2400" dirty="0" smtClean="0"/>
              <a:t>Return a </a:t>
            </a:r>
            <a:r>
              <a:rPr lang="en-US" sz="2400" dirty="0" smtClean="0">
                <a:solidFill>
                  <a:srgbClr val="FFFF00"/>
                </a:solidFill>
              </a:rPr>
              <a:t>report</a:t>
            </a:r>
            <a:r>
              <a:rPr lang="en-US" sz="2400" dirty="0" smtClean="0"/>
              <a:t> on coverage</a:t>
            </a:r>
          </a:p>
          <a:p>
            <a:pPr lvl="1"/>
            <a:r>
              <a:rPr lang="en-US" sz="2400" dirty="0" smtClean="0"/>
              <a:t>Let developers </a:t>
            </a:r>
            <a:r>
              <a:rPr lang="en-US" sz="2400" dirty="0" smtClean="0">
                <a:solidFill>
                  <a:srgbClr val="FFFF00"/>
                </a:solidFill>
              </a:rPr>
              <a:t>mark infeasible</a:t>
            </a:r>
            <a:r>
              <a:rPr lang="en-US" sz="2400" dirty="0" smtClean="0"/>
              <a:t> test requirements (or </a:t>
            </a:r>
            <a:r>
              <a:rPr lang="en-US" sz="2400" dirty="0" err="1" smtClean="0"/>
              <a:t>subpaths</a:t>
            </a:r>
            <a:r>
              <a:rPr lang="en-US" sz="2400" dirty="0" smtClean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32</a:t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</a:t>
            </a:r>
            <a:r>
              <a:rPr lang="en-US" i="1" dirty="0" smtClean="0"/>
              <a:t>System-Level</a:t>
            </a:r>
            <a:r>
              <a:rPr lang="en-US" dirty="0" smtClean="0"/>
              <a:t> ATDG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Principles</a:t>
            </a:r>
            <a:r>
              <a:rPr lang="en-US" dirty="0" smtClean="0"/>
              <a:t> :</a:t>
            </a:r>
          </a:p>
          <a:p>
            <a:pPr lvl="1"/>
            <a:r>
              <a:rPr lang="en-US" dirty="0" smtClean="0"/>
              <a:t> Tests should be based on </a:t>
            </a:r>
            <a:r>
              <a:rPr lang="en-US" dirty="0" smtClean="0">
                <a:solidFill>
                  <a:srgbClr val="FFFF00"/>
                </a:solidFill>
              </a:rPr>
              <a:t>input domain</a:t>
            </a:r>
            <a:r>
              <a:rPr lang="en-US" dirty="0" smtClean="0"/>
              <a:t> description</a:t>
            </a:r>
          </a:p>
          <a:p>
            <a:pPr lvl="1"/>
            <a:r>
              <a:rPr lang="en-US" dirty="0" smtClean="0"/>
              <a:t> Input domain should be </a:t>
            </a:r>
            <a:r>
              <a:rPr lang="en-US" dirty="0" smtClean="0">
                <a:solidFill>
                  <a:srgbClr val="FFFF00"/>
                </a:solidFill>
              </a:rPr>
              <a:t>extracted from UI</a:t>
            </a:r>
          </a:p>
          <a:p>
            <a:pPr lvl="1"/>
            <a:r>
              <a:rPr lang="en-US" dirty="0" smtClean="0"/>
              <a:t> Tool must </a:t>
            </a:r>
            <a:r>
              <a:rPr lang="en-US" dirty="0" smtClean="0">
                <a:solidFill>
                  <a:srgbClr val="FFFF00"/>
                </a:solidFill>
              </a:rPr>
              <a:t>not need source</a:t>
            </a:r>
          </a:p>
          <a:p>
            <a:pPr lvl="1"/>
            <a:r>
              <a:rPr lang="en-US" dirty="0" smtClean="0"/>
              <a:t> Test must be </a:t>
            </a:r>
            <a:r>
              <a:rPr lang="en-US" dirty="0" smtClean="0">
                <a:solidFill>
                  <a:srgbClr val="FFFF00"/>
                </a:solidFill>
              </a:rPr>
              <a:t>automated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Humans</a:t>
            </a:r>
            <a:r>
              <a:rPr lang="en-US" dirty="0" smtClean="0"/>
              <a:t> must be allowed to provide values and tests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Process</a:t>
            </a:r>
            <a:r>
              <a:rPr lang="en-US" dirty="0" smtClean="0"/>
              <a:t> :</a:t>
            </a:r>
          </a:p>
          <a:p>
            <a:pPr lvl="1"/>
            <a:r>
              <a:rPr lang="en-US" dirty="0" smtClean="0"/>
              <a:t>Tests should be created as soon system is </a:t>
            </a:r>
            <a:r>
              <a:rPr lang="en-US" dirty="0" smtClean="0">
                <a:solidFill>
                  <a:srgbClr val="FFFF00"/>
                </a:solidFill>
              </a:rPr>
              <a:t>integrated</a:t>
            </a:r>
          </a:p>
          <a:p>
            <a:pPr lvl="2"/>
            <a:r>
              <a:rPr lang="en-US" dirty="0" smtClean="0"/>
              <a:t>ATDG part of integration tool</a:t>
            </a:r>
          </a:p>
          <a:p>
            <a:pPr lvl="1"/>
            <a:r>
              <a:rPr lang="en-US" dirty="0" smtClean="0"/>
              <a:t>Should </a:t>
            </a:r>
            <a:r>
              <a:rPr lang="en-US" dirty="0" smtClean="0">
                <a:solidFill>
                  <a:srgbClr val="FFFF00"/>
                </a:solidFill>
              </a:rPr>
              <a:t>support testers</a:t>
            </a:r>
            <a:r>
              <a:rPr lang="en-US" dirty="0" smtClean="0"/>
              <a:t>, allowing them to accept, override, or modify any parameters and test values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33</a:t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9985"/>
            <a:ext cx="9144000" cy="1856085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Researchers</a:t>
            </a:r>
            <a:r>
              <a:rPr lang="en-US" dirty="0" smtClean="0"/>
              <a:t> strive for perfect solutions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Universities</a:t>
            </a:r>
            <a:r>
              <a:rPr lang="en-US" dirty="0" smtClean="0"/>
              <a:t> teach CS students to be theoretically very strong—almost mathematicians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34</a:t>
            </a:fld>
            <a:endParaRPr lang="en-US" altLang="zh-CN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0" y="3249930"/>
            <a:ext cx="9144000" cy="1383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Industry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needs usable, useful engineering tools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Industry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needs engineers to develop software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37160" y="4831080"/>
            <a:ext cx="8858250" cy="156966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ATDG is ready for technology transition</a:t>
            </a:r>
          </a:p>
          <a:p>
            <a:pPr algn="ctr">
              <a:defRPr/>
            </a:pPr>
            <a:r>
              <a:rPr lang="en-US" altLang="zh-CN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A successful tool should probably be free—open source</a:t>
            </a:r>
            <a:endParaRPr lang="en-US" altLang="zh-CN" sz="3200" b="1" i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/>
                <a:cs typeface="宋体"/>
              </a:rPr>
              <a:t>©  Jeff Offutt</a:t>
            </a:r>
          </a:p>
        </p:txBody>
      </p:sp>
      <p:sp>
        <p:nvSpPr>
          <p:cNvPr id="512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F1FA58-CEDF-44A8-8127-F035743BE5B6}" type="slidenum">
              <a:rPr lang="zh-CN" altLang="en-US" smtClean="0">
                <a:ea typeface="宋体"/>
                <a:cs typeface="宋体"/>
              </a:rPr>
              <a:pPr/>
              <a:t>35</a:t>
            </a:fld>
            <a:endParaRPr lang="en-US" altLang="zh-CN" smtClean="0">
              <a:ea typeface="宋体"/>
              <a:cs typeface="宋体"/>
            </a:endParaRPr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/>
                <a:cs typeface="宋体"/>
              </a:rPr>
              <a:t>Contact</a:t>
            </a:r>
          </a:p>
        </p:txBody>
      </p:sp>
      <p:sp>
        <p:nvSpPr>
          <p:cNvPr id="41989" name="Text Box 4"/>
          <p:cNvSpPr txBox="1">
            <a:spLocks noChangeArrowheads="1"/>
          </p:cNvSpPr>
          <p:nvPr/>
        </p:nvSpPr>
        <p:spPr bwMode="auto">
          <a:xfrm>
            <a:off x="2171700" y="2209800"/>
            <a:ext cx="4800600" cy="20621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ea typeface="宋体" charset="-122"/>
              </a:rPr>
              <a:t>Jeff Offutt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ea typeface="宋体" charset="-122"/>
              </a:rPr>
              <a:t>offutt@gmu.edu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ea typeface="宋体" charset="-122"/>
              </a:rPr>
              <a:t>http://cs.gmu.edu/~offutt/</a:t>
            </a:r>
          </a:p>
        </p:txBody>
      </p:sp>
      <p:sp>
        <p:nvSpPr>
          <p:cNvPr id="51206" name="Date Placeholder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/>
                <a:cs typeface="宋体"/>
              </a:rPr>
              <a:t>UMass Boston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Failures in Production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NASA’s Mars </a:t>
            </a:r>
            <a:r>
              <a:rPr lang="en-US" sz="2800" dirty="0" err="1" smtClean="0">
                <a:solidFill>
                  <a:schemeClr val="tx2"/>
                </a:solidFill>
              </a:rPr>
              <a:t>lander</a:t>
            </a:r>
            <a:r>
              <a:rPr lang="en-US" sz="2800" dirty="0" smtClean="0"/>
              <a:t>, September 1999, crashed due to a units integration fault—over </a:t>
            </a:r>
            <a:r>
              <a:rPr lang="en-US" sz="2400" dirty="0" smtClean="0"/>
              <a:t>$50 million US !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Huge losses </a:t>
            </a:r>
            <a:r>
              <a:rPr lang="en-US" sz="2800" dirty="0" smtClean="0"/>
              <a:t>due to web application failures</a:t>
            </a:r>
            <a:endParaRPr lang="en-US" sz="1400" baseline="80000" dirty="0" smtClean="0"/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Financial</a:t>
            </a:r>
            <a:r>
              <a:rPr lang="en-US" sz="2400" dirty="0" smtClean="0"/>
              <a:t> services : $6.5 million per hour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Credit card sales</a:t>
            </a:r>
            <a:r>
              <a:rPr lang="en-US" sz="2400" dirty="0" smtClean="0"/>
              <a:t> applications : $2.4 million per hour</a:t>
            </a:r>
          </a:p>
          <a:p>
            <a:r>
              <a:rPr lang="en-US" sz="2800" dirty="0" smtClean="0"/>
              <a:t>In Dec 2006, </a:t>
            </a:r>
            <a:r>
              <a:rPr lang="en-US" sz="2800" i="1" dirty="0" err="1" smtClean="0"/>
              <a:t>amazon.com’s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BOGO</a:t>
            </a:r>
            <a:r>
              <a:rPr lang="en-US" sz="2800" dirty="0" smtClean="0"/>
              <a:t> offer turned into a </a:t>
            </a:r>
            <a:r>
              <a:rPr lang="en-US" sz="2800" dirty="0" smtClean="0">
                <a:solidFill>
                  <a:schemeClr val="tx2"/>
                </a:solidFill>
              </a:rPr>
              <a:t>double discount</a:t>
            </a:r>
          </a:p>
          <a:p>
            <a:r>
              <a:rPr lang="en-US" sz="2800" dirty="0" smtClean="0"/>
              <a:t>2007 : Symantec says that most </a:t>
            </a:r>
            <a:r>
              <a:rPr lang="en-US" sz="2800" dirty="0" smtClean="0">
                <a:solidFill>
                  <a:srgbClr val="FFFF00"/>
                </a:solidFill>
              </a:rPr>
              <a:t>security vulnerabilities </a:t>
            </a:r>
            <a:r>
              <a:rPr lang="en-US" sz="2800" dirty="0" smtClean="0"/>
              <a:t>are due to faulty software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Stronger testing </a:t>
            </a:r>
            <a:r>
              <a:rPr lang="en-US" sz="2800" dirty="0" smtClean="0"/>
              <a:t>could solve most of these problems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dirty="0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4375" y="5818960"/>
            <a:ext cx="9061498" cy="523220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World-wide monetary loss due </a:t>
            </a:r>
            <a:r>
              <a:rPr lang="en-US" altLang="zh-CN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to</a:t>
            </a: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poor software </a:t>
            </a:r>
            <a:r>
              <a:rPr lang="en-US" altLang="zh-CN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is </a:t>
            </a:r>
            <a:r>
              <a:rPr lang="en-US" altLang="zh-CN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risten ITC" pitchFamily="66" charset="0"/>
                <a:ea typeface="宋体" charset="-122"/>
              </a:rPr>
              <a:t>staggering</a:t>
            </a: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Kristen ITC" pitchFamily="66" charset="0"/>
              <a:ea typeface="宋体" charset="-122"/>
            </a:endParaRPr>
          </a:p>
        </p:txBody>
      </p:sp>
      <p:pic>
        <p:nvPicPr>
          <p:cNvPr id="8" name="Picture 7" descr="marsLander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75506" y="1237524"/>
            <a:ext cx="2441390" cy="156946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50726" y="6372736"/>
            <a:ext cx="1835674" cy="2154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800" dirty="0" smtClean="0">
                <a:latin typeface="Comic Sans MS" pitchFamily="66" charset="0"/>
              </a:rPr>
              <a:t>Thanks to Dr. </a:t>
            </a:r>
            <a:r>
              <a:rPr lang="en-US" sz="800" dirty="0" err="1" smtClean="0">
                <a:latin typeface="Comic Sans MS" pitchFamily="66" charset="0"/>
              </a:rPr>
              <a:t>Sreedevi</a:t>
            </a:r>
            <a:r>
              <a:rPr lang="en-US" sz="800" dirty="0" smtClean="0">
                <a:latin typeface="Comic Sans MS" pitchFamily="66" charset="0"/>
              </a:rPr>
              <a:t> Sampath</a:t>
            </a:r>
            <a:endParaRPr lang="en-US" sz="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Improve Testing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Testers need to adopt </a:t>
            </a:r>
            <a:r>
              <a:rPr lang="en-US" dirty="0" smtClean="0">
                <a:solidFill>
                  <a:schemeClr val="tx2"/>
                </a:solidFill>
              </a:rPr>
              <a:t>practices and techniques </a:t>
            </a:r>
            <a:r>
              <a:rPr lang="en-US" dirty="0" smtClean="0"/>
              <a:t>that lead to more </a:t>
            </a:r>
            <a:r>
              <a:rPr lang="en-US" dirty="0" smtClean="0">
                <a:solidFill>
                  <a:schemeClr val="tx2"/>
                </a:solidFill>
              </a:rPr>
              <a:t>efficient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tx2"/>
                </a:solidFill>
              </a:rPr>
              <a:t>effective</a:t>
            </a:r>
            <a:r>
              <a:rPr lang="en-US" dirty="0" smtClean="0"/>
              <a:t> testing</a:t>
            </a:r>
          </a:p>
          <a:p>
            <a:pPr lvl="1"/>
            <a:r>
              <a:rPr lang="en-US" dirty="0" smtClean="0"/>
              <a:t>More </a:t>
            </a:r>
            <a:r>
              <a:rPr lang="en-US" dirty="0" smtClean="0">
                <a:solidFill>
                  <a:schemeClr val="tx2"/>
                </a:solidFill>
              </a:rPr>
              <a:t>education</a:t>
            </a:r>
          </a:p>
          <a:p>
            <a:pPr lvl="1"/>
            <a:r>
              <a:rPr lang="en-US" dirty="0" smtClean="0"/>
              <a:t>Different </a:t>
            </a:r>
            <a:r>
              <a:rPr lang="en-US" dirty="0" smtClean="0">
                <a:solidFill>
                  <a:schemeClr val="tx2"/>
                </a:solidFill>
              </a:rPr>
              <a:t>management</a:t>
            </a:r>
            <a:r>
              <a:rPr lang="en-US" dirty="0" smtClean="0"/>
              <a:t> organizational strategies</a:t>
            </a:r>
          </a:p>
          <a:p>
            <a:r>
              <a:rPr lang="en-US" dirty="0" smtClean="0"/>
              <a:t>Testing / QA teams need more </a:t>
            </a:r>
            <a:r>
              <a:rPr lang="en-US" dirty="0" smtClean="0">
                <a:solidFill>
                  <a:schemeClr val="tx2"/>
                </a:solidFill>
              </a:rPr>
              <a:t>technical expertise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Developer</a:t>
            </a:r>
            <a:r>
              <a:rPr lang="en-US" dirty="0" smtClean="0"/>
              <a:t> expertise has been increasing dramatically</a:t>
            </a:r>
          </a:p>
          <a:p>
            <a:r>
              <a:rPr lang="en-US" dirty="0" smtClean="0"/>
              <a:t>Testing / QA teams need to </a:t>
            </a:r>
            <a:r>
              <a:rPr lang="en-US" dirty="0" smtClean="0">
                <a:solidFill>
                  <a:schemeClr val="tx2"/>
                </a:solidFill>
              </a:rPr>
              <a:t>specialize </a:t>
            </a:r>
            <a:r>
              <a:rPr lang="en-US" dirty="0" smtClean="0"/>
              <a:t>more</a:t>
            </a:r>
          </a:p>
          <a:p>
            <a:pPr lvl="1"/>
            <a:r>
              <a:rPr lang="en-US" dirty="0" smtClean="0"/>
              <a:t>This same trend happened for </a:t>
            </a:r>
            <a:r>
              <a:rPr lang="en-US" dirty="0" smtClean="0">
                <a:solidFill>
                  <a:schemeClr val="tx2"/>
                </a:solidFill>
              </a:rPr>
              <a:t>development</a:t>
            </a:r>
            <a:r>
              <a:rPr lang="en-US" dirty="0" smtClean="0"/>
              <a:t> in the 1990s</a:t>
            </a:r>
          </a:p>
          <a:p>
            <a:r>
              <a:rPr lang="en-US" dirty="0" smtClean="0"/>
              <a:t>Testers need more and better </a:t>
            </a:r>
            <a:r>
              <a:rPr lang="en-US" dirty="0" smtClean="0">
                <a:solidFill>
                  <a:schemeClr val="tx2"/>
                </a:solidFill>
              </a:rPr>
              <a:t>software tools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5</a:t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of Industry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student recently evaluated </a:t>
            </a:r>
            <a:r>
              <a:rPr lang="en-US" dirty="0" smtClean="0">
                <a:solidFill>
                  <a:schemeClr val="tx2"/>
                </a:solidFill>
              </a:rPr>
              <a:t>three industrial</a:t>
            </a:r>
            <a:r>
              <a:rPr lang="en-US" dirty="0" smtClean="0"/>
              <a:t> automatic unit test data generators</a:t>
            </a:r>
          </a:p>
          <a:p>
            <a:pPr lvl="1"/>
            <a:r>
              <a:rPr lang="en-US" dirty="0" err="1" smtClean="0"/>
              <a:t>Jcrasher</a:t>
            </a:r>
            <a:r>
              <a:rPr lang="en-US" dirty="0" smtClean="0"/>
              <a:t>, </a:t>
            </a:r>
            <a:r>
              <a:rPr lang="en-US" dirty="0" err="1" smtClean="0"/>
              <a:t>TestGen</a:t>
            </a:r>
            <a:r>
              <a:rPr lang="en-US" dirty="0" smtClean="0"/>
              <a:t>, JUB</a:t>
            </a:r>
          </a:p>
          <a:p>
            <a:pPr lvl="1"/>
            <a:r>
              <a:rPr lang="en-US" dirty="0" smtClean="0"/>
              <a:t>Generate tests for </a:t>
            </a:r>
            <a:r>
              <a:rPr lang="en-US" dirty="0" smtClean="0">
                <a:solidFill>
                  <a:schemeClr val="tx2"/>
                </a:solidFill>
              </a:rPr>
              <a:t>Java classes</a:t>
            </a:r>
          </a:p>
          <a:p>
            <a:pPr lvl="1"/>
            <a:r>
              <a:rPr lang="en-US" dirty="0" smtClean="0"/>
              <a:t>Evaluated on the basis of </a:t>
            </a:r>
            <a:r>
              <a:rPr lang="en-US" dirty="0" smtClean="0">
                <a:solidFill>
                  <a:schemeClr val="tx2"/>
                </a:solidFill>
              </a:rPr>
              <a:t>mutants killed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Compared</a:t>
            </a:r>
            <a:r>
              <a:rPr lang="en-US" dirty="0" smtClean="0"/>
              <a:t> with two test criteria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Random</a:t>
            </a:r>
            <a:r>
              <a:rPr lang="en-US" dirty="0" smtClean="0"/>
              <a:t> test generation (by hand)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Edge coverage</a:t>
            </a:r>
            <a:r>
              <a:rPr lang="en-US" dirty="0" smtClean="0"/>
              <a:t> criterion (by hand)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Eight</a:t>
            </a:r>
            <a:r>
              <a:rPr lang="en-US" dirty="0" smtClean="0"/>
              <a:t> Java classes</a:t>
            </a:r>
          </a:p>
          <a:p>
            <a:pPr lvl="1"/>
            <a:r>
              <a:rPr lang="en-US" dirty="0" smtClean="0"/>
              <a:t>61 methods, 534 LOC, 1070 mutants (</a:t>
            </a:r>
            <a:r>
              <a:rPr lang="en-US" dirty="0" err="1" smtClean="0"/>
              <a:t>muJava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6</a:t>
            </a:fld>
            <a:endParaRPr lang="en-US" altLang="zh-CN" dirty="0"/>
          </a:p>
        </p:txBody>
      </p:sp>
      <p:sp>
        <p:nvSpPr>
          <p:cNvPr id="7" name="TextBox 6"/>
          <p:cNvSpPr txBox="1"/>
          <p:nvPr/>
        </p:nvSpPr>
        <p:spPr>
          <a:xfrm>
            <a:off x="1100222" y="6220525"/>
            <a:ext cx="6945876" cy="276999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— </a:t>
            </a:r>
            <a:r>
              <a:rPr lang="en-US" sz="1200" dirty="0" err="1" smtClean="0"/>
              <a:t>Shuang</a:t>
            </a:r>
            <a:r>
              <a:rPr lang="en-US" sz="1200" dirty="0" smtClean="0"/>
              <a:t> Wang and Jeff Offutt, </a:t>
            </a:r>
            <a:r>
              <a:rPr lang="en-US" sz="1200" i="1" dirty="0" smtClean="0"/>
              <a:t>Comparison of Unit-Level Automated Test Generation Tools</a:t>
            </a:r>
            <a:r>
              <a:rPr lang="en-US" sz="1200" dirty="0" smtClean="0"/>
              <a:t>, Mutation 2009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Level ATDG Results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7</a:t>
            </a:fld>
            <a:endParaRPr lang="en-US" altLang="zh-CN" dirty="0"/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599606" y="1053013"/>
          <a:ext cx="7907311" cy="4680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22287" y="5896941"/>
            <a:ext cx="8476938" cy="523220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3000">
                <a:schemeClr val="bg1">
                  <a:lumMod val="60000"/>
                  <a:lumOff val="40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These tools essentially generate random values !</a:t>
            </a:r>
            <a:endParaRPr lang="en-US" sz="2800" b="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663909" y="2121108"/>
            <a:ext cx="6056026" cy="110177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532120" y="937260"/>
            <a:ext cx="3440430" cy="49149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of Criteria-Based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other students recently compared </a:t>
            </a:r>
            <a:r>
              <a:rPr lang="en-US" dirty="0" smtClean="0">
                <a:solidFill>
                  <a:schemeClr val="tx2"/>
                </a:solidFill>
              </a:rPr>
              <a:t>four test criteria</a:t>
            </a:r>
          </a:p>
          <a:p>
            <a:pPr lvl="1"/>
            <a:r>
              <a:rPr lang="en-US" dirty="0" smtClean="0"/>
              <a:t>Edge-pair, All-uses, Prime path, Mutation</a:t>
            </a:r>
          </a:p>
          <a:p>
            <a:pPr lvl="1"/>
            <a:r>
              <a:rPr lang="en-US" dirty="0" smtClean="0"/>
              <a:t>Generated tests for </a:t>
            </a:r>
            <a:r>
              <a:rPr lang="en-US" dirty="0" smtClean="0">
                <a:solidFill>
                  <a:schemeClr val="tx2"/>
                </a:solidFill>
              </a:rPr>
              <a:t>Java classes</a:t>
            </a:r>
          </a:p>
          <a:p>
            <a:pPr lvl="1"/>
            <a:r>
              <a:rPr lang="en-US" dirty="0" smtClean="0"/>
              <a:t>Evaluated on the basis of finding hand-seeded </a:t>
            </a:r>
            <a:r>
              <a:rPr lang="en-US" dirty="0" smtClean="0">
                <a:solidFill>
                  <a:schemeClr val="tx2"/>
                </a:solidFill>
              </a:rPr>
              <a:t>faults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Twenty-nine</a:t>
            </a:r>
            <a:r>
              <a:rPr lang="en-US" dirty="0" smtClean="0"/>
              <a:t> Java packages</a:t>
            </a:r>
          </a:p>
          <a:p>
            <a:pPr lvl="1"/>
            <a:r>
              <a:rPr lang="en-US" dirty="0" smtClean="0"/>
              <a:t>51 classes, 174 methods, 2909 LOC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Eighty-eight</a:t>
            </a:r>
            <a:r>
              <a:rPr lang="en-US" dirty="0" smtClean="0"/>
              <a:t> hand-generated faults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dirty="0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8</a:t>
            </a:fld>
            <a:endParaRPr lang="en-US" altLang="zh-CN" dirty="0"/>
          </a:p>
        </p:txBody>
      </p:sp>
      <p:sp>
        <p:nvSpPr>
          <p:cNvPr id="7" name="TextBox 6"/>
          <p:cNvSpPr txBox="1"/>
          <p:nvPr/>
        </p:nvSpPr>
        <p:spPr>
          <a:xfrm>
            <a:off x="97397" y="5964943"/>
            <a:ext cx="8920873" cy="461665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— Nan Li, </a:t>
            </a:r>
            <a:r>
              <a:rPr lang="en-US" sz="1200" dirty="0" err="1" smtClean="0"/>
              <a:t>Upsorn</a:t>
            </a:r>
            <a:r>
              <a:rPr lang="en-US" sz="1200" dirty="0" smtClean="0"/>
              <a:t> </a:t>
            </a:r>
            <a:r>
              <a:rPr lang="en-US" sz="1200" dirty="0" err="1" smtClean="0"/>
              <a:t>Praphamontripong</a:t>
            </a:r>
            <a:r>
              <a:rPr lang="en-US" sz="1200" dirty="0" smtClean="0"/>
              <a:t> and Jeff Offutt, </a:t>
            </a:r>
            <a:r>
              <a:rPr lang="en-US" sz="1200" i="1" dirty="0" smtClean="0"/>
              <a:t>An Experimental Comparison of Four Unit Test Criteria: Mutation, Edge-Pair, All-uses and Prime Path Coverage</a:t>
            </a:r>
            <a:r>
              <a:rPr lang="en-US" sz="1200" dirty="0" smtClean="0"/>
              <a:t>, Mutation 2009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Criteria-Based Test Results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UMass Boston 2009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9</a:t>
            </a:fld>
            <a:endParaRPr lang="en-US" altLang="zh-CN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644577" y="1161738"/>
          <a:ext cx="8214610" cy="4291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47336" y="5896941"/>
            <a:ext cx="8641831" cy="523220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3000">
                <a:schemeClr val="bg1">
                  <a:lumMod val="60000"/>
                  <a:lumOff val="40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Researchers have invented very powerful techniques</a:t>
            </a:r>
            <a:endParaRPr lang="en-US" sz="2800" b="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808080"/>
      </a:dk1>
      <a:lt1>
        <a:srgbClr val="FFFFFF"/>
      </a:lt1>
      <a:dk2>
        <a:srgbClr val="000099"/>
      </a:dk2>
      <a:lt2>
        <a:srgbClr val="FFFF00"/>
      </a:lt2>
      <a:accent1>
        <a:srgbClr val="00CC99"/>
      </a:accent1>
      <a:accent2>
        <a:srgbClr val="3333CC"/>
      </a:accent2>
      <a:accent3>
        <a:srgbClr val="AAAACA"/>
      </a:accent3>
      <a:accent4>
        <a:srgbClr val="DADADA"/>
      </a:accent4>
      <a:accent5>
        <a:srgbClr val="AAE2CA"/>
      </a:accent5>
      <a:accent6>
        <a:srgbClr val="2D2DB9"/>
      </a:accent6>
      <a:hlink>
        <a:srgbClr val="FFFF00"/>
      </a:hlink>
      <a:folHlink>
        <a:srgbClr val="FFFF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6285</TotalTime>
  <Words>2749</Words>
  <Application>Microsoft Office PowerPoint</Application>
  <PresentationFormat>On-screen Show (4:3)</PresentationFormat>
  <Paragraphs>517</Paragraphs>
  <Slides>35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Default Design</vt:lpstr>
      <vt:lpstr>Automatic Test Data Generation : Who, When and Where?</vt:lpstr>
      <vt:lpstr>OUTLINE</vt:lpstr>
      <vt:lpstr>Mismatch in Needs and Goals</vt:lpstr>
      <vt:lpstr>Failures in Production Software</vt:lpstr>
      <vt:lpstr>How to Improve Testing ?</vt:lpstr>
      <vt:lpstr>Quality of Industry Tools</vt:lpstr>
      <vt:lpstr>Unit Level ATDG Results</vt:lpstr>
      <vt:lpstr>Quality of Criteria-Based Tests</vt:lpstr>
      <vt:lpstr>Criteria-Based Test Results</vt:lpstr>
      <vt:lpstr>Industry and Research Tool Gap</vt:lpstr>
      <vt:lpstr>Four Roadblocks to Adoption</vt:lpstr>
      <vt:lpstr>OUTLINE</vt:lpstr>
      <vt:lpstr>Automatic Test Data Generation</vt:lpstr>
      <vt:lpstr>Unit Level ATDG Origins</vt:lpstr>
      <vt:lpstr>Dynamic Domain Reduction</vt:lpstr>
      <vt:lpstr>DDR Example</vt:lpstr>
      <vt:lpstr>ATDG Adoption</vt:lpstr>
      <vt:lpstr>OUTLINE</vt:lpstr>
      <vt:lpstr>Validating Inputs</vt:lpstr>
      <vt:lpstr>Representing Input Domains</vt:lpstr>
      <vt:lpstr>Representing Input Domains</vt:lpstr>
      <vt:lpstr>OUTLINE</vt:lpstr>
      <vt:lpstr>Web Application Input Validation</vt:lpstr>
      <vt:lpstr>Bypass Testing</vt:lpstr>
      <vt:lpstr>Bypass Testing Results</vt:lpstr>
      <vt:lpstr>Theory to Practice—Bypass Testing</vt:lpstr>
      <vt:lpstr>OUTLINE</vt:lpstr>
      <vt:lpstr>21st Century Software Testing </vt:lpstr>
      <vt:lpstr>Major Problems with ATDG</vt:lpstr>
      <vt:lpstr>Needed</vt:lpstr>
      <vt:lpstr>A Practical Unit-Level ATDG Tool</vt:lpstr>
      <vt:lpstr>A Practical Unit-Level ATDG Tool</vt:lpstr>
      <vt:lpstr>Practical System-Level ATDG Tool</vt:lpstr>
      <vt:lpstr>Summary</vt:lpstr>
      <vt:lpstr>Contact</vt:lpstr>
    </vt:vector>
  </TitlesOfParts>
  <Company>GMU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XML-based Testing of Web Services</dc:title>
  <dc:creator>Jeff Offutt</dc:creator>
  <cp:lastModifiedBy>IT&amp;E</cp:lastModifiedBy>
  <cp:revision>494</cp:revision>
  <dcterms:created xsi:type="dcterms:W3CDTF">2001-09-18T20:16:12Z</dcterms:created>
  <dcterms:modified xsi:type="dcterms:W3CDTF">2009-12-10T14:52:55Z</dcterms:modified>
</cp:coreProperties>
</file>