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262" r:id="rId2"/>
    <p:sldId id="377" r:id="rId3"/>
    <p:sldId id="378" r:id="rId4"/>
    <p:sldId id="379" r:id="rId5"/>
    <p:sldId id="380" r:id="rId6"/>
    <p:sldId id="389" r:id="rId7"/>
    <p:sldId id="390" r:id="rId8"/>
    <p:sldId id="455" r:id="rId9"/>
    <p:sldId id="395" r:id="rId10"/>
    <p:sldId id="396" r:id="rId11"/>
    <p:sldId id="452" r:id="rId12"/>
    <p:sldId id="276" r:id="rId13"/>
    <p:sldId id="277" r:id="rId14"/>
    <p:sldId id="453" r:id="rId15"/>
    <p:sldId id="454" r:id="rId16"/>
    <p:sldId id="401" r:id="rId17"/>
    <p:sldId id="402" r:id="rId18"/>
    <p:sldId id="403" r:id="rId19"/>
    <p:sldId id="400" r:id="rId20"/>
    <p:sldId id="404" r:id="rId21"/>
    <p:sldId id="415" r:id="rId22"/>
    <p:sldId id="416" r:id="rId23"/>
    <p:sldId id="417" r:id="rId24"/>
    <p:sldId id="418" r:id="rId25"/>
    <p:sldId id="419" r:id="rId26"/>
    <p:sldId id="420" r:id="rId27"/>
    <p:sldId id="451" r:id="rId28"/>
    <p:sldId id="423" r:id="rId29"/>
    <p:sldId id="424" r:id="rId30"/>
    <p:sldId id="425" r:id="rId31"/>
    <p:sldId id="426" r:id="rId32"/>
    <p:sldId id="428" r:id="rId33"/>
    <p:sldId id="437" r:id="rId34"/>
    <p:sldId id="438" r:id="rId35"/>
    <p:sldId id="439" r:id="rId36"/>
    <p:sldId id="440" r:id="rId37"/>
    <p:sldId id="442" r:id="rId38"/>
    <p:sldId id="441" r:id="rId39"/>
    <p:sldId id="443" r:id="rId40"/>
    <p:sldId id="447" r:id="rId41"/>
    <p:sldId id="446" r:id="rId42"/>
    <p:sldId id="448" r:id="rId43"/>
    <p:sldId id="449" r:id="rId44"/>
    <p:sldId id="450" r:id="rId45"/>
    <p:sldId id="382" r:id="rId46"/>
    <p:sldId id="388" r:id="rId4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clrMru>
    <a:srgbClr val="660066"/>
    <a:srgbClr val="9900FF"/>
    <a:srgbClr val="FF6600"/>
    <a:srgbClr val="000066"/>
    <a:srgbClr val="FFFF00"/>
    <a:srgbClr val="FF9933"/>
    <a:srgbClr val="000000"/>
    <a:srgbClr val="99CCFF"/>
    <a:srgbClr val="00997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5522" autoAdjust="0"/>
    <p:restoredTop sz="94530" autoAdjust="0"/>
  </p:normalViewPr>
  <p:slideViewPr>
    <p:cSldViewPr snapToGrid="0">
      <p:cViewPr varScale="1">
        <p:scale>
          <a:sx n="73" d="100"/>
          <a:sy n="73" d="100"/>
        </p:scale>
        <p:origin x="-4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-504" y="-5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nli:Dropbox:papers:TAL-MODELS2014:experimentRecord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n\Dropbox\papers\testOracle\experiment_Jan201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>
                <a:latin typeface="Gill Sans MT" panose="020B0502020104020203" pitchFamily="34" charset="0"/>
              </a:defRPr>
            </a:pPr>
            <a:r>
              <a:rPr lang="en-US" sz="2000" b="0" dirty="0" smtClean="0">
                <a:latin typeface="Gill Sans MT" panose="020B0502020104020203" pitchFamily="34" charset="0"/>
              </a:rPr>
              <a:t>Time Ratio = Time using STALE /  Time with manual generation</a:t>
            </a:r>
            <a:endParaRPr lang="en-US" sz="2000" b="0" dirty="0">
              <a:latin typeface="Gill Sans MT" panose="020B0502020104020203" pitchFamily="34" charset="0"/>
            </a:endParaRPr>
          </a:p>
        </c:rich>
      </c:tx>
      <c:layout>
        <c:manualLayout>
          <c:xMode val="edge"/>
          <c:yMode val="edge"/>
          <c:x val="6.6258417651273604E-2"/>
          <c:y val="3.2675963740497797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Summary!$Q$63</c:f>
              <c:strCache>
                <c:ptCount val="1"/>
                <c:pt idx="0">
                  <c:v>Time Ratio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Summary!$A$65:$A$81</c:f>
              <c:strCache>
                <c:ptCount val="17"/>
                <c:pt idx="0">
                  <c:v>ATM (0.29)</c:v>
                </c:pt>
                <c:pt idx="1">
                  <c:v>BlackJack (0.33)</c:v>
                </c:pt>
                <c:pt idx="2">
                  <c:v>Calculator (0.07)</c:v>
                </c:pt>
                <c:pt idx="3">
                  <c:v>Chess (0.19)</c:v>
                </c:pt>
                <c:pt idx="4">
                  <c:v>CrossLexic (0.06)</c:v>
                </c:pt>
                <c:pt idx="5">
                  <c:v>DFCoverage (0.11)</c:v>
                </c:pt>
                <c:pt idx="6">
                  <c:v>DynamicParser (0.04)</c:v>
                </c:pt>
                <c:pt idx="7">
                  <c:v>GraphCoverage (0.07)</c:v>
                </c:pt>
                <c:pt idx="8">
                  <c:v>Jmines (0.05)</c:v>
                </c:pt>
                <c:pt idx="9">
                  <c:v>LogicCoverage (0.08)</c:v>
                </c:pt>
                <c:pt idx="10">
                  <c:v>MMCoverage (0.09)</c:v>
                </c:pt>
                <c:pt idx="11">
                  <c:v>Poly (0.17)</c:v>
                </c:pt>
                <c:pt idx="12">
                  <c:v>Snake (0.1)</c:v>
                </c:pt>
                <c:pt idx="13">
                  <c:v>TicTacToe (0.29)</c:v>
                </c:pt>
                <c:pt idx="14">
                  <c:v>Tree (0.13)</c:v>
                </c:pt>
                <c:pt idx="15">
                  <c:v>Triangle (0.17)</c:v>
                </c:pt>
                <c:pt idx="16">
                  <c:v>VendingMachine (0.1)</c:v>
                </c:pt>
              </c:strCache>
            </c:strRef>
          </c:cat>
          <c:val>
            <c:numRef>
              <c:f>Summary!$Q$65:$Q$81</c:f>
              <c:numCache>
                <c:formatCode>General</c:formatCode>
                <c:ptCount val="17"/>
                <c:pt idx="0">
                  <c:v>0.35516969218626698</c:v>
                </c:pt>
                <c:pt idx="1">
                  <c:v>0.60799999999999998</c:v>
                </c:pt>
                <c:pt idx="2">
                  <c:v>0.129678439641539</c:v>
                </c:pt>
                <c:pt idx="3">
                  <c:v>0.57079646017699104</c:v>
                </c:pt>
                <c:pt idx="4">
                  <c:v>0.28830248129184699</c:v>
                </c:pt>
                <c:pt idx="5">
                  <c:v>0.14447592067988699</c:v>
                </c:pt>
                <c:pt idx="6">
                  <c:v>0.12793017456359099</c:v>
                </c:pt>
                <c:pt idx="7">
                  <c:v>0.13077487166951801</c:v>
                </c:pt>
                <c:pt idx="8">
                  <c:v>0.19314285714285701</c:v>
                </c:pt>
                <c:pt idx="9">
                  <c:v>0.11724290780141799</c:v>
                </c:pt>
                <c:pt idx="10">
                  <c:v>0.119439868204283</c:v>
                </c:pt>
                <c:pt idx="11">
                  <c:v>0.21665582303188</c:v>
                </c:pt>
                <c:pt idx="12">
                  <c:v>0.52136752136752096</c:v>
                </c:pt>
                <c:pt idx="13">
                  <c:v>0.42971887550200799</c:v>
                </c:pt>
                <c:pt idx="14">
                  <c:v>0.41113105924596</c:v>
                </c:pt>
                <c:pt idx="15">
                  <c:v>0.32239241429613402</c:v>
                </c:pt>
                <c:pt idx="16">
                  <c:v>0.34531590413943303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1215744"/>
        <c:axId val="111217280"/>
      </c:barChart>
      <c:catAx>
        <c:axId val="111215744"/>
        <c:scaling>
          <c:orientation val="minMax"/>
        </c:scaling>
        <c:delete val="0"/>
        <c:axPos val="b"/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11217280"/>
        <c:crosses val="autoZero"/>
        <c:auto val="1"/>
        <c:lblAlgn val="ctr"/>
        <c:lblOffset val="100"/>
        <c:noMultiLvlLbl val="0"/>
      </c:catAx>
      <c:valAx>
        <c:axId val="1112172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112157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Edge </a:t>
            </a:r>
            <a:r>
              <a:rPr lang="en-US" dirty="0" smtClean="0"/>
              <a:t>Coverage Tests</a:t>
            </a:r>
            <a:endParaRPr lang="en-US" dirty="0"/>
          </a:p>
        </c:rich>
      </c:tx>
      <c:layout>
        <c:manualLayout>
          <c:xMode val="edge"/>
          <c:yMode val="edge"/>
          <c:x val="0.37"/>
          <c:y val="0.05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Edge Coverage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Sheet1!$A$2:$A$8</c:f>
              <c:strCache>
                <c:ptCount val="7"/>
                <c:pt idx="0">
                  <c:v>NOS</c:v>
                </c:pt>
                <c:pt idx="1">
                  <c:v>SIOS</c:v>
                </c:pt>
                <c:pt idx="2">
                  <c:v>OS1</c:v>
                </c:pt>
                <c:pt idx="3">
                  <c:v>OS2</c:v>
                </c:pt>
                <c:pt idx="4">
                  <c:v>OS3</c:v>
                </c:pt>
                <c:pt idx="5">
                  <c:v>OS5</c:v>
                </c:pt>
                <c:pt idx="6">
                  <c:v>OS6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0.34496727952633099</c:v>
                </c:pt>
                <c:pt idx="1">
                  <c:v>0.53734288978913503</c:v>
                </c:pt>
                <c:pt idx="2">
                  <c:v>0.60499999999999998</c:v>
                </c:pt>
                <c:pt idx="3">
                  <c:v>0.57515321491638105</c:v>
                </c:pt>
                <c:pt idx="4">
                  <c:v>0.60912018281915403</c:v>
                </c:pt>
                <c:pt idx="5">
                  <c:v>0.58055468993455905</c:v>
                </c:pt>
                <c:pt idx="6">
                  <c:v>0.61400228523943101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441216"/>
        <c:axId val="68442752"/>
      </c:barChart>
      <c:catAx>
        <c:axId val="68441216"/>
        <c:scaling>
          <c:orientation val="minMax"/>
        </c:scaling>
        <c:delete val="0"/>
        <c:axPos val="b"/>
        <c:majorTickMark val="out"/>
        <c:minorTickMark val="none"/>
        <c:tickLblPos val="nextTo"/>
        <c:crossAx val="68442752"/>
        <c:crosses val="autoZero"/>
        <c:auto val="1"/>
        <c:lblAlgn val="ctr"/>
        <c:lblOffset val="100"/>
        <c:noMultiLvlLbl val="0"/>
      </c:catAx>
      <c:valAx>
        <c:axId val="684427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84412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628108947843799E-2"/>
          <c:y val="3.66083471355289E-2"/>
          <c:w val="0.789060393198046"/>
          <c:h val="0.90026447368895202"/>
        </c:manualLayout>
      </c:layout>
      <c:barChart>
        <c:barDir val="col"/>
        <c:grouping val="clustered"/>
        <c:varyColors val="0"/>
        <c:ser>
          <c:idx val="0"/>
          <c:order val="0"/>
          <c:tx>
            <c:v>Multiple</c:v>
          </c:tx>
          <c:spPr>
            <a:solidFill>
              <a:schemeClr val="tx2"/>
            </a:solidFill>
          </c:spPr>
          <c:invertIfNegative val="0"/>
          <c:val>
            <c:numRef>
              <c:f>summary_phase2!$G$63:$K$63</c:f>
              <c:numCache>
                <c:formatCode>0.00</c:formatCode>
                <c:ptCount val="5"/>
                <c:pt idx="0">
                  <c:v>0.60236833904643206</c:v>
                </c:pt>
                <c:pt idx="1">
                  <c:v>0.57515321491638105</c:v>
                </c:pt>
                <c:pt idx="2">
                  <c:v>0.60912018281915403</c:v>
                </c:pt>
                <c:pt idx="3">
                  <c:v>0.58055468993455905</c:v>
                </c:pt>
                <c:pt idx="4">
                  <c:v>0.61400228523943101</c:v>
                </c:pt>
              </c:numCache>
            </c:numRef>
          </c:val>
        </c:ser>
        <c:ser>
          <c:idx val="1"/>
          <c:order val="1"/>
          <c:tx>
            <c:v>Once</c:v>
          </c:tx>
          <c:spPr>
            <a:solidFill>
              <a:srgbClr val="00B050"/>
            </a:solidFill>
          </c:spPr>
          <c:invertIfNegative val="0"/>
          <c:val>
            <c:numRef>
              <c:f>summary_phase2!$D$84:$H$84</c:f>
              <c:numCache>
                <c:formatCode>0.00</c:formatCode>
                <c:ptCount val="5"/>
                <c:pt idx="0">
                  <c:v>0.58554066687441597</c:v>
                </c:pt>
                <c:pt idx="1">
                  <c:v>0.55385893840240996</c:v>
                </c:pt>
                <c:pt idx="2">
                  <c:v>0.58855302794224496</c:v>
                </c:pt>
                <c:pt idx="3">
                  <c:v>0.55936428794016801</c:v>
                </c:pt>
                <c:pt idx="4">
                  <c:v>0.59395450296042396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1248896"/>
        <c:axId val="111250432"/>
      </c:barChart>
      <c:catAx>
        <c:axId val="1112488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11250432"/>
        <c:crosses val="autoZero"/>
        <c:auto val="1"/>
        <c:lblAlgn val="ctr"/>
        <c:lblOffset val="100"/>
        <c:noMultiLvlLbl val="0"/>
      </c:catAx>
      <c:valAx>
        <c:axId val="111250432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11248896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2000">
                <a:latin typeface="Gill Sans MT" panose="020B0502020104020203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>
                <a:latin typeface="Gill Sans MT" panose="020B0502020104020203" pitchFamily="34" charset="0"/>
              </a:defRPr>
            </a:pPr>
            <a:endParaRPr lang="en-US"/>
          </a:p>
        </c:txPr>
      </c:legendEntry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3DF8F328-6988-4659-91EF-4CB4EE2CD8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004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F6FB9554-397F-48F2-9E50-3D9FEE38E0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87195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FB9554-397F-48F2-9E50-3D9FEE38E095}" type="slidenum">
              <a:rPr lang="zh-CN" altLang="en-US" smtClean="0"/>
              <a:pPr>
                <a:defRPr/>
              </a:pPr>
              <a:t>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2734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Simple</a:t>
            </a:r>
            <a:r>
              <a:rPr lang="en-US" baseline="0" dirty="0" smtClean="0"/>
              <a:t> paths cannot have internal loops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4AA23D-2477-604E-A752-CB22A82737C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56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Define what a test path 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4AA23D-2477-604E-A752-CB22A82737C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85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failures can be revealed when the observed final program state has overlap with the incorrect final program state.</a:t>
            </a:r>
          </a:p>
          <a:p>
            <a:r>
              <a:rPr lang="en-US" baseline="0" dirty="0" smtClean="0"/>
              <a:t>The question is: should testers check the entire program state? How to observe the incorrect program state in a cost-effective manner.</a:t>
            </a:r>
          </a:p>
          <a:p>
            <a:r>
              <a:rPr lang="en-US" baseline="0" dirty="0" smtClean="0"/>
              <a:t>Getting the overlap as big as possible and use the cost as small as possible.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4AA23D-2477-604E-A752-CB22A82737C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609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31D23-390E-405E-8AD4-F30314049B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C8547-4423-4647-844E-1165F35A05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F2111-9D23-486C-BACD-4C1CE15471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001000" cy="1219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0" y="1219200"/>
            <a:ext cx="9144000" cy="5181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D5190-9DD7-4646-BDAF-E78333A90B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53" y="0"/>
            <a:ext cx="8085104" cy="1219200"/>
          </a:xfrm>
        </p:spPr>
        <p:txBody>
          <a:bodyPr/>
          <a:lstStyle>
            <a:lvl1pPr algn="ctr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18535"/>
            <a:ext cx="9144000" cy="579611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dirty="0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9CB03-E83B-49A3-95A8-3CE1C35F1E7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5824A-164E-41E3-82AA-1FF6B06670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Comic Sans MS" pitchFamily="66" charset="0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latin typeface="Comic Sans MS" pitchFamily="66" charset="0"/>
              </a:defRPr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Comic Sans MS" pitchFamily="66" charset="0"/>
              </a:defRPr>
            </a:lvl1pPr>
          </a:lstStyle>
          <a:p>
            <a:pPr>
              <a:defRPr/>
            </a:pPr>
            <a:fld id="{11B780DA-4779-4652-8E6B-DBD65B6C15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4"/>
            <a:ext cx="4344988" cy="4225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346575" cy="4225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2451D-FA51-40C6-AFE5-E346C75C1B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F80E7-B056-4C76-86F1-135BF336DD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0A2D9-3984-4BAF-B138-D6DB38AF6F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28F80-B56A-4D79-88BD-11153BC576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7C1DD-5102-4756-A1EF-11E13CC0E3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66"/>
            </a:gs>
            <a:gs pos="67000">
              <a:schemeClr val="bg1">
                <a:gamma/>
                <a:shade val="46275"/>
                <a:invGamma/>
                <a:alpha val="93000"/>
              </a:schemeClr>
            </a:gs>
            <a:gs pos="100000">
              <a:schemeClr val="bg1">
                <a:gamma/>
                <a:shade val="46275"/>
                <a:invGamma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8"/>
          <p:cNvGrpSpPr>
            <a:grpSpLocks/>
          </p:cNvGrpSpPr>
          <p:nvPr/>
        </p:nvGrpSpPr>
        <p:grpSpPr bwMode="auto">
          <a:xfrm>
            <a:off x="7901047" y="6018953"/>
            <a:ext cx="1219200" cy="838200"/>
            <a:chOff x="4697184" y="3010665"/>
            <a:chExt cx="1676401" cy="914400"/>
          </a:xfrm>
        </p:grpSpPr>
        <p:sp>
          <p:nvSpPr>
            <p:cNvPr id="10" name="Rectangle 9"/>
            <p:cNvSpPr/>
            <p:nvPr/>
          </p:nvSpPr>
          <p:spPr>
            <a:xfrm>
              <a:off x="4697184" y="3010665"/>
              <a:ext cx="1676401" cy="9144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txBody>
            <a:bodyPr wrap="none">
              <a:prstTxWarp prst="textRingInsid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2000" b="1" spc="300" dirty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gradFill>
                    <a:gsLst>
                      <a:gs pos="10000">
                        <a:schemeClr val="accent1">
                          <a:tint val="83000"/>
                          <a:shade val="100000"/>
                          <a:satMod val="200000"/>
                        </a:schemeClr>
                      </a:gs>
                      <a:gs pos="75000">
                        <a:schemeClr val="accent1">
                          <a:tint val="100000"/>
                          <a:shade val="50000"/>
                          <a:satMod val="150000"/>
                        </a:schemeClr>
                      </a:gs>
                    </a:gsLst>
                    <a:lin ang="5400000"/>
                  </a:gra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Software Engineering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018243" y="3248689"/>
              <a:ext cx="936314" cy="360622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en-US" sz="1800" b="1" cap="all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@ GMU</a:t>
              </a:r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753" y="0"/>
            <a:ext cx="808098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825023"/>
            <a:ext cx="9144000" cy="5747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39000" y="6634284"/>
            <a:ext cx="1905000" cy="222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latin typeface="Comic Sans MS" pitchFamily="66" charset="0"/>
                <a:ea typeface="宋体" charset="-122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13930"/>
            <a:ext cx="2895600" cy="222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800"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CN" dirty="0" smtClean="0"/>
              <a:t>©  Jeff Offutt</a:t>
            </a:r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613083"/>
            <a:ext cx="1696192" cy="244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800">
                <a:latin typeface="Comic Sans MS" pitchFamily="66" charset="0"/>
                <a:ea typeface="宋体" charset="-122"/>
              </a:defRPr>
            </a:lvl1pPr>
          </a:lstStyle>
          <a:p>
            <a:pPr>
              <a:defRPr/>
            </a:pPr>
            <a:fld id="{FCA47576-273B-4C08-83E9-0BA01A75FC5D}" type="slidenum">
              <a:rPr lang="zh-CN" altLang="en-US" smtClean="0"/>
              <a:pPr>
                <a:defRPr/>
              </a:pPr>
              <a:t>‹#›</a:t>
            </a:fld>
            <a:endParaRPr lang="en-US" altLang="zh-CN" dirty="0"/>
          </a:p>
        </p:txBody>
      </p:sp>
      <p:pic>
        <p:nvPicPr>
          <p:cNvPr id="1032" name="Picture 9" descr="gmulogo-color15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001000" y="0"/>
            <a:ext cx="11430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0" y="838200"/>
            <a:ext cx="8001000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0014" y="6642556"/>
            <a:ext cx="4512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800" b="0" dirty="0" smtClean="0">
                <a:effectLst/>
                <a:latin typeface="Arial" pitchFamily="34" charset="0"/>
                <a:cs typeface="Arial" pitchFamily="34" charset="0"/>
              </a:rPr>
              <a:t>of 46</a:t>
            </a:r>
            <a:endParaRPr lang="en-US" sz="800" b="0" dirty="0"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29" r:id="rId1"/>
    <p:sldLayoutId id="2147484130" r:id="rId2"/>
    <p:sldLayoutId id="2147484131" r:id="rId3"/>
    <p:sldLayoutId id="2147484132" r:id="rId4"/>
    <p:sldLayoutId id="2147484133" r:id="rId5"/>
    <p:sldLayoutId id="2147484134" r:id="rId6"/>
    <p:sldLayoutId id="2147484135" r:id="rId7"/>
    <p:sldLayoutId id="2147484136" r:id="rId8"/>
    <p:sldLayoutId id="2147484137" r:id="rId9"/>
    <p:sldLayoutId id="2147484138" r:id="rId10"/>
    <p:sldLayoutId id="2147484139" r:id="rId11"/>
    <p:sldLayoutId id="2147484140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Gill Sans MT" panose="020B0502020104020203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Gill Sans MT" panose="020B0502020104020203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Gill Sans MT" panose="020B0502020104020203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Gill Sans MT" panose="020B0502020104020203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gmu.edu/programs/masters/swe/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168669"/>
            <a:ext cx="8458200" cy="1333500"/>
          </a:xfrm>
        </p:spPr>
        <p:txBody>
          <a:bodyPr/>
          <a:lstStyle/>
          <a:p>
            <a:pPr eaLnBrk="1" hangingPunct="1"/>
            <a:r>
              <a:rPr lang="en-US" sz="4000" b="1" dirty="0" smtClean="0"/>
              <a:t>Generating Tests from Behavioral Models</a:t>
            </a: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2286007" y="3169361"/>
            <a:ext cx="4586037" cy="2954703"/>
          </a:xfrm>
          <a:prstGeom prst="rect">
            <a:avLst/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Jeff Offutt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Software Engineering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George Mason University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Fairfax, VA   USA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www.cs.gmu.edu/~offutt/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offutt@gmu.edu</a:t>
            </a:r>
          </a:p>
        </p:txBody>
      </p:sp>
      <p:sp>
        <p:nvSpPr>
          <p:cNvPr id="2" name="Rectangle 1"/>
          <p:cNvSpPr/>
          <p:nvPr/>
        </p:nvSpPr>
        <p:spPr>
          <a:xfrm>
            <a:off x="216565" y="6665485"/>
            <a:ext cx="601579" cy="192515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</a:t>
            </a:r>
            <a:r>
              <a:rPr lang="en-US" dirty="0" smtClean="0"/>
              <a:t>MBT 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82842"/>
            <a:ext cx="9144000" cy="5531810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Early detection of requirements defects </a:t>
            </a:r>
            <a:r>
              <a:rPr lang="en-US" dirty="0"/>
              <a:t>: Problems are almost always found when models are developed</a:t>
            </a:r>
          </a:p>
          <a:p>
            <a:pPr lvl="1"/>
            <a:r>
              <a:rPr lang="en-US" dirty="0"/>
              <a:t>Cheaper and easier to find and fix defects </a:t>
            </a:r>
            <a:r>
              <a:rPr lang="en-US" dirty="0" smtClean="0"/>
              <a:t>early</a:t>
            </a:r>
          </a:p>
          <a:p>
            <a:pPr lvl="1"/>
            <a:endParaRPr lang="en-US" dirty="0"/>
          </a:p>
          <a:p>
            <a:r>
              <a:rPr lang="en-US" dirty="0" smtClean="0">
                <a:solidFill>
                  <a:schemeClr val="tx2"/>
                </a:solidFill>
              </a:rPr>
              <a:t>Software evolution </a:t>
            </a:r>
            <a:r>
              <a:rPr lang="en-US" dirty="0" smtClean="0"/>
              <a:t>: Software changes can be reflected in the model, making it easy to generate new tests and determine which old tests need to be changed or deleted</a:t>
            </a:r>
          </a:p>
          <a:p>
            <a:pPr lvl="1"/>
            <a:endParaRPr lang="en-US" dirty="0"/>
          </a:p>
          <a:p>
            <a:r>
              <a:rPr lang="en-US" dirty="0" smtClean="0">
                <a:solidFill>
                  <a:schemeClr val="tx2"/>
                </a:solidFill>
              </a:rPr>
              <a:t>Less overlap </a:t>
            </a:r>
            <a:r>
              <a:rPr lang="en-US" dirty="0" smtClean="0"/>
              <a:t>: Each test will evaluate something unique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10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3307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Model-Based Testing Terms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F80E7-B056-4C76-86F1-135BF336DD8E}" type="slidenum">
              <a:rPr lang="zh-CN" altLang="en-US" smtClean="0"/>
              <a:pPr>
                <a:defRPr/>
              </a:pPr>
              <a:t>11</a:t>
            </a:fld>
            <a:endParaRPr lang="en-US" altLang="zh-CN"/>
          </a:p>
        </p:txBody>
      </p:sp>
      <p:sp>
        <p:nvSpPr>
          <p:cNvPr id="5" name="Rounded Rectangle 4"/>
          <p:cNvSpPr/>
          <p:nvPr/>
        </p:nvSpPr>
        <p:spPr bwMode="auto">
          <a:xfrm>
            <a:off x="3031958" y="951789"/>
            <a:ext cx="5967663" cy="1093579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Describes what </a:t>
            </a:r>
            <a:r>
              <a:rPr lang="en-US" dirty="0">
                <a:latin typeface="Gill Sans MT" panose="020B0502020104020203" pitchFamily="34" charset="0"/>
              </a:rPr>
              <a:t>the test should do or </a:t>
            </a:r>
            <a:r>
              <a:rPr lang="en-US" dirty="0" smtClean="0">
                <a:latin typeface="Gill Sans MT" panose="020B0502020104020203" pitchFamily="34" charset="0"/>
              </a:rPr>
              <a:t>cover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Withdraw more cash than is available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Take the false side of branch </a:t>
            </a:r>
            <a:r>
              <a:rPr lang="en-US" sz="2000" i="1" dirty="0"/>
              <a:t>B15</a:t>
            </a:r>
            <a:r>
              <a:rPr lang="en-US" sz="2000" dirty="0"/>
              <a:t> in </a:t>
            </a:r>
            <a:r>
              <a:rPr lang="en-US" sz="2000" dirty="0" smtClean="0"/>
              <a:t>class </a:t>
            </a:r>
            <a:r>
              <a:rPr lang="en-US" sz="2000" dirty="0"/>
              <a:t>under </a:t>
            </a:r>
            <a:r>
              <a:rPr lang="en-US" sz="2000" dirty="0" smtClean="0"/>
              <a:t>test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96233" y="1167710"/>
            <a:ext cx="2779295" cy="661737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Test requirement</a:t>
            </a:r>
            <a:endParaRPr lang="en-US" sz="28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68632" y="2376472"/>
            <a:ext cx="1106896" cy="661737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Model</a:t>
            </a:r>
            <a:endParaRPr lang="en-US" sz="28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94084" y="3483142"/>
            <a:ext cx="2081444" cy="661737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Abstract test</a:t>
            </a:r>
            <a:endParaRPr lang="en-US" sz="28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61737" y="4569049"/>
            <a:ext cx="2213791" cy="661737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Concrete test</a:t>
            </a:r>
            <a:endParaRPr lang="en-US" sz="28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6233" y="5775159"/>
            <a:ext cx="2779295" cy="661737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Executable model</a:t>
            </a:r>
            <a:endParaRPr lang="en-US" sz="28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3031957" y="2318554"/>
            <a:ext cx="5967663" cy="814847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Gill Sans MT" panose="020B0502020104020203" pitchFamily="34" charset="0"/>
              </a:rPr>
              <a:t>An abstract description of some aspect of the software (</a:t>
            </a:r>
            <a:r>
              <a:rPr lang="en-US" dirty="0" err="1">
                <a:latin typeface="Gill Sans MT" panose="020B0502020104020203" pitchFamily="34" charset="0"/>
              </a:rPr>
              <a:t>statechart</a:t>
            </a:r>
            <a:r>
              <a:rPr lang="en-US" dirty="0">
                <a:latin typeface="Gill Sans MT" panose="020B0502020104020203" pitchFamily="34" charset="0"/>
              </a:rPr>
              <a:t>, use case, </a:t>
            </a:r>
            <a:r>
              <a:rPr lang="en-US" dirty="0" smtClean="0">
                <a:latin typeface="Gill Sans MT" panose="020B0502020104020203" pitchFamily="34" charset="0"/>
              </a:rPr>
              <a:t>…)</a:t>
            </a:r>
            <a:endParaRPr lang="en-US" sz="2000" dirty="0">
              <a:latin typeface="Gill Sans MT" panose="020B0502020104020203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3031956" y="3406587"/>
            <a:ext cx="5967663" cy="814847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A test defined in terms of the model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Gill Sans MT" panose="020B0502020104020203" pitchFamily="34" charset="0"/>
              </a:rPr>
              <a:t>A test requirement in model-based testing</a:t>
            </a:r>
            <a:endParaRPr lang="en-US" sz="2000" dirty="0">
              <a:latin typeface="Gill Sans MT" panose="020B0502020104020203" pitchFamily="34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3031958" y="4494620"/>
            <a:ext cx="5967663" cy="814847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Gill Sans MT" panose="020B0502020104020203" pitchFamily="34" charset="0"/>
              </a:rPr>
              <a:t>A test defined in terms of the implementation, containing actual input values</a:t>
            </a:r>
            <a:endParaRPr lang="en-US" sz="2000" dirty="0">
              <a:latin typeface="Gill Sans MT" panose="020B0502020104020203" pitchFamily="34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3031955" y="5582654"/>
            <a:ext cx="5967663" cy="1046746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Gill Sans MT" panose="020B0502020104020203" pitchFamily="34" charset="0"/>
              </a:rPr>
              <a:t>A machine readable model that can be executed directly or machine translated to code</a:t>
            </a:r>
            <a:endParaRPr lang="en-US" sz="20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27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Model-Driven Test Design – Steps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D2874A-A4CA-483A-B588-7D8BE14DD19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2870" y="3596640"/>
            <a:ext cx="13830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s</a:t>
            </a:r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oftware artifact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88770" y="1125438"/>
            <a:ext cx="13830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model / structure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60420" y="1125438"/>
            <a:ext cx="18021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test requirements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22570" y="971550"/>
            <a:ext cx="2019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refined requirements / test specs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59040" y="3596640"/>
            <a:ext cx="13830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input values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00750" y="5132070"/>
            <a:ext cx="1002030" cy="707886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test cases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06900" y="5132070"/>
            <a:ext cx="1146810" cy="707886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test scripts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13050" y="5132070"/>
            <a:ext cx="1146810" cy="707886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test results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cxnSp>
        <p:nvCxnSpPr>
          <p:cNvPr id="16" name="Curved Connector 15"/>
          <p:cNvCxnSpPr>
            <a:stCxn id="7" idx="0"/>
            <a:endCxn id="8" idx="1"/>
          </p:cNvCxnSpPr>
          <p:nvPr/>
        </p:nvCxnSpPr>
        <p:spPr bwMode="auto">
          <a:xfrm rot="5400000" flipH="1" flipV="1">
            <a:off x="132948" y="2140819"/>
            <a:ext cx="2117259" cy="794385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hape 24"/>
          <p:cNvCxnSpPr>
            <a:stCxn id="11" idx="2"/>
            <a:endCxn id="12" idx="3"/>
          </p:cNvCxnSpPr>
          <p:nvPr/>
        </p:nvCxnSpPr>
        <p:spPr bwMode="auto">
          <a:xfrm rot="5400000">
            <a:off x="7035925" y="4271382"/>
            <a:ext cx="1181487" cy="1247775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1230630" y="5132070"/>
            <a:ext cx="1135380" cy="707886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pass / fail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cxnSp>
        <p:nvCxnSpPr>
          <p:cNvPr id="50" name="Straight Arrow Connector 49"/>
          <p:cNvCxnSpPr/>
          <p:nvPr/>
        </p:nvCxnSpPr>
        <p:spPr bwMode="auto">
          <a:xfrm flipV="1">
            <a:off x="2833679" y="1463040"/>
            <a:ext cx="663901" cy="1682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3" name="Straight Arrow Connector 52"/>
          <p:cNvCxnSpPr/>
          <p:nvPr/>
        </p:nvCxnSpPr>
        <p:spPr bwMode="auto">
          <a:xfrm flipV="1">
            <a:off x="4876791" y="1478901"/>
            <a:ext cx="519113" cy="96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4" name="Straight Arrow Connector 53"/>
          <p:cNvCxnSpPr/>
          <p:nvPr/>
        </p:nvCxnSpPr>
        <p:spPr bwMode="auto">
          <a:xfrm rot="10800000">
            <a:off x="2300285" y="5484882"/>
            <a:ext cx="636587" cy="226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0" name="Straight Arrow Connector 59"/>
          <p:cNvCxnSpPr/>
          <p:nvPr/>
        </p:nvCxnSpPr>
        <p:spPr bwMode="auto">
          <a:xfrm rot="10800000">
            <a:off x="3848088" y="5484881"/>
            <a:ext cx="636587" cy="226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1" name="Straight Arrow Connector 60"/>
          <p:cNvCxnSpPr/>
          <p:nvPr/>
        </p:nvCxnSpPr>
        <p:spPr bwMode="auto">
          <a:xfrm rot="10800000">
            <a:off x="5448284" y="5484881"/>
            <a:ext cx="636587" cy="226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67" name="TextBox 66"/>
          <p:cNvSpPr txBox="1"/>
          <p:nvPr/>
        </p:nvSpPr>
        <p:spPr>
          <a:xfrm>
            <a:off x="1565910" y="3028950"/>
            <a:ext cx="2412840" cy="1015663"/>
          </a:xfrm>
          <a:prstGeom prst="rect">
            <a:avLst/>
          </a:prstGeom>
          <a:solidFill>
            <a:srgbClr val="0000CC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IMPLEMENTATION</a:t>
            </a:r>
          </a:p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ABSTRACTION</a:t>
            </a:r>
          </a:p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LEVEL</a:t>
            </a:r>
            <a:endParaRPr lang="en-US" sz="2000" b="1" dirty="0">
              <a:solidFill>
                <a:schemeClr val="tx2"/>
              </a:solidFill>
              <a:latin typeface="Bradley Hand ITC" pitchFamily="66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084570" y="2118360"/>
            <a:ext cx="1989647" cy="1015663"/>
          </a:xfrm>
          <a:prstGeom prst="rect">
            <a:avLst/>
          </a:prstGeom>
          <a:solidFill>
            <a:srgbClr val="0000CC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DESIGN</a:t>
            </a:r>
          </a:p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ABSTRACTION</a:t>
            </a:r>
          </a:p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LEVEL</a:t>
            </a:r>
            <a:endParaRPr lang="en-US" sz="2000" b="1" dirty="0">
              <a:solidFill>
                <a:schemeClr val="tx2"/>
              </a:solidFill>
              <a:latin typeface="Bradley Hand ITC" pitchFamily="66" charset="0"/>
            </a:endParaRPr>
          </a:p>
        </p:txBody>
      </p:sp>
      <p:cxnSp>
        <p:nvCxnSpPr>
          <p:cNvPr id="20" name="Shape 19"/>
          <p:cNvCxnSpPr>
            <a:stCxn id="10" idx="3"/>
            <a:endCxn id="11" idx="0"/>
          </p:cNvCxnSpPr>
          <p:nvPr/>
        </p:nvCxnSpPr>
        <p:spPr bwMode="auto">
          <a:xfrm>
            <a:off x="7341870" y="1479382"/>
            <a:ext cx="908685" cy="2117258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>
            <a:off x="148590" y="3074670"/>
            <a:ext cx="8846820" cy="158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0066"/>
            </a:solidFill>
            <a:prstDash val="sysDot"/>
            <a:round/>
            <a:headEnd type="none" w="sm" len="sm"/>
            <a:tailEnd type="none" w="sm" len="sm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640080" y="2057400"/>
            <a:ext cx="1051891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analysis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792730" y="960120"/>
            <a:ext cx="1136850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criterion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693920" y="960120"/>
            <a:ext cx="819648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refine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623810" y="1588770"/>
            <a:ext cx="1124027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generate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383780" y="4720590"/>
            <a:ext cx="1138453" cy="1015663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prefix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postfix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expected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170170" y="4797665"/>
            <a:ext cx="1208985" cy="40011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automate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733800" y="4755755"/>
            <a:ext cx="995785" cy="40011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execute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217420" y="4782425"/>
            <a:ext cx="1095173" cy="40011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evaluate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MDTD – Activities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D2874A-A4CA-483A-B588-7D8BE14DD19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2870" y="3596640"/>
            <a:ext cx="13830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s</a:t>
            </a:r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oftware artifact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03070" y="1125438"/>
            <a:ext cx="13830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model / structure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03270" y="1125438"/>
            <a:ext cx="18021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test requirements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22570" y="971550"/>
            <a:ext cx="2019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refined requirements / test specs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59040" y="3596640"/>
            <a:ext cx="13830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input values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00750" y="5132070"/>
            <a:ext cx="1002030" cy="707886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test cases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06900" y="5132070"/>
            <a:ext cx="1146810" cy="707886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test scripts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13050" y="5132070"/>
            <a:ext cx="1146810" cy="707886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test results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cxnSp>
        <p:nvCxnSpPr>
          <p:cNvPr id="16" name="Curved Connector 15"/>
          <p:cNvCxnSpPr>
            <a:stCxn id="7" idx="0"/>
            <a:endCxn id="8" idx="1"/>
          </p:cNvCxnSpPr>
          <p:nvPr/>
        </p:nvCxnSpPr>
        <p:spPr bwMode="auto">
          <a:xfrm rot="5400000" flipH="1" flipV="1">
            <a:off x="190098" y="2083669"/>
            <a:ext cx="2117259" cy="908685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hape 24"/>
          <p:cNvCxnSpPr>
            <a:stCxn id="11" idx="2"/>
            <a:endCxn id="12" idx="3"/>
          </p:cNvCxnSpPr>
          <p:nvPr/>
        </p:nvCxnSpPr>
        <p:spPr bwMode="auto">
          <a:xfrm rot="5400000">
            <a:off x="7035925" y="4271382"/>
            <a:ext cx="1181487" cy="1247775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1230630" y="5132070"/>
            <a:ext cx="1135380" cy="707886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Comic Sans MS" pitchFamily="66" charset="0"/>
                <a:cs typeface="Shruti" pitchFamily="2"/>
              </a:rPr>
              <a:t>pass / fail</a:t>
            </a:r>
            <a:endParaRPr lang="en-US" sz="2000" b="1" dirty="0">
              <a:solidFill>
                <a:schemeClr val="tx2"/>
              </a:solidFill>
              <a:latin typeface="Comic Sans MS" pitchFamily="66" charset="0"/>
              <a:cs typeface="Shruti" pitchFamily="2"/>
            </a:endParaRPr>
          </a:p>
        </p:txBody>
      </p:sp>
      <p:cxnSp>
        <p:nvCxnSpPr>
          <p:cNvPr id="50" name="Straight Arrow Connector 49"/>
          <p:cNvCxnSpPr/>
          <p:nvPr/>
        </p:nvCxnSpPr>
        <p:spPr bwMode="auto">
          <a:xfrm flipV="1">
            <a:off x="3005129" y="1478901"/>
            <a:ext cx="519113" cy="96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3" name="Straight Arrow Connector 52"/>
          <p:cNvCxnSpPr/>
          <p:nvPr/>
        </p:nvCxnSpPr>
        <p:spPr bwMode="auto">
          <a:xfrm flipV="1">
            <a:off x="4876791" y="1478901"/>
            <a:ext cx="519113" cy="96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4" name="Straight Arrow Connector 53"/>
          <p:cNvCxnSpPr/>
          <p:nvPr/>
        </p:nvCxnSpPr>
        <p:spPr bwMode="auto">
          <a:xfrm rot="10800000">
            <a:off x="2300285" y="5484882"/>
            <a:ext cx="636587" cy="226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0" name="Straight Arrow Connector 59"/>
          <p:cNvCxnSpPr/>
          <p:nvPr/>
        </p:nvCxnSpPr>
        <p:spPr bwMode="auto">
          <a:xfrm rot="10800000">
            <a:off x="3848088" y="5484881"/>
            <a:ext cx="636587" cy="226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1" name="Straight Arrow Connector 60"/>
          <p:cNvCxnSpPr/>
          <p:nvPr/>
        </p:nvCxnSpPr>
        <p:spPr bwMode="auto">
          <a:xfrm rot="10800000">
            <a:off x="5448284" y="5484881"/>
            <a:ext cx="636587" cy="226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67" name="TextBox 66"/>
          <p:cNvSpPr txBox="1"/>
          <p:nvPr/>
        </p:nvSpPr>
        <p:spPr>
          <a:xfrm>
            <a:off x="1565910" y="3028950"/>
            <a:ext cx="2417649" cy="1015663"/>
          </a:xfrm>
          <a:prstGeom prst="rect">
            <a:avLst/>
          </a:prstGeom>
          <a:solidFill>
            <a:srgbClr val="0000CC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IMPLEMENTATION</a:t>
            </a:r>
          </a:p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ABSTRACTION</a:t>
            </a:r>
          </a:p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LEVEL</a:t>
            </a:r>
            <a:endParaRPr lang="en-US" sz="2000" b="1" dirty="0">
              <a:solidFill>
                <a:schemeClr val="tx2"/>
              </a:solidFill>
              <a:latin typeface="Bradley Hand ITC" pitchFamily="66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084570" y="2118360"/>
            <a:ext cx="1991251" cy="1015663"/>
          </a:xfrm>
          <a:prstGeom prst="rect">
            <a:avLst/>
          </a:prstGeom>
          <a:solidFill>
            <a:srgbClr val="0000CC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DESIGN</a:t>
            </a:r>
          </a:p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ABSTRACTION</a:t>
            </a:r>
          </a:p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Bradley Hand ITC" pitchFamily="66" charset="0"/>
              </a:rPr>
              <a:t>LEVEL</a:t>
            </a:r>
            <a:endParaRPr lang="en-US" sz="2000" b="1" dirty="0">
              <a:solidFill>
                <a:schemeClr val="tx2"/>
              </a:solidFill>
              <a:latin typeface="Bradley Hand ITC" pitchFamily="66" charset="0"/>
            </a:endParaRPr>
          </a:p>
        </p:txBody>
      </p:sp>
      <p:cxnSp>
        <p:nvCxnSpPr>
          <p:cNvPr id="20" name="Shape 19"/>
          <p:cNvCxnSpPr>
            <a:stCxn id="10" idx="3"/>
            <a:endCxn id="11" idx="0"/>
          </p:cNvCxnSpPr>
          <p:nvPr/>
        </p:nvCxnSpPr>
        <p:spPr bwMode="auto">
          <a:xfrm>
            <a:off x="7341870" y="1479382"/>
            <a:ext cx="908685" cy="2117258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>
            <a:off x="148590" y="3074670"/>
            <a:ext cx="8846820" cy="158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0066"/>
            </a:solidFill>
            <a:prstDash val="sysDot"/>
            <a:round/>
            <a:headEnd type="none" w="sm" len="sm"/>
            <a:tailEnd type="none" w="sm" len="sm"/>
          </a:ln>
          <a:effectLst/>
        </p:spPr>
      </p:cxnSp>
      <p:grpSp>
        <p:nvGrpSpPr>
          <p:cNvPr id="3" name="Group 38"/>
          <p:cNvGrpSpPr/>
          <p:nvPr/>
        </p:nvGrpSpPr>
        <p:grpSpPr>
          <a:xfrm>
            <a:off x="1325880" y="1036426"/>
            <a:ext cx="5966460" cy="1353205"/>
            <a:chOff x="1325880" y="1040130"/>
            <a:chExt cx="5966460" cy="1353205"/>
          </a:xfrm>
        </p:grpSpPr>
        <p:sp>
          <p:nvSpPr>
            <p:cNvPr id="27" name="Rounded Rectangle 26"/>
            <p:cNvSpPr/>
            <p:nvPr/>
          </p:nvSpPr>
          <p:spPr bwMode="auto">
            <a:xfrm>
              <a:off x="1325880" y="1040130"/>
              <a:ext cx="5966460" cy="1337310"/>
            </a:xfrm>
            <a:prstGeom prst="roundRect">
              <a:avLst/>
            </a:prstGeom>
            <a:solidFill>
              <a:srgbClr val="66CCFF">
                <a:alpha val="30196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465482" y="1931670"/>
              <a:ext cx="16872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Test Design</a:t>
              </a:r>
              <a:endPara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5" name="Group 37"/>
          <p:cNvGrpSpPr/>
          <p:nvPr/>
        </p:nvGrpSpPr>
        <p:grpSpPr>
          <a:xfrm>
            <a:off x="4396740" y="4131414"/>
            <a:ext cx="4712970" cy="1625058"/>
            <a:chOff x="4396740" y="6162514"/>
            <a:chExt cx="4712970" cy="1625058"/>
          </a:xfrm>
        </p:grpSpPr>
        <p:sp>
          <p:nvSpPr>
            <p:cNvPr id="30" name="Rounded Rectangle 29"/>
            <p:cNvSpPr/>
            <p:nvPr/>
          </p:nvSpPr>
          <p:spPr bwMode="auto">
            <a:xfrm>
              <a:off x="4396740" y="6187372"/>
              <a:ext cx="4712970" cy="1600200"/>
            </a:xfrm>
            <a:prstGeom prst="roundRect">
              <a:avLst/>
            </a:prstGeom>
            <a:solidFill>
              <a:srgbClr val="66CCFF">
                <a:alpha val="30196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scene3d>
              <a:camera prst="orthographicFront">
                <a:rot lat="0" lon="0" rev="1800000"/>
              </a:camera>
              <a:lightRig rig="threePt" dir="t"/>
            </a:scene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152739" y="6162514"/>
              <a:ext cx="2752808" cy="523220"/>
            </a:xfrm>
            <a:prstGeom prst="rect">
              <a:avLst/>
            </a:prstGeom>
            <a:noFill/>
            <a:scene3d>
              <a:camera prst="orthographicFront">
                <a:rot lat="0" lon="0" rev="1800000"/>
              </a:camera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Test Automation</a:t>
              </a:r>
              <a:endPara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7" name="Group 36"/>
          <p:cNvGrpSpPr/>
          <p:nvPr/>
        </p:nvGrpSpPr>
        <p:grpSpPr>
          <a:xfrm>
            <a:off x="2872740" y="5101590"/>
            <a:ext cx="1527810" cy="1425357"/>
            <a:chOff x="2872740" y="5101590"/>
            <a:chExt cx="1527810" cy="1425357"/>
          </a:xfrm>
        </p:grpSpPr>
        <p:sp>
          <p:nvSpPr>
            <p:cNvPr id="32" name="Rounded Rectangle 31"/>
            <p:cNvSpPr/>
            <p:nvPr/>
          </p:nvSpPr>
          <p:spPr bwMode="auto">
            <a:xfrm>
              <a:off x="2907030" y="5101590"/>
              <a:ext cx="1459230" cy="1424940"/>
            </a:xfrm>
            <a:prstGeom prst="roundRect">
              <a:avLst/>
            </a:prstGeom>
            <a:solidFill>
              <a:srgbClr val="66CCFF">
                <a:alpha val="30196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872740" y="5695950"/>
              <a:ext cx="152781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Test Execution</a:t>
              </a:r>
              <a:endPara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8" name="Group 35"/>
          <p:cNvGrpSpPr/>
          <p:nvPr/>
        </p:nvGrpSpPr>
        <p:grpSpPr>
          <a:xfrm>
            <a:off x="937260" y="5116830"/>
            <a:ext cx="1623060" cy="1448217"/>
            <a:chOff x="1188720" y="5025390"/>
            <a:chExt cx="1623060" cy="1448217"/>
          </a:xfrm>
        </p:grpSpPr>
        <p:sp>
          <p:nvSpPr>
            <p:cNvPr id="34" name="Rounded Rectangle 33"/>
            <p:cNvSpPr/>
            <p:nvPr/>
          </p:nvSpPr>
          <p:spPr bwMode="auto">
            <a:xfrm>
              <a:off x="1196340" y="5025390"/>
              <a:ext cx="1615440" cy="1424940"/>
            </a:xfrm>
            <a:prstGeom prst="roundRect">
              <a:avLst/>
            </a:prstGeom>
            <a:solidFill>
              <a:srgbClr val="66CCFF">
                <a:alpha val="30196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188720" y="5642610"/>
              <a:ext cx="16230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Test Evaluation</a:t>
              </a:r>
              <a:endPara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40" name="AutoShape 15"/>
          <p:cNvSpPr>
            <a:spLocks noChangeArrowheads="1"/>
          </p:cNvSpPr>
          <p:nvPr/>
        </p:nvSpPr>
        <p:spPr bwMode="auto">
          <a:xfrm>
            <a:off x="1123950" y="2429510"/>
            <a:ext cx="6088380" cy="2153920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  <a:latin typeface="Papyrus" pitchFamily="66" charset="0"/>
              </a:rPr>
              <a:t>Raising our abstraction level makes</a:t>
            </a:r>
          </a:p>
          <a:p>
            <a:pPr algn="ctr"/>
            <a:r>
              <a:rPr lang="en-US" sz="2400" b="1" dirty="0" smtClean="0">
                <a:solidFill>
                  <a:schemeClr val="tx2"/>
                </a:solidFill>
                <a:latin typeface="Papyrus" pitchFamily="66" charset="0"/>
              </a:rPr>
              <a:t>test design MUCH easier</a:t>
            </a:r>
            <a:endParaRPr lang="en-US" sz="2400" b="1" dirty="0">
              <a:solidFill>
                <a:schemeClr val="tx2"/>
              </a:solidFill>
              <a:latin typeface="Papyrus" pitchFamily="66" charset="0"/>
            </a:endParaRPr>
          </a:p>
        </p:txBody>
      </p:sp>
      <p:grpSp>
        <p:nvGrpSpPr>
          <p:cNvPr id="19" name="Group 43"/>
          <p:cNvGrpSpPr/>
          <p:nvPr/>
        </p:nvGrpSpPr>
        <p:grpSpPr>
          <a:xfrm>
            <a:off x="810227" y="1539433"/>
            <a:ext cx="4398388" cy="843630"/>
            <a:chOff x="810227" y="1539433"/>
            <a:chExt cx="4398388" cy="843630"/>
          </a:xfrm>
        </p:grpSpPr>
        <p:sp>
          <p:nvSpPr>
            <p:cNvPr id="42" name="TextBox 41"/>
            <p:cNvSpPr txBox="1"/>
            <p:nvPr/>
          </p:nvSpPr>
          <p:spPr>
            <a:xfrm>
              <a:off x="3460837" y="1921398"/>
              <a:ext cx="17477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Test Design</a:t>
              </a:r>
              <a:endPara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3" name="Right Arrow 42"/>
            <p:cNvSpPr/>
            <p:nvPr/>
          </p:nvSpPr>
          <p:spPr>
            <a:xfrm>
              <a:off x="810227" y="1539433"/>
              <a:ext cx="868102" cy="289367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685791" y="1684395"/>
            <a:ext cx="7772383" cy="733927"/>
          </a:xfrm>
          <a:prstGeom prst="roundRect">
            <a:avLst/>
          </a:prstGeom>
          <a:solidFill>
            <a:schemeClr val="bg1">
              <a:lumMod val="40000"/>
              <a:lumOff val="60000"/>
            </a:schemeClr>
          </a:solidFill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Gill Sans MT" panose="020B0502020104020203" pitchFamily="34" charset="0"/>
              </a:rPr>
              <a:t>Yes—developing the model is considered part of test design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Frequently Asked Questions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F80E7-B056-4C76-86F1-135BF336DD8E}" type="slidenum">
              <a:rPr lang="zh-CN" altLang="en-US" smtClean="0"/>
              <a:pPr>
                <a:defRPr/>
              </a:pPr>
              <a:t>14</a:t>
            </a:fld>
            <a:endParaRPr lang="en-US" altLang="zh-CN"/>
          </a:p>
        </p:txBody>
      </p:sp>
      <p:sp>
        <p:nvSpPr>
          <p:cNvPr id="5" name="Oval 4"/>
          <p:cNvSpPr/>
          <p:nvPr/>
        </p:nvSpPr>
        <p:spPr>
          <a:xfrm>
            <a:off x="433120" y="932439"/>
            <a:ext cx="8253663" cy="9324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Gill Sans MT" panose="020B0502020104020203" pitchFamily="34" charset="0"/>
              </a:rPr>
              <a:t>Can I use MBT if developers do not create models 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93807" y="3031947"/>
            <a:ext cx="7772383" cy="862295"/>
          </a:xfrm>
          <a:prstGeom prst="roundRect">
            <a:avLst/>
          </a:prstGeom>
          <a:solidFill>
            <a:schemeClr val="bg1">
              <a:lumMod val="40000"/>
              <a:lumOff val="60000"/>
            </a:schemeClr>
          </a:solidFill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latin typeface="Gill Sans MT" panose="020B0502020104020203" pitchFamily="34" charset="0"/>
              </a:rPr>
              <a:t>No—The design will almost certainly have changed during implementation, so the model will be out of date</a:t>
            </a:r>
          </a:p>
        </p:txBody>
      </p:sp>
      <p:sp>
        <p:nvSpPr>
          <p:cNvPr id="8" name="Oval 7"/>
          <p:cNvSpPr/>
          <p:nvPr/>
        </p:nvSpPr>
        <p:spPr>
          <a:xfrm>
            <a:off x="204542" y="2528679"/>
            <a:ext cx="8722894" cy="647645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Gill Sans MT" panose="020B0502020104020203" pitchFamily="34" charset="0"/>
              </a:rPr>
              <a:t>Can I use the development models as-is 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93807" y="4800599"/>
            <a:ext cx="7992976" cy="1961147"/>
          </a:xfrm>
          <a:prstGeom prst="roundRect">
            <a:avLst/>
          </a:prstGeom>
          <a:solidFill>
            <a:schemeClr val="bg1">
              <a:lumMod val="40000"/>
              <a:lumOff val="60000"/>
            </a:schemeClr>
          </a:solidFill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Gill Sans MT" panose="020B0502020104020203" pitchFamily="34" charset="0"/>
              </a:rPr>
              <a:t>Modeling </a:t>
            </a:r>
            <a:r>
              <a:rPr lang="en-US" dirty="0" smtClean="0">
                <a:latin typeface="Gill Sans MT" panose="020B0502020104020203" pitchFamily="34" charset="0"/>
              </a:rPr>
              <a:t>skills need to </a:t>
            </a:r>
            <a:r>
              <a:rPr lang="en-US" dirty="0">
                <a:latin typeface="Gill Sans MT" panose="020B0502020104020203" pitchFamily="34" charset="0"/>
              </a:rPr>
              <a:t>be learned, and </a:t>
            </a:r>
            <a:r>
              <a:rPr lang="en-US" dirty="0" smtClean="0">
                <a:latin typeface="Gill Sans MT" panose="020B0502020104020203" pitchFamily="34" charset="0"/>
              </a:rPr>
              <a:t>require knowledge </a:t>
            </a:r>
            <a:r>
              <a:rPr lang="en-US" dirty="0">
                <a:latin typeface="Gill Sans MT" panose="020B0502020104020203" pitchFamily="34" charset="0"/>
              </a:rPr>
              <a:t>of the domain and the implementation language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Programmers </a:t>
            </a:r>
            <a:r>
              <a:rPr lang="en-US" dirty="0">
                <a:latin typeface="Gill Sans MT" panose="020B0502020104020203" pitchFamily="34" charset="0"/>
              </a:rPr>
              <a:t>can learn with modest effort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Gill Sans MT" panose="020B0502020104020203" pitchFamily="34" charset="0"/>
              </a:rPr>
              <a:t>Test teams without programmers will need </a:t>
            </a:r>
            <a:r>
              <a:rPr lang="en-US" dirty="0" smtClean="0">
                <a:latin typeface="Gill Sans MT" panose="020B0502020104020203" pitchFamily="34" charset="0"/>
              </a:rPr>
              <a:t>to acquire additional technical knowledge and skills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441136" y="4008615"/>
            <a:ext cx="8253663" cy="9324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Gill Sans MT" panose="020B0502020104020203" pitchFamily="34" charset="0"/>
              </a:rPr>
              <a:t>Can our existing testers create the models ?</a:t>
            </a:r>
          </a:p>
        </p:txBody>
      </p:sp>
    </p:spTree>
    <p:extLst>
      <p:ext uri="{BB962C8B-B14F-4D97-AF65-F5344CB8AC3E}">
        <p14:creationId xmlns:p14="http://schemas.microsoft.com/office/powerpoint/2010/main" val="2989250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657" y="0"/>
            <a:ext cx="8080985" cy="1219200"/>
          </a:xfrm>
        </p:spPr>
        <p:txBody>
          <a:bodyPr/>
          <a:lstStyle/>
          <a:p>
            <a:r>
              <a:rPr lang="en-US" dirty="0"/>
              <a:t>Obstacles to Model-Based Testing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F80E7-B056-4C76-86F1-135BF336DD8E}" type="slidenum">
              <a:rPr lang="zh-CN" altLang="en-US" smtClean="0"/>
              <a:pPr>
                <a:defRPr/>
              </a:pPr>
              <a:t>15</a:t>
            </a:fld>
            <a:endParaRPr lang="en-US" altLang="zh-CN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68942" y="1040403"/>
            <a:ext cx="2460811" cy="584775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Comfort</a:t>
            </a:r>
            <a:endParaRPr lang="en-US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  <a:ea typeface="ＭＳ Ｐゴシック" pitchFamily="48" charset="-128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3229534" y="951790"/>
            <a:ext cx="5627595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>
                <a:latin typeface="Gill Sans MT" panose="020B0502020104020203" pitchFamily="34" charset="0"/>
              </a:rPr>
              <a:t>We’re not used to doing it this way</a:t>
            </a:r>
            <a:endParaRPr lang="en-US" sz="28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68942" y="2153869"/>
            <a:ext cx="2460811" cy="584775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Skill sets</a:t>
            </a:r>
            <a:endParaRPr lang="en-US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  <a:ea typeface="ＭＳ Ｐゴシック" pitchFamily="48" charset="-128"/>
              <a:cs typeface="Times New Roman" pitchFamily="18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3229534" y="2065256"/>
            <a:ext cx="5627595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>
                <a:latin typeface="Gill Sans MT" panose="020B0502020104020203" pitchFamily="34" charset="0"/>
              </a:rPr>
              <a:t>Need testers who can design and understand programming</a:t>
            </a:r>
            <a:endParaRPr lang="en-US" sz="28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68942" y="3267335"/>
            <a:ext cx="2460811" cy="584775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Expectations</a:t>
            </a:r>
            <a:endParaRPr lang="en-US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  <a:ea typeface="ＭＳ Ｐゴシック" pitchFamily="48" charset="-128"/>
              <a:cs typeface="Times New Roman" pitchFamily="18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3229534" y="3178722"/>
            <a:ext cx="5627595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>
                <a:latin typeface="Gill Sans MT" panose="020B0502020104020203" pitchFamily="34" charset="0"/>
              </a:rPr>
              <a:t>Significant upfront investment before tests are produced</a:t>
            </a:r>
            <a:endParaRPr lang="en-US" sz="28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68942" y="4292188"/>
            <a:ext cx="2460811" cy="1077218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Requires tool support</a:t>
            </a:r>
            <a:endParaRPr lang="en-US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  <a:ea typeface="ＭＳ Ｐゴシック" pitchFamily="48" charset="-128"/>
              <a:cs typeface="Times New Roman" pitchFamily="18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3229534" y="4449797"/>
            <a:ext cx="5627595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>
                <a:latin typeface="Gill Sans MT" panose="020B0502020104020203" pitchFamily="34" charset="0"/>
              </a:rPr>
              <a:t>Good tools are available</a:t>
            </a:r>
            <a:endParaRPr lang="en-US" sz="28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268942" y="5809485"/>
            <a:ext cx="2460811" cy="584775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Fear</a:t>
            </a:r>
            <a:endParaRPr lang="en-US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  <a:ea typeface="ＭＳ Ｐゴシック" pitchFamily="48" charset="-128"/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3229534" y="5720872"/>
            <a:ext cx="5627595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Will I lose my job ?</a:t>
            </a:r>
            <a:endParaRPr lang="en-US" sz="28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023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6" grpId="0" animBg="1"/>
      <p:bldP spid="10" grpId="0" animBg="1"/>
      <p:bldP spid="7" grpId="0" animBg="1"/>
      <p:bldP spid="11" grpId="0" animBg="1"/>
      <p:bldP spid="8" grpId="0" animBg="1"/>
      <p:bldP spid="12" grpId="0" animBg="1"/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16</a:t>
            </a:fld>
            <a:endParaRPr lang="en-US" altLang="zh-CN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83060" y="1452852"/>
            <a:ext cx="8377881" cy="2894424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Introduction to Mason and 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Introduction to Model-Based Testing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>
                <a:latin typeface="Comic Sans MS" pitchFamily="66" charset="0"/>
              </a:rPr>
              <a:t>An MBT Example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The Mapping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The Test Oracle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>
                <a:latin typeface="Comic Sans MS" pitchFamily="66" charset="0"/>
              </a:rPr>
              <a:t>Conclusions, Contributions, &amp; Future Ideas</a:t>
            </a:r>
          </a:p>
        </p:txBody>
      </p:sp>
      <p:sp>
        <p:nvSpPr>
          <p:cNvPr id="8" name="Rectangle 7"/>
          <p:cNvSpPr/>
          <p:nvPr/>
        </p:nvSpPr>
        <p:spPr>
          <a:xfrm>
            <a:off x="442860" y="2364693"/>
            <a:ext cx="2984986" cy="421240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292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094" y="0"/>
            <a:ext cx="8552706" cy="1183655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An Example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53267" y="875616"/>
            <a:ext cx="3612935" cy="57979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8863" y="765131"/>
            <a:ext cx="5607174" cy="5951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Edge</a:t>
            </a:r>
            <a:r>
              <a:rPr lang="en-US" sz="3000" dirty="0" smtClean="0">
                <a:latin typeface="Gill Sans MT" panose="020B0502020104020203" pitchFamily="34" charset="0"/>
              </a:rPr>
              <a:t> coverage (EC)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Gill Sans MT" panose="020B0502020104020203" pitchFamily="34" charset="0"/>
              </a:rPr>
              <a:t>Covers every edge</a:t>
            </a:r>
          </a:p>
          <a:p>
            <a:r>
              <a:rPr lang="en-US" sz="30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Edge-pair</a:t>
            </a:r>
            <a:r>
              <a:rPr lang="en-US" sz="3000" dirty="0" smtClean="0">
                <a:latin typeface="Gill Sans MT" panose="020B0502020104020203" pitchFamily="34" charset="0"/>
              </a:rPr>
              <a:t> coverage (EPC)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Gill Sans MT" panose="020B0502020104020203" pitchFamily="34" charset="0"/>
              </a:rPr>
              <a:t>Covers the subpaths of length up to 2</a:t>
            </a:r>
          </a:p>
          <a:p>
            <a:r>
              <a:rPr lang="en-US" sz="3000" dirty="0">
                <a:solidFill>
                  <a:schemeClr val="tx2"/>
                </a:solidFill>
                <a:latin typeface="Gill Sans MT" panose="020B0502020104020203" pitchFamily="34" charset="0"/>
              </a:rPr>
              <a:t>P</a:t>
            </a:r>
            <a:r>
              <a:rPr lang="en-US" sz="30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rime </a:t>
            </a:r>
            <a:r>
              <a:rPr lang="en-US" sz="3000" dirty="0">
                <a:solidFill>
                  <a:schemeClr val="tx2"/>
                </a:solidFill>
                <a:latin typeface="Gill Sans MT" panose="020B0502020104020203" pitchFamily="34" charset="0"/>
              </a:rPr>
              <a:t>path </a:t>
            </a:r>
            <a:r>
              <a:rPr lang="en-US" sz="3000" dirty="0" smtClean="0">
                <a:latin typeface="Gill Sans MT" panose="020B0502020104020203" pitchFamily="34" charset="0"/>
              </a:rPr>
              <a:t>coverage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Gill Sans MT" panose="020B0502020104020203" pitchFamily="34" charset="0"/>
              </a:rPr>
              <a:t>Covers all prime paths</a:t>
            </a:r>
          </a:p>
          <a:p>
            <a:pPr lvl="1">
              <a:lnSpc>
                <a:spcPct val="90000"/>
              </a:lnSpc>
            </a:pPr>
            <a:r>
              <a:rPr lang="en-US" sz="2400" i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Prime path</a:t>
            </a:r>
            <a:r>
              <a:rPr lang="en-US" sz="2400" dirty="0" smtClean="0">
                <a:latin typeface="Gill Sans MT" panose="020B0502020104020203" pitchFamily="34" charset="0"/>
              </a:rPr>
              <a:t> </a:t>
            </a:r>
          </a:p>
          <a:p>
            <a:pPr lvl="2">
              <a:lnSpc>
                <a:spcPct val="100000"/>
              </a:lnSpc>
            </a:pPr>
            <a:r>
              <a:rPr lang="en-US" sz="2200" dirty="0">
                <a:latin typeface="Gill Sans MT" panose="020B0502020104020203" pitchFamily="34" charset="0"/>
              </a:rPr>
              <a:t>N</a:t>
            </a:r>
            <a:r>
              <a:rPr lang="en-US" sz="2200" dirty="0" smtClean="0">
                <a:latin typeface="Gill Sans MT" panose="020B0502020104020203" pitchFamily="34" charset="0"/>
              </a:rPr>
              <a:t>o </a:t>
            </a:r>
            <a:r>
              <a:rPr lang="en-US" sz="2200" dirty="0">
                <a:latin typeface="Gill Sans MT" panose="020B0502020104020203" pitchFamily="34" charset="0"/>
              </a:rPr>
              <a:t>node appears more than once unless the entire path is a loop</a:t>
            </a:r>
            <a:endParaRPr lang="en-US" sz="2200" dirty="0" smtClean="0">
              <a:latin typeface="Gill Sans MT" panose="020B0502020104020203" pitchFamily="34" charset="0"/>
            </a:endParaRPr>
          </a:p>
          <a:p>
            <a:pPr lvl="2">
              <a:lnSpc>
                <a:spcPct val="100000"/>
              </a:lnSpc>
            </a:pPr>
            <a:r>
              <a:rPr lang="en-US" sz="2200" dirty="0" smtClean="0">
                <a:latin typeface="Gill Sans MT" panose="020B0502020104020203" pitchFamily="34" charset="0"/>
              </a:rPr>
              <a:t>Cannot </a:t>
            </a:r>
            <a:r>
              <a:rPr lang="en-US" sz="2200" dirty="0">
                <a:latin typeface="Gill Sans MT" panose="020B0502020104020203" pitchFamily="34" charset="0"/>
              </a:rPr>
              <a:t>be a </a:t>
            </a:r>
            <a:r>
              <a:rPr lang="en-US" sz="2200" dirty="0" err="1">
                <a:latin typeface="Gill Sans MT" panose="020B0502020104020203" pitchFamily="34" charset="0"/>
              </a:rPr>
              <a:t>subpath</a:t>
            </a:r>
            <a:r>
              <a:rPr lang="en-US" sz="2200" dirty="0">
                <a:latin typeface="Gill Sans MT" panose="020B0502020104020203" pitchFamily="34" charset="0"/>
              </a:rPr>
              <a:t> of </a:t>
            </a:r>
            <a:r>
              <a:rPr lang="en-US" sz="2200" dirty="0" smtClean="0">
                <a:latin typeface="Gill Sans MT" panose="020B0502020104020203" pitchFamily="34" charset="0"/>
              </a:rPr>
              <a:t>other prime paths</a:t>
            </a:r>
            <a:endParaRPr lang="en-US" sz="2200" dirty="0">
              <a:latin typeface="Gill Sans MT" panose="020B0502020104020203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351421" y="1814185"/>
            <a:ext cx="703793" cy="650083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178192" y="1814185"/>
            <a:ext cx="703793" cy="650083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1" name="Oval 10"/>
          <p:cNvSpPr/>
          <p:nvPr/>
        </p:nvSpPr>
        <p:spPr>
          <a:xfrm>
            <a:off x="3351421" y="3721516"/>
            <a:ext cx="703793" cy="650083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2" name="Oval 11"/>
          <p:cNvSpPr/>
          <p:nvPr/>
        </p:nvSpPr>
        <p:spPr>
          <a:xfrm>
            <a:off x="5178192" y="3721516"/>
            <a:ext cx="703793" cy="650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cxnSp>
        <p:nvCxnSpPr>
          <p:cNvPr id="13" name="Straight Arrow Connector 12"/>
          <p:cNvCxnSpPr>
            <a:stCxn id="5" idx="6"/>
            <a:endCxn id="10" idx="2"/>
          </p:cNvCxnSpPr>
          <p:nvPr/>
        </p:nvCxnSpPr>
        <p:spPr>
          <a:xfrm>
            <a:off x="4055214" y="2139227"/>
            <a:ext cx="112297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180330" y="1814185"/>
            <a:ext cx="812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Coin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/>
          <p:cNvCxnSpPr>
            <a:stCxn id="5" idx="4"/>
            <a:endCxn id="11" idx="0"/>
          </p:cNvCxnSpPr>
          <p:nvPr/>
        </p:nvCxnSpPr>
        <p:spPr>
          <a:xfrm>
            <a:off x="3703318" y="2464268"/>
            <a:ext cx="0" cy="125724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099340" y="2935369"/>
            <a:ext cx="13042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AddChoc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541457" y="2464268"/>
            <a:ext cx="0" cy="125724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055214" y="3924394"/>
            <a:ext cx="112297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4055214" y="4122149"/>
            <a:ext cx="112297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055214" y="4122149"/>
            <a:ext cx="11909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GetChoc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883351" y="2887714"/>
            <a:ext cx="12768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AddChoc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203007" y="3540620"/>
            <a:ext cx="7900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Coin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Arrow Connector 31"/>
          <p:cNvCxnSpPr>
            <a:stCxn id="12" idx="1"/>
            <a:endCxn id="5" idx="5"/>
          </p:cNvCxnSpPr>
          <p:nvPr/>
        </p:nvCxnSpPr>
        <p:spPr>
          <a:xfrm flipH="1" flipV="1">
            <a:off x="3952146" y="2369066"/>
            <a:ext cx="1329114" cy="1447652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203007" y="2441187"/>
            <a:ext cx="11909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GetChoc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8" name="Straight Arrow Connector 67"/>
          <p:cNvCxnSpPr>
            <a:stCxn id="10" idx="0"/>
            <a:endCxn id="10" idx="6"/>
          </p:cNvCxnSpPr>
          <p:nvPr/>
        </p:nvCxnSpPr>
        <p:spPr>
          <a:xfrm rot="16200000" flipH="1">
            <a:off x="5543516" y="1800758"/>
            <a:ext cx="325042" cy="351896"/>
          </a:xfrm>
          <a:prstGeom prst="curvedConnector4">
            <a:avLst>
              <a:gd name="adj1" fmla="val -70329"/>
              <a:gd name="adj2" fmla="val 164962"/>
            </a:avLst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133898" y="1278706"/>
            <a:ext cx="748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Coin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5" name="Straight Arrow Connector 67"/>
          <p:cNvCxnSpPr>
            <a:stCxn id="11" idx="4"/>
            <a:endCxn id="11" idx="2"/>
          </p:cNvCxnSpPr>
          <p:nvPr/>
        </p:nvCxnSpPr>
        <p:spPr>
          <a:xfrm rot="5400000" flipH="1">
            <a:off x="3364849" y="4033131"/>
            <a:ext cx="325041" cy="351897"/>
          </a:xfrm>
          <a:prstGeom prst="curvedConnector4">
            <a:avLst>
              <a:gd name="adj1" fmla="val -70330"/>
              <a:gd name="adj2" fmla="val 164962"/>
            </a:avLst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67"/>
          <p:cNvCxnSpPr>
            <a:stCxn id="12" idx="6"/>
            <a:endCxn id="12" idx="4"/>
          </p:cNvCxnSpPr>
          <p:nvPr/>
        </p:nvCxnSpPr>
        <p:spPr>
          <a:xfrm flipH="1">
            <a:off x="5530089" y="4046558"/>
            <a:ext cx="351896" cy="325041"/>
          </a:xfrm>
          <a:prstGeom prst="curvedConnector4">
            <a:avLst>
              <a:gd name="adj1" fmla="val -64962"/>
              <a:gd name="adj2" fmla="val 170330"/>
            </a:avLst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2629887" y="4548785"/>
            <a:ext cx="1322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AddChoc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853266" y="4566629"/>
            <a:ext cx="20047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AddChoc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/ Coin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Oval 82"/>
          <p:cNvSpPr/>
          <p:nvPr/>
        </p:nvSpPr>
        <p:spPr>
          <a:xfrm>
            <a:off x="3612605" y="1088603"/>
            <a:ext cx="181425" cy="19010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4" name="Straight Arrow Connector 83"/>
          <p:cNvCxnSpPr>
            <a:stCxn id="83" idx="4"/>
            <a:endCxn id="5" idx="0"/>
          </p:cNvCxnSpPr>
          <p:nvPr/>
        </p:nvCxnSpPr>
        <p:spPr>
          <a:xfrm>
            <a:off x="3703318" y="1278707"/>
            <a:ext cx="0" cy="53547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3439511" y="4948895"/>
            <a:ext cx="3635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1: credit = 0 &amp; #stock = 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439512" y="5318227"/>
            <a:ext cx="3635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credit &gt; 0 &amp; #stock = 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439512" y="5687559"/>
            <a:ext cx="3635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3: credit = 0 &amp; #stock &gt; 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3439512" y="6063796"/>
            <a:ext cx="3635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credit &gt; 0 &amp; #stock &gt; 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5221409" y="3760183"/>
            <a:ext cx="617358" cy="572752"/>
          </a:xfrm>
          <a:prstGeom prst="ellipse">
            <a:avLst/>
          </a:prstGeom>
          <a:noFill/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973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4640"/>
    </mc:Choice>
    <mc:Fallback xmlns="">
      <p:transition spd="slow" advTm="9464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2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2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2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2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2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3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3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3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3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38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40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42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44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46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48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50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52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54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56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176 -0.00069 L 0.26779 -0.00301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92" y="-116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17 -0.00046 L 0.30111 -0.0004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97" y="0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504 -0.00231 " pathEditMode="relative" ptsTypes="AA">
                                      <p:cBhvr>
                                        <p:cTn id="6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1" grpId="0" animBg="1"/>
      <p:bldP spid="12" grpId="0" animBg="1"/>
      <p:bldP spid="14" grpId="0"/>
      <p:bldP spid="20" grpId="0"/>
      <p:bldP spid="28" grpId="0"/>
      <p:bldP spid="29" grpId="0"/>
      <p:bldP spid="30" grpId="0"/>
      <p:bldP spid="35" grpId="0"/>
      <p:bldP spid="74" grpId="0"/>
      <p:bldP spid="81" grpId="0"/>
      <p:bldP spid="82" grpId="0"/>
      <p:bldP spid="83" grpId="0" animBg="1"/>
      <p:bldP spid="87" grpId="0"/>
      <p:bldP spid="88" grpId="0"/>
      <p:bldP spid="89" grpId="0"/>
      <p:bldP spid="90" grpId="0"/>
      <p:bldP spid="3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53" y="1"/>
            <a:ext cx="8403158" cy="107878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An Example (cont.)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53267" y="875616"/>
            <a:ext cx="3612935" cy="57979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-1" y="713971"/>
            <a:ext cx="6672640" cy="3541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800" dirty="0" smtClean="0">
                <a:latin typeface="Gill Sans MT" panose="020B0502020104020203" pitchFamily="34" charset="0"/>
              </a:rPr>
              <a:t>14 </a:t>
            </a:r>
            <a:r>
              <a:rPr lang="en-US" sz="28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prime </a:t>
            </a:r>
            <a:r>
              <a:rPr lang="en-US" sz="2800" dirty="0">
                <a:solidFill>
                  <a:schemeClr val="tx2"/>
                </a:solidFill>
                <a:latin typeface="Gill Sans MT" panose="020B0502020104020203" pitchFamily="34" charset="0"/>
              </a:rPr>
              <a:t>paths </a:t>
            </a:r>
            <a:r>
              <a:rPr lang="en-US" sz="2800" dirty="0">
                <a:latin typeface="Gill Sans MT" panose="020B0502020104020203" pitchFamily="34" charset="0"/>
              </a:rPr>
              <a:t>(e.g., [1, 3, 4, </a:t>
            </a:r>
            <a:r>
              <a:rPr lang="en-US" sz="2800" dirty="0" smtClean="0">
                <a:latin typeface="Gill Sans MT" panose="020B0502020104020203" pitchFamily="34" charset="0"/>
              </a:rPr>
              <a:t>1])</a:t>
            </a:r>
            <a:endParaRPr lang="en-US" sz="2800" dirty="0">
              <a:latin typeface="Gill Sans MT" panose="020B0502020104020203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2800" dirty="0" smtClean="0">
                <a:latin typeface="Gill Sans MT" panose="020B0502020104020203" pitchFamily="34" charset="0"/>
              </a:rPr>
              <a:t>Nine </a:t>
            </a:r>
            <a:r>
              <a:rPr lang="en-US" sz="28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test paths </a:t>
            </a:r>
            <a:r>
              <a:rPr lang="en-US" sz="2800" dirty="0" smtClean="0">
                <a:latin typeface="Gill Sans MT" panose="020B0502020104020203" pitchFamily="34" charset="0"/>
              </a:rPr>
              <a:t>(e.g., [1, 3, 4, 1, 2, 4])</a:t>
            </a:r>
          </a:p>
          <a:p>
            <a:pPr>
              <a:lnSpc>
                <a:spcPct val="130000"/>
              </a:lnSpc>
            </a:pPr>
            <a:r>
              <a:rPr lang="en-US" sz="2800" dirty="0" smtClean="0">
                <a:latin typeface="Gill Sans MT" panose="020B0502020104020203" pitchFamily="34" charset="0"/>
              </a:rPr>
              <a:t>Nine </a:t>
            </a:r>
            <a:r>
              <a:rPr lang="en-US" sz="28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JUnit</a:t>
            </a:r>
            <a:r>
              <a:rPr lang="en-US" sz="2800" dirty="0" smtClean="0">
                <a:latin typeface="Gill Sans MT" panose="020B0502020104020203" pitchFamily="34" charset="0"/>
              </a:rPr>
              <a:t> test cases</a:t>
            </a:r>
          </a:p>
          <a:p>
            <a:pPr lvl="1">
              <a:lnSpc>
                <a:spcPct val="130000"/>
              </a:lnSpc>
            </a:pP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VendingMachine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vm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= new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VendingMachine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();</a:t>
            </a:r>
          </a:p>
          <a:p>
            <a:pPr lvl="1">
              <a:lnSpc>
                <a:spcPct val="130000"/>
              </a:lnSpc>
            </a:pPr>
            <a:r>
              <a:rPr lang="en-US" altLang="zh-CN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m.coin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(100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US" sz="2800" dirty="0" smtClean="0">
                <a:latin typeface="Gill Sans MT" panose="020B0502020104020203" pitchFamily="34" charset="0"/>
              </a:rPr>
              <a:t>Test </a:t>
            </a:r>
            <a:r>
              <a:rPr lang="en-US" sz="28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Oracles</a:t>
            </a:r>
          </a:p>
          <a:p>
            <a:pPr lvl="1">
              <a:lnSpc>
                <a:spcPct val="130000"/>
              </a:lnSpc>
              <a:spcBef>
                <a:spcPts val="500"/>
              </a:spcBef>
            </a:pP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assertEquals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(100,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vm.getCredit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());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968846" y="1709317"/>
            <a:ext cx="703793" cy="650083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7795617" y="1709317"/>
            <a:ext cx="703793" cy="650083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3" name="Oval 12"/>
          <p:cNvSpPr/>
          <p:nvPr/>
        </p:nvSpPr>
        <p:spPr>
          <a:xfrm>
            <a:off x="5968846" y="3616648"/>
            <a:ext cx="703793" cy="650083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4" name="Oval 13"/>
          <p:cNvSpPr/>
          <p:nvPr/>
        </p:nvSpPr>
        <p:spPr>
          <a:xfrm>
            <a:off x="7795617" y="3616648"/>
            <a:ext cx="703793" cy="650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cxnSp>
        <p:nvCxnSpPr>
          <p:cNvPr id="15" name="Straight Arrow Connector 14"/>
          <p:cNvCxnSpPr>
            <a:stCxn id="11" idx="6"/>
            <a:endCxn id="12" idx="2"/>
          </p:cNvCxnSpPr>
          <p:nvPr/>
        </p:nvCxnSpPr>
        <p:spPr>
          <a:xfrm>
            <a:off x="6672639" y="2034359"/>
            <a:ext cx="112297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97754" y="1709317"/>
            <a:ext cx="703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Coin</a:t>
            </a:r>
            <a:endParaRPr lang="en-US" sz="2000" dirty="0"/>
          </a:p>
        </p:txBody>
      </p:sp>
      <p:cxnSp>
        <p:nvCxnSpPr>
          <p:cNvPr id="17" name="Straight Arrow Connector 16"/>
          <p:cNvCxnSpPr>
            <a:stCxn id="11" idx="4"/>
            <a:endCxn id="13" idx="0"/>
          </p:cNvCxnSpPr>
          <p:nvPr/>
        </p:nvCxnSpPr>
        <p:spPr>
          <a:xfrm>
            <a:off x="6320743" y="2359400"/>
            <a:ext cx="0" cy="125724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8158882" y="2359400"/>
            <a:ext cx="0" cy="125724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672639" y="3819526"/>
            <a:ext cx="112297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6672639" y="4017281"/>
            <a:ext cx="112297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672639" y="4017281"/>
            <a:ext cx="11909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GetChoc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7500776" y="2782846"/>
            <a:ext cx="11641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AddChoc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6820432" y="3435752"/>
            <a:ext cx="703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Coin</a:t>
            </a:r>
            <a:endParaRPr lang="en-US" sz="2000" dirty="0"/>
          </a:p>
        </p:txBody>
      </p:sp>
      <p:cxnSp>
        <p:nvCxnSpPr>
          <p:cNvPr id="24" name="Straight Arrow Connector 23"/>
          <p:cNvCxnSpPr>
            <a:stCxn id="14" idx="1"/>
            <a:endCxn id="11" idx="5"/>
          </p:cNvCxnSpPr>
          <p:nvPr/>
        </p:nvCxnSpPr>
        <p:spPr>
          <a:xfrm flipH="1" flipV="1">
            <a:off x="6569571" y="2264198"/>
            <a:ext cx="1329114" cy="1447652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820432" y="2336319"/>
            <a:ext cx="11909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GetChoc</a:t>
            </a:r>
            <a:endParaRPr lang="en-US" sz="2000" dirty="0"/>
          </a:p>
        </p:txBody>
      </p:sp>
      <p:cxnSp>
        <p:nvCxnSpPr>
          <p:cNvPr id="26" name="Straight Arrow Connector 67"/>
          <p:cNvCxnSpPr>
            <a:stCxn id="12" idx="0"/>
            <a:endCxn id="12" idx="6"/>
          </p:cNvCxnSpPr>
          <p:nvPr/>
        </p:nvCxnSpPr>
        <p:spPr>
          <a:xfrm rot="16200000" flipH="1">
            <a:off x="8160941" y="1695890"/>
            <a:ext cx="325042" cy="351896"/>
          </a:xfrm>
          <a:prstGeom prst="curvedConnector4">
            <a:avLst>
              <a:gd name="adj1" fmla="val -70329"/>
              <a:gd name="adj2" fmla="val 164962"/>
            </a:avLst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751322" y="1173838"/>
            <a:ext cx="703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Coin</a:t>
            </a:r>
            <a:endParaRPr lang="en-US" sz="2000" dirty="0"/>
          </a:p>
        </p:txBody>
      </p:sp>
      <p:cxnSp>
        <p:nvCxnSpPr>
          <p:cNvPr id="28" name="Straight Arrow Connector 67"/>
          <p:cNvCxnSpPr>
            <a:stCxn id="13" idx="4"/>
            <a:endCxn id="13" idx="2"/>
          </p:cNvCxnSpPr>
          <p:nvPr/>
        </p:nvCxnSpPr>
        <p:spPr>
          <a:xfrm rot="5400000" flipH="1">
            <a:off x="5982274" y="3928263"/>
            <a:ext cx="325041" cy="351897"/>
          </a:xfrm>
          <a:prstGeom prst="curvedConnector4">
            <a:avLst>
              <a:gd name="adj1" fmla="val -70330"/>
              <a:gd name="adj2" fmla="val 164962"/>
            </a:avLst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67"/>
          <p:cNvCxnSpPr>
            <a:stCxn id="14" idx="6"/>
            <a:endCxn id="14" idx="4"/>
          </p:cNvCxnSpPr>
          <p:nvPr/>
        </p:nvCxnSpPr>
        <p:spPr>
          <a:xfrm flipH="1">
            <a:off x="8147514" y="3941690"/>
            <a:ext cx="351896" cy="325041"/>
          </a:xfrm>
          <a:prstGeom prst="curvedConnector4">
            <a:avLst>
              <a:gd name="adj1" fmla="val -64962"/>
              <a:gd name="adj2" fmla="val 170330"/>
            </a:avLst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6230030" y="983735"/>
            <a:ext cx="181425" cy="190104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31" name="Straight Arrow Connector 30"/>
          <p:cNvCxnSpPr>
            <a:stCxn id="30" idx="4"/>
            <a:endCxn id="11" idx="0"/>
          </p:cNvCxnSpPr>
          <p:nvPr/>
        </p:nvCxnSpPr>
        <p:spPr>
          <a:xfrm>
            <a:off x="6320743" y="1173839"/>
            <a:ext cx="0" cy="53547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056936" y="4865776"/>
            <a:ext cx="3087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1: credit = 0 &amp; #stock = 0</a:t>
            </a:r>
            <a:endParaRPr lang="en-US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6056936" y="5235108"/>
            <a:ext cx="3087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</a:t>
            </a:r>
            <a:r>
              <a:rPr lang="en-US" sz="2000" dirty="0" smtClean="0"/>
              <a:t>: credit &gt; 0 &amp; #stock = 0</a:t>
            </a:r>
            <a:endParaRPr lang="en-US" sz="2000" dirty="0"/>
          </a:p>
        </p:txBody>
      </p:sp>
      <p:sp>
        <p:nvSpPr>
          <p:cNvPr id="34" name="TextBox 33"/>
          <p:cNvSpPr txBox="1"/>
          <p:nvPr/>
        </p:nvSpPr>
        <p:spPr>
          <a:xfrm>
            <a:off x="6056936" y="5604440"/>
            <a:ext cx="3087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3: credit = 0 &amp; #stock &gt; 0</a:t>
            </a:r>
            <a:endParaRPr lang="en-US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6056936" y="5980677"/>
            <a:ext cx="3087064" cy="400110"/>
          </a:xfrm>
          <a:prstGeom prst="rect">
            <a:avLst/>
          </a:prstGeom>
          <a:solidFill>
            <a:srgbClr val="000066"/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4</a:t>
            </a:r>
            <a:r>
              <a:rPr lang="en-US" sz="2000" dirty="0" smtClean="0"/>
              <a:t>: credit &gt; 0 &amp; #stock &gt; 0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5829383" y="2792841"/>
            <a:ext cx="11641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AddChoc</a:t>
            </a:r>
            <a:endParaRPr lang="en-US" sz="2000" dirty="0"/>
          </a:p>
        </p:txBody>
      </p:sp>
      <p:sp>
        <p:nvSpPr>
          <p:cNvPr id="37" name="TextBox 36"/>
          <p:cNvSpPr txBox="1"/>
          <p:nvPr/>
        </p:nvSpPr>
        <p:spPr>
          <a:xfrm>
            <a:off x="5508496" y="4531869"/>
            <a:ext cx="11641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AddChoc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7264552" y="4480784"/>
            <a:ext cx="1879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AddChoc</a:t>
            </a:r>
            <a:r>
              <a:rPr lang="en-US" sz="2000" dirty="0" smtClean="0"/>
              <a:t> / Coin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848811" y="1218676"/>
            <a:ext cx="2485820" cy="392855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 [1, 3, 4, 1, 2, 4]</a:t>
            </a:r>
          </a:p>
          <a:p>
            <a:pPr algn="ctr"/>
            <a:r>
              <a:rPr lang="en-US" sz="2800" dirty="0"/>
              <a:t> [1, 2, 4, 1, 2, 4]</a:t>
            </a:r>
          </a:p>
          <a:p>
            <a:pPr algn="ctr"/>
            <a:r>
              <a:rPr lang="en-US" sz="2800" dirty="0"/>
              <a:t> [1, 2, 4, 3, 4]</a:t>
            </a:r>
          </a:p>
          <a:p>
            <a:pPr algn="ctr"/>
            <a:r>
              <a:rPr lang="en-US" sz="2800" dirty="0"/>
              <a:t> [1, 2, 4, 1, 3, 4]</a:t>
            </a:r>
          </a:p>
          <a:p>
            <a:pPr algn="ctr"/>
            <a:r>
              <a:rPr lang="en-US" sz="2800" dirty="0"/>
              <a:t> [1, 3, 4, 1, 3, 4]</a:t>
            </a:r>
          </a:p>
          <a:p>
            <a:pPr algn="ctr"/>
            <a:r>
              <a:rPr lang="en-US" sz="2800" dirty="0"/>
              <a:t> [1, 3, 4, 3, 4]</a:t>
            </a:r>
          </a:p>
          <a:p>
            <a:pPr algn="ctr"/>
            <a:r>
              <a:rPr lang="en-US" sz="2800" dirty="0"/>
              <a:t> [1, 2, 2, 4]</a:t>
            </a:r>
          </a:p>
          <a:p>
            <a:pPr algn="ctr"/>
            <a:r>
              <a:rPr lang="en-US" sz="2800" dirty="0"/>
              <a:t> [1, 3, 3, 4]</a:t>
            </a:r>
          </a:p>
          <a:p>
            <a:pPr algn="ctr"/>
            <a:r>
              <a:rPr lang="en-US" sz="2800" dirty="0"/>
              <a:t> [1, 2, 4, 4]</a:t>
            </a:r>
          </a:p>
        </p:txBody>
      </p:sp>
      <p:sp>
        <p:nvSpPr>
          <p:cNvPr id="5" name="Rectangle 4"/>
          <p:cNvSpPr/>
          <p:nvPr/>
        </p:nvSpPr>
        <p:spPr>
          <a:xfrm>
            <a:off x="3416835" y="766556"/>
            <a:ext cx="2017900" cy="607941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 [1, 3, 4, 1]</a:t>
            </a:r>
          </a:p>
          <a:p>
            <a:pPr algn="ctr"/>
            <a:r>
              <a:rPr lang="en-US" sz="2800" dirty="0"/>
              <a:t> [2, 4, 1, 2]</a:t>
            </a:r>
          </a:p>
          <a:p>
            <a:pPr algn="ctr"/>
            <a:r>
              <a:rPr lang="en-US" sz="2800" dirty="0"/>
              <a:t> [1, 2, 4, 1]</a:t>
            </a:r>
          </a:p>
          <a:p>
            <a:pPr algn="ctr"/>
            <a:r>
              <a:rPr lang="en-US" sz="2800" dirty="0"/>
              <a:t> [1, 2, 4, 3]</a:t>
            </a:r>
          </a:p>
          <a:p>
            <a:pPr algn="ctr"/>
            <a:r>
              <a:rPr lang="en-US" sz="2800" dirty="0"/>
              <a:t> [2, 4, 1, 3]</a:t>
            </a:r>
          </a:p>
          <a:p>
            <a:pPr algn="ctr"/>
            <a:r>
              <a:rPr lang="en-US" sz="2800" dirty="0"/>
              <a:t> [4, 1, 2, 4]</a:t>
            </a:r>
          </a:p>
          <a:p>
            <a:pPr algn="ctr"/>
            <a:r>
              <a:rPr lang="en-US" sz="2800" dirty="0"/>
              <a:t> [4, 1, 3, 4]</a:t>
            </a:r>
          </a:p>
          <a:p>
            <a:pPr algn="ctr"/>
            <a:r>
              <a:rPr lang="en-US" sz="2800" dirty="0"/>
              <a:t> [3, 4, 1, 3]</a:t>
            </a:r>
          </a:p>
          <a:p>
            <a:pPr algn="ctr"/>
            <a:r>
              <a:rPr lang="en-US" sz="2800" dirty="0"/>
              <a:t> [3, 4, 1, 2]</a:t>
            </a:r>
          </a:p>
          <a:p>
            <a:pPr algn="ctr"/>
            <a:r>
              <a:rPr lang="en-US" sz="2800" dirty="0"/>
              <a:t> [3, 4, 3]</a:t>
            </a:r>
          </a:p>
          <a:p>
            <a:pPr algn="ctr"/>
            <a:r>
              <a:rPr lang="en-US" sz="2800" dirty="0"/>
              <a:t> [4, 3, 4]</a:t>
            </a:r>
          </a:p>
          <a:p>
            <a:pPr algn="ctr"/>
            <a:r>
              <a:rPr lang="en-US" sz="2800" dirty="0"/>
              <a:t> [3, 3]</a:t>
            </a:r>
          </a:p>
          <a:p>
            <a:pPr algn="ctr"/>
            <a:r>
              <a:rPr lang="en-US" sz="2800" dirty="0"/>
              <a:t> [2, 2]</a:t>
            </a:r>
          </a:p>
          <a:p>
            <a:pPr algn="ctr"/>
            <a:r>
              <a:rPr lang="en-US" sz="2800" dirty="0"/>
              <a:t> [4, 4]</a:t>
            </a:r>
          </a:p>
        </p:txBody>
      </p:sp>
      <p:sp>
        <p:nvSpPr>
          <p:cNvPr id="39" name="Oval 38"/>
          <p:cNvSpPr/>
          <p:nvPr/>
        </p:nvSpPr>
        <p:spPr>
          <a:xfrm>
            <a:off x="7838834" y="3655313"/>
            <a:ext cx="617358" cy="572752"/>
          </a:xfrm>
          <a:prstGeom prst="ellipse">
            <a:avLst/>
          </a:prstGeom>
          <a:noFill/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370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091"/>
    </mc:Choice>
    <mc:Fallback xmlns="">
      <p:transition spd="slow" advTm="11209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8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96296E-6 L -0.37812 0.22199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06" y="11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85185E-6 L -0.13195 0.31805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97" y="15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6" grpId="0"/>
      <p:bldP spid="21" grpId="0"/>
      <p:bldP spid="22" grpId="0"/>
      <p:bldP spid="23" grpId="0"/>
      <p:bldP spid="25" grpId="0"/>
      <p:bldP spid="27" grpId="0"/>
      <p:bldP spid="30" grpId="0" animBg="1"/>
      <p:bldP spid="32" grpId="0"/>
      <p:bldP spid="33" grpId="0"/>
      <p:bldP spid="34" grpId="0"/>
      <p:bldP spid="35" grpId="0" animBg="1"/>
      <p:bldP spid="36" grpId="0"/>
      <p:bldP spid="37" grpId="0"/>
      <p:bldP spid="38" grpId="0"/>
      <p:bldP spid="10" grpId="0" animBg="1"/>
      <p:bldP spid="10" grpId="1" animBg="1"/>
      <p:bldP spid="10" grpId="2" animBg="1"/>
      <p:bldP spid="5" grpId="0" animBg="1"/>
      <p:bldP spid="5" grpId="1" animBg="1"/>
      <p:bldP spid="5" grpId="2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Model-Based Testing Process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19</a:t>
            </a:fld>
            <a:endParaRPr lang="en-US" altLang="zh-CN" dirty="0"/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228600" y="901700"/>
            <a:ext cx="5319976" cy="5422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Gill Sans MT" panose="020B0502020104020203" pitchFamily="34" charset="0"/>
              </a:rPr>
              <a:t>Test criterion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Test requirements (subpaths)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Abstract tests (test paths)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Concrete tests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Test oracles</a:t>
            </a:r>
          </a:p>
          <a:p>
            <a:endParaRPr lang="en-US" dirty="0" smtClean="0"/>
          </a:p>
        </p:txBody>
      </p:sp>
      <p:sp>
        <p:nvSpPr>
          <p:cNvPr id="23" name="Rounded Rectangle 22"/>
          <p:cNvSpPr>
            <a:spLocks noChangeArrowheads="1"/>
          </p:cNvSpPr>
          <p:nvPr/>
        </p:nvSpPr>
        <p:spPr bwMode="auto">
          <a:xfrm>
            <a:off x="5164017" y="944372"/>
            <a:ext cx="914400" cy="45720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accent1">
                <a:lumMod val="40000"/>
                <a:lumOff val="6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altLang="zh-CN" sz="2000" dirty="0">
                <a:solidFill>
                  <a:schemeClr val="bg1"/>
                </a:solidFill>
                <a:latin typeface="Gill Sans MT" panose="020B0502020104020203" pitchFamily="34" charset="0"/>
                <a:ea typeface="宋体" pitchFamily="2" charset="-122"/>
              </a:rPr>
              <a:t>Model</a:t>
            </a:r>
          </a:p>
        </p:txBody>
      </p:sp>
      <p:sp>
        <p:nvSpPr>
          <p:cNvPr id="24" name="Rounded Rectangle 23"/>
          <p:cNvSpPr>
            <a:spLocks noChangeArrowheads="1"/>
          </p:cNvSpPr>
          <p:nvPr/>
        </p:nvSpPr>
        <p:spPr bwMode="auto">
          <a:xfrm>
            <a:off x="7380287" y="944372"/>
            <a:ext cx="1282450" cy="45720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altLang="zh-CN" sz="2000" dirty="0" smtClean="0">
                <a:solidFill>
                  <a:schemeClr val="bg1"/>
                </a:solidFill>
                <a:latin typeface="Gill Sans MT" panose="020B0502020104020203" pitchFamily="34" charset="0"/>
                <a:ea typeface="宋体" pitchFamily="2" charset="-122"/>
              </a:rPr>
              <a:t>Criterion</a:t>
            </a:r>
            <a:endParaRPr lang="en-US" altLang="zh-CN" sz="2000" dirty="0">
              <a:solidFill>
                <a:schemeClr val="bg1"/>
              </a:solidFill>
              <a:latin typeface="Gill Sans MT" panose="020B0502020104020203" pitchFamily="34" charset="0"/>
              <a:ea typeface="宋体" pitchFamily="2" charset="-122"/>
            </a:endParaRPr>
          </a:p>
        </p:txBody>
      </p:sp>
      <p:sp>
        <p:nvSpPr>
          <p:cNvPr id="25" name="Rounded Rectangle 24"/>
          <p:cNvSpPr>
            <a:spLocks noChangeArrowheads="1"/>
          </p:cNvSpPr>
          <p:nvPr/>
        </p:nvSpPr>
        <p:spPr bwMode="auto">
          <a:xfrm>
            <a:off x="5811717" y="1730532"/>
            <a:ext cx="1752600" cy="68580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altLang="zh-CN" sz="2000" dirty="0">
                <a:solidFill>
                  <a:schemeClr val="bg1"/>
                </a:solidFill>
                <a:latin typeface="Gill Sans MT" panose="020B0502020104020203" pitchFamily="34" charset="0"/>
                <a:ea typeface="宋体" pitchFamily="2" charset="-122"/>
              </a:rPr>
              <a:t>Test Requirements</a:t>
            </a:r>
          </a:p>
        </p:txBody>
      </p:sp>
      <p:cxnSp>
        <p:nvCxnSpPr>
          <p:cNvPr id="26" name="Straight Arrow Connector 25"/>
          <p:cNvCxnSpPr>
            <a:cxnSpLocks noChangeShapeType="1"/>
            <a:stCxn id="23" idx="2"/>
            <a:endCxn id="25" idx="0"/>
          </p:cNvCxnSpPr>
          <p:nvPr/>
        </p:nvCxnSpPr>
        <p:spPr bwMode="auto">
          <a:xfrm>
            <a:off x="5621217" y="1401572"/>
            <a:ext cx="1066800" cy="32896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</p:spPr>
      </p:cxnSp>
      <p:cxnSp>
        <p:nvCxnSpPr>
          <p:cNvPr id="27" name="Straight Arrow Connector 26"/>
          <p:cNvCxnSpPr>
            <a:cxnSpLocks noChangeShapeType="1"/>
            <a:stCxn id="24" idx="2"/>
            <a:endCxn id="25" idx="0"/>
          </p:cNvCxnSpPr>
          <p:nvPr/>
        </p:nvCxnSpPr>
        <p:spPr bwMode="auto">
          <a:xfrm flipH="1">
            <a:off x="6688017" y="1401572"/>
            <a:ext cx="1333495" cy="32896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</p:spPr>
      </p:cxnSp>
      <p:sp>
        <p:nvSpPr>
          <p:cNvPr id="28" name="Rounded Rectangle 27"/>
          <p:cNvSpPr>
            <a:spLocks noChangeArrowheads="1"/>
          </p:cNvSpPr>
          <p:nvPr/>
        </p:nvSpPr>
        <p:spPr bwMode="auto">
          <a:xfrm>
            <a:off x="6078417" y="2779168"/>
            <a:ext cx="1219200" cy="68580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altLang="zh-CN" sz="2000" dirty="0">
                <a:solidFill>
                  <a:schemeClr val="bg1"/>
                </a:solidFill>
                <a:latin typeface="Gill Sans MT" panose="020B0502020104020203" pitchFamily="34" charset="0"/>
                <a:ea typeface="宋体" pitchFamily="2" charset="-122"/>
              </a:rPr>
              <a:t>Abstract Tests</a:t>
            </a:r>
          </a:p>
        </p:txBody>
      </p:sp>
      <p:sp>
        <p:nvSpPr>
          <p:cNvPr id="29" name="Rounded Rectangle 28"/>
          <p:cNvSpPr>
            <a:spLocks noChangeArrowheads="1"/>
          </p:cNvSpPr>
          <p:nvPr/>
        </p:nvSpPr>
        <p:spPr bwMode="auto">
          <a:xfrm>
            <a:off x="7772400" y="3885538"/>
            <a:ext cx="1219200" cy="68580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altLang="zh-CN" sz="2000" dirty="0">
                <a:solidFill>
                  <a:schemeClr val="bg1"/>
                </a:solidFill>
                <a:latin typeface="Gill Sans MT" panose="020B0502020104020203" pitchFamily="34" charset="0"/>
                <a:ea typeface="宋体" pitchFamily="2" charset="-122"/>
              </a:rPr>
              <a:t>Extra</a:t>
            </a:r>
            <a:r>
              <a:rPr lang="en-US" altLang="zh-CN" dirty="0">
                <a:solidFill>
                  <a:schemeClr val="bg1"/>
                </a:solidFill>
                <a:latin typeface="Gill Sans MT" panose="020B0502020104020203" pitchFamily="34" charset="0"/>
                <a:ea typeface="宋体" pitchFamily="2" charset="-122"/>
              </a:rPr>
              <a:t> Info</a:t>
            </a:r>
          </a:p>
        </p:txBody>
      </p:sp>
      <p:sp>
        <p:nvSpPr>
          <p:cNvPr id="30" name="Rounded Rectangle 29"/>
          <p:cNvSpPr>
            <a:spLocks noChangeArrowheads="1"/>
          </p:cNvSpPr>
          <p:nvPr/>
        </p:nvSpPr>
        <p:spPr bwMode="auto">
          <a:xfrm>
            <a:off x="6051802" y="3885538"/>
            <a:ext cx="1269879" cy="68580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altLang="zh-CN" sz="2000" dirty="0">
                <a:solidFill>
                  <a:schemeClr val="bg1"/>
                </a:solidFill>
                <a:latin typeface="Gill Sans MT" panose="020B0502020104020203" pitchFamily="34" charset="0"/>
                <a:ea typeface="宋体" pitchFamily="2" charset="-122"/>
              </a:rPr>
              <a:t>Concrete Tests</a:t>
            </a:r>
          </a:p>
        </p:txBody>
      </p:sp>
      <p:sp>
        <p:nvSpPr>
          <p:cNvPr id="31" name="Rounded Rectangle 30"/>
          <p:cNvSpPr>
            <a:spLocks noChangeArrowheads="1"/>
          </p:cNvSpPr>
          <p:nvPr/>
        </p:nvSpPr>
        <p:spPr bwMode="auto">
          <a:xfrm>
            <a:off x="5773617" y="5035184"/>
            <a:ext cx="1828800" cy="53340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altLang="zh-CN" sz="2000" dirty="0">
                <a:solidFill>
                  <a:schemeClr val="bg1"/>
                </a:solidFill>
                <a:latin typeface="Gill Sans MT" panose="020B0502020104020203" pitchFamily="34" charset="0"/>
                <a:ea typeface="宋体" pitchFamily="2" charset="-122"/>
              </a:rPr>
              <a:t>Test Execution</a:t>
            </a:r>
          </a:p>
        </p:txBody>
      </p:sp>
      <p:cxnSp>
        <p:nvCxnSpPr>
          <p:cNvPr id="32" name="Straight Arrow Connector 31"/>
          <p:cNvCxnSpPr>
            <a:cxnSpLocks noChangeShapeType="1"/>
            <a:stCxn id="25" idx="2"/>
            <a:endCxn id="28" idx="0"/>
          </p:cNvCxnSpPr>
          <p:nvPr/>
        </p:nvCxnSpPr>
        <p:spPr bwMode="auto">
          <a:xfrm>
            <a:off x="6688017" y="2416332"/>
            <a:ext cx="0" cy="362836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</p:spPr>
      </p:cxnSp>
      <p:cxnSp>
        <p:nvCxnSpPr>
          <p:cNvPr id="33" name="Straight Arrow Connector 32"/>
          <p:cNvCxnSpPr>
            <a:cxnSpLocks noChangeShapeType="1"/>
            <a:stCxn id="28" idx="2"/>
            <a:endCxn id="30" idx="0"/>
          </p:cNvCxnSpPr>
          <p:nvPr/>
        </p:nvCxnSpPr>
        <p:spPr bwMode="auto">
          <a:xfrm flipH="1">
            <a:off x="6686742" y="3464968"/>
            <a:ext cx="1275" cy="42057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</p:spPr>
      </p:cxnSp>
      <p:cxnSp>
        <p:nvCxnSpPr>
          <p:cNvPr id="34" name="Straight Arrow Connector 33"/>
          <p:cNvCxnSpPr>
            <a:cxnSpLocks noChangeShapeType="1"/>
            <a:stCxn id="29" idx="1"/>
            <a:endCxn id="30" idx="3"/>
          </p:cNvCxnSpPr>
          <p:nvPr/>
        </p:nvCxnSpPr>
        <p:spPr bwMode="auto">
          <a:xfrm flipH="1">
            <a:off x="7321681" y="4228438"/>
            <a:ext cx="450719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</p:spPr>
      </p:cxnSp>
      <p:cxnSp>
        <p:nvCxnSpPr>
          <p:cNvPr id="35" name="Straight Arrow Connector 34"/>
          <p:cNvCxnSpPr>
            <a:cxnSpLocks noChangeShapeType="1"/>
            <a:stCxn id="30" idx="2"/>
            <a:endCxn id="31" idx="0"/>
          </p:cNvCxnSpPr>
          <p:nvPr/>
        </p:nvCxnSpPr>
        <p:spPr bwMode="auto">
          <a:xfrm>
            <a:off x="6686742" y="4571338"/>
            <a:ext cx="1275" cy="463846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</p:spPr>
      </p:cxnSp>
      <p:cxnSp>
        <p:nvCxnSpPr>
          <p:cNvPr id="36" name="Straight Arrow Connector 35"/>
          <p:cNvCxnSpPr>
            <a:cxnSpLocks noChangeShapeType="1"/>
            <a:stCxn id="31" idx="2"/>
          </p:cNvCxnSpPr>
          <p:nvPr/>
        </p:nvCxnSpPr>
        <p:spPr bwMode="auto">
          <a:xfrm>
            <a:off x="6688017" y="5568584"/>
            <a:ext cx="0" cy="4572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</p:spPr>
      </p:cxnSp>
      <p:sp>
        <p:nvSpPr>
          <p:cNvPr id="37" name="Rounded Rectangle 36"/>
          <p:cNvSpPr>
            <a:spLocks noChangeArrowheads="1"/>
          </p:cNvSpPr>
          <p:nvPr/>
        </p:nvSpPr>
        <p:spPr bwMode="auto">
          <a:xfrm>
            <a:off x="6027738" y="6035675"/>
            <a:ext cx="1352550" cy="68580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altLang="zh-CN" sz="2000" dirty="0">
                <a:solidFill>
                  <a:schemeClr val="bg1"/>
                </a:solidFill>
                <a:latin typeface="Gill Sans MT" panose="020B0502020104020203" pitchFamily="34" charset="0"/>
                <a:ea typeface="宋体" pitchFamily="2" charset="-122"/>
              </a:rPr>
              <a:t>Test Reports</a:t>
            </a:r>
          </a:p>
        </p:txBody>
      </p:sp>
    </p:spTree>
    <p:extLst>
      <p:ext uri="{BB962C8B-B14F-4D97-AF65-F5344CB8AC3E}">
        <p14:creationId xmlns:p14="http://schemas.microsoft.com/office/powerpoint/2010/main" val="3831732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15" presetClass="emph" presetSubtype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00" dur="indefinite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1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02" dur="indefinite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8" grpId="0" animBg="1"/>
      <p:bldP spid="29" grpId="0" animBg="1"/>
      <p:bldP spid="30" grpId="0" animBg="1"/>
      <p:bldP spid="31" grpId="0" animBg="1"/>
      <p:bldP spid="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</a:t>
            </a:fld>
            <a:endParaRPr lang="en-US" altLang="zh-CN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83060" y="1452852"/>
            <a:ext cx="8377881" cy="2886674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Introduction to Mason and 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Introduction to Model-Based Testing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An MBT Example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The Mapping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The Test Oracle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>
                <a:latin typeface="Comic Sans MS" pitchFamily="66" charset="0"/>
              </a:rPr>
              <a:t>Conclusions, Contributions, &amp; Future Ideas</a:t>
            </a:r>
          </a:p>
        </p:txBody>
      </p:sp>
      <p:sp>
        <p:nvSpPr>
          <p:cNvPr id="8" name="Rectangle 7"/>
          <p:cNvSpPr/>
          <p:nvPr/>
        </p:nvSpPr>
        <p:spPr>
          <a:xfrm>
            <a:off x="442860" y="1510301"/>
            <a:ext cx="4935256" cy="421240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568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20</a:t>
            </a:fld>
            <a:endParaRPr lang="en-US" altLang="zh-CN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83060" y="1452851"/>
            <a:ext cx="8377881" cy="290217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Introduction to Mason and 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Introduction to Model-Based Testing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>
                <a:latin typeface="Comic Sans MS" pitchFamily="66" charset="0"/>
              </a:rPr>
              <a:t>An MBT Example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The Mapping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The Test Oracle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>
                <a:latin typeface="Comic Sans MS" pitchFamily="66" charset="0"/>
              </a:rPr>
              <a:t>Conclusions, Contributions, &amp; Future Ideas</a:t>
            </a:r>
          </a:p>
        </p:txBody>
      </p:sp>
      <p:sp>
        <p:nvSpPr>
          <p:cNvPr id="8" name="Rectangle 7"/>
          <p:cNvSpPr/>
          <p:nvPr/>
        </p:nvSpPr>
        <p:spPr>
          <a:xfrm>
            <a:off x="442860" y="2797814"/>
            <a:ext cx="3708035" cy="421240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583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The Mapping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Transform abstract tests to concrete tests</a:t>
            </a:r>
          </a:p>
          <a:p>
            <a:r>
              <a:rPr lang="en-US" dirty="0"/>
              <a:t>First abstract test</a:t>
            </a:r>
            <a:r>
              <a:rPr lang="en-US" dirty="0" smtClean="0"/>
              <a:t>:</a:t>
            </a:r>
          </a:p>
          <a:p>
            <a:pPr lvl="1"/>
            <a:r>
              <a:rPr lang="en-US" sz="2000" dirty="0" err="1" smtClean="0"/>
              <a:t>AddChoc</a:t>
            </a:r>
            <a:r>
              <a:rPr lang="en-US" sz="2000" dirty="0"/>
              <a:t>, </a:t>
            </a:r>
            <a:r>
              <a:rPr lang="en-US" sz="2000" dirty="0" smtClean="0"/>
              <a:t>Coin</a:t>
            </a:r>
            <a:r>
              <a:rPr lang="en-US" sz="2000" dirty="0"/>
              <a:t>, </a:t>
            </a:r>
            <a:r>
              <a:rPr lang="en-US" sz="2000" dirty="0" err="1"/>
              <a:t>GetChoc</a:t>
            </a:r>
            <a:r>
              <a:rPr lang="en-US" sz="2000" dirty="0"/>
              <a:t>, Coin, </a:t>
            </a:r>
            <a:r>
              <a:rPr lang="en-US" sz="2000" dirty="0" err="1"/>
              <a:t>AddChoc</a:t>
            </a:r>
            <a:endParaRPr lang="en-US" sz="2000" dirty="0"/>
          </a:p>
          <a:p>
            <a:r>
              <a:rPr lang="en-US" altLang="zh-CN" dirty="0">
                <a:ea typeface="宋体" pitchFamily="2" charset="-122"/>
              </a:rPr>
              <a:t>Nine abstract tests </a:t>
            </a:r>
            <a:r>
              <a:rPr lang="en-US" altLang="zh-CN" dirty="0" smtClean="0">
                <a:ea typeface="宋体" pitchFamily="2" charset="-122"/>
              </a:rPr>
              <a:t>use :</a:t>
            </a:r>
          </a:p>
          <a:p>
            <a:pPr lvl="1"/>
            <a:r>
              <a:rPr lang="en-US" altLang="zh-CN" dirty="0" smtClean="0">
                <a:ea typeface="宋体" pitchFamily="2" charset="-122"/>
              </a:rPr>
              <a:t>15 </a:t>
            </a:r>
            <a:r>
              <a:rPr lang="en-US" altLang="zh-CN" dirty="0">
                <a:ea typeface="宋体" pitchFamily="2" charset="-122"/>
              </a:rPr>
              <a:t>“</a:t>
            </a:r>
            <a:r>
              <a:rPr lang="en-US" altLang="zh-CN" dirty="0" err="1" smtClean="0"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AddChoc</a:t>
            </a:r>
            <a:r>
              <a:rPr lang="en-US" altLang="zh-CN" dirty="0" smtClean="0">
                <a:ea typeface="宋体" pitchFamily="2" charset="-122"/>
              </a:rPr>
              <a:t>” transitions</a:t>
            </a:r>
          </a:p>
          <a:p>
            <a:pPr lvl="1"/>
            <a:r>
              <a:rPr lang="en-US" altLang="zh-CN" dirty="0" smtClean="0">
                <a:ea typeface="宋体" pitchFamily="2" charset="-122"/>
              </a:rPr>
              <a:t>16 </a:t>
            </a:r>
            <a:r>
              <a:rPr lang="en-US" altLang="zh-CN" dirty="0">
                <a:ea typeface="宋体" pitchFamily="2" charset="-122"/>
              </a:rPr>
              <a:t>“</a:t>
            </a:r>
            <a:r>
              <a:rPr lang="en-US" altLang="zh-CN" dirty="0" smtClean="0"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Coin</a:t>
            </a:r>
            <a:r>
              <a:rPr lang="en-US" altLang="zh-CN" dirty="0" smtClean="0">
                <a:ea typeface="宋体" pitchFamily="2" charset="-122"/>
              </a:rPr>
              <a:t>” </a:t>
            </a:r>
            <a:r>
              <a:rPr lang="en-US" altLang="zh-CN" dirty="0">
                <a:ea typeface="宋体" pitchFamily="2" charset="-122"/>
              </a:rPr>
              <a:t>transitions</a:t>
            </a:r>
            <a:endParaRPr lang="en-US" altLang="zh-CN" dirty="0" smtClean="0">
              <a:ea typeface="宋体" pitchFamily="2" charset="-122"/>
            </a:endParaRPr>
          </a:p>
          <a:p>
            <a:pPr lvl="1"/>
            <a:r>
              <a:rPr lang="en-US" altLang="zh-CN" dirty="0" smtClean="0">
                <a:ea typeface="宋体" pitchFamily="2" charset="-122"/>
              </a:rPr>
              <a:t>6 </a:t>
            </a:r>
            <a:r>
              <a:rPr lang="en-US" altLang="zh-CN" dirty="0">
                <a:ea typeface="宋体" pitchFamily="2" charset="-122"/>
              </a:rPr>
              <a:t>“</a:t>
            </a:r>
            <a:r>
              <a:rPr lang="en-US" altLang="zh-CN" dirty="0" err="1"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getChoc</a:t>
            </a:r>
            <a:r>
              <a:rPr lang="en-US" altLang="zh-CN" dirty="0" smtClean="0">
                <a:ea typeface="宋体" pitchFamily="2" charset="-122"/>
              </a:rPr>
              <a:t>” </a:t>
            </a:r>
            <a:r>
              <a:rPr lang="en-US" altLang="zh-CN" dirty="0">
                <a:ea typeface="宋体" pitchFamily="2" charset="-122"/>
              </a:rPr>
              <a:t>transitions</a:t>
            </a:r>
          </a:p>
          <a:p>
            <a:r>
              <a:rPr lang="en-US" altLang="zh-CN" dirty="0">
                <a:ea typeface="宋体" pitchFamily="2" charset="-122"/>
              </a:rPr>
              <a:t>Testers often convert abstract </a:t>
            </a:r>
            <a:r>
              <a:rPr lang="en-US" altLang="zh-CN" dirty="0" smtClean="0">
                <a:ea typeface="宋体" pitchFamily="2" charset="-122"/>
              </a:rPr>
              <a:t>to </a:t>
            </a:r>
            <a:r>
              <a:rPr lang="en-US" altLang="zh-CN" dirty="0">
                <a:ea typeface="宋体" pitchFamily="2" charset="-122"/>
              </a:rPr>
              <a:t>concrete tests </a:t>
            </a:r>
            <a:r>
              <a:rPr lang="en-US" altLang="zh-CN" dirty="0" smtClean="0">
                <a:ea typeface="宋体" pitchFamily="2" charset="-122"/>
              </a:rPr>
              <a:t>by </a:t>
            </a:r>
            <a:r>
              <a:rPr lang="en-US" altLang="zh-CN" dirty="0">
                <a:ea typeface="宋体" pitchFamily="2" charset="-122"/>
              </a:rPr>
              <a:t>hand</a:t>
            </a:r>
          </a:p>
          <a:p>
            <a:r>
              <a:rPr lang="en-US" altLang="zh-CN" dirty="0" smtClean="0">
                <a:ea typeface="宋体" pitchFamily="2" charset="-122"/>
              </a:rPr>
              <a:t>Solution?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21</a:t>
            </a:fld>
            <a:endParaRPr lang="en-US" altLang="zh-CN" dirty="0"/>
          </a:p>
        </p:txBody>
      </p:sp>
      <p:grpSp>
        <p:nvGrpSpPr>
          <p:cNvPr id="35" name="Group 34"/>
          <p:cNvGrpSpPr/>
          <p:nvPr/>
        </p:nvGrpSpPr>
        <p:grpSpPr>
          <a:xfrm>
            <a:off x="5508496" y="1173838"/>
            <a:ext cx="3635504" cy="5206949"/>
            <a:chOff x="5508496" y="1173838"/>
            <a:chExt cx="3635504" cy="5206949"/>
          </a:xfrm>
        </p:grpSpPr>
        <p:sp>
          <p:nvSpPr>
            <p:cNvPr id="6" name="Oval 5"/>
            <p:cNvSpPr/>
            <p:nvPr/>
          </p:nvSpPr>
          <p:spPr>
            <a:xfrm>
              <a:off x="5968846" y="1709317"/>
              <a:ext cx="703793" cy="650083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7795617" y="1709317"/>
              <a:ext cx="703793" cy="650083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5968846" y="3616648"/>
              <a:ext cx="703793" cy="650083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7795617" y="3616648"/>
              <a:ext cx="703793" cy="650083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cxnSp>
          <p:nvCxnSpPr>
            <p:cNvPr id="10" name="Straight Arrow Connector 9"/>
            <p:cNvCxnSpPr>
              <a:stCxn id="6" idx="6"/>
              <a:endCxn id="7" idx="2"/>
            </p:cNvCxnSpPr>
            <p:nvPr/>
          </p:nvCxnSpPr>
          <p:spPr>
            <a:xfrm>
              <a:off x="6672639" y="2034359"/>
              <a:ext cx="1122978" cy="0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6797754" y="1709317"/>
              <a:ext cx="70302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Coin</a:t>
              </a:r>
              <a:endParaRPr lang="en-US" sz="2000" dirty="0"/>
            </a:p>
          </p:txBody>
        </p:sp>
        <p:cxnSp>
          <p:nvCxnSpPr>
            <p:cNvPr id="12" name="Straight Arrow Connector 11"/>
            <p:cNvCxnSpPr>
              <a:stCxn id="6" idx="4"/>
              <a:endCxn id="8" idx="0"/>
            </p:cNvCxnSpPr>
            <p:nvPr/>
          </p:nvCxnSpPr>
          <p:spPr>
            <a:xfrm>
              <a:off x="6320743" y="2359400"/>
              <a:ext cx="0" cy="1257248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8158882" y="2359400"/>
              <a:ext cx="0" cy="1257248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6672639" y="3819526"/>
              <a:ext cx="1122978" cy="0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H="1">
              <a:off x="6672639" y="4017281"/>
              <a:ext cx="1122978" cy="0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6672639" y="4017281"/>
              <a:ext cx="119098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/>
                <a:t>GetChoc</a:t>
              </a:r>
              <a:endParaRPr lang="en-US" sz="20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500776" y="2782846"/>
              <a:ext cx="116414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/>
                <a:t>AddChoc</a:t>
              </a:r>
              <a:endParaRPr lang="en-US" sz="20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20432" y="3435752"/>
              <a:ext cx="70302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Coin</a:t>
              </a:r>
              <a:endParaRPr lang="en-US" sz="2000" dirty="0"/>
            </a:p>
          </p:txBody>
        </p:sp>
        <p:cxnSp>
          <p:nvCxnSpPr>
            <p:cNvPr id="19" name="Straight Arrow Connector 18"/>
            <p:cNvCxnSpPr>
              <a:stCxn id="9" idx="1"/>
              <a:endCxn id="6" idx="5"/>
            </p:cNvCxnSpPr>
            <p:nvPr/>
          </p:nvCxnSpPr>
          <p:spPr>
            <a:xfrm flipH="1" flipV="1">
              <a:off x="6569571" y="2264198"/>
              <a:ext cx="1329114" cy="1447652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6820432" y="2336319"/>
              <a:ext cx="119098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/>
                <a:t>GetChoc</a:t>
              </a:r>
              <a:endParaRPr lang="en-US" sz="2000" dirty="0"/>
            </a:p>
          </p:txBody>
        </p:sp>
        <p:cxnSp>
          <p:nvCxnSpPr>
            <p:cNvPr id="21" name="Straight Arrow Connector 67"/>
            <p:cNvCxnSpPr>
              <a:stCxn id="7" idx="0"/>
              <a:endCxn id="7" idx="6"/>
            </p:cNvCxnSpPr>
            <p:nvPr/>
          </p:nvCxnSpPr>
          <p:spPr>
            <a:xfrm rot="16200000" flipH="1">
              <a:off x="8160941" y="1695890"/>
              <a:ext cx="325042" cy="351896"/>
            </a:xfrm>
            <a:prstGeom prst="curvedConnector4">
              <a:avLst>
                <a:gd name="adj1" fmla="val -70329"/>
                <a:gd name="adj2" fmla="val 164962"/>
              </a:avLst>
            </a:prstGeom>
            <a:ln>
              <a:solidFill>
                <a:schemeClr val="tx2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7751322" y="1173838"/>
              <a:ext cx="70302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Coin</a:t>
              </a:r>
              <a:endParaRPr lang="en-US" sz="2000" dirty="0"/>
            </a:p>
          </p:txBody>
        </p:sp>
        <p:cxnSp>
          <p:nvCxnSpPr>
            <p:cNvPr id="23" name="Straight Arrow Connector 67"/>
            <p:cNvCxnSpPr>
              <a:stCxn id="8" idx="4"/>
              <a:endCxn id="8" idx="2"/>
            </p:cNvCxnSpPr>
            <p:nvPr/>
          </p:nvCxnSpPr>
          <p:spPr>
            <a:xfrm rot="5400000" flipH="1">
              <a:off x="5982274" y="3928263"/>
              <a:ext cx="325041" cy="351897"/>
            </a:xfrm>
            <a:prstGeom prst="curvedConnector4">
              <a:avLst>
                <a:gd name="adj1" fmla="val -70330"/>
                <a:gd name="adj2" fmla="val 164962"/>
              </a:avLst>
            </a:prstGeom>
            <a:ln>
              <a:solidFill>
                <a:schemeClr val="tx2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67"/>
            <p:cNvCxnSpPr>
              <a:stCxn id="9" idx="6"/>
              <a:endCxn id="9" idx="4"/>
            </p:cNvCxnSpPr>
            <p:nvPr/>
          </p:nvCxnSpPr>
          <p:spPr>
            <a:xfrm flipH="1">
              <a:off x="8147514" y="3941690"/>
              <a:ext cx="351896" cy="325041"/>
            </a:xfrm>
            <a:prstGeom prst="curvedConnector4">
              <a:avLst>
                <a:gd name="adj1" fmla="val -64962"/>
                <a:gd name="adj2" fmla="val 170330"/>
              </a:avLst>
            </a:prstGeom>
            <a:ln>
              <a:solidFill>
                <a:schemeClr val="tx2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Oval 24"/>
            <p:cNvSpPr/>
            <p:nvPr/>
          </p:nvSpPr>
          <p:spPr>
            <a:xfrm>
              <a:off x="6230030" y="1260471"/>
              <a:ext cx="181425" cy="190104"/>
            </a:xfrm>
            <a:prstGeom prst="ellipse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cxnSp>
          <p:nvCxnSpPr>
            <p:cNvPr id="26" name="Straight Arrow Connector 25"/>
            <p:cNvCxnSpPr>
              <a:stCxn id="25" idx="4"/>
              <a:endCxn id="6" idx="0"/>
            </p:cNvCxnSpPr>
            <p:nvPr/>
          </p:nvCxnSpPr>
          <p:spPr>
            <a:xfrm>
              <a:off x="6320743" y="1450575"/>
              <a:ext cx="0" cy="258742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6056936" y="4865776"/>
              <a:ext cx="3087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1: credit = 0 &amp; #stock = 0</a:t>
              </a:r>
              <a:endParaRPr lang="en-US" sz="20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056936" y="5235108"/>
              <a:ext cx="3087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2</a:t>
              </a:r>
              <a:r>
                <a:rPr lang="en-US" sz="2000" dirty="0" smtClean="0"/>
                <a:t>: credit &gt; 0 &amp; #stock = 0</a:t>
              </a:r>
              <a:endParaRPr lang="en-US" sz="20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056936" y="5604440"/>
              <a:ext cx="3087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3: credit = 0 &amp; #stock &gt; 0</a:t>
              </a:r>
              <a:endParaRPr lang="en-US" sz="20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56936" y="5980677"/>
              <a:ext cx="3087064" cy="400110"/>
            </a:xfrm>
            <a:prstGeom prst="rect">
              <a:avLst/>
            </a:prstGeom>
            <a:solidFill>
              <a:srgbClr val="000066"/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4</a:t>
              </a:r>
              <a:r>
                <a:rPr lang="en-US" sz="2000" dirty="0" smtClean="0"/>
                <a:t>: credit &gt; 0 &amp; #stock &gt; 0</a:t>
              </a:r>
              <a:endParaRPr lang="en-US" sz="20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829383" y="2792841"/>
              <a:ext cx="116414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/>
                <a:t>AddChoc</a:t>
              </a:r>
              <a:endParaRPr lang="en-US" sz="20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508496" y="4531869"/>
              <a:ext cx="116414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/>
                <a:t>AddChoc</a:t>
              </a:r>
              <a:endParaRPr lang="en-US" sz="20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264552" y="4480784"/>
              <a:ext cx="18794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/>
                <a:t>AddChoc</a:t>
              </a:r>
              <a:r>
                <a:rPr lang="en-US" sz="2000" dirty="0" smtClean="0"/>
                <a:t> / Coin</a:t>
              </a:r>
              <a:endParaRPr lang="en-US" sz="2000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7838834" y="3655313"/>
              <a:ext cx="617358" cy="57275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6" name="Rectangle 35"/>
          <p:cNvSpPr/>
          <p:nvPr/>
        </p:nvSpPr>
        <p:spPr>
          <a:xfrm>
            <a:off x="3139804" y="1295363"/>
            <a:ext cx="2689579" cy="55292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 [1, 3, 4, 1, 2, 4</a:t>
            </a:r>
            <a:r>
              <a:rPr lang="en-US" sz="2800" dirty="0" smtClean="0"/>
              <a:t>] </a:t>
            </a:r>
            <a:endParaRPr lang="en-US" sz="2800" dirty="0"/>
          </a:p>
        </p:txBody>
      </p:sp>
      <p:sp>
        <p:nvSpPr>
          <p:cNvPr id="37" name="Rounded Rectangle 36"/>
          <p:cNvSpPr/>
          <p:nvPr/>
        </p:nvSpPr>
        <p:spPr bwMode="auto">
          <a:xfrm>
            <a:off x="721895" y="5430730"/>
            <a:ext cx="4644189" cy="51464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Automate the transformation</a:t>
            </a:r>
            <a:endParaRPr lang="en-US" sz="28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44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Model-Based Test Components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22</a:t>
            </a:fld>
            <a:endParaRPr lang="en-US" altLang="zh-CN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173510" y="1311441"/>
            <a:ext cx="3135171" cy="51464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Test components</a:t>
            </a:r>
            <a:endParaRPr lang="en-US" sz="32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916921" y="1978485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>
                <a:latin typeface="Gill Sans MT" panose="020B0502020104020203" pitchFamily="34" charset="0"/>
              </a:rPr>
              <a:t>C1</a:t>
            </a:r>
            <a:endParaRPr lang="en-US" b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916921" y="2632202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>
                <a:latin typeface="Gill Sans MT" panose="020B0502020104020203" pitchFamily="34" charset="0"/>
              </a:rPr>
              <a:t>C2</a:t>
            </a:r>
            <a:endParaRPr lang="en-US" b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916921" y="3285919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>
                <a:latin typeface="Gill Sans MT" panose="020B0502020104020203" pitchFamily="34" charset="0"/>
              </a:rPr>
              <a:t>C3</a:t>
            </a:r>
            <a:endParaRPr lang="en-US" b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916921" y="3939636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>
                <a:latin typeface="Gill Sans MT" panose="020B0502020104020203" pitchFamily="34" charset="0"/>
              </a:rPr>
              <a:t>C4</a:t>
            </a:r>
            <a:endParaRPr lang="en-US" b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916921" y="4593353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>
                <a:latin typeface="Gill Sans MT" panose="020B0502020104020203" pitchFamily="34" charset="0"/>
              </a:rPr>
              <a:t>C5</a:t>
            </a:r>
            <a:endParaRPr lang="en-US" b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916921" y="5247070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>
                <a:latin typeface="Gill Sans MT" panose="020B0502020104020203" pitchFamily="34" charset="0"/>
              </a:rPr>
              <a:t>C6</a:t>
            </a:r>
            <a:endParaRPr lang="en-US" b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916921" y="5900789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>
                <a:latin typeface="Gill Sans MT" panose="020B0502020104020203" pitchFamily="34" charset="0"/>
              </a:rPr>
              <a:t>C7</a:t>
            </a:r>
            <a:endParaRPr lang="en-US" b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3946352" y="1590886"/>
            <a:ext cx="1263316" cy="51464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Test 1</a:t>
            </a:r>
            <a:endParaRPr lang="en-US" sz="32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5047568" y="3790010"/>
            <a:ext cx="1263316" cy="51464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Test 3</a:t>
            </a:r>
            <a:endParaRPr lang="en-US" sz="32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6733667" y="1737918"/>
            <a:ext cx="1263316" cy="51464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Test 2</a:t>
            </a:r>
            <a:endParaRPr lang="en-US" sz="32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912906" y="1983207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>
                <a:latin typeface="Gill Sans MT" panose="020B0502020104020203" pitchFamily="34" charset="0"/>
              </a:rPr>
              <a:t>C1</a:t>
            </a:r>
            <a:endParaRPr lang="en-US" b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912906" y="3290641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>
                <a:latin typeface="Gill Sans MT" panose="020B0502020104020203" pitchFamily="34" charset="0"/>
              </a:rPr>
              <a:t>C3</a:t>
            </a:r>
            <a:endParaRPr lang="en-US" b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912906" y="3944358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>
                <a:latin typeface="Gill Sans MT" panose="020B0502020104020203" pitchFamily="34" charset="0"/>
              </a:rPr>
              <a:t>C4</a:t>
            </a:r>
            <a:endParaRPr lang="en-US" b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916921" y="1978484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>
                <a:latin typeface="Gill Sans MT" panose="020B0502020104020203" pitchFamily="34" charset="0"/>
              </a:rPr>
              <a:t>C1</a:t>
            </a:r>
            <a:endParaRPr lang="en-US" b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912906" y="4593353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>
                <a:latin typeface="Gill Sans MT" panose="020B0502020104020203" pitchFamily="34" charset="0"/>
              </a:rPr>
              <a:t>C5</a:t>
            </a:r>
            <a:endParaRPr lang="en-US" b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24" name="Rounded Rectangle 23"/>
          <p:cNvSpPr/>
          <p:nvPr/>
        </p:nvSpPr>
        <p:spPr bwMode="auto">
          <a:xfrm>
            <a:off x="912906" y="5247057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>
                <a:latin typeface="Gill Sans MT" panose="020B0502020104020203" pitchFamily="34" charset="0"/>
              </a:rPr>
              <a:t>C6</a:t>
            </a:r>
            <a:endParaRPr lang="en-US" b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937815" y="2632201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>
                <a:latin typeface="Gill Sans MT" panose="020B0502020104020203" pitchFamily="34" charset="0"/>
              </a:rPr>
              <a:t>C2</a:t>
            </a:r>
            <a:endParaRPr lang="en-US" b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912906" y="5907738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>
                <a:latin typeface="Gill Sans MT" panose="020B0502020104020203" pitchFamily="34" charset="0"/>
              </a:rPr>
              <a:t>C7</a:t>
            </a:r>
            <a:endParaRPr lang="en-US" b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27" name="Rounded Rectangle 26"/>
          <p:cNvSpPr/>
          <p:nvPr/>
        </p:nvSpPr>
        <p:spPr bwMode="auto">
          <a:xfrm>
            <a:off x="937815" y="3944358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>
                <a:latin typeface="Gill Sans MT" panose="020B0502020104020203" pitchFamily="34" charset="0"/>
              </a:rPr>
              <a:t>C4</a:t>
            </a:r>
            <a:endParaRPr lang="en-US" b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928952" y="4593352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>
                <a:latin typeface="Gill Sans MT" panose="020B0502020104020203" pitchFamily="34" charset="0"/>
              </a:rPr>
              <a:t>C5</a:t>
            </a:r>
            <a:endParaRPr lang="en-US" b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30" name="8-Point Star 29"/>
          <p:cNvSpPr/>
          <p:nvPr/>
        </p:nvSpPr>
        <p:spPr>
          <a:xfrm rot="20323394">
            <a:off x="1726569" y="3748400"/>
            <a:ext cx="3378928" cy="2738069"/>
          </a:xfrm>
          <a:prstGeom prst="star8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Each abstract test component must be mapped to real code in concrete tests</a:t>
            </a:r>
            <a:endPara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31" name="8-Point Star 30"/>
          <p:cNvSpPr/>
          <p:nvPr/>
        </p:nvSpPr>
        <p:spPr>
          <a:xfrm rot="21156703">
            <a:off x="6577386" y="4217022"/>
            <a:ext cx="1827637" cy="1276741"/>
          </a:xfrm>
          <a:prstGeom prst="star8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many times</a:t>
            </a:r>
            <a:endPara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984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7037E-7 L 0.3658 0.03403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81" y="1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95559E-6 L 0.36615 -0.06824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99" y="-34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31321E-7 L 0.36684 -0.07865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33" y="-39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7037E-7 L 0.67101 0.05185 " pathEditMode="relative" rAng="0" ptsTypes="AA">
                                      <p:cBhvr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42" y="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7 L 0.67101 -0.24491 " pathEditMode="relative" rAng="0" ptsTypes="AA">
                                      <p:cBhvr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42" y="-122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32177E-6 L 0.67309 -0.25561 " pathEditMode="relative" rAng="0" ptsTypes="AA">
                                      <p:cBhvr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646" y="-12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7.40741E-7 L 0.48247 0.25463 " pathEditMode="relative" rAng="0" ptsTypes="AA">
                                      <p:cBhvr>
                                        <p:cTn id="9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15" y="1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07407E-6 L 0.48143 0.14814 " pathEditMode="relative" rAng="0" ptsTypes="AA">
                                      <p:cBhvr>
                                        <p:cTn id="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62" y="7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037E-7 L 0.48368 0.13866 " pathEditMode="relative" rAng="0" ptsTypes="AA">
                                      <p:cBhvr>
                                        <p:cTn id="10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84" y="6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500"/>
                            </p:stCondLst>
                            <p:childTnLst>
                              <p:par>
                                <p:cTn id="10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96296E-6 L 0.48681 0.02963 " pathEditMode="relative" rAng="0" ptsTypes="AA">
                                      <p:cBhvr>
                                        <p:cTn id="10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40" y="1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000"/>
                            </p:stCondLst>
                            <p:childTnLst>
                              <p:par>
                                <p:cTn id="10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30" grpId="0" animBg="1"/>
      <p:bldP spid="3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the Mapping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chemeClr val="tx2"/>
                </a:solidFill>
              </a:rPr>
              <a:t>language</a:t>
            </a:r>
            <a:r>
              <a:rPr lang="en-US" dirty="0" smtClean="0"/>
              <a:t> to define mappings for individual test components</a:t>
            </a:r>
          </a:p>
          <a:p>
            <a:pPr lvl="1"/>
            <a:r>
              <a:rPr lang="en-US" sz="2800" dirty="0" smtClean="0">
                <a:solidFill>
                  <a:schemeClr val="tx2"/>
                </a:solidFill>
              </a:rPr>
              <a:t>Structured Test Automation Language</a:t>
            </a:r>
            <a:r>
              <a:rPr lang="en-US" sz="2800" dirty="0" smtClean="0"/>
              <a:t> (</a:t>
            </a:r>
            <a:r>
              <a:rPr lang="en-US" sz="2800" i="1" dirty="0" smtClean="0">
                <a:solidFill>
                  <a:schemeClr val="tx2"/>
                </a:solidFill>
              </a:rPr>
              <a:t>STAL</a:t>
            </a:r>
            <a:r>
              <a:rPr lang="en-US" sz="2800" dirty="0" smtClean="0"/>
              <a:t>)</a:t>
            </a:r>
          </a:p>
          <a:p>
            <a:r>
              <a:rPr lang="en-US" dirty="0" smtClean="0"/>
              <a:t>A </a:t>
            </a:r>
            <a:r>
              <a:rPr lang="en-US" dirty="0" smtClean="0">
                <a:solidFill>
                  <a:schemeClr val="tx2"/>
                </a:solidFill>
              </a:rPr>
              <a:t>tool</a:t>
            </a:r>
            <a:r>
              <a:rPr lang="en-US" dirty="0" smtClean="0"/>
              <a:t> to choose model-level test components and compose mappings to create concrete tests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23</a:t>
            </a:fld>
            <a:endParaRPr lang="en-US" altLang="zh-CN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2851487" y="3801980"/>
            <a:ext cx="3429009" cy="529391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Behavioral Models</a:t>
            </a:r>
            <a:endParaRPr lang="en-US" sz="32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2851487" y="4724401"/>
            <a:ext cx="3429009" cy="1351548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Identifiable Elements</a:t>
            </a:r>
          </a:p>
          <a:p>
            <a:r>
              <a:rPr lang="en-US" sz="2800" dirty="0" smtClean="0">
                <a:latin typeface="Gill Sans MT" panose="020B0502020104020203" pitchFamily="34" charset="0"/>
              </a:rPr>
              <a:t>      1. Transitions</a:t>
            </a:r>
          </a:p>
          <a:p>
            <a:r>
              <a:rPr lang="en-US" sz="2800" dirty="0" smtClean="0">
                <a:latin typeface="Gill Sans MT" panose="020B0502020104020203" pitchFamily="34" charset="0"/>
              </a:rPr>
              <a:t>      2.  Constraints</a:t>
            </a:r>
            <a:endParaRPr lang="en-US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08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Mappings in STAL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Element</a:t>
            </a:r>
            <a:r>
              <a:rPr lang="en-US" dirty="0" smtClean="0"/>
              <a:t> mapping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TYPEOFELEMENT</a:t>
            </a:r>
            <a:r>
              <a:rPr lang="en-US" sz="2000" dirty="0" smtClean="0"/>
              <a:t> </a:t>
            </a:r>
            <a:r>
              <a:rPr lang="en-US" dirty="0" smtClean="0"/>
              <a:t>: Transition or constraint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TYPEOFCONSTRAINT</a:t>
            </a:r>
            <a:r>
              <a:rPr lang="en-US" sz="2000" dirty="0">
                <a:cs typeface="Arial" panose="020B0604020202020204" pitchFamily="34" charset="0"/>
              </a:rPr>
              <a:t> </a:t>
            </a:r>
            <a:r>
              <a:rPr lang="en-US" dirty="0" smtClean="0"/>
              <a:t>: Guards, post-conditions, state invariants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Object</a:t>
            </a:r>
            <a:r>
              <a:rPr lang="en-US" dirty="0" smtClean="0"/>
              <a:t> mapping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24</a:t>
            </a:fld>
            <a:endParaRPr lang="en-US" altLang="zh-CN" dirty="0"/>
          </a:p>
        </p:txBody>
      </p:sp>
      <p:sp>
        <p:nvSpPr>
          <p:cNvPr id="6" name="Rectangle 5"/>
          <p:cNvSpPr/>
          <p:nvPr/>
        </p:nvSpPr>
        <p:spPr>
          <a:xfrm>
            <a:off x="463812" y="1311440"/>
            <a:ext cx="6767168" cy="200927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Mapping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mappingName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TYPEOFELEMENT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nameOfElement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equires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objectMappingName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TYPEOFCONSTRAINT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nameOfElement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…] …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{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testCode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}</a:t>
            </a:r>
          </a:p>
        </p:txBody>
      </p:sp>
      <p:sp>
        <p:nvSpPr>
          <p:cNvPr id="7" name="Rectangle 6"/>
          <p:cNvSpPr/>
          <p:nvPr/>
        </p:nvSpPr>
        <p:spPr>
          <a:xfrm>
            <a:off x="523966" y="4762663"/>
            <a:ext cx="6733920" cy="158197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Mapping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mappingName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nameOfClass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nameOfObject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equires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objectMappingName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{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testCode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}</a:t>
            </a:r>
          </a:p>
        </p:txBody>
      </p:sp>
    </p:spTree>
    <p:extLst>
      <p:ext uri="{BB962C8B-B14F-4D97-AF65-F5344CB8AC3E}">
        <p14:creationId xmlns:p14="http://schemas.microsoft.com/office/powerpoint/2010/main" val="1392934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Mappings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F80E7-B056-4C76-86F1-135BF336DD8E}" type="slidenum">
              <a:rPr lang="zh-CN" altLang="en-US" smtClean="0"/>
              <a:pPr>
                <a:defRPr/>
              </a:pPr>
              <a:t>25</a:t>
            </a:fld>
            <a:endParaRPr lang="en-US" altLang="zh-CN"/>
          </a:p>
        </p:txBody>
      </p:sp>
      <p:sp>
        <p:nvSpPr>
          <p:cNvPr id="5" name="Rectangle 4"/>
          <p:cNvSpPr/>
          <p:nvPr/>
        </p:nvSpPr>
        <p:spPr>
          <a:xfrm>
            <a:off x="1062086" y="1612230"/>
            <a:ext cx="7014410" cy="1008799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Mapping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vMachineInit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initialize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{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VendingMachine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= new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VendingMachine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(); }</a:t>
            </a:r>
          </a:p>
        </p:txBody>
      </p:sp>
      <p:sp>
        <p:nvSpPr>
          <p:cNvPr id="6" name="Rectangle 5"/>
          <p:cNvSpPr/>
          <p:nvPr/>
        </p:nvSpPr>
        <p:spPr>
          <a:xfrm>
            <a:off x="1369511" y="2743196"/>
            <a:ext cx="6399560" cy="138295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Mapping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getChocolate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getChoc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{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StringBuffer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= new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StringBuffer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(“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MM”);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vm.getChoc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); }</a:t>
            </a:r>
          </a:p>
        </p:txBody>
      </p:sp>
      <p:sp>
        <p:nvSpPr>
          <p:cNvPr id="7" name="Rectangle 6"/>
          <p:cNvSpPr/>
          <p:nvPr/>
        </p:nvSpPr>
        <p:spPr>
          <a:xfrm>
            <a:off x="812720" y="5089357"/>
            <a:ext cx="7513142" cy="1254961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Mapping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constraintForCredit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Constraint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onstraint1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StateInvariant</a:t>
            </a:r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State3, State6, State9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{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vm.getCredit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() &gt;= 90; }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2794070" y="1010655"/>
            <a:ext cx="3550442" cy="529391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Transition Mappings</a:t>
            </a:r>
            <a:endParaRPr lang="en-US" sz="32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794070" y="4495804"/>
            <a:ext cx="3550442" cy="529391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Constraint Mapping</a:t>
            </a:r>
            <a:endParaRPr lang="en-US" sz="32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459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Mappings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F80E7-B056-4C76-86F1-135BF336DD8E}" type="slidenum">
              <a:rPr lang="zh-CN" altLang="en-US" smtClean="0"/>
              <a:pPr>
                <a:defRPr/>
              </a:pPr>
              <a:t>26</a:t>
            </a:fld>
            <a:endParaRPr lang="en-US" altLang="zh-CN"/>
          </a:p>
        </p:txBody>
      </p:sp>
      <p:sp>
        <p:nvSpPr>
          <p:cNvPr id="5" name="Rectangle 4"/>
          <p:cNvSpPr/>
          <p:nvPr/>
        </p:nvSpPr>
        <p:spPr>
          <a:xfrm>
            <a:off x="1062081" y="1720509"/>
            <a:ext cx="7014410" cy="1370927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Mapping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StringBufferInit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</a:t>
            </a:r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StringBuffer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sb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{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StringBuffer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new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StringBuffer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(“MM”);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1366167" y="4776534"/>
            <a:ext cx="6394196" cy="1254961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Mapping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getChocolate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getChoc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Requires</a:t>
            </a:r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stringBufferInit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{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vm.getChoc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2794070" y="1130975"/>
            <a:ext cx="3550442" cy="529391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Object Mapping</a:t>
            </a:r>
            <a:endParaRPr lang="en-US" sz="32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794070" y="3753850"/>
            <a:ext cx="3550442" cy="95049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Transition Mapping</a:t>
            </a:r>
          </a:p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with requires</a:t>
            </a:r>
            <a:endParaRPr lang="en-US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559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13710" y="962526"/>
            <a:ext cx="8947484" cy="569093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53" y="-1"/>
            <a:ext cx="7865819" cy="1289610"/>
          </a:xfrm>
        </p:spPr>
        <p:txBody>
          <a:bodyPr/>
          <a:lstStyle/>
          <a:p>
            <a:r>
              <a:rPr lang="en-US" dirty="0"/>
              <a:t>MBT Mappings Process Summary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27</a:t>
            </a:fld>
            <a:endParaRPr lang="en-US" altLang="zh-CN" dirty="0"/>
          </a:p>
        </p:txBody>
      </p:sp>
      <p:sp>
        <p:nvSpPr>
          <p:cNvPr id="7" name="Rounded Rectangle 6"/>
          <p:cNvSpPr/>
          <p:nvPr/>
        </p:nvSpPr>
        <p:spPr>
          <a:xfrm>
            <a:off x="1196648" y="1861305"/>
            <a:ext cx="1791060" cy="100463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UML </a:t>
            </a:r>
            <a:r>
              <a:rPr lang="en-US" sz="2800" dirty="0" err="1" smtClean="0">
                <a:latin typeface="Gill Sans MT" panose="020B0502020104020203" pitchFamily="34" charset="0"/>
              </a:rPr>
              <a:t>Statechart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cxnSp>
        <p:nvCxnSpPr>
          <p:cNvPr id="14" name="Straight Arrow Connector 13"/>
          <p:cNvCxnSpPr>
            <a:stCxn id="4" idx="4"/>
          </p:cNvCxnSpPr>
          <p:nvPr/>
        </p:nvCxnSpPr>
        <p:spPr>
          <a:xfrm flipH="1">
            <a:off x="5267527" y="1564103"/>
            <a:ext cx="9493" cy="403505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22" idx="2"/>
          </p:cNvCxnSpPr>
          <p:nvPr/>
        </p:nvCxnSpPr>
        <p:spPr>
          <a:xfrm rot="10800000">
            <a:off x="3578590" y="2656476"/>
            <a:ext cx="2101007" cy="956012"/>
          </a:xfrm>
          <a:prstGeom prst="bentConnector2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5293139" y="4674372"/>
            <a:ext cx="609406" cy="435437"/>
          </a:xfrm>
          <a:prstGeom prst="bentConnector3">
            <a:avLst>
              <a:gd name="adj1" fmla="val 100752"/>
            </a:avLst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3013606" y="1966664"/>
            <a:ext cx="1129966" cy="68981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graph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31060" y="1945125"/>
            <a:ext cx="2478505" cy="1086853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Graph coverage web app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7642559" y="2022326"/>
            <a:ext cx="1129966" cy="93245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Test paths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4374651" y="1046745"/>
            <a:ext cx="1804737" cy="517358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ill Sans MT" panose="020B0502020104020203" pitchFamily="34" charset="0"/>
              </a:rPr>
              <a:t>criterion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68456" y="4199658"/>
            <a:ext cx="2779505" cy="2313084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Test component mappings for each transition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Gill Sans MT" panose="020B0502020104020203" pitchFamily="34" charset="0"/>
              </a:rPr>
              <a:t>objects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Gill Sans MT" panose="020B0502020104020203" pitchFamily="34" charset="0"/>
              </a:rPr>
              <a:t>constraints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3728867" y="4279333"/>
            <a:ext cx="1564272" cy="101263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Defined in STAL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444499" y="3435507"/>
            <a:ext cx="1746960" cy="1216481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STALE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5754691" y="5319831"/>
            <a:ext cx="1150772" cy="94862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JUnit</a:t>
            </a:r>
            <a:r>
              <a:rPr lang="en-US" sz="32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 tests</a:t>
            </a:r>
            <a:endParaRPr lang="en-US" sz="32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630527" y="3604467"/>
            <a:ext cx="1405188" cy="86026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Test oracles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7009565" y="2488551"/>
            <a:ext cx="632994" cy="1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2" idx="3"/>
          </p:cNvCxnSpPr>
          <p:nvPr/>
        </p:nvCxnSpPr>
        <p:spPr>
          <a:xfrm>
            <a:off x="4143572" y="2311570"/>
            <a:ext cx="387488" cy="0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25" idx="3"/>
            <a:endCxn id="26" idx="1"/>
          </p:cNvCxnSpPr>
          <p:nvPr/>
        </p:nvCxnSpPr>
        <p:spPr>
          <a:xfrm flipV="1">
            <a:off x="3247961" y="4785653"/>
            <a:ext cx="480906" cy="570547"/>
          </a:xfrm>
          <a:prstGeom prst="bentConnector3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23" idx="2"/>
            <a:endCxn id="28" idx="0"/>
          </p:cNvCxnSpPr>
          <p:nvPr/>
        </p:nvCxnSpPr>
        <p:spPr>
          <a:xfrm rot="5400000">
            <a:off x="7022396" y="2250360"/>
            <a:ext cx="480731" cy="1889563"/>
          </a:xfrm>
          <a:prstGeom prst="bentConnector3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31" idx="1"/>
            <a:endCxn id="28" idx="3"/>
          </p:cNvCxnSpPr>
          <p:nvPr/>
        </p:nvCxnSpPr>
        <p:spPr>
          <a:xfrm flipH="1">
            <a:off x="7191459" y="4034597"/>
            <a:ext cx="439068" cy="9151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28" idx="2"/>
            <a:endCxn id="29" idx="0"/>
          </p:cNvCxnSpPr>
          <p:nvPr/>
        </p:nvCxnSpPr>
        <p:spPr>
          <a:xfrm>
            <a:off x="6317979" y="4651988"/>
            <a:ext cx="12098" cy="667843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6-Point Star 64"/>
          <p:cNvSpPr/>
          <p:nvPr/>
        </p:nvSpPr>
        <p:spPr>
          <a:xfrm>
            <a:off x="1244267" y="1160270"/>
            <a:ext cx="196827" cy="258679"/>
          </a:xfrm>
          <a:prstGeom prst="star6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1412030" y="1058777"/>
            <a:ext cx="18758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tester input</a:t>
            </a:r>
            <a:endParaRPr lang="en-US" b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67" name="6-Point Star 66"/>
          <p:cNvSpPr/>
          <p:nvPr/>
        </p:nvSpPr>
        <p:spPr>
          <a:xfrm>
            <a:off x="2185901" y="3367818"/>
            <a:ext cx="196827" cy="258679"/>
          </a:xfrm>
          <a:prstGeom prst="star6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6-Point Star 67"/>
          <p:cNvSpPr/>
          <p:nvPr/>
        </p:nvSpPr>
        <p:spPr>
          <a:xfrm>
            <a:off x="3469314" y="4851130"/>
            <a:ext cx="196827" cy="258679"/>
          </a:xfrm>
          <a:prstGeom prst="star6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6-Point Star 68"/>
          <p:cNvSpPr/>
          <p:nvPr/>
        </p:nvSpPr>
        <p:spPr>
          <a:xfrm>
            <a:off x="5404000" y="1595335"/>
            <a:ext cx="196827" cy="258679"/>
          </a:xfrm>
          <a:prstGeom prst="star6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6-Point Star 69"/>
          <p:cNvSpPr/>
          <p:nvPr/>
        </p:nvSpPr>
        <p:spPr>
          <a:xfrm>
            <a:off x="7333548" y="4148933"/>
            <a:ext cx="196827" cy="258679"/>
          </a:xfrm>
          <a:prstGeom prst="star6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Elbow Connector 36"/>
          <p:cNvCxnSpPr>
            <a:stCxn id="7" idx="2"/>
          </p:cNvCxnSpPr>
          <p:nvPr/>
        </p:nvCxnSpPr>
        <p:spPr>
          <a:xfrm rot="16200000" flipH="1">
            <a:off x="3297313" y="1660808"/>
            <a:ext cx="942052" cy="3352323"/>
          </a:xfrm>
          <a:prstGeom prst="bentConnector2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H="1" flipV="1">
            <a:off x="5798444" y="3008671"/>
            <a:ext cx="10204" cy="392258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246707" y="3081546"/>
            <a:ext cx="541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call</a:t>
            </a:r>
            <a:endParaRPr lang="en-US" sz="1800" dirty="0"/>
          </a:p>
        </p:txBody>
      </p:sp>
      <p:sp>
        <p:nvSpPr>
          <p:cNvPr id="102" name="Rounded Rectangle 101"/>
          <p:cNvSpPr/>
          <p:nvPr/>
        </p:nvSpPr>
        <p:spPr>
          <a:xfrm>
            <a:off x="124511" y="1921263"/>
            <a:ext cx="1014530" cy="68981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PUT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cxnSp>
        <p:nvCxnSpPr>
          <p:cNvPr id="103" name="Elbow Connector 102"/>
          <p:cNvCxnSpPr>
            <a:stCxn id="102" idx="2"/>
            <a:endCxn id="28" idx="1"/>
          </p:cNvCxnSpPr>
          <p:nvPr/>
        </p:nvCxnSpPr>
        <p:spPr>
          <a:xfrm rot="16200000" flipH="1">
            <a:off x="2321801" y="921049"/>
            <a:ext cx="1432673" cy="4812723"/>
          </a:xfrm>
          <a:prstGeom prst="bentConnector2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554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Empirical Evaluation of STALE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28</a:t>
            </a:fld>
            <a:endParaRPr lang="en-US" altLang="zh-CN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902370" y="998615"/>
            <a:ext cx="7315198" cy="1130967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Can STALE help programmers efficiently design tests ?</a:t>
            </a:r>
            <a:endParaRPr lang="en-US" sz="32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164434" y="2394283"/>
            <a:ext cx="5622755" cy="1708485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smtClean="0">
                <a:latin typeface="Gill Sans MT" panose="020B0502020104020203" pitchFamily="34" charset="0"/>
              </a:rPr>
              <a:t>Subject Programs</a:t>
            </a:r>
            <a:endParaRPr lang="en-US" b="1" dirty="0" smtClean="0">
              <a:latin typeface="Gill Sans MT" panose="020B0502020104020203" pitchFamily="34" charset="0"/>
            </a:endParaRP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17 open source and example programs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52 to 9486 LOC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7 GUIs, 4 web apps, 1 CL, 5 others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4559969" y="4307314"/>
            <a:ext cx="4359440" cy="1540038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smtClean="0">
                <a:latin typeface="Gill Sans MT" panose="020B0502020104020203" pitchFamily="34" charset="0"/>
              </a:rPr>
              <a:t>Subject Models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Drawn using Eclipse / Papyrus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7—22 states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>
                <a:latin typeface="Gill Sans MT" panose="020B0502020104020203" pitchFamily="34" charset="0"/>
              </a:rPr>
              <a:t>12—116 </a:t>
            </a:r>
            <a:r>
              <a:rPr lang="en-US" dirty="0" smtClean="0">
                <a:latin typeface="Gill Sans MT" panose="020B0502020104020203" pitchFamily="34" charset="0"/>
              </a:rPr>
              <a:t>transitions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01067" y="5305920"/>
            <a:ext cx="3918282" cy="1114938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smtClean="0">
                <a:latin typeface="Gill Sans MT" panose="020B0502020104020203" pitchFamily="34" charset="0"/>
              </a:rPr>
              <a:t>Participants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9 professional developers / graduate students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860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53" y="-1"/>
            <a:ext cx="8085104" cy="1191127"/>
          </a:xfrm>
        </p:spPr>
        <p:txBody>
          <a:bodyPr/>
          <a:lstStyle/>
          <a:p>
            <a:r>
              <a:rPr lang="en-US" dirty="0" smtClean="0"/>
              <a:t>STALE vs. Hand Test Generation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29</a:t>
            </a:fld>
            <a:endParaRPr lang="en-US" altLang="zh-CN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164433" y="1058767"/>
            <a:ext cx="5201651" cy="2033336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smtClean="0">
                <a:latin typeface="Gill Sans MT" panose="020B0502020104020203" pitchFamily="34" charset="0"/>
              </a:rPr>
              <a:t>Generating Tests by Hand</a:t>
            </a:r>
            <a:endParaRPr lang="en-US" b="1" dirty="0" smtClean="0">
              <a:latin typeface="Gill Sans MT" panose="020B0502020104020203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Gill Sans MT" panose="020B0502020104020203" pitchFamily="34" charset="0"/>
              </a:rPr>
              <a:t>Write tests by hand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Gill Sans MT" panose="020B0502020104020203" pitchFamily="34" charset="0"/>
              </a:rPr>
              <a:t>Ensure that constraints in models were satisfied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Gill Sans MT" panose="020B0502020104020203" pitchFamily="34" charset="0"/>
              </a:rPr>
              <a:t>Compile and run the tests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2602849" y="3272588"/>
            <a:ext cx="6316560" cy="1985204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smtClean="0">
                <a:latin typeface="Gill Sans MT" panose="020B0502020104020203" pitchFamily="34" charset="0"/>
              </a:rPr>
              <a:t>Generating Test with STALE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Gill Sans MT" panose="020B0502020104020203" pitchFamily="34" charset="0"/>
              </a:rPr>
              <a:t>Import model and program into STALE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Gill Sans MT" panose="020B0502020104020203" pitchFamily="34" charset="0"/>
              </a:rPr>
              <a:t>Create test component mappings by hand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Gill Sans MT" panose="020B0502020104020203" pitchFamily="34" charset="0"/>
              </a:rPr>
              <a:t>STALE create concrete tests to satisfy transition (edge) coverage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519969" y="5474361"/>
            <a:ext cx="3918282" cy="1114938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smtClean="0">
                <a:latin typeface="Gill Sans MT" panose="020B0502020104020203" pitchFamily="34" charset="0"/>
              </a:rPr>
              <a:t>Measurements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Time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Number of errors in tests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09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George Mason University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33,917</a:t>
            </a:r>
            <a:r>
              <a:rPr lang="en-US" dirty="0"/>
              <a:t> students (Fall </a:t>
            </a:r>
            <a:r>
              <a:rPr lang="en-US" dirty="0" smtClean="0"/>
              <a:t>2013</a:t>
            </a:r>
            <a:r>
              <a:rPr lang="en-US" dirty="0"/>
              <a:t>) </a:t>
            </a:r>
            <a:r>
              <a:rPr lang="en-US" b="1" baseline="30000" dirty="0"/>
              <a:t>†</a:t>
            </a:r>
            <a:endParaRPr lang="en-US" dirty="0"/>
          </a:p>
          <a:p>
            <a:pPr lvl="1"/>
            <a:r>
              <a:rPr lang="en-US" sz="2000" dirty="0"/>
              <a:t>22,000 undergraduate</a:t>
            </a:r>
          </a:p>
          <a:p>
            <a:pPr lvl="1"/>
            <a:r>
              <a:rPr lang="en-US" sz="2000" dirty="0"/>
              <a:t>9,000 MS</a:t>
            </a:r>
          </a:p>
          <a:p>
            <a:pPr lvl="1"/>
            <a:r>
              <a:rPr lang="en-US" sz="2000" dirty="0"/>
              <a:t>2,300 PhD</a:t>
            </a:r>
          </a:p>
          <a:p>
            <a:pPr lvl="1"/>
            <a:r>
              <a:rPr lang="en-US" sz="2000" dirty="0"/>
              <a:t>600 Professional</a:t>
            </a:r>
          </a:p>
          <a:p>
            <a:r>
              <a:rPr lang="en-US" dirty="0"/>
              <a:t>Most </a:t>
            </a:r>
            <a:r>
              <a:rPr lang="en-US" i="1" dirty="0">
                <a:solidFill>
                  <a:schemeClr val="tx2"/>
                </a:solidFill>
              </a:rPr>
              <a:t>diverse</a:t>
            </a:r>
            <a:r>
              <a:rPr lang="en-US" dirty="0"/>
              <a:t> university in the country</a:t>
            </a:r>
          </a:p>
          <a:p>
            <a:r>
              <a:rPr lang="en-US" dirty="0">
                <a:solidFill>
                  <a:schemeClr val="tx2"/>
                </a:solidFill>
              </a:rPr>
              <a:t>149 buildings </a:t>
            </a:r>
            <a:r>
              <a:rPr lang="en-US" dirty="0"/>
              <a:t>– plus 7 under construction</a:t>
            </a:r>
          </a:p>
          <a:p>
            <a:pPr lvl="1"/>
            <a:r>
              <a:rPr lang="en-US" sz="1800" dirty="0"/>
              <a:t>Campuses in Prince William County and Arlington</a:t>
            </a:r>
          </a:p>
          <a:p>
            <a:r>
              <a:rPr lang="en-US" dirty="0"/>
              <a:t>Opened as branch of UVA in </a:t>
            </a:r>
            <a:r>
              <a:rPr lang="en-US" dirty="0">
                <a:solidFill>
                  <a:schemeClr val="tx2"/>
                </a:solidFill>
              </a:rPr>
              <a:t>1957</a:t>
            </a:r>
          </a:p>
          <a:p>
            <a:pPr lvl="1"/>
            <a:r>
              <a:rPr lang="en-US" sz="1800" dirty="0" err="1"/>
              <a:t>Fulla</a:t>
            </a:r>
            <a:r>
              <a:rPr lang="en-US" sz="1800" dirty="0"/>
              <a:t> university in 1972</a:t>
            </a:r>
          </a:p>
          <a:p>
            <a:pPr lvl="1"/>
            <a:r>
              <a:rPr lang="en-US" sz="1800" dirty="0"/>
              <a:t>About 12,000 students in 1992, 20,000 in 1999</a:t>
            </a:r>
          </a:p>
          <a:p>
            <a:r>
              <a:rPr lang="en-US" dirty="0"/>
              <a:t>Total operating </a:t>
            </a:r>
            <a:r>
              <a:rPr lang="en-US" dirty="0">
                <a:solidFill>
                  <a:schemeClr val="tx2"/>
                </a:solidFill>
              </a:rPr>
              <a:t>budget </a:t>
            </a:r>
            <a:r>
              <a:rPr lang="en-US" dirty="0"/>
              <a:t>: $911 million (2013-2014)</a:t>
            </a:r>
          </a:p>
          <a:p>
            <a:pPr lvl="1"/>
            <a:r>
              <a:rPr lang="en-US" sz="1800" dirty="0"/>
              <a:t>Research expenditures : $101 </a:t>
            </a:r>
            <a:r>
              <a:rPr lang="en-US" sz="1800" dirty="0" smtClean="0"/>
              <a:t>million</a:t>
            </a:r>
            <a:endParaRPr lang="en-US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</a:t>
            </a:fld>
            <a:endParaRPr lang="en-US" altLang="zh-CN" dirty="0"/>
          </a:p>
        </p:txBody>
      </p:sp>
      <p:sp>
        <p:nvSpPr>
          <p:cNvPr id="7" name="TextBox 6"/>
          <p:cNvSpPr txBox="1"/>
          <p:nvPr/>
        </p:nvSpPr>
        <p:spPr>
          <a:xfrm>
            <a:off x="3237943" y="6257798"/>
            <a:ext cx="4122737" cy="307975"/>
          </a:xfrm>
          <a:prstGeom prst="rect">
            <a:avLst/>
          </a:prstGeom>
          <a:solidFill>
            <a:schemeClr val="tx1">
              <a:lumMod val="6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b="1" baseline="30000" dirty="0">
                <a:solidFill>
                  <a:srgbClr val="000000"/>
                </a:solidFill>
              </a:rPr>
              <a:t>† </a:t>
            </a:r>
            <a:r>
              <a:rPr lang="en-US" sz="1400" dirty="0">
                <a:solidFill>
                  <a:srgbClr val="000000"/>
                </a:solidFill>
              </a:rPr>
              <a:t>Source: http://www.gmu.edu/vcenter/masonfacts/</a:t>
            </a:r>
          </a:p>
        </p:txBody>
      </p:sp>
      <p:pic>
        <p:nvPicPr>
          <p:cNvPr id="8" name="Picture 7" descr="volgenaubuilding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56364" y="1257984"/>
            <a:ext cx="4743450" cy="162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9975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F80E7-B056-4C76-86F1-135BF336DD8E}" type="slidenum">
              <a:rPr lang="zh-CN" altLang="en-US" smtClean="0"/>
              <a:pPr>
                <a:defRPr/>
              </a:pPr>
              <a:t>30</a:t>
            </a:fld>
            <a:endParaRPr lang="en-US" altLang="zh-CN"/>
          </a:p>
        </p:txBody>
      </p:sp>
      <p:graphicFrame>
        <p:nvGraphicFramePr>
          <p:cNvPr id="5" name="图表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8528282"/>
              </p:ext>
            </p:extLst>
          </p:nvPr>
        </p:nvGraphicFramePr>
        <p:xfrm>
          <a:off x="253429" y="871748"/>
          <a:ext cx="8602756" cy="50316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52083" y="5772918"/>
            <a:ext cx="6036653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48 errors with manual approach, 0 with STALE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35230" y="6270671"/>
            <a:ext cx="29219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ill Sans MT" panose="020B0502020104020203" pitchFamily="34" charset="0"/>
              </a:rPr>
              <a:t>Joint work with Dr. Nan Li</a:t>
            </a:r>
            <a:endParaRPr lang="en-US" sz="20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48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31</a:t>
            </a:fld>
            <a:endParaRPr lang="en-US" altLang="zh-CN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83060" y="1452852"/>
            <a:ext cx="8377881" cy="289442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Introduction to Mason and 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Introduction to Model-Based Testing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>
                <a:latin typeface="Comic Sans MS" pitchFamily="66" charset="0"/>
              </a:rPr>
              <a:t>An MBT Example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The Mapping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The Test Oracle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>
                <a:latin typeface="Comic Sans MS" pitchFamily="66" charset="0"/>
              </a:rPr>
              <a:t>Conclusions, Contributions, &amp; Future Ideas</a:t>
            </a:r>
          </a:p>
        </p:txBody>
      </p:sp>
      <p:sp>
        <p:nvSpPr>
          <p:cNvPr id="8" name="Rectangle 7"/>
          <p:cNvSpPr/>
          <p:nvPr/>
        </p:nvSpPr>
        <p:spPr>
          <a:xfrm>
            <a:off x="442859" y="3219054"/>
            <a:ext cx="4213362" cy="421240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205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288" y="-1"/>
            <a:ext cx="7953305" cy="123808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RIPR </a:t>
            </a:r>
            <a:r>
              <a:rPr lang="en-US" dirty="0" smtClean="0">
                <a:solidFill>
                  <a:srgbClr val="FFFF00"/>
                </a:solidFill>
              </a:rPr>
              <a:t>Model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08006" y="974435"/>
            <a:ext cx="2912919" cy="52846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smtClean="0">
                <a:latin typeface="Gill Sans MT" panose="020B0502020104020203" pitchFamily="34" charset="0"/>
                <a:ea typeface="宋体" pitchFamily="2" charset="-122"/>
              </a:rPr>
              <a:t>Reachability</a:t>
            </a:r>
          </a:p>
          <a:p>
            <a:r>
              <a:rPr lang="en-US" altLang="zh-CN" dirty="0" smtClean="0">
                <a:latin typeface="Gill Sans MT" panose="020B0502020104020203" pitchFamily="34" charset="0"/>
                <a:ea typeface="宋体" pitchFamily="2" charset="-122"/>
              </a:rPr>
              <a:t>Infection</a:t>
            </a:r>
          </a:p>
          <a:p>
            <a:r>
              <a:rPr lang="en-US" altLang="zh-CN" dirty="0" smtClean="0">
                <a:latin typeface="Gill Sans MT" panose="020B0502020104020203" pitchFamily="34" charset="0"/>
                <a:ea typeface="宋体" pitchFamily="2" charset="-122"/>
              </a:rPr>
              <a:t>Propagation</a:t>
            </a:r>
          </a:p>
          <a:p>
            <a:r>
              <a:rPr lang="en-US" altLang="zh-CN" dirty="0" err="1" smtClean="0">
                <a:latin typeface="Gill Sans MT" panose="020B0502020104020203" pitchFamily="34" charset="0"/>
                <a:ea typeface="宋体" pitchFamily="2" charset="-122"/>
              </a:rPr>
              <a:t>Revealability</a:t>
            </a:r>
            <a:r>
              <a:rPr lang="en-US" altLang="zh-CN" dirty="0" smtClean="0">
                <a:latin typeface="Gill Sans MT" panose="020B0502020104020203" pitchFamily="34" charset="0"/>
                <a:ea typeface="宋体" pitchFamily="2" charset="-122"/>
              </a:rPr>
              <a:t> </a:t>
            </a:r>
          </a:p>
        </p:txBody>
      </p:sp>
      <p:sp>
        <p:nvSpPr>
          <p:cNvPr id="3" name="Oval 2"/>
          <p:cNvSpPr/>
          <p:nvPr/>
        </p:nvSpPr>
        <p:spPr>
          <a:xfrm>
            <a:off x="3605545" y="937696"/>
            <a:ext cx="1361404" cy="1083491"/>
          </a:xfrm>
          <a:prstGeom prst="ellipse">
            <a:avLst/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Gill Sans MT" panose="020B0502020104020203" pitchFamily="34" charset="0"/>
              </a:rPr>
              <a:t>Test</a:t>
            </a:r>
          </a:p>
        </p:txBody>
      </p:sp>
      <p:sp>
        <p:nvSpPr>
          <p:cNvPr id="8" name="Oval 7"/>
          <p:cNvSpPr/>
          <p:nvPr/>
        </p:nvSpPr>
        <p:spPr>
          <a:xfrm>
            <a:off x="3508937" y="2540773"/>
            <a:ext cx="1554621" cy="1269154"/>
          </a:xfrm>
          <a:prstGeom prst="ellipse">
            <a:avLst/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Gill Sans MT" panose="020B0502020104020203" pitchFamily="34" charset="0"/>
              </a:rPr>
              <a:t>Fault</a:t>
            </a:r>
          </a:p>
        </p:txBody>
      </p:sp>
      <p:sp>
        <p:nvSpPr>
          <p:cNvPr id="9" name="Oval 8"/>
          <p:cNvSpPr/>
          <p:nvPr/>
        </p:nvSpPr>
        <p:spPr>
          <a:xfrm>
            <a:off x="3213487" y="4329512"/>
            <a:ext cx="2145520" cy="1860910"/>
          </a:xfrm>
          <a:prstGeom prst="ellipse">
            <a:avLst/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Gill Sans MT" panose="020B0502020104020203" pitchFamily="34" charset="0"/>
              </a:rPr>
              <a:t>Incorrect Program State</a:t>
            </a:r>
          </a:p>
        </p:txBody>
      </p:sp>
      <p:sp>
        <p:nvSpPr>
          <p:cNvPr id="10" name="Oval 9"/>
          <p:cNvSpPr/>
          <p:nvPr/>
        </p:nvSpPr>
        <p:spPr>
          <a:xfrm>
            <a:off x="5359007" y="898267"/>
            <a:ext cx="3639789" cy="3577582"/>
          </a:xfrm>
          <a:prstGeom prst="ellipse">
            <a:avLst/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1" name="Oval 10"/>
          <p:cNvSpPr/>
          <p:nvPr/>
        </p:nvSpPr>
        <p:spPr>
          <a:xfrm>
            <a:off x="6244389" y="5225372"/>
            <a:ext cx="1949116" cy="1416051"/>
          </a:xfrm>
          <a:prstGeom prst="ellipse">
            <a:avLst/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Gill Sans MT" panose="020B0502020104020203" pitchFamily="34" charset="0"/>
              </a:rPr>
              <a:t>Test Oracles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59007" y="1430830"/>
            <a:ext cx="3639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Gill Sans MT" panose="020B0502020104020203" pitchFamily="34" charset="0"/>
              </a:rPr>
              <a:t>Final </a:t>
            </a:r>
            <a:r>
              <a:rPr lang="en-US" sz="2400" b="1" dirty="0">
                <a:latin typeface="Gill Sans MT" panose="020B0502020104020203" pitchFamily="34" charset="0"/>
              </a:rPr>
              <a:t>Program </a:t>
            </a:r>
            <a:r>
              <a:rPr lang="en-US" sz="2400" b="1" dirty="0" smtClean="0">
                <a:latin typeface="Gill Sans MT" panose="020B0502020104020203" pitchFamily="34" charset="0"/>
              </a:rPr>
              <a:t>State</a:t>
            </a:r>
            <a:endParaRPr lang="en-US" sz="2400" b="1" dirty="0">
              <a:latin typeface="Gill Sans MT" panose="020B0502020104020203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6096001" y="1960472"/>
            <a:ext cx="2902796" cy="1316425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Observed Final Program State</a:t>
            </a:r>
          </a:p>
        </p:txBody>
      </p:sp>
      <p:sp>
        <p:nvSpPr>
          <p:cNvPr id="16" name="Oval 15"/>
          <p:cNvSpPr/>
          <p:nvPr/>
        </p:nvSpPr>
        <p:spPr>
          <a:xfrm>
            <a:off x="5769428" y="2826445"/>
            <a:ext cx="1935239" cy="1169297"/>
          </a:xfrm>
          <a:prstGeom prst="ellipse">
            <a:avLst/>
          </a:prstGeom>
          <a:solidFill>
            <a:schemeClr val="accent1">
              <a:alpha val="28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Incorrect Final State</a:t>
            </a:r>
          </a:p>
        </p:txBody>
      </p:sp>
      <p:cxnSp>
        <p:nvCxnSpPr>
          <p:cNvPr id="18" name="Straight Arrow Connector 17"/>
          <p:cNvCxnSpPr>
            <a:endCxn id="8" idx="0"/>
          </p:cNvCxnSpPr>
          <p:nvPr/>
        </p:nvCxnSpPr>
        <p:spPr>
          <a:xfrm>
            <a:off x="4286247" y="2024847"/>
            <a:ext cx="1" cy="515926"/>
          </a:xfrm>
          <a:prstGeom prst="straightConnector1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4"/>
            <a:endCxn id="9" idx="0"/>
          </p:cNvCxnSpPr>
          <p:nvPr/>
        </p:nvCxnSpPr>
        <p:spPr>
          <a:xfrm flipH="1">
            <a:off x="4286247" y="3809927"/>
            <a:ext cx="1" cy="519585"/>
          </a:xfrm>
          <a:prstGeom prst="straightConnector1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9" idx="7"/>
            <a:endCxn id="41" idx="2"/>
          </p:cNvCxnSpPr>
          <p:nvPr/>
        </p:nvCxnSpPr>
        <p:spPr>
          <a:xfrm flipV="1">
            <a:off x="5044803" y="3773258"/>
            <a:ext cx="833067" cy="828778"/>
          </a:xfrm>
          <a:prstGeom prst="straightConnector1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1" idx="0"/>
          </p:cNvCxnSpPr>
          <p:nvPr/>
        </p:nvCxnSpPr>
        <p:spPr>
          <a:xfrm flipH="1" flipV="1">
            <a:off x="7177659" y="3007895"/>
            <a:ext cx="41288" cy="221747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098952" y="1914275"/>
            <a:ext cx="1377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Gill Sans MT" panose="020B0502020104020203" pitchFamily="34" charset="0"/>
              </a:rPr>
              <a:t>R</a:t>
            </a:r>
            <a:r>
              <a:rPr lang="en-US" sz="2400" dirty="0" smtClean="0">
                <a:latin typeface="Gill Sans MT" panose="020B0502020104020203" pitchFamily="34" charset="0"/>
              </a:rPr>
              <a:t>eaches</a:t>
            </a:r>
            <a:endParaRPr lang="en-US" sz="2400" dirty="0">
              <a:latin typeface="Gill Sans MT" panose="020B0502020104020203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108893" y="3639239"/>
            <a:ext cx="1058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Gill Sans MT" panose="020B0502020104020203" pitchFamily="34" charset="0"/>
              </a:rPr>
              <a:t>Infects</a:t>
            </a:r>
            <a:endParaRPr lang="en-US" sz="2400" dirty="0">
              <a:latin typeface="Gill Sans MT" panose="020B0502020104020203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297735" y="4494175"/>
            <a:ext cx="1692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Gill Sans MT" panose="020B0502020104020203" pitchFamily="34" charset="0"/>
              </a:rPr>
              <a:t>Propagates</a:t>
            </a:r>
            <a:endParaRPr lang="en-US" sz="2400" dirty="0">
              <a:latin typeface="Gill Sans MT" panose="020B0502020104020203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177659" y="4847437"/>
            <a:ext cx="1276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Gill Sans MT" panose="020B0502020104020203" pitchFamily="34" charset="0"/>
              </a:rPr>
              <a:t>Reveals</a:t>
            </a:r>
            <a:endParaRPr lang="en-US" sz="2400" dirty="0">
              <a:latin typeface="Gill Sans MT" panose="020B0502020104020203" pitchFamily="34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877870" y="3276897"/>
            <a:ext cx="1959843" cy="992722"/>
          </a:xfrm>
          <a:prstGeom prst="ellipse">
            <a:avLst/>
          </a:prstGeom>
          <a:solidFill>
            <a:schemeClr val="tx2">
              <a:lumMod val="75000"/>
              <a:alpha val="28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FFFF"/>
                </a:solidFill>
              </a:rPr>
              <a:t>Incorrect Final State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ICST 2014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32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3039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6604"/>
    </mc:Choice>
    <mc:Fallback xmlns="">
      <p:transition xmlns:p14="http://schemas.microsoft.com/office/powerpoint/2010/main" spd="slow" advTm="1566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8EE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8EE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  <p:bldP spid="10" grpId="0" animBg="1"/>
      <p:bldP spid="11" grpId="0" animBg="1"/>
      <p:bldP spid="14" grpId="0"/>
      <p:bldP spid="15" grpId="0" animBg="1"/>
      <p:bldP spid="16" grpId="0" animBg="1"/>
      <p:bldP spid="29" grpId="0"/>
      <p:bldP spid="31" grpId="0"/>
      <p:bldP spid="32" grpId="0"/>
      <p:bldP spid="33" grpId="0"/>
      <p:bldP spid="41" grpId="0" animBg="1"/>
      <p:bldP spid="41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Oracle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33</a:t>
            </a:fld>
            <a:endParaRPr lang="en-US" altLang="zh-CN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1143008" y="914390"/>
            <a:ext cx="6833920" cy="1371617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An automated test must check whether the behavior was correct</a:t>
            </a:r>
          </a:p>
          <a:p>
            <a:pPr algn="ctr"/>
            <a:r>
              <a:rPr lang="en-US" dirty="0">
                <a:latin typeface="Gill Sans MT" panose="020B0502020104020203" pitchFamily="34" charset="0"/>
              </a:rPr>
              <a:t>(</a:t>
            </a:r>
            <a:r>
              <a:rPr lang="en-US" i="1" dirty="0" smtClean="0">
                <a:latin typeface="Gill Sans MT" panose="020B0502020104020203" pitchFamily="34" charset="0"/>
              </a:rPr>
              <a:t>assertions in </a:t>
            </a:r>
            <a:r>
              <a:rPr lang="en-US" i="1" dirty="0" err="1" smtClean="0">
                <a:latin typeface="Gill Sans MT" panose="020B0502020104020203" pitchFamily="34" charset="0"/>
              </a:rPr>
              <a:t>Junit</a:t>
            </a:r>
            <a:r>
              <a:rPr lang="en-US" dirty="0" smtClean="0">
                <a:latin typeface="Gill Sans MT" panose="020B0502020104020203" pitchFamily="34" charset="0"/>
              </a:rPr>
              <a:t>)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168441" y="2481852"/>
            <a:ext cx="7988970" cy="878297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800" dirty="0">
                <a:latin typeface="Gill Sans MT" panose="020B0502020104020203" pitchFamily="34" charset="0"/>
              </a:rPr>
              <a:t>How much of the program state </a:t>
            </a:r>
            <a:r>
              <a:rPr lang="en-US" sz="2800" dirty="0" smtClean="0">
                <a:latin typeface="Gill Sans MT" panose="020B0502020104020203" pitchFamily="34" charset="0"/>
              </a:rPr>
              <a:t>should be checked ?</a:t>
            </a:r>
          </a:p>
          <a:p>
            <a:r>
              <a:rPr lang="en-US" sz="2800" dirty="0" smtClean="0">
                <a:latin typeface="Gill Sans MT" panose="020B0502020104020203" pitchFamily="34" charset="0"/>
              </a:rPr>
              <a:t>e.g., which </a:t>
            </a:r>
            <a:r>
              <a:rPr lang="en-US" sz="2800" dirty="0">
                <a:latin typeface="Gill Sans MT" panose="020B0502020104020203" pitchFamily="34" charset="0"/>
              </a:rPr>
              <a:t>variables </a:t>
            </a:r>
            <a:r>
              <a:rPr lang="en-US" sz="2800" dirty="0" smtClean="0">
                <a:latin typeface="Gill Sans MT" panose="020B0502020104020203" pitchFamily="34" charset="0"/>
              </a:rPr>
              <a:t>?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771287" y="5414208"/>
            <a:ext cx="5073301" cy="1114938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How often should state be checked ?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Once at end of test ?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After every transition ?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818148" y="3555994"/>
            <a:ext cx="5486400" cy="1662368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800" dirty="0" smtClean="0">
                <a:latin typeface="Gill Sans MT" panose="020B0502020104020203" pitchFamily="34" charset="0"/>
              </a:rPr>
              <a:t>More checking adds more cost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Gill Sans MT" panose="020B0502020104020203" pitchFamily="34" charset="0"/>
              </a:rPr>
              <a:t>Method return values ?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Gill Sans MT" panose="020B0502020104020203" pitchFamily="34" charset="0"/>
              </a:rPr>
              <a:t>Method parameters ?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Gill Sans MT" panose="020B0502020104020203" pitchFamily="34" charset="0"/>
              </a:rPr>
              <a:t>Global variables ?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983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Oracle Strategies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F80E7-B056-4C76-86F1-135BF336DD8E}" type="slidenum">
              <a:rPr lang="zh-CN" altLang="en-US" smtClean="0"/>
              <a:pPr>
                <a:defRPr/>
              </a:pPr>
              <a:t>34</a:t>
            </a:fld>
            <a:endParaRPr lang="en-US" altLang="zh-CN"/>
          </a:p>
        </p:txBody>
      </p:sp>
      <p:sp>
        <p:nvSpPr>
          <p:cNvPr id="5" name="TextBox 4"/>
          <p:cNvSpPr txBox="1"/>
          <p:nvPr/>
        </p:nvSpPr>
        <p:spPr>
          <a:xfrm>
            <a:off x="166038" y="4300424"/>
            <a:ext cx="104387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NOS</a:t>
            </a:r>
          </a:p>
          <a:p>
            <a:pPr algn="ctr"/>
            <a:r>
              <a:rPr lang="en-US" dirty="0" smtClean="0">
                <a:latin typeface="Gill Sans MT" panose="020B0502020104020203" pitchFamily="34" charset="0"/>
              </a:rPr>
              <a:t>null</a:t>
            </a:r>
          </a:p>
          <a:p>
            <a:pPr algn="ctr"/>
            <a:r>
              <a:rPr lang="en-US" dirty="0" smtClean="0">
                <a:latin typeface="Gill Sans MT" panose="020B0502020104020203" pitchFamily="34" charset="0"/>
              </a:rPr>
              <a:t>(crash)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66499" y="4300424"/>
            <a:ext cx="12443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SIOS</a:t>
            </a:r>
          </a:p>
          <a:p>
            <a:pPr algn="ctr"/>
            <a:r>
              <a:rPr lang="en-US" dirty="0" smtClean="0">
                <a:latin typeface="Gill Sans MT" panose="020B0502020104020203" pitchFamily="34" charset="0"/>
              </a:rPr>
              <a:t>state</a:t>
            </a:r>
          </a:p>
          <a:p>
            <a:pPr algn="ctr"/>
            <a:r>
              <a:rPr lang="en-US" dirty="0" smtClean="0">
                <a:latin typeface="Gill Sans MT" panose="020B0502020104020203" pitchFamily="34" charset="0"/>
              </a:rPr>
              <a:t>invariant</a:t>
            </a:r>
          </a:p>
          <a:p>
            <a:pPr algn="ctr"/>
            <a:r>
              <a:rPr lang="en-US" dirty="0" smtClean="0">
                <a:latin typeface="Gill Sans MT" panose="020B0502020104020203" pitchFamily="34" charset="0"/>
              </a:rPr>
              <a:t>(SI)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3493" y="4300424"/>
            <a:ext cx="122982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OS1</a:t>
            </a:r>
          </a:p>
          <a:p>
            <a:pPr algn="ctr"/>
            <a:r>
              <a:rPr lang="en-US" dirty="0" smtClean="0">
                <a:latin typeface="Gill Sans MT" panose="020B0502020104020203" pitchFamily="34" charset="0"/>
              </a:rPr>
              <a:t>SI</a:t>
            </a:r>
          </a:p>
          <a:p>
            <a:pPr algn="ctr"/>
            <a:r>
              <a:rPr lang="en-US" dirty="0">
                <a:latin typeface="Gill Sans MT" panose="020B0502020104020203" pitchFamily="34" charset="0"/>
              </a:rPr>
              <a:t>m</a:t>
            </a:r>
            <a:r>
              <a:rPr lang="en-US" dirty="0" smtClean="0">
                <a:latin typeface="Gill Sans MT" panose="020B0502020104020203" pitchFamily="34" charset="0"/>
              </a:rPr>
              <a:t>ember</a:t>
            </a:r>
          </a:p>
          <a:p>
            <a:pPr algn="ctr"/>
            <a:r>
              <a:rPr lang="en-US" dirty="0" smtClean="0">
                <a:latin typeface="Gill Sans MT" panose="020B0502020104020203" pitchFamily="34" charset="0"/>
              </a:rPr>
              <a:t>objects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67369" y="4300424"/>
            <a:ext cx="10986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OS2</a:t>
            </a:r>
          </a:p>
          <a:p>
            <a:pPr algn="ctr"/>
            <a:r>
              <a:rPr lang="en-US" dirty="0" smtClean="0">
                <a:latin typeface="Gill Sans MT" panose="020B0502020104020203" pitchFamily="34" charset="0"/>
              </a:rPr>
              <a:t>SI</a:t>
            </a:r>
          </a:p>
          <a:p>
            <a:pPr algn="ctr"/>
            <a:r>
              <a:rPr lang="en-US" dirty="0" smtClean="0">
                <a:latin typeface="Gill Sans MT" panose="020B0502020104020203" pitchFamily="34" charset="0"/>
              </a:rPr>
              <a:t>returns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09122" y="4300424"/>
            <a:ext cx="10986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OS3</a:t>
            </a:r>
          </a:p>
          <a:p>
            <a:pPr algn="ctr"/>
            <a:r>
              <a:rPr lang="en-US" dirty="0" smtClean="0">
                <a:latin typeface="Gill Sans MT" panose="020B0502020104020203" pitchFamily="34" charset="0"/>
              </a:rPr>
              <a:t>SI</a:t>
            </a:r>
          </a:p>
          <a:p>
            <a:pPr algn="ctr"/>
            <a:r>
              <a:rPr lang="en-US" dirty="0" smtClean="0">
                <a:latin typeface="Gill Sans MT" panose="020B0502020104020203" pitchFamily="34" charset="0"/>
              </a:rPr>
              <a:t>objects</a:t>
            </a:r>
          </a:p>
          <a:p>
            <a:pPr algn="ctr"/>
            <a:r>
              <a:rPr lang="en-US" dirty="0" smtClean="0">
                <a:latin typeface="Gill Sans MT" panose="020B0502020104020203" pitchFamily="34" charset="0"/>
              </a:rPr>
              <a:t>returns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49785" y="4300424"/>
            <a:ext cx="10791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OS5</a:t>
            </a:r>
          </a:p>
          <a:p>
            <a:pPr algn="ctr"/>
            <a:r>
              <a:rPr lang="en-US" dirty="0" smtClean="0">
                <a:latin typeface="Gill Sans MT" panose="020B0502020104020203" pitchFamily="34" charset="0"/>
              </a:rPr>
              <a:t>SI</a:t>
            </a:r>
          </a:p>
          <a:p>
            <a:pPr algn="ctr"/>
            <a:r>
              <a:rPr lang="en-US" dirty="0" err="1" smtClean="0">
                <a:latin typeface="Gill Sans MT" panose="020B0502020104020203" pitchFamily="34" charset="0"/>
              </a:rPr>
              <a:t>params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70955" y="4300424"/>
            <a:ext cx="1098634" cy="1938992"/>
          </a:xfrm>
          <a:prstGeom prst="rect">
            <a:avLst/>
          </a:prstGeom>
          <a:solidFill>
            <a:srgbClr val="000066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OS6</a:t>
            </a:r>
          </a:p>
          <a:p>
            <a:pPr algn="ctr"/>
            <a:r>
              <a:rPr lang="en-US" dirty="0" smtClean="0">
                <a:latin typeface="Gill Sans MT" panose="020B0502020104020203" pitchFamily="34" charset="0"/>
              </a:rPr>
              <a:t>SI</a:t>
            </a:r>
          </a:p>
          <a:p>
            <a:pPr algn="ctr"/>
            <a:r>
              <a:rPr lang="en-US" dirty="0">
                <a:latin typeface="Gill Sans MT" panose="020B0502020104020203" pitchFamily="34" charset="0"/>
              </a:rPr>
              <a:t>o</a:t>
            </a:r>
            <a:r>
              <a:rPr lang="en-US" dirty="0" smtClean="0">
                <a:latin typeface="Gill Sans MT" panose="020B0502020104020203" pitchFamily="34" charset="0"/>
              </a:rPr>
              <a:t>bjects</a:t>
            </a:r>
          </a:p>
          <a:p>
            <a:pPr algn="ctr"/>
            <a:r>
              <a:rPr lang="en-US" dirty="0" smtClean="0">
                <a:latin typeface="Gill Sans MT" panose="020B0502020104020203" pitchFamily="34" charset="0"/>
              </a:rPr>
              <a:t>returns</a:t>
            </a:r>
          </a:p>
          <a:p>
            <a:pPr algn="ctr"/>
            <a:r>
              <a:rPr lang="en-US" dirty="0" err="1" smtClean="0">
                <a:latin typeface="Gill Sans MT" panose="020B0502020104020203" pitchFamily="34" charset="0"/>
              </a:rPr>
              <a:t>params</a:t>
            </a:r>
            <a:endParaRPr lang="en-US" dirty="0">
              <a:latin typeface="Gill Sans MT" panose="020B0502020104020203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60947" y="4114813"/>
            <a:ext cx="8410074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724933" y="3505973"/>
            <a:ext cx="1689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Gill Sans MT" panose="020B0502020104020203" pitchFamily="34" charset="0"/>
              </a:rPr>
              <a:t>precision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1848853" y="1058779"/>
            <a:ext cx="0" cy="288759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310664" y="1170870"/>
            <a:ext cx="340903" cy="2775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60000"/>
              </a:lnSpc>
            </a:pPr>
            <a:r>
              <a:rPr lang="en-US" sz="3200" dirty="0" smtClean="0">
                <a:latin typeface="Gill Sans MT" panose="020B0502020104020203" pitchFamily="34" charset="0"/>
              </a:rPr>
              <a:t>f </a:t>
            </a:r>
            <a:r>
              <a:rPr lang="en-US" sz="3200" dirty="0" err="1" smtClean="0">
                <a:latin typeface="Gill Sans MT" panose="020B0502020104020203" pitchFamily="34" charset="0"/>
              </a:rPr>
              <a:t>requency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75596" y="2591849"/>
            <a:ext cx="3031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Once at end of test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75596" y="1541097"/>
            <a:ext cx="31983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After each transition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cxnSp>
        <p:nvCxnSpPr>
          <p:cNvPr id="24" name="Straight Connector 23"/>
          <p:cNvCxnSpPr>
            <a:endCxn id="5" idx="0"/>
          </p:cNvCxnSpPr>
          <p:nvPr/>
        </p:nvCxnSpPr>
        <p:spPr>
          <a:xfrm>
            <a:off x="687976" y="4114813"/>
            <a:ext cx="0" cy="1856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6" idx="0"/>
          </p:cNvCxnSpPr>
          <p:nvPr/>
        </p:nvCxnSpPr>
        <p:spPr>
          <a:xfrm>
            <a:off x="1988687" y="4114813"/>
            <a:ext cx="2" cy="1856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7" idx="0"/>
          </p:cNvCxnSpPr>
          <p:nvPr/>
        </p:nvCxnSpPr>
        <p:spPr>
          <a:xfrm>
            <a:off x="3398404" y="4114813"/>
            <a:ext cx="1" cy="1856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8" idx="0"/>
          </p:cNvCxnSpPr>
          <p:nvPr/>
        </p:nvCxnSpPr>
        <p:spPr>
          <a:xfrm>
            <a:off x="4716686" y="4114813"/>
            <a:ext cx="0" cy="1856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9" idx="0"/>
          </p:cNvCxnSpPr>
          <p:nvPr/>
        </p:nvCxnSpPr>
        <p:spPr>
          <a:xfrm>
            <a:off x="5958439" y="4114813"/>
            <a:ext cx="0" cy="1856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endCxn id="10" idx="0"/>
          </p:cNvCxnSpPr>
          <p:nvPr/>
        </p:nvCxnSpPr>
        <p:spPr>
          <a:xfrm>
            <a:off x="7189355" y="4114813"/>
            <a:ext cx="1" cy="1856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11" idx="0"/>
          </p:cNvCxnSpPr>
          <p:nvPr/>
        </p:nvCxnSpPr>
        <p:spPr>
          <a:xfrm>
            <a:off x="8420271" y="4114813"/>
            <a:ext cx="1" cy="1856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19" idx="1"/>
          </p:cNvCxnSpPr>
          <p:nvPr/>
        </p:nvCxnSpPr>
        <p:spPr>
          <a:xfrm>
            <a:off x="1848853" y="2853459"/>
            <a:ext cx="22674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endCxn id="20" idx="1"/>
          </p:cNvCxnSpPr>
          <p:nvPr/>
        </p:nvCxnSpPr>
        <p:spPr>
          <a:xfrm>
            <a:off x="1848853" y="1802707"/>
            <a:ext cx="22674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2207949" y="5883443"/>
            <a:ext cx="4313172" cy="372979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ill Sans MT" panose="020B0502020104020203" pitchFamily="34" charset="0"/>
              </a:rPr>
              <a:t>Can be created from mappings</a:t>
            </a:r>
            <a:endParaRPr lang="en-US" dirty="0">
              <a:latin typeface="Gill Sans MT" panose="020B0502020104020203" pitchFamily="34" charset="0"/>
            </a:endParaRPr>
          </a:p>
        </p:txBody>
      </p:sp>
      <p:cxnSp>
        <p:nvCxnSpPr>
          <p:cNvPr id="46" name="Elbow Connector 45"/>
          <p:cNvCxnSpPr>
            <a:stCxn id="6" idx="2"/>
            <a:endCxn id="44" idx="1"/>
          </p:cNvCxnSpPr>
          <p:nvPr/>
        </p:nvCxnSpPr>
        <p:spPr>
          <a:xfrm rot="16200000" flipH="1">
            <a:off x="1998395" y="5860378"/>
            <a:ext cx="199849" cy="219260"/>
          </a:xfrm>
          <a:prstGeom prst="bentConnector2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893971" y="6116306"/>
            <a:ext cx="1094718" cy="372979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ill Sans MT" panose="020B0502020104020203" pitchFamily="34" charset="0"/>
              </a:rPr>
              <a:t>Free</a:t>
            </a:r>
            <a:endParaRPr lang="en-US" dirty="0">
              <a:latin typeface="Gill Sans MT" panose="020B0502020104020203" pitchFamily="34" charset="0"/>
            </a:endParaRPr>
          </a:p>
        </p:txBody>
      </p:sp>
      <p:cxnSp>
        <p:nvCxnSpPr>
          <p:cNvPr id="48" name="Elbow Connector 47"/>
          <p:cNvCxnSpPr>
            <a:stCxn id="5" idx="2"/>
            <a:endCxn id="47" idx="1"/>
          </p:cNvCxnSpPr>
          <p:nvPr/>
        </p:nvCxnSpPr>
        <p:spPr>
          <a:xfrm rot="16200000" flipH="1">
            <a:off x="389952" y="5798776"/>
            <a:ext cx="802043" cy="205995"/>
          </a:xfrm>
          <a:prstGeom prst="bentConnector2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ight Brace 52"/>
          <p:cNvSpPr/>
          <p:nvPr/>
        </p:nvSpPr>
        <p:spPr>
          <a:xfrm rot="16523843">
            <a:off x="5663596" y="752381"/>
            <a:ext cx="766679" cy="5273647"/>
          </a:xfrm>
          <a:prstGeom prst="rightBrace">
            <a:avLst>
              <a:gd name="adj1" fmla="val 8333"/>
              <a:gd name="adj2" fmla="val 50165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 rot="339070">
            <a:off x="5117120" y="2650605"/>
            <a:ext cx="3473557" cy="372979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ill Sans MT" panose="020B0502020104020203" pitchFamily="34" charset="0"/>
              </a:rPr>
              <a:t>Requires analysis by tester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849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7" grpId="0" animBg="1"/>
      <p:bldP spid="53" grpId="0" animBg="1"/>
      <p:bldP spid="5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53" y="-1"/>
            <a:ext cx="8085104" cy="1696449"/>
          </a:xfrm>
        </p:spPr>
        <p:txBody>
          <a:bodyPr/>
          <a:lstStyle/>
          <a:p>
            <a:r>
              <a:rPr lang="en-US" dirty="0" smtClean="0"/>
              <a:t>Empirical Evaluation of Test Oracle Strategies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35</a:t>
            </a:fld>
            <a:endParaRPr lang="en-US" altLang="zh-CN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252666" y="1479878"/>
            <a:ext cx="8618620" cy="1395668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Do more precise </a:t>
            </a:r>
            <a:r>
              <a:rPr lang="en-US" sz="3200" dirty="0" err="1" smtClean="0">
                <a:latin typeface="Gill Sans MT" panose="020B0502020104020203" pitchFamily="34" charset="0"/>
              </a:rPr>
              <a:t>OSes</a:t>
            </a:r>
            <a:r>
              <a:rPr lang="en-US" sz="3200" dirty="0" smtClean="0">
                <a:latin typeface="Gill Sans MT" panose="020B0502020104020203" pitchFamily="34" charset="0"/>
              </a:rPr>
              <a:t> reveal more failures ?</a:t>
            </a:r>
          </a:p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Do more frequent checks reveal more failures ?</a:t>
            </a:r>
            <a:endParaRPr lang="en-US" sz="3200" dirty="0">
              <a:latin typeface="Gill Sans MT" panose="020B0502020104020203" pitchFamily="34" charset="0"/>
            </a:endParaRPr>
          </a:p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Which OS balances cost and effectiveness ?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3027950" y="2995863"/>
            <a:ext cx="5983702" cy="1588168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smtClean="0">
                <a:latin typeface="Gill Sans MT" panose="020B0502020104020203" pitchFamily="34" charset="0"/>
              </a:rPr>
              <a:t>Subjects</a:t>
            </a:r>
            <a:endParaRPr lang="en-US" b="1" dirty="0" smtClean="0">
              <a:latin typeface="Gill Sans MT" panose="020B0502020104020203" pitchFamily="34" charset="0"/>
            </a:endParaRP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16 Java programs &amp; UML </a:t>
            </a:r>
            <a:r>
              <a:rPr lang="en-US" dirty="0" err="1" smtClean="0">
                <a:latin typeface="Gill Sans MT" panose="020B0502020104020203" pitchFamily="34" charset="0"/>
              </a:rPr>
              <a:t>statecharts</a:t>
            </a:r>
            <a:endParaRPr lang="en-US" dirty="0" smtClean="0">
              <a:latin typeface="Gill Sans MT" panose="020B0502020104020203" pitchFamily="34" charset="0"/>
            </a:endParaRP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24 test sets for each OS for edge coverage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9627 faults generated using </a:t>
            </a:r>
            <a:r>
              <a:rPr lang="en-US" dirty="0" err="1" smtClean="0">
                <a:latin typeface="Gill Sans MT" panose="020B0502020104020203" pitchFamily="34" charset="0"/>
              </a:rPr>
              <a:t>muJava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601578" y="4704346"/>
            <a:ext cx="5297904" cy="1925058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smtClean="0">
                <a:latin typeface="Gill Sans MT" panose="020B0502020104020203" pitchFamily="34" charset="0"/>
              </a:rPr>
              <a:t>Experimental Variables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Independent : 13 oracle strategies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Dependent 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latin typeface="Gill Sans MT" panose="020B0502020104020203" pitchFamily="34" charset="0"/>
              </a:rPr>
              <a:t>Cost (number of assertions)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latin typeface="Gill Sans MT" panose="020B0502020104020203" pitchFamily="34" charset="0"/>
              </a:rPr>
              <a:t>Faults revealed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088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Precision—% Faults Revealed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F80E7-B056-4C76-86F1-135BF336DD8E}" type="slidenum">
              <a:rPr lang="zh-CN" altLang="en-US" smtClean="0"/>
              <a:pPr>
                <a:defRPr/>
              </a:pPr>
              <a:t>36</a:t>
            </a:fld>
            <a:endParaRPr lang="en-US" altLang="zh-CN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729093499"/>
              </p:ext>
            </p:extLst>
          </p:nvPr>
        </p:nvGraphicFramePr>
        <p:xfrm>
          <a:off x="914838" y="1285546"/>
          <a:ext cx="7315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60933" y="964750"/>
            <a:ext cx="84230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ill Sans MT" panose="020B0502020104020203" pitchFamily="34" charset="0"/>
              </a:rPr>
              <a:t>28,881,000 tests executed </a:t>
            </a:r>
            <a:r>
              <a:rPr lang="en-US" dirty="0" smtClean="0">
                <a:latin typeface="Gill Sans MT" panose="020B0502020104020203" pitchFamily="34" charset="0"/>
              </a:rPr>
              <a:t>(12 </a:t>
            </a:r>
            <a:r>
              <a:rPr lang="en-US" dirty="0" err="1" smtClean="0">
                <a:latin typeface="Gill Sans MT" panose="020B0502020104020203" pitchFamily="34" charset="0"/>
              </a:rPr>
              <a:t>OSes</a:t>
            </a:r>
            <a:r>
              <a:rPr lang="en-US" dirty="0">
                <a:latin typeface="Gill Sans MT" panose="020B0502020104020203" pitchFamily="34" charset="0"/>
              </a:rPr>
              <a:t> </a:t>
            </a:r>
            <a:r>
              <a:rPr lang="en-US" dirty="0" smtClean="0">
                <a:latin typeface="Gill Sans MT" panose="020B0502020104020203" pitchFamily="34" charset="0"/>
              </a:rPr>
              <a:t>* 250 tests * 9627 faults)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89196" y="5349546"/>
            <a:ext cx="8566484" cy="1015663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More precise </a:t>
            </a:r>
            <a:r>
              <a:rPr lang="en-US" altLang="zh-CN" sz="32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OSes</a:t>
            </a:r>
            <a:r>
              <a:rPr lang="en-US" altLang="zh-CN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 are not always more effective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One-tailed Wilcoxon  signed-rank test</a:t>
            </a: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56927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Frequency—% Faults Revealed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F80E7-B056-4C76-86F1-135BF336DD8E}" type="slidenum">
              <a:rPr lang="zh-CN" altLang="en-US" smtClean="0"/>
              <a:pPr>
                <a:defRPr/>
              </a:pPr>
              <a:t>37</a:t>
            </a:fld>
            <a:endParaRPr lang="en-US" altLang="zh-CN"/>
          </a:p>
        </p:txBody>
      </p:sp>
      <p:graphicFrame>
        <p:nvGraphicFramePr>
          <p:cNvPr id="5" name="图表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1309579"/>
              </p:ext>
            </p:extLst>
          </p:nvPr>
        </p:nvGraphicFramePr>
        <p:xfrm>
          <a:off x="377442" y="1438440"/>
          <a:ext cx="8373291" cy="40718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9217" y="976775"/>
            <a:ext cx="8189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Checking after each transition vs. checking at the end of the test</a:t>
            </a:r>
            <a:endParaRPr lang="en-US" sz="2000" dirty="0">
              <a:latin typeface="Gill Sans MT" panose="020B0502020104020203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89196" y="5385636"/>
            <a:ext cx="8566484" cy="1015663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Multiple checks is not significantly more effective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One-tailed Wilcoxon signed-rank test</a:t>
            </a: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92041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Oracle Strategy Findings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F80E7-B056-4C76-86F1-135BF336DD8E}" type="slidenum">
              <a:rPr lang="zh-CN" altLang="en-US" smtClean="0"/>
              <a:pPr>
                <a:defRPr/>
              </a:pPr>
              <a:t>38</a:t>
            </a:fld>
            <a:endParaRPr lang="en-US" altLang="zh-CN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684416" y="1095501"/>
            <a:ext cx="5762145" cy="1077218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NOS is useless—wastes half of testing effort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40625" y="3125521"/>
            <a:ext cx="8662742" cy="2616101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The most cost-effective choice is to check the state invariants once at the end of the tests (SIOS)</a:t>
            </a: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en-US" altLang="zh-CN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Only one check needed</a:t>
            </a: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en-US" altLang="zh-CN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Can be partially derived automatically from the model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35230" y="6108929"/>
            <a:ext cx="29219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ill Sans MT" panose="020B0502020104020203" pitchFamily="34" charset="0"/>
              </a:rPr>
              <a:t>Joint work with Dr. Nan Li</a:t>
            </a:r>
            <a:endParaRPr lang="en-US" sz="20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88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39</a:t>
            </a:fld>
            <a:endParaRPr lang="en-US" altLang="zh-CN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83060" y="1452852"/>
            <a:ext cx="8377881" cy="288667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Introduction to Mason and 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Introduction to Model-Based Testing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>
                <a:latin typeface="Comic Sans MS" pitchFamily="66" charset="0"/>
              </a:rPr>
              <a:t>An MBT Example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The Mapping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The Test Oracle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Conclusions, Contributions, &amp; Future Ideas</a:t>
            </a:r>
          </a:p>
        </p:txBody>
      </p:sp>
      <p:sp>
        <p:nvSpPr>
          <p:cNvPr id="8" name="Rectangle 7"/>
          <p:cNvSpPr/>
          <p:nvPr/>
        </p:nvSpPr>
        <p:spPr>
          <a:xfrm>
            <a:off x="442858" y="3688422"/>
            <a:ext cx="6647617" cy="421240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240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Engineering @ Mason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03158"/>
            <a:ext cx="9144000" cy="5411494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Oldest</a:t>
            </a:r>
            <a:r>
              <a:rPr lang="en-US" dirty="0"/>
              <a:t> MS Software Engineering program in the USA</a:t>
            </a:r>
          </a:p>
          <a:p>
            <a:r>
              <a:rPr lang="en-US" dirty="0">
                <a:solidFill>
                  <a:schemeClr val="tx2"/>
                </a:solidFill>
              </a:rPr>
              <a:t>60 to 80 </a:t>
            </a:r>
            <a:r>
              <a:rPr lang="en-US" dirty="0"/>
              <a:t>graduates per year</a:t>
            </a:r>
          </a:p>
          <a:p>
            <a:pPr lvl="1"/>
            <a:r>
              <a:rPr lang="en-US" dirty="0"/>
              <a:t>Enrollment steady since 2000</a:t>
            </a:r>
          </a:p>
          <a:p>
            <a:pPr lvl="1"/>
            <a:r>
              <a:rPr lang="en-US" dirty="0"/>
              <a:t>Large percentage female (&gt;30%)</a:t>
            </a:r>
          </a:p>
          <a:p>
            <a:r>
              <a:rPr lang="en-US" dirty="0"/>
              <a:t>Most students are </a:t>
            </a:r>
            <a:r>
              <a:rPr lang="en-US" dirty="0">
                <a:solidFill>
                  <a:schemeClr val="tx2"/>
                </a:solidFill>
              </a:rPr>
              <a:t>working professionals </a:t>
            </a:r>
            <a:r>
              <a:rPr lang="en-US" dirty="0"/>
              <a:t>(80%)</a:t>
            </a:r>
          </a:p>
          <a:p>
            <a:r>
              <a:rPr lang="en-US" dirty="0"/>
              <a:t>Classes require </a:t>
            </a:r>
            <a:r>
              <a:rPr lang="en-US" dirty="0">
                <a:solidFill>
                  <a:schemeClr val="tx2"/>
                </a:solidFill>
              </a:rPr>
              <a:t>diverse intellectual abilities </a:t>
            </a:r>
            <a:r>
              <a:rPr lang="en-US" dirty="0"/>
              <a:t>– analysis to modeling to design to construction to evaluation</a:t>
            </a:r>
          </a:p>
          <a:p>
            <a:pPr lvl="1"/>
            <a:r>
              <a:rPr lang="en-US" dirty="0"/>
              <a:t>Educational emphasis : leadership, learning to think &amp; preparing for lifelong learning</a:t>
            </a:r>
          </a:p>
          <a:p>
            <a:pPr lvl="1"/>
            <a:r>
              <a:rPr lang="en-US" dirty="0"/>
              <a:t>Technological emphasis : UML, Java </a:t>
            </a:r>
            <a:r>
              <a:rPr lang="en-US" dirty="0" smtClean="0"/>
              <a:t>,and </a:t>
            </a:r>
            <a:r>
              <a:rPr lang="en-US" dirty="0"/>
              <a:t>the Web</a:t>
            </a:r>
          </a:p>
          <a:p>
            <a:r>
              <a:rPr lang="en-US" dirty="0"/>
              <a:t>BS concentration in software </a:t>
            </a:r>
            <a:r>
              <a:rPr lang="en-US" dirty="0" smtClean="0"/>
              <a:t>engineering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4</a:t>
            </a:fld>
            <a:endParaRPr lang="en-US" altLang="zh-CN" dirty="0"/>
          </a:p>
        </p:txBody>
      </p:sp>
      <p:sp>
        <p:nvSpPr>
          <p:cNvPr id="8" name="Text Box 94"/>
          <p:cNvSpPr txBox="1">
            <a:spLocks noChangeArrowheads="1"/>
          </p:cNvSpPr>
          <p:nvPr/>
        </p:nvSpPr>
        <p:spPr bwMode="auto">
          <a:xfrm>
            <a:off x="1349375" y="877888"/>
            <a:ext cx="6445250" cy="46196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2"/>
              </a:rPr>
              <a:t>http://www.cs.gmu.edu/programs/masters/swe/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265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Algorithms for computing efficient test paths on models</a:t>
            </a:r>
          </a:p>
          <a:p>
            <a:r>
              <a:rPr lang="en-US" dirty="0" smtClean="0"/>
              <a:t>Language to partially automate mappings from abstract tests to concrete tests</a:t>
            </a:r>
          </a:p>
          <a:p>
            <a:pPr lvl="1"/>
            <a:r>
              <a:rPr lang="en-US" dirty="0" smtClean="0"/>
              <a:t>Based on assembling test components</a:t>
            </a:r>
          </a:p>
          <a:p>
            <a:r>
              <a:rPr lang="en-US" dirty="0" smtClean="0"/>
              <a:t>Determined cost-effective test oracle strategy</a:t>
            </a:r>
          </a:p>
          <a:p>
            <a:r>
              <a:rPr lang="en-US" dirty="0" smtClean="0"/>
              <a:t>Extended classic RIP model to RIP</a:t>
            </a:r>
            <a:r>
              <a:rPr lang="en-US" sz="3200" b="1" dirty="0" smtClean="0">
                <a:solidFill>
                  <a:schemeClr val="tx2"/>
                </a:solidFill>
              </a:rPr>
              <a:t>R</a:t>
            </a:r>
            <a:endParaRPr lang="en-US" b="1" dirty="0" smtClean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40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5059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and Contributions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41</a:t>
            </a:fld>
            <a:endParaRPr lang="en-US" altLang="zh-CN" dirty="0"/>
          </a:p>
        </p:txBody>
      </p:sp>
      <p:grpSp>
        <p:nvGrpSpPr>
          <p:cNvPr id="19" name="Group 18"/>
          <p:cNvGrpSpPr/>
          <p:nvPr/>
        </p:nvGrpSpPr>
        <p:grpSpPr>
          <a:xfrm>
            <a:off x="194974" y="930327"/>
            <a:ext cx="3827583" cy="5777103"/>
            <a:chOff x="194974" y="930327"/>
            <a:chExt cx="3827583" cy="5777103"/>
          </a:xfrm>
        </p:grpSpPr>
        <p:sp>
          <p:nvSpPr>
            <p:cNvPr id="23" name="Rounded Rectangle 22"/>
            <p:cNvSpPr>
              <a:spLocks noChangeArrowheads="1"/>
            </p:cNvSpPr>
            <p:nvPr/>
          </p:nvSpPr>
          <p:spPr bwMode="auto">
            <a:xfrm>
              <a:off x="194974" y="930327"/>
              <a:ext cx="914400" cy="45720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chemeClr val="accent1">
                  <a:lumMod val="40000"/>
                  <a:lumOff val="6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altLang="zh-CN" sz="2000" dirty="0">
                  <a:solidFill>
                    <a:schemeClr val="bg1"/>
                  </a:solidFill>
                  <a:latin typeface="Gill Sans MT" panose="020B0502020104020203" pitchFamily="34" charset="0"/>
                  <a:ea typeface="宋体" pitchFamily="2" charset="-122"/>
                </a:rPr>
                <a:t>Model</a:t>
              </a:r>
            </a:p>
          </p:txBody>
        </p:sp>
        <p:sp>
          <p:nvSpPr>
            <p:cNvPr id="24" name="Rounded Rectangle 23"/>
            <p:cNvSpPr>
              <a:spLocks noChangeArrowheads="1"/>
            </p:cNvSpPr>
            <p:nvPr/>
          </p:nvSpPr>
          <p:spPr bwMode="auto">
            <a:xfrm>
              <a:off x="2411245" y="930327"/>
              <a:ext cx="1066800" cy="45720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altLang="zh-CN" sz="2000" dirty="0">
                  <a:solidFill>
                    <a:schemeClr val="bg1"/>
                  </a:solidFill>
                  <a:latin typeface="Gill Sans MT" panose="020B0502020104020203" pitchFamily="34" charset="0"/>
                  <a:ea typeface="宋体" pitchFamily="2" charset="-122"/>
                </a:rPr>
                <a:t>Criteria</a:t>
              </a:r>
            </a:p>
          </p:txBody>
        </p:sp>
        <p:sp>
          <p:nvSpPr>
            <p:cNvPr id="25" name="Rounded Rectangle 24"/>
            <p:cNvSpPr>
              <a:spLocks noChangeArrowheads="1"/>
            </p:cNvSpPr>
            <p:nvPr/>
          </p:nvSpPr>
          <p:spPr bwMode="auto">
            <a:xfrm>
              <a:off x="842674" y="1716487"/>
              <a:ext cx="1752600" cy="68580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altLang="zh-CN" sz="2000" dirty="0">
                  <a:solidFill>
                    <a:schemeClr val="bg1"/>
                  </a:solidFill>
                  <a:latin typeface="Gill Sans MT" panose="020B0502020104020203" pitchFamily="34" charset="0"/>
                  <a:ea typeface="宋体" pitchFamily="2" charset="-122"/>
                </a:rPr>
                <a:t>Test Requirements</a:t>
              </a:r>
            </a:p>
          </p:txBody>
        </p:sp>
        <p:cxnSp>
          <p:nvCxnSpPr>
            <p:cNvPr id="26" name="Straight Arrow Connector 25"/>
            <p:cNvCxnSpPr>
              <a:cxnSpLocks noChangeShapeType="1"/>
              <a:stCxn id="23" idx="2"/>
              <a:endCxn id="25" idx="0"/>
            </p:cNvCxnSpPr>
            <p:nvPr/>
          </p:nvCxnSpPr>
          <p:spPr bwMode="auto">
            <a:xfrm>
              <a:off x="652174" y="1387527"/>
              <a:ext cx="1066800" cy="32896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cxnSp>
          <p:nvCxnSpPr>
            <p:cNvPr id="27" name="Straight Arrow Connector 26"/>
            <p:cNvCxnSpPr>
              <a:cxnSpLocks noChangeShapeType="1"/>
              <a:stCxn id="24" idx="2"/>
              <a:endCxn id="25" idx="0"/>
            </p:cNvCxnSpPr>
            <p:nvPr/>
          </p:nvCxnSpPr>
          <p:spPr bwMode="auto">
            <a:xfrm flipH="1">
              <a:off x="1718974" y="1387527"/>
              <a:ext cx="1225671" cy="32896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sp>
          <p:nvSpPr>
            <p:cNvPr id="28" name="Rounded Rectangle 27"/>
            <p:cNvSpPr>
              <a:spLocks noChangeArrowheads="1"/>
            </p:cNvSpPr>
            <p:nvPr/>
          </p:nvSpPr>
          <p:spPr bwMode="auto">
            <a:xfrm>
              <a:off x="1109374" y="2765123"/>
              <a:ext cx="1219200" cy="68580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altLang="zh-CN" sz="2000" dirty="0">
                  <a:solidFill>
                    <a:schemeClr val="bg1"/>
                  </a:solidFill>
                  <a:latin typeface="Gill Sans MT" panose="020B0502020104020203" pitchFamily="34" charset="0"/>
                  <a:ea typeface="宋体" pitchFamily="2" charset="-122"/>
                </a:rPr>
                <a:t>Abstract Tests</a:t>
              </a:r>
            </a:p>
          </p:txBody>
        </p:sp>
        <p:sp>
          <p:nvSpPr>
            <p:cNvPr id="29" name="Rounded Rectangle 28"/>
            <p:cNvSpPr>
              <a:spLocks noChangeArrowheads="1"/>
            </p:cNvSpPr>
            <p:nvPr/>
          </p:nvSpPr>
          <p:spPr bwMode="auto">
            <a:xfrm>
              <a:off x="2803357" y="3871493"/>
              <a:ext cx="1219200" cy="68580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0" hangingPunct="0"/>
              <a:r>
                <a:rPr lang="en-US" altLang="zh-CN" sz="2000" dirty="0">
                  <a:solidFill>
                    <a:schemeClr val="bg1"/>
                  </a:solidFill>
                  <a:latin typeface="Gill Sans MT" panose="020B0502020104020203" pitchFamily="34" charset="0"/>
                  <a:ea typeface="宋体" pitchFamily="2" charset="-122"/>
                </a:rPr>
                <a:t>Extra</a:t>
              </a:r>
              <a:r>
                <a:rPr lang="en-US" altLang="zh-CN" dirty="0">
                  <a:solidFill>
                    <a:schemeClr val="bg1"/>
                  </a:solidFill>
                  <a:latin typeface="Gill Sans MT" panose="020B0502020104020203" pitchFamily="34" charset="0"/>
                  <a:ea typeface="宋体" pitchFamily="2" charset="-122"/>
                </a:rPr>
                <a:t> Info</a:t>
              </a:r>
            </a:p>
          </p:txBody>
        </p:sp>
        <p:sp>
          <p:nvSpPr>
            <p:cNvPr id="30" name="Rounded Rectangle 29"/>
            <p:cNvSpPr>
              <a:spLocks noChangeArrowheads="1"/>
            </p:cNvSpPr>
            <p:nvPr/>
          </p:nvSpPr>
          <p:spPr bwMode="auto">
            <a:xfrm>
              <a:off x="1082759" y="3871493"/>
              <a:ext cx="1269879" cy="68580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altLang="zh-CN" sz="2000" dirty="0">
                  <a:solidFill>
                    <a:schemeClr val="bg1"/>
                  </a:solidFill>
                  <a:latin typeface="Gill Sans MT" panose="020B0502020104020203" pitchFamily="34" charset="0"/>
                  <a:ea typeface="宋体" pitchFamily="2" charset="-122"/>
                </a:rPr>
                <a:t>Concrete Tests</a:t>
              </a:r>
            </a:p>
          </p:txBody>
        </p:sp>
        <p:sp>
          <p:nvSpPr>
            <p:cNvPr id="31" name="Rounded Rectangle 30"/>
            <p:cNvSpPr>
              <a:spLocks noChangeArrowheads="1"/>
            </p:cNvSpPr>
            <p:nvPr/>
          </p:nvSpPr>
          <p:spPr bwMode="auto">
            <a:xfrm>
              <a:off x="804574" y="5021139"/>
              <a:ext cx="1828800" cy="53340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altLang="zh-CN" sz="2000" dirty="0">
                  <a:solidFill>
                    <a:schemeClr val="bg1"/>
                  </a:solidFill>
                  <a:latin typeface="Gill Sans MT" panose="020B0502020104020203" pitchFamily="34" charset="0"/>
                  <a:ea typeface="宋体" pitchFamily="2" charset="-122"/>
                </a:rPr>
                <a:t>Test Execution</a:t>
              </a:r>
            </a:p>
          </p:txBody>
        </p:sp>
        <p:cxnSp>
          <p:nvCxnSpPr>
            <p:cNvPr id="32" name="Straight Arrow Connector 31"/>
            <p:cNvCxnSpPr>
              <a:cxnSpLocks noChangeShapeType="1"/>
              <a:stCxn id="25" idx="2"/>
              <a:endCxn id="28" idx="0"/>
            </p:cNvCxnSpPr>
            <p:nvPr/>
          </p:nvCxnSpPr>
          <p:spPr bwMode="auto">
            <a:xfrm>
              <a:off x="1718974" y="2402287"/>
              <a:ext cx="0" cy="362836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cxnSp>
          <p:nvCxnSpPr>
            <p:cNvPr id="33" name="Straight Arrow Connector 32"/>
            <p:cNvCxnSpPr>
              <a:cxnSpLocks noChangeShapeType="1"/>
              <a:stCxn id="28" idx="2"/>
              <a:endCxn id="30" idx="0"/>
            </p:cNvCxnSpPr>
            <p:nvPr/>
          </p:nvCxnSpPr>
          <p:spPr bwMode="auto">
            <a:xfrm flipH="1">
              <a:off x="1717699" y="3450923"/>
              <a:ext cx="1275" cy="42057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cxnSp>
          <p:nvCxnSpPr>
            <p:cNvPr id="34" name="Straight Arrow Connector 33"/>
            <p:cNvCxnSpPr>
              <a:cxnSpLocks noChangeShapeType="1"/>
              <a:stCxn id="29" idx="1"/>
              <a:endCxn id="30" idx="3"/>
            </p:cNvCxnSpPr>
            <p:nvPr/>
          </p:nvCxnSpPr>
          <p:spPr bwMode="auto">
            <a:xfrm flipH="1">
              <a:off x="2352638" y="4214393"/>
              <a:ext cx="450719" cy="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cxnSp>
          <p:nvCxnSpPr>
            <p:cNvPr id="35" name="Straight Arrow Connector 34"/>
            <p:cNvCxnSpPr>
              <a:cxnSpLocks noChangeShapeType="1"/>
              <a:stCxn id="30" idx="2"/>
              <a:endCxn id="31" idx="0"/>
            </p:cNvCxnSpPr>
            <p:nvPr/>
          </p:nvCxnSpPr>
          <p:spPr bwMode="auto">
            <a:xfrm>
              <a:off x="1717699" y="4557293"/>
              <a:ext cx="1275" cy="463846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cxnSp>
          <p:nvCxnSpPr>
            <p:cNvPr id="36" name="Straight Arrow Connector 35"/>
            <p:cNvCxnSpPr>
              <a:cxnSpLocks noChangeShapeType="1"/>
              <a:stCxn id="31" idx="2"/>
            </p:cNvCxnSpPr>
            <p:nvPr/>
          </p:nvCxnSpPr>
          <p:spPr bwMode="auto">
            <a:xfrm>
              <a:off x="1718974" y="5554539"/>
              <a:ext cx="0" cy="45720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sp>
          <p:nvSpPr>
            <p:cNvPr id="37" name="Rounded Rectangle 36"/>
            <p:cNvSpPr>
              <a:spLocks noChangeArrowheads="1"/>
            </p:cNvSpPr>
            <p:nvPr/>
          </p:nvSpPr>
          <p:spPr bwMode="auto">
            <a:xfrm>
              <a:off x="1058695" y="6021630"/>
              <a:ext cx="1352550" cy="68580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altLang="zh-CN" sz="2000" dirty="0">
                  <a:solidFill>
                    <a:schemeClr val="bg1"/>
                  </a:solidFill>
                  <a:latin typeface="Gill Sans MT" panose="020B0502020104020203" pitchFamily="34" charset="0"/>
                  <a:ea typeface="宋体" pitchFamily="2" charset="-122"/>
                </a:rPr>
                <a:t>Test Reports</a:t>
              </a:r>
            </a:p>
          </p:txBody>
        </p:sp>
      </p:grpSp>
      <p:sp>
        <p:nvSpPr>
          <p:cNvPr id="3" name="Oval 2"/>
          <p:cNvSpPr/>
          <p:nvPr/>
        </p:nvSpPr>
        <p:spPr>
          <a:xfrm>
            <a:off x="577517" y="2583705"/>
            <a:ext cx="2298032" cy="146785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355432" y="2761094"/>
            <a:ext cx="4235116" cy="1725869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A language like STAL can significantly ease the transformation of abstract tests to concrete tests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cxnSp>
        <p:nvCxnSpPr>
          <p:cNvPr id="8" name="Straight Connector 7"/>
          <p:cNvCxnSpPr>
            <a:stCxn id="3" idx="6"/>
            <a:endCxn id="6" idx="1"/>
          </p:cNvCxnSpPr>
          <p:nvPr/>
        </p:nvCxnSpPr>
        <p:spPr>
          <a:xfrm>
            <a:off x="2875549" y="3317631"/>
            <a:ext cx="1479883" cy="3063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1479884" y="894167"/>
            <a:ext cx="2135606" cy="116522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4654772" y="1158927"/>
            <a:ext cx="3935776" cy="90046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Strong coverage criteria can lead to strong tests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cxnSp>
        <p:nvCxnSpPr>
          <p:cNvPr id="40" name="Straight Connector 39"/>
          <p:cNvCxnSpPr>
            <a:stCxn id="38" idx="6"/>
            <a:endCxn id="39" idx="1"/>
          </p:cNvCxnSpPr>
          <p:nvPr/>
        </p:nvCxnSpPr>
        <p:spPr>
          <a:xfrm>
            <a:off x="3615490" y="1476777"/>
            <a:ext cx="1039282" cy="13238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2009274" y="4051555"/>
            <a:ext cx="935371" cy="50573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ounded Rectangle 48"/>
          <p:cNvSpPr/>
          <p:nvPr/>
        </p:nvSpPr>
        <p:spPr>
          <a:xfrm>
            <a:off x="3875908" y="4837608"/>
            <a:ext cx="3935776" cy="1286465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Test oracles are effective with modest, but not zero, cost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cxnSp>
        <p:nvCxnSpPr>
          <p:cNvPr id="50" name="Straight Connector 49"/>
          <p:cNvCxnSpPr>
            <a:stCxn id="48" idx="6"/>
            <a:endCxn id="49" idx="1"/>
          </p:cNvCxnSpPr>
          <p:nvPr/>
        </p:nvCxnSpPr>
        <p:spPr>
          <a:xfrm>
            <a:off x="2944645" y="4304424"/>
            <a:ext cx="931263" cy="117641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49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38" grpId="0" animBg="1"/>
      <p:bldP spid="39" grpId="0" animBg="1"/>
      <p:bldP spid="48" grpId="0" animBg="1"/>
      <p:bldP spid="49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MBT Publications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 Test Automation Language for Behavioral Models, Nan Li and Jeff Offutt, submitted to MODELS 2014</a:t>
            </a:r>
          </a:p>
          <a:p>
            <a:r>
              <a:rPr lang="en-US" sz="2400" dirty="0" smtClean="0"/>
              <a:t>An </a:t>
            </a:r>
            <a:r>
              <a:rPr lang="en-US" sz="2400" dirty="0"/>
              <a:t>Empirical Analysis of Test Oracle Strategies for Model-based Testing, </a:t>
            </a:r>
            <a:r>
              <a:rPr lang="en-US" sz="2400" dirty="0" smtClean="0"/>
              <a:t>Nan </a:t>
            </a:r>
            <a:r>
              <a:rPr lang="en-US" sz="2400" dirty="0"/>
              <a:t>Li and Jeff </a:t>
            </a:r>
            <a:r>
              <a:rPr lang="en-US" sz="2400" dirty="0" smtClean="0"/>
              <a:t>Offutt, 7th </a:t>
            </a:r>
            <a:r>
              <a:rPr lang="en-US" sz="2400" dirty="0"/>
              <a:t>IEEE </a:t>
            </a:r>
            <a:r>
              <a:rPr lang="en-US" sz="2400" dirty="0" smtClean="0"/>
              <a:t>International </a:t>
            </a:r>
            <a:r>
              <a:rPr lang="en-US" sz="2400" dirty="0"/>
              <a:t>Conference on Software Testing, Verification and </a:t>
            </a:r>
            <a:r>
              <a:rPr lang="en-US" sz="2400" dirty="0" smtClean="0"/>
              <a:t>Validation, </a:t>
            </a:r>
            <a:r>
              <a:rPr lang="en-US" sz="2400" dirty="0"/>
              <a:t>Cleveland, Ohio, USA. April </a:t>
            </a:r>
            <a:r>
              <a:rPr lang="en-US" sz="2400" dirty="0" smtClean="0"/>
              <a:t>2014</a:t>
            </a:r>
            <a:endParaRPr lang="en-US" sz="2400" dirty="0"/>
          </a:p>
          <a:p>
            <a:r>
              <a:rPr lang="en-US" sz="2400" dirty="0" smtClean="0"/>
              <a:t>Better </a:t>
            </a:r>
            <a:r>
              <a:rPr lang="en-US" sz="2400" dirty="0"/>
              <a:t>Algorithms to Minimize the Cost of Test Paths, </a:t>
            </a:r>
            <a:r>
              <a:rPr lang="en-US" sz="2400" dirty="0" smtClean="0"/>
              <a:t>Nan </a:t>
            </a:r>
            <a:r>
              <a:rPr lang="en-US" sz="2400" dirty="0"/>
              <a:t>Li, </a:t>
            </a:r>
            <a:r>
              <a:rPr lang="en-US" sz="2400" dirty="0" err="1"/>
              <a:t>Fei</a:t>
            </a:r>
            <a:r>
              <a:rPr lang="en-US" sz="2400" dirty="0"/>
              <a:t> Li, and Jeff </a:t>
            </a:r>
            <a:r>
              <a:rPr lang="en-US" sz="2400" dirty="0" smtClean="0"/>
              <a:t>Offutt, 5th </a:t>
            </a:r>
            <a:r>
              <a:rPr lang="en-US" sz="2400" dirty="0"/>
              <a:t>IEEE </a:t>
            </a:r>
            <a:r>
              <a:rPr lang="en-US" sz="2400" dirty="0" smtClean="0"/>
              <a:t>International </a:t>
            </a:r>
            <a:r>
              <a:rPr lang="en-US" sz="2400" dirty="0"/>
              <a:t>Conference on Software Testing, Verification and Validation. Montreal, Quebec, Canada. April </a:t>
            </a:r>
            <a:r>
              <a:rPr lang="en-US" sz="2400" dirty="0" smtClean="0"/>
              <a:t>2012</a:t>
            </a:r>
          </a:p>
          <a:p>
            <a:r>
              <a:rPr lang="en-US" sz="2400" dirty="0"/>
              <a:t>Model Transformation Impact on Test Artifacts: An Empirical Study, Anders Eriksson, </a:t>
            </a:r>
            <a:r>
              <a:rPr lang="en-US" sz="2400" dirty="0" err="1"/>
              <a:t>Birgitta</a:t>
            </a:r>
            <a:r>
              <a:rPr lang="en-US" sz="2400" dirty="0"/>
              <a:t> Lindstrom, </a:t>
            </a:r>
            <a:r>
              <a:rPr lang="en-US" sz="2400" dirty="0" err="1"/>
              <a:t>Sten</a:t>
            </a:r>
            <a:r>
              <a:rPr lang="en-US" sz="2400" dirty="0"/>
              <a:t> </a:t>
            </a:r>
            <a:r>
              <a:rPr lang="en-US" sz="2400" dirty="0" err="1"/>
              <a:t>Andler</a:t>
            </a:r>
            <a:r>
              <a:rPr lang="en-US" sz="2400" dirty="0"/>
              <a:t>, and Jeff Offutt, 6th IEEE International Conference on Software Testing, Verification and Validation, Luxembourg, March </a:t>
            </a:r>
            <a:r>
              <a:rPr lang="en-US" sz="2400" dirty="0" smtClean="0"/>
              <a:t>2013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42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6397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MBT </a:t>
            </a:r>
            <a:r>
              <a:rPr lang="en-US" dirty="0" smtClean="0"/>
              <a:t>Publications (</a:t>
            </a:r>
            <a:r>
              <a:rPr lang="en-US" i="1" dirty="0" smtClean="0"/>
              <a:t>cont.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Model Transformation Impact on Test Artifacts: An Empirical Study, Anders Eriksson, </a:t>
            </a:r>
            <a:r>
              <a:rPr lang="en-US" sz="2400" dirty="0" err="1"/>
              <a:t>Birgitta</a:t>
            </a:r>
            <a:r>
              <a:rPr lang="en-US" sz="2400" dirty="0"/>
              <a:t> Lindstrom, and Jeff Offutt, 9th Model-Driven Engineering, Verification, and Validation: Integrating Verification and Validation in MDE, Innsbruck, Austria, Sept 2012</a:t>
            </a:r>
          </a:p>
          <a:p>
            <a:r>
              <a:rPr lang="en-US" sz="2400" dirty="0"/>
              <a:t>Generating Test Data From State-based Specifications, Jeff Offutt, </a:t>
            </a:r>
            <a:r>
              <a:rPr lang="en-US" sz="2400" dirty="0" err="1"/>
              <a:t>Shaoying</a:t>
            </a:r>
            <a:r>
              <a:rPr lang="en-US" sz="2400" dirty="0"/>
              <a:t> Liu, </a:t>
            </a:r>
            <a:r>
              <a:rPr lang="en-US" sz="2400" dirty="0" err="1"/>
              <a:t>Aynur</a:t>
            </a:r>
            <a:r>
              <a:rPr lang="en-US" sz="2400" dirty="0"/>
              <a:t> </a:t>
            </a:r>
            <a:r>
              <a:rPr lang="en-US" sz="2400" dirty="0" err="1"/>
              <a:t>Abdurazik</a:t>
            </a:r>
            <a:r>
              <a:rPr lang="en-US" sz="2400" dirty="0"/>
              <a:t> and Paul </a:t>
            </a:r>
            <a:r>
              <a:rPr lang="en-US" sz="2400" dirty="0" smtClean="0"/>
              <a:t>Ammann, </a:t>
            </a:r>
            <a:r>
              <a:rPr lang="en-US" sz="2400" dirty="0"/>
              <a:t>The Journal of Software Testing, Verification and Reliability, 13(1):25-53, March 2003</a:t>
            </a:r>
          </a:p>
          <a:p>
            <a:r>
              <a:rPr lang="en-US" sz="2400" dirty="0"/>
              <a:t>Using UML Collaboration Diagrams for Static Checking and Test Generation, Jeff Offutt and </a:t>
            </a:r>
            <a:r>
              <a:rPr lang="en-US" sz="2400" dirty="0" err="1"/>
              <a:t>Aynur</a:t>
            </a:r>
            <a:r>
              <a:rPr lang="en-US" sz="2400" dirty="0"/>
              <a:t> </a:t>
            </a:r>
            <a:r>
              <a:rPr lang="en-US" sz="2400" dirty="0" err="1"/>
              <a:t>Abdurazik</a:t>
            </a:r>
            <a:r>
              <a:rPr lang="en-US" sz="2400" dirty="0"/>
              <a:t>, The Third International Conference on the Unified Modeling Language, York, UK, October </a:t>
            </a:r>
            <a:r>
              <a:rPr lang="en-US" sz="2400" dirty="0" smtClean="0"/>
              <a:t>2000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43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3038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MBT Publications (</a:t>
            </a:r>
            <a:r>
              <a:rPr lang="en-US" i="1" dirty="0"/>
              <a:t>cont.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Evaluation of Three Specification-based Testing Criteria, </a:t>
            </a:r>
            <a:r>
              <a:rPr lang="en-US" sz="2400" dirty="0" err="1"/>
              <a:t>Aynur</a:t>
            </a:r>
            <a:r>
              <a:rPr lang="en-US" sz="2400" dirty="0"/>
              <a:t> </a:t>
            </a:r>
            <a:r>
              <a:rPr lang="en-US" sz="2400" dirty="0" err="1"/>
              <a:t>Abdurazik</a:t>
            </a:r>
            <a:r>
              <a:rPr lang="en-US" sz="2400" dirty="0"/>
              <a:t>, Paul Ammann, Wei Ding and Jeff Offutt, Sixth IEEE International Conference on Engineering of Complex Computer Systems, Tokyo, Japan, September 2000</a:t>
            </a:r>
          </a:p>
          <a:p>
            <a:r>
              <a:rPr lang="en-US" sz="2400" dirty="0"/>
              <a:t>Generating Tests from UML Specifications, Jeff Offutt and </a:t>
            </a:r>
            <a:r>
              <a:rPr lang="en-US" sz="2400" dirty="0" err="1"/>
              <a:t>Aynur</a:t>
            </a:r>
            <a:r>
              <a:rPr lang="en-US" sz="2400" dirty="0"/>
              <a:t> </a:t>
            </a:r>
            <a:r>
              <a:rPr lang="en-US" sz="2400" dirty="0" err="1"/>
              <a:t>Abdurazik</a:t>
            </a:r>
            <a:r>
              <a:rPr lang="en-US" sz="2400" dirty="0"/>
              <a:t>, Second International Conference on the Unified Modeling Language, Fort Collins, CO, October </a:t>
            </a:r>
            <a:r>
              <a:rPr lang="en-US" sz="2400" dirty="0" smtClean="0"/>
              <a:t>1999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44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0785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Ideas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45</a:t>
            </a:fld>
            <a:endParaRPr lang="en-US" altLang="zh-CN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344907" y="940526"/>
            <a:ext cx="4551946" cy="1810692"/>
          </a:xfrm>
          <a:prstGeom prst="roundRect">
            <a:avLst/>
          </a:prstGeom>
          <a:solidFill>
            <a:srgbClr val="660066"/>
          </a:solidFill>
          <a:ln w="381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Expand STAL &amp; STALE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Other behavioral models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Non-behavioral </a:t>
            </a:r>
            <a:r>
              <a:rPr lang="en-US" dirty="0" smtClean="0">
                <a:latin typeface="Gill Sans MT" panose="020B0502020104020203" pitchFamily="34" charset="0"/>
              </a:rPr>
              <a:t>models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Architectural descriptions</a:t>
            </a:r>
            <a:endParaRPr lang="en-US" dirty="0" smtClean="0">
              <a:latin typeface="Gill Sans MT" panose="020B0502020104020203" pitchFamily="34" charset="0"/>
            </a:endParaRP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Other programming languages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368969" y="2829596"/>
            <a:ext cx="5033210" cy="1588168"/>
          </a:xfrm>
          <a:prstGeom prst="roundRect">
            <a:avLst/>
          </a:prstGeom>
          <a:solidFill>
            <a:srgbClr val="660066"/>
          </a:solidFill>
          <a:ln w="381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Test Oracle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How good are oracles in practice?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Comprehensive guidance to testers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5402179" y="1094864"/>
            <a:ext cx="3485146" cy="1656354"/>
          </a:xfrm>
          <a:prstGeom prst="roundRect">
            <a:avLst/>
          </a:prstGeom>
          <a:solidFill>
            <a:srgbClr val="660066"/>
          </a:solidFill>
          <a:ln w="381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Other Coverage Criteria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Prime paths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Logic coverage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1985211" y="4551944"/>
            <a:ext cx="6292515" cy="1680416"/>
          </a:xfrm>
          <a:prstGeom prst="roundRect">
            <a:avLst/>
          </a:prstGeom>
          <a:solidFill>
            <a:srgbClr val="660066"/>
          </a:solidFill>
          <a:ln w="381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Other Issues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Field study using these techniques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Covering the model vs. covering the code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Automatic test data generation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51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ea typeface="宋体"/>
                <a:cs typeface="宋体"/>
              </a:rPr>
              <a:t>Contact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F80E7-B056-4C76-86F1-135BF336DD8E}" type="slidenum">
              <a:rPr lang="zh-CN" altLang="en-US" smtClean="0"/>
              <a:pPr>
                <a:defRPr/>
              </a:pPr>
              <a:t>46</a:t>
            </a:fld>
            <a:endParaRPr lang="en-US" altLang="zh-CN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171700" y="1620232"/>
            <a:ext cx="4800600" cy="20621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ea typeface="宋体" charset="-122"/>
              </a:rPr>
              <a:t>Jeff Offutt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ea typeface="宋体" charset="-122"/>
              </a:rPr>
              <a:t>offutt@gmu.edu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ea typeface="宋体" charset="-122"/>
              </a:rPr>
              <a:t>http://cs.gmu.edu/~offutt/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20529" y="4535905"/>
            <a:ext cx="569848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Thanks to my co-authors:</a:t>
            </a:r>
          </a:p>
          <a:p>
            <a:r>
              <a:rPr lang="en-US" dirty="0" smtClean="0"/>
              <a:t>Nan Li, </a:t>
            </a:r>
            <a:r>
              <a:rPr lang="en-US" dirty="0" err="1" smtClean="0"/>
              <a:t>Aynur</a:t>
            </a:r>
            <a:r>
              <a:rPr lang="en-US" dirty="0" smtClean="0"/>
              <a:t> </a:t>
            </a:r>
            <a:r>
              <a:rPr lang="en-US" dirty="0" err="1" smtClean="0"/>
              <a:t>Abdurazik</a:t>
            </a:r>
            <a:r>
              <a:rPr lang="en-US" dirty="0" smtClean="0"/>
              <a:t>, Anders</a:t>
            </a:r>
            <a:r>
              <a:rPr lang="en-US" dirty="0"/>
              <a:t> Eriksson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Birgitta</a:t>
            </a:r>
            <a:r>
              <a:rPr lang="en-US" dirty="0" smtClean="0"/>
              <a:t> Lindstrom, </a:t>
            </a:r>
            <a:r>
              <a:rPr lang="en-US" dirty="0" err="1"/>
              <a:t>Shaoying</a:t>
            </a:r>
            <a:r>
              <a:rPr lang="en-US" dirty="0"/>
              <a:t> Liu, Wei </a:t>
            </a:r>
            <a:r>
              <a:rPr lang="en-US" dirty="0" smtClean="0"/>
              <a:t>Ding,</a:t>
            </a:r>
          </a:p>
          <a:p>
            <a:r>
              <a:rPr lang="en-US" dirty="0" smtClean="0"/>
              <a:t>and </a:t>
            </a:r>
            <a:r>
              <a:rPr lang="en-US" dirty="0"/>
              <a:t>Paul Ammann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9247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 @ Mason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Professor of Software Engineering</a:t>
            </a:r>
          </a:p>
          <a:p>
            <a:pPr lvl="1">
              <a:spcBef>
                <a:spcPts val="0"/>
              </a:spcBef>
            </a:pPr>
            <a:r>
              <a:rPr lang="en-US" dirty="0"/>
              <a:t>&gt; 155 refereed publications, H-index = 53</a:t>
            </a:r>
          </a:p>
          <a:p>
            <a:pPr lvl="1">
              <a:spcBef>
                <a:spcPts val="0"/>
              </a:spcBef>
            </a:pPr>
            <a:r>
              <a:rPr lang="en-US" dirty="0"/>
              <a:t>Editor-in-Chief: Journal of Software Testing, </a:t>
            </a:r>
            <a:r>
              <a:rPr lang="en-US" dirty="0" err="1"/>
              <a:t>Verif</a:t>
            </a:r>
            <a:r>
              <a:rPr lang="en-US" dirty="0"/>
              <a:t>., and Reliability</a:t>
            </a:r>
          </a:p>
          <a:p>
            <a:pPr lvl="1">
              <a:spcBef>
                <a:spcPts val="0"/>
              </a:spcBef>
            </a:pPr>
            <a:r>
              <a:rPr lang="en-US" dirty="0"/>
              <a:t>Co-Founder: IEEE Intl Conf. on Software Testing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Co-Author</a:t>
            </a:r>
            <a:r>
              <a:rPr lang="en-US" dirty="0"/>
              <a:t>: Introduction to Software Testing</a:t>
            </a:r>
          </a:p>
          <a:p>
            <a:pPr lvl="1">
              <a:spcBef>
                <a:spcPts val="0"/>
              </a:spcBef>
            </a:pPr>
            <a:r>
              <a:rPr lang="en-US" dirty="0"/>
              <a:t>2013 GMU Teaching Excellence Award</a:t>
            </a:r>
            <a:r>
              <a:rPr lang="en-US" sz="2000" dirty="0"/>
              <a:t>, Teaching With Technology</a:t>
            </a:r>
            <a:endParaRPr lang="en-US" dirty="0"/>
          </a:p>
          <a:p>
            <a:pPr lvl="1">
              <a:spcBef>
                <a:spcPts val="0"/>
              </a:spcBef>
            </a:pPr>
            <a:r>
              <a:rPr lang="en-US" dirty="0"/>
              <a:t>Mason Outstanding Faculty Member, 2008, 2009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Research Highlights</a:t>
            </a:r>
          </a:p>
          <a:p>
            <a:pPr lvl="1">
              <a:spcBef>
                <a:spcPts val="0"/>
              </a:spcBef>
            </a:pPr>
            <a:r>
              <a:rPr lang="en-US" dirty="0"/>
              <a:t>First model-based testing paper (UML 1999)</a:t>
            </a:r>
          </a:p>
          <a:p>
            <a:pPr lvl="1">
              <a:spcBef>
                <a:spcPts val="0"/>
              </a:spcBef>
            </a:pPr>
            <a:r>
              <a:rPr lang="en-US" dirty="0"/>
              <a:t>Distributed research tools : </a:t>
            </a:r>
            <a:r>
              <a:rPr lang="en-US" dirty="0" err="1"/>
              <a:t>muJava</a:t>
            </a:r>
            <a:r>
              <a:rPr lang="en-US" dirty="0"/>
              <a:t>, </a:t>
            </a:r>
            <a:r>
              <a:rPr lang="en-US" dirty="0" err="1"/>
              <a:t>Mothra</a:t>
            </a:r>
            <a:r>
              <a:rPr lang="en-US" dirty="0"/>
              <a:t>, Godzilla, Coverage web apps</a:t>
            </a:r>
          </a:p>
          <a:p>
            <a:pPr lvl="1">
              <a:spcBef>
                <a:spcPts val="0"/>
              </a:spcBef>
            </a:pPr>
            <a:r>
              <a:rPr lang="en-US" dirty="0"/>
              <a:t>Seminal papers : Mutation testing, automatic test data generation, OO testing, web app testing, combinatorial testing, logic-based </a:t>
            </a:r>
            <a:r>
              <a:rPr lang="en-US" dirty="0" smtClean="0"/>
              <a:t>testing, model-based testing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5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8479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6</a:t>
            </a:fld>
            <a:endParaRPr lang="en-US" altLang="zh-CN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83060" y="1452852"/>
            <a:ext cx="8377881" cy="290217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Introduction to Mason and 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Introduction to Model-Based Testing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>
                <a:latin typeface="Comic Sans MS" pitchFamily="66" charset="0"/>
              </a:rPr>
              <a:t>An MBT Example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The Mapping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 smtClean="0">
                <a:latin typeface="Comic Sans MS" pitchFamily="66" charset="0"/>
              </a:rPr>
              <a:t>The Test Oracle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kern="0" dirty="0">
                <a:latin typeface="Comic Sans MS" pitchFamily="66" charset="0"/>
              </a:rPr>
              <a:t>Conclusions, Contributions, &amp; Future Ideas</a:t>
            </a:r>
          </a:p>
        </p:txBody>
      </p:sp>
      <p:sp>
        <p:nvSpPr>
          <p:cNvPr id="8" name="Rectangle 7"/>
          <p:cNvSpPr/>
          <p:nvPr/>
        </p:nvSpPr>
        <p:spPr>
          <a:xfrm>
            <a:off x="442860" y="1931541"/>
            <a:ext cx="5969972" cy="421240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789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00263" y="1207168"/>
            <a:ext cx="8947484" cy="478455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Test case management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Automation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7</a:t>
            </a:fld>
            <a:endParaRPr lang="en-US" altLang="zh-CN" dirty="0"/>
          </a:p>
        </p:txBody>
      </p:sp>
      <p:sp>
        <p:nvSpPr>
          <p:cNvPr id="7" name="Rounded Rectangle 6"/>
          <p:cNvSpPr/>
          <p:nvPr/>
        </p:nvSpPr>
        <p:spPr>
          <a:xfrm>
            <a:off x="564482" y="1558091"/>
            <a:ext cx="1600200" cy="115503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Source of tests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627522" y="4231135"/>
            <a:ext cx="1856873" cy="115503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Test value generation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10552" y="4122852"/>
            <a:ext cx="2308060" cy="137159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Test requirements generation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593304" y="4231135"/>
            <a:ext cx="2362202" cy="115503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Test execution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cxnSp>
        <p:nvCxnSpPr>
          <p:cNvPr id="14" name="Straight Arrow Connector 13"/>
          <p:cNvCxnSpPr>
            <a:endCxn id="10" idx="0"/>
          </p:cNvCxnSpPr>
          <p:nvPr/>
        </p:nvCxnSpPr>
        <p:spPr>
          <a:xfrm>
            <a:off x="1364582" y="2713123"/>
            <a:ext cx="0" cy="1409729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0" idx="3"/>
            <a:endCxn id="9" idx="1"/>
          </p:cNvCxnSpPr>
          <p:nvPr/>
        </p:nvCxnSpPr>
        <p:spPr>
          <a:xfrm flipV="1">
            <a:off x="2518612" y="4808651"/>
            <a:ext cx="1108910" cy="1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5484394" y="4788601"/>
            <a:ext cx="1108910" cy="1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2586788" y="1347535"/>
            <a:ext cx="3958388" cy="866273"/>
          </a:xfrm>
          <a:prstGeom prst="ellipse">
            <a:avLst/>
          </a:prstGeom>
          <a:solidFill>
            <a:schemeClr val="tx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328611" y="3962429"/>
            <a:ext cx="2719136" cy="1848851"/>
          </a:xfrm>
          <a:prstGeom prst="ellipse">
            <a:avLst/>
          </a:prstGeom>
          <a:solidFill>
            <a:schemeClr val="tx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3903243" y="2713123"/>
            <a:ext cx="3453063" cy="8071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Commonly automated in practice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cxnSp>
        <p:nvCxnSpPr>
          <p:cNvPr id="24" name="Elbow Connector 23"/>
          <p:cNvCxnSpPr>
            <a:stCxn id="20" idx="0"/>
            <a:endCxn id="21" idx="3"/>
          </p:cNvCxnSpPr>
          <p:nvPr/>
        </p:nvCxnSpPr>
        <p:spPr>
          <a:xfrm rot="16200000" flipV="1">
            <a:off x="7099371" y="3373620"/>
            <a:ext cx="845744" cy="331873"/>
          </a:xfrm>
          <a:prstGeom prst="bentConnector2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19" idx="6"/>
          </p:cNvCxnSpPr>
          <p:nvPr/>
        </p:nvCxnSpPr>
        <p:spPr>
          <a:xfrm>
            <a:off x="6545176" y="1780672"/>
            <a:ext cx="252666" cy="932451"/>
          </a:xfrm>
          <a:prstGeom prst="bentConnector2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882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7" grpId="0" animBg="1"/>
      <p:bldP spid="9" grpId="0" animBg="1"/>
      <p:bldP spid="10" grpId="0" animBg="1"/>
      <p:bldP spid="11" grpId="0" animBg="1"/>
      <p:bldP spid="19" grpId="0" animBg="1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00263" y="1748608"/>
            <a:ext cx="8947484" cy="478455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Test case management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Model-Based Test Automation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8</a:t>
            </a:fld>
            <a:endParaRPr lang="en-US" altLang="zh-CN" dirty="0"/>
          </a:p>
        </p:txBody>
      </p:sp>
      <p:sp>
        <p:nvSpPr>
          <p:cNvPr id="7" name="Rounded Rectangle 6"/>
          <p:cNvSpPr/>
          <p:nvPr/>
        </p:nvSpPr>
        <p:spPr>
          <a:xfrm>
            <a:off x="564482" y="2231883"/>
            <a:ext cx="1600200" cy="115503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Source of tests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627522" y="4904927"/>
            <a:ext cx="1856873" cy="115503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Test value generation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10552" y="4796644"/>
            <a:ext cx="2308060" cy="137159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Test requirements generation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593304" y="4904927"/>
            <a:ext cx="2362202" cy="115503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Test execution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cxnSp>
        <p:nvCxnSpPr>
          <p:cNvPr id="14" name="Straight Arrow Connector 13"/>
          <p:cNvCxnSpPr>
            <a:endCxn id="10" idx="0"/>
          </p:cNvCxnSpPr>
          <p:nvPr/>
        </p:nvCxnSpPr>
        <p:spPr>
          <a:xfrm>
            <a:off x="1364582" y="3386915"/>
            <a:ext cx="0" cy="1409729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0" idx="3"/>
            <a:endCxn id="9" idx="1"/>
          </p:cNvCxnSpPr>
          <p:nvPr/>
        </p:nvCxnSpPr>
        <p:spPr>
          <a:xfrm flipV="1">
            <a:off x="2518612" y="5482443"/>
            <a:ext cx="1108910" cy="1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5484394" y="5462393"/>
            <a:ext cx="1108910" cy="1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2905633" y="2779322"/>
            <a:ext cx="4361446" cy="8913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Models, usually behavioral (e.g., UML </a:t>
            </a:r>
            <a:r>
              <a:rPr lang="en-US" sz="2800" dirty="0" err="1" smtClean="0">
                <a:latin typeface="Gill Sans MT" panose="020B0502020104020203" pitchFamily="34" charset="0"/>
              </a:rPr>
              <a:t>statecharts</a:t>
            </a:r>
            <a:r>
              <a:rPr lang="en-US" sz="2800" dirty="0" smtClean="0">
                <a:latin typeface="Gill Sans MT" panose="020B0502020104020203" pitchFamily="34" charset="0"/>
              </a:rPr>
              <a:t>)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cxnSp>
        <p:nvCxnSpPr>
          <p:cNvPr id="8" name="Straight Arrow Connector 7"/>
          <p:cNvCxnSpPr>
            <a:stCxn id="22" idx="1"/>
            <a:endCxn id="7" idx="3"/>
          </p:cNvCxnSpPr>
          <p:nvPr/>
        </p:nvCxnSpPr>
        <p:spPr>
          <a:xfrm flipH="1" flipV="1">
            <a:off x="2164682" y="2809399"/>
            <a:ext cx="740951" cy="415597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0" y="4558018"/>
            <a:ext cx="2719136" cy="1848851"/>
          </a:xfrm>
          <a:prstGeom prst="ellipse">
            <a:avLst/>
          </a:prstGeom>
          <a:solidFill>
            <a:schemeClr val="tx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2474997" y="4005531"/>
            <a:ext cx="3808997" cy="5354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This can be automated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cxnSp>
        <p:nvCxnSpPr>
          <p:cNvPr id="26" name="Straight Arrow Connector 25"/>
          <p:cNvCxnSpPr>
            <a:endCxn id="25" idx="1"/>
          </p:cNvCxnSpPr>
          <p:nvPr/>
        </p:nvCxnSpPr>
        <p:spPr>
          <a:xfrm flipV="1">
            <a:off x="1985213" y="4273239"/>
            <a:ext cx="489784" cy="40707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413095" y="994022"/>
            <a:ext cx="8309811" cy="646331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Automate additional test generation</a:t>
            </a:r>
            <a:r>
              <a:rPr lang="en-US" altLang="zh-CN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 </a:t>
            </a:r>
            <a:r>
              <a:rPr lang="en-US" altLang="zh-CN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steps</a:t>
            </a:r>
            <a:endParaRPr lang="en-US" sz="32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60400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Model-Based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6589"/>
            <a:ext cx="9144000" cy="5628063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Better tests</a:t>
            </a:r>
            <a:r>
              <a:rPr lang="en-US" dirty="0" smtClean="0"/>
              <a:t> : Plenty of evidence that MBT yields tests that find more failures than human design</a:t>
            </a:r>
          </a:p>
          <a:p>
            <a:pPr lvl="1"/>
            <a:r>
              <a:rPr lang="en-US" dirty="0" smtClean="0"/>
              <a:t>Finding failures early saves money and increases software quality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chemeClr val="tx2"/>
                </a:solidFill>
              </a:rPr>
              <a:t>Lower cost </a:t>
            </a:r>
            <a:r>
              <a:rPr lang="en-US" dirty="0" smtClean="0"/>
              <a:t>: The one-time cost of creating a model allows dozens or hundreds of tests to be create quickly and cheaply</a:t>
            </a:r>
          </a:p>
          <a:p>
            <a:pPr lvl="1"/>
            <a:r>
              <a:rPr lang="en-US" dirty="0" smtClean="0"/>
              <a:t>This frees human testers to do more intellectually demanding and stimulating work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chemeClr val="tx2"/>
                </a:solidFill>
              </a:rPr>
              <a:t>Traceability</a:t>
            </a:r>
            <a:r>
              <a:rPr lang="en-US" dirty="0" smtClean="0"/>
              <a:t> : Tests can be traced to elements in the model</a:t>
            </a:r>
          </a:p>
          <a:p>
            <a:pPr lvl="1"/>
            <a:r>
              <a:rPr lang="en-US" dirty="0" smtClean="0"/>
              <a:t>Especially valuable as the software and tests evolve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9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2983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0.6|7.7|4.9|8.1|11.7|0.8|4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1|5.3|4.3|16|5.3|0.9|15.6|26.2|9.8|1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3.9|1.9|1.3|21.3|1.2|11.1|2.7|6.5|9.3|2.1|1.8|3.7|3.8|16.8"/>
</p:tagLst>
</file>

<file path=ppt/theme/theme1.xml><?xml version="1.0" encoding="utf-8"?>
<a:theme xmlns:a="http://schemas.openxmlformats.org/drawingml/2006/main" name="Default Design">
  <a:themeElements>
    <a:clrScheme name="Custom 1">
      <a:dk1>
        <a:srgbClr val="808080"/>
      </a:dk1>
      <a:lt1>
        <a:srgbClr val="FFFFFF"/>
      </a:lt1>
      <a:dk2>
        <a:srgbClr val="000099"/>
      </a:dk2>
      <a:lt2>
        <a:srgbClr val="FFFF00"/>
      </a:lt2>
      <a:accent1>
        <a:srgbClr val="00CC99"/>
      </a:accent1>
      <a:accent2>
        <a:srgbClr val="3333CC"/>
      </a:accent2>
      <a:accent3>
        <a:srgbClr val="AAAACA"/>
      </a:accent3>
      <a:accent4>
        <a:srgbClr val="DADADA"/>
      </a:accent4>
      <a:accent5>
        <a:srgbClr val="AAE2CA"/>
      </a:accent5>
      <a:accent6>
        <a:srgbClr val="2D2DB9"/>
      </a:accent6>
      <a:hlink>
        <a:srgbClr val="FFFF00"/>
      </a:hlink>
      <a:folHlink>
        <a:srgbClr val="FFFF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7565</TotalTime>
  <Words>3086</Words>
  <Application>Microsoft Office PowerPoint</Application>
  <PresentationFormat>On-screen Show (4:3)</PresentationFormat>
  <Paragraphs>675</Paragraphs>
  <Slides>46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Default Design</vt:lpstr>
      <vt:lpstr>Generating Tests from Behavioral Models</vt:lpstr>
      <vt:lpstr>OUTLINE</vt:lpstr>
      <vt:lpstr>George Mason University</vt:lpstr>
      <vt:lpstr>Software Engineering @ Mason</vt:lpstr>
      <vt:lpstr>Me @ Mason</vt:lpstr>
      <vt:lpstr>OUTLINE</vt:lpstr>
      <vt:lpstr>Test Automation</vt:lpstr>
      <vt:lpstr>Model-Based Test Automation</vt:lpstr>
      <vt:lpstr>Benefits of Model-Based Testing</vt:lpstr>
      <vt:lpstr>Benefits of MBT  (cont.)</vt:lpstr>
      <vt:lpstr>Model-Based Testing Terms</vt:lpstr>
      <vt:lpstr>Model-Driven Test Design – Steps</vt:lpstr>
      <vt:lpstr>MDTD – Activities</vt:lpstr>
      <vt:lpstr>Frequently Asked Questions</vt:lpstr>
      <vt:lpstr>Obstacles to Model-Based Testing</vt:lpstr>
      <vt:lpstr>OUTLINE</vt:lpstr>
      <vt:lpstr>An Example</vt:lpstr>
      <vt:lpstr>An Example (cont.)</vt:lpstr>
      <vt:lpstr>Model-Based Testing Process</vt:lpstr>
      <vt:lpstr>OUTLINE</vt:lpstr>
      <vt:lpstr>The Mapping Problem</vt:lpstr>
      <vt:lpstr>Model-Based Test Components</vt:lpstr>
      <vt:lpstr>Solving the Mapping Problem</vt:lpstr>
      <vt:lpstr>Defining Mappings in STAL</vt:lpstr>
      <vt:lpstr>Example Mappings</vt:lpstr>
      <vt:lpstr>Example Mappings</vt:lpstr>
      <vt:lpstr>MBT Mappings Process Summary</vt:lpstr>
      <vt:lpstr>Empirical Evaluation of STALE</vt:lpstr>
      <vt:lpstr>STALE vs. Hand Test Generation</vt:lpstr>
      <vt:lpstr>Results</vt:lpstr>
      <vt:lpstr>OUTLINE</vt:lpstr>
      <vt:lpstr>RIPR Model</vt:lpstr>
      <vt:lpstr>Test Oracle Problem</vt:lpstr>
      <vt:lpstr>Test Oracle Strategies</vt:lpstr>
      <vt:lpstr>Empirical Evaluation of Test Oracle Strategies</vt:lpstr>
      <vt:lpstr>Precision—% Faults Revealed</vt:lpstr>
      <vt:lpstr>Frequency—% Faults Revealed</vt:lpstr>
      <vt:lpstr>Test Oracle Strategy Findings</vt:lpstr>
      <vt:lpstr>OUTLINE</vt:lpstr>
      <vt:lpstr>Recent Contributions</vt:lpstr>
      <vt:lpstr>Conclusions and Contributions</vt:lpstr>
      <vt:lpstr>MBT Publications</vt:lpstr>
      <vt:lpstr>MBT Publications (cont.)</vt:lpstr>
      <vt:lpstr>MBT Publications (cont.)</vt:lpstr>
      <vt:lpstr>Future Ideas</vt:lpstr>
      <vt:lpstr>Contact</vt:lpstr>
    </vt:vector>
  </TitlesOfParts>
  <Company>GMU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Generating Automated Tests from Behavioral Models</dc:title>
  <dc:creator>Jeff Offutt</dc:creator>
  <cp:lastModifiedBy>Jeff Offutt</cp:lastModifiedBy>
  <cp:revision>510</cp:revision>
  <dcterms:created xsi:type="dcterms:W3CDTF">2001-09-18T20:16:12Z</dcterms:created>
  <dcterms:modified xsi:type="dcterms:W3CDTF">2014-05-21T13:08:34Z</dcterms:modified>
</cp:coreProperties>
</file>