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262" r:id="rId2"/>
    <p:sldId id="435" r:id="rId3"/>
    <p:sldId id="436" r:id="rId4"/>
    <p:sldId id="437" r:id="rId5"/>
    <p:sldId id="472" r:id="rId6"/>
    <p:sldId id="473" r:id="rId7"/>
    <p:sldId id="483" r:id="rId8"/>
    <p:sldId id="485" r:id="rId9"/>
    <p:sldId id="471" r:id="rId10"/>
    <p:sldId id="438" r:id="rId11"/>
    <p:sldId id="439" r:id="rId12"/>
    <p:sldId id="440" r:id="rId13"/>
    <p:sldId id="441" r:id="rId14"/>
    <p:sldId id="442" r:id="rId15"/>
    <p:sldId id="443" r:id="rId16"/>
    <p:sldId id="444" r:id="rId17"/>
    <p:sldId id="445" r:id="rId18"/>
    <p:sldId id="446" r:id="rId19"/>
    <p:sldId id="447" r:id="rId20"/>
    <p:sldId id="448" r:id="rId21"/>
    <p:sldId id="434" r:id="rId22"/>
    <p:sldId id="449" r:id="rId23"/>
    <p:sldId id="450" r:id="rId24"/>
    <p:sldId id="451" r:id="rId25"/>
    <p:sldId id="452" r:id="rId26"/>
    <p:sldId id="454" r:id="rId27"/>
    <p:sldId id="466" r:id="rId28"/>
    <p:sldId id="456" r:id="rId29"/>
    <p:sldId id="463" r:id="rId30"/>
    <p:sldId id="464" r:id="rId31"/>
    <p:sldId id="465" r:id="rId32"/>
    <p:sldId id="457" r:id="rId33"/>
    <p:sldId id="459" r:id="rId34"/>
    <p:sldId id="458" r:id="rId35"/>
    <p:sldId id="468" r:id="rId36"/>
    <p:sldId id="469" r:id="rId37"/>
    <p:sldId id="470" r:id="rId38"/>
    <p:sldId id="486" r:id="rId39"/>
    <p:sldId id="490" r:id="rId40"/>
    <p:sldId id="491" r:id="rId41"/>
    <p:sldId id="492" r:id="rId42"/>
    <p:sldId id="455" r:id="rId4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clrMru>
    <a:srgbClr val="FFCC00"/>
    <a:srgbClr val="FF9900"/>
    <a:srgbClr val="FF9933"/>
    <a:srgbClr val="000000"/>
    <a:srgbClr val="000066"/>
    <a:srgbClr val="33CC33"/>
    <a:srgbClr val="66FF66"/>
    <a:srgbClr val="CCFFCC"/>
    <a:srgbClr val="0000CC"/>
    <a:srgbClr val="99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25522" autoAdjust="0"/>
    <p:restoredTop sz="94586" autoAdjust="0"/>
  </p:normalViewPr>
  <p:slideViewPr>
    <p:cSldViewPr snapToGrid="0">
      <p:cViewPr varScale="1">
        <p:scale>
          <a:sx n="83" d="100"/>
          <a:sy n="83" d="100"/>
        </p:scale>
        <p:origin x="-13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04"/>
    </p:cViewPr>
  </p:sorterViewPr>
  <p:notesViewPr>
    <p:cSldViewPr snapToGrid="0">
      <p:cViewPr varScale="1">
        <p:scale>
          <a:sx n="58" d="100"/>
          <a:sy n="58" d="100"/>
        </p:scale>
        <p:origin x="-504" y="-52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3DF8F328-6988-4659-91EF-4CB4EE2CD8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F6FB9554-397F-48F2-9E50-3D9FEE38E0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FB9554-397F-48F2-9E50-3D9FEE38E095}" type="slidenum">
              <a:rPr lang="zh-CN" altLang="en-US" smtClean="0"/>
              <a:pPr>
                <a:defRPr/>
              </a:pPr>
              <a:t>16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31D23-390E-405E-8AD4-F30314049B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C8547-4423-4647-844E-1165F35A05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F2111-9D23-486C-BACD-4C1CE15471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0010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0" y="1219200"/>
            <a:ext cx="9144000" cy="5181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D5190-9DD7-4646-BDAF-E78333A90B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0143" y="0"/>
            <a:ext cx="7263714" cy="12192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486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9CB03-E83B-49A3-95A8-3CE1C35F1E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5824A-164E-41E3-82AA-1FF6B066704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Comic Sans MS" pitchFamily="66" charset="0"/>
              </a:defRPr>
            </a:lvl1pPr>
          </a:lstStyle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latin typeface="Comic Sans MS" pitchFamily="66" charset="0"/>
              </a:defRPr>
            </a:lvl1pPr>
          </a:lstStyle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Comic Sans MS" pitchFamily="66" charset="0"/>
              </a:defRPr>
            </a:lvl1pPr>
          </a:lstStyle>
          <a:p>
            <a:pPr>
              <a:defRPr/>
            </a:pPr>
            <a:fld id="{11B780DA-4779-4652-8E6B-DBD65B6C15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4"/>
            <a:ext cx="4344988" cy="42259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346575" cy="42259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2451D-FA51-40C6-AFE5-E346C75C1B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F80E7-B056-4C76-86F1-135BF336DD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0A2D9-3984-4BAF-B138-D6DB38AF6FA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28F80-B56A-4D79-88BD-11153BC576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7C1DD-5102-4756-A1EF-11E13CC0E3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66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8"/>
          <p:cNvGrpSpPr>
            <a:grpSpLocks/>
          </p:cNvGrpSpPr>
          <p:nvPr/>
        </p:nvGrpSpPr>
        <p:grpSpPr bwMode="auto">
          <a:xfrm>
            <a:off x="0" y="0"/>
            <a:ext cx="1219200" cy="838200"/>
            <a:chOff x="4648200" y="2971800"/>
            <a:chExt cx="1676401" cy="914400"/>
          </a:xfrm>
        </p:grpSpPr>
        <p:sp>
          <p:nvSpPr>
            <p:cNvPr id="10" name="Rectangle 9"/>
            <p:cNvSpPr/>
            <p:nvPr/>
          </p:nvSpPr>
          <p:spPr>
            <a:xfrm>
              <a:off x="4648200" y="2971800"/>
              <a:ext cx="1676401" cy="9144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txBody>
            <a:bodyPr wrap="none">
              <a:prstTxWarp prst="textRingInside">
                <a:avLst/>
              </a:prstTxWarp>
              <a:spAutoFit/>
            </a:bodyPr>
            <a:lstStyle/>
            <a:p>
              <a:pPr algn="ctr">
                <a:defRPr/>
              </a:pPr>
              <a:r>
                <a:rPr lang="en-US" sz="2000" b="1" spc="300" dirty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gradFill>
                    <a:gsLst>
                      <a:gs pos="10000">
                        <a:schemeClr val="accent1">
                          <a:tint val="83000"/>
                          <a:shade val="100000"/>
                          <a:satMod val="200000"/>
                        </a:schemeClr>
                      </a:gs>
                      <a:gs pos="75000">
                        <a:schemeClr val="accent1">
                          <a:tint val="100000"/>
                          <a:shade val="50000"/>
                          <a:satMod val="150000"/>
                        </a:schemeClr>
                      </a:gs>
                    </a:gsLst>
                    <a:lin ang="5400000"/>
                  </a:gra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Software Engineering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018243" y="3248689"/>
              <a:ext cx="936314" cy="360622"/>
            </a:xfrm>
            <a:prstGeom prst="rect">
              <a:avLst/>
            </a:prstGeom>
            <a:noFill/>
          </p:spPr>
          <p:txBody>
            <a:bodyPr wrap="none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en-US" sz="1800" b="1" cap="all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@ GMU</a:t>
              </a:r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44262" y="0"/>
            <a:ext cx="7255476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825023"/>
            <a:ext cx="9144000" cy="5747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" y="6613930"/>
            <a:ext cx="1905000" cy="222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800">
                <a:latin typeface="Comic Sans MS" pitchFamily="66" charset="0"/>
                <a:ea typeface="宋体" charset="-122"/>
              </a:defRPr>
            </a:lvl1pPr>
          </a:lstStyle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13930"/>
            <a:ext cx="2895600" cy="222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800">
                <a:latin typeface="Comic Sans MS" pitchFamily="66" charset="0"/>
                <a:ea typeface="宋体" charset="-122"/>
              </a:defRPr>
            </a:lvl1pPr>
          </a:lstStyle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613930"/>
            <a:ext cx="1905000" cy="222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latin typeface="Comic Sans MS" pitchFamily="66" charset="0"/>
                <a:ea typeface="宋体" charset="-122"/>
              </a:defRPr>
            </a:lvl1pPr>
          </a:lstStyle>
          <a:p>
            <a:pPr>
              <a:defRPr/>
            </a:pPr>
            <a:fld id="{FCA47576-273B-4C08-83E9-0BA01A75FC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1032" name="Picture 9" descr="gmulogo-color15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8001000" y="0"/>
            <a:ext cx="11430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0" y="838200"/>
            <a:ext cx="8001000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29" r:id="rId1"/>
    <p:sldLayoutId id="2147484130" r:id="rId2"/>
    <p:sldLayoutId id="2147484131" r:id="rId3"/>
    <p:sldLayoutId id="2147484132" r:id="rId4"/>
    <p:sldLayoutId id="2147484133" r:id="rId5"/>
    <p:sldLayoutId id="2147484134" r:id="rId6"/>
    <p:sldLayoutId id="2147484135" r:id="rId7"/>
    <p:sldLayoutId id="2147484136" r:id="rId8"/>
    <p:sldLayoutId id="2147484137" r:id="rId9"/>
    <p:sldLayoutId id="2147484138" r:id="rId10"/>
    <p:sldLayoutId id="2147484139" r:id="rId11"/>
    <p:sldLayoutId id="2147484140" r:id="rId1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://cs.gmu.edu:8080/offutt/coverage/LogicCoverage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168669"/>
            <a:ext cx="8458200" cy="1333500"/>
          </a:xfrm>
        </p:spPr>
        <p:txBody>
          <a:bodyPr/>
          <a:lstStyle/>
          <a:p>
            <a:pPr eaLnBrk="1" hangingPunct="1"/>
            <a:r>
              <a:rPr lang="en-US" dirty="0" smtClean="0"/>
              <a:t>Programmers </a:t>
            </a:r>
            <a:r>
              <a:rPr lang="en-US" dirty="0" err="1" smtClean="0"/>
              <a:t>Ain’t</a:t>
            </a:r>
            <a:r>
              <a:rPr lang="en-US" dirty="0" smtClean="0"/>
              <a:t> Mathematicians and Neither Are Testers</a:t>
            </a: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2476500" y="3422034"/>
            <a:ext cx="4191000" cy="2438400"/>
          </a:xfrm>
          <a:prstGeom prst="rect">
            <a:avLst/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Jeff Offutt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Software Engineering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George Mason University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Fairfax, VA   USA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www.cs.gmu.edu/~offutt/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offutt@gmu.edu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Math, CS, Software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got into </a:t>
            </a:r>
            <a:r>
              <a:rPr lang="en-US" dirty="0" smtClean="0">
                <a:solidFill>
                  <a:schemeClr val="tx2"/>
                </a:solidFill>
              </a:rPr>
              <a:t>trouble</a:t>
            </a:r>
            <a:r>
              <a:rPr lang="en-US" dirty="0" smtClean="0"/>
              <a:t> because Computer Science was largely created by </a:t>
            </a:r>
            <a:r>
              <a:rPr lang="en-US" dirty="0" smtClean="0">
                <a:solidFill>
                  <a:schemeClr val="tx2"/>
                </a:solidFill>
              </a:rPr>
              <a:t>Mathematicians</a:t>
            </a:r>
          </a:p>
          <a:p>
            <a:pPr lvl="1"/>
            <a:r>
              <a:rPr lang="en-US" dirty="0" smtClean="0"/>
              <a:t>Seeking </a:t>
            </a:r>
            <a:r>
              <a:rPr lang="en-US" dirty="0" smtClean="0">
                <a:solidFill>
                  <a:schemeClr val="tx2"/>
                </a:solidFill>
              </a:rPr>
              <a:t>perfect answers</a:t>
            </a:r>
            <a:r>
              <a:rPr lang="en-US" dirty="0" smtClean="0"/>
              <a:t>, not </a:t>
            </a:r>
            <a:r>
              <a:rPr lang="en-US" dirty="0" smtClean="0">
                <a:solidFill>
                  <a:schemeClr val="tx2"/>
                </a:solidFill>
              </a:rPr>
              <a:t>engineering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2"/>
                </a:solidFill>
              </a:rPr>
              <a:t>solutions</a:t>
            </a:r>
          </a:p>
          <a:p>
            <a:r>
              <a:rPr lang="en-US" dirty="0" smtClean="0"/>
              <a:t>And with the name “</a:t>
            </a:r>
            <a:r>
              <a:rPr lang="en-US" dirty="0" smtClean="0">
                <a:solidFill>
                  <a:schemeClr val="tx2"/>
                </a:solidFill>
              </a:rPr>
              <a:t>computer science</a:t>
            </a:r>
            <a:r>
              <a:rPr lang="en-US" dirty="0" smtClean="0"/>
              <a:t>” … we tried too hard to be “</a:t>
            </a:r>
            <a:r>
              <a:rPr lang="en-US" dirty="0" smtClean="0">
                <a:solidFill>
                  <a:schemeClr val="tx2"/>
                </a:solidFill>
              </a:rPr>
              <a:t>scientists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Remember the </a:t>
            </a:r>
            <a:r>
              <a:rPr lang="en-US" dirty="0" smtClean="0">
                <a:solidFill>
                  <a:schemeClr val="tx2"/>
                </a:solidFill>
              </a:rPr>
              <a:t>original purpose</a:t>
            </a:r>
            <a:r>
              <a:rPr lang="en-US" dirty="0" smtClean="0"/>
              <a:t> of formal methods?</a:t>
            </a:r>
          </a:p>
          <a:p>
            <a:pPr lvl="1"/>
            <a:r>
              <a:rPr lang="en-US" dirty="0" smtClean="0"/>
              <a:t>We naively thought we could “</a:t>
            </a:r>
            <a:r>
              <a:rPr lang="en-US" dirty="0" smtClean="0">
                <a:solidFill>
                  <a:schemeClr val="tx2"/>
                </a:solidFill>
              </a:rPr>
              <a:t>formally prove</a:t>
            </a:r>
            <a:r>
              <a:rPr lang="en-US" dirty="0" smtClean="0"/>
              <a:t>” programs to be “correct”</a:t>
            </a:r>
          </a:p>
          <a:p>
            <a:pPr lvl="1"/>
            <a:r>
              <a:rPr lang="en-US" dirty="0" smtClean="0"/>
              <a:t>Just like a </a:t>
            </a:r>
            <a:r>
              <a:rPr lang="en-US" dirty="0" smtClean="0">
                <a:solidFill>
                  <a:schemeClr val="tx2"/>
                </a:solidFill>
              </a:rPr>
              <a:t>geometry theorem</a:t>
            </a:r>
            <a:r>
              <a:rPr lang="en-US" dirty="0" smtClean="0"/>
              <a:t> …</a:t>
            </a:r>
          </a:p>
          <a:p>
            <a:r>
              <a:rPr lang="en-US" dirty="0" smtClean="0"/>
              <a:t>Science, Math and Computing are </a:t>
            </a:r>
            <a:r>
              <a:rPr lang="en-US" dirty="0" smtClean="0">
                <a:solidFill>
                  <a:schemeClr val="tx2"/>
                </a:solidFill>
              </a:rPr>
              <a:t>related</a:t>
            </a:r>
            <a:r>
              <a:rPr lang="en-US" dirty="0" smtClean="0"/>
              <a:t> …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10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©  Jeff Offutt, 2008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B107CB-6C72-4221-A183-BAB25210626D}" type="slidenum">
              <a:rPr lang="en-US" smtClean="0">
                <a:latin typeface="Arial" pitchFamily="34" charset="0"/>
              </a:rPr>
              <a:pPr/>
              <a:t>11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/>
              <a:t>Goals of Science and Engineering</a:t>
            </a:r>
            <a:endParaRPr lang="en-US" smtClean="0"/>
          </a:p>
        </p:txBody>
      </p:sp>
      <p:sp>
        <p:nvSpPr>
          <p:cNvPr id="151555" name="Rectangle 3"/>
          <p:cNvSpPr>
            <a:spLocks noChangeArrowheads="1"/>
          </p:cNvSpPr>
          <p:nvPr/>
        </p:nvSpPr>
        <p:spPr bwMode="auto">
          <a:xfrm>
            <a:off x="3598863" y="1085850"/>
            <a:ext cx="1946275" cy="587375"/>
          </a:xfrm>
          <a:prstGeom prst="rect">
            <a:avLst/>
          </a:prstGeom>
          <a:solidFill>
            <a:srgbClr val="0000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sv-SE" sz="3000" b="0">
                <a:solidFill>
                  <a:srgbClr val="FFFF00"/>
                </a:solidFill>
                <a:latin typeface="Comic Sans MS" pitchFamily="66" charset="0"/>
                <a:ea typeface="ＭＳ Ｐゴシック" pitchFamily="48" charset="-128"/>
                <a:cs typeface="Arial" pitchFamily="34" charset="0"/>
              </a:rPr>
              <a:t>Behaviors</a:t>
            </a:r>
          </a:p>
        </p:txBody>
      </p:sp>
      <p:sp>
        <p:nvSpPr>
          <p:cNvPr id="151556" name="Text Box 4"/>
          <p:cNvSpPr txBox="1">
            <a:spLocks noChangeArrowheads="1"/>
          </p:cNvSpPr>
          <p:nvPr/>
        </p:nvSpPr>
        <p:spPr bwMode="auto">
          <a:xfrm>
            <a:off x="731838" y="3073400"/>
            <a:ext cx="1468437" cy="568325"/>
          </a:xfrm>
          <a:prstGeom prst="rect">
            <a:avLst/>
          </a:prstGeom>
          <a:solidFill>
            <a:srgbClr val="3333FF"/>
          </a:solidFill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sv-SE" sz="3000" b="0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ＭＳ Ｐゴシック" pitchFamily="48" charset="-128"/>
                <a:cs typeface="Arial" charset="0"/>
              </a:rPr>
              <a:t>Science</a:t>
            </a:r>
          </a:p>
        </p:txBody>
      </p:sp>
      <p:sp>
        <p:nvSpPr>
          <p:cNvPr id="151557" name="Text Box 5"/>
          <p:cNvSpPr txBox="1">
            <a:spLocks noChangeArrowheads="1"/>
          </p:cNvSpPr>
          <p:nvPr/>
        </p:nvSpPr>
        <p:spPr bwMode="auto">
          <a:xfrm>
            <a:off x="6497638" y="3073400"/>
            <a:ext cx="2189162" cy="568325"/>
          </a:xfrm>
          <a:prstGeom prst="rect">
            <a:avLst/>
          </a:prstGeom>
          <a:solidFill>
            <a:srgbClr val="3333FF"/>
          </a:solidFill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sv-SE" sz="3000" b="0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ＭＳ Ｐゴシック" pitchFamily="48" charset="-128"/>
                <a:cs typeface="Arial" charset="0"/>
              </a:rPr>
              <a:t>Engineering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254250" y="2752725"/>
            <a:ext cx="1757363" cy="2422525"/>
            <a:chOff x="1420" y="1734"/>
            <a:chExt cx="1107" cy="1526"/>
          </a:xfrm>
        </p:grpSpPr>
        <p:sp>
          <p:nvSpPr>
            <p:cNvPr id="3094" name="Text Box 7"/>
            <p:cNvSpPr txBox="1">
              <a:spLocks noChangeArrowheads="1"/>
            </p:cNvSpPr>
            <p:nvPr/>
          </p:nvSpPr>
          <p:spPr bwMode="auto">
            <a:xfrm>
              <a:off x="1420" y="2544"/>
              <a:ext cx="1107" cy="716"/>
            </a:xfrm>
            <a:prstGeom prst="rect">
              <a:avLst/>
            </a:prstGeom>
            <a:solidFill>
              <a:srgbClr val="000099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sv-SE" sz="3000" b="0"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find and</a:t>
              </a:r>
            </a:p>
            <a:p>
              <a:pPr algn="ctr" eaLnBrk="0" hangingPunct="0">
                <a:spcBef>
                  <a:spcPct val="20000"/>
                </a:spcBef>
              </a:pPr>
              <a:r>
                <a:rPr lang="sv-SE" sz="3000" b="0"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describe</a:t>
              </a:r>
            </a:p>
          </p:txBody>
        </p:sp>
        <p:sp>
          <p:nvSpPr>
            <p:cNvPr id="151560" name="Line 8"/>
            <p:cNvSpPr>
              <a:spLocks noChangeShapeType="1"/>
            </p:cNvSpPr>
            <p:nvPr/>
          </p:nvSpPr>
          <p:spPr bwMode="auto">
            <a:xfrm>
              <a:off x="1973" y="1734"/>
              <a:ext cx="0" cy="8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124200" y="5181600"/>
            <a:ext cx="2544763" cy="1311275"/>
            <a:chOff x="1968" y="3264"/>
            <a:chExt cx="1603" cy="826"/>
          </a:xfrm>
        </p:grpSpPr>
        <p:sp>
          <p:nvSpPr>
            <p:cNvPr id="3092" name="Text Box 10"/>
            <p:cNvSpPr txBox="1">
              <a:spLocks noChangeArrowheads="1"/>
            </p:cNvSpPr>
            <p:nvPr/>
          </p:nvSpPr>
          <p:spPr bwMode="auto">
            <a:xfrm>
              <a:off x="2188" y="3720"/>
              <a:ext cx="1383" cy="370"/>
            </a:xfrm>
            <a:prstGeom prst="rect">
              <a:avLst/>
            </a:prstGeom>
            <a:solidFill>
              <a:srgbClr val="000099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sv-SE" sz="3000" b="0">
                  <a:solidFill>
                    <a:srgbClr val="FFFF00"/>
                  </a:solidFill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Structures</a:t>
              </a:r>
            </a:p>
          </p:txBody>
        </p:sp>
        <p:sp>
          <p:nvSpPr>
            <p:cNvPr id="151563" name="Line 11"/>
            <p:cNvSpPr>
              <a:spLocks noChangeShapeType="1"/>
            </p:cNvSpPr>
            <p:nvPr/>
          </p:nvSpPr>
          <p:spPr bwMode="auto">
            <a:xfrm>
              <a:off x="1968" y="3264"/>
              <a:ext cx="336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953000" y="4038600"/>
            <a:ext cx="2195513" cy="1828800"/>
            <a:chOff x="3120" y="2544"/>
            <a:chExt cx="1383" cy="1152"/>
          </a:xfrm>
        </p:grpSpPr>
        <p:sp>
          <p:nvSpPr>
            <p:cNvPr id="3090" name="Text Box 13"/>
            <p:cNvSpPr txBox="1">
              <a:spLocks noChangeArrowheads="1"/>
            </p:cNvSpPr>
            <p:nvPr/>
          </p:nvSpPr>
          <p:spPr bwMode="auto">
            <a:xfrm>
              <a:off x="3120" y="2544"/>
              <a:ext cx="1383" cy="716"/>
            </a:xfrm>
            <a:prstGeom prst="rect">
              <a:avLst/>
            </a:prstGeom>
            <a:solidFill>
              <a:srgbClr val="000099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sv-SE" sz="3000" b="0"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design and </a:t>
              </a:r>
            </a:p>
            <a:p>
              <a:pPr algn="ctr" eaLnBrk="0" hangingPunct="0">
                <a:spcBef>
                  <a:spcPct val="20000"/>
                </a:spcBef>
              </a:pPr>
              <a:r>
                <a:rPr lang="sv-SE" sz="3000" b="0"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develop</a:t>
              </a:r>
            </a:p>
          </p:txBody>
        </p:sp>
        <p:sp>
          <p:nvSpPr>
            <p:cNvPr id="151566" name="Line 14"/>
            <p:cNvSpPr>
              <a:spLocks noChangeShapeType="1"/>
            </p:cNvSpPr>
            <p:nvPr/>
          </p:nvSpPr>
          <p:spPr bwMode="auto">
            <a:xfrm flipV="1">
              <a:off x="3360" y="3264"/>
              <a:ext cx="429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5280025" y="1676400"/>
            <a:ext cx="1541463" cy="2376488"/>
            <a:chOff x="3326" y="1056"/>
            <a:chExt cx="971" cy="1497"/>
          </a:xfrm>
        </p:grpSpPr>
        <p:sp>
          <p:nvSpPr>
            <p:cNvPr id="3087" name="Text Box 16"/>
            <p:cNvSpPr txBox="1">
              <a:spLocks noChangeArrowheads="1"/>
            </p:cNvSpPr>
            <p:nvPr/>
          </p:nvSpPr>
          <p:spPr bwMode="auto">
            <a:xfrm>
              <a:off x="3326" y="1358"/>
              <a:ext cx="971" cy="370"/>
            </a:xfrm>
            <a:prstGeom prst="rect">
              <a:avLst/>
            </a:prstGeom>
            <a:solidFill>
              <a:srgbClr val="000099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sv-SE" sz="3000" b="0"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achieve</a:t>
              </a:r>
            </a:p>
          </p:txBody>
        </p:sp>
        <p:sp>
          <p:nvSpPr>
            <p:cNvPr id="151569" name="Line 17"/>
            <p:cNvSpPr>
              <a:spLocks noChangeShapeType="1"/>
            </p:cNvSpPr>
            <p:nvPr/>
          </p:nvSpPr>
          <p:spPr bwMode="auto">
            <a:xfrm flipV="1">
              <a:off x="3811" y="1728"/>
              <a:ext cx="0" cy="8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1570" name="Line 18"/>
            <p:cNvSpPr>
              <a:spLocks noChangeShapeType="1"/>
            </p:cNvSpPr>
            <p:nvPr/>
          </p:nvSpPr>
          <p:spPr bwMode="auto">
            <a:xfrm flipH="1" flipV="1">
              <a:off x="3408" y="1056"/>
              <a:ext cx="384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2324100" y="1676400"/>
            <a:ext cx="1617663" cy="1066800"/>
            <a:chOff x="1464" y="1056"/>
            <a:chExt cx="1019" cy="672"/>
          </a:xfrm>
        </p:grpSpPr>
        <p:sp>
          <p:nvSpPr>
            <p:cNvPr id="3085" name="Text Box 20"/>
            <p:cNvSpPr txBox="1">
              <a:spLocks noChangeArrowheads="1"/>
            </p:cNvSpPr>
            <p:nvPr/>
          </p:nvSpPr>
          <p:spPr bwMode="auto">
            <a:xfrm>
              <a:off x="1464" y="1358"/>
              <a:ext cx="1019" cy="370"/>
            </a:xfrm>
            <a:prstGeom prst="rect">
              <a:avLst/>
            </a:prstGeom>
            <a:solidFill>
              <a:srgbClr val="000099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sv-SE" sz="3000" b="0"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observe</a:t>
              </a:r>
            </a:p>
          </p:txBody>
        </p:sp>
        <p:sp>
          <p:nvSpPr>
            <p:cNvPr id="151573" name="Line 21"/>
            <p:cNvSpPr>
              <a:spLocks noChangeShapeType="1"/>
            </p:cNvSpPr>
            <p:nvPr/>
          </p:nvSpPr>
          <p:spPr bwMode="auto">
            <a:xfrm flipH="1">
              <a:off x="1989" y="1056"/>
              <a:ext cx="363" cy="29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51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1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5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5" grpId="0" animBg="1"/>
      <p:bldP spid="151556" grpId="0" animBg="1"/>
      <p:bldP spid="15155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©  Jeff Offutt, 2008</a:t>
            </a:r>
          </a:p>
        </p:txBody>
      </p:sp>
      <p:sp>
        <p:nvSpPr>
          <p:cNvPr id="40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0925188-D816-4024-A3F5-24ACCFFB00B1}" type="slidenum">
              <a:rPr lang="en-US" smtClean="0">
                <a:latin typeface="Arial" pitchFamily="34" charset="0"/>
              </a:rPr>
              <a:pPr/>
              <a:t>12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Computing is Different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8100" y="990600"/>
            <a:ext cx="2259013" cy="2171700"/>
            <a:chOff x="24" y="624"/>
            <a:chExt cx="1423" cy="1368"/>
          </a:xfrm>
        </p:grpSpPr>
        <p:sp>
          <p:nvSpPr>
            <p:cNvPr id="4121" name="Rectangle 4"/>
            <p:cNvSpPr>
              <a:spLocks noChangeArrowheads="1"/>
            </p:cNvSpPr>
            <p:nvPr/>
          </p:nvSpPr>
          <p:spPr bwMode="auto">
            <a:xfrm>
              <a:off x="364" y="624"/>
              <a:ext cx="575" cy="197"/>
            </a:xfrm>
            <a:prstGeom prst="rect">
              <a:avLst/>
            </a:prstGeom>
            <a:solidFill>
              <a:srgbClr val="000099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sv-SE" sz="1200" b="0"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Behaviors</a:t>
              </a:r>
            </a:p>
          </p:txBody>
        </p:sp>
        <p:sp>
          <p:nvSpPr>
            <p:cNvPr id="152581" name="Text Box 5"/>
            <p:cNvSpPr txBox="1">
              <a:spLocks noChangeArrowheads="1"/>
            </p:cNvSpPr>
            <p:nvPr/>
          </p:nvSpPr>
          <p:spPr bwMode="auto">
            <a:xfrm>
              <a:off x="24" y="1111"/>
              <a:ext cx="447" cy="185"/>
            </a:xfrm>
            <a:prstGeom prst="rect">
              <a:avLst/>
            </a:prstGeom>
            <a:solidFill>
              <a:srgbClr val="3333FF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spcBef>
                  <a:spcPct val="20000"/>
                </a:spcBef>
                <a:defRPr/>
              </a:pPr>
              <a:r>
                <a:rPr lang="sv-SE" sz="1200" b="0" i="1" u="sng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  <a:ea typeface="ＭＳ Ｐゴシック" pitchFamily="48" charset="-128"/>
                  <a:cs typeface="Arial" charset="0"/>
                </a:rPr>
                <a:t>Science</a:t>
              </a:r>
            </a:p>
          </p:txBody>
        </p:sp>
        <p:sp>
          <p:nvSpPr>
            <p:cNvPr id="152582" name="Text Box 6"/>
            <p:cNvSpPr txBox="1">
              <a:spLocks noChangeArrowheads="1"/>
            </p:cNvSpPr>
            <p:nvPr/>
          </p:nvSpPr>
          <p:spPr bwMode="auto">
            <a:xfrm>
              <a:off x="816" y="1111"/>
              <a:ext cx="631" cy="185"/>
            </a:xfrm>
            <a:prstGeom prst="rect">
              <a:avLst/>
            </a:prstGeom>
            <a:solidFill>
              <a:srgbClr val="3333FF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spcBef>
                  <a:spcPct val="20000"/>
                </a:spcBef>
                <a:defRPr/>
              </a:pPr>
              <a:r>
                <a:rPr lang="sv-SE" sz="1200" b="0" i="1" u="sng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  <a:ea typeface="ＭＳ Ｐゴシック" pitchFamily="48" charset="-128"/>
                  <a:cs typeface="Arial" charset="0"/>
                </a:rPr>
                <a:t>Engineering</a:t>
              </a:r>
            </a:p>
          </p:txBody>
        </p:sp>
        <p:sp>
          <p:nvSpPr>
            <p:cNvPr id="4124" name="Text Box 7"/>
            <p:cNvSpPr txBox="1">
              <a:spLocks noChangeArrowheads="1"/>
            </p:cNvSpPr>
            <p:nvPr/>
          </p:nvSpPr>
          <p:spPr bwMode="auto">
            <a:xfrm>
              <a:off x="96" y="1340"/>
              <a:ext cx="528" cy="335"/>
            </a:xfrm>
            <a:prstGeom prst="rect">
              <a:avLst/>
            </a:prstGeom>
            <a:solidFill>
              <a:srgbClr val="000099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sv-SE" sz="1200" b="0"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find and</a:t>
              </a:r>
            </a:p>
            <a:p>
              <a:pPr algn="ctr" eaLnBrk="0" hangingPunct="0">
                <a:spcBef>
                  <a:spcPct val="20000"/>
                </a:spcBef>
              </a:pPr>
              <a:r>
                <a:rPr lang="sv-SE" sz="1200" b="0"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describe</a:t>
              </a:r>
            </a:p>
          </p:txBody>
        </p:sp>
        <p:sp>
          <p:nvSpPr>
            <p:cNvPr id="4125" name="Text Box 8"/>
            <p:cNvSpPr txBox="1">
              <a:spLocks noChangeArrowheads="1"/>
            </p:cNvSpPr>
            <p:nvPr/>
          </p:nvSpPr>
          <p:spPr bwMode="auto">
            <a:xfrm>
              <a:off x="332" y="1795"/>
              <a:ext cx="638" cy="197"/>
            </a:xfrm>
            <a:prstGeom prst="rect">
              <a:avLst/>
            </a:prstGeom>
            <a:solidFill>
              <a:srgbClr val="000099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sv-SE" sz="1200" b="0"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Structures</a:t>
              </a:r>
            </a:p>
          </p:txBody>
        </p:sp>
        <p:sp>
          <p:nvSpPr>
            <p:cNvPr id="4126" name="Text Box 9"/>
            <p:cNvSpPr txBox="1">
              <a:spLocks noChangeArrowheads="1"/>
            </p:cNvSpPr>
            <p:nvPr/>
          </p:nvSpPr>
          <p:spPr bwMode="auto">
            <a:xfrm>
              <a:off x="659" y="1341"/>
              <a:ext cx="637" cy="336"/>
            </a:xfrm>
            <a:prstGeom prst="rect">
              <a:avLst/>
            </a:prstGeom>
            <a:solidFill>
              <a:srgbClr val="000099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sv-SE" sz="1200" b="0"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design and </a:t>
              </a:r>
            </a:p>
            <a:p>
              <a:pPr algn="ctr" eaLnBrk="0" hangingPunct="0">
                <a:spcBef>
                  <a:spcPct val="20000"/>
                </a:spcBef>
              </a:pPr>
              <a:r>
                <a:rPr lang="sv-SE" sz="1200" b="0"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develop</a:t>
              </a:r>
            </a:p>
          </p:txBody>
        </p:sp>
        <p:sp>
          <p:nvSpPr>
            <p:cNvPr id="4127" name="Text Box 10"/>
            <p:cNvSpPr txBox="1">
              <a:spLocks noChangeArrowheads="1"/>
            </p:cNvSpPr>
            <p:nvPr/>
          </p:nvSpPr>
          <p:spPr bwMode="auto">
            <a:xfrm>
              <a:off x="742" y="883"/>
              <a:ext cx="473" cy="197"/>
            </a:xfrm>
            <a:prstGeom prst="rect">
              <a:avLst/>
            </a:prstGeom>
            <a:solidFill>
              <a:srgbClr val="000099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sv-SE" sz="1200" b="0"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achieve</a:t>
              </a:r>
            </a:p>
          </p:txBody>
        </p:sp>
        <p:sp>
          <p:nvSpPr>
            <p:cNvPr id="4128" name="Text Box 11"/>
            <p:cNvSpPr txBox="1">
              <a:spLocks noChangeArrowheads="1"/>
            </p:cNvSpPr>
            <p:nvPr/>
          </p:nvSpPr>
          <p:spPr bwMode="auto">
            <a:xfrm>
              <a:off x="114" y="883"/>
              <a:ext cx="493" cy="197"/>
            </a:xfrm>
            <a:prstGeom prst="rect">
              <a:avLst/>
            </a:prstGeom>
            <a:solidFill>
              <a:srgbClr val="000099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sv-SE" sz="1200" b="0"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observe</a:t>
              </a:r>
            </a:p>
          </p:txBody>
        </p:sp>
      </p:grpSp>
      <p:sp>
        <p:nvSpPr>
          <p:cNvPr id="152588" name="Text Box 12"/>
          <p:cNvSpPr txBox="1">
            <a:spLocks noChangeArrowheads="1"/>
          </p:cNvSpPr>
          <p:nvPr/>
        </p:nvSpPr>
        <p:spPr bwMode="auto">
          <a:xfrm>
            <a:off x="3581400" y="2895600"/>
            <a:ext cx="2020888" cy="568325"/>
          </a:xfrm>
          <a:prstGeom prst="rect">
            <a:avLst/>
          </a:prstGeom>
          <a:solidFill>
            <a:srgbClr val="3333FF"/>
          </a:solidFill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sv-SE" sz="3000" b="0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ＭＳ Ｐゴシック" pitchFamily="48" charset="-128"/>
                <a:cs typeface="Arial" charset="0"/>
              </a:rPr>
              <a:t>Computing</a:t>
            </a:r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2743200" y="4583113"/>
            <a:ext cx="2438400" cy="587375"/>
            <a:chOff x="2112" y="2887"/>
            <a:chExt cx="1536" cy="370"/>
          </a:xfrm>
        </p:grpSpPr>
        <p:sp>
          <p:nvSpPr>
            <p:cNvPr id="4119" name="Text Box 14"/>
            <p:cNvSpPr txBox="1">
              <a:spLocks noChangeArrowheads="1"/>
            </p:cNvSpPr>
            <p:nvPr/>
          </p:nvSpPr>
          <p:spPr bwMode="auto">
            <a:xfrm>
              <a:off x="2858" y="2887"/>
              <a:ext cx="790" cy="370"/>
            </a:xfrm>
            <a:prstGeom prst="rect">
              <a:avLst/>
            </a:prstGeom>
            <a:solidFill>
              <a:srgbClr val="000099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sv-SE" sz="3000" b="0"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model</a:t>
              </a:r>
            </a:p>
          </p:txBody>
        </p:sp>
        <p:sp>
          <p:nvSpPr>
            <p:cNvPr id="152591" name="Line 15"/>
            <p:cNvSpPr>
              <a:spLocks noChangeShapeType="1"/>
            </p:cNvSpPr>
            <p:nvPr/>
          </p:nvSpPr>
          <p:spPr bwMode="auto">
            <a:xfrm flipV="1">
              <a:off x="2112" y="3069"/>
              <a:ext cx="720" cy="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4541838" y="5181600"/>
            <a:ext cx="2544762" cy="1311275"/>
            <a:chOff x="1968" y="3264"/>
            <a:chExt cx="1603" cy="826"/>
          </a:xfrm>
        </p:grpSpPr>
        <p:sp>
          <p:nvSpPr>
            <p:cNvPr id="4117" name="Text Box 17"/>
            <p:cNvSpPr txBox="1">
              <a:spLocks noChangeArrowheads="1"/>
            </p:cNvSpPr>
            <p:nvPr/>
          </p:nvSpPr>
          <p:spPr bwMode="auto">
            <a:xfrm>
              <a:off x="2188" y="3720"/>
              <a:ext cx="1383" cy="370"/>
            </a:xfrm>
            <a:prstGeom prst="rect">
              <a:avLst/>
            </a:prstGeom>
            <a:solidFill>
              <a:srgbClr val="000099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sv-SE" sz="3000" b="0">
                  <a:solidFill>
                    <a:srgbClr val="FFFF00"/>
                  </a:solidFill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Structures</a:t>
              </a:r>
            </a:p>
          </p:txBody>
        </p:sp>
        <p:sp>
          <p:nvSpPr>
            <p:cNvPr id="152594" name="Line 18"/>
            <p:cNvSpPr>
              <a:spLocks noChangeShapeType="1"/>
            </p:cNvSpPr>
            <p:nvPr/>
          </p:nvSpPr>
          <p:spPr bwMode="auto">
            <a:xfrm>
              <a:off x="1968" y="3264"/>
              <a:ext cx="336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6034088" y="4038600"/>
            <a:ext cx="2195512" cy="1828800"/>
            <a:chOff x="4185" y="2544"/>
            <a:chExt cx="1383" cy="1152"/>
          </a:xfrm>
        </p:grpSpPr>
        <p:sp>
          <p:nvSpPr>
            <p:cNvPr id="4115" name="Text Box 20"/>
            <p:cNvSpPr txBox="1">
              <a:spLocks noChangeArrowheads="1"/>
            </p:cNvSpPr>
            <p:nvPr/>
          </p:nvSpPr>
          <p:spPr bwMode="auto">
            <a:xfrm>
              <a:off x="4185" y="2544"/>
              <a:ext cx="1383" cy="716"/>
            </a:xfrm>
            <a:prstGeom prst="rect">
              <a:avLst/>
            </a:prstGeom>
            <a:solidFill>
              <a:srgbClr val="000099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sv-SE" sz="3000" b="0"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design and </a:t>
              </a:r>
            </a:p>
            <a:p>
              <a:pPr algn="ctr" eaLnBrk="0" hangingPunct="0">
                <a:spcBef>
                  <a:spcPct val="20000"/>
                </a:spcBef>
              </a:pPr>
              <a:r>
                <a:rPr lang="sv-SE" sz="3000" b="0"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develop</a:t>
              </a:r>
            </a:p>
          </p:txBody>
        </p:sp>
        <p:sp>
          <p:nvSpPr>
            <p:cNvPr id="152597" name="Line 21"/>
            <p:cNvSpPr>
              <a:spLocks noChangeShapeType="1"/>
            </p:cNvSpPr>
            <p:nvPr/>
          </p:nvSpPr>
          <p:spPr bwMode="auto">
            <a:xfrm flipV="1">
              <a:off x="4425" y="3264"/>
              <a:ext cx="429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6361113" y="2155825"/>
            <a:ext cx="1541462" cy="1897063"/>
            <a:chOff x="4391" y="1358"/>
            <a:chExt cx="971" cy="1195"/>
          </a:xfrm>
        </p:grpSpPr>
        <p:sp>
          <p:nvSpPr>
            <p:cNvPr id="4113" name="Text Box 23"/>
            <p:cNvSpPr txBox="1">
              <a:spLocks noChangeArrowheads="1"/>
            </p:cNvSpPr>
            <p:nvPr/>
          </p:nvSpPr>
          <p:spPr bwMode="auto">
            <a:xfrm>
              <a:off x="4391" y="1358"/>
              <a:ext cx="971" cy="370"/>
            </a:xfrm>
            <a:prstGeom prst="rect">
              <a:avLst/>
            </a:prstGeom>
            <a:solidFill>
              <a:srgbClr val="000099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sv-SE" sz="3000" b="0"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achieve</a:t>
              </a:r>
            </a:p>
          </p:txBody>
        </p:sp>
        <p:sp>
          <p:nvSpPr>
            <p:cNvPr id="152600" name="Line 24"/>
            <p:cNvSpPr>
              <a:spLocks noChangeShapeType="1"/>
            </p:cNvSpPr>
            <p:nvPr/>
          </p:nvSpPr>
          <p:spPr bwMode="auto">
            <a:xfrm flipV="1">
              <a:off x="4876" y="1728"/>
              <a:ext cx="0" cy="8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4679950" y="1085850"/>
            <a:ext cx="2420938" cy="1047750"/>
            <a:chOff x="3332" y="684"/>
            <a:chExt cx="1525" cy="660"/>
          </a:xfrm>
        </p:grpSpPr>
        <p:sp>
          <p:nvSpPr>
            <p:cNvPr id="4111" name="Rectangle 26"/>
            <p:cNvSpPr>
              <a:spLocks noChangeArrowheads="1"/>
            </p:cNvSpPr>
            <p:nvPr/>
          </p:nvSpPr>
          <p:spPr bwMode="auto">
            <a:xfrm>
              <a:off x="3332" y="684"/>
              <a:ext cx="1226" cy="370"/>
            </a:xfrm>
            <a:prstGeom prst="rect">
              <a:avLst/>
            </a:prstGeom>
            <a:solidFill>
              <a:srgbClr val="000099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sv-SE" sz="3000" b="0">
                  <a:solidFill>
                    <a:srgbClr val="FFFF00"/>
                  </a:solidFill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Behaviors</a:t>
              </a:r>
            </a:p>
          </p:txBody>
        </p:sp>
        <p:sp>
          <p:nvSpPr>
            <p:cNvPr id="152603" name="Line 27"/>
            <p:cNvSpPr>
              <a:spLocks noChangeShapeType="1"/>
            </p:cNvSpPr>
            <p:nvPr/>
          </p:nvSpPr>
          <p:spPr bwMode="auto">
            <a:xfrm flipH="1" flipV="1">
              <a:off x="4473" y="1056"/>
              <a:ext cx="384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" name="Group 34"/>
          <p:cNvGrpSpPr>
            <a:grpSpLocks/>
          </p:cNvGrpSpPr>
          <p:nvPr/>
        </p:nvGrpSpPr>
        <p:grpSpPr bwMode="auto">
          <a:xfrm>
            <a:off x="609600" y="4343400"/>
            <a:ext cx="2209800" cy="1066800"/>
            <a:chOff x="672" y="3408"/>
            <a:chExt cx="1392" cy="672"/>
          </a:xfrm>
        </p:grpSpPr>
        <p:sp>
          <p:nvSpPr>
            <p:cNvPr id="4109" name="AutoShape 32"/>
            <p:cNvSpPr>
              <a:spLocks noChangeArrowheads="1"/>
            </p:cNvSpPr>
            <p:nvPr/>
          </p:nvSpPr>
          <p:spPr bwMode="auto">
            <a:xfrm>
              <a:off x="672" y="3408"/>
              <a:ext cx="1392" cy="672"/>
            </a:xfrm>
            <a:prstGeom prst="star32">
              <a:avLst>
                <a:gd name="adj" fmla="val 37500"/>
              </a:avLst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0" name="Text Box 33"/>
            <p:cNvSpPr txBox="1">
              <a:spLocks noChangeArrowheads="1"/>
            </p:cNvSpPr>
            <p:nvPr/>
          </p:nvSpPr>
          <p:spPr bwMode="auto">
            <a:xfrm>
              <a:off x="897" y="3571"/>
              <a:ext cx="943" cy="346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sv-SE" sz="3000" b="0">
                  <a:solidFill>
                    <a:srgbClr val="FFFF00"/>
                  </a:solidFill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imagine</a:t>
              </a:r>
            </a:p>
          </p:txBody>
        </p:sp>
      </p:grpSp>
      <p:sp>
        <p:nvSpPr>
          <p:cNvPr id="33" name="Date Placeholder 3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52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8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©  Jeff Offutt, 2008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FB97A1D-397F-4CEF-98BB-BE66905F9BDB}" type="slidenum">
              <a:rPr lang="en-US" smtClean="0">
                <a:latin typeface="Arial" pitchFamily="34" charset="0"/>
              </a:rPr>
              <a:pPr/>
              <a:t>13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Changing Face of Computing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2"/>
                </a:solidFill>
              </a:rPr>
              <a:t>1982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200" b="1" dirty="0" smtClean="0">
                <a:solidFill>
                  <a:schemeClr val="tx2"/>
                </a:solidFill>
              </a:rPr>
              <a:t>80%</a:t>
            </a:r>
            <a:r>
              <a:rPr lang="en-US" dirty="0" smtClean="0"/>
              <a:t> of people in IT industry were </a:t>
            </a:r>
            <a:r>
              <a:rPr lang="en-US" dirty="0" smtClean="0">
                <a:solidFill>
                  <a:schemeClr val="tx2"/>
                </a:solidFill>
              </a:rPr>
              <a:t>programmers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CS curricula were based on the </a:t>
            </a:r>
            <a:r>
              <a:rPr lang="en-US" dirty="0" smtClean="0">
                <a:solidFill>
                  <a:schemeClr val="tx2"/>
                </a:solidFill>
              </a:rPr>
              <a:t>research interests of the faculty</a:t>
            </a:r>
            <a:r>
              <a:rPr lang="en-US" dirty="0" smtClean="0"/>
              <a:t> (automata, OS, compilers, AI, … )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2"/>
                </a:solidFill>
              </a:rPr>
              <a:t>2008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200" b="1" dirty="0" smtClean="0">
                <a:solidFill>
                  <a:srgbClr val="FF9933"/>
                </a:solidFill>
              </a:rPr>
              <a:t>&lt; 20%</a:t>
            </a:r>
            <a:r>
              <a:rPr lang="en-US" dirty="0" smtClean="0"/>
              <a:t> of people in IT are </a:t>
            </a:r>
            <a:r>
              <a:rPr lang="en-US" dirty="0" smtClean="0">
                <a:solidFill>
                  <a:schemeClr val="tx2"/>
                </a:solidFill>
              </a:rPr>
              <a:t>programmers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Industry and research interests have </a:t>
            </a:r>
            <a:r>
              <a:rPr lang="en-US" dirty="0" smtClean="0">
                <a:solidFill>
                  <a:schemeClr val="tx2"/>
                </a:solidFill>
              </a:rPr>
              <a:t>diverged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CS departments struggle to get people to teach compilers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Curricula have changed </a:t>
            </a:r>
            <a:r>
              <a:rPr lang="en-US" dirty="0" smtClean="0">
                <a:solidFill>
                  <a:schemeClr val="tx2"/>
                </a:solidFill>
              </a:rPr>
              <a:t>very little</a:t>
            </a:r>
            <a:r>
              <a:rPr lang="en-US" dirty="0" smtClean="0"/>
              <a:t> – added networks and graphics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©  Jeff Offutt, 2008</a:t>
            </a:r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0991392-7B7F-4C7A-B7CA-CB1EC4D958CF}" type="slidenum">
              <a:rPr lang="en-US" smtClean="0">
                <a:latin typeface="Arial" pitchFamily="34" charset="0"/>
              </a:rPr>
              <a:pPr/>
              <a:t>14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Historical Perspective</a:t>
            </a:r>
          </a:p>
        </p:txBody>
      </p:sp>
      <p:sp>
        <p:nvSpPr>
          <p:cNvPr id="154629" name="Oval 5"/>
          <p:cNvSpPr>
            <a:spLocks noChangeArrowheads="1"/>
          </p:cNvSpPr>
          <p:nvPr/>
        </p:nvSpPr>
        <p:spPr bwMode="auto">
          <a:xfrm>
            <a:off x="152400" y="1981200"/>
            <a:ext cx="1600200" cy="76200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Math</a:t>
            </a:r>
          </a:p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1800s</a:t>
            </a:r>
          </a:p>
        </p:txBody>
      </p:sp>
      <p:sp>
        <p:nvSpPr>
          <p:cNvPr id="154630" name="AutoShape 6"/>
          <p:cNvSpPr>
            <a:spLocks noChangeArrowheads="1"/>
          </p:cNvSpPr>
          <p:nvPr/>
        </p:nvSpPr>
        <p:spPr bwMode="auto">
          <a:xfrm>
            <a:off x="1828800" y="2095500"/>
            <a:ext cx="1295400" cy="533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4632" name="Oval 8"/>
          <p:cNvSpPr>
            <a:spLocks noChangeArrowheads="1"/>
          </p:cNvSpPr>
          <p:nvPr/>
        </p:nvSpPr>
        <p:spPr bwMode="auto">
          <a:xfrm>
            <a:off x="2133600" y="914400"/>
            <a:ext cx="1600200" cy="76200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Physics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3200400" y="1574800"/>
            <a:ext cx="1600200" cy="1574800"/>
            <a:chOff x="2688" y="1920"/>
            <a:chExt cx="1008" cy="992"/>
          </a:xfrm>
        </p:grpSpPr>
        <p:sp>
          <p:nvSpPr>
            <p:cNvPr id="154631" name="Oval 7"/>
            <p:cNvSpPr>
              <a:spLocks noChangeArrowheads="1"/>
            </p:cNvSpPr>
            <p:nvPr/>
          </p:nvSpPr>
          <p:spPr bwMode="auto">
            <a:xfrm>
              <a:off x="2688" y="1920"/>
              <a:ext cx="1008" cy="480"/>
            </a:xfrm>
            <a:prstGeom prst="ellipse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Biology</a:t>
              </a:r>
            </a:p>
          </p:txBody>
        </p:sp>
        <p:sp>
          <p:nvSpPr>
            <p:cNvPr id="154633" name="Oval 9"/>
            <p:cNvSpPr>
              <a:spLocks noChangeArrowheads="1"/>
            </p:cNvSpPr>
            <p:nvPr/>
          </p:nvSpPr>
          <p:spPr bwMode="auto">
            <a:xfrm>
              <a:off x="2688" y="2432"/>
              <a:ext cx="1008" cy="480"/>
            </a:xfrm>
            <a:prstGeom prst="ellipse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Chemistry</a:t>
              </a:r>
            </a:p>
          </p:txBody>
        </p:sp>
      </p:grpSp>
      <p:sp>
        <p:nvSpPr>
          <p:cNvPr id="154634" name="Oval 10"/>
          <p:cNvSpPr>
            <a:spLocks noChangeArrowheads="1"/>
          </p:cNvSpPr>
          <p:nvPr/>
        </p:nvSpPr>
        <p:spPr bwMode="auto">
          <a:xfrm>
            <a:off x="2133600" y="3048000"/>
            <a:ext cx="1600200" cy="76200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etc.</a:t>
            </a:r>
          </a:p>
        </p:txBody>
      </p:sp>
      <p:sp>
        <p:nvSpPr>
          <p:cNvPr id="154636" name="Oval 12"/>
          <p:cNvSpPr>
            <a:spLocks noChangeArrowheads="1"/>
          </p:cNvSpPr>
          <p:nvPr/>
        </p:nvSpPr>
        <p:spPr bwMode="auto">
          <a:xfrm>
            <a:off x="3962400" y="3886200"/>
            <a:ext cx="1600200" cy="76200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Physics</a:t>
            </a:r>
          </a:p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1900s</a:t>
            </a:r>
          </a:p>
        </p:txBody>
      </p:sp>
      <p:sp>
        <p:nvSpPr>
          <p:cNvPr id="154637" name="AutoShape 13"/>
          <p:cNvSpPr>
            <a:spLocks noChangeArrowheads="1"/>
          </p:cNvSpPr>
          <p:nvPr/>
        </p:nvSpPr>
        <p:spPr bwMode="auto">
          <a:xfrm>
            <a:off x="5638800" y="4000500"/>
            <a:ext cx="1295400" cy="533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4638" name="Oval 14"/>
          <p:cNvSpPr>
            <a:spLocks noChangeArrowheads="1"/>
          </p:cNvSpPr>
          <p:nvPr/>
        </p:nvSpPr>
        <p:spPr bwMode="auto">
          <a:xfrm>
            <a:off x="5943600" y="2819400"/>
            <a:ext cx="1600200" cy="76200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Mechanical</a:t>
            </a:r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7010400" y="3479800"/>
            <a:ext cx="1600200" cy="1574800"/>
            <a:chOff x="2688" y="1920"/>
            <a:chExt cx="1008" cy="992"/>
          </a:xfrm>
        </p:grpSpPr>
        <p:sp>
          <p:nvSpPr>
            <p:cNvPr id="154640" name="Oval 16"/>
            <p:cNvSpPr>
              <a:spLocks noChangeArrowheads="1"/>
            </p:cNvSpPr>
            <p:nvPr/>
          </p:nvSpPr>
          <p:spPr bwMode="auto">
            <a:xfrm>
              <a:off x="2688" y="1920"/>
              <a:ext cx="1008" cy="480"/>
            </a:xfrm>
            <a:prstGeom prst="ellipse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Civil</a:t>
              </a:r>
            </a:p>
          </p:txBody>
        </p:sp>
        <p:sp>
          <p:nvSpPr>
            <p:cNvPr id="154641" name="Oval 17"/>
            <p:cNvSpPr>
              <a:spLocks noChangeArrowheads="1"/>
            </p:cNvSpPr>
            <p:nvPr/>
          </p:nvSpPr>
          <p:spPr bwMode="auto">
            <a:xfrm>
              <a:off x="2688" y="2432"/>
              <a:ext cx="1008" cy="480"/>
            </a:xfrm>
            <a:prstGeom prst="ellipse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ECE</a:t>
              </a:r>
            </a:p>
          </p:txBody>
        </p:sp>
      </p:grpSp>
      <p:sp>
        <p:nvSpPr>
          <p:cNvPr id="154642" name="Oval 18"/>
          <p:cNvSpPr>
            <a:spLocks noChangeArrowheads="1"/>
          </p:cNvSpPr>
          <p:nvPr/>
        </p:nvSpPr>
        <p:spPr bwMode="auto">
          <a:xfrm>
            <a:off x="5943600" y="4953000"/>
            <a:ext cx="1600200" cy="76200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etc.</a:t>
            </a:r>
          </a:p>
        </p:txBody>
      </p:sp>
      <p:sp>
        <p:nvSpPr>
          <p:cNvPr id="154643" name="Oval 19"/>
          <p:cNvSpPr>
            <a:spLocks noChangeArrowheads="1"/>
          </p:cNvSpPr>
          <p:nvPr/>
        </p:nvSpPr>
        <p:spPr bwMode="auto">
          <a:xfrm>
            <a:off x="838200" y="5257800"/>
            <a:ext cx="1828800" cy="129540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Computer</a:t>
            </a:r>
          </a:p>
          <a:p>
            <a:pPr algn="ctr">
              <a:defRPr/>
            </a:pPr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Science</a:t>
            </a:r>
          </a:p>
          <a:p>
            <a:pPr algn="ctr">
              <a:defRPr/>
            </a:pPr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2000s</a:t>
            </a:r>
          </a:p>
        </p:txBody>
      </p:sp>
      <p:sp>
        <p:nvSpPr>
          <p:cNvPr id="154644" name="AutoShape 20"/>
          <p:cNvSpPr>
            <a:spLocks noChangeArrowheads="1"/>
          </p:cNvSpPr>
          <p:nvPr/>
        </p:nvSpPr>
        <p:spPr bwMode="auto">
          <a:xfrm>
            <a:off x="2743200" y="5638800"/>
            <a:ext cx="1295400" cy="533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3366FF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4646" name="Oval 22"/>
          <p:cNvSpPr>
            <a:spLocks noChangeArrowheads="1"/>
          </p:cNvSpPr>
          <p:nvPr/>
        </p:nvSpPr>
        <p:spPr bwMode="auto">
          <a:xfrm>
            <a:off x="4191000" y="5524500"/>
            <a:ext cx="990600" cy="76200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???</a:t>
            </a:r>
          </a:p>
        </p:txBody>
      </p:sp>
      <p:sp>
        <p:nvSpPr>
          <p:cNvPr id="154647" name="Oval 23"/>
          <p:cNvSpPr>
            <a:spLocks noChangeArrowheads="1"/>
          </p:cNvSpPr>
          <p:nvPr/>
        </p:nvSpPr>
        <p:spPr bwMode="auto">
          <a:xfrm>
            <a:off x="3962400" y="5524500"/>
            <a:ext cx="1600200" cy="762000"/>
          </a:xfrm>
          <a:prstGeom prst="ellipse">
            <a:avLst/>
          </a:prstGeom>
          <a:solidFill>
            <a:srgbClr val="3366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Computing</a:t>
            </a:r>
          </a:p>
        </p:txBody>
      </p:sp>
      <p:sp>
        <p:nvSpPr>
          <p:cNvPr id="23" name="Date Placeholder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54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4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4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4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54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54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54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54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54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4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4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4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30" grpId="0" animBg="1"/>
      <p:bldP spid="154632" grpId="0" animBg="1"/>
      <p:bldP spid="154634" grpId="0" animBg="1"/>
      <p:bldP spid="154636" grpId="0" animBg="1"/>
      <p:bldP spid="154637" grpId="0" animBg="1"/>
      <p:bldP spid="154638" grpId="0" animBg="1"/>
      <p:bldP spid="154642" grpId="0" animBg="1"/>
      <p:bldP spid="154643" grpId="0" animBg="1"/>
      <p:bldP spid="154644" grpId="0" animBg="1"/>
      <p:bldP spid="154646" grpId="0" animBg="1"/>
      <p:bldP spid="15464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©  Jeff Offutt, 2008</a:t>
            </a:r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FE385B-1A35-4B77-A218-8407F6174EAB}" type="slidenum">
              <a:rPr lang="en-US" smtClean="0">
                <a:latin typeface="Arial" pitchFamily="34" charset="0"/>
              </a:rPr>
              <a:pPr/>
              <a:t>15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Possible Computing Fields (2020)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4572000"/>
            <a:ext cx="2514600" cy="1371600"/>
            <a:chOff x="288" y="3072"/>
            <a:chExt cx="1584" cy="864"/>
          </a:xfrm>
        </p:grpSpPr>
        <p:sp>
          <p:nvSpPr>
            <p:cNvPr id="150532" name="Oval 4"/>
            <p:cNvSpPr>
              <a:spLocks noChangeArrowheads="1"/>
            </p:cNvSpPr>
            <p:nvPr/>
          </p:nvSpPr>
          <p:spPr bwMode="auto">
            <a:xfrm>
              <a:off x="288" y="3072"/>
              <a:ext cx="1584" cy="864"/>
            </a:xfrm>
            <a:prstGeom prst="ellipse">
              <a:avLst/>
            </a:prstGeom>
            <a:solidFill>
              <a:srgbClr val="000099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06" name="Text Box 5"/>
            <p:cNvSpPr txBox="1">
              <a:spLocks noChangeArrowheads="1"/>
            </p:cNvSpPr>
            <p:nvPr/>
          </p:nvSpPr>
          <p:spPr bwMode="auto">
            <a:xfrm>
              <a:off x="334" y="3187"/>
              <a:ext cx="1492" cy="634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sv-SE" sz="3000" b="0">
                  <a:solidFill>
                    <a:srgbClr val="FFFF00"/>
                  </a:solidFill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Information Technology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3371850" y="5715000"/>
            <a:ext cx="2514600" cy="838200"/>
            <a:chOff x="3840" y="1920"/>
            <a:chExt cx="1584" cy="528"/>
          </a:xfrm>
        </p:grpSpPr>
        <p:sp>
          <p:nvSpPr>
            <p:cNvPr id="150535" name="Oval 7"/>
            <p:cNvSpPr>
              <a:spLocks noChangeArrowheads="1"/>
            </p:cNvSpPr>
            <p:nvPr/>
          </p:nvSpPr>
          <p:spPr bwMode="auto">
            <a:xfrm>
              <a:off x="3840" y="1920"/>
              <a:ext cx="1584" cy="528"/>
            </a:xfrm>
            <a:prstGeom prst="ellipse">
              <a:avLst/>
            </a:prstGeom>
            <a:solidFill>
              <a:srgbClr val="000099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04" name="Text Box 8"/>
            <p:cNvSpPr txBox="1">
              <a:spLocks noChangeArrowheads="1"/>
            </p:cNvSpPr>
            <p:nvPr/>
          </p:nvSpPr>
          <p:spPr bwMode="auto">
            <a:xfrm>
              <a:off x="3929" y="2011"/>
              <a:ext cx="1406" cy="346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sv-SE" sz="3000" b="0">
                  <a:solidFill>
                    <a:srgbClr val="FFFF00"/>
                  </a:solidFill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Networking</a:t>
              </a: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3314700" y="3382963"/>
            <a:ext cx="2514600" cy="1006475"/>
            <a:chOff x="2064" y="1397"/>
            <a:chExt cx="1584" cy="634"/>
          </a:xfrm>
        </p:grpSpPr>
        <p:sp>
          <p:nvSpPr>
            <p:cNvPr id="150538" name="Oval 10"/>
            <p:cNvSpPr>
              <a:spLocks noChangeArrowheads="1"/>
            </p:cNvSpPr>
            <p:nvPr/>
          </p:nvSpPr>
          <p:spPr bwMode="auto">
            <a:xfrm>
              <a:off x="2064" y="1401"/>
              <a:ext cx="1584" cy="624"/>
            </a:xfrm>
            <a:prstGeom prst="ellipse">
              <a:avLst/>
            </a:prstGeom>
            <a:solidFill>
              <a:srgbClr val="0000FF"/>
            </a:solidFill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02" name="Text Box 11"/>
            <p:cNvSpPr txBox="1">
              <a:spLocks noChangeArrowheads="1"/>
            </p:cNvSpPr>
            <p:nvPr/>
          </p:nvSpPr>
          <p:spPr bwMode="auto">
            <a:xfrm>
              <a:off x="2247" y="1397"/>
              <a:ext cx="1219" cy="634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sv-SE" sz="3000" b="0">
                  <a:solidFill>
                    <a:srgbClr val="FFFF00"/>
                  </a:solidFill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Computer Science</a:t>
              </a:r>
            </a:p>
          </p:txBody>
        </p:sp>
      </p:grp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3371850" y="990600"/>
            <a:ext cx="2514600" cy="1219200"/>
            <a:chOff x="2088" y="576"/>
            <a:chExt cx="1584" cy="768"/>
          </a:xfrm>
        </p:grpSpPr>
        <p:sp>
          <p:nvSpPr>
            <p:cNvPr id="150541" name="Oval 13"/>
            <p:cNvSpPr>
              <a:spLocks noChangeArrowheads="1"/>
            </p:cNvSpPr>
            <p:nvPr/>
          </p:nvSpPr>
          <p:spPr bwMode="auto">
            <a:xfrm>
              <a:off x="2088" y="576"/>
              <a:ext cx="1584" cy="768"/>
            </a:xfrm>
            <a:prstGeom prst="ellipse">
              <a:avLst/>
            </a:prstGeom>
            <a:solidFill>
              <a:srgbClr val="000099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00" name="Text Box 14"/>
            <p:cNvSpPr txBox="1">
              <a:spLocks noChangeArrowheads="1"/>
            </p:cNvSpPr>
            <p:nvPr/>
          </p:nvSpPr>
          <p:spPr bwMode="auto">
            <a:xfrm>
              <a:off x="2167" y="576"/>
              <a:ext cx="1425" cy="634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sv-SE" sz="3000" b="0">
                  <a:solidFill>
                    <a:srgbClr val="FFFF00"/>
                  </a:solidFill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Software Engineering</a:t>
              </a:r>
            </a:p>
          </p:txBody>
        </p:sp>
      </p:grpSp>
      <p:grpSp>
        <p:nvGrpSpPr>
          <p:cNvPr id="6" name="Group 15"/>
          <p:cNvGrpSpPr>
            <a:grpSpLocks/>
          </p:cNvGrpSpPr>
          <p:nvPr/>
        </p:nvGrpSpPr>
        <p:grpSpPr bwMode="auto">
          <a:xfrm>
            <a:off x="609600" y="1828800"/>
            <a:ext cx="2514600" cy="1371600"/>
            <a:chOff x="288" y="3072"/>
            <a:chExt cx="1584" cy="864"/>
          </a:xfrm>
        </p:grpSpPr>
        <p:sp>
          <p:nvSpPr>
            <p:cNvPr id="150544" name="Oval 16"/>
            <p:cNvSpPr>
              <a:spLocks noChangeArrowheads="1"/>
            </p:cNvSpPr>
            <p:nvPr/>
          </p:nvSpPr>
          <p:spPr bwMode="auto">
            <a:xfrm>
              <a:off x="288" y="3072"/>
              <a:ext cx="1584" cy="864"/>
            </a:xfrm>
            <a:prstGeom prst="ellipse">
              <a:avLst/>
            </a:prstGeom>
            <a:solidFill>
              <a:srgbClr val="000099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198" name="Text Box 17"/>
            <p:cNvSpPr txBox="1">
              <a:spLocks noChangeArrowheads="1"/>
            </p:cNvSpPr>
            <p:nvPr/>
          </p:nvSpPr>
          <p:spPr bwMode="auto">
            <a:xfrm>
              <a:off x="334" y="3187"/>
              <a:ext cx="1492" cy="634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sv-SE" sz="3000" b="0">
                  <a:solidFill>
                    <a:srgbClr val="FFFF00"/>
                  </a:solidFill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Artificial Intelligence</a:t>
              </a:r>
            </a:p>
          </p:txBody>
        </p:sp>
      </p:grpSp>
      <p:grpSp>
        <p:nvGrpSpPr>
          <p:cNvPr id="7" name="Group 18"/>
          <p:cNvGrpSpPr>
            <a:grpSpLocks/>
          </p:cNvGrpSpPr>
          <p:nvPr/>
        </p:nvGrpSpPr>
        <p:grpSpPr bwMode="auto">
          <a:xfrm>
            <a:off x="6324600" y="1828800"/>
            <a:ext cx="2514600" cy="1371600"/>
            <a:chOff x="288" y="3072"/>
            <a:chExt cx="1584" cy="864"/>
          </a:xfrm>
        </p:grpSpPr>
        <p:sp>
          <p:nvSpPr>
            <p:cNvPr id="150547" name="Oval 19"/>
            <p:cNvSpPr>
              <a:spLocks noChangeArrowheads="1"/>
            </p:cNvSpPr>
            <p:nvPr/>
          </p:nvSpPr>
          <p:spPr bwMode="auto">
            <a:xfrm>
              <a:off x="288" y="3072"/>
              <a:ext cx="1584" cy="864"/>
            </a:xfrm>
            <a:prstGeom prst="ellipse">
              <a:avLst/>
            </a:prstGeom>
            <a:solidFill>
              <a:srgbClr val="000099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196" name="Text Box 20"/>
            <p:cNvSpPr txBox="1">
              <a:spLocks noChangeArrowheads="1"/>
            </p:cNvSpPr>
            <p:nvPr/>
          </p:nvSpPr>
          <p:spPr bwMode="auto">
            <a:xfrm>
              <a:off x="334" y="3187"/>
              <a:ext cx="1492" cy="634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sv-SE" sz="3000" b="0">
                  <a:solidFill>
                    <a:srgbClr val="FFFF00"/>
                  </a:solidFill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Games &amp; Graphics</a:t>
              </a:r>
            </a:p>
          </p:txBody>
        </p:sp>
      </p:grpSp>
      <p:grpSp>
        <p:nvGrpSpPr>
          <p:cNvPr id="8" name="Group 21"/>
          <p:cNvGrpSpPr>
            <a:grpSpLocks/>
          </p:cNvGrpSpPr>
          <p:nvPr/>
        </p:nvGrpSpPr>
        <p:grpSpPr bwMode="auto">
          <a:xfrm>
            <a:off x="6324600" y="4572000"/>
            <a:ext cx="2514600" cy="1371600"/>
            <a:chOff x="288" y="3072"/>
            <a:chExt cx="1584" cy="864"/>
          </a:xfrm>
        </p:grpSpPr>
        <p:sp>
          <p:nvSpPr>
            <p:cNvPr id="150550" name="Oval 22"/>
            <p:cNvSpPr>
              <a:spLocks noChangeArrowheads="1"/>
            </p:cNvSpPr>
            <p:nvPr/>
          </p:nvSpPr>
          <p:spPr bwMode="auto">
            <a:xfrm>
              <a:off x="288" y="3072"/>
              <a:ext cx="1584" cy="864"/>
            </a:xfrm>
            <a:prstGeom prst="ellipse">
              <a:avLst/>
            </a:prstGeom>
            <a:solidFill>
              <a:srgbClr val="000099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194" name="Text Box 23"/>
            <p:cNvSpPr txBox="1">
              <a:spLocks noChangeArrowheads="1"/>
            </p:cNvSpPr>
            <p:nvPr/>
          </p:nvSpPr>
          <p:spPr bwMode="auto">
            <a:xfrm>
              <a:off x="334" y="3187"/>
              <a:ext cx="1492" cy="634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sv-SE" sz="3000" b="0">
                  <a:solidFill>
                    <a:srgbClr val="FFFF00"/>
                  </a:solidFill>
                  <a:latin typeface="Comic Sans MS" pitchFamily="66" charset="0"/>
                  <a:ea typeface="ＭＳ Ｐゴシック" pitchFamily="48" charset="-128"/>
                  <a:cs typeface="Arial" pitchFamily="34" charset="0"/>
                </a:rPr>
                <a:t>Information Systems</a:t>
              </a:r>
            </a:p>
          </p:txBody>
        </p:sp>
      </p:grpSp>
      <p:sp>
        <p:nvSpPr>
          <p:cNvPr id="150552" name="AutoShape 24"/>
          <p:cNvSpPr>
            <a:spLocks noChangeArrowheads="1"/>
          </p:cNvSpPr>
          <p:nvPr/>
        </p:nvSpPr>
        <p:spPr bwMode="auto">
          <a:xfrm>
            <a:off x="152400" y="5867400"/>
            <a:ext cx="2286000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pitchFamily="34" charset="0"/>
                <a:cs typeface="Arial" pitchFamily="34" charset="0"/>
              </a:rPr>
              <a:t>no math</a:t>
            </a:r>
          </a:p>
          <a:p>
            <a:pPr algn="ctr"/>
            <a:r>
              <a:rPr lang="en-US" sz="1800">
                <a:latin typeface="Arial" pitchFamily="34" charset="0"/>
                <a:cs typeface="Arial" pitchFamily="34" charset="0"/>
              </a:rPr>
              <a:t>no programming</a:t>
            </a:r>
          </a:p>
        </p:txBody>
      </p:sp>
      <p:sp>
        <p:nvSpPr>
          <p:cNvPr id="150553" name="AutoShape 25"/>
          <p:cNvSpPr>
            <a:spLocks noChangeArrowheads="1"/>
          </p:cNvSpPr>
          <p:nvPr/>
        </p:nvSpPr>
        <p:spPr bwMode="auto">
          <a:xfrm>
            <a:off x="6858000" y="3048000"/>
            <a:ext cx="2286000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pitchFamily="34" charset="0"/>
                <a:cs typeface="Arial" pitchFamily="34" charset="0"/>
              </a:rPr>
              <a:t>math, programming,</a:t>
            </a:r>
          </a:p>
          <a:p>
            <a:pPr algn="ctr"/>
            <a:r>
              <a:rPr lang="en-US" sz="1800">
                <a:latin typeface="Arial" pitchFamily="34" charset="0"/>
                <a:cs typeface="Arial" pitchFamily="34" charset="0"/>
              </a:rPr>
              <a:t>algorithms</a:t>
            </a:r>
          </a:p>
        </p:txBody>
      </p:sp>
      <p:sp>
        <p:nvSpPr>
          <p:cNvPr id="150554" name="AutoShape 26"/>
          <p:cNvSpPr>
            <a:spLocks noChangeArrowheads="1"/>
          </p:cNvSpPr>
          <p:nvPr/>
        </p:nvSpPr>
        <p:spPr bwMode="auto">
          <a:xfrm>
            <a:off x="0" y="1447800"/>
            <a:ext cx="2362200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pitchFamily="34" charset="0"/>
                <a:cs typeface="Arial" pitchFamily="34" charset="0"/>
              </a:rPr>
              <a:t>programming,</a:t>
            </a:r>
          </a:p>
          <a:p>
            <a:pPr algn="ctr"/>
            <a:r>
              <a:rPr lang="en-US" sz="1800">
                <a:latin typeface="Arial" pitchFamily="34" charset="0"/>
                <a:cs typeface="Arial" pitchFamily="34" charset="0"/>
              </a:rPr>
              <a:t>algorithms, creativity</a:t>
            </a:r>
          </a:p>
        </p:txBody>
      </p:sp>
      <p:sp>
        <p:nvSpPr>
          <p:cNvPr id="150555" name="AutoShape 27"/>
          <p:cNvSpPr>
            <a:spLocks noChangeArrowheads="1"/>
          </p:cNvSpPr>
          <p:nvPr/>
        </p:nvSpPr>
        <p:spPr bwMode="auto">
          <a:xfrm>
            <a:off x="5486400" y="990600"/>
            <a:ext cx="2895600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pitchFamily="34" charset="0"/>
                <a:cs typeface="Arial" pitchFamily="34" charset="0"/>
              </a:rPr>
              <a:t>programming, algorithms,</a:t>
            </a:r>
          </a:p>
          <a:p>
            <a:pPr algn="ctr"/>
            <a:r>
              <a:rPr lang="en-US" sz="1800">
                <a:latin typeface="Arial" pitchFamily="34" charset="0"/>
                <a:cs typeface="Arial" pitchFamily="34" charset="0"/>
              </a:rPr>
              <a:t>analysis, design</a:t>
            </a:r>
          </a:p>
        </p:txBody>
      </p:sp>
      <p:sp>
        <p:nvSpPr>
          <p:cNvPr id="150556" name="AutoShape 28"/>
          <p:cNvSpPr>
            <a:spLocks noChangeArrowheads="1"/>
          </p:cNvSpPr>
          <p:nvPr/>
        </p:nvSpPr>
        <p:spPr bwMode="auto">
          <a:xfrm>
            <a:off x="6705600" y="5867400"/>
            <a:ext cx="2286000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pitchFamily="34" charset="0"/>
                <a:cs typeface="Arial" pitchFamily="34" charset="0"/>
              </a:rPr>
              <a:t>analysis, design,</a:t>
            </a:r>
          </a:p>
          <a:p>
            <a:pPr algn="ctr"/>
            <a:r>
              <a:rPr lang="en-US" sz="1800">
                <a:latin typeface="Arial" pitchFamily="34" charset="0"/>
                <a:cs typeface="Arial" pitchFamily="34" charset="0"/>
              </a:rPr>
              <a:t>programming</a:t>
            </a:r>
          </a:p>
        </p:txBody>
      </p:sp>
      <p:sp>
        <p:nvSpPr>
          <p:cNvPr id="150557" name="AutoShape 29"/>
          <p:cNvSpPr>
            <a:spLocks noChangeArrowheads="1"/>
          </p:cNvSpPr>
          <p:nvPr/>
        </p:nvSpPr>
        <p:spPr bwMode="auto">
          <a:xfrm>
            <a:off x="2743200" y="6324600"/>
            <a:ext cx="2286000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pitchFamily="34" charset="0"/>
                <a:cs typeface="Arial" pitchFamily="34" charset="0"/>
              </a:rPr>
              <a:t>analysis, problem</a:t>
            </a:r>
          </a:p>
          <a:p>
            <a:pPr algn="ctr"/>
            <a:r>
              <a:rPr lang="en-US" sz="1800">
                <a:latin typeface="Arial" pitchFamily="34" charset="0"/>
                <a:cs typeface="Arial" pitchFamily="34" charset="0"/>
              </a:rPr>
              <a:t>solving, design</a:t>
            </a:r>
          </a:p>
        </p:txBody>
      </p:sp>
      <p:sp>
        <p:nvSpPr>
          <p:cNvPr id="150558" name="AutoShape 30"/>
          <p:cNvSpPr>
            <a:spLocks noChangeArrowheads="1"/>
          </p:cNvSpPr>
          <p:nvPr/>
        </p:nvSpPr>
        <p:spPr bwMode="auto">
          <a:xfrm>
            <a:off x="3962400" y="4343400"/>
            <a:ext cx="2286000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pitchFamily="34" charset="0"/>
                <a:cs typeface="Arial" pitchFamily="34" charset="0"/>
              </a:rPr>
              <a:t>theory, algorithms,</a:t>
            </a:r>
          </a:p>
          <a:p>
            <a:pPr algn="ctr"/>
            <a:r>
              <a:rPr lang="en-US" sz="1800">
                <a:latin typeface="Arial" pitchFamily="34" charset="0"/>
                <a:cs typeface="Arial" pitchFamily="34" charset="0"/>
              </a:rPr>
              <a:t>programming</a:t>
            </a:r>
          </a:p>
        </p:txBody>
      </p:sp>
      <p:sp>
        <p:nvSpPr>
          <p:cNvPr id="150559" name="AutoShape 31"/>
          <p:cNvSpPr>
            <a:spLocks noChangeArrowheads="1"/>
          </p:cNvSpPr>
          <p:nvPr/>
        </p:nvSpPr>
        <p:spPr bwMode="auto">
          <a:xfrm rot="-5400000">
            <a:off x="4038600" y="2590800"/>
            <a:ext cx="10668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0560" name="AutoShape 32"/>
          <p:cNvSpPr>
            <a:spLocks noChangeArrowheads="1"/>
          </p:cNvSpPr>
          <p:nvPr/>
        </p:nvSpPr>
        <p:spPr bwMode="auto">
          <a:xfrm rot="-7669847">
            <a:off x="2758281" y="3071019"/>
            <a:ext cx="827088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0561" name="AutoShape 33"/>
          <p:cNvSpPr>
            <a:spLocks noChangeArrowheads="1"/>
          </p:cNvSpPr>
          <p:nvPr/>
        </p:nvSpPr>
        <p:spPr bwMode="auto">
          <a:xfrm rot="-2998904">
            <a:off x="5507038" y="2978150"/>
            <a:ext cx="10668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0562" name="AutoShape 34"/>
          <p:cNvSpPr>
            <a:spLocks noChangeArrowheads="1"/>
          </p:cNvSpPr>
          <p:nvPr/>
        </p:nvSpPr>
        <p:spPr bwMode="auto">
          <a:xfrm rot="2982868">
            <a:off x="5510213" y="4333875"/>
            <a:ext cx="10668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0563" name="AutoShape 35"/>
          <p:cNvSpPr>
            <a:spLocks noChangeArrowheads="1"/>
          </p:cNvSpPr>
          <p:nvPr/>
        </p:nvSpPr>
        <p:spPr bwMode="auto">
          <a:xfrm rot="7683193">
            <a:off x="2759075" y="4297363"/>
            <a:ext cx="8763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0564" name="AutoShape 36"/>
          <p:cNvSpPr>
            <a:spLocks noChangeArrowheads="1"/>
          </p:cNvSpPr>
          <p:nvPr/>
        </p:nvSpPr>
        <p:spPr bwMode="auto">
          <a:xfrm rot="5400000" flipV="1">
            <a:off x="3962400" y="4800600"/>
            <a:ext cx="12192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Date Placeholder 3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50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1505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15056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056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150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0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150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0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70" decel="100000"/>
                                        <p:tgtEl>
                                          <p:spTgt spid="1505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770" decel="100000"/>
                                        <p:tgtEl>
                                          <p:spTgt spid="15055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055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150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0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150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0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70" decel="100000"/>
                                        <p:tgtEl>
                                          <p:spTgt spid="1505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770" decel="100000"/>
                                        <p:tgtEl>
                                          <p:spTgt spid="1505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05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150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0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" dur="770" fill="hold"/>
                                        <p:tgtEl>
                                          <p:spTgt spid="150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0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70" decel="100000"/>
                                        <p:tgtEl>
                                          <p:spTgt spid="1505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770" decel="100000"/>
                                        <p:tgtEl>
                                          <p:spTgt spid="15056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056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150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0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150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0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1505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15056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056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150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0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150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0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770" decel="100000"/>
                                        <p:tgtEl>
                                          <p:spTgt spid="1505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770" decel="100000"/>
                                        <p:tgtEl>
                                          <p:spTgt spid="15056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056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150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0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150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0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000"/>
                            </p:stCondLst>
                            <p:childTnLst>
                              <p:par>
                                <p:cTn id="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150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50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50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4000"/>
                            </p:stCondLst>
                            <p:childTnLst>
                              <p:par>
                                <p:cTn id="9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150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500"/>
                            </p:stCondLst>
                            <p:childTnLst>
                              <p:par>
                                <p:cTn id="9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150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0"/>
                            </p:stCondLst>
                            <p:childTnLst>
                              <p:par>
                                <p:cTn id="10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150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500"/>
                            </p:stCondLst>
                            <p:childTnLst>
                              <p:par>
                                <p:cTn id="1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150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52" grpId="0" animBg="1"/>
      <p:bldP spid="150553" grpId="0" animBg="1"/>
      <p:bldP spid="150554" grpId="0" animBg="1"/>
      <p:bldP spid="150555" grpId="0" animBg="1"/>
      <p:bldP spid="150556" grpId="0" animBg="1"/>
      <p:bldP spid="150557" grpId="0" animBg="1"/>
      <p:bldP spid="150558" grpId="0" animBg="1"/>
      <p:bldP spid="150559" grpId="0" animBg="1"/>
      <p:bldP spid="150560" grpId="0" animBg="1"/>
      <p:bldP spid="150561" grpId="0" animBg="1"/>
      <p:bldP spid="150562" grpId="0" animBg="1"/>
      <p:bldP spid="150563" grpId="0" animBg="1"/>
      <p:bldP spid="15056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1897" y="0"/>
            <a:ext cx="6797310" cy="1723604"/>
          </a:xfrm>
        </p:spPr>
        <p:txBody>
          <a:bodyPr/>
          <a:lstStyle/>
          <a:p>
            <a:r>
              <a:rPr lang="en-US" dirty="0" smtClean="0"/>
              <a:t>Evolution of Formalism in Software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32290"/>
            <a:ext cx="9144000" cy="4968510"/>
          </a:xfrm>
        </p:spPr>
        <p:txBody>
          <a:bodyPr/>
          <a:lstStyle/>
          <a:p>
            <a:r>
              <a:rPr lang="en-US" sz="2800" dirty="0" smtClean="0">
                <a:solidFill>
                  <a:schemeClr val="tx2"/>
                </a:solidFill>
              </a:rPr>
              <a:t>1970s</a:t>
            </a:r>
            <a:r>
              <a:rPr lang="en-US" sz="2800" dirty="0" smtClean="0"/>
              <a:t> : Attempts to “</a:t>
            </a:r>
            <a:r>
              <a:rPr lang="en-US" sz="2800" dirty="0" smtClean="0">
                <a:solidFill>
                  <a:schemeClr val="tx2"/>
                </a:solidFill>
              </a:rPr>
              <a:t>prove</a:t>
            </a:r>
            <a:r>
              <a:rPr lang="en-US" sz="2800" dirty="0" smtClean="0"/>
              <a:t>” programs work “</a:t>
            </a:r>
            <a:r>
              <a:rPr lang="en-US" sz="2800" dirty="0" smtClean="0">
                <a:solidFill>
                  <a:schemeClr val="tx2"/>
                </a:solidFill>
              </a:rPr>
              <a:t>correctly</a:t>
            </a:r>
            <a:r>
              <a:rPr lang="en-US" sz="2800" dirty="0" smtClean="0"/>
              <a:t>”</a:t>
            </a:r>
          </a:p>
          <a:p>
            <a:pPr lvl="1"/>
            <a:r>
              <a:rPr lang="en-US" sz="2400" dirty="0" smtClean="0"/>
              <a:t>The proof always comes back </a:t>
            </a:r>
            <a:r>
              <a:rPr lang="en-US" sz="2400" dirty="0" smtClean="0">
                <a:solidFill>
                  <a:schemeClr val="tx2"/>
                </a:solidFill>
              </a:rPr>
              <a:t>false</a:t>
            </a:r>
            <a:r>
              <a:rPr lang="en-US" sz="2400" dirty="0" smtClean="0"/>
              <a:t> –then what ?</a:t>
            </a:r>
          </a:p>
          <a:p>
            <a:pPr lvl="1"/>
            <a:r>
              <a:rPr lang="en-US" sz="2400" dirty="0" smtClean="0"/>
              <a:t>What </a:t>
            </a:r>
            <a:r>
              <a:rPr lang="en-US" sz="2400" dirty="0" smtClean="0"/>
              <a:t>is “</a:t>
            </a:r>
            <a:r>
              <a:rPr lang="en-US" sz="2400" dirty="0" smtClean="0">
                <a:solidFill>
                  <a:schemeClr val="tx2"/>
                </a:solidFill>
              </a:rPr>
              <a:t>correctness</a:t>
            </a:r>
            <a:r>
              <a:rPr lang="en-US" sz="2400" dirty="0" smtClean="0"/>
              <a:t>” ?   Is a </a:t>
            </a:r>
            <a:r>
              <a:rPr lang="en-US" sz="2400" dirty="0" smtClean="0">
                <a:solidFill>
                  <a:schemeClr val="tx2"/>
                </a:solidFill>
              </a:rPr>
              <a:t>train</a:t>
            </a:r>
            <a:r>
              <a:rPr lang="en-US" sz="2400" dirty="0" smtClean="0"/>
              <a:t> correct ?</a:t>
            </a:r>
          </a:p>
          <a:p>
            <a:pPr lvl="1"/>
            <a:r>
              <a:rPr lang="en-US" sz="2400" dirty="0" smtClean="0"/>
              <a:t>Proofs are </a:t>
            </a:r>
            <a:r>
              <a:rPr lang="en-US" sz="2400" dirty="0" smtClean="0">
                <a:solidFill>
                  <a:schemeClr val="tx2"/>
                </a:solidFill>
              </a:rPr>
              <a:t>social processes</a:t>
            </a:r>
            <a:r>
              <a:rPr lang="en-US" sz="2400" dirty="0" smtClean="0"/>
              <a:t>, not automated … nobody wants to read proofs of programs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1980s—1990s</a:t>
            </a:r>
            <a:r>
              <a:rPr lang="en-US" sz="2800" dirty="0" smtClean="0"/>
              <a:t> : Formal </a:t>
            </a:r>
            <a:r>
              <a:rPr lang="en-US" sz="2800" dirty="0" smtClean="0">
                <a:solidFill>
                  <a:schemeClr val="tx2"/>
                </a:solidFill>
              </a:rPr>
              <a:t>specifications</a:t>
            </a:r>
          </a:p>
          <a:p>
            <a:pPr lvl="1"/>
            <a:r>
              <a:rPr lang="en-US" sz="2400" dirty="0" smtClean="0"/>
              <a:t>Mathematical descriptions of </a:t>
            </a:r>
            <a:r>
              <a:rPr lang="en-US" sz="2400" dirty="0" smtClean="0">
                <a:solidFill>
                  <a:schemeClr val="tx2"/>
                </a:solidFill>
              </a:rPr>
              <a:t>behavior</a:t>
            </a:r>
          </a:p>
          <a:p>
            <a:pPr lvl="1"/>
            <a:r>
              <a:rPr lang="en-US" sz="2400" dirty="0" smtClean="0"/>
              <a:t>Specification-based testing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1990s—2000s</a:t>
            </a:r>
            <a:r>
              <a:rPr lang="en-US" sz="2800" dirty="0" smtClean="0"/>
              <a:t> : Semi-formal </a:t>
            </a:r>
            <a:r>
              <a:rPr lang="en-US" sz="2800" dirty="0" smtClean="0">
                <a:solidFill>
                  <a:schemeClr val="tx2"/>
                </a:solidFill>
              </a:rPr>
              <a:t>modeling</a:t>
            </a:r>
          </a:p>
          <a:p>
            <a:pPr lvl="1"/>
            <a:r>
              <a:rPr lang="en-US" sz="2400" dirty="0" smtClean="0"/>
              <a:t>Usually no formal </a:t>
            </a:r>
            <a:r>
              <a:rPr lang="en-US" sz="2400" dirty="0" smtClean="0">
                <a:solidFill>
                  <a:schemeClr val="tx2"/>
                </a:solidFill>
              </a:rPr>
              <a:t>semantics</a:t>
            </a:r>
          </a:p>
          <a:p>
            <a:pPr lvl="1"/>
            <a:r>
              <a:rPr lang="en-US" sz="2400" dirty="0" smtClean="0"/>
              <a:t>Model-based testing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16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punchBarrier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6221" y="1478789"/>
            <a:ext cx="3678540" cy="275431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Difference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17</a:t>
            </a:fld>
            <a:endParaRPr lang="en-US" altLang="zh-CN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92414" y="1042952"/>
            <a:ext cx="4265911" cy="5847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What </a:t>
            </a:r>
            <a:r>
              <a:rPr lang="en-US" altLang="zh-CN" sz="3200" b="1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software does</a:t>
            </a:r>
            <a:endParaRPr lang="en-US" altLang="zh-CN" sz="3200" b="1" i="1" dirty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ea typeface="宋体" charset="-122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4642345" y="1042952"/>
            <a:ext cx="4480715" cy="5847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How </a:t>
            </a:r>
            <a:r>
              <a:rPr lang="en-US" altLang="zh-CN" sz="3200" b="1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software does it</a:t>
            </a:r>
            <a:endParaRPr lang="en-US" altLang="zh-CN" sz="3200" b="1" i="1" dirty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ea typeface="宋体" charset="-122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181992" y="1908490"/>
            <a:ext cx="2444900" cy="5847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3200" b="1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Definitional</a:t>
            </a:r>
            <a:endParaRPr lang="en-US" altLang="zh-CN" sz="3200" b="1" i="1" dirty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ea typeface="宋体" charset="-122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6686332" y="1908490"/>
            <a:ext cx="2247731" cy="5847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3200" b="1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Procedural</a:t>
            </a:r>
            <a:endParaRPr lang="en-US" altLang="zh-CN" sz="3200" b="1" i="1" dirty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ea typeface="宋体" charset="-122"/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264587" y="2806598"/>
            <a:ext cx="1273105" cy="23083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Z</a:t>
            </a:r>
          </a:p>
          <a:p>
            <a:pPr algn="ctr">
              <a:defRPr/>
            </a:pPr>
            <a:r>
              <a:rPr lang="en-US" altLang="zh-CN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VDM</a:t>
            </a:r>
          </a:p>
          <a:p>
            <a:pPr algn="ctr">
              <a:defRPr/>
            </a:pPr>
            <a:r>
              <a:rPr lang="en-US" altLang="zh-CN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CSP</a:t>
            </a:r>
          </a:p>
          <a:p>
            <a:pPr algn="ctr">
              <a:defRPr/>
            </a:pPr>
            <a:r>
              <a:rPr lang="en-US" altLang="zh-CN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CCS</a:t>
            </a:r>
            <a:br>
              <a:rPr lang="en-US" altLang="zh-CN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</a:br>
            <a:r>
              <a:rPr lang="en-US" altLang="zh-CN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HOL</a:t>
            </a:r>
          </a:p>
          <a:p>
            <a:pPr algn="ctr">
              <a:defRPr/>
            </a:pPr>
            <a:r>
              <a:rPr lang="en-US" altLang="zh-CN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LOTOS</a:t>
            </a:r>
            <a:endParaRPr lang="en-US" altLang="zh-CN" b="1" dirty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ea typeface="宋体" charset="-122"/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7753140" y="2806598"/>
            <a:ext cx="881973" cy="83099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C</a:t>
            </a:r>
          </a:p>
          <a:p>
            <a:pPr algn="ctr">
              <a:defRPr/>
            </a:pPr>
            <a:r>
              <a:rPr lang="en-US" altLang="zh-CN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Java</a:t>
            </a:r>
            <a:endParaRPr lang="en-US" altLang="zh-CN" b="1" dirty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ea typeface="宋体" charset="-122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882822" y="2806598"/>
            <a:ext cx="1000594" cy="120032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SOFL</a:t>
            </a:r>
          </a:p>
          <a:p>
            <a:pPr algn="ctr">
              <a:defRPr/>
            </a:pPr>
            <a:r>
              <a:rPr lang="en-US" altLang="zh-CN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FSMs</a:t>
            </a:r>
          </a:p>
          <a:p>
            <a:pPr algn="ctr">
              <a:defRPr/>
            </a:pPr>
            <a:r>
              <a:rPr lang="en-US" altLang="zh-CN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PNs</a:t>
            </a:r>
            <a:endParaRPr lang="en-US" altLang="zh-CN" b="1" dirty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ea typeface="宋体" charset="-122"/>
            </a:endParaRP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6237275" y="2806598"/>
            <a:ext cx="755335" cy="83099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Lisp</a:t>
            </a:r>
          </a:p>
          <a:p>
            <a:pPr algn="ctr">
              <a:defRPr/>
            </a:pPr>
            <a:r>
              <a:rPr lang="en-US" altLang="zh-CN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APL</a:t>
            </a:r>
            <a:endParaRPr lang="en-US" altLang="zh-CN" b="1" dirty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ea typeface="宋体" charset="-122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rot="16200000" flipH="1">
            <a:off x="1821821" y="3685521"/>
            <a:ext cx="5374718" cy="13960"/>
          </a:xfrm>
          <a:prstGeom prst="line">
            <a:avLst/>
          </a:prstGeom>
          <a:ln w="76200">
            <a:solidFill>
              <a:srgbClr val="99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3584675" y="4221246"/>
            <a:ext cx="1981633" cy="4616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Statecharts</a:t>
            </a:r>
            <a:endParaRPr lang="en-US" altLang="zh-CN" b="1" dirty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ea typeface="宋体" charset="-122"/>
            </a:endParaRPr>
          </a:p>
        </p:txBody>
      </p:sp>
      <p:sp>
        <p:nvSpPr>
          <p:cNvPr id="19" name="AutoShape 25"/>
          <p:cNvSpPr>
            <a:spLocks noChangeArrowheads="1"/>
          </p:cNvSpPr>
          <p:nvPr/>
        </p:nvSpPr>
        <p:spPr bwMode="auto">
          <a:xfrm>
            <a:off x="523506" y="5501216"/>
            <a:ext cx="8083016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rgbClr val="FFFF00"/>
                </a:solidFill>
                <a:latin typeface="Baskerville Old Face" pitchFamily="18" charset="0"/>
                <a:cs typeface="Arial" pitchFamily="34" charset="0"/>
              </a:rPr>
              <a:t>Crossing the “What / How” barrier is very hard !!</a:t>
            </a:r>
            <a:endParaRPr lang="en-US" sz="3200" b="1" dirty="0">
              <a:solidFill>
                <a:srgbClr val="FFFF00"/>
              </a:solidFill>
              <a:latin typeface="Baskerville Old Face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AutoShape 25"/>
          <p:cNvSpPr>
            <a:spLocks noChangeArrowheads="1"/>
          </p:cNvSpPr>
          <p:nvPr/>
        </p:nvSpPr>
        <p:spPr bwMode="auto">
          <a:xfrm>
            <a:off x="4851206" y="1403866"/>
            <a:ext cx="2931663" cy="1736646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FF00"/>
                </a:solidFill>
                <a:latin typeface="Baskerville Old Face" pitchFamily="18" charset="0"/>
                <a:cs typeface="Arial" pitchFamily="34" charset="0"/>
              </a:rPr>
              <a:t>Engineers </a:t>
            </a:r>
            <a:r>
              <a:rPr lang="en-US" sz="3200" b="1" dirty="0" smtClean="0">
                <a:latin typeface="Baskerville Old Face" pitchFamily="18" charset="0"/>
                <a:cs typeface="Arial" pitchFamily="34" charset="0"/>
              </a:rPr>
              <a:t>think</a:t>
            </a:r>
            <a:r>
              <a:rPr lang="en-US" sz="3200" b="1" dirty="0" smtClean="0">
                <a:solidFill>
                  <a:srgbClr val="FFFF00"/>
                </a:solidFill>
                <a:latin typeface="Baskerville Old Face" pitchFamily="18" charset="0"/>
                <a:cs typeface="Arial" pitchFamily="34" charset="0"/>
              </a:rPr>
              <a:t> procedurally </a:t>
            </a:r>
            <a:r>
              <a:rPr lang="en-US" sz="3200" b="1" dirty="0" smtClean="0">
                <a:latin typeface="Baskerville Old Face" pitchFamily="18" charset="0"/>
                <a:cs typeface="Arial" pitchFamily="34" charset="0"/>
              </a:rPr>
              <a:t>about</a:t>
            </a:r>
            <a:r>
              <a:rPr lang="en-US" sz="3200" b="1" dirty="0" smtClean="0">
                <a:solidFill>
                  <a:srgbClr val="FFFF00"/>
                </a:solidFill>
                <a:latin typeface="Baskerville Old Face" pitchFamily="18" charset="0"/>
                <a:cs typeface="Arial" pitchFamily="34" charset="0"/>
              </a:rPr>
              <a:t> </a:t>
            </a:r>
            <a:r>
              <a:rPr lang="en-US" sz="3200" b="1" u="sng" dirty="0" smtClean="0">
                <a:solidFill>
                  <a:srgbClr val="FFFF00"/>
                </a:solidFill>
                <a:latin typeface="Baskerville Old Face" pitchFamily="18" charset="0"/>
                <a:cs typeface="Arial" pitchFamily="34" charset="0"/>
              </a:rPr>
              <a:t>how</a:t>
            </a:r>
            <a:endParaRPr lang="en-US" sz="3200" b="1" u="sng" dirty="0">
              <a:solidFill>
                <a:srgbClr val="FFFF00"/>
              </a:solidFill>
              <a:latin typeface="Baskerville Old Face" pitchFamily="18" charset="0"/>
              <a:cs typeface="Arial" pitchFamily="34" charset="0"/>
            </a:endParaRPr>
          </a:p>
        </p:txBody>
      </p:sp>
      <p:sp>
        <p:nvSpPr>
          <p:cNvPr id="37" name="AutoShape 25"/>
          <p:cNvSpPr>
            <a:spLocks noChangeArrowheads="1"/>
          </p:cNvSpPr>
          <p:nvPr/>
        </p:nvSpPr>
        <p:spPr bwMode="auto">
          <a:xfrm>
            <a:off x="167524" y="1507406"/>
            <a:ext cx="3469135" cy="1736646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FF00"/>
                </a:solidFill>
                <a:latin typeface="Baskerville Old Face" pitchFamily="18" charset="0"/>
                <a:cs typeface="Arial" pitchFamily="34" charset="0"/>
              </a:rPr>
              <a:t>Mathematicians </a:t>
            </a:r>
            <a:r>
              <a:rPr lang="en-US" sz="3200" b="1" dirty="0" smtClean="0">
                <a:latin typeface="Baskerville Old Face" pitchFamily="18" charset="0"/>
                <a:cs typeface="Arial" pitchFamily="34" charset="0"/>
              </a:rPr>
              <a:t>think</a:t>
            </a:r>
            <a:r>
              <a:rPr lang="en-US" sz="3200" b="1" dirty="0" smtClean="0">
                <a:solidFill>
                  <a:srgbClr val="FFFF00"/>
                </a:solidFill>
                <a:latin typeface="Baskerville Old Face" pitchFamily="18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Baskerville Old Face" pitchFamily="18" charset="0"/>
                <a:cs typeface="Arial" pitchFamily="34" charset="0"/>
              </a:rPr>
              <a:t>definitionally</a:t>
            </a:r>
            <a:r>
              <a:rPr lang="en-US" sz="3200" b="1" dirty="0" smtClean="0">
                <a:solidFill>
                  <a:srgbClr val="FFFF00"/>
                </a:solidFill>
                <a:latin typeface="Baskerville Old Face" pitchFamily="18" charset="0"/>
                <a:cs typeface="Arial" pitchFamily="34" charset="0"/>
              </a:rPr>
              <a:t> </a:t>
            </a:r>
            <a:r>
              <a:rPr lang="en-US" sz="3200" b="1" dirty="0" smtClean="0">
                <a:latin typeface="Baskerville Old Face" pitchFamily="18" charset="0"/>
                <a:cs typeface="Arial" pitchFamily="34" charset="0"/>
              </a:rPr>
              <a:t>about</a:t>
            </a:r>
            <a:r>
              <a:rPr lang="en-US" sz="3200" b="1" dirty="0" smtClean="0">
                <a:solidFill>
                  <a:srgbClr val="FFFF00"/>
                </a:solidFill>
                <a:latin typeface="Baskerville Old Face" pitchFamily="18" charset="0"/>
                <a:cs typeface="Arial" pitchFamily="34" charset="0"/>
              </a:rPr>
              <a:t> </a:t>
            </a:r>
            <a:r>
              <a:rPr lang="en-US" sz="3200" b="1" u="sng" dirty="0" smtClean="0">
                <a:solidFill>
                  <a:srgbClr val="FFFF00"/>
                </a:solidFill>
                <a:latin typeface="Baskerville Old Face" pitchFamily="18" charset="0"/>
                <a:cs typeface="Arial" pitchFamily="34" charset="0"/>
              </a:rPr>
              <a:t>what</a:t>
            </a:r>
            <a:endParaRPr lang="en-US" sz="3200" b="1" u="sng" dirty="0">
              <a:solidFill>
                <a:srgbClr val="FFFF00"/>
              </a:solidFill>
              <a:latin typeface="Baskerville Old Face" pitchFamily="18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Versus How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186" y="810491"/>
            <a:ext cx="8857814" cy="5590309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We’ve been trying for </a:t>
            </a:r>
            <a:r>
              <a:rPr lang="en-US" dirty="0" smtClean="0">
                <a:solidFill>
                  <a:srgbClr val="FFFF00"/>
                </a:solidFill>
              </a:rPr>
              <a:t>30 years </a:t>
            </a:r>
            <a:r>
              <a:rPr lang="en-US" dirty="0" smtClean="0"/>
              <a:t>to cross this barrier 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18</a:t>
            </a:fld>
            <a:endParaRPr lang="en-US" altLang="zh-CN"/>
          </a:p>
        </p:txBody>
      </p:sp>
      <p:pic>
        <p:nvPicPr>
          <p:cNvPr id="12" name="Picture 11" descr="womanengine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7431" y="3786095"/>
            <a:ext cx="1863693" cy="2781631"/>
          </a:xfrm>
          <a:prstGeom prst="rect">
            <a:avLst/>
          </a:prstGeom>
        </p:spPr>
      </p:pic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2912481" y="2673398"/>
            <a:ext cx="1854963" cy="3808437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l"/>
            <a:r>
              <a:rPr lang="en-US" altLang="zh-CN" sz="1200" dirty="0">
                <a:solidFill>
                  <a:schemeClr val="bg1"/>
                </a:solidFill>
                <a:ea typeface="宋体" charset="-122"/>
              </a:rPr>
              <a:t>MODULE main</a:t>
            </a:r>
          </a:p>
          <a:p>
            <a:pPr algn="l"/>
            <a:r>
              <a:rPr lang="en-US" altLang="zh-CN" sz="1200" dirty="0">
                <a:solidFill>
                  <a:schemeClr val="bg1"/>
                </a:solidFill>
                <a:ea typeface="宋体" charset="-122"/>
              </a:rPr>
              <a:t>#define false 0</a:t>
            </a:r>
          </a:p>
          <a:p>
            <a:pPr algn="l"/>
            <a:r>
              <a:rPr lang="en-US" altLang="zh-CN" sz="1200" dirty="0">
                <a:solidFill>
                  <a:schemeClr val="bg1"/>
                </a:solidFill>
                <a:ea typeface="宋体" charset="-122"/>
              </a:rPr>
              <a:t>#define true 1</a:t>
            </a:r>
          </a:p>
          <a:p>
            <a:pPr algn="l"/>
            <a:r>
              <a:rPr lang="en-US" altLang="zh-CN" sz="1200" dirty="0">
                <a:solidFill>
                  <a:schemeClr val="bg1"/>
                </a:solidFill>
                <a:ea typeface="宋体" charset="-122"/>
              </a:rPr>
              <a:t>VAR               </a:t>
            </a:r>
          </a:p>
          <a:p>
            <a:pPr algn="l"/>
            <a:r>
              <a:rPr lang="en-US" altLang="zh-CN" sz="1200" dirty="0">
                <a:solidFill>
                  <a:schemeClr val="bg1"/>
                </a:solidFill>
                <a:ea typeface="宋体" charset="-122"/>
              </a:rPr>
              <a:t>            x, y : </a:t>
            </a:r>
            <a:r>
              <a:rPr lang="en-US" altLang="zh-CN" sz="1200" dirty="0" err="1">
                <a:solidFill>
                  <a:schemeClr val="bg1"/>
                </a:solidFill>
                <a:ea typeface="宋体" charset="-122"/>
              </a:rPr>
              <a:t>boolean</a:t>
            </a:r>
            <a:r>
              <a:rPr lang="en-US" altLang="zh-CN" sz="1200" dirty="0">
                <a:solidFill>
                  <a:schemeClr val="bg1"/>
                </a:solidFill>
                <a:ea typeface="宋体" charset="-122"/>
              </a:rPr>
              <a:t>;</a:t>
            </a:r>
          </a:p>
          <a:p>
            <a:pPr algn="l"/>
            <a:r>
              <a:rPr lang="en-US" altLang="zh-CN" sz="1200" dirty="0">
                <a:solidFill>
                  <a:schemeClr val="bg1"/>
                </a:solidFill>
                <a:ea typeface="宋体" charset="-122"/>
              </a:rPr>
              <a:t>ASSIGN          </a:t>
            </a:r>
          </a:p>
          <a:p>
            <a:pPr algn="l"/>
            <a:r>
              <a:rPr lang="en-US" altLang="zh-CN" sz="1200" dirty="0">
                <a:solidFill>
                  <a:schemeClr val="bg1"/>
                </a:solidFill>
                <a:ea typeface="宋体" charset="-122"/>
              </a:rPr>
              <a:t>              init (x) := false;</a:t>
            </a:r>
          </a:p>
          <a:p>
            <a:pPr algn="l"/>
            <a:r>
              <a:rPr lang="en-US" altLang="zh-CN" sz="1200" dirty="0">
                <a:solidFill>
                  <a:schemeClr val="bg1"/>
                </a:solidFill>
                <a:ea typeface="宋体" charset="-122"/>
              </a:rPr>
              <a:t>              init (y) := false;</a:t>
            </a:r>
          </a:p>
          <a:p>
            <a:pPr algn="l"/>
            <a:endParaRPr lang="en-US" altLang="zh-CN" sz="400" dirty="0">
              <a:solidFill>
                <a:schemeClr val="bg1"/>
              </a:solidFill>
              <a:ea typeface="宋体" charset="-122"/>
            </a:endParaRPr>
          </a:p>
          <a:p>
            <a:pPr algn="l"/>
            <a:r>
              <a:rPr lang="en-US" altLang="zh-CN" sz="1200" dirty="0">
                <a:solidFill>
                  <a:schemeClr val="bg1"/>
                </a:solidFill>
                <a:ea typeface="宋体" charset="-122"/>
              </a:rPr>
              <a:t>              next (x) := case</a:t>
            </a:r>
          </a:p>
          <a:p>
            <a:pPr algn="l"/>
            <a:r>
              <a:rPr lang="en-US" altLang="zh-CN" sz="1200" dirty="0">
                <a:solidFill>
                  <a:schemeClr val="bg1"/>
                </a:solidFill>
                <a:ea typeface="宋体" charset="-122"/>
              </a:rPr>
              <a:t>                    !x &amp; y : true;</a:t>
            </a:r>
          </a:p>
          <a:p>
            <a:pPr algn="l"/>
            <a:r>
              <a:rPr lang="en-US" altLang="zh-CN" sz="1200" dirty="0">
                <a:solidFill>
                  <a:schemeClr val="bg1"/>
                </a:solidFill>
                <a:ea typeface="宋体" charset="-122"/>
              </a:rPr>
              <a:t>                    !y        : true;</a:t>
            </a:r>
          </a:p>
          <a:p>
            <a:pPr algn="l"/>
            <a:r>
              <a:rPr lang="en-US" altLang="zh-CN" sz="1200" dirty="0">
                <a:solidFill>
                  <a:schemeClr val="bg1"/>
                </a:solidFill>
                <a:ea typeface="宋体" charset="-122"/>
              </a:rPr>
              <a:t>                    x         : false;</a:t>
            </a:r>
          </a:p>
          <a:p>
            <a:pPr algn="l"/>
            <a:r>
              <a:rPr lang="en-US" altLang="zh-CN" sz="1200" dirty="0">
                <a:solidFill>
                  <a:schemeClr val="bg1"/>
                </a:solidFill>
                <a:ea typeface="宋体" charset="-122"/>
              </a:rPr>
              <a:t>                    true    : x;</a:t>
            </a:r>
          </a:p>
          <a:p>
            <a:pPr algn="l"/>
            <a:r>
              <a:rPr lang="en-US" altLang="zh-CN" sz="1200" dirty="0">
                <a:solidFill>
                  <a:schemeClr val="bg1"/>
                </a:solidFill>
                <a:ea typeface="宋体" charset="-122"/>
              </a:rPr>
              <a:t>              </a:t>
            </a:r>
            <a:r>
              <a:rPr lang="en-US" altLang="zh-CN" sz="1200" dirty="0" err="1">
                <a:solidFill>
                  <a:schemeClr val="bg1"/>
                </a:solidFill>
                <a:ea typeface="宋体" charset="-122"/>
              </a:rPr>
              <a:t>esac</a:t>
            </a:r>
            <a:r>
              <a:rPr lang="en-US" altLang="zh-CN" sz="1200" dirty="0">
                <a:solidFill>
                  <a:schemeClr val="bg1"/>
                </a:solidFill>
                <a:ea typeface="宋体" charset="-122"/>
              </a:rPr>
              <a:t>;</a:t>
            </a:r>
          </a:p>
          <a:p>
            <a:pPr algn="l"/>
            <a:endParaRPr lang="en-US" altLang="zh-CN" sz="400" dirty="0">
              <a:solidFill>
                <a:schemeClr val="bg1"/>
              </a:solidFill>
              <a:ea typeface="宋体" charset="-122"/>
            </a:endParaRPr>
          </a:p>
          <a:p>
            <a:pPr algn="l"/>
            <a:r>
              <a:rPr lang="en-US" altLang="zh-CN" sz="1200" dirty="0">
                <a:solidFill>
                  <a:schemeClr val="bg1"/>
                </a:solidFill>
                <a:ea typeface="宋体" charset="-122"/>
              </a:rPr>
              <a:t>              next (y) := case</a:t>
            </a:r>
          </a:p>
          <a:p>
            <a:pPr algn="l"/>
            <a:r>
              <a:rPr lang="en-US" altLang="zh-CN" sz="1200" dirty="0">
                <a:solidFill>
                  <a:schemeClr val="bg1"/>
                </a:solidFill>
                <a:ea typeface="宋体" charset="-122"/>
              </a:rPr>
              <a:t>                    x &amp; !y : false;</a:t>
            </a:r>
          </a:p>
          <a:p>
            <a:pPr algn="l"/>
            <a:r>
              <a:rPr lang="en-US" altLang="zh-CN" sz="1200" dirty="0">
                <a:solidFill>
                  <a:schemeClr val="bg1"/>
                </a:solidFill>
                <a:ea typeface="宋体" charset="-122"/>
              </a:rPr>
              <a:t>                    x &amp; y  : y;</a:t>
            </a:r>
          </a:p>
          <a:p>
            <a:pPr algn="l"/>
            <a:r>
              <a:rPr lang="en-US" altLang="zh-CN" sz="1200" dirty="0">
                <a:solidFill>
                  <a:schemeClr val="bg1"/>
                </a:solidFill>
                <a:ea typeface="宋体" charset="-122"/>
              </a:rPr>
              <a:t>                    !x &amp; y : false;</a:t>
            </a:r>
          </a:p>
          <a:p>
            <a:pPr algn="l"/>
            <a:r>
              <a:rPr lang="en-US" altLang="zh-CN" sz="1200" dirty="0">
                <a:solidFill>
                  <a:schemeClr val="bg1"/>
                </a:solidFill>
                <a:ea typeface="宋体" charset="-122"/>
              </a:rPr>
              <a:t>                    true    : true;</a:t>
            </a:r>
          </a:p>
          <a:p>
            <a:pPr algn="l"/>
            <a:r>
              <a:rPr lang="en-US" altLang="zh-CN" sz="1200" dirty="0">
                <a:solidFill>
                  <a:schemeClr val="bg1"/>
                </a:solidFill>
                <a:ea typeface="宋体" charset="-122"/>
              </a:rPr>
              <a:t>               </a:t>
            </a:r>
            <a:r>
              <a:rPr lang="en-US" altLang="zh-CN" sz="1200" dirty="0" err="1">
                <a:solidFill>
                  <a:schemeClr val="bg1"/>
                </a:solidFill>
                <a:ea typeface="宋体" charset="-122"/>
              </a:rPr>
              <a:t>esac</a:t>
            </a:r>
            <a:r>
              <a:rPr lang="en-US" altLang="zh-CN" sz="1200" dirty="0">
                <a:solidFill>
                  <a:schemeClr val="bg1"/>
                </a:solidFill>
                <a:ea typeface="宋体" charset="-122"/>
              </a:rPr>
              <a:t>;</a:t>
            </a:r>
            <a:endParaRPr lang="zh-CN" altLang="en-US" sz="1200" dirty="0">
              <a:solidFill>
                <a:schemeClr val="bg1"/>
              </a:solidFill>
              <a:ea typeface="宋体" charset="-122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7084854" y="2982394"/>
            <a:ext cx="1947462" cy="2120092"/>
            <a:chOff x="5207194" y="2793936"/>
            <a:chExt cx="1947462" cy="2120092"/>
          </a:xfrm>
        </p:grpSpPr>
        <p:sp>
          <p:nvSpPr>
            <p:cNvPr id="16" name="Rectangle 54"/>
            <p:cNvSpPr>
              <a:spLocks noChangeArrowheads="1"/>
            </p:cNvSpPr>
            <p:nvPr/>
          </p:nvSpPr>
          <p:spPr bwMode="auto">
            <a:xfrm>
              <a:off x="5207194" y="2793936"/>
              <a:ext cx="1947462" cy="21200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7" name="Group 40"/>
            <p:cNvGrpSpPr>
              <a:grpSpLocks/>
            </p:cNvGrpSpPr>
            <p:nvPr/>
          </p:nvGrpSpPr>
          <p:grpSpPr bwMode="auto">
            <a:xfrm>
              <a:off x="5534295" y="2991264"/>
              <a:ext cx="555625" cy="469900"/>
              <a:chOff x="2951" y="990"/>
              <a:chExt cx="350" cy="296"/>
            </a:xfrm>
          </p:grpSpPr>
          <p:sp>
            <p:nvSpPr>
              <p:cNvPr id="33" name="Oval 9"/>
              <p:cNvSpPr>
                <a:spLocks noChangeArrowheads="1"/>
              </p:cNvSpPr>
              <p:nvPr/>
            </p:nvSpPr>
            <p:spPr bwMode="auto">
              <a:xfrm>
                <a:off x="2951" y="990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Text Box 10"/>
              <p:cNvSpPr txBox="1">
                <a:spLocks noChangeArrowheads="1"/>
              </p:cNvSpPr>
              <p:nvPr/>
            </p:nvSpPr>
            <p:spPr bwMode="auto">
              <a:xfrm>
                <a:off x="2969" y="1013"/>
                <a:ext cx="312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FF</a:t>
                </a:r>
              </a:p>
            </p:txBody>
          </p:sp>
        </p:grpSp>
        <p:sp>
          <p:nvSpPr>
            <p:cNvPr id="18" name="Line 22"/>
            <p:cNvSpPr>
              <a:spLocks noChangeShapeType="1"/>
            </p:cNvSpPr>
            <p:nvPr/>
          </p:nvSpPr>
          <p:spPr bwMode="auto">
            <a:xfrm>
              <a:off x="5318876" y="2896763"/>
              <a:ext cx="250960" cy="18984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" name="Group 41"/>
            <p:cNvGrpSpPr>
              <a:grpSpLocks/>
            </p:cNvGrpSpPr>
            <p:nvPr/>
          </p:nvGrpSpPr>
          <p:grpSpPr bwMode="auto">
            <a:xfrm>
              <a:off x="5534294" y="4100926"/>
              <a:ext cx="555626" cy="469900"/>
              <a:chOff x="2951" y="990"/>
              <a:chExt cx="350" cy="296"/>
            </a:xfrm>
          </p:grpSpPr>
          <p:sp>
            <p:nvSpPr>
              <p:cNvPr id="31" name="Oval 42"/>
              <p:cNvSpPr>
                <a:spLocks noChangeArrowheads="1"/>
              </p:cNvSpPr>
              <p:nvPr/>
            </p:nvSpPr>
            <p:spPr bwMode="auto">
              <a:xfrm>
                <a:off x="2951" y="990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Text Box 43"/>
              <p:cNvSpPr txBox="1">
                <a:spLocks noChangeArrowheads="1"/>
              </p:cNvSpPr>
              <p:nvPr/>
            </p:nvSpPr>
            <p:spPr bwMode="auto">
              <a:xfrm>
                <a:off x="2960" y="1013"/>
                <a:ext cx="321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chemeClr val="tx1"/>
                    </a:solidFill>
                  </a:rPr>
                  <a:t>TF</a:t>
                </a:r>
              </a:p>
            </p:txBody>
          </p:sp>
        </p:grpSp>
        <p:grpSp>
          <p:nvGrpSpPr>
            <p:cNvPr id="20" name="Group 44"/>
            <p:cNvGrpSpPr>
              <a:grpSpLocks/>
            </p:cNvGrpSpPr>
            <p:nvPr/>
          </p:nvGrpSpPr>
          <p:grpSpPr bwMode="auto">
            <a:xfrm>
              <a:off x="6489188" y="4100926"/>
              <a:ext cx="555626" cy="469900"/>
              <a:chOff x="2951" y="990"/>
              <a:chExt cx="350" cy="296"/>
            </a:xfrm>
          </p:grpSpPr>
          <p:sp>
            <p:nvSpPr>
              <p:cNvPr id="29" name="Oval 45"/>
              <p:cNvSpPr>
                <a:spLocks noChangeArrowheads="1"/>
              </p:cNvSpPr>
              <p:nvPr/>
            </p:nvSpPr>
            <p:spPr bwMode="auto">
              <a:xfrm>
                <a:off x="2951" y="990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Text Box 46"/>
              <p:cNvSpPr txBox="1">
                <a:spLocks noChangeArrowheads="1"/>
              </p:cNvSpPr>
              <p:nvPr/>
            </p:nvSpPr>
            <p:spPr bwMode="auto">
              <a:xfrm>
                <a:off x="2960" y="1013"/>
                <a:ext cx="321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chemeClr val="tx1"/>
                    </a:solidFill>
                  </a:rPr>
                  <a:t>FT</a:t>
                </a:r>
              </a:p>
            </p:txBody>
          </p:sp>
        </p:grpSp>
        <p:grpSp>
          <p:nvGrpSpPr>
            <p:cNvPr id="21" name="Group 47"/>
            <p:cNvGrpSpPr>
              <a:grpSpLocks/>
            </p:cNvGrpSpPr>
            <p:nvPr/>
          </p:nvGrpSpPr>
          <p:grpSpPr bwMode="auto">
            <a:xfrm>
              <a:off x="6487593" y="2992851"/>
              <a:ext cx="555625" cy="469900"/>
              <a:chOff x="2951" y="990"/>
              <a:chExt cx="350" cy="296"/>
            </a:xfrm>
          </p:grpSpPr>
          <p:sp>
            <p:nvSpPr>
              <p:cNvPr id="27" name="Oval 48"/>
              <p:cNvSpPr>
                <a:spLocks noChangeArrowheads="1"/>
              </p:cNvSpPr>
              <p:nvPr/>
            </p:nvSpPr>
            <p:spPr bwMode="auto">
              <a:xfrm>
                <a:off x="2951" y="990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Text Box 49"/>
              <p:cNvSpPr txBox="1">
                <a:spLocks noChangeArrowheads="1"/>
              </p:cNvSpPr>
              <p:nvPr/>
            </p:nvSpPr>
            <p:spPr bwMode="auto">
              <a:xfrm>
                <a:off x="2951" y="1013"/>
                <a:ext cx="330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chemeClr val="tx1"/>
                    </a:solidFill>
                  </a:rPr>
                  <a:t>TT</a:t>
                </a:r>
              </a:p>
            </p:txBody>
          </p:sp>
        </p:grpSp>
        <p:sp>
          <p:nvSpPr>
            <p:cNvPr id="22" name="Line 50"/>
            <p:cNvSpPr>
              <a:spLocks noChangeShapeType="1"/>
            </p:cNvSpPr>
            <p:nvPr/>
          </p:nvSpPr>
          <p:spPr bwMode="auto">
            <a:xfrm>
              <a:off x="6079712" y="3224831"/>
              <a:ext cx="406293" cy="138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51"/>
            <p:cNvSpPr>
              <a:spLocks noChangeShapeType="1"/>
            </p:cNvSpPr>
            <p:nvPr/>
          </p:nvSpPr>
          <p:spPr bwMode="auto">
            <a:xfrm>
              <a:off x="6766993" y="3467513"/>
              <a:ext cx="0" cy="62865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52"/>
            <p:cNvSpPr>
              <a:spLocks/>
            </p:cNvSpPr>
            <p:nvPr/>
          </p:nvSpPr>
          <p:spPr bwMode="auto">
            <a:xfrm>
              <a:off x="5284110" y="4373649"/>
              <a:ext cx="490538" cy="441325"/>
            </a:xfrm>
            <a:custGeom>
              <a:avLst/>
              <a:gdLst>
                <a:gd name="T0" fmla="*/ 309 w 309"/>
                <a:gd name="T1" fmla="*/ 129 h 278"/>
                <a:gd name="T2" fmla="*/ 111 w 309"/>
                <a:gd name="T3" fmla="*/ 276 h 278"/>
                <a:gd name="T4" fmla="*/ 7 w 309"/>
                <a:gd name="T5" fmla="*/ 140 h 278"/>
                <a:gd name="T6" fmla="*/ 151 w 309"/>
                <a:gd name="T7" fmla="*/ 0 h 27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09"/>
                <a:gd name="T13" fmla="*/ 0 h 278"/>
                <a:gd name="T14" fmla="*/ 309 w 309"/>
                <a:gd name="T15" fmla="*/ 278 h 27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09" h="278">
                  <a:moveTo>
                    <a:pt x="309" y="129"/>
                  </a:moveTo>
                  <a:cubicBezTo>
                    <a:pt x="276" y="154"/>
                    <a:pt x="161" y="274"/>
                    <a:pt x="111" y="276"/>
                  </a:cubicBezTo>
                  <a:cubicBezTo>
                    <a:pt x="61" y="278"/>
                    <a:pt x="0" y="186"/>
                    <a:pt x="7" y="140"/>
                  </a:cubicBezTo>
                  <a:cubicBezTo>
                    <a:pt x="14" y="94"/>
                    <a:pt x="121" y="29"/>
                    <a:pt x="151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61"/>
            <p:cNvSpPr>
              <a:spLocks noChangeShapeType="1"/>
            </p:cNvSpPr>
            <p:nvPr/>
          </p:nvSpPr>
          <p:spPr bwMode="auto">
            <a:xfrm flipH="1">
              <a:off x="6093672" y="4329525"/>
              <a:ext cx="398683" cy="515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1" name="Picture 10" descr="scientis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696" y="3838841"/>
            <a:ext cx="2935961" cy="27481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13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We Do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smtClean="0">
                <a:solidFill>
                  <a:schemeClr val="tx2"/>
                </a:solidFill>
              </a:rPr>
              <a:t>Make</a:t>
            </a:r>
            <a:r>
              <a:rPr lang="en-US" dirty="0" smtClean="0"/>
              <a:t>” engineers use formal methods ?</a:t>
            </a:r>
          </a:p>
          <a:p>
            <a:pPr lvl="1"/>
            <a:r>
              <a:rPr lang="en-US" dirty="0" smtClean="0"/>
              <a:t>We do not have that power …</a:t>
            </a:r>
          </a:p>
          <a:p>
            <a:pPr lvl="1"/>
            <a:r>
              <a:rPr lang="en-US" dirty="0" smtClean="0"/>
              <a:t>and … they </a:t>
            </a:r>
            <a:r>
              <a:rPr lang="en-US" dirty="0" err="1" smtClean="0"/>
              <a:t>ain’t</a:t>
            </a:r>
            <a:r>
              <a:rPr lang="en-US" dirty="0" smtClean="0"/>
              <a:t> mathematicians …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Teach</a:t>
            </a:r>
            <a:r>
              <a:rPr lang="en-US" dirty="0" smtClean="0"/>
              <a:t> them formal methods are </a:t>
            </a:r>
            <a:r>
              <a:rPr lang="en-US" dirty="0" smtClean="0">
                <a:solidFill>
                  <a:schemeClr val="tx2"/>
                </a:solidFill>
              </a:rPr>
              <a:t>better</a:t>
            </a:r>
            <a:r>
              <a:rPr lang="en-US" dirty="0" smtClean="0"/>
              <a:t> ?</a:t>
            </a:r>
          </a:p>
          <a:p>
            <a:pPr lvl="1"/>
            <a:r>
              <a:rPr lang="en-US" dirty="0" smtClean="0"/>
              <a:t>It’s been a hard sell for a very long time …</a:t>
            </a:r>
          </a:p>
          <a:p>
            <a:pPr lvl="1"/>
            <a:r>
              <a:rPr lang="en-US" dirty="0" smtClean="0"/>
              <a:t>and … they </a:t>
            </a:r>
            <a:r>
              <a:rPr lang="en-US" dirty="0" err="1" smtClean="0"/>
              <a:t>ain’t</a:t>
            </a:r>
            <a:r>
              <a:rPr lang="en-US" dirty="0" smtClean="0"/>
              <a:t> mathematicians …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Give up</a:t>
            </a:r>
            <a:r>
              <a:rPr lang="en-US" dirty="0" smtClean="0"/>
              <a:t> ?</a:t>
            </a:r>
          </a:p>
          <a:p>
            <a:pPr lvl="1"/>
            <a:r>
              <a:rPr lang="en-US" dirty="0" smtClean="0"/>
              <a:t>“if you can’t beat ‘</a:t>
            </a:r>
            <a:r>
              <a:rPr lang="en-US" dirty="0" err="1" smtClean="0"/>
              <a:t>em</a:t>
            </a:r>
            <a:r>
              <a:rPr lang="en-US" dirty="0" smtClean="0"/>
              <a:t>, join ‘</a:t>
            </a:r>
            <a:r>
              <a:rPr lang="en-US" dirty="0" err="1" smtClean="0"/>
              <a:t>em</a:t>
            </a:r>
            <a:r>
              <a:rPr lang="en-US" dirty="0" smtClean="0"/>
              <a:t>”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Infiltrate</a:t>
            </a:r>
            <a:r>
              <a:rPr lang="en-US" dirty="0" smtClean="0"/>
              <a:t> them …</a:t>
            </a:r>
          </a:p>
          <a:p>
            <a:pPr lvl="1"/>
            <a:r>
              <a:rPr lang="en-US" dirty="0" smtClean="0"/>
              <a:t>They </a:t>
            </a:r>
            <a:r>
              <a:rPr lang="en-US" dirty="0" err="1" smtClean="0"/>
              <a:t>ain’t</a:t>
            </a:r>
            <a:r>
              <a:rPr lang="en-US" dirty="0" smtClean="0"/>
              <a:t> mathematicians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19</a:t>
            </a:fld>
            <a:endParaRPr lang="en-US" altLang="zh-CN"/>
          </a:p>
        </p:txBody>
      </p:sp>
      <p:sp>
        <p:nvSpPr>
          <p:cNvPr id="8" name="Rounded Rectangle 7"/>
          <p:cNvSpPr/>
          <p:nvPr/>
        </p:nvSpPr>
        <p:spPr>
          <a:xfrm>
            <a:off x="5535262" y="5200214"/>
            <a:ext cx="3252751" cy="1312269"/>
          </a:xfrm>
          <a:prstGeom prst="roundRect">
            <a:avLst/>
          </a:prstGeom>
          <a:solidFill>
            <a:srgbClr val="000099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altLang="zh-CN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But they don’t need to be !!!</a:t>
            </a:r>
            <a:endParaRPr lang="en-US" altLang="zh-CN" sz="3200" b="1" i="1" dirty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6249" y="0"/>
            <a:ext cx="6814750" cy="1219200"/>
          </a:xfrm>
        </p:spPr>
        <p:txBody>
          <a:bodyPr/>
          <a:lstStyle/>
          <a:p>
            <a:r>
              <a:rPr lang="en-US" dirty="0" smtClean="0"/>
              <a:t>ICFEM – 10 Year Anniversary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2323070"/>
          </a:xfrm>
        </p:spPr>
        <p:txBody>
          <a:bodyPr/>
          <a:lstStyle/>
          <a:p>
            <a:r>
              <a:rPr lang="en-US" dirty="0" smtClean="0"/>
              <a:t>ICFEM 1 – 1997 in Hiroshima</a:t>
            </a:r>
          </a:p>
          <a:p>
            <a:r>
              <a:rPr lang="en-US" dirty="0" smtClean="0"/>
              <a:t>Florida, Macau, Manchester, Seattle, Singapore, Shanghai, York, Brisbane, Hiroshima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</a:t>
            </a:fld>
            <a:endParaRPr lang="en-US" altLang="zh-CN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36605" y="2857767"/>
            <a:ext cx="8361406" cy="1815882"/>
          </a:xfrm>
          <a:prstGeom prst="rect">
            <a:avLst/>
          </a:prstGeom>
          <a:solidFill>
            <a:srgbClr val="0033CC"/>
          </a:solidFill>
          <a:ln w="1905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altLang="zh-CN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The challenge is to scale up formal methods and integrate them into engineering development processes ...  bring together those interested in the application of formal engineering methods to computer systems.</a:t>
            </a:r>
            <a:endParaRPr lang="en-US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charset="-122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0" y="4897498"/>
            <a:ext cx="9144000" cy="151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Great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papers on engineering of formal methods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3200" kern="0" baseline="0" dirty="0" smtClean="0">
                <a:latin typeface="+mn-lt"/>
              </a:rPr>
              <a:t>Growth of this conference has</a:t>
            </a:r>
            <a:r>
              <a:rPr lang="en-US" sz="3200" kern="0" dirty="0" smtClean="0">
                <a:latin typeface="+mn-lt"/>
              </a:rPr>
              <a:t> proved it to be an undeniable success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Isolate</a:t>
            </a:r>
          </a:p>
          <a:p>
            <a:pPr marL="914400" lvl="1" indent="-514350"/>
            <a:r>
              <a:rPr lang="en-US" dirty="0" smtClean="0"/>
              <a:t>One mathematician supporting a group of engineers</a:t>
            </a:r>
          </a:p>
          <a:p>
            <a:pPr marL="914400" lvl="1" indent="-514350"/>
            <a:r>
              <a:rPr lang="en-US" dirty="0" smtClean="0"/>
              <a:t>An “enabler” to cross the barrier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Disguise</a:t>
            </a:r>
          </a:p>
          <a:p>
            <a:pPr marL="914400" lvl="1" indent="-514350"/>
            <a:r>
              <a:rPr lang="en-US" dirty="0" smtClean="0"/>
              <a:t>Refine the formal methods into engineering techniques</a:t>
            </a:r>
          </a:p>
          <a:p>
            <a:pPr marL="914400" lvl="1" indent="-514350"/>
            <a:r>
              <a:rPr lang="en-US" dirty="0" smtClean="0"/>
              <a:t>Hide the math in programming standards, frameworks or language features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Embed</a:t>
            </a:r>
          </a:p>
          <a:p>
            <a:pPr marL="914400" lvl="1" indent="-514350"/>
            <a:r>
              <a:rPr lang="en-US" dirty="0" smtClean="0"/>
              <a:t>Put the math into tools</a:t>
            </a:r>
          </a:p>
          <a:p>
            <a:pPr marL="914400" lvl="1" indent="-514350"/>
            <a:r>
              <a:rPr lang="en-US" dirty="0" smtClean="0"/>
              <a:t>Hide them in processes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20</a:t>
            </a:fld>
            <a:endParaRPr lang="en-US" altLang="zh-CN"/>
          </a:p>
        </p:txBody>
      </p:sp>
      <p:sp>
        <p:nvSpPr>
          <p:cNvPr id="7" name="Rounded Rectangle 6"/>
          <p:cNvSpPr/>
          <p:nvPr/>
        </p:nvSpPr>
        <p:spPr>
          <a:xfrm>
            <a:off x="4362595" y="4111310"/>
            <a:ext cx="4697642" cy="2450034"/>
          </a:xfrm>
          <a:prstGeom prst="roundRect">
            <a:avLst/>
          </a:prstGeom>
          <a:solidFill>
            <a:srgbClr val="000099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altLang="zh-CN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All this science,</a:t>
            </a:r>
          </a:p>
          <a:p>
            <a:pPr algn="ctr">
              <a:defRPr/>
            </a:pPr>
            <a:r>
              <a:rPr lang="en-US" altLang="zh-CN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I don't understand</a:t>
            </a:r>
          </a:p>
          <a:p>
            <a:pPr algn="ctr">
              <a:defRPr/>
            </a:pPr>
            <a:r>
              <a:rPr lang="en-US" altLang="zh-CN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It's just my job,</a:t>
            </a:r>
          </a:p>
          <a:p>
            <a:pPr algn="ctr">
              <a:defRPr/>
            </a:pPr>
            <a:r>
              <a:rPr lang="en-US" altLang="zh-CN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5 days a week.</a:t>
            </a:r>
          </a:p>
          <a:p>
            <a:pPr algn="ctr">
              <a:defRPr/>
            </a:pPr>
            <a:r>
              <a:rPr lang="en-US" altLang="zh-CN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A rocket man!</a:t>
            </a:r>
          </a:p>
          <a:p>
            <a:pPr algn="ctr">
              <a:defRPr/>
            </a:pPr>
            <a:r>
              <a:rPr lang="en-US" altLang="zh-CN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 – Elton John</a:t>
            </a:r>
            <a:endParaRPr lang="en-US" altLang="zh-CN" b="1" i="1" dirty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Isolate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500"/>
              </a:spcBef>
            </a:pPr>
            <a:r>
              <a:rPr lang="en-US" dirty="0" smtClean="0"/>
              <a:t>Building </a:t>
            </a:r>
            <a:r>
              <a:rPr lang="en-US" dirty="0" smtClean="0">
                <a:solidFill>
                  <a:schemeClr val="tx2"/>
                </a:solidFill>
              </a:rPr>
              <a:t>construction</a:t>
            </a:r>
            <a:r>
              <a:rPr lang="en-US" dirty="0" smtClean="0"/>
              <a:t> takes a lot of math</a:t>
            </a:r>
          </a:p>
          <a:p>
            <a:pPr lvl="1">
              <a:spcBef>
                <a:spcPts val="500"/>
              </a:spcBef>
            </a:pPr>
            <a:r>
              <a:rPr lang="en-US" dirty="0" smtClean="0"/>
              <a:t>Civil engineers </a:t>
            </a:r>
            <a:r>
              <a:rPr lang="en-US" dirty="0" smtClean="0">
                <a:solidFill>
                  <a:schemeClr val="tx2"/>
                </a:solidFill>
              </a:rPr>
              <a:t>eat math</a:t>
            </a:r>
            <a:r>
              <a:rPr lang="en-US" dirty="0" smtClean="0"/>
              <a:t> at every meal for four years in college</a:t>
            </a:r>
          </a:p>
          <a:p>
            <a:pPr lvl="1">
              <a:spcBef>
                <a:spcPts val="500"/>
              </a:spcBef>
            </a:pPr>
            <a:r>
              <a:rPr lang="en-US" dirty="0" smtClean="0"/>
              <a:t>But in construction … one civil</a:t>
            </a:r>
          </a:p>
          <a:p>
            <a:pPr lvl="1">
              <a:spcBef>
                <a:spcPts val="500"/>
              </a:spcBef>
              <a:buNone/>
            </a:pPr>
            <a:r>
              <a:rPr lang="en-US" dirty="0" smtClean="0"/>
              <a:t>    engineer and </a:t>
            </a:r>
            <a:r>
              <a:rPr lang="en-US" dirty="0" smtClean="0">
                <a:solidFill>
                  <a:schemeClr val="tx2"/>
                </a:solidFill>
              </a:rPr>
              <a:t>hundreds</a:t>
            </a:r>
            <a:r>
              <a:rPr lang="en-US" dirty="0" smtClean="0"/>
              <a:t> of other</a:t>
            </a:r>
          </a:p>
          <a:p>
            <a:pPr lvl="1">
              <a:spcBef>
                <a:spcPts val="500"/>
              </a:spcBef>
              <a:buNone/>
            </a:pPr>
            <a:r>
              <a:rPr lang="en-US" dirty="0" smtClean="0"/>
              <a:t>    professionals …</a:t>
            </a:r>
          </a:p>
          <a:p>
            <a:pPr>
              <a:spcBef>
                <a:spcPts val="500"/>
              </a:spcBef>
            </a:pPr>
            <a:r>
              <a:rPr lang="en-US" dirty="0" smtClean="0"/>
              <a:t>And the </a:t>
            </a:r>
            <a:r>
              <a:rPr lang="en-US" dirty="0" smtClean="0">
                <a:solidFill>
                  <a:schemeClr val="tx2"/>
                </a:solidFill>
              </a:rPr>
              <a:t>theory</a:t>
            </a:r>
            <a:r>
              <a:rPr lang="en-US" dirty="0" smtClean="0"/>
              <a:t> part ?</a:t>
            </a:r>
          </a:p>
          <a:p>
            <a:pPr lvl="1">
              <a:spcBef>
                <a:spcPts val="500"/>
              </a:spcBef>
            </a:pPr>
            <a:r>
              <a:rPr lang="en-US" dirty="0" smtClean="0"/>
              <a:t>Maybe one </a:t>
            </a:r>
            <a:r>
              <a:rPr lang="en-US" dirty="0" smtClean="0">
                <a:solidFill>
                  <a:schemeClr val="tx2"/>
                </a:solidFill>
              </a:rPr>
              <a:t>physicist</a:t>
            </a:r>
            <a:r>
              <a:rPr lang="en-US" dirty="0" smtClean="0"/>
              <a:t> for 1000</a:t>
            </a:r>
          </a:p>
          <a:p>
            <a:pPr lvl="1">
              <a:spcBef>
                <a:spcPts val="500"/>
              </a:spcBef>
              <a:buNone/>
            </a:pPr>
            <a:r>
              <a:rPr lang="en-US" dirty="0" smtClean="0"/>
              <a:t>   engineers !</a:t>
            </a:r>
          </a:p>
          <a:p>
            <a:pPr>
              <a:spcBef>
                <a:spcPts val="500"/>
              </a:spcBef>
            </a:pPr>
            <a:r>
              <a:rPr lang="en-US" dirty="0" smtClean="0"/>
              <a:t>Why should everyone </a:t>
            </a:r>
            <a:r>
              <a:rPr lang="en-US" dirty="0" smtClean="0">
                <a:solidFill>
                  <a:schemeClr val="tx2"/>
                </a:solidFill>
              </a:rPr>
              <a:t>learn</a:t>
            </a:r>
          </a:p>
          <a:p>
            <a:pPr>
              <a:spcBef>
                <a:spcPts val="500"/>
              </a:spcBef>
              <a:buNone/>
            </a:pPr>
            <a:r>
              <a:rPr lang="en-US" dirty="0" smtClean="0"/>
              <a:t>    formal methods 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21</a:t>
            </a:fld>
            <a:endParaRPr lang="en-US" altLang="zh-CN"/>
          </a:p>
        </p:txBody>
      </p:sp>
      <p:pic>
        <p:nvPicPr>
          <p:cNvPr id="7" name="Picture 6" descr="buildingConstruc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0559" y="1982362"/>
            <a:ext cx="3622408" cy="46208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Isolation in Software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2052165"/>
          </a:xfrm>
        </p:spPr>
        <p:txBody>
          <a:bodyPr/>
          <a:lstStyle/>
          <a:p>
            <a:r>
              <a:rPr lang="en-US" sz="2800" dirty="0" smtClean="0"/>
              <a:t>At George Mason, Paul Ammann and I have been teaching software testing to MS students for </a:t>
            </a:r>
            <a:r>
              <a:rPr lang="en-US" sz="2800" dirty="0" smtClean="0">
                <a:solidFill>
                  <a:schemeClr val="tx2"/>
                </a:solidFill>
              </a:rPr>
              <a:t>20 years</a:t>
            </a:r>
          </a:p>
          <a:p>
            <a:r>
              <a:rPr lang="en-US" sz="2800" dirty="0" smtClean="0"/>
              <a:t>Previous book (</a:t>
            </a:r>
            <a:r>
              <a:rPr lang="en-US" sz="2800" dirty="0" err="1" smtClean="0"/>
              <a:t>Beizer</a:t>
            </a:r>
            <a:r>
              <a:rPr lang="en-US" sz="2800" dirty="0" smtClean="0"/>
              <a:t>) went out of print in </a:t>
            </a:r>
            <a:r>
              <a:rPr lang="en-US" sz="2800" dirty="0" smtClean="0">
                <a:solidFill>
                  <a:schemeClr val="tx2"/>
                </a:solidFill>
              </a:rPr>
              <a:t>2002</a:t>
            </a:r>
          </a:p>
          <a:p>
            <a:r>
              <a:rPr lang="en-US" sz="2800" dirty="0" smtClean="0"/>
              <a:t>So we started </a:t>
            </a:r>
            <a:r>
              <a:rPr lang="en-US" sz="2800" dirty="0" smtClean="0">
                <a:solidFill>
                  <a:schemeClr val="tx2"/>
                </a:solidFill>
              </a:rPr>
              <a:t>writing our own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22</a:t>
            </a:fld>
            <a:endParaRPr lang="en-US" altLang="zh-CN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29735" y="2982657"/>
            <a:ext cx="7884531" cy="461665"/>
          </a:xfrm>
          <a:prstGeom prst="rect">
            <a:avLst/>
          </a:prstGeom>
          <a:solidFill>
            <a:srgbClr val="3333FF"/>
          </a:solidFill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sv-SE" b="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ＭＳ Ｐゴシック" pitchFamily="48" charset="-128"/>
                <a:cs typeface="Arial" charset="0"/>
              </a:rPr>
              <a:t>Introduction to Software Testing, Cambridge Press, 2008</a:t>
            </a:r>
            <a:endParaRPr lang="sv-SE" b="0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ea typeface="ＭＳ Ｐゴシック" pitchFamily="48" charset="-128"/>
              <a:cs typeface="Arial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0" y="3495893"/>
            <a:ext cx="9144000" cy="2052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Along the way, we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completely 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inverted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way testing is taught …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2800" kern="0" baseline="0" dirty="0" smtClean="0">
                <a:latin typeface="+mn-lt"/>
              </a:rPr>
              <a:t>Resulting in a completely different way to apply </a:t>
            </a:r>
            <a:r>
              <a:rPr lang="en-US" sz="2800" i="1" kern="0" baseline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formal engineering methods</a:t>
            </a:r>
            <a:r>
              <a:rPr lang="en-US" sz="2800" kern="0" baseline="0" dirty="0" smtClean="0">
                <a:latin typeface="+mn-lt"/>
              </a:rPr>
              <a:t> to testing …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Types of Test Activities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88900" y="833438"/>
            <a:ext cx="8966200" cy="550862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2800" dirty="0" smtClean="0"/>
              <a:t>Testing can be broken up into </a:t>
            </a:r>
            <a:r>
              <a:rPr lang="en-US" sz="2800" dirty="0" smtClean="0">
                <a:solidFill>
                  <a:srgbClr val="FFFF00"/>
                </a:solidFill>
              </a:rPr>
              <a:t>four</a:t>
            </a:r>
            <a:r>
              <a:rPr lang="en-US" sz="2800" dirty="0" smtClean="0"/>
              <a:t> general types of activities</a:t>
            </a:r>
          </a:p>
          <a:p>
            <a:pPr marL="914400" lvl="1" indent="-457200">
              <a:spcBef>
                <a:spcPts val="0"/>
              </a:spcBef>
              <a:buFont typeface="Times New Roman" pitchFamily="18" charset="0"/>
              <a:buAutoNum type="arabicPeriod"/>
            </a:pPr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</a:rPr>
              <a:t>Test Design</a:t>
            </a:r>
          </a:p>
          <a:p>
            <a:pPr marL="914400" lvl="1" indent="-457200">
              <a:spcBef>
                <a:spcPts val="0"/>
              </a:spcBef>
              <a:buFont typeface="Times New Roman" pitchFamily="18" charset="0"/>
              <a:buAutoNum type="arabicPeriod"/>
            </a:pPr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</a:rPr>
              <a:t>Test Automation</a:t>
            </a:r>
          </a:p>
          <a:p>
            <a:pPr marL="914400" lvl="1" indent="-457200">
              <a:spcBef>
                <a:spcPts val="0"/>
              </a:spcBef>
              <a:buFont typeface="Times New Roman" pitchFamily="18" charset="0"/>
              <a:buAutoNum type="arabicPeriod"/>
            </a:pPr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</a:rPr>
              <a:t>Test Execution</a:t>
            </a:r>
          </a:p>
          <a:p>
            <a:pPr marL="914400" lvl="1" indent="-457200">
              <a:spcBef>
                <a:spcPts val="0"/>
              </a:spcBef>
              <a:buFont typeface="Times New Roman" pitchFamily="18" charset="0"/>
              <a:buAutoNum type="arabicPeriod"/>
            </a:pPr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</a:rPr>
              <a:t>Test Evaluation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Each type of activity requires different </a:t>
            </a:r>
            <a:r>
              <a:rPr lang="en-US" sz="2800" dirty="0" smtClean="0">
                <a:solidFill>
                  <a:schemeClr val="tx2"/>
                </a:solidFill>
              </a:rPr>
              <a:t>skills</a:t>
            </a:r>
            <a:r>
              <a:rPr lang="en-US" sz="2800" dirty="0" smtClean="0"/>
              <a:t>, background </a:t>
            </a:r>
            <a:r>
              <a:rPr lang="en-US" sz="2800" dirty="0" smtClean="0">
                <a:solidFill>
                  <a:schemeClr val="tx2"/>
                </a:solidFill>
              </a:rPr>
              <a:t>knowledge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chemeClr val="tx2"/>
                </a:solidFill>
              </a:rPr>
              <a:t>education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chemeClr val="tx2"/>
                </a:solidFill>
              </a:rPr>
              <a:t>training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No reasonable software development organization uses the same people  for requirements, design, implementation, integration and configuration control</a:t>
            </a:r>
          </a:p>
        </p:txBody>
      </p:sp>
      <p:sp>
        <p:nvSpPr>
          <p:cNvPr id="1331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ICFEM 2008</a:t>
            </a:r>
            <a:endParaRPr lang="en-US" u="sng" smtClean="0"/>
          </a:p>
        </p:txBody>
      </p:sp>
      <p:sp>
        <p:nvSpPr>
          <p:cNvPr id="1331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 Jeff Offutt, 2008</a:t>
            </a:r>
          </a:p>
        </p:txBody>
      </p:sp>
      <p:sp>
        <p:nvSpPr>
          <p:cNvPr id="133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79C886-639F-4CB9-BA7E-15E5EE265412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50838" y="5102782"/>
            <a:ext cx="8442325" cy="954087"/>
          </a:xfrm>
          <a:prstGeom prst="rect">
            <a:avLst/>
          </a:prstGeom>
          <a:solidFill>
            <a:srgbClr val="0000CC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2800" b="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Why do test organizations still use the same people for all four test activities??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600200" y="6020357"/>
            <a:ext cx="5943600" cy="523875"/>
          </a:xfrm>
          <a:prstGeom prst="rect">
            <a:avLst/>
          </a:prstGeom>
          <a:solidFill>
            <a:srgbClr val="0000CC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2800" b="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This </a:t>
            </a:r>
            <a:r>
              <a:rPr lang="en-US" sz="2800" b="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clearly </a:t>
            </a:r>
            <a:r>
              <a:rPr lang="en-US" sz="2800" b="0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wastes</a:t>
            </a:r>
            <a:r>
              <a:rPr lang="en-US" sz="2800" b="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resources</a:t>
            </a:r>
            <a:endParaRPr lang="en-US" sz="2800" b="0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611313" y="5945744"/>
            <a:ext cx="5943600" cy="103188"/>
          </a:xfrm>
          <a:prstGeom prst="rect">
            <a:avLst/>
          </a:prstGeom>
          <a:solidFill>
            <a:srgbClr val="0000CC"/>
          </a:solidFill>
          <a:ln w="12700" algn="ctr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3282754" y="1709530"/>
            <a:ext cx="4105910" cy="1121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1371600" marR="0" lvl="2" indent="-4572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mic Sans MS" pitchFamily="66" charset="0"/>
              </a:rPr>
              <a:t>1.a) Criteria-based</a:t>
            </a:r>
          </a:p>
          <a:p>
            <a:pPr marL="1371600" marR="0" lvl="2" indent="-4572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mic Sans MS" pitchFamily="66" charset="0"/>
              </a:rPr>
              <a:t>1.b) Human-based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690934" y="1893361"/>
            <a:ext cx="1577340" cy="1588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FF00"/>
            </a:solidFill>
            <a:prstDash val="solid"/>
            <a:round/>
            <a:headEnd type="none" w="sm" len="sm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Test Activities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0" y="4979752"/>
            <a:ext cx="9144000" cy="1184739"/>
          </a:xfrm>
        </p:spPr>
        <p:txBody>
          <a:bodyPr/>
          <a:lstStyle/>
          <a:p>
            <a:r>
              <a:rPr lang="en-US" sz="2400" dirty="0" smtClean="0"/>
              <a:t>These four general test activities are quite </a:t>
            </a:r>
            <a:r>
              <a:rPr lang="en-US" sz="2400" dirty="0" smtClean="0">
                <a:solidFill>
                  <a:schemeClr val="tx2"/>
                </a:solidFill>
              </a:rPr>
              <a:t>different</a:t>
            </a:r>
          </a:p>
          <a:p>
            <a:r>
              <a:rPr lang="en-US" sz="2400" dirty="0" smtClean="0"/>
              <a:t>It is a poor use of </a:t>
            </a:r>
            <a:r>
              <a:rPr lang="en-US" sz="2400" dirty="0" smtClean="0">
                <a:solidFill>
                  <a:schemeClr val="tx2"/>
                </a:solidFill>
              </a:rPr>
              <a:t>resources</a:t>
            </a:r>
            <a:r>
              <a:rPr lang="en-US" sz="2400" dirty="0" smtClean="0"/>
              <a:t> to use people inappropriately</a:t>
            </a:r>
          </a:p>
        </p:txBody>
      </p:sp>
      <p:sp>
        <p:nvSpPr>
          <p:cNvPr id="1946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 charset="-122"/>
              </a:rPr>
              <a:t>ICFEM 2008</a:t>
            </a:r>
          </a:p>
        </p:txBody>
      </p:sp>
      <p:sp>
        <p:nvSpPr>
          <p:cNvPr id="1946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 charset="-122"/>
              </a:rPr>
              <a:t>©  Jeff Offutt, 2008</a:t>
            </a: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150AE52-D4A6-4D6E-A1E7-37BC6695AED3}" type="slidenum">
              <a:rPr lang="zh-CN" altLang="en-US" smtClean="0">
                <a:ea typeface="宋体" charset="-122"/>
              </a:rPr>
              <a:pPr/>
              <a:t>24</a:t>
            </a:fld>
            <a:endParaRPr lang="en-US" altLang="zh-CN" smtClean="0">
              <a:ea typeface="宋体" charset="-122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56852" y="898134"/>
          <a:ext cx="8712486" cy="3962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13710"/>
                <a:gridCol w="1397285"/>
                <a:gridCol w="680149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rgbClr val="000000"/>
                          </a:solidFill>
                        </a:rPr>
                        <a:t>1a.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rgbClr val="C00000"/>
                          </a:solidFill>
                        </a:rPr>
                        <a:t>Design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rgbClr val="000000"/>
                          </a:solidFill>
                        </a:rPr>
                        <a:t>Design test values to satisfy engineering goals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2000" b="0" dirty="0" smtClean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rgbClr val="C00000"/>
                          </a:solidFill>
                        </a:rPr>
                        <a:t>Criteria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rgbClr val="000000"/>
                          </a:solidFill>
                        </a:rPr>
                        <a:t>Requires knowledge of discrete math, programming and testing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rgbClr val="000000"/>
                          </a:solidFill>
                        </a:rPr>
                        <a:t>1b.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rgbClr val="C00000"/>
                          </a:solidFill>
                        </a:rPr>
                        <a:t>Design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rgbClr val="000000"/>
                          </a:solidFill>
                        </a:rPr>
                        <a:t>Design test values from domain knowledge</a:t>
                      </a: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</a:rPr>
                        <a:t> and intuition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rgbClr val="C00000"/>
                          </a:solidFill>
                        </a:rPr>
                        <a:t>Human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rgbClr val="000000"/>
                          </a:solidFill>
                        </a:rPr>
                        <a:t>Requires knowledge of domain, UI, testing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C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2.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rgbClr val="C00000"/>
                          </a:solidFill>
                        </a:rPr>
                        <a:t>Automation</a:t>
                      </a:r>
                      <a:endParaRPr lang="en-US" sz="2000" b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solidFill>
                            <a:srgbClr val="000000"/>
                          </a:solidFill>
                        </a:rPr>
                        <a:t>Embed test values into executable</a:t>
                      </a: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</a:rPr>
                        <a:t> scripts</a:t>
                      </a:r>
                      <a:endParaRPr lang="en-US" sz="2000" b="0" dirty="0" smtClean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CCEC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solidFill>
                            <a:srgbClr val="000000"/>
                          </a:solidFill>
                        </a:rPr>
                        <a:t>Requires knowledge of scripting</a:t>
                      </a:r>
                    </a:p>
                  </a:txBody>
                  <a:tcPr>
                    <a:solidFill>
                      <a:srgbClr val="CCEC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3.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rgbClr val="C00000"/>
                          </a:solidFill>
                        </a:rPr>
                        <a:t>Execution</a:t>
                      </a:r>
                      <a:endParaRPr lang="en-US" sz="2000" b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solidFill>
                            <a:srgbClr val="000000"/>
                          </a:solidFill>
                        </a:rPr>
                        <a:t>Run tests on the software and record the results</a:t>
                      </a:r>
                    </a:p>
                  </a:txBody>
                  <a:tcPr>
                    <a:solidFill>
                      <a:srgbClr val="CC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solidFill>
                            <a:srgbClr val="000000"/>
                          </a:solidFill>
                        </a:rPr>
                        <a:t>Requires very little knowledge</a:t>
                      </a:r>
                    </a:p>
                  </a:txBody>
                  <a:tcPr>
                    <a:solidFill>
                      <a:srgbClr val="CC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4.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rgbClr val="C00000"/>
                          </a:solidFill>
                        </a:rPr>
                        <a:t>Evaluation</a:t>
                      </a:r>
                      <a:endParaRPr lang="en-US" sz="2000" b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solidFill>
                            <a:srgbClr val="000000"/>
                          </a:solidFill>
                        </a:rPr>
                        <a:t>Evaluate results of testing,</a:t>
                      </a: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</a:rPr>
                        <a:t> report to developers</a:t>
                      </a:r>
                      <a:endParaRPr lang="en-US" sz="2000" b="0" dirty="0" smtClean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CCEC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solidFill>
                            <a:srgbClr val="000000"/>
                          </a:solidFill>
                        </a:rPr>
                        <a:t>Requires domain knowledge</a:t>
                      </a:r>
                    </a:p>
                  </a:txBody>
                  <a:tcPr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43838" y="5919804"/>
            <a:ext cx="8876872" cy="461665"/>
          </a:xfrm>
          <a:prstGeom prst="rect">
            <a:avLst/>
          </a:prstGeom>
          <a:solidFill>
            <a:srgbClr val="0000CC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Most </a:t>
            </a: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test </a:t>
            </a:r>
            <a:r>
              <a:rPr lang="en-US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teams use </a:t>
            </a: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the same people for ALL FOUR activities !!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Model-Driven Test Design – Steps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ICFEM 2008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Offutt, 2008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D2874A-A4CA-483A-B588-7D8BE14DD19F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2870" y="3596640"/>
            <a:ext cx="13830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s</a:t>
            </a:r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oftware artifact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88770" y="1125438"/>
            <a:ext cx="13830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model / structure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60420" y="1125438"/>
            <a:ext cx="18021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test requirements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22570" y="971550"/>
            <a:ext cx="2019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refined requirements / test specs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59040" y="3596640"/>
            <a:ext cx="13830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input values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00750" y="5132070"/>
            <a:ext cx="1002030" cy="707886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test cases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06900" y="5132070"/>
            <a:ext cx="1146810" cy="707886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test scripts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13050" y="5132070"/>
            <a:ext cx="1146810" cy="707886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test results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cxnSp>
        <p:nvCxnSpPr>
          <p:cNvPr id="16" name="Curved Connector 15"/>
          <p:cNvCxnSpPr>
            <a:stCxn id="7" idx="0"/>
            <a:endCxn id="8" idx="1"/>
          </p:cNvCxnSpPr>
          <p:nvPr/>
        </p:nvCxnSpPr>
        <p:spPr bwMode="auto">
          <a:xfrm rot="5400000" flipH="1" flipV="1">
            <a:off x="132948" y="2140819"/>
            <a:ext cx="2117259" cy="794385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5" name="Shape 24"/>
          <p:cNvCxnSpPr>
            <a:stCxn id="11" idx="2"/>
            <a:endCxn id="12" idx="3"/>
          </p:cNvCxnSpPr>
          <p:nvPr/>
        </p:nvCxnSpPr>
        <p:spPr bwMode="auto">
          <a:xfrm rot="5400000">
            <a:off x="7035925" y="4271382"/>
            <a:ext cx="1181487" cy="1247775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1230630" y="5132070"/>
            <a:ext cx="1135380" cy="707886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pass / fail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cxnSp>
        <p:nvCxnSpPr>
          <p:cNvPr id="50" name="Straight Arrow Connector 49"/>
          <p:cNvCxnSpPr/>
          <p:nvPr/>
        </p:nvCxnSpPr>
        <p:spPr bwMode="auto">
          <a:xfrm flipV="1">
            <a:off x="2833679" y="1463040"/>
            <a:ext cx="663901" cy="1682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3" name="Straight Arrow Connector 52"/>
          <p:cNvCxnSpPr/>
          <p:nvPr/>
        </p:nvCxnSpPr>
        <p:spPr bwMode="auto">
          <a:xfrm flipV="1">
            <a:off x="4876791" y="1478901"/>
            <a:ext cx="519113" cy="96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4" name="Straight Arrow Connector 53"/>
          <p:cNvCxnSpPr/>
          <p:nvPr/>
        </p:nvCxnSpPr>
        <p:spPr bwMode="auto">
          <a:xfrm rot="10800000">
            <a:off x="2300285" y="5484882"/>
            <a:ext cx="636587" cy="226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0" name="Straight Arrow Connector 59"/>
          <p:cNvCxnSpPr/>
          <p:nvPr/>
        </p:nvCxnSpPr>
        <p:spPr bwMode="auto">
          <a:xfrm rot="10800000">
            <a:off x="3848088" y="5484881"/>
            <a:ext cx="636587" cy="226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1" name="Straight Arrow Connector 60"/>
          <p:cNvCxnSpPr/>
          <p:nvPr/>
        </p:nvCxnSpPr>
        <p:spPr bwMode="auto">
          <a:xfrm rot="10800000">
            <a:off x="5448284" y="5484881"/>
            <a:ext cx="636587" cy="226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67" name="TextBox 66"/>
          <p:cNvSpPr txBox="1"/>
          <p:nvPr/>
        </p:nvSpPr>
        <p:spPr>
          <a:xfrm>
            <a:off x="1565910" y="3028950"/>
            <a:ext cx="2412840" cy="1015663"/>
          </a:xfrm>
          <a:prstGeom prst="rect">
            <a:avLst/>
          </a:prstGeom>
          <a:solidFill>
            <a:srgbClr val="0000CC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Bradley Hand ITC" pitchFamily="66" charset="0"/>
              </a:rPr>
              <a:t>IMPLEMENTATION</a:t>
            </a:r>
          </a:p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Bradley Hand ITC" pitchFamily="66" charset="0"/>
              </a:rPr>
              <a:t>ABSTRACTION</a:t>
            </a:r>
          </a:p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Bradley Hand ITC" pitchFamily="66" charset="0"/>
              </a:rPr>
              <a:t>LEVEL</a:t>
            </a:r>
            <a:endParaRPr lang="en-US" sz="2000" b="1" dirty="0">
              <a:solidFill>
                <a:schemeClr val="tx2"/>
              </a:solidFill>
              <a:latin typeface="Bradley Hand ITC" pitchFamily="66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084570" y="2118360"/>
            <a:ext cx="1989647" cy="1015663"/>
          </a:xfrm>
          <a:prstGeom prst="rect">
            <a:avLst/>
          </a:prstGeom>
          <a:solidFill>
            <a:srgbClr val="0000CC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Bradley Hand ITC" pitchFamily="66" charset="0"/>
              </a:rPr>
              <a:t>DESIGN</a:t>
            </a:r>
          </a:p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Bradley Hand ITC" pitchFamily="66" charset="0"/>
              </a:rPr>
              <a:t>ABSTRACTION</a:t>
            </a:r>
          </a:p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Bradley Hand ITC" pitchFamily="66" charset="0"/>
              </a:rPr>
              <a:t>LEVEL</a:t>
            </a:r>
            <a:endParaRPr lang="en-US" sz="2000" b="1" dirty="0">
              <a:solidFill>
                <a:schemeClr val="tx2"/>
              </a:solidFill>
              <a:latin typeface="Bradley Hand ITC" pitchFamily="66" charset="0"/>
            </a:endParaRPr>
          </a:p>
        </p:txBody>
      </p:sp>
      <p:cxnSp>
        <p:nvCxnSpPr>
          <p:cNvPr id="20" name="Shape 19"/>
          <p:cNvCxnSpPr>
            <a:stCxn id="10" idx="3"/>
            <a:endCxn id="11" idx="0"/>
          </p:cNvCxnSpPr>
          <p:nvPr/>
        </p:nvCxnSpPr>
        <p:spPr bwMode="auto">
          <a:xfrm>
            <a:off x="7341870" y="1479382"/>
            <a:ext cx="908685" cy="2117258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>
            <a:off x="148590" y="3074670"/>
            <a:ext cx="8846820" cy="158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FF0066"/>
            </a:solidFill>
            <a:prstDash val="sysDot"/>
            <a:round/>
            <a:headEnd type="none" w="sm" len="sm"/>
            <a:tailEnd type="none" w="sm" len="sm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640080" y="2057400"/>
            <a:ext cx="1051891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analysis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792730" y="960120"/>
            <a:ext cx="1136850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criterion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693920" y="960120"/>
            <a:ext cx="819648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refine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623810" y="1588770"/>
            <a:ext cx="1124027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generate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383780" y="4720590"/>
            <a:ext cx="1138453" cy="1015663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prefix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postfix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expected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170170" y="4797665"/>
            <a:ext cx="1208985" cy="400110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automate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733800" y="4755755"/>
            <a:ext cx="995785" cy="400110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execute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217420" y="4782425"/>
            <a:ext cx="1095173" cy="400110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evaluate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MDTD – Activities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ICFEM 2008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Offutt, 2008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D2874A-A4CA-483A-B588-7D8BE14DD19F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2870" y="3596640"/>
            <a:ext cx="13830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s</a:t>
            </a:r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oftware artifact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03070" y="1125438"/>
            <a:ext cx="13830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model / structure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03270" y="1125438"/>
            <a:ext cx="18021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test requirements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22570" y="971550"/>
            <a:ext cx="2019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refined requirements / test specs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59040" y="3596640"/>
            <a:ext cx="13830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input values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00750" y="5132070"/>
            <a:ext cx="1002030" cy="707886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test cases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06900" y="5132070"/>
            <a:ext cx="1146810" cy="707886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test scripts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13050" y="5132070"/>
            <a:ext cx="1146810" cy="707886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test results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cxnSp>
        <p:nvCxnSpPr>
          <p:cNvPr id="16" name="Curved Connector 15"/>
          <p:cNvCxnSpPr>
            <a:stCxn id="7" idx="0"/>
            <a:endCxn id="8" idx="1"/>
          </p:cNvCxnSpPr>
          <p:nvPr/>
        </p:nvCxnSpPr>
        <p:spPr bwMode="auto">
          <a:xfrm rot="5400000" flipH="1" flipV="1">
            <a:off x="190098" y="2083669"/>
            <a:ext cx="2117259" cy="908685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5" name="Shape 24"/>
          <p:cNvCxnSpPr>
            <a:stCxn id="11" idx="2"/>
            <a:endCxn id="12" idx="3"/>
          </p:cNvCxnSpPr>
          <p:nvPr/>
        </p:nvCxnSpPr>
        <p:spPr bwMode="auto">
          <a:xfrm rot="5400000">
            <a:off x="7035925" y="4271382"/>
            <a:ext cx="1181487" cy="1247775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1230630" y="5132070"/>
            <a:ext cx="1135380" cy="707886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pass / fail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cxnSp>
        <p:nvCxnSpPr>
          <p:cNvPr id="50" name="Straight Arrow Connector 49"/>
          <p:cNvCxnSpPr/>
          <p:nvPr/>
        </p:nvCxnSpPr>
        <p:spPr bwMode="auto">
          <a:xfrm flipV="1">
            <a:off x="3005129" y="1478901"/>
            <a:ext cx="519113" cy="96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3" name="Straight Arrow Connector 52"/>
          <p:cNvCxnSpPr/>
          <p:nvPr/>
        </p:nvCxnSpPr>
        <p:spPr bwMode="auto">
          <a:xfrm flipV="1">
            <a:off x="4876791" y="1478901"/>
            <a:ext cx="519113" cy="96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4" name="Straight Arrow Connector 53"/>
          <p:cNvCxnSpPr/>
          <p:nvPr/>
        </p:nvCxnSpPr>
        <p:spPr bwMode="auto">
          <a:xfrm rot="10800000">
            <a:off x="2300285" y="5484882"/>
            <a:ext cx="636587" cy="226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0" name="Straight Arrow Connector 59"/>
          <p:cNvCxnSpPr/>
          <p:nvPr/>
        </p:nvCxnSpPr>
        <p:spPr bwMode="auto">
          <a:xfrm rot="10800000">
            <a:off x="3848088" y="5484881"/>
            <a:ext cx="636587" cy="226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1" name="Straight Arrow Connector 60"/>
          <p:cNvCxnSpPr/>
          <p:nvPr/>
        </p:nvCxnSpPr>
        <p:spPr bwMode="auto">
          <a:xfrm rot="10800000">
            <a:off x="5448284" y="5484881"/>
            <a:ext cx="636587" cy="226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67" name="TextBox 66"/>
          <p:cNvSpPr txBox="1"/>
          <p:nvPr/>
        </p:nvSpPr>
        <p:spPr>
          <a:xfrm>
            <a:off x="1565910" y="3028950"/>
            <a:ext cx="2417649" cy="1015663"/>
          </a:xfrm>
          <a:prstGeom prst="rect">
            <a:avLst/>
          </a:prstGeom>
          <a:solidFill>
            <a:srgbClr val="0000CC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Bradley Hand ITC" pitchFamily="66" charset="0"/>
              </a:rPr>
              <a:t>IMPLEMENTATION</a:t>
            </a:r>
          </a:p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Bradley Hand ITC" pitchFamily="66" charset="0"/>
              </a:rPr>
              <a:t>ABSTRACTION</a:t>
            </a:r>
          </a:p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Bradley Hand ITC" pitchFamily="66" charset="0"/>
              </a:rPr>
              <a:t>LEVEL</a:t>
            </a:r>
            <a:endParaRPr lang="en-US" sz="2000" b="1" dirty="0">
              <a:solidFill>
                <a:schemeClr val="tx2"/>
              </a:solidFill>
              <a:latin typeface="Bradley Hand ITC" pitchFamily="66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084570" y="2118360"/>
            <a:ext cx="1991251" cy="1015663"/>
          </a:xfrm>
          <a:prstGeom prst="rect">
            <a:avLst/>
          </a:prstGeom>
          <a:solidFill>
            <a:srgbClr val="0000CC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Bradley Hand ITC" pitchFamily="66" charset="0"/>
              </a:rPr>
              <a:t>DESIGN</a:t>
            </a:r>
          </a:p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Bradley Hand ITC" pitchFamily="66" charset="0"/>
              </a:rPr>
              <a:t>ABSTRACTION</a:t>
            </a:r>
          </a:p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Bradley Hand ITC" pitchFamily="66" charset="0"/>
              </a:rPr>
              <a:t>LEVEL</a:t>
            </a:r>
            <a:endParaRPr lang="en-US" sz="2000" b="1" dirty="0">
              <a:solidFill>
                <a:schemeClr val="tx2"/>
              </a:solidFill>
              <a:latin typeface="Bradley Hand ITC" pitchFamily="66" charset="0"/>
            </a:endParaRPr>
          </a:p>
        </p:txBody>
      </p:sp>
      <p:cxnSp>
        <p:nvCxnSpPr>
          <p:cNvPr id="20" name="Shape 19"/>
          <p:cNvCxnSpPr>
            <a:stCxn id="10" idx="3"/>
            <a:endCxn id="11" idx="0"/>
          </p:cNvCxnSpPr>
          <p:nvPr/>
        </p:nvCxnSpPr>
        <p:spPr bwMode="auto">
          <a:xfrm>
            <a:off x="7341870" y="1479382"/>
            <a:ext cx="908685" cy="2117258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>
            <a:off x="148590" y="3074670"/>
            <a:ext cx="8846820" cy="158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FF0066"/>
            </a:solidFill>
            <a:prstDash val="sysDot"/>
            <a:round/>
            <a:headEnd type="none" w="sm" len="sm"/>
            <a:tailEnd type="none" w="sm" len="sm"/>
          </a:ln>
          <a:effectLst/>
        </p:spPr>
      </p:cxnSp>
      <p:grpSp>
        <p:nvGrpSpPr>
          <p:cNvPr id="3" name="Group 38"/>
          <p:cNvGrpSpPr/>
          <p:nvPr/>
        </p:nvGrpSpPr>
        <p:grpSpPr>
          <a:xfrm>
            <a:off x="1325880" y="1040130"/>
            <a:ext cx="5966460" cy="1353205"/>
            <a:chOff x="1325880" y="1040130"/>
            <a:chExt cx="5966460" cy="1353205"/>
          </a:xfrm>
        </p:grpSpPr>
        <p:sp>
          <p:nvSpPr>
            <p:cNvPr id="27" name="Rounded Rectangle 26"/>
            <p:cNvSpPr/>
            <p:nvPr/>
          </p:nvSpPr>
          <p:spPr bwMode="auto">
            <a:xfrm>
              <a:off x="1325880" y="1040130"/>
              <a:ext cx="5966460" cy="1337310"/>
            </a:xfrm>
            <a:prstGeom prst="roundRect">
              <a:avLst/>
            </a:prstGeom>
            <a:solidFill>
              <a:srgbClr val="66CCFF">
                <a:alpha val="30196"/>
              </a:srgb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465482" y="1931670"/>
              <a:ext cx="168725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Test Design</a:t>
              </a:r>
              <a:endPara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5" name="Group 37"/>
          <p:cNvGrpSpPr/>
          <p:nvPr/>
        </p:nvGrpSpPr>
        <p:grpSpPr>
          <a:xfrm>
            <a:off x="4396740" y="4080510"/>
            <a:ext cx="4712970" cy="1657350"/>
            <a:chOff x="4396740" y="4080510"/>
            <a:chExt cx="4712970" cy="1657350"/>
          </a:xfrm>
        </p:grpSpPr>
        <p:sp>
          <p:nvSpPr>
            <p:cNvPr id="30" name="Rounded Rectangle 29"/>
            <p:cNvSpPr/>
            <p:nvPr/>
          </p:nvSpPr>
          <p:spPr bwMode="auto">
            <a:xfrm>
              <a:off x="4396740" y="4137660"/>
              <a:ext cx="4712970" cy="1600200"/>
            </a:xfrm>
            <a:prstGeom prst="roundRect">
              <a:avLst/>
            </a:prstGeom>
            <a:solidFill>
              <a:srgbClr val="66CCFF">
                <a:alpha val="30196"/>
              </a:srgb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scene3d>
              <a:camera prst="orthographicFront">
                <a:rot lat="0" lon="0" rev="1800000"/>
              </a:camera>
              <a:lightRig rig="threePt" dir="t"/>
            </a:scene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145322" y="4080510"/>
              <a:ext cx="2752808" cy="523220"/>
            </a:xfrm>
            <a:prstGeom prst="rect">
              <a:avLst/>
            </a:prstGeom>
            <a:noFill/>
            <a:scene3d>
              <a:camera prst="orthographicFront">
                <a:rot lat="0" lon="0" rev="1800000"/>
              </a:camera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Test Automation</a:t>
              </a:r>
              <a:endPara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7" name="Group 36"/>
          <p:cNvGrpSpPr/>
          <p:nvPr/>
        </p:nvGrpSpPr>
        <p:grpSpPr>
          <a:xfrm>
            <a:off x="2872740" y="5101590"/>
            <a:ext cx="1527810" cy="1425357"/>
            <a:chOff x="2872740" y="5101590"/>
            <a:chExt cx="1527810" cy="1425357"/>
          </a:xfrm>
        </p:grpSpPr>
        <p:sp>
          <p:nvSpPr>
            <p:cNvPr id="32" name="Rounded Rectangle 31"/>
            <p:cNvSpPr/>
            <p:nvPr/>
          </p:nvSpPr>
          <p:spPr bwMode="auto">
            <a:xfrm>
              <a:off x="2907030" y="5101590"/>
              <a:ext cx="1459230" cy="1424940"/>
            </a:xfrm>
            <a:prstGeom prst="roundRect">
              <a:avLst/>
            </a:prstGeom>
            <a:solidFill>
              <a:srgbClr val="66CCFF">
                <a:alpha val="30196"/>
              </a:srgb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872740" y="5695950"/>
              <a:ext cx="152781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Test Execution</a:t>
              </a:r>
              <a:endPara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8" name="Group 35"/>
          <p:cNvGrpSpPr/>
          <p:nvPr/>
        </p:nvGrpSpPr>
        <p:grpSpPr>
          <a:xfrm>
            <a:off x="937260" y="5116830"/>
            <a:ext cx="1623060" cy="1448217"/>
            <a:chOff x="1188720" y="5025390"/>
            <a:chExt cx="1623060" cy="1448217"/>
          </a:xfrm>
        </p:grpSpPr>
        <p:sp>
          <p:nvSpPr>
            <p:cNvPr id="34" name="Rounded Rectangle 33"/>
            <p:cNvSpPr/>
            <p:nvPr/>
          </p:nvSpPr>
          <p:spPr bwMode="auto">
            <a:xfrm>
              <a:off x="1196340" y="5025390"/>
              <a:ext cx="1615440" cy="1424940"/>
            </a:xfrm>
            <a:prstGeom prst="roundRect">
              <a:avLst/>
            </a:prstGeom>
            <a:solidFill>
              <a:srgbClr val="66CCFF">
                <a:alpha val="30196"/>
              </a:srgb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188720" y="5642610"/>
              <a:ext cx="162306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Test Evaluation</a:t>
              </a:r>
              <a:endPara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40" name="AutoShape 15"/>
          <p:cNvSpPr>
            <a:spLocks noChangeArrowheads="1"/>
          </p:cNvSpPr>
          <p:nvPr/>
        </p:nvSpPr>
        <p:spPr bwMode="auto">
          <a:xfrm>
            <a:off x="1123950" y="2429510"/>
            <a:ext cx="6088380" cy="2153920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  <a:latin typeface="Papyrus" pitchFamily="66" charset="0"/>
              </a:rPr>
              <a:t>Raising our abstraction level makes</a:t>
            </a:r>
          </a:p>
          <a:p>
            <a:pPr algn="ctr"/>
            <a:r>
              <a:rPr lang="en-US" sz="2400" b="1" dirty="0" smtClean="0">
                <a:solidFill>
                  <a:schemeClr val="tx2"/>
                </a:solidFill>
                <a:latin typeface="Papyrus" pitchFamily="66" charset="0"/>
              </a:rPr>
              <a:t>test design MUCH easier</a:t>
            </a:r>
            <a:endParaRPr lang="en-US" sz="2400" b="1" dirty="0">
              <a:solidFill>
                <a:schemeClr val="tx2"/>
              </a:solidFill>
              <a:latin typeface="Papyrus" pitchFamily="66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123290" y="997898"/>
            <a:ext cx="7212458" cy="1458926"/>
          </a:xfrm>
          <a:prstGeom prst="roundRect">
            <a:avLst/>
          </a:prstGeom>
          <a:gradFill flip="none" rotWithShape="1">
            <a:gsLst>
              <a:gs pos="0">
                <a:srgbClr val="FF5050">
                  <a:tint val="66000"/>
                  <a:satMod val="160000"/>
                </a:srgbClr>
              </a:gs>
              <a:gs pos="50000">
                <a:srgbClr val="FF5050">
                  <a:tint val="44500"/>
                  <a:satMod val="160000"/>
                  <a:alpha val="39000"/>
                </a:srgbClr>
              </a:gs>
              <a:gs pos="100000">
                <a:srgbClr val="FF5050">
                  <a:tint val="23500"/>
                  <a:satMod val="160000"/>
                  <a:alpha val="30000"/>
                </a:srgbClr>
              </a:gs>
            </a:gsLst>
            <a:lin ang="0" scaled="1"/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itchFamily="66" charset="0"/>
              </a:rPr>
              <a:t>Here</a:t>
            </a:r>
          </a:p>
          <a:p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itchFamily="66" charset="0"/>
              </a:rPr>
              <a:t>be</a:t>
            </a:r>
          </a:p>
          <a:p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itchFamily="66" charset="0"/>
              </a:rPr>
              <a:t>math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itchFamily="66" charset="0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810227" y="1539433"/>
            <a:ext cx="4398388" cy="843630"/>
            <a:chOff x="810227" y="1539433"/>
            <a:chExt cx="4398388" cy="843630"/>
          </a:xfrm>
        </p:grpSpPr>
        <p:sp>
          <p:nvSpPr>
            <p:cNvPr id="42" name="TextBox 41"/>
            <p:cNvSpPr txBox="1"/>
            <p:nvPr/>
          </p:nvSpPr>
          <p:spPr>
            <a:xfrm>
              <a:off x="3460837" y="1921398"/>
              <a:ext cx="17477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Test Design</a:t>
              </a:r>
              <a:endPara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3" name="Right Arrow 42"/>
            <p:cNvSpPr/>
            <p:nvPr/>
          </p:nvSpPr>
          <p:spPr>
            <a:xfrm>
              <a:off x="810227" y="1539433"/>
              <a:ext cx="868102" cy="289367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" name="Down Ribbon 44"/>
          <p:cNvSpPr/>
          <p:nvPr/>
        </p:nvSpPr>
        <p:spPr>
          <a:xfrm>
            <a:off x="5132069" y="4469130"/>
            <a:ext cx="3919333" cy="2238546"/>
          </a:xfrm>
          <a:prstGeom prst="ribbon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2"/>
                </a:solidFill>
                <a:latin typeface="Papyrus" pitchFamily="66" charset="0"/>
              </a:rPr>
              <a:t>Effective, efficient, </a:t>
            </a:r>
            <a:r>
              <a:rPr lang="en-US" b="1" u="sng" dirty="0" smtClean="0">
                <a:solidFill>
                  <a:schemeClr val="tx2"/>
                </a:solidFill>
                <a:latin typeface="Papyrus" pitchFamily="66" charset="0"/>
              </a:rPr>
              <a:t>isolation</a:t>
            </a:r>
            <a:r>
              <a:rPr lang="en-US" b="1" dirty="0" smtClean="0">
                <a:solidFill>
                  <a:schemeClr val="tx2"/>
                </a:solidFill>
                <a:latin typeface="Papyrus" pitchFamily="66" charset="0"/>
              </a:rPr>
              <a:t> of formal engineering</a:t>
            </a:r>
            <a:endParaRPr lang="en-US" b="1" dirty="0">
              <a:solidFill>
                <a:schemeClr val="tx2"/>
              </a:solidFill>
              <a:latin typeface="Papyru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Using MDTD to Isolate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approach lets </a:t>
            </a:r>
            <a:r>
              <a:rPr lang="en-US" dirty="0" smtClean="0">
                <a:solidFill>
                  <a:schemeClr val="tx2"/>
                </a:solidFill>
              </a:rPr>
              <a:t>one mathematician </a:t>
            </a:r>
            <a:r>
              <a:rPr lang="en-US" dirty="0" smtClean="0"/>
              <a:t>do the math</a:t>
            </a:r>
          </a:p>
          <a:p>
            <a:pPr lvl="1"/>
            <a:r>
              <a:rPr lang="en-US" dirty="0" smtClean="0"/>
              <a:t>Test design</a:t>
            </a:r>
          </a:p>
          <a:p>
            <a:r>
              <a:rPr lang="en-US" dirty="0" smtClean="0"/>
              <a:t>Then </a:t>
            </a:r>
            <a:r>
              <a:rPr lang="en-US" dirty="0" smtClean="0">
                <a:solidFill>
                  <a:schemeClr val="tx2"/>
                </a:solidFill>
              </a:rPr>
              <a:t>testers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tx2"/>
                </a:solidFill>
              </a:rPr>
              <a:t>programmers</a:t>
            </a:r>
            <a:r>
              <a:rPr lang="en-US" dirty="0" smtClean="0"/>
              <a:t> can do their parts</a:t>
            </a:r>
          </a:p>
          <a:p>
            <a:pPr lvl="1"/>
            <a:r>
              <a:rPr lang="en-US" dirty="0" smtClean="0"/>
              <a:t>Find values</a:t>
            </a:r>
          </a:p>
          <a:p>
            <a:pPr lvl="1"/>
            <a:r>
              <a:rPr lang="en-US" dirty="0" smtClean="0"/>
              <a:t>Automate the tests</a:t>
            </a:r>
          </a:p>
          <a:p>
            <a:pPr lvl="1"/>
            <a:r>
              <a:rPr lang="en-US" dirty="0" smtClean="0"/>
              <a:t>Run the tests</a:t>
            </a:r>
          </a:p>
          <a:p>
            <a:pPr lvl="1"/>
            <a:r>
              <a:rPr lang="en-US" dirty="0" smtClean="0"/>
              <a:t>Evaluate the tests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27</a:t>
            </a:fld>
            <a:endParaRPr lang="en-US" altLang="zh-CN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869817" y="5251575"/>
            <a:ext cx="5404367" cy="523220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Testers </a:t>
            </a:r>
            <a:r>
              <a:rPr lang="en-US" altLang="zh-CN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ain’t</a:t>
            </a:r>
            <a:r>
              <a:rPr lang="en-US" altLang="zh-CN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mathematicians !</a:t>
            </a:r>
            <a:endParaRPr lang="en-US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Isolate</a:t>
            </a:r>
          </a:p>
          <a:p>
            <a:pPr marL="914400" lvl="1" indent="-514350"/>
            <a:r>
              <a:rPr lang="en-US" dirty="0" smtClean="0"/>
              <a:t>One mathematician supporting a group of engineers</a:t>
            </a:r>
          </a:p>
          <a:p>
            <a:pPr marL="914400" lvl="1" indent="-514350"/>
            <a:r>
              <a:rPr lang="en-US" dirty="0" smtClean="0"/>
              <a:t>An “enabler” to cross the barrier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Disguise</a:t>
            </a:r>
          </a:p>
          <a:p>
            <a:pPr marL="914400" lvl="1" indent="-514350"/>
            <a:r>
              <a:rPr lang="en-US" dirty="0" smtClean="0"/>
              <a:t>Refine the formal methods into engineering techniques</a:t>
            </a:r>
          </a:p>
          <a:p>
            <a:pPr marL="914400" lvl="1" indent="-514350"/>
            <a:r>
              <a:rPr lang="en-US" dirty="0" smtClean="0"/>
              <a:t>Hide the math in programming standards, frameworks or language features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Embed</a:t>
            </a:r>
          </a:p>
          <a:p>
            <a:pPr marL="914400" lvl="1" indent="-514350"/>
            <a:r>
              <a:rPr lang="en-US" dirty="0" smtClean="0"/>
              <a:t>Put the math into tools</a:t>
            </a:r>
          </a:p>
          <a:p>
            <a:pPr marL="914400" lvl="1" indent="-514350"/>
            <a:r>
              <a:rPr lang="en-US" dirty="0" smtClean="0"/>
              <a:t>Hide them in processes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28</a:t>
            </a:fld>
            <a:endParaRPr lang="en-US" altLang="zh-CN"/>
          </a:p>
        </p:txBody>
      </p:sp>
      <p:sp>
        <p:nvSpPr>
          <p:cNvPr id="7" name="Rounded Rectangle 6"/>
          <p:cNvSpPr/>
          <p:nvPr/>
        </p:nvSpPr>
        <p:spPr>
          <a:xfrm>
            <a:off x="4369575" y="4111310"/>
            <a:ext cx="4697642" cy="2450034"/>
          </a:xfrm>
          <a:prstGeom prst="roundRect">
            <a:avLst/>
          </a:prstGeom>
          <a:solidFill>
            <a:srgbClr val="000099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altLang="zh-CN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All this science,</a:t>
            </a:r>
          </a:p>
          <a:p>
            <a:pPr algn="ctr">
              <a:defRPr/>
            </a:pPr>
            <a:r>
              <a:rPr lang="en-US" altLang="zh-CN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I don't understand</a:t>
            </a:r>
          </a:p>
          <a:p>
            <a:pPr algn="ctr">
              <a:defRPr/>
            </a:pPr>
            <a:r>
              <a:rPr lang="en-US" altLang="zh-CN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It's just my job,</a:t>
            </a:r>
          </a:p>
          <a:p>
            <a:pPr algn="ctr">
              <a:defRPr/>
            </a:pPr>
            <a:r>
              <a:rPr lang="en-US" altLang="zh-CN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5 days a week.</a:t>
            </a:r>
          </a:p>
          <a:p>
            <a:pPr algn="ctr">
              <a:defRPr/>
            </a:pPr>
            <a:r>
              <a:rPr lang="en-US" altLang="zh-CN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A rocket man!</a:t>
            </a:r>
          </a:p>
          <a:p>
            <a:pPr algn="ctr">
              <a:defRPr/>
            </a:pPr>
            <a:r>
              <a:rPr lang="en-US" altLang="zh-CN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 – Elton John</a:t>
            </a:r>
            <a:endParaRPr lang="en-US" altLang="zh-CN" b="1" i="1" dirty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ea typeface="宋体" charset="-122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7500" y="2550696"/>
            <a:ext cx="8985871" cy="2021305"/>
          </a:xfrm>
          <a:prstGeom prst="roundRect">
            <a:avLst/>
          </a:prstGeom>
          <a:solidFill>
            <a:srgbClr val="FFFF00">
              <a:alpha val="3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Disguise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65539"/>
            <a:ext cx="9144000" cy="5723725"/>
          </a:xfrm>
        </p:spPr>
        <p:txBody>
          <a:bodyPr/>
          <a:lstStyle/>
          <a:p>
            <a:pPr>
              <a:spcBef>
                <a:spcPts val="500"/>
              </a:spcBef>
            </a:pPr>
            <a:r>
              <a:rPr lang="en-US" dirty="0" smtClean="0"/>
              <a:t>Building construction uses many </a:t>
            </a:r>
            <a:r>
              <a:rPr lang="en-US" dirty="0" smtClean="0">
                <a:solidFill>
                  <a:schemeClr val="tx2"/>
                </a:solidFill>
              </a:rPr>
              <a:t>standards</a:t>
            </a:r>
          </a:p>
          <a:p>
            <a:pPr lvl="1">
              <a:spcBef>
                <a:spcPts val="500"/>
              </a:spcBef>
            </a:pPr>
            <a:r>
              <a:rPr lang="en-US" dirty="0" smtClean="0"/>
              <a:t>They have “</a:t>
            </a:r>
            <a:r>
              <a:rPr lang="en-US" dirty="0" smtClean="0">
                <a:solidFill>
                  <a:schemeClr val="tx2"/>
                </a:solidFill>
              </a:rPr>
              <a:t>codes</a:t>
            </a:r>
            <a:r>
              <a:rPr lang="en-US" dirty="0" smtClean="0"/>
              <a:t>” for where door knobs go, how many electrical outlets to use, doors, …</a:t>
            </a:r>
          </a:p>
          <a:p>
            <a:pPr lvl="1">
              <a:spcBef>
                <a:spcPts val="500"/>
              </a:spcBef>
            </a:pPr>
            <a:r>
              <a:rPr lang="en-US" dirty="0" smtClean="0"/>
              <a:t>Team </a:t>
            </a:r>
            <a:r>
              <a:rPr lang="en-US" dirty="0" smtClean="0">
                <a:solidFill>
                  <a:schemeClr val="tx2"/>
                </a:solidFill>
              </a:rPr>
              <a:t>foremen</a:t>
            </a:r>
            <a:r>
              <a:rPr lang="en-US" dirty="0" smtClean="0"/>
              <a:t> know the standards,</a:t>
            </a:r>
          </a:p>
          <a:p>
            <a:pPr lvl="1">
              <a:spcBef>
                <a:spcPts val="500"/>
              </a:spcBef>
              <a:buNone/>
            </a:pPr>
            <a:r>
              <a:rPr lang="en-US" dirty="0" smtClean="0"/>
              <a:t>    but workers often do not</a:t>
            </a:r>
          </a:p>
          <a:p>
            <a:pPr>
              <a:spcBef>
                <a:spcPts val="500"/>
              </a:spcBef>
            </a:pPr>
            <a:r>
              <a:rPr lang="en-US" dirty="0" smtClean="0"/>
              <a:t>Software engineering needs to</a:t>
            </a:r>
          </a:p>
          <a:p>
            <a:pPr>
              <a:spcBef>
                <a:spcPts val="500"/>
              </a:spcBef>
              <a:buNone/>
            </a:pPr>
            <a:r>
              <a:rPr lang="en-US" dirty="0" smtClean="0"/>
              <a:t>    </a:t>
            </a:r>
            <a:r>
              <a:rPr lang="en-US" dirty="0" smtClean="0">
                <a:solidFill>
                  <a:schemeClr val="tx2"/>
                </a:solidFill>
              </a:rPr>
              <a:t>disguise </a:t>
            </a:r>
            <a:r>
              <a:rPr lang="en-US" dirty="0" smtClean="0"/>
              <a:t>formal methods into</a:t>
            </a:r>
          </a:p>
          <a:p>
            <a:pPr>
              <a:spcBef>
                <a:spcPts val="500"/>
              </a:spcBef>
              <a:buNone/>
            </a:pPr>
            <a:r>
              <a:rPr lang="en-US" dirty="0" smtClean="0"/>
              <a:t>    engineering techniques &amp;</a:t>
            </a:r>
          </a:p>
          <a:p>
            <a:pPr>
              <a:spcBef>
                <a:spcPts val="500"/>
              </a:spcBef>
              <a:buNone/>
            </a:pPr>
            <a:r>
              <a:rPr lang="en-US" dirty="0" smtClean="0"/>
              <a:t>    processes</a:t>
            </a:r>
          </a:p>
          <a:p>
            <a:pPr>
              <a:spcBef>
                <a:spcPts val="500"/>
              </a:spcBef>
            </a:pPr>
            <a:r>
              <a:rPr lang="en-US" dirty="0" smtClean="0"/>
              <a:t>This is how </a:t>
            </a:r>
            <a:r>
              <a:rPr lang="en-US" dirty="0" smtClean="0">
                <a:solidFill>
                  <a:schemeClr val="tx2"/>
                </a:solidFill>
              </a:rPr>
              <a:t>design-by-contracts</a:t>
            </a:r>
          </a:p>
          <a:p>
            <a:pPr>
              <a:spcBef>
                <a:spcPts val="500"/>
              </a:spcBef>
              <a:buNone/>
            </a:pPr>
            <a:r>
              <a:rPr lang="en-US" dirty="0" smtClean="0"/>
              <a:t>    started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dirty="0" smtClean="0"/>
              <a:t>©  Jeff Offutt, 2008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29</a:t>
            </a:fld>
            <a:endParaRPr lang="en-US" altLang="zh-CN"/>
          </a:p>
        </p:txBody>
      </p:sp>
      <p:pic>
        <p:nvPicPr>
          <p:cNvPr id="8" name="Picture 7" descr="buildingConstruct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8777" y="1932316"/>
            <a:ext cx="3103343" cy="46394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Formal Methods?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tx2"/>
                </a:solidFill>
              </a:rPr>
              <a:t>NASA’s Mars </a:t>
            </a:r>
            <a:r>
              <a:rPr lang="en-US" sz="2800" dirty="0" err="1" smtClean="0">
                <a:solidFill>
                  <a:schemeClr val="tx2"/>
                </a:solidFill>
              </a:rPr>
              <a:t>lander</a:t>
            </a:r>
            <a:r>
              <a:rPr lang="en-US" sz="2800" dirty="0" smtClean="0"/>
              <a:t>, September 1999, crashed due to a units integration fault—over </a:t>
            </a:r>
            <a:r>
              <a:rPr lang="en-US" sz="2400" dirty="0" smtClean="0"/>
              <a:t>$50 million US !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Huge losses </a:t>
            </a:r>
            <a:r>
              <a:rPr lang="en-US" sz="2800" dirty="0" smtClean="0"/>
              <a:t>due to web application failures</a:t>
            </a:r>
            <a:endParaRPr lang="en-US" sz="1400" baseline="80000" dirty="0" smtClean="0"/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Financial</a:t>
            </a:r>
            <a:r>
              <a:rPr lang="en-US" sz="2400" dirty="0" smtClean="0"/>
              <a:t> services : $6.5 million per hour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Credit card sales</a:t>
            </a:r>
            <a:r>
              <a:rPr lang="en-US" sz="2400" dirty="0" smtClean="0"/>
              <a:t> applications : $2.4 million per hour</a:t>
            </a:r>
          </a:p>
          <a:p>
            <a:r>
              <a:rPr lang="en-US" sz="2800" dirty="0" smtClean="0"/>
              <a:t>In Dec 2006, </a:t>
            </a:r>
            <a:r>
              <a:rPr lang="en-US" sz="2800" i="1" dirty="0" err="1" smtClean="0"/>
              <a:t>amazon.com’s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tx2"/>
                </a:solidFill>
              </a:rPr>
              <a:t>BOGO</a:t>
            </a:r>
            <a:r>
              <a:rPr lang="en-US" sz="2800" dirty="0" smtClean="0"/>
              <a:t> offer turned into a </a:t>
            </a:r>
            <a:r>
              <a:rPr lang="en-US" sz="2800" dirty="0" smtClean="0">
                <a:solidFill>
                  <a:schemeClr val="tx2"/>
                </a:solidFill>
              </a:rPr>
              <a:t>double discount</a:t>
            </a:r>
          </a:p>
          <a:p>
            <a:r>
              <a:rPr lang="en-US" sz="2800" dirty="0" smtClean="0"/>
              <a:t>Symantec says that most </a:t>
            </a:r>
            <a:r>
              <a:rPr lang="en-US" sz="2800" dirty="0" smtClean="0">
                <a:solidFill>
                  <a:srgbClr val="FFFF00"/>
                </a:solidFill>
              </a:rPr>
              <a:t>security vulnerabilities </a:t>
            </a:r>
            <a:r>
              <a:rPr lang="en-US" sz="2800" dirty="0" smtClean="0"/>
              <a:t>are due to faulty software</a:t>
            </a:r>
          </a:p>
          <a:p>
            <a:r>
              <a:rPr lang="en-US" sz="2800" dirty="0" smtClean="0"/>
              <a:t>Formal methods could solve most of these problems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</a:t>
            </a:fld>
            <a:endParaRPr lang="en-US" altLang="zh-CN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02973" y="5818960"/>
            <a:ext cx="8938054" cy="523220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World-wide monetary loss due to poor software is staggering</a:t>
            </a:r>
            <a:endParaRPr lang="en-US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charset="-122"/>
            </a:endParaRPr>
          </a:p>
        </p:txBody>
      </p:sp>
      <p:pic>
        <p:nvPicPr>
          <p:cNvPr id="8" name="Picture 7" descr="marsLander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5506" y="1334959"/>
            <a:ext cx="2441390" cy="15694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Disguising in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2216727"/>
          </a:xfrm>
        </p:spPr>
        <p:txBody>
          <a:bodyPr/>
          <a:lstStyle/>
          <a:p>
            <a:r>
              <a:rPr lang="en-US" sz="2800" dirty="0" smtClean="0"/>
              <a:t>The first course in our </a:t>
            </a:r>
            <a:r>
              <a:rPr lang="en-US" sz="2800" dirty="0" smtClean="0">
                <a:solidFill>
                  <a:schemeClr val="tx2"/>
                </a:solidFill>
              </a:rPr>
              <a:t>MS in Software Engineering </a:t>
            </a:r>
            <a:r>
              <a:rPr lang="en-US" sz="2800" dirty="0" smtClean="0"/>
              <a:t>is Object-Oriented Design and Construction</a:t>
            </a:r>
          </a:p>
          <a:p>
            <a:r>
              <a:rPr lang="en-US" sz="2800" dirty="0" smtClean="0"/>
              <a:t>We teach </a:t>
            </a:r>
            <a:r>
              <a:rPr lang="en-US" sz="2800" dirty="0" smtClean="0">
                <a:solidFill>
                  <a:schemeClr val="tx2"/>
                </a:solidFill>
              </a:rPr>
              <a:t>type theory</a:t>
            </a:r>
            <a:r>
              <a:rPr lang="en-US" sz="2800" dirty="0" smtClean="0"/>
              <a:t>, representation invariants, polymorphism theory, component specification, and refinement</a:t>
            </a:r>
          </a:p>
          <a:p>
            <a:r>
              <a:rPr lang="en-US" sz="2800" dirty="0" smtClean="0"/>
              <a:t>All </a:t>
            </a:r>
            <a:r>
              <a:rPr lang="en-US" sz="2800" dirty="0" smtClean="0">
                <a:solidFill>
                  <a:schemeClr val="tx2"/>
                </a:solidFill>
              </a:rPr>
              <a:t>formal methods</a:t>
            </a:r>
            <a:r>
              <a:rPr lang="en-US" sz="2800" dirty="0" smtClean="0"/>
              <a:t> topics …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30</a:t>
            </a:fld>
            <a:endParaRPr lang="en-US" altLang="zh-CN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084988" y="3710003"/>
            <a:ext cx="6974025" cy="461665"/>
          </a:xfrm>
          <a:prstGeom prst="rect">
            <a:avLst/>
          </a:prstGeom>
          <a:solidFill>
            <a:srgbClr val="3333FF"/>
          </a:solidFill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sv-SE" b="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ＭＳ Ｐゴシック" pitchFamily="48" charset="-128"/>
                <a:cs typeface="Arial" charset="0"/>
              </a:rPr>
              <a:t>But the students think it’s a programming class !!!</a:t>
            </a:r>
            <a:endParaRPr lang="sv-SE" b="0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ea typeface="ＭＳ Ｐゴシック" pitchFamily="48" charset="-128"/>
              <a:cs typeface="Arial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0" y="4149436"/>
            <a:ext cx="9144000" cy="2417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Instead of teaching the math directly, we teach them proper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design and programming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techniques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latin typeface="+mn-lt"/>
              </a:rPr>
              <a:t>The formalism is </a:t>
            </a:r>
            <a:r>
              <a:rPr lang="en-US" sz="2800" kern="0" dirty="0" smtClean="0">
                <a:solidFill>
                  <a:schemeClr val="tx2"/>
                </a:solidFill>
                <a:latin typeface="+mn-lt"/>
              </a:rPr>
              <a:t>refined</a:t>
            </a:r>
            <a:r>
              <a:rPr lang="en-US" sz="2800" kern="0" dirty="0" smtClean="0">
                <a:latin typeface="+mn-lt"/>
              </a:rPr>
              <a:t> into practical programming guidelines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is a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math class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… in disguise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Stealthy Formal Methods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This </a:t>
            </a:r>
            <a:r>
              <a:rPr lang="en-US" sz="2800" dirty="0" smtClean="0">
                <a:solidFill>
                  <a:schemeClr val="tx2"/>
                </a:solidFill>
              </a:rPr>
              <a:t>stealthy approach </a:t>
            </a:r>
            <a:r>
              <a:rPr lang="en-US" sz="2800" dirty="0" smtClean="0"/>
              <a:t>is greatly helped by two books:</a:t>
            </a:r>
          </a:p>
          <a:p>
            <a:pPr lvl="1"/>
            <a:r>
              <a:rPr lang="en-US" sz="2400" dirty="0" err="1" smtClean="0"/>
              <a:t>Liskov</a:t>
            </a:r>
            <a:r>
              <a:rPr lang="en-US" sz="2400" dirty="0" smtClean="0"/>
              <a:t> with </a:t>
            </a:r>
            <a:r>
              <a:rPr lang="en-US" sz="2400" dirty="0" err="1" smtClean="0"/>
              <a:t>Guttag</a:t>
            </a:r>
            <a:r>
              <a:rPr lang="en-US" sz="2400" dirty="0" smtClean="0"/>
              <a:t>, </a:t>
            </a:r>
            <a:r>
              <a:rPr lang="en-US" sz="2400" i="1" dirty="0" smtClean="0"/>
              <a:t>Program Development in Java</a:t>
            </a:r>
          </a:p>
          <a:p>
            <a:pPr lvl="1"/>
            <a:r>
              <a:rPr lang="en-US" sz="2400" dirty="0" smtClean="0"/>
              <a:t>Bloch, </a:t>
            </a:r>
            <a:r>
              <a:rPr lang="en-US" sz="2400" i="1" dirty="0" smtClean="0"/>
              <a:t>Effective Java</a:t>
            </a:r>
          </a:p>
          <a:p>
            <a:r>
              <a:rPr lang="en-US" sz="2800" dirty="0" err="1" smtClean="0"/>
              <a:t>Liskov</a:t>
            </a:r>
            <a:r>
              <a:rPr lang="en-US" sz="2800" dirty="0" smtClean="0"/>
              <a:t>, of course, </a:t>
            </a:r>
            <a:r>
              <a:rPr lang="en-US" sz="2800" dirty="0" smtClean="0">
                <a:solidFill>
                  <a:schemeClr val="tx2"/>
                </a:solidFill>
              </a:rPr>
              <a:t>invented</a:t>
            </a:r>
            <a:r>
              <a:rPr lang="en-US" sz="2800" dirty="0" smtClean="0"/>
              <a:t> much of type theory</a:t>
            </a:r>
          </a:p>
          <a:p>
            <a:pPr lvl="1"/>
            <a:r>
              <a:rPr lang="en-US" sz="2400" dirty="0" smtClean="0"/>
              <a:t>This book explains </a:t>
            </a:r>
            <a:r>
              <a:rPr lang="en-US" sz="2400" dirty="0" smtClean="0">
                <a:solidFill>
                  <a:schemeClr val="tx2"/>
                </a:solidFill>
              </a:rPr>
              <a:t>how to build OO</a:t>
            </a:r>
            <a:r>
              <a:rPr lang="en-US" sz="2400" dirty="0" smtClean="0"/>
              <a:t> classes and type hierarchies that are type-safe (among other things)</a:t>
            </a:r>
          </a:p>
          <a:p>
            <a:r>
              <a:rPr lang="en-US" sz="2800" dirty="0" smtClean="0"/>
              <a:t>Bloch teaches how OO program components can </a:t>
            </a:r>
            <a:r>
              <a:rPr lang="en-US" sz="2800" dirty="0" smtClean="0">
                <a:solidFill>
                  <a:schemeClr val="tx2"/>
                </a:solidFill>
              </a:rPr>
              <a:t>safely interact</a:t>
            </a:r>
            <a:r>
              <a:rPr lang="en-US" sz="2800" dirty="0" smtClean="0"/>
              <a:t> without violating formal requirements</a:t>
            </a:r>
          </a:p>
          <a:p>
            <a:r>
              <a:rPr lang="en-US" sz="2800" dirty="0" smtClean="0"/>
              <a:t>Students who later take a formal methods class are </a:t>
            </a:r>
            <a:r>
              <a:rPr lang="en-US" sz="2800" dirty="0" smtClean="0">
                <a:solidFill>
                  <a:schemeClr val="tx2"/>
                </a:solidFill>
              </a:rPr>
              <a:t>thrilled</a:t>
            </a:r>
            <a:r>
              <a:rPr lang="en-US" sz="2800" dirty="0" smtClean="0"/>
              <a:t> to see the theory behind the practice</a:t>
            </a:r>
          </a:p>
          <a:p>
            <a:pPr lvl="1"/>
            <a:r>
              <a:rPr lang="en-US" sz="2400" dirty="0" smtClean="0"/>
              <a:t>Learning theory in front of practice is for mathematicians</a:t>
            </a:r>
          </a:p>
          <a:p>
            <a:pPr lvl="1"/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31</a:t>
            </a:fld>
            <a:endParaRPr lang="en-US" altLang="zh-CN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631099" y="5968810"/>
            <a:ext cx="5881802" cy="523220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Programmers </a:t>
            </a:r>
            <a:r>
              <a:rPr lang="en-US" altLang="zh-CN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ain’t</a:t>
            </a:r>
            <a:r>
              <a:rPr lang="en-US" altLang="zh-CN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mathematicians !</a:t>
            </a:r>
            <a:endParaRPr lang="en-US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Disguising Abstract Algebra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3182950"/>
          </a:xfrm>
        </p:spPr>
        <p:txBody>
          <a:bodyPr/>
          <a:lstStyle/>
          <a:p>
            <a:r>
              <a:rPr lang="en-US" dirty="0" smtClean="0"/>
              <a:t>In </a:t>
            </a:r>
            <a:r>
              <a:rPr lang="en-US" dirty="0" smtClean="0">
                <a:solidFill>
                  <a:schemeClr val="tx2"/>
                </a:solidFill>
              </a:rPr>
              <a:t>1980</a:t>
            </a:r>
            <a:r>
              <a:rPr lang="en-US" dirty="0" smtClean="0"/>
              <a:t>, as a 3rd year math major, I took a class in </a:t>
            </a:r>
            <a:r>
              <a:rPr lang="en-US" dirty="0" smtClean="0">
                <a:solidFill>
                  <a:schemeClr val="tx2"/>
                </a:solidFill>
              </a:rPr>
              <a:t>Abstract Algebra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Group theory</a:t>
            </a:r>
            <a:r>
              <a:rPr lang="en-US" dirty="0" smtClean="0"/>
              <a:t>, rings, </a:t>
            </a:r>
            <a:r>
              <a:rPr lang="en-US" dirty="0" err="1" smtClean="0"/>
              <a:t>homomorphisms</a:t>
            </a:r>
            <a:r>
              <a:rPr lang="en-US" dirty="0" smtClean="0"/>
              <a:t> …</a:t>
            </a:r>
          </a:p>
          <a:p>
            <a:pPr lvl="1"/>
            <a:r>
              <a:rPr lang="en-US" dirty="0" smtClean="0"/>
              <a:t>Fun stuff !    (for a </a:t>
            </a:r>
            <a:r>
              <a:rPr lang="en-US" dirty="0" smtClean="0">
                <a:solidFill>
                  <a:schemeClr val="tx2"/>
                </a:solidFill>
              </a:rPr>
              <a:t>mathematician</a:t>
            </a:r>
            <a:r>
              <a:rPr lang="en-US" dirty="0" smtClean="0"/>
              <a:t>)</a:t>
            </a:r>
          </a:p>
          <a:p>
            <a:r>
              <a:rPr lang="en-US" dirty="0" smtClean="0"/>
              <a:t>Midway through, I discovered that abstract algebras can be used to represent the </a:t>
            </a:r>
            <a:r>
              <a:rPr lang="en-US" dirty="0" smtClean="0">
                <a:solidFill>
                  <a:schemeClr val="tx2"/>
                </a:solidFill>
              </a:rPr>
              <a:t>Rubik’s</a:t>
            </a:r>
            <a:r>
              <a:rPr lang="en-US" dirty="0" smtClean="0"/>
              <a:t> cube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32</a:t>
            </a:fld>
            <a:endParaRPr lang="en-US" altLang="zh-CN"/>
          </a:p>
        </p:txBody>
      </p:sp>
      <p:pic>
        <p:nvPicPr>
          <p:cNvPr id="7" name="Picture 6" descr="rubikCub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2362" y="3568061"/>
            <a:ext cx="1171575" cy="1181100"/>
          </a:xfrm>
          <a:prstGeom prst="rect">
            <a:avLst/>
          </a:prstGeom>
        </p:spPr>
      </p:pic>
      <p:pic>
        <p:nvPicPr>
          <p:cNvPr id="8" name="Picture 7" descr="rubikCube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7828" y="4306898"/>
            <a:ext cx="1152525" cy="1219200"/>
          </a:xfrm>
          <a:prstGeom prst="rect">
            <a:avLst/>
          </a:prstGeom>
        </p:spPr>
      </p:pic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0" y="3462164"/>
            <a:ext cx="9144000" cy="1158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And developed an algebra to solve it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16321" y="4384214"/>
            <a:ext cx="9144000" cy="2130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structures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are informal algebraic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200" kern="0" dirty="0" smtClean="0">
                <a:latin typeface="+mn-lt"/>
              </a:rPr>
              <a:t>   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groups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But well disguised !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1631099" y="6025958"/>
            <a:ext cx="5881802" cy="523220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Programmers </a:t>
            </a:r>
            <a:r>
              <a:rPr lang="en-US" altLang="zh-CN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ain’t</a:t>
            </a:r>
            <a:r>
              <a:rPr lang="en-US" altLang="zh-CN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mathematicians !</a:t>
            </a:r>
            <a:endParaRPr lang="en-US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10" grpId="0"/>
      <p:bldP spid="11" grpId="0"/>
      <p:bldP spid="1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Isolate</a:t>
            </a:r>
          </a:p>
          <a:p>
            <a:pPr marL="914400" lvl="1" indent="-514350"/>
            <a:r>
              <a:rPr lang="en-US" dirty="0" smtClean="0"/>
              <a:t>One mathematician supporting a group of engineers</a:t>
            </a:r>
          </a:p>
          <a:p>
            <a:pPr marL="914400" lvl="1" indent="-514350"/>
            <a:r>
              <a:rPr lang="en-US" dirty="0" smtClean="0"/>
              <a:t>An “enabler” to cross the barrier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Disguise</a:t>
            </a:r>
          </a:p>
          <a:p>
            <a:pPr marL="914400" lvl="1" indent="-514350"/>
            <a:r>
              <a:rPr lang="en-US" dirty="0" smtClean="0"/>
              <a:t>Refine the formal methods into engineering techniques</a:t>
            </a:r>
          </a:p>
          <a:p>
            <a:pPr marL="914400" lvl="1" indent="-514350"/>
            <a:r>
              <a:rPr lang="en-US" dirty="0" smtClean="0"/>
              <a:t>Hide the math in programming standards, frameworks or language features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Embed</a:t>
            </a:r>
          </a:p>
          <a:p>
            <a:pPr marL="914400" lvl="1" indent="-514350"/>
            <a:r>
              <a:rPr lang="en-US" dirty="0" smtClean="0"/>
              <a:t>Put the math into tools</a:t>
            </a:r>
          </a:p>
          <a:p>
            <a:pPr marL="914400" lvl="1" indent="-514350"/>
            <a:r>
              <a:rPr lang="en-US" dirty="0" smtClean="0"/>
              <a:t>Hide them in processes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33</a:t>
            </a:fld>
            <a:endParaRPr lang="en-US" altLang="zh-CN"/>
          </a:p>
        </p:txBody>
      </p:sp>
      <p:sp>
        <p:nvSpPr>
          <p:cNvPr id="7" name="Rounded Rectangle 6"/>
          <p:cNvSpPr/>
          <p:nvPr/>
        </p:nvSpPr>
        <p:spPr>
          <a:xfrm>
            <a:off x="4404475" y="4111310"/>
            <a:ext cx="4697642" cy="2450034"/>
          </a:xfrm>
          <a:prstGeom prst="roundRect">
            <a:avLst/>
          </a:prstGeom>
          <a:solidFill>
            <a:srgbClr val="000099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altLang="zh-CN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All this science,</a:t>
            </a:r>
          </a:p>
          <a:p>
            <a:pPr algn="ctr">
              <a:defRPr/>
            </a:pPr>
            <a:r>
              <a:rPr lang="en-US" altLang="zh-CN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I don't understand</a:t>
            </a:r>
          </a:p>
          <a:p>
            <a:pPr algn="ctr">
              <a:defRPr/>
            </a:pPr>
            <a:r>
              <a:rPr lang="en-US" altLang="zh-CN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It's just my job,</a:t>
            </a:r>
          </a:p>
          <a:p>
            <a:pPr algn="ctr">
              <a:defRPr/>
            </a:pPr>
            <a:r>
              <a:rPr lang="en-US" altLang="zh-CN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5 days a week.</a:t>
            </a:r>
          </a:p>
          <a:p>
            <a:pPr algn="ctr">
              <a:defRPr/>
            </a:pPr>
            <a:r>
              <a:rPr lang="en-US" altLang="zh-CN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A rocket man!</a:t>
            </a:r>
          </a:p>
          <a:p>
            <a:pPr algn="ctr">
              <a:defRPr/>
            </a:pPr>
            <a:r>
              <a:rPr lang="en-US" altLang="zh-CN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宋体" charset="-122"/>
              </a:rPr>
              <a:t> – Elton John</a:t>
            </a:r>
            <a:endParaRPr lang="en-US" altLang="zh-CN" b="1" i="1" dirty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ea typeface="宋体" charset="-122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7501" y="4567962"/>
            <a:ext cx="4363016" cy="1595514"/>
          </a:xfrm>
          <a:prstGeom prst="roundRect">
            <a:avLst/>
          </a:prstGeom>
          <a:solidFill>
            <a:srgbClr val="FFFF00">
              <a:alpha val="3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Embed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65539"/>
            <a:ext cx="9144000" cy="5723725"/>
          </a:xfrm>
        </p:spPr>
        <p:txBody>
          <a:bodyPr/>
          <a:lstStyle/>
          <a:p>
            <a:pPr>
              <a:spcBef>
                <a:spcPts val="500"/>
              </a:spcBef>
            </a:pPr>
            <a:r>
              <a:rPr lang="en-US" dirty="0" smtClean="0"/>
              <a:t>Building construction is starting to use </a:t>
            </a:r>
            <a:r>
              <a:rPr lang="en-US" dirty="0" smtClean="0">
                <a:solidFill>
                  <a:schemeClr val="tx2"/>
                </a:solidFill>
              </a:rPr>
              <a:t>pre-fabricated modular units</a:t>
            </a:r>
          </a:p>
          <a:p>
            <a:pPr lvl="1">
              <a:spcBef>
                <a:spcPts val="500"/>
              </a:spcBef>
            </a:pPr>
            <a:r>
              <a:rPr lang="en-US" dirty="0" smtClean="0"/>
              <a:t>The units save </a:t>
            </a:r>
            <a:r>
              <a:rPr lang="en-US" dirty="0" smtClean="0">
                <a:solidFill>
                  <a:schemeClr val="tx2"/>
                </a:solidFill>
              </a:rPr>
              <a:t>time</a:t>
            </a:r>
          </a:p>
          <a:p>
            <a:pPr lvl="1">
              <a:spcBef>
                <a:spcPts val="500"/>
              </a:spcBef>
            </a:pPr>
            <a:r>
              <a:rPr lang="en-US" dirty="0" smtClean="0"/>
              <a:t>They also allow the </a:t>
            </a:r>
            <a:r>
              <a:rPr lang="en-US" dirty="0" smtClean="0">
                <a:solidFill>
                  <a:schemeClr val="tx2"/>
                </a:solidFill>
              </a:rPr>
              <a:t>math</a:t>
            </a:r>
            <a:r>
              <a:rPr lang="en-US" dirty="0" smtClean="0"/>
              <a:t> to be</a:t>
            </a:r>
          </a:p>
          <a:p>
            <a:pPr lvl="1">
              <a:spcBef>
                <a:spcPts val="500"/>
              </a:spcBef>
              <a:buNone/>
            </a:pPr>
            <a:r>
              <a:rPr lang="en-US" dirty="0" smtClean="0"/>
              <a:t>    embedded in the units</a:t>
            </a:r>
          </a:p>
          <a:p>
            <a:pPr lvl="1">
              <a:spcBef>
                <a:spcPts val="500"/>
              </a:spcBef>
            </a:pPr>
            <a:r>
              <a:rPr lang="en-US" dirty="0" smtClean="0"/>
              <a:t>Standards, stress, …</a:t>
            </a:r>
          </a:p>
          <a:p>
            <a:pPr>
              <a:spcBef>
                <a:spcPts val="500"/>
              </a:spcBef>
            </a:pPr>
            <a:r>
              <a:rPr lang="en-US" dirty="0" smtClean="0">
                <a:solidFill>
                  <a:schemeClr val="tx2"/>
                </a:solidFill>
              </a:rPr>
              <a:t>Software engineering</a:t>
            </a:r>
            <a:r>
              <a:rPr lang="en-US" dirty="0" smtClean="0"/>
              <a:t> needs to</a:t>
            </a:r>
          </a:p>
          <a:p>
            <a:pPr>
              <a:spcBef>
                <a:spcPts val="500"/>
              </a:spcBef>
              <a:buNone/>
            </a:pPr>
            <a:r>
              <a:rPr lang="en-US" dirty="0" smtClean="0"/>
              <a:t>   embed formal methods in</a:t>
            </a:r>
          </a:p>
          <a:p>
            <a:pPr>
              <a:spcBef>
                <a:spcPts val="500"/>
              </a:spcBef>
              <a:buNone/>
            </a:pPr>
            <a:r>
              <a:rPr lang="en-US" dirty="0" smtClean="0"/>
              <a:t>   languages, components, processes</a:t>
            </a:r>
          </a:p>
          <a:p>
            <a:pPr>
              <a:spcBef>
                <a:spcPts val="500"/>
              </a:spcBef>
            </a:pPr>
            <a:r>
              <a:rPr lang="en-US" dirty="0" smtClean="0"/>
              <a:t>Isn’t that what </a:t>
            </a:r>
            <a:r>
              <a:rPr lang="en-US" dirty="0" smtClean="0">
                <a:solidFill>
                  <a:schemeClr val="tx2"/>
                </a:solidFill>
              </a:rPr>
              <a:t>strong typing</a:t>
            </a:r>
            <a:r>
              <a:rPr lang="en-US" dirty="0" smtClean="0"/>
              <a:t> is 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dirty="0" smtClean="0"/>
              <a:t>©  Jeff Offutt, 2008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34</a:t>
            </a:fld>
            <a:endParaRPr lang="en-US" altLang="zh-CN"/>
          </a:p>
        </p:txBody>
      </p:sp>
      <p:pic>
        <p:nvPicPr>
          <p:cNvPr id="9" name="Picture 8" descr="moving-tower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2930" y="1467974"/>
            <a:ext cx="3027206" cy="45239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Structures and Frameworks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When I was a professional programmer, we built </a:t>
            </a:r>
            <a:r>
              <a:rPr lang="en-US" sz="2800" dirty="0" smtClean="0">
                <a:solidFill>
                  <a:schemeClr val="tx2"/>
                </a:solidFill>
              </a:rPr>
              <a:t>data structures</a:t>
            </a:r>
            <a:r>
              <a:rPr lang="en-US" sz="2800" dirty="0" smtClean="0"/>
              <a:t> out of pointers, records and arrays</a:t>
            </a:r>
          </a:p>
          <a:p>
            <a:pPr lvl="1"/>
            <a:r>
              <a:rPr lang="en-US" sz="2400" dirty="0" smtClean="0"/>
              <a:t>Mistakes allowed structures to have </a:t>
            </a:r>
            <a:r>
              <a:rPr lang="en-US" sz="2400" dirty="0" smtClean="0">
                <a:solidFill>
                  <a:schemeClr val="tx2"/>
                </a:solidFill>
              </a:rPr>
              <a:t>invalid states</a:t>
            </a:r>
          </a:p>
          <a:p>
            <a:pPr lvl="1"/>
            <a:r>
              <a:rPr lang="en-US" sz="2400" dirty="0" smtClean="0"/>
              <a:t>The </a:t>
            </a:r>
            <a:r>
              <a:rPr lang="en-US" sz="2400" dirty="0" smtClean="0">
                <a:solidFill>
                  <a:schemeClr val="tx2"/>
                </a:solidFill>
              </a:rPr>
              <a:t>formal specs</a:t>
            </a:r>
            <a:r>
              <a:rPr lang="en-US" sz="2400" dirty="0" smtClean="0"/>
              <a:t>, although not explicitly stated, were not always satisfied</a:t>
            </a:r>
          </a:p>
          <a:p>
            <a:r>
              <a:rPr lang="en-US" sz="2800" dirty="0" smtClean="0"/>
              <a:t>Frameworks like the </a:t>
            </a:r>
            <a:r>
              <a:rPr lang="en-US" sz="2800" dirty="0" smtClean="0">
                <a:solidFill>
                  <a:schemeClr val="tx2"/>
                </a:solidFill>
              </a:rPr>
              <a:t>Java Collections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tx2"/>
                </a:solidFill>
              </a:rPr>
              <a:t>embed </a:t>
            </a:r>
            <a:r>
              <a:rPr lang="en-US" sz="2800" dirty="0" smtClean="0"/>
              <a:t>the formal specs into software so programmers do not have to understand them</a:t>
            </a:r>
          </a:p>
          <a:p>
            <a:pPr lvl="1"/>
            <a:r>
              <a:rPr lang="en-US" sz="2400" dirty="0" smtClean="0"/>
              <a:t>Programmers can now use data structures </a:t>
            </a:r>
            <a:r>
              <a:rPr lang="en-US" sz="2400" dirty="0" smtClean="0">
                <a:solidFill>
                  <a:schemeClr val="tx2"/>
                </a:solidFill>
              </a:rPr>
              <a:t>without knowing</a:t>
            </a:r>
            <a:r>
              <a:rPr lang="en-US" sz="2400" dirty="0" smtClean="0"/>
              <a:t> how to build them</a:t>
            </a:r>
          </a:p>
          <a:p>
            <a:r>
              <a:rPr lang="en-US" sz="2800" dirty="0" smtClean="0"/>
              <a:t>The use of </a:t>
            </a:r>
            <a:r>
              <a:rPr lang="en-US" sz="2800" dirty="0" smtClean="0">
                <a:solidFill>
                  <a:schemeClr val="tx2"/>
                </a:solidFill>
              </a:rPr>
              <a:t>frameworks is expanding</a:t>
            </a:r>
            <a:r>
              <a:rPr lang="en-US" sz="2800" dirty="0" smtClean="0"/>
              <a:t>—very common now in web applications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35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Embedding Math in Testing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2015836"/>
          </a:xfrm>
        </p:spPr>
        <p:txBody>
          <a:bodyPr/>
          <a:lstStyle/>
          <a:p>
            <a:r>
              <a:rPr lang="en-US" sz="2800" dirty="0" smtClean="0"/>
              <a:t>In </a:t>
            </a:r>
            <a:r>
              <a:rPr lang="en-US" sz="2800" dirty="0" smtClean="0">
                <a:solidFill>
                  <a:schemeClr val="tx2"/>
                </a:solidFill>
              </a:rPr>
              <a:t>specification-based testing</a:t>
            </a:r>
            <a:r>
              <a:rPr lang="en-US" sz="2800" dirty="0" smtClean="0"/>
              <a:t> :</a:t>
            </a:r>
          </a:p>
          <a:p>
            <a:pPr lvl="1"/>
            <a:r>
              <a:rPr lang="en-US" sz="2400" dirty="0" smtClean="0"/>
              <a:t>Each clause is tested separately when it determines the value of the predicate  (</a:t>
            </a:r>
            <a:r>
              <a:rPr lang="en-US" sz="2400" i="1" dirty="0" smtClean="0"/>
              <a:t>CACC</a:t>
            </a:r>
            <a:r>
              <a:rPr lang="en-US" sz="2400" dirty="0" smtClean="0"/>
              <a:t> )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36</a:t>
            </a:fld>
            <a:endParaRPr lang="en-US" altLang="zh-CN"/>
          </a:p>
        </p:txBody>
      </p:sp>
      <p:grpSp>
        <p:nvGrpSpPr>
          <p:cNvPr id="9" name="Group 8"/>
          <p:cNvGrpSpPr/>
          <p:nvPr/>
        </p:nvGrpSpPr>
        <p:grpSpPr>
          <a:xfrm>
            <a:off x="180109" y="2244735"/>
            <a:ext cx="8963891" cy="1446550"/>
            <a:chOff x="96982" y="2937452"/>
            <a:chExt cx="8963891" cy="1446550"/>
          </a:xfrm>
        </p:grpSpPr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96982" y="2937452"/>
              <a:ext cx="2140527" cy="461665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400" u="sng" dirty="0">
                  <a:solidFill>
                    <a:schemeClr val="tx2"/>
                  </a:solidFill>
                </a:rPr>
                <a:t>Determination</a:t>
              </a:r>
              <a:r>
                <a:rPr lang="en-US" sz="2400" dirty="0">
                  <a:solidFill>
                    <a:schemeClr val="tx1"/>
                  </a:solidFill>
                </a:rPr>
                <a:t> :</a:t>
              </a: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2244436" y="2937452"/>
              <a:ext cx="6816437" cy="1446550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 smtClean="0">
                  <a:solidFill>
                    <a:schemeClr val="tx1"/>
                  </a:solidFill>
                </a:rPr>
                <a:t>Clause </a:t>
              </a:r>
              <a:r>
                <a:rPr lang="en-US" sz="3200" i="1" dirty="0" err="1">
                  <a:solidFill>
                    <a:schemeClr val="tx1"/>
                  </a:solidFill>
                </a:rPr>
                <a:t>c</a:t>
              </a:r>
              <a:r>
                <a:rPr lang="en-US" sz="3200" i="1" baseline="-25000" dirty="0" err="1">
                  <a:solidFill>
                    <a:schemeClr val="tx1"/>
                  </a:solidFill>
                </a:rPr>
                <a:t>i</a:t>
              </a:r>
              <a:r>
                <a:rPr lang="en-US" sz="2400" dirty="0">
                  <a:solidFill>
                    <a:schemeClr val="tx1"/>
                  </a:solidFill>
                </a:rPr>
                <a:t> in predicate </a:t>
              </a:r>
              <a:r>
                <a:rPr lang="en-US" sz="2400" i="1" dirty="0">
                  <a:solidFill>
                    <a:schemeClr val="tx1"/>
                  </a:solidFill>
                </a:rPr>
                <a:t>p</a:t>
              </a:r>
              <a:r>
                <a:rPr lang="en-US" sz="2400" dirty="0">
                  <a:solidFill>
                    <a:schemeClr val="tx1"/>
                  </a:solidFill>
                </a:rPr>
                <a:t>, </a:t>
              </a:r>
              <a:r>
                <a:rPr lang="en-US" sz="2400" dirty="0" smtClean="0">
                  <a:solidFill>
                    <a:schemeClr val="tx1"/>
                  </a:solidFill>
                </a:rPr>
                <a:t>the </a:t>
              </a:r>
              <a:r>
                <a:rPr lang="en-US" sz="2400" u="sng" dirty="0">
                  <a:solidFill>
                    <a:schemeClr val="tx1"/>
                  </a:solidFill>
                </a:rPr>
                <a:t>major clause</a:t>
              </a:r>
              <a:r>
                <a:rPr lang="en-US" sz="2400" dirty="0">
                  <a:solidFill>
                    <a:schemeClr val="tx1"/>
                  </a:solidFill>
                </a:rPr>
                <a:t>, </a:t>
              </a:r>
              <a:r>
                <a:rPr lang="en-US" sz="2400" u="sng" dirty="0">
                  <a:solidFill>
                    <a:schemeClr val="tx2"/>
                  </a:solidFill>
                </a:rPr>
                <a:t>determines</a:t>
              </a:r>
              <a:r>
                <a:rPr lang="en-US" sz="2400" dirty="0">
                  <a:solidFill>
                    <a:schemeClr val="tx1"/>
                  </a:solidFill>
                </a:rPr>
                <a:t> </a:t>
              </a:r>
              <a:r>
                <a:rPr lang="en-US" sz="2400" i="1" dirty="0">
                  <a:solidFill>
                    <a:schemeClr val="tx1"/>
                  </a:solidFill>
                </a:rPr>
                <a:t>p</a:t>
              </a:r>
              <a:r>
                <a:rPr lang="en-US" sz="2400" dirty="0">
                  <a:solidFill>
                    <a:schemeClr val="tx1"/>
                  </a:solidFill>
                </a:rPr>
                <a:t> if and only if </a:t>
              </a:r>
              <a:r>
                <a:rPr lang="en-US" sz="2400" dirty="0" smtClean="0">
                  <a:solidFill>
                    <a:schemeClr val="tx1"/>
                  </a:solidFill>
                </a:rPr>
                <a:t>values for the </a:t>
              </a:r>
              <a:r>
                <a:rPr lang="en-US" sz="2400" dirty="0">
                  <a:solidFill>
                    <a:schemeClr val="tx1"/>
                  </a:solidFill>
                </a:rPr>
                <a:t>remaining </a:t>
              </a:r>
              <a:r>
                <a:rPr lang="en-US" sz="2400" u="sng" dirty="0">
                  <a:solidFill>
                    <a:schemeClr val="tx1"/>
                  </a:solidFill>
                </a:rPr>
                <a:t>minor clauses</a:t>
              </a:r>
              <a:r>
                <a:rPr lang="en-US" sz="2400" dirty="0">
                  <a:solidFill>
                    <a:schemeClr val="tx1"/>
                  </a:solidFill>
                </a:rPr>
                <a:t> </a:t>
              </a:r>
              <a:r>
                <a:rPr lang="en-US" sz="3200" dirty="0" err="1">
                  <a:solidFill>
                    <a:schemeClr val="tx1"/>
                  </a:solidFill>
                </a:rPr>
                <a:t>c</a:t>
              </a:r>
              <a:r>
                <a:rPr lang="en-US" sz="3200" baseline="-25000" dirty="0" err="1">
                  <a:solidFill>
                    <a:schemeClr val="tx1"/>
                  </a:solidFill>
                </a:rPr>
                <a:t>j</a:t>
              </a:r>
              <a:r>
                <a:rPr lang="en-US" sz="2400" dirty="0">
                  <a:solidFill>
                    <a:schemeClr val="tx1"/>
                  </a:solidFill>
                </a:rPr>
                <a:t> are such that changing </a:t>
              </a:r>
              <a:r>
                <a:rPr lang="en-US" sz="3200" i="1" dirty="0" err="1">
                  <a:solidFill>
                    <a:schemeClr val="tx1"/>
                  </a:solidFill>
                </a:rPr>
                <a:t>c</a:t>
              </a:r>
              <a:r>
                <a:rPr lang="en-US" sz="3200" i="1" baseline="-25000" dirty="0" err="1">
                  <a:solidFill>
                    <a:schemeClr val="tx1"/>
                  </a:solidFill>
                </a:rPr>
                <a:t>i</a:t>
              </a:r>
              <a:r>
                <a:rPr lang="en-US" sz="2400" dirty="0">
                  <a:solidFill>
                    <a:schemeClr val="tx1"/>
                  </a:solidFill>
                </a:rPr>
                <a:t> changes the value of </a:t>
              </a:r>
              <a:r>
                <a:rPr lang="en-US" sz="2400" i="1" dirty="0">
                  <a:solidFill>
                    <a:schemeClr val="tx1"/>
                  </a:solidFill>
                </a:rPr>
                <a:t>p</a:t>
              </a:r>
            </a:p>
          </p:txBody>
        </p:sp>
      </p:grp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0" y="3602182"/>
            <a:ext cx="9144000" cy="2535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Boolean Derivatives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</a:rPr>
              <a:t>p</a:t>
            </a:r>
            <a:r>
              <a:rPr kumimoji="0" lang="en-US" sz="2000" b="0" i="1" u="none" strike="noStrike" kern="0" cap="none" spc="0" normalizeH="0" baseline="-25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</a:rPr>
              <a:t>c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</a:rPr>
              <a:t>=true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is </a:t>
            </a:r>
            <a:r>
              <a:rPr kumimoji="0" lang="en-US" sz="24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p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with every occurrence of </a:t>
            </a:r>
            <a:r>
              <a:rPr kumimoji="0" lang="en-US" sz="24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c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replaced by </a:t>
            </a:r>
            <a:r>
              <a:rPr kumimoji="0" lang="en-US" sz="24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</a:rPr>
              <a:t>true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</a:rPr>
              <a:t>p</a:t>
            </a:r>
            <a:r>
              <a:rPr kumimoji="0" lang="en-US" sz="2000" b="0" i="1" u="none" strike="noStrike" kern="0" cap="none" spc="0" normalizeH="0" baseline="-25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</a:rPr>
              <a:t>c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</a:rPr>
              <a:t>=false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is </a:t>
            </a:r>
            <a:r>
              <a:rPr kumimoji="0" lang="en-US" sz="24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p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with every occurrence of </a:t>
            </a:r>
            <a:r>
              <a:rPr kumimoji="0" lang="en-US" sz="24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c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replaced by </a:t>
            </a:r>
            <a:r>
              <a:rPr kumimoji="0" lang="en-US" sz="24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</a:rPr>
              <a:t>false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find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minor clause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values for </a:t>
            </a: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determine the value, solve the following:</a:t>
            </a:r>
            <a:endParaRPr kumimoji="0" lang="en-US" sz="28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3484418" y="5611091"/>
            <a:ext cx="3671454" cy="602674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66FF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kumimoji="0" lang="en-US" sz="3600" b="0" i="1" u="none" strike="noStrike" kern="0" cap="none" spc="0" normalizeH="0" baseline="-25000" noProof="0" dirty="0" smtClean="0">
                <a:ln>
                  <a:noFill/>
                </a:ln>
                <a:solidFill>
                  <a:srgbClr val="66FF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66FF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=  p</a:t>
            </a:r>
            <a:r>
              <a:rPr kumimoji="0" lang="en-US" sz="3600" b="0" i="1" u="none" strike="noStrike" kern="0" cap="none" spc="0" normalizeH="0" baseline="-25000" noProof="0" dirty="0" smtClean="0">
                <a:ln>
                  <a:noFill/>
                </a:ln>
                <a:solidFill>
                  <a:srgbClr val="66FF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c=true</a:t>
            </a: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66FF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66FF66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  <a:sym typeface="Symbol" pitchFamily="18" charset="2"/>
              </a:rPr>
              <a:t></a:t>
            </a: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66FF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</a:t>
            </a:r>
            <a:r>
              <a:rPr kumimoji="0" lang="en-US" sz="3600" b="0" i="1" u="none" strike="noStrike" kern="0" cap="none" spc="0" normalizeH="0" baseline="-25000" noProof="0" dirty="0" smtClean="0">
                <a:ln>
                  <a:noFill/>
                </a:ln>
                <a:solidFill>
                  <a:srgbClr val="66FF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c=false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Embedding into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782291"/>
            <a:ext cx="9144000" cy="2618509"/>
          </a:xfrm>
        </p:spPr>
        <p:txBody>
          <a:bodyPr/>
          <a:lstStyle/>
          <a:p>
            <a:pPr>
              <a:spcBef>
                <a:spcPts val="500"/>
              </a:spcBef>
            </a:pPr>
            <a:r>
              <a:rPr lang="en-US" dirty="0" smtClean="0"/>
              <a:t>This is not very </a:t>
            </a:r>
            <a:r>
              <a:rPr lang="en-US" dirty="0" smtClean="0">
                <a:solidFill>
                  <a:schemeClr val="tx2"/>
                </a:solidFill>
              </a:rPr>
              <a:t>difficult</a:t>
            </a:r>
          </a:p>
          <a:p>
            <a:pPr>
              <a:spcBef>
                <a:spcPts val="500"/>
              </a:spcBef>
            </a:pPr>
            <a:r>
              <a:rPr lang="en-US" dirty="0" smtClean="0"/>
              <a:t>But there is no reason for </a:t>
            </a:r>
            <a:r>
              <a:rPr lang="en-US" dirty="0" smtClean="0">
                <a:solidFill>
                  <a:schemeClr val="tx2"/>
                </a:solidFill>
              </a:rPr>
              <a:t>all testers</a:t>
            </a:r>
            <a:r>
              <a:rPr lang="en-US" dirty="0" smtClean="0"/>
              <a:t> to know this !</a:t>
            </a:r>
          </a:p>
          <a:p>
            <a:pPr>
              <a:spcBef>
                <a:spcPts val="500"/>
              </a:spcBef>
            </a:pPr>
            <a:r>
              <a:rPr lang="en-US" dirty="0" smtClean="0"/>
              <a:t>Embed this computation </a:t>
            </a:r>
            <a:r>
              <a:rPr lang="en-US" dirty="0" smtClean="0">
                <a:solidFill>
                  <a:schemeClr val="tx2"/>
                </a:solidFill>
              </a:rPr>
              <a:t>in a tool</a:t>
            </a:r>
            <a:r>
              <a:rPr lang="en-US" dirty="0" smtClean="0"/>
              <a:t> :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37</a:t>
            </a:fld>
            <a:endParaRPr lang="en-US" altLang="zh-CN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2729338" y="775870"/>
            <a:ext cx="3671454" cy="602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66FF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kumimoji="0" lang="en-US" sz="3600" b="0" i="1" u="none" strike="noStrike" kern="0" cap="none" spc="0" normalizeH="0" baseline="-25000" noProof="0" dirty="0" smtClean="0">
                <a:ln>
                  <a:noFill/>
                </a:ln>
                <a:solidFill>
                  <a:srgbClr val="66FF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66FF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=  p</a:t>
            </a:r>
            <a:r>
              <a:rPr kumimoji="0" lang="en-US" sz="3600" b="0" i="1" u="none" strike="noStrike" kern="0" cap="none" spc="0" normalizeH="0" baseline="-25000" noProof="0" dirty="0" smtClean="0">
                <a:ln>
                  <a:noFill/>
                </a:ln>
                <a:solidFill>
                  <a:srgbClr val="66FF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c=true</a:t>
            </a: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66FF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66FF66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  <a:sym typeface="Symbol" pitchFamily="18" charset="2"/>
              </a:rPr>
              <a:t></a:t>
            </a: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66FF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</a:t>
            </a:r>
            <a:r>
              <a:rPr kumimoji="0" lang="en-US" sz="3600" b="0" i="1" u="none" strike="noStrike" kern="0" cap="none" spc="0" normalizeH="0" baseline="-25000" noProof="0" dirty="0" smtClean="0">
                <a:ln>
                  <a:noFill/>
                </a:ln>
                <a:solidFill>
                  <a:srgbClr val="66FF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c=false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517224" y="1376658"/>
            <a:ext cx="6135687" cy="2492990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10000"/>
              </a:spcBef>
            </a:pPr>
            <a:r>
              <a:rPr lang="en-US" u="sng"/>
              <a:t>p = a </a:t>
            </a:r>
            <a:r>
              <a:rPr lang="en-US" u="sng">
                <a:solidFill>
                  <a:schemeClr val="tx2"/>
                </a:solidFill>
                <a:sym typeface="Symbol" pitchFamily="18" charset="2"/>
              </a:rPr>
              <a:t></a:t>
            </a:r>
            <a:r>
              <a:rPr lang="en-US" u="sng"/>
              <a:t> (b </a:t>
            </a:r>
            <a:r>
              <a:rPr lang="en-US" u="sng">
                <a:solidFill>
                  <a:schemeClr val="tx2"/>
                </a:solidFill>
                <a:sym typeface="Symbol" pitchFamily="18" charset="2"/>
              </a:rPr>
              <a:t></a:t>
            </a:r>
            <a:r>
              <a:rPr lang="en-US" u="sng"/>
              <a:t> c)</a:t>
            </a:r>
          </a:p>
          <a:p>
            <a:pPr>
              <a:spcBef>
                <a:spcPct val="10000"/>
              </a:spcBef>
            </a:pPr>
            <a:r>
              <a:rPr lang="en-US">
                <a:solidFill>
                  <a:schemeClr val="tx1"/>
                </a:solidFill>
              </a:rPr>
              <a:t>p</a:t>
            </a:r>
            <a:r>
              <a:rPr lang="en-US" sz="2800" baseline="-25000">
                <a:solidFill>
                  <a:schemeClr val="tx1"/>
                </a:solidFill>
              </a:rPr>
              <a:t>a</a:t>
            </a:r>
            <a:r>
              <a:rPr lang="en-US">
                <a:solidFill>
                  <a:schemeClr val="tx1"/>
                </a:solidFill>
              </a:rPr>
              <a:t> = p</a:t>
            </a:r>
            <a:r>
              <a:rPr lang="en-US" sz="2800" baseline="-25000">
                <a:solidFill>
                  <a:schemeClr val="tx1"/>
                </a:solidFill>
              </a:rPr>
              <a:t>a=true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2"/>
                </a:solidFill>
                <a:sym typeface="Symbol" pitchFamily="18" charset="2"/>
              </a:rPr>
              <a:t></a:t>
            </a:r>
            <a:r>
              <a:rPr lang="en-US"/>
              <a:t>  </a:t>
            </a:r>
            <a:r>
              <a:rPr lang="en-US">
                <a:solidFill>
                  <a:schemeClr val="tx1"/>
                </a:solidFill>
              </a:rPr>
              <a:t>p</a:t>
            </a:r>
            <a:r>
              <a:rPr lang="en-US" sz="2800" baseline="-25000">
                <a:solidFill>
                  <a:schemeClr val="tx1"/>
                </a:solidFill>
              </a:rPr>
              <a:t>a=false</a:t>
            </a:r>
          </a:p>
          <a:p>
            <a:pPr>
              <a:spcBef>
                <a:spcPct val="10000"/>
              </a:spcBef>
            </a:pPr>
            <a:r>
              <a:rPr lang="en-US">
                <a:solidFill>
                  <a:schemeClr val="tx1"/>
                </a:solidFill>
              </a:rPr>
              <a:t>     = (true </a:t>
            </a:r>
            <a:r>
              <a:rPr lang="en-US">
                <a:solidFill>
                  <a:schemeClr val="tx2"/>
                </a:solidFill>
                <a:sym typeface="Symbol" pitchFamily="18" charset="2"/>
              </a:rPr>
              <a:t></a:t>
            </a:r>
            <a:r>
              <a:rPr lang="en-US">
                <a:solidFill>
                  <a:schemeClr val="tx1"/>
                </a:solidFill>
              </a:rPr>
              <a:t> (b </a:t>
            </a:r>
            <a:r>
              <a:rPr lang="en-US">
                <a:solidFill>
                  <a:schemeClr val="tx2"/>
                </a:solidFill>
                <a:sym typeface="Symbol" pitchFamily="18" charset="2"/>
              </a:rPr>
              <a:t></a:t>
            </a:r>
            <a:r>
              <a:rPr lang="en-US"/>
              <a:t> </a:t>
            </a:r>
            <a:r>
              <a:rPr lang="en-US">
                <a:solidFill>
                  <a:schemeClr val="tx1"/>
                </a:solidFill>
              </a:rPr>
              <a:t>c)) </a:t>
            </a:r>
            <a:r>
              <a:rPr lang="en-US">
                <a:solidFill>
                  <a:schemeClr val="tx2"/>
                </a:solidFill>
                <a:sym typeface="Symbol" pitchFamily="18" charset="2"/>
              </a:rPr>
              <a:t> </a:t>
            </a:r>
            <a:r>
              <a:rPr lang="en-US">
                <a:solidFill>
                  <a:schemeClr val="tx1"/>
                </a:solidFill>
              </a:rPr>
              <a:t>(false </a:t>
            </a:r>
            <a:r>
              <a:rPr lang="en-US">
                <a:solidFill>
                  <a:schemeClr val="tx2"/>
                </a:solidFill>
                <a:sym typeface="Symbol" pitchFamily="18" charset="2"/>
              </a:rPr>
              <a:t> </a:t>
            </a:r>
            <a:r>
              <a:rPr lang="en-US">
                <a:solidFill>
                  <a:schemeClr val="tx1"/>
                </a:solidFill>
              </a:rPr>
              <a:t>(b </a:t>
            </a:r>
            <a:r>
              <a:rPr lang="en-US">
                <a:solidFill>
                  <a:schemeClr val="tx2"/>
                </a:solidFill>
                <a:sym typeface="Symbol" pitchFamily="18" charset="2"/>
              </a:rPr>
              <a:t></a:t>
            </a:r>
            <a:r>
              <a:rPr lang="en-US"/>
              <a:t> </a:t>
            </a:r>
            <a:r>
              <a:rPr lang="en-US">
                <a:solidFill>
                  <a:schemeClr val="tx1"/>
                </a:solidFill>
              </a:rPr>
              <a:t>c))</a:t>
            </a:r>
          </a:p>
          <a:p>
            <a:pPr>
              <a:spcBef>
                <a:spcPct val="10000"/>
              </a:spcBef>
            </a:pPr>
            <a:r>
              <a:rPr lang="en-US">
                <a:solidFill>
                  <a:schemeClr val="tx1"/>
                </a:solidFill>
              </a:rPr>
              <a:t>     = true </a:t>
            </a:r>
            <a:r>
              <a:rPr lang="en-US">
                <a:solidFill>
                  <a:schemeClr val="tx2"/>
                </a:solidFill>
                <a:sym typeface="Symbol" pitchFamily="18" charset="2"/>
              </a:rPr>
              <a:t> </a:t>
            </a:r>
            <a:r>
              <a:rPr lang="en-US">
                <a:solidFill>
                  <a:schemeClr val="tx1"/>
                </a:solidFill>
              </a:rPr>
              <a:t>(b </a:t>
            </a:r>
            <a:r>
              <a:rPr lang="en-US">
                <a:solidFill>
                  <a:schemeClr val="tx2"/>
                </a:solidFill>
                <a:sym typeface="Symbol" pitchFamily="18" charset="2"/>
              </a:rPr>
              <a:t></a:t>
            </a:r>
            <a:r>
              <a:rPr lang="en-US"/>
              <a:t> </a:t>
            </a:r>
            <a:r>
              <a:rPr lang="en-US">
                <a:solidFill>
                  <a:schemeClr val="tx1"/>
                </a:solidFill>
              </a:rPr>
              <a:t>c)</a:t>
            </a:r>
          </a:p>
          <a:p>
            <a:pPr>
              <a:spcBef>
                <a:spcPct val="10000"/>
              </a:spcBef>
            </a:pPr>
            <a:r>
              <a:rPr lang="en-US">
                <a:solidFill>
                  <a:schemeClr val="tx1"/>
                </a:solidFill>
              </a:rPr>
              <a:t>     = </a:t>
            </a:r>
            <a:r>
              <a:rPr lang="en-US">
                <a:solidFill>
                  <a:schemeClr val="tx2"/>
                </a:solidFill>
              </a:rPr>
              <a:t>¬ </a:t>
            </a:r>
            <a:r>
              <a:rPr lang="en-US">
                <a:solidFill>
                  <a:schemeClr val="tx1"/>
                </a:solidFill>
              </a:rPr>
              <a:t>(b </a:t>
            </a:r>
            <a:r>
              <a:rPr lang="en-US">
                <a:solidFill>
                  <a:schemeClr val="tx2"/>
                </a:solidFill>
                <a:sym typeface="Symbol" pitchFamily="18" charset="2"/>
              </a:rPr>
              <a:t></a:t>
            </a:r>
            <a:r>
              <a:rPr lang="en-US"/>
              <a:t> </a:t>
            </a:r>
            <a:r>
              <a:rPr lang="en-US">
                <a:solidFill>
                  <a:schemeClr val="tx1"/>
                </a:solidFill>
              </a:rPr>
              <a:t>c)</a:t>
            </a:r>
          </a:p>
          <a:p>
            <a:pPr>
              <a:spcBef>
                <a:spcPct val="10000"/>
              </a:spcBef>
            </a:pPr>
            <a:r>
              <a:rPr lang="en-US">
                <a:solidFill>
                  <a:schemeClr val="tx1"/>
                </a:solidFill>
              </a:rPr>
              <a:t>     = </a:t>
            </a:r>
            <a:r>
              <a:rPr lang="en-US">
                <a:solidFill>
                  <a:schemeClr val="tx2"/>
                </a:solidFill>
              </a:rPr>
              <a:t>¬</a:t>
            </a:r>
            <a:r>
              <a:rPr lang="en-US"/>
              <a:t>  </a:t>
            </a:r>
            <a:r>
              <a:rPr lang="en-US">
                <a:solidFill>
                  <a:schemeClr val="tx1"/>
                </a:solidFill>
              </a:rPr>
              <a:t>b </a:t>
            </a:r>
            <a:r>
              <a:rPr lang="en-US">
                <a:solidFill>
                  <a:schemeClr val="tx2"/>
                </a:solidFill>
                <a:sym typeface="Symbol" pitchFamily="18" charset="2"/>
              </a:rPr>
              <a:t>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2"/>
                </a:solidFill>
              </a:rPr>
              <a:t>¬</a:t>
            </a:r>
            <a:r>
              <a:rPr lang="en-US"/>
              <a:t> </a:t>
            </a:r>
            <a:r>
              <a:rPr lang="en-US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869813" y="6072733"/>
            <a:ext cx="5404367" cy="523220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Testers </a:t>
            </a:r>
            <a:r>
              <a:rPr lang="en-US" altLang="zh-CN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ain’t</a:t>
            </a:r>
            <a:r>
              <a:rPr lang="en-US" altLang="zh-CN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mathematicians !</a:t>
            </a:r>
            <a:endParaRPr lang="en-US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charset="-122"/>
            </a:endParaRPr>
          </a:p>
        </p:txBody>
      </p:sp>
      <p:sp>
        <p:nvSpPr>
          <p:cNvPr id="10" name="AutoShape 25"/>
          <p:cNvSpPr>
            <a:spLocks noChangeArrowheads="1"/>
          </p:cNvSpPr>
          <p:nvPr/>
        </p:nvSpPr>
        <p:spPr bwMode="auto">
          <a:xfrm>
            <a:off x="457569" y="5459651"/>
            <a:ext cx="8211780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hlinkClick r:id="rId2"/>
              </a:rPr>
              <a:t>http</a:t>
            </a:r>
            <a:r>
              <a:rPr lang="en-US" dirty="0" smtClean="0">
                <a:solidFill>
                  <a:schemeClr val="tx2"/>
                </a:solidFill>
                <a:latin typeface="Comic Sans MS" pitchFamily="66" charset="0"/>
                <a:hlinkClick r:id="rId2"/>
              </a:rPr>
              <a:t>://cs.gmu.edu:8080/offutt/coverage/LogicCoverage</a:t>
            </a:r>
            <a:endParaRPr lang="en-US" dirty="0">
              <a:solidFill>
                <a:schemeClr val="tx2"/>
              </a:solidFill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uiExpand="1" build="p" animBg="1"/>
      <p:bldP spid="9" grpId="0" animBg="1"/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38</a:t>
            </a:fld>
            <a:endParaRPr lang="en-US" altLang="zh-CN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673872" y="1602702"/>
            <a:ext cx="3786890" cy="2800767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u="sng" dirty="0" smtClean="0">
                <a:solidFill>
                  <a:schemeClr val="tx2"/>
                </a:solidFill>
                <a:latin typeface="Comic Sans MS" pitchFamily="66" charset="0"/>
              </a:rPr>
              <a:t>Agenda for</a:t>
            </a:r>
            <a:r>
              <a:rPr lang="en-US" sz="3200" dirty="0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</a:p>
          <a:p>
            <a:pPr marL="514350" indent="-514350">
              <a:spcBef>
                <a:spcPct val="50000"/>
              </a:spcBef>
              <a:buAutoNum type="arabicPeriod"/>
              <a:defRPr/>
            </a:pPr>
            <a:r>
              <a:rPr lang="en-US" sz="3200" dirty="0" smtClean="0">
                <a:solidFill>
                  <a:schemeClr val="tx2"/>
                </a:solidFill>
                <a:latin typeface="Comic Sans MS" pitchFamily="66" charset="0"/>
              </a:rPr>
              <a:t>Researchers</a:t>
            </a:r>
          </a:p>
          <a:p>
            <a:pPr marL="514350" indent="-514350">
              <a:spcBef>
                <a:spcPct val="50000"/>
              </a:spcBef>
              <a:buAutoNum type="arabicPeriod"/>
              <a:defRPr/>
            </a:pPr>
            <a:r>
              <a:rPr lang="en-US" sz="3200" dirty="0" smtClean="0">
                <a:solidFill>
                  <a:schemeClr val="tx2"/>
                </a:solidFill>
                <a:latin typeface="Comic Sans MS" pitchFamily="66" charset="0"/>
              </a:rPr>
              <a:t>Teachers</a:t>
            </a:r>
          </a:p>
          <a:p>
            <a:pPr marL="514350" indent="-514350">
              <a:spcBef>
                <a:spcPct val="50000"/>
              </a:spcBef>
              <a:buAutoNum type="arabicPeriod"/>
              <a:defRPr/>
            </a:pPr>
            <a:r>
              <a:rPr lang="en-US" sz="3200" dirty="0" smtClean="0">
                <a:solidFill>
                  <a:schemeClr val="tx2"/>
                </a:solidFill>
                <a:latin typeface="Comic Sans MS" pitchFamily="66" charset="0"/>
              </a:rPr>
              <a:t>Practitioners</a:t>
            </a:r>
            <a:endParaRPr lang="en-US" altLang="zh-CN" sz="3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95000"/>
                  </a:srgbClr>
                </a:outerShdw>
              </a:effectLst>
              <a:latin typeface="Comic Sans MS" pitchFamily="66" charset="0"/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for Researchers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Invent</a:t>
            </a:r>
            <a:r>
              <a:rPr lang="en-US" dirty="0" smtClean="0"/>
              <a:t> processes and techniques that </a:t>
            </a:r>
            <a:r>
              <a:rPr lang="en-US" dirty="0" smtClean="0">
                <a:solidFill>
                  <a:schemeClr val="tx2"/>
                </a:solidFill>
              </a:rPr>
              <a:t>isolate</a:t>
            </a:r>
            <a:r>
              <a:rPr lang="en-US" dirty="0" smtClean="0"/>
              <a:t> math so that only a few individuals need to use it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Discover</a:t>
            </a:r>
            <a:r>
              <a:rPr lang="en-US" dirty="0" smtClean="0"/>
              <a:t> engineering techniques, standards and frameworks that </a:t>
            </a:r>
            <a:r>
              <a:rPr lang="en-US" dirty="0" smtClean="0">
                <a:solidFill>
                  <a:schemeClr val="tx2"/>
                </a:solidFill>
              </a:rPr>
              <a:t>disguise</a:t>
            </a:r>
            <a:r>
              <a:rPr lang="en-US" dirty="0" smtClean="0"/>
              <a:t> the math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Develop</a:t>
            </a:r>
            <a:r>
              <a:rPr lang="en-US" dirty="0" smtClean="0"/>
              <a:t> more clever ways to </a:t>
            </a:r>
            <a:r>
              <a:rPr lang="en-US" dirty="0" smtClean="0">
                <a:solidFill>
                  <a:schemeClr val="tx2"/>
                </a:solidFill>
              </a:rPr>
              <a:t>embed</a:t>
            </a:r>
            <a:r>
              <a:rPr lang="en-US" dirty="0" smtClean="0"/>
              <a:t> the math into tools and processes</a:t>
            </a:r>
          </a:p>
          <a:p>
            <a:r>
              <a:rPr lang="en-US" dirty="0" smtClean="0"/>
              <a:t>Empirically validate the </a:t>
            </a:r>
            <a:r>
              <a:rPr lang="en-US" dirty="0" smtClean="0">
                <a:solidFill>
                  <a:schemeClr val="tx2"/>
                </a:solidFill>
              </a:rPr>
              <a:t>benefits</a:t>
            </a:r>
            <a:r>
              <a:rPr lang="en-US" dirty="0" smtClean="0"/>
              <a:t> of formal methods</a:t>
            </a:r>
          </a:p>
          <a:p>
            <a:pPr lvl="1"/>
            <a:r>
              <a:rPr lang="en-US" dirty="0" smtClean="0"/>
              <a:t>Industry doesn’t believe they help !</a:t>
            </a:r>
          </a:p>
          <a:p>
            <a:pPr lvl="1"/>
            <a:r>
              <a:rPr lang="en-US" dirty="0" smtClean="0"/>
              <a:t>Do you </a:t>
            </a:r>
            <a:r>
              <a:rPr lang="en-US" dirty="0" smtClean="0">
                <a:solidFill>
                  <a:schemeClr val="tx2"/>
                </a:solidFill>
              </a:rPr>
              <a:t>know</a:t>
            </a:r>
            <a:r>
              <a:rPr lang="en-US" dirty="0" smtClean="0"/>
              <a:t> they help, or only </a:t>
            </a:r>
            <a:r>
              <a:rPr lang="en-US" dirty="0" smtClean="0">
                <a:solidFill>
                  <a:schemeClr val="tx2"/>
                </a:solidFill>
              </a:rPr>
              <a:t>believe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39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0143" y="0"/>
            <a:ext cx="7263714" cy="1249448"/>
          </a:xfrm>
        </p:spPr>
        <p:txBody>
          <a:bodyPr/>
          <a:lstStyle/>
          <a:p>
            <a:r>
              <a:rPr lang="en-US" dirty="0" smtClean="0"/>
              <a:t>Evolving From Formal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70242"/>
            <a:ext cx="9144000" cy="5430558"/>
          </a:xfrm>
        </p:spPr>
        <p:txBody>
          <a:bodyPr/>
          <a:lstStyle/>
          <a:p>
            <a:r>
              <a:rPr lang="en-US" dirty="0" smtClean="0"/>
              <a:t>BS in </a:t>
            </a:r>
            <a:r>
              <a:rPr lang="en-US" dirty="0" smtClean="0">
                <a:solidFill>
                  <a:srgbClr val="FFFF00"/>
                </a:solidFill>
              </a:rPr>
              <a:t>Mathematics</a:t>
            </a:r>
          </a:p>
          <a:p>
            <a:pPr lvl="1"/>
            <a:r>
              <a:rPr lang="en-US" dirty="0" smtClean="0"/>
              <a:t>I fell in love with </a:t>
            </a:r>
            <a:r>
              <a:rPr lang="en-US" dirty="0" smtClean="0">
                <a:solidFill>
                  <a:srgbClr val="FFFF00"/>
                </a:solidFill>
              </a:rPr>
              <a:t>abstract algebra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FF00"/>
                </a:solidFill>
              </a:rPr>
              <a:t>programming</a:t>
            </a:r>
          </a:p>
          <a:p>
            <a:r>
              <a:rPr lang="en-US" dirty="0" smtClean="0">
                <a:latin typeface="Comic Sans MS" pitchFamily="66" charset="0"/>
              </a:rPr>
              <a:t>to …</a:t>
            </a:r>
            <a:r>
              <a:rPr lang="en-US" dirty="0" smtClean="0"/>
              <a:t> MS / PhD in </a:t>
            </a:r>
            <a:r>
              <a:rPr lang="en-US" dirty="0" smtClean="0">
                <a:solidFill>
                  <a:srgbClr val="FFFF00"/>
                </a:solidFill>
              </a:rPr>
              <a:t>Computer Science</a:t>
            </a:r>
          </a:p>
          <a:p>
            <a:pPr lvl="1"/>
            <a:r>
              <a:rPr lang="en-US" dirty="0" smtClean="0"/>
              <a:t>I was shocked at how </a:t>
            </a:r>
            <a:r>
              <a:rPr lang="en-US" dirty="0" smtClean="0">
                <a:solidFill>
                  <a:srgbClr val="FFFF00"/>
                </a:solidFill>
              </a:rPr>
              <a:t>hard</a:t>
            </a:r>
            <a:r>
              <a:rPr lang="en-US" dirty="0" smtClean="0"/>
              <a:t> it was to </a:t>
            </a:r>
            <a:r>
              <a:rPr lang="en-US" dirty="0" smtClean="0">
                <a:solidFill>
                  <a:srgbClr val="FFFF00"/>
                </a:solidFill>
              </a:rPr>
              <a:t>build bad software</a:t>
            </a:r>
            <a:r>
              <a:rPr lang="en-US" dirty="0" smtClean="0"/>
              <a:t> – and wondered how to make it </a:t>
            </a:r>
            <a:r>
              <a:rPr lang="en-US" dirty="0" smtClean="0">
                <a:solidFill>
                  <a:srgbClr val="FFFF00"/>
                </a:solidFill>
              </a:rPr>
              <a:t>easier to build good software</a:t>
            </a:r>
          </a:p>
          <a:p>
            <a:r>
              <a:rPr lang="en-US" dirty="0" smtClean="0">
                <a:latin typeface="Comic Sans MS" pitchFamily="66" charset="0"/>
              </a:rPr>
              <a:t>to …</a:t>
            </a:r>
            <a:r>
              <a:rPr lang="en-US" dirty="0" smtClean="0"/>
              <a:t> Research in </a:t>
            </a:r>
            <a:r>
              <a:rPr lang="en-US" dirty="0" smtClean="0">
                <a:solidFill>
                  <a:srgbClr val="FFFF00"/>
                </a:solidFill>
              </a:rPr>
              <a:t>Software Engineering</a:t>
            </a:r>
          </a:p>
          <a:p>
            <a:pPr lvl="1"/>
            <a:r>
              <a:rPr lang="en-US" dirty="0" smtClean="0"/>
              <a:t>Applying </a:t>
            </a:r>
            <a:r>
              <a:rPr lang="en-US" dirty="0" smtClean="0">
                <a:solidFill>
                  <a:srgbClr val="FFFF00"/>
                </a:solidFill>
              </a:rPr>
              <a:t>math</a:t>
            </a:r>
            <a:r>
              <a:rPr lang="en-US" dirty="0" smtClean="0"/>
              <a:t> to build </a:t>
            </a:r>
            <a:r>
              <a:rPr lang="en-US" dirty="0" smtClean="0">
                <a:solidFill>
                  <a:srgbClr val="FFFF00"/>
                </a:solidFill>
              </a:rPr>
              <a:t>high quality</a:t>
            </a:r>
            <a:r>
              <a:rPr lang="en-US" dirty="0" smtClean="0"/>
              <a:t> software</a:t>
            </a:r>
          </a:p>
          <a:p>
            <a:pPr lvl="1"/>
            <a:r>
              <a:rPr lang="en-US" dirty="0" smtClean="0"/>
              <a:t>Not just efficiency, but reliability, maintainability, usability, security, …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4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for Teachers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Teach</a:t>
            </a:r>
            <a:r>
              <a:rPr lang="en-US" dirty="0" smtClean="0"/>
              <a:t> classes to engineers that </a:t>
            </a:r>
            <a:r>
              <a:rPr lang="en-US" dirty="0" smtClean="0">
                <a:solidFill>
                  <a:schemeClr val="tx2"/>
                </a:solidFill>
              </a:rPr>
              <a:t>disguise</a:t>
            </a:r>
            <a:r>
              <a:rPr lang="en-US" dirty="0" smtClean="0"/>
              <a:t> the math</a:t>
            </a:r>
          </a:p>
          <a:p>
            <a:pPr lvl="1"/>
            <a:r>
              <a:rPr lang="en-US" dirty="0" smtClean="0"/>
              <a:t>We must understand </a:t>
            </a:r>
            <a:r>
              <a:rPr lang="en-US" dirty="0" smtClean="0">
                <a:solidFill>
                  <a:schemeClr val="tx2"/>
                </a:solidFill>
              </a:rPr>
              <a:t>both sides</a:t>
            </a:r>
          </a:p>
          <a:p>
            <a:pPr lvl="1"/>
            <a:r>
              <a:rPr lang="en-US" dirty="0" smtClean="0"/>
              <a:t>We need to become </a:t>
            </a:r>
            <a:r>
              <a:rPr lang="en-US" dirty="0" smtClean="0">
                <a:solidFill>
                  <a:schemeClr val="tx2"/>
                </a:solidFill>
              </a:rPr>
              <a:t>enablers</a:t>
            </a:r>
          </a:p>
          <a:p>
            <a:r>
              <a:rPr lang="en-US" dirty="0" smtClean="0"/>
              <a:t>Ask ourselves </a:t>
            </a:r>
            <a:r>
              <a:rPr lang="en-US" dirty="0" smtClean="0">
                <a:solidFill>
                  <a:schemeClr val="tx2"/>
                </a:solidFill>
              </a:rPr>
              <a:t>when</a:t>
            </a:r>
            <a:r>
              <a:rPr lang="en-US" dirty="0" smtClean="0"/>
              <a:t> math is needed</a:t>
            </a:r>
          </a:p>
          <a:p>
            <a:pPr lvl="1"/>
            <a:r>
              <a:rPr lang="en-US" dirty="0" smtClean="0"/>
              <a:t>And when it can be </a:t>
            </a:r>
            <a:r>
              <a:rPr lang="en-US" dirty="0" smtClean="0">
                <a:solidFill>
                  <a:schemeClr val="tx2"/>
                </a:solidFill>
              </a:rPr>
              <a:t>omitted</a:t>
            </a:r>
            <a:r>
              <a:rPr lang="en-US" dirty="0" smtClean="0"/>
              <a:t> (isolated, disguised, embedded)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Restructure our curricula</a:t>
            </a:r>
            <a:r>
              <a:rPr lang="en-US" dirty="0" smtClean="0"/>
              <a:t> so that we teach the needed math to a few</a:t>
            </a:r>
          </a:p>
          <a:p>
            <a:pPr lvl="1"/>
            <a:r>
              <a:rPr lang="en-US" dirty="0" smtClean="0"/>
              <a:t>And don’t make the rest </a:t>
            </a:r>
            <a:r>
              <a:rPr lang="en-US" dirty="0" smtClean="0">
                <a:solidFill>
                  <a:schemeClr val="tx2"/>
                </a:solidFill>
              </a:rPr>
              <a:t>suffer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40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for Practitioners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Organize</a:t>
            </a:r>
            <a:r>
              <a:rPr lang="en-US" dirty="0" smtClean="0"/>
              <a:t> test and QA teams to make </a:t>
            </a:r>
            <a:r>
              <a:rPr lang="en-US" dirty="0" smtClean="0">
                <a:solidFill>
                  <a:schemeClr val="tx2"/>
                </a:solidFill>
              </a:rPr>
              <a:t>effective use</a:t>
            </a:r>
            <a:r>
              <a:rPr lang="en-US" dirty="0" smtClean="0"/>
              <a:t> of individual abilities</a:t>
            </a:r>
          </a:p>
          <a:p>
            <a:pPr lvl="1"/>
            <a:r>
              <a:rPr lang="en-US" dirty="0" smtClean="0"/>
              <a:t>One math-head can support many </a:t>
            </a:r>
            <a:r>
              <a:rPr lang="en-US" dirty="0" smtClean="0"/>
              <a:t>testers</a:t>
            </a:r>
          </a:p>
          <a:p>
            <a:r>
              <a:rPr lang="en-US" dirty="0" smtClean="0"/>
              <a:t>Think carefully about </a:t>
            </a:r>
            <a:r>
              <a:rPr lang="en-US" dirty="0" smtClean="0">
                <a:solidFill>
                  <a:schemeClr val="tx2"/>
                </a:solidFill>
              </a:rPr>
              <a:t>who</a:t>
            </a:r>
            <a:r>
              <a:rPr lang="en-US" dirty="0" smtClean="0"/>
              <a:t> should create formal models and </a:t>
            </a:r>
            <a:r>
              <a:rPr lang="en-US" dirty="0" smtClean="0">
                <a:solidFill>
                  <a:schemeClr val="tx2"/>
                </a:solidFill>
              </a:rPr>
              <a:t>how</a:t>
            </a:r>
            <a:r>
              <a:rPr lang="en-US" dirty="0" smtClean="0"/>
              <a:t> they interact with programmers</a:t>
            </a:r>
            <a:endParaRPr lang="en-US" dirty="0" smtClean="0"/>
          </a:p>
          <a:p>
            <a:r>
              <a:rPr lang="en-US" dirty="0" smtClean="0"/>
              <a:t>Encourage </a:t>
            </a:r>
            <a:r>
              <a:rPr lang="en-US" dirty="0" smtClean="0">
                <a:solidFill>
                  <a:schemeClr val="tx2"/>
                </a:solidFill>
              </a:rPr>
              <a:t>researchers</a:t>
            </a:r>
            <a:r>
              <a:rPr lang="en-US" dirty="0" smtClean="0"/>
              <a:t> to embed and isolate</a:t>
            </a:r>
          </a:p>
          <a:p>
            <a:pPr lvl="1"/>
            <a:r>
              <a:rPr lang="en-US" dirty="0" smtClean="0"/>
              <a:t>We are very responsive to </a:t>
            </a:r>
            <a:r>
              <a:rPr lang="en-US" dirty="0" smtClean="0">
                <a:solidFill>
                  <a:schemeClr val="tx2"/>
                </a:solidFill>
              </a:rPr>
              <a:t>research grants</a:t>
            </a:r>
            <a:r>
              <a:rPr lang="en-US" dirty="0" smtClean="0"/>
              <a:t> …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Get involved</a:t>
            </a:r>
            <a:r>
              <a:rPr lang="en-US" dirty="0" smtClean="0"/>
              <a:t> in curricular design efforts through industrial advisory boards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41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/>
                <a:cs typeface="宋体"/>
              </a:rPr>
              <a:t>©  Jeff Offutt, 2008</a:t>
            </a:r>
          </a:p>
        </p:txBody>
      </p:sp>
      <p:sp>
        <p:nvSpPr>
          <p:cNvPr id="512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EF1FA58-CEDF-44A8-8127-F035743BE5B6}" type="slidenum">
              <a:rPr lang="zh-CN" altLang="en-US" smtClean="0">
                <a:ea typeface="宋体"/>
                <a:cs typeface="宋体"/>
              </a:rPr>
              <a:pPr/>
              <a:t>42</a:t>
            </a:fld>
            <a:endParaRPr lang="en-US" altLang="zh-CN" smtClean="0">
              <a:ea typeface="宋体"/>
              <a:cs typeface="宋体"/>
            </a:endParaRPr>
          </a:p>
        </p:txBody>
      </p:sp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/>
                <a:cs typeface="宋体"/>
              </a:rPr>
              <a:t>Contact</a:t>
            </a:r>
          </a:p>
        </p:txBody>
      </p:sp>
      <p:sp>
        <p:nvSpPr>
          <p:cNvPr id="41989" name="Text Box 4"/>
          <p:cNvSpPr txBox="1">
            <a:spLocks noChangeArrowheads="1"/>
          </p:cNvSpPr>
          <p:nvPr/>
        </p:nvSpPr>
        <p:spPr bwMode="auto">
          <a:xfrm>
            <a:off x="2171700" y="2209800"/>
            <a:ext cx="4800600" cy="20621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zh-CN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95000"/>
                    </a:srgbClr>
                  </a:outerShdw>
                </a:effectLst>
                <a:ea typeface="宋体" charset="-122"/>
              </a:rPr>
              <a:t>Jeff Offutt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zh-CN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95000"/>
                    </a:srgbClr>
                  </a:outerShdw>
                </a:effectLst>
                <a:ea typeface="宋体" charset="-122"/>
              </a:rPr>
              <a:t>offutt@gmu.edu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zh-CN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95000"/>
                    </a:srgbClr>
                  </a:outerShdw>
                </a:effectLst>
                <a:ea typeface="宋体" charset="-122"/>
              </a:rPr>
              <a:t>http://cs.gmu.edu/~offutt/</a:t>
            </a:r>
          </a:p>
        </p:txBody>
      </p:sp>
      <p:sp>
        <p:nvSpPr>
          <p:cNvPr id="51206" name="Date Placeholder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/>
                <a:cs typeface="宋体"/>
              </a:rPr>
              <a:t>ICFEM 2008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008927" y="4708046"/>
            <a:ext cx="5116066" cy="523220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Domo arigato </a:t>
            </a:r>
            <a:r>
              <a:rPr lang="en-US" altLang="zh-CN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gozai</a:t>
            </a:r>
            <a:r>
              <a:rPr lang="en-US" altLang="zh-CN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</a:t>
            </a:r>
            <a:r>
              <a:rPr lang="en-US" altLang="zh-CN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mashta</a:t>
            </a:r>
            <a:endParaRPr lang="en-US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Specification-Based Testing (SBT)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In the early 1990s I got interested in </a:t>
            </a:r>
            <a:r>
              <a:rPr lang="en-US" sz="2800" dirty="0" smtClean="0">
                <a:solidFill>
                  <a:schemeClr val="tx2"/>
                </a:solidFill>
              </a:rPr>
              <a:t>algebraic specifications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Taught</a:t>
            </a:r>
            <a:r>
              <a:rPr lang="en-US" sz="2400" dirty="0" smtClean="0"/>
              <a:t> in several courses</a:t>
            </a:r>
          </a:p>
          <a:p>
            <a:pPr lvl="1"/>
            <a:r>
              <a:rPr lang="en-US" sz="2400" dirty="0" smtClean="0"/>
              <a:t>Wrote an </a:t>
            </a:r>
            <a:r>
              <a:rPr lang="en-US" sz="2400" dirty="0" smtClean="0">
                <a:solidFill>
                  <a:schemeClr val="tx2"/>
                </a:solidFill>
              </a:rPr>
              <a:t>NSF proposal</a:t>
            </a:r>
            <a:r>
              <a:rPr lang="en-US" sz="2400" dirty="0" smtClean="0"/>
              <a:t> on spec-based testing</a:t>
            </a:r>
          </a:p>
          <a:p>
            <a:r>
              <a:rPr lang="en-US" sz="2800" dirty="0" smtClean="0"/>
              <a:t>Eventually </a:t>
            </a:r>
            <a:r>
              <a:rPr lang="en-US" sz="2800" dirty="0" smtClean="0">
                <a:solidFill>
                  <a:schemeClr val="tx2"/>
                </a:solidFill>
              </a:rPr>
              <a:t>concluded</a:t>
            </a:r>
            <a:r>
              <a:rPr lang="en-US" sz="2800" dirty="0" smtClean="0"/>
              <a:t> :</a:t>
            </a:r>
          </a:p>
          <a:p>
            <a:pPr lvl="1"/>
            <a:r>
              <a:rPr lang="en-US" sz="2400" dirty="0" smtClean="0"/>
              <a:t>Very hard to </a:t>
            </a:r>
            <a:r>
              <a:rPr lang="en-US" sz="2400" dirty="0" smtClean="0">
                <a:solidFill>
                  <a:schemeClr val="tx2"/>
                </a:solidFill>
              </a:rPr>
              <a:t>scale</a:t>
            </a:r>
            <a:r>
              <a:rPr lang="en-US" sz="2400" dirty="0" smtClean="0"/>
              <a:t> algebraic specs beyond stacks and queues</a:t>
            </a:r>
          </a:p>
          <a:p>
            <a:pPr lvl="1"/>
            <a:r>
              <a:rPr lang="en-US" sz="2400" dirty="0" smtClean="0"/>
              <a:t>Nobody in </a:t>
            </a:r>
            <a:r>
              <a:rPr lang="en-US" sz="2400" dirty="0" smtClean="0">
                <a:solidFill>
                  <a:schemeClr val="tx2"/>
                </a:solidFill>
              </a:rPr>
              <a:t>industry</a:t>
            </a:r>
            <a:r>
              <a:rPr lang="en-US" sz="2400" dirty="0" smtClean="0"/>
              <a:t> would use them</a:t>
            </a:r>
          </a:p>
          <a:p>
            <a:r>
              <a:rPr lang="en-US" sz="2800" dirty="0" smtClean="0"/>
              <a:t>Later Paul Ammann and I did some work on generating tests from </a:t>
            </a:r>
            <a:r>
              <a:rPr lang="en-US" sz="2800" dirty="0" smtClean="0">
                <a:solidFill>
                  <a:schemeClr val="tx2"/>
                </a:solidFill>
              </a:rPr>
              <a:t>Z specifications</a:t>
            </a:r>
          </a:p>
          <a:p>
            <a:pPr lvl="1"/>
            <a:r>
              <a:rPr lang="en-US" sz="2400" dirty="0" smtClean="0"/>
              <a:t>But I had to </a:t>
            </a:r>
            <a:r>
              <a:rPr lang="en-US" sz="2400" dirty="0" smtClean="0">
                <a:solidFill>
                  <a:schemeClr val="tx2"/>
                </a:solidFill>
              </a:rPr>
              <a:t>re-learn the syntax</a:t>
            </a:r>
            <a:r>
              <a:rPr lang="en-US" sz="2400" dirty="0" smtClean="0"/>
              <a:t> every time I saw a Z spec</a:t>
            </a:r>
          </a:p>
          <a:p>
            <a:pPr lvl="1"/>
            <a:r>
              <a:rPr lang="en-US" sz="2400" dirty="0" smtClean="0"/>
              <a:t>The strongest part of that paper was in </a:t>
            </a:r>
            <a:r>
              <a:rPr lang="en-US" sz="2400" dirty="0" smtClean="0">
                <a:solidFill>
                  <a:schemeClr val="tx2"/>
                </a:solidFill>
              </a:rPr>
              <a:t>input space partitioning</a:t>
            </a:r>
            <a:r>
              <a:rPr lang="en-US" sz="2400" dirty="0" smtClean="0"/>
              <a:t>–in particular, the </a:t>
            </a:r>
            <a:r>
              <a:rPr lang="en-US" sz="2400" dirty="0" smtClean="0">
                <a:solidFill>
                  <a:schemeClr val="tx2"/>
                </a:solidFill>
              </a:rPr>
              <a:t>base choice</a:t>
            </a:r>
            <a:r>
              <a:rPr lang="en-US" sz="2400" dirty="0" smtClean="0"/>
              <a:t> criteria</a:t>
            </a:r>
          </a:p>
          <a:p>
            <a:r>
              <a:rPr lang="en-US" dirty="0" smtClean="0"/>
              <a:t>This led to an interest in </a:t>
            </a:r>
            <a:r>
              <a:rPr lang="en-US" dirty="0" smtClean="0">
                <a:solidFill>
                  <a:schemeClr val="tx2"/>
                </a:solidFill>
              </a:rPr>
              <a:t>state-based specifications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dirty="0" smtClean="0"/>
              <a:t>©  Jeff Offutt, 2008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5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State-Based 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mid-1990s I started looking at test criteria on </a:t>
            </a:r>
            <a:r>
              <a:rPr lang="en-US" dirty="0" smtClean="0">
                <a:solidFill>
                  <a:schemeClr val="tx2"/>
                </a:solidFill>
              </a:rPr>
              <a:t>state-based</a:t>
            </a:r>
            <a:r>
              <a:rPr lang="en-US" dirty="0" smtClean="0"/>
              <a:t> specifications</a:t>
            </a:r>
          </a:p>
          <a:p>
            <a:pPr lvl="1"/>
            <a:r>
              <a:rPr lang="en-US" dirty="0" smtClean="0"/>
              <a:t>Steve Miller and Dave </a:t>
            </a:r>
            <a:r>
              <a:rPr lang="en-US" dirty="0" err="1" smtClean="0"/>
              <a:t>Statezni</a:t>
            </a:r>
            <a:r>
              <a:rPr lang="en-US" dirty="0" smtClean="0"/>
              <a:t> from </a:t>
            </a:r>
            <a:r>
              <a:rPr lang="en-US" dirty="0" smtClean="0">
                <a:solidFill>
                  <a:schemeClr val="tx2"/>
                </a:solidFill>
              </a:rPr>
              <a:t>Rockwell-Collins</a:t>
            </a:r>
            <a:r>
              <a:rPr lang="en-US" dirty="0" smtClean="0"/>
              <a:t> asked for help</a:t>
            </a:r>
          </a:p>
          <a:p>
            <a:pPr lvl="1"/>
            <a:r>
              <a:rPr lang="en-US" dirty="0" smtClean="0"/>
              <a:t>They had specifications in </a:t>
            </a:r>
            <a:r>
              <a:rPr lang="en-US" dirty="0" smtClean="0">
                <a:solidFill>
                  <a:schemeClr val="tx2"/>
                </a:solidFill>
              </a:rPr>
              <a:t>SCR</a:t>
            </a:r>
          </a:p>
          <a:p>
            <a:pPr lvl="1"/>
            <a:r>
              <a:rPr lang="en-US" dirty="0" smtClean="0"/>
              <a:t>The U.S. </a:t>
            </a:r>
            <a:r>
              <a:rPr lang="en-US" dirty="0" smtClean="0">
                <a:solidFill>
                  <a:schemeClr val="tx2"/>
                </a:solidFill>
              </a:rPr>
              <a:t>Federal Aviation Administration</a:t>
            </a:r>
            <a:r>
              <a:rPr lang="en-US" dirty="0" smtClean="0"/>
              <a:t> (</a:t>
            </a:r>
            <a:r>
              <a:rPr lang="en-US" dirty="0" smtClean="0">
                <a:solidFill>
                  <a:schemeClr val="tx2"/>
                </a:solidFill>
              </a:rPr>
              <a:t>FAA</a:t>
            </a:r>
            <a:r>
              <a:rPr lang="en-US" dirty="0" smtClean="0"/>
              <a:t>) required them to apply </a:t>
            </a:r>
            <a:r>
              <a:rPr lang="en-US" dirty="0" smtClean="0">
                <a:solidFill>
                  <a:schemeClr val="tx2"/>
                </a:solidFill>
              </a:rPr>
              <a:t>MCDC</a:t>
            </a:r>
            <a:r>
              <a:rPr lang="en-US" dirty="0" smtClean="0"/>
              <a:t> to code so I started there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6</a:t>
            </a:fld>
            <a:endParaRPr lang="en-US" altLang="zh-CN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40531" y="4660196"/>
            <a:ext cx="8262938" cy="1754326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Multiple Condition Decision Coverage (MCDC)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MCDC requires that each condition in a decision be shown by execution to independently affect the outcome of the decision.</a:t>
            </a:r>
          </a:p>
          <a:p>
            <a:pPr>
              <a:spcBef>
                <a:spcPct val="50000"/>
              </a:spcBef>
              <a:defRPr/>
            </a:pP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— </a:t>
            </a:r>
            <a:r>
              <a:rPr lang="en-US" sz="24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Chilenski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&amp; Miller, RTCA-DO-178B</a:t>
            </a:r>
            <a:endParaRPr lang="en-US" sz="24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MCDC Problems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7</a:t>
            </a:fld>
            <a:endParaRPr lang="en-US" altLang="zh-CN"/>
          </a:p>
        </p:txBody>
      </p:sp>
      <p:grpSp>
        <p:nvGrpSpPr>
          <p:cNvPr id="13" name="Group 12"/>
          <p:cNvGrpSpPr/>
          <p:nvPr/>
        </p:nvGrpSpPr>
        <p:grpSpPr>
          <a:xfrm>
            <a:off x="117840" y="976921"/>
            <a:ext cx="8908320" cy="954107"/>
            <a:chOff x="117840" y="976921"/>
            <a:chExt cx="8908320" cy="954107"/>
          </a:xfrm>
        </p:grpSpPr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117840" y="976921"/>
              <a:ext cx="4395864" cy="954107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10000"/>
                </a:spcBef>
              </a:pPr>
              <a:r>
                <a:rPr lang="en-US" dirty="0" smtClean="0"/>
                <a:t>What </a:t>
              </a:r>
              <a:r>
                <a:rPr lang="en-US" u="sng" dirty="0" smtClean="0"/>
                <a:t>does</a:t>
              </a:r>
              <a:r>
                <a:rPr lang="en-US" dirty="0" smtClean="0"/>
                <a:t> “</a:t>
              </a:r>
              <a:r>
                <a:rPr lang="en-US" sz="2800" i="1" dirty="0" smtClean="0">
                  <a:solidFill>
                    <a:schemeClr val="tx2"/>
                  </a:solidFill>
                </a:rPr>
                <a:t>independently effect the outcome</a:t>
              </a:r>
              <a:r>
                <a:rPr lang="en-US" dirty="0" smtClean="0"/>
                <a:t>”  mean ?</a:t>
              </a:r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4631544" y="976921"/>
              <a:ext cx="4394616" cy="892552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10000"/>
                </a:spcBef>
              </a:pPr>
              <a:r>
                <a:rPr lang="en-US" dirty="0" smtClean="0"/>
                <a:t>What does “</a:t>
              </a:r>
              <a:r>
                <a:rPr lang="en-US" i="1" dirty="0" smtClean="0">
                  <a:solidFill>
                    <a:schemeClr val="tx2"/>
                  </a:solidFill>
                </a:rPr>
                <a:t>show </a:t>
              </a:r>
              <a:r>
                <a:rPr lang="en-US" sz="2800" i="1" dirty="0" smtClean="0">
                  <a:solidFill>
                    <a:schemeClr val="tx2"/>
                  </a:solidFill>
                </a:rPr>
                <a:t>by execution</a:t>
              </a:r>
              <a:r>
                <a:rPr lang="en-US" dirty="0" smtClean="0"/>
                <a:t>”  mean ?</a:t>
              </a:r>
            </a:p>
          </p:txBody>
        </p:sp>
      </p:grp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80573" y="2224271"/>
            <a:ext cx="8982854" cy="1742015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10000"/>
              </a:spcBef>
            </a:pPr>
            <a:r>
              <a:rPr lang="en-US" sz="2800" dirty="0" smtClean="0"/>
              <a:t>In </a:t>
            </a:r>
            <a:r>
              <a:rPr lang="en-US" sz="2800" i="1" u="sng" dirty="0" smtClean="0">
                <a:solidFill>
                  <a:schemeClr val="tx2"/>
                </a:solidFill>
              </a:rPr>
              <a:t>p </a:t>
            </a:r>
            <a:r>
              <a:rPr lang="en-US" sz="2800" i="1" u="sng" dirty="0">
                <a:solidFill>
                  <a:schemeClr val="tx2"/>
                </a:solidFill>
              </a:rPr>
              <a:t>= a </a:t>
            </a:r>
            <a:r>
              <a:rPr lang="en-US" sz="2800" i="1" u="sng" dirty="0">
                <a:solidFill>
                  <a:schemeClr val="tx2"/>
                </a:solidFill>
                <a:sym typeface="Symbol" pitchFamily="18" charset="2"/>
              </a:rPr>
              <a:t></a:t>
            </a:r>
            <a:r>
              <a:rPr lang="en-US" sz="2800" i="1" u="sng" dirty="0">
                <a:solidFill>
                  <a:schemeClr val="tx2"/>
                </a:solidFill>
              </a:rPr>
              <a:t> (b </a:t>
            </a:r>
            <a:r>
              <a:rPr lang="en-US" sz="2800" i="1" u="sng" dirty="0">
                <a:solidFill>
                  <a:schemeClr val="tx2"/>
                </a:solidFill>
                <a:sym typeface="Symbol" pitchFamily="18" charset="2"/>
              </a:rPr>
              <a:t></a:t>
            </a:r>
            <a:r>
              <a:rPr lang="en-US" sz="2800" i="1" u="sng" dirty="0">
                <a:solidFill>
                  <a:schemeClr val="tx2"/>
                </a:solidFill>
              </a:rPr>
              <a:t> c</a:t>
            </a:r>
            <a:r>
              <a:rPr lang="en-US" sz="2800" i="1" u="sng" dirty="0" smtClean="0">
                <a:solidFill>
                  <a:schemeClr val="tx2"/>
                </a:solidFill>
              </a:rPr>
              <a:t>)</a:t>
            </a:r>
            <a:r>
              <a:rPr lang="en-US" sz="2800" dirty="0" smtClean="0"/>
              <a:t>, </a:t>
            </a:r>
            <a:r>
              <a:rPr lang="en-US" sz="2800" i="1" dirty="0" smtClean="0">
                <a:solidFill>
                  <a:schemeClr val="tx2"/>
                </a:solidFill>
              </a:rPr>
              <a:t>a</a:t>
            </a:r>
            <a:r>
              <a:rPr lang="en-US" sz="2800" dirty="0" smtClean="0"/>
              <a:t> determines </a:t>
            </a:r>
            <a:r>
              <a:rPr lang="en-US" sz="2800" i="1" dirty="0" smtClean="0">
                <a:solidFill>
                  <a:schemeClr val="tx2"/>
                </a:solidFill>
              </a:rPr>
              <a:t>p</a:t>
            </a:r>
            <a:r>
              <a:rPr lang="en-US" sz="2800" dirty="0" smtClean="0"/>
              <a:t> when (</a:t>
            </a:r>
            <a:r>
              <a:rPr lang="en-US" sz="2800" i="1" dirty="0" err="1" smtClean="0">
                <a:solidFill>
                  <a:schemeClr val="tx2"/>
                </a:solidFill>
              </a:rPr>
              <a:t>bc</a:t>
            </a:r>
            <a:r>
              <a:rPr lang="en-US" sz="2800" dirty="0" smtClean="0"/>
              <a:t>) = (</a:t>
            </a:r>
            <a:r>
              <a:rPr lang="en-US" sz="2800" i="1" dirty="0" err="1" smtClean="0"/>
              <a:t>tt</a:t>
            </a:r>
            <a:r>
              <a:rPr lang="en-US" sz="2800" dirty="0" smtClean="0"/>
              <a:t>), (</a:t>
            </a:r>
            <a:r>
              <a:rPr lang="en-US" sz="2800" i="1" dirty="0" err="1" smtClean="0"/>
              <a:t>tf</a:t>
            </a:r>
            <a:r>
              <a:rPr lang="en-US" sz="2800" dirty="0" smtClean="0"/>
              <a:t>), or (</a:t>
            </a:r>
            <a:r>
              <a:rPr lang="en-US" sz="2800" i="1" dirty="0" smtClean="0"/>
              <a:t>ft</a:t>
            </a:r>
            <a:r>
              <a:rPr lang="en-US" sz="2800" dirty="0" smtClean="0"/>
              <a:t>)</a:t>
            </a:r>
            <a:endParaRPr lang="en-US" sz="2800" dirty="0"/>
          </a:p>
          <a:p>
            <a:pPr lvl="1">
              <a:spcBef>
                <a:spcPct val="10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Which one ?</a:t>
            </a:r>
          </a:p>
          <a:p>
            <a:pPr lvl="1">
              <a:spcBef>
                <a:spcPct val="10000"/>
              </a:spcBef>
              <a:buFont typeface="Arial" pitchFamily="34" charset="0"/>
              <a:buChar char="•"/>
            </a:pPr>
            <a:r>
              <a:rPr lang="en-US" dirty="0" smtClean="0"/>
              <a:t> Must </a:t>
            </a:r>
            <a:r>
              <a:rPr lang="en-US" i="1" dirty="0" smtClean="0">
                <a:solidFill>
                  <a:schemeClr val="tx2"/>
                </a:solidFill>
              </a:rPr>
              <a:t>b</a:t>
            </a:r>
            <a:r>
              <a:rPr lang="en-US" dirty="0" smtClean="0"/>
              <a:t> and </a:t>
            </a:r>
            <a:r>
              <a:rPr lang="en-US" i="1" dirty="0" smtClean="0">
                <a:solidFill>
                  <a:schemeClr val="tx2"/>
                </a:solidFill>
              </a:rPr>
              <a:t>c</a:t>
            </a:r>
            <a:r>
              <a:rPr lang="en-US" dirty="0" smtClean="0"/>
              <a:t> be the  same when </a:t>
            </a:r>
            <a:r>
              <a:rPr lang="en-US" i="1" dirty="0" smtClean="0">
                <a:solidFill>
                  <a:schemeClr val="tx2"/>
                </a:solidFill>
              </a:rPr>
              <a:t>a</a:t>
            </a:r>
            <a:r>
              <a:rPr lang="en-US" i="1" dirty="0" smtClean="0"/>
              <a:t>=t</a:t>
            </a:r>
            <a:r>
              <a:rPr lang="en-US" dirty="0" smtClean="0"/>
              <a:t> and when </a:t>
            </a:r>
            <a:r>
              <a:rPr lang="en-US" i="1" dirty="0" smtClean="0">
                <a:solidFill>
                  <a:schemeClr val="tx2"/>
                </a:solidFill>
              </a:rPr>
              <a:t>a</a:t>
            </a:r>
            <a:r>
              <a:rPr lang="en-US" i="1" dirty="0" smtClean="0"/>
              <a:t>=f</a:t>
            </a:r>
            <a:r>
              <a:rPr lang="en-US" dirty="0" smtClean="0"/>
              <a:t> ?</a:t>
            </a:r>
          </a:p>
          <a:p>
            <a:pPr lvl="1">
              <a:spcBef>
                <a:spcPct val="10000"/>
              </a:spcBef>
              <a:buFont typeface="Arial" pitchFamily="34" charset="0"/>
              <a:buChar char="•"/>
            </a:pPr>
            <a:r>
              <a:rPr lang="en-US" dirty="0" smtClean="0"/>
              <a:t> What if </a:t>
            </a:r>
            <a:r>
              <a:rPr lang="en-US" i="1" dirty="0" smtClean="0">
                <a:solidFill>
                  <a:schemeClr val="tx2"/>
                </a:solidFill>
              </a:rPr>
              <a:t>p</a:t>
            </a:r>
            <a:r>
              <a:rPr lang="en-US" dirty="0" smtClean="0"/>
              <a:t> has the same value when </a:t>
            </a:r>
            <a:r>
              <a:rPr lang="en-US" i="1" dirty="0" smtClean="0">
                <a:solidFill>
                  <a:schemeClr val="tx2"/>
                </a:solidFill>
              </a:rPr>
              <a:t>a</a:t>
            </a:r>
            <a:r>
              <a:rPr lang="en-US" i="1" dirty="0" smtClean="0"/>
              <a:t>=t</a:t>
            </a:r>
            <a:r>
              <a:rPr lang="en-US" dirty="0" smtClean="0"/>
              <a:t> and when </a:t>
            </a:r>
            <a:r>
              <a:rPr lang="en-US" i="1" dirty="0" smtClean="0">
                <a:solidFill>
                  <a:schemeClr val="tx2"/>
                </a:solidFill>
              </a:rPr>
              <a:t>a</a:t>
            </a:r>
            <a:r>
              <a:rPr lang="en-US" i="1" dirty="0" smtClean="0"/>
              <a:t>=f</a:t>
            </a:r>
            <a:r>
              <a:rPr lang="en-US" dirty="0" smtClean="0"/>
              <a:t> ?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71204" y="4321084"/>
            <a:ext cx="9001592" cy="1200329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Full Predicate Coverage (FP)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: For each clause </a:t>
            </a:r>
            <a:r>
              <a:rPr lang="en-US" sz="2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in </a:t>
            </a:r>
            <a:r>
              <a:rPr lang="en-US" sz="2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2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must control the value of </a:t>
            </a:r>
            <a:r>
              <a:rPr lang="en-US" sz="2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</a:t>
            </a:r>
            <a:r>
              <a:rPr lang="en-US" sz="2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and </a:t>
            </a:r>
            <a:r>
              <a:rPr lang="en-US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are 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“correlated”)</a:t>
            </a:r>
          </a:p>
          <a:p>
            <a:pPr>
              <a:spcBef>
                <a:spcPts val="0"/>
              </a:spcBef>
              <a:defRPr/>
            </a:pP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— Offutt, </a:t>
            </a:r>
            <a:r>
              <a:rPr lang="en-US" sz="24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Xiong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and Liu, ICECCS, 1999</a:t>
            </a:r>
            <a:endParaRPr lang="en-US" sz="24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385997" y="5876210"/>
            <a:ext cx="8372007" cy="523220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10000"/>
              </a:spcBef>
            </a:pPr>
            <a:r>
              <a:rPr lang="en-US" sz="2800" dirty="0" smtClean="0"/>
              <a:t>FP does </a:t>
            </a:r>
            <a:r>
              <a:rPr lang="en-US" sz="2800" u="sng" dirty="0" smtClean="0"/>
              <a:t>not</a:t>
            </a:r>
            <a:r>
              <a:rPr lang="en-US" sz="2800" dirty="0" smtClean="0"/>
              <a:t> require the predicate to have different values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 animBg="1"/>
      <p:bldP spid="11" grpId="0" animBg="1" autoUpdateAnimBg="0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Clause 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697043"/>
          </a:xfrm>
        </p:spPr>
        <p:txBody>
          <a:bodyPr/>
          <a:lstStyle/>
          <a:p>
            <a:r>
              <a:rPr lang="en-US" dirty="0" smtClean="0"/>
              <a:t>Later Paul Ammann and I revisited this controversy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8</a:t>
            </a:fld>
            <a:endParaRPr lang="en-US" altLang="zh-CN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86194" y="1780517"/>
            <a:ext cx="8971613" cy="1569660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Active Clause Coverage (ACC)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: For 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each clause </a:t>
            </a:r>
            <a:r>
              <a:rPr lang="en-US" sz="2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in </a:t>
            </a:r>
            <a:r>
              <a:rPr lang="en-US" sz="2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the other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clauses </a:t>
            </a:r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have values so that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i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determines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p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and p must be true for one value of c and false for the other</a:t>
            </a:r>
          </a:p>
          <a:p>
            <a:pPr>
              <a:spcBef>
                <a:spcPts val="0"/>
              </a:spcBef>
              <a:defRPr/>
            </a:pPr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— Ammann and Offutt, ISSRE 2003</a:t>
            </a:r>
            <a:endParaRPr lang="en-US" sz="24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40531" y="3519251"/>
            <a:ext cx="8262938" cy="2092881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Two variations :</a:t>
            </a:r>
            <a:r>
              <a:rPr lang="en-US" sz="2400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Restricted Active </a:t>
            </a: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Clause Coverage </a:t>
            </a:r>
            <a:r>
              <a:rPr lang="en-US" sz="2400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(RACC</a:t>
            </a: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values for the other clauses must be the same with both values for </a:t>
            </a:r>
            <a:r>
              <a:rPr lang="en-US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Correlated Active Clause Coverage (CACC)</a:t>
            </a:r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: The values for the other clauses </a:t>
            </a:r>
            <a:r>
              <a:rPr lang="en-US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can be different</a:t>
            </a:r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with both values for </a:t>
            </a:r>
            <a:r>
              <a:rPr lang="en-US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0" y="5781205"/>
            <a:ext cx="9144000" cy="697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Clearer terminology, no ambiguity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 autoUpdateAnimBg="0"/>
      <p:bldP spid="8" grpId="0" animBg="1" autoUpdateAnimBg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SPC &amp; Model-Based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4302177"/>
          </a:xfrm>
        </p:spPr>
        <p:txBody>
          <a:bodyPr/>
          <a:lstStyle/>
          <a:p>
            <a:r>
              <a:rPr lang="en-US" dirty="0" smtClean="0"/>
              <a:t>In 1999 I adapted full predicate to </a:t>
            </a:r>
            <a:r>
              <a:rPr lang="en-US" dirty="0" smtClean="0">
                <a:solidFill>
                  <a:schemeClr val="tx2"/>
                </a:solidFill>
              </a:rPr>
              <a:t>UML </a:t>
            </a:r>
            <a:r>
              <a:rPr lang="en-US" dirty="0" err="1" smtClean="0">
                <a:solidFill>
                  <a:schemeClr val="tx2"/>
                </a:solidFill>
              </a:rPr>
              <a:t>statecharts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smtClean="0"/>
              <a:t>for Rockwell-Collins</a:t>
            </a:r>
          </a:p>
          <a:p>
            <a:pPr lvl="1"/>
            <a:r>
              <a:rPr lang="en-US" dirty="0" smtClean="0"/>
              <a:t>Now the field of </a:t>
            </a:r>
            <a:r>
              <a:rPr lang="en-US" dirty="0" smtClean="0">
                <a:solidFill>
                  <a:schemeClr val="tx2"/>
                </a:solidFill>
              </a:rPr>
              <a:t>model-based testing</a:t>
            </a:r>
            <a:r>
              <a:rPr lang="en-US" dirty="0" smtClean="0"/>
              <a:t> is quite active with dozens of papers every year</a:t>
            </a:r>
          </a:p>
          <a:p>
            <a:r>
              <a:rPr lang="en-US" dirty="0" smtClean="0"/>
              <a:t>In my many visits to </a:t>
            </a:r>
            <a:r>
              <a:rPr lang="en-US" dirty="0" smtClean="0">
                <a:solidFill>
                  <a:schemeClr val="tx2"/>
                </a:solidFill>
              </a:rPr>
              <a:t>Rockwell-Collins</a:t>
            </a:r>
            <a:r>
              <a:rPr lang="en-US" dirty="0" smtClean="0"/>
              <a:t>, I realized</a:t>
            </a:r>
          </a:p>
          <a:p>
            <a:pPr lvl="1"/>
            <a:r>
              <a:rPr lang="en-US" sz="2400" dirty="0" smtClean="0"/>
              <a:t>The engineers </a:t>
            </a:r>
            <a:r>
              <a:rPr lang="en-US" sz="2400" dirty="0" smtClean="0">
                <a:solidFill>
                  <a:schemeClr val="tx2"/>
                </a:solidFill>
              </a:rPr>
              <a:t>hated</a:t>
            </a:r>
            <a:r>
              <a:rPr lang="en-US" sz="2400" dirty="0" smtClean="0"/>
              <a:t> MCDC, FP, and the FAA requirements</a:t>
            </a:r>
          </a:p>
          <a:p>
            <a:pPr lvl="1"/>
            <a:r>
              <a:rPr lang="en-US" sz="2400" dirty="0" smtClean="0"/>
              <a:t>They often took </a:t>
            </a:r>
            <a:r>
              <a:rPr lang="en-US" sz="2400" dirty="0" smtClean="0">
                <a:solidFill>
                  <a:schemeClr val="tx2"/>
                </a:solidFill>
              </a:rPr>
              <a:t>shortcuts</a:t>
            </a:r>
          </a:p>
          <a:p>
            <a:pPr lvl="1"/>
            <a:r>
              <a:rPr lang="en-US" sz="2400" dirty="0" smtClean="0"/>
              <a:t>Hand computations were incredibly </a:t>
            </a:r>
            <a:r>
              <a:rPr lang="en-US" sz="2400" dirty="0" smtClean="0">
                <a:solidFill>
                  <a:schemeClr val="tx2"/>
                </a:solidFill>
              </a:rPr>
              <a:t>expensive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chemeClr val="tx2"/>
                </a:solidFill>
              </a:rPr>
              <a:t>error-prone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ICFEM 2008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Offutt, 2008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9</a:t>
            </a:fld>
            <a:endParaRPr lang="en-US" altLang="zh-CN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631099" y="4857473"/>
            <a:ext cx="5881802" cy="523220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Programmers </a:t>
            </a:r>
            <a:r>
              <a:rPr lang="en-US" altLang="zh-CN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ain’t</a:t>
            </a:r>
            <a:r>
              <a:rPr lang="en-US" altLang="zh-CN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mathematicians !</a:t>
            </a:r>
            <a:endParaRPr lang="en-US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charset="-122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0" y="5336496"/>
            <a:ext cx="9144000" cy="1206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cannot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make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programmers use formal methods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are the underlying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differences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Custom 1">
      <a:dk1>
        <a:srgbClr val="808080"/>
      </a:dk1>
      <a:lt1>
        <a:srgbClr val="FFFFFF"/>
      </a:lt1>
      <a:dk2>
        <a:srgbClr val="000099"/>
      </a:dk2>
      <a:lt2>
        <a:srgbClr val="FFFF00"/>
      </a:lt2>
      <a:accent1>
        <a:srgbClr val="00CC99"/>
      </a:accent1>
      <a:accent2>
        <a:srgbClr val="3333CC"/>
      </a:accent2>
      <a:accent3>
        <a:srgbClr val="AAAACA"/>
      </a:accent3>
      <a:accent4>
        <a:srgbClr val="DADADA"/>
      </a:accent4>
      <a:accent5>
        <a:srgbClr val="AAE2CA"/>
      </a:accent5>
      <a:accent6>
        <a:srgbClr val="2D2DB9"/>
      </a:accent6>
      <a:hlink>
        <a:srgbClr val="FFFF00"/>
      </a:hlink>
      <a:folHlink>
        <a:srgbClr val="FFFF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4770</TotalTime>
  <Words>3248</Words>
  <Application>Microsoft PowerPoint</Application>
  <PresentationFormat>On-screen Show (4:3)</PresentationFormat>
  <Paragraphs>636</Paragraphs>
  <Slides>42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Default Design</vt:lpstr>
      <vt:lpstr>Programmers Ain’t Mathematicians and Neither Are Testers</vt:lpstr>
      <vt:lpstr>ICFEM – 10 Year Anniversary</vt:lpstr>
      <vt:lpstr>Why Formal Methods?</vt:lpstr>
      <vt:lpstr>Evolving From Formal Methods</vt:lpstr>
      <vt:lpstr>Specification-Based Testing (SBT)</vt:lpstr>
      <vt:lpstr>State-Based Specifications</vt:lpstr>
      <vt:lpstr>MCDC Problems</vt:lpstr>
      <vt:lpstr>Active Clause Coverage</vt:lpstr>
      <vt:lpstr>SPC &amp; Model-Based Testing</vt:lpstr>
      <vt:lpstr>Math, CS, Software Engineering</vt:lpstr>
      <vt:lpstr>Goals of Science and Engineering</vt:lpstr>
      <vt:lpstr>Computing is Different</vt:lpstr>
      <vt:lpstr>The Changing Face of Computing</vt:lpstr>
      <vt:lpstr>Historical Perspective</vt:lpstr>
      <vt:lpstr>Possible Computing Fields (2020)</vt:lpstr>
      <vt:lpstr>Evolution of Formalism in Software Engineering</vt:lpstr>
      <vt:lpstr>Key Difference</vt:lpstr>
      <vt:lpstr>What Versus How</vt:lpstr>
      <vt:lpstr>What Can We Do ?</vt:lpstr>
      <vt:lpstr>Three Approaches</vt:lpstr>
      <vt:lpstr>1. Isolate</vt:lpstr>
      <vt:lpstr>1. Isolation in Software Testing</vt:lpstr>
      <vt:lpstr>Types of Test Activities</vt:lpstr>
      <vt:lpstr>Summary of Test Activities</vt:lpstr>
      <vt:lpstr>Model-Driven Test Design – Steps</vt:lpstr>
      <vt:lpstr>MDTD – Activities</vt:lpstr>
      <vt:lpstr>1. Using MDTD to Isolate</vt:lpstr>
      <vt:lpstr>Three Approaches</vt:lpstr>
      <vt:lpstr>2. Disguise</vt:lpstr>
      <vt:lpstr>2. Disguising in Programming</vt:lpstr>
      <vt:lpstr>2. Stealthy Formal Methods Class</vt:lpstr>
      <vt:lpstr>2. Disguising Abstract Algebra</vt:lpstr>
      <vt:lpstr>Three Approaches</vt:lpstr>
      <vt:lpstr>3. Embed</vt:lpstr>
      <vt:lpstr>Data Structures and Frameworks</vt:lpstr>
      <vt:lpstr>Embedding Math in Testing Tools</vt:lpstr>
      <vt:lpstr>Embedding into Tools</vt:lpstr>
      <vt:lpstr>Slide 38</vt:lpstr>
      <vt:lpstr>Agenda for Researchers</vt:lpstr>
      <vt:lpstr>Agenda for Teachers</vt:lpstr>
      <vt:lpstr>Agenda for Practitioners</vt:lpstr>
      <vt:lpstr>Contact</vt:lpstr>
    </vt:vector>
  </TitlesOfParts>
  <Company>GMU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XML-based Testing of Web Services</dc:title>
  <dc:creator>Jeff Offutt</dc:creator>
  <cp:lastModifiedBy>IT&amp;E</cp:lastModifiedBy>
  <cp:revision>299</cp:revision>
  <dcterms:created xsi:type="dcterms:W3CDTF">2001-09-18T20:16:12Z</dcterms:created>
  <dcterms:modified xsi:type="dcterms:W3CDTF">2008-10-29T08:37:24Z</dcterms:modified>
</cp:coreProperties>
</file>