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3" r:id="rId2"/>
    <p:sldId id="406" r:id="rId3"/>
    <p:sldId id="338" r:id="rId4"/>
    <p:sldId id="412" r:id="rId5"/>
    <p:sldId id="409" r:id="rId6"/>
    <p:sldId id="373" r:id="rId7"/>
    <p:sldId id="395" r:id="rId8"/>
    <p:sldId id="374" r:id="rId9"/>
    <p:sldId id="401" r:id="rId10"/>
    <p:sldId id="404" r:id="rId11"/>
    <p:sldId id="410" r:id="rId12"/>
    <p:sldId id="407" r:id="rId13"/>
    <p:sldId id="341" r:id="rId14"/>
    <p:sldId id="346" r:id="rId15"/>
    <p:sldId id="348" r:id="rId16"/>
    <p:sldId id="396" r:id="rId17"/>
    <p:sldId id="350" r:id="rId18"/>
    <p:sldId id="411" r:id="rId19"/>
    <p:sldId id="366" r:id="rId20"/>
    <p:sldId id="413" r:id="rId21"/>
    <p:sldId id="335" r:id="rId22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0066"/>
    <a:srgbClr val="000099"/>
    <a:srgbClr val="00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84" autoAdjust="0"/>
  </p:normalViewPr>
  <p:slideViewPr>
    <p:cSldViewPr>
      <p:cViewPr varScale="1">
        <p:scale>
          <a:sx n="78" d="100"/>
          <a:sy n="78" d="100"/>
        </p:scale>
        <p:origin x="16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-20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defTabSz="92453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algn="r" defTabSz="92453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defTabSz="92453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algn="r" defTabSz="924539">
              <a:defRPr sz="1200" smtClean="0"/>
            </a:lvl1pPr>
          </a:lstStyle>
          <a:p>
            <a:pPr>
              <a:defRPr/>
            </a:pPr>
            <a:fld id="{1D78B05E-06DB-45EF-BE9B-5A52D17DB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20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defTabSz="92453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>
            <a:lvl1pPr algn="r" defTabSz="92453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8500"/>
            <a:ext cx="4646613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978" y="4416099"/>
            <a:ext cx="5047858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defTabSz="92453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9" rIns="92437" bIns="46219" numCol="1" anchor="b" anchorCtr="0" compatLnSpc="1">
            <a:prstTxWarp prst="textNoShape">
              <a:avLst/>
            </a:prstTxWarp>
          </a:bodyPr>
          <a:lstStyle>
            <a:lvl1pPr algn="r" defTabSz="924539">
              <a:defRPr sz="1200" smtClean="0"/>
            </a:lvl1pPr>
          </a:lstStyle>
          <a:p>
            <a:pPr>
              <a:defRPr/>
            </a:pPr>
            <a:fld id="{475BF5DC-5176-4A74-8EF4-694E64621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09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No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No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5BF5DC-5176-4A74-8EF4-694E646213D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50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No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</a:p>
          <a:p>
            <a:pPr marL="218610" indent="-218610">
              <a:buAutoNum type="arabicPeriod"/>
            </a:pPr>
            <a:r>
              <a:rPr lang="en-US" dirty="0" smtClean="0"/>
              <a:t>No</a:t>
            </a:r>
          </a:p>
          <a:p>
            <a:pPr marL="218610" indent="-218610">
              <a:buAutoNum type="arabicPeriod"/>
            </a:pPr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5BF5DC-5176-4A74-8EF4-694E646213D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2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FB10F-B965-4F2B-8800-DFF8A1917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55A4C-33A2-4E4F-A61D-2E3F6A5B2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0"/>
            <a:ext cx="22479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0"/>
            <a:ext cx="65913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5E676-E60B-4308-9EE7-83117974B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85038-4076-4CB9-9A72-D0B709797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A9CDD-4D5B-4741-A67A-93DB9F26D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295400"/>
            <a:ext cx="4419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19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A3BE0-CAC5-4613-8BE9-8AACFAFC3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30794-4835-4A77-B6A7-DC8B05F0C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E31CF-D27D-4543-9409-CCBC44EF0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24A9D-A067-4675-91CD-4DF54CBA3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68D7-1543-403F-956E-DE89D6843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F9F3E-DB4B-4CB0-BD9B-C0AE7BC35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990600"/>
            <a:ext cx="8991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532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800" smtClean="0">
                <a:latin typeface="Arial" charset="0"/>
              </a:defRPr>
            </a:lvl1pPr>
          </a:lstStyle>
          <a:p>
            <a:pPr>
              <a:defRPr/>
            </a:pPr>
            <a:fld id="{767C7B05-6F91-4FB8-BEB0-6860623F42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gmulogo-color150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0" y="838200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194102" y="6642556"/>
            <a:ext cx="415498" cy="215444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of 21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8"/>
          <p:cNvGrpSpPr>
            <a:grpSpLocks/>
          </p:cNvGrpSpPr>
          <p:nvPr userDrawn="1"/>
        </p:nvGrpSpPr>
        <p:grpSpPr bwMode="auto">
          <a:xfrm>
            <a:off x="8077200" y="6237139"/>
            <a:ext cx="1043047" cy="620011"/>
            <a:chOff x="4939393" y="3248688"/>
            <a:chExt cx="1434190" cy="676376"/>
          </a:xfrm>
        </p:grpSpPr>
        <p:sp>
          <p:nvSpPr>
            <p:cNvPr id="11" name="Rectangle 10"/>
            <p:cNvSpPr/>
            <p:nvPr/>
          </p:nvSpPr>
          <p:spPr>
            <a:xfrm>
              <a:off x="4939393" y="3248688"/>
              <a:ext cx="1434190" cy="67637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none">
              <a:prstTxWarp prst="textRingInsid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20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Software Engineering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018243" y="3248689"/>
              <a:ext cx="936314" cy="360622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en-US" sz="1800" b="1" cap="all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@ GMU</a:t>
              </a:r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Gill Sans MT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Gill Sans MT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ill Sans MT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81000"/>
            <a:ext cx="9144000" cy="1638300"/>
          </a:xfrm>
        </p:spPr>
        <p:txBody>
          <a:bodyPr/>
          <a:lstStyle/>
          <a:p>
            <a:pPr eaLnBrk="1" hangingPunct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Responsible Authorship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019300"/>
            <a:ext cx="8077200" cy="18288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Responsible Conduct of Research Seminar</a:t>
            </a:r>
          </a:p>
          <a:p>
            <a:pPr eaLnBrk="1" hangingPunct="1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George Mason University</a:t>
            </a:r>
          </a:p>
          <a:p>
            <a:pPr eaLnBrk="1" hangingPunct="1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066800" y="4993115"/>
            <a:ext cx="7010400" cy="1712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Jeff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Offutt</a:t>
            </a:r>
          </a:p>
          <a:p>
            <a:pPr algn="ctr">
              <a:spcBef>
                <a:spcPct val="20000"/>
              </a:spcBef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Professor of Software Engineering, VSE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https://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www.cs.gmu.edu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/~offutt/</a:t>
            </a:r>
          </a:p>
        </p:txBody>
      </p:sp>
      <p:sp>
        <p:nvSpPr>
          <p:cNvPr id="6" name="Rectangle 5"/>
          <p:cNvSpPr/>
          <p:nvPr/>
        </p:nvSpPr>
        <p:spPr>
          <a:xfrm>
            <a:off x="216565" y="6665485"/>
            <a:ext cx="601579" cy="192515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Authorship order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685800" y="1295400"/>
            <a:ext cx="7772400" cy="22098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Possible ordering strategies: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Order</a:t>
            </a:r>
            <a:r>
              <a:rPr kumimoji="0" lang="en-US" sz="2800" b="1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of contribution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baseline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Alphabetical</a:t>
            </a:r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order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Contact author first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“Primary” author first, then alphabetical</a:t>
            </a:r>
            <a:endParaRPr kumimoji="0" lang="en-US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33400" y="4343400"/>
            <a:ext cx="8001000" cy="18288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My preferences: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Students first (esp. their dissertation work)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Order of contribution if possible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Alphabetical</a:t>
            </a:r>
          </a:p>
        </p:txBody>
      </p:sp>
    </p:spTree>
    <p:extLst>
      <p:ext uri="{BB962C8B-B14F-4D97-AF65-F5344CB8AC3E}">
        <p14:creationId xmlns:p14="http://schemas.microsoft.com/office/powerpoint/2010/main" val="408496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24A9D-A067-4675-91CD-4DF54CBA34A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7-Point Star 3"/>
          <p:cNvSpPr/>
          <p:nvPr/>
        </p:nvSpPr>
        <p:spPr>
          <a:xfrm>
            <a:off x="1219200" y="2209800"/>
            <a:ext cx="6705600" cy="3276600"/>
          </a:xfrm>
          <a:prstGeom prst="star7">
            <a:avLst/>
          </a:prstGeom>
          <a:solidFill>
            <a:srgbClr val="FF00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600" dirty="0" smtClean="0">
                <a:latin typeface="Gill Sans MT" panose="020B0502020104020203" pitchFamily="34" charset="0"/>
              </a:rPr>
              <a:t>What ordering strategy do you (or your advisors) use?</a:t>
            </a:r>
            <a:endParaRPr lang="en-US" sz="36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15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12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990600" y="2291051"/>
            <a:ext cx="7391400" cy="205234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Our Backgrounds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Authorship rules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Plagiarism—what</a:t>
            </a:r>
            <a:r>
              <a:rPr lang="en-US" sz="3200" kern="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when</a:t>
            </a:r>
            <a:r>
              <a:rPr lang="en-US" sz="3200" kern="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how ?</a:t>
            </a:r>
            <a:endParaRPr lang="en-US" sz="3200" kern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52459" y="3581400"/>
            <a:ext cx="7177141" cy="535067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1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plagiarism?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04800" y="3051602"/>
            <a:ext cx="8610600" cy="1479442"/>
            <a:chOff x="304800" y="1219858"/>
            <a:chExt cx="8458200" cy="1479442"/>
          </a:xfrm>
        </p:grpSpPr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4800" y="1219858"/>
              <a:ext cx="8458200" cy="1143000"/>
            </a:xfrm>
            <a:prstGeom prst="rect">
              <a:avLst/>
            </a:prstGeom>
            <a:solidFill>
              <a:srgbClr val="0000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b"/>
            <a:lstStyle/>
            <a:p>
              <a:pPr algn="ctr"/>
              <a:endParaRPr lang="en-US" sz="2800">
                <a:latin typeface="Gill Sans MT" panose="020B0502020104020203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1000" y="1314305"/>
              <a:ext cx="83058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Gill Sans MT" panose="020B0502020104020203" pitchFamily="34" charset="0"/>
                </a:rPr>
                <a:t>“</a:t>
              </a:r>
              <a:r>
                <a:rPr lang="en-US" sz="2800" i="1" dirty="0" smtClean="0">
                  <a:latin typeface="Gill Sans MT" panose="020B0502020104020203" pitchFamily="34" charset="0"/>
                </a:rPr>
                <a:t>To </a:t>
              </a:r>
              <a:r>
                <a:rPr lang="en-US" sz="2800" i="1" dirty="0">
                  <a:latin typeface="Gill Sans MT" panose="020B0502020104020203" pitchFamily="34" charset="0"/>
                </a:rPr>
                <a:t>use the words or ideas of another person as if they were your own words or </a:t>
              </a:r>
              <a:r>
                <a:rPr lang="en-US" sz="2800" i="1" dirty="0" smtClean="0">
                  <a:latin typeface="Gill Sans MT" panose="020B0502020104020203" pitchFamily="34" charset="0"/>
                </a:rPr>
                <a:t>ideas</a:t>
              </a:r>
              <a:r>
                <a:rPr lang="en-US" sz="2800" dirty="0" smtClean="0">
                  <a:latin typeface="Gill Sans MT" panose="020B0502020104020203" pitchFamily="34" charset="0"/>
                </a:rPr>
                <a:t>” — Merriam-Webster Dictionary</a:t>
              </a:r>
              <a:endParaRPr lang="en-US" sz="28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828800" y="4807803"/>
            <a:ext cx="5486400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Self copying is not plagiarism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(but could be a copyright violation)</a:t>
            </a:r>
            <a:endParaRPr lang="en-US" dirty="0">
              <a:latin typeface="Gill Sans MT" panose="020B0502020104020203" pitchFamily="34" charset="0"/>
            </a:endParaRPr>
          </a:p>
        </p:txBody>
      </p:sp>
      <p:grpSp>
        <p:nvGrpSpPr>
          <p:cNvPr id="11" name="Group 5"/>
          <p:cNvGrpSpPr>
            <a:grpSpLocks/>
          </p:cNvGrpSpPr>
          <p:nvPr/>
        </p:nvGrpSpPr>
        <p:grpSpPr bwMode="auto">
          <a:xfrm>
            <a:off x="914400" y="1295400"/>
            <a:ext cx="7391400" cy="1143000"/>
            <a:chOff x="1008" y="2880"/>
            <a:chExt cx="2544" cy="720"/>
          </a:xfrm>
        </p:grpSpPr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1008" y="2880"/>
              <a:ext cx="2544" cy="720"/>
            </a:xfrm>
            <a:prstGeom prst="rect">
              <a:avLst/>
            </a:prstGeom>
            <a:solidFill>
              <a:srgbClr val="0000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b"/>
            <a:lstStyle/>
            <a:p>
              <a:pPr algn="ctr"/>
              <a:endParaRPr lang="en-US" sz="2800">
                <a:latin typeface="Gill Sans MT" panose="020B0502020104020203" pitchFamily="34" charset="0"/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1032" y="2880"/>
              <a:ext cx="2496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2800" i="1" dirty="0" smtClean="0">
                  <a:latin typeface="Gill Sans MT" panose="020B0502020104020203" pitchFamily="34" charset="0"/>
                </a:rPr>
                <a:t>“Taking someone else’s work or ideas and passing them off as one’s own</a:t>
              </a:r>
              <a:r>
                <a:rPr lang="en-US" sz="2800" dirty="0" smtClean="0">
                  <a:latin typeface="Gill Sans MT" panose="020B0502020104020203" pitchFamily="34" charset="0"/>
                </a:rPr>
                <a:t>” — Oxford Dictionary</a:t>
              </a:r>
              <a:endParaRPr lang="en-US" sz="2800" dirty="0">
                <a:latin typeface="Gill Sans MT" panose="020B05020201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431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plagiarism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2574" y="1989642"/>
            <a:ext cx="3018070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Copying key results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574" y="2978504"/>
            <a:ext cx="4063356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Copying unpublished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574" y="3967366"/>
            <a:ext cx="3377528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Copying auxiliary text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574" y="4954614"/>
            <a:ext cx="2420278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Copying figures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574" y="5945089"/>
            <a:ext cx="2746970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Improper quoting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574" y="1000780"/>
            <a:ext cx="2828210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Complete copying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42868" y="838200"/>
            <a:ext cx="5286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Submitting most or all of a paper as if it were your own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0400" y="1828800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Claiming someone else’s results, even with different words or unpublished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7200" y="281940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Copying words or results from an unpublished source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13220" y="3810000"/>
            <a:ext cx="4716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Copying sentences or paragraphs from related work, background, etc.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90800" y="498539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Copying a figure from another paper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10784" y="5791200"/>
            <a:ext cx="4861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Missing quotation marks or improper reference to quoted text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01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people plagiarize?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1CF-D27D-4543-9409-CCBC44EF006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048000" y="952500"/>
            <a:ext cx="3048000" cy="6477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Knowingly</a:t>
            </a:r>
            <a:endParaRPr kumimoji="0" lang="en-US" sz="32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52500" y="1981200"/>
            <a:ext cx="72390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Desperation—</a:t>
            </a:r>
            <a:r>
              <a:rPr lang="en-US" dirty="0" smtClean="0">
                <a:latin typeface="Gill Sans MT" panose="020B0502020104020203" pitchFamily="34" charset="0"/>
              </a:rPr>
              <a:t>They are required to publish and can’t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673768" y="2895600"/>
            <a:ext cx="7796464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Lack of ethics—</a:t>
            </a:r>
            <a:r>
              <a:rPr lang="en-US" dirty="0" smtClean="0">
                <a:latin typeface="Gill Sans MT" panose="020B0502020104020203" pitchFamily="34" charset="0"/>
              </a:rPr>
              <a:t>No sense of right and wrong, sociopathic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1036721" y="3810000"/>
            <a:ext cx="7070559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Poor judgment—</a:t>
            </a:r>
            <a:r>
              <a:rPr lang="en-US" dirty="0" smtClean="0">
                <a:latin typeface="Gill Sans MT" panose="020B0502020104020203" pitchFamily="34" charset="0"/>
              </a:rPr>
              <a:t>They believe they won’t be caught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1981200" y="4724400"/>
            <a:ext cx="51816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Advisors did—</a:t>
            </a:r>
            <a:r>
              <a:rPr lang="en-US" dirty="0" smtClean="0">
                <a:latin typeface="Gill Sans MT" panose="020B0502020104020203" pitchFamily="34" charset="0"/>
              </a:rPr>
              <a:t>They think it’s normal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1314450" y="5638800"/>
            <a:ext cx="65151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Can’t write—</a:t>
            </a:r>
            <a:r>
              <a:rPr lang="en-US" dirty="0" smtClean="0">
                <a:latin typeface="Gill Sans MT" panose="020B0502020104020203" pitchFamily="34" charset="0"/>
              </a:rPr>
              <a:t>Copying text from better writers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04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2" grpId="0" animBg="1"/>
      <p:bldP spid="17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people plagiarize?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1CF-D27D-4543-9409-CCBC44EF006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3" name="Rounded Rectangle 12"/>
          <p:cNvSpPr/>
          <p:nvPr/>
        </p:nvSpPr>
        <p:spPr bwMode="auto">
          <a:xfrm>
            <a:off x="3048000" y="990600"/>
            <a:ext cx="3048000" cy="6477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Unknowingly</a:t>
            </a:r>
            <a:endParaRPr kumimoji="0" lang="en-US" sz="32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1036721" y="1809750"/>
            <a:ext cx="7070559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They don’t understand what plagiarism is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04800" y="2514600"/>
            <a:ext cx="85344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Forgetfulness—</a:t>
            </a:r>
            <a:r>
              <a:rPr lang="en-US" dirty="0" smtClean="0">
                <a:latin typeface="Gill Sans MT" panose="020B0502020104020203" pitchFamily="34" charset="0"/>
              </a:rPr>
              <a:t>They read it, forgot, and thought they invented it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1036720" y="3219450"/>
            <a:ext cx="707056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Laziness—</a:t>
            </a:r>
            <a:r>
              <a:rPr lang="en-US" dirty="0" smtClean="0">
                <a:latin typeface="Gill Sans MT" panose="020B0502020104020203" pitchFamily="34" charset="0"/>
              </a:rPr>
              <a:t>They worked with the wrong co-authors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914400" y="3924300"/>
            <a:ext cx="73152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Ignorance—</a:t>
            </a:r>
            <a:r>
              <a:rPr lang="en-US" dirty="0" smtClean="0">
                <a:latin typeface="Gill Sans MT" panose="020B0502020104020203" pitchFamily="34" charset="0"/>
              </a:rPr>
              <a:t>They don’t know how to write citations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1143000" y="4629150"/>
            <a:ext cx="68580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Poor planning—</a:t>
            </a:r>
            <a:r>
              <a:rPr lang="en-US" dirty="0" smtClean="0">
                <a:latin typeface="Gill Sans MT" panose="020B0502020104020203" pitchFamily="34" charset="0"/>
              </a:rPr>
              <a:t>They are late and take a shortcut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114300" y="5334000"/>
            <a:ext cx="8915400" cy="8382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Paraphrasing—</a:t>
            </a:r>
            <a:r>
              <a:rPr lang="en-US" dirty="0" smtClean="0">
                <a:latin typeface="Gill Sans MT" panose="020B0502020104020203" pitchFamily="34" charset="0"/>
              </a:rPr>
              <a:t>Thinking that changing 2 words in a paragraph makes it your own words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19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24A9D-A067-4675-91CD-4DF54CBA34A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7-Point Star 3"/>
          <p:cNvSpPr/>
          <p:nvPr/>
        </p:nvSpPr>
        <p:spPr>
          <a:xfrm>
            <a:off x="228600" y="1066800"/>
            <a:ext cx="8763000" cy="4495800"/>
          </a:xfrm>
          <a:prstGeom prst="star7">
            <a:avLst/>
          </a:prstGeom>
          <a:solidFill>
            <a:srgbClr val="FF00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Journal editors do not care why.</a:t>
            </a:r>
          </a:p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All plagiarism is considered as knowing, willful, and intentional.</a:t>
            </a:r>
          </a:p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Journals have “one strike and you’re out” policies.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16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avoid plagiarism?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75265" y="2199145"/>
            <a:ext cx="6324098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Properly reference ideas that aren’t yours</a:t>
            </a:r>
            <a:endParaRPr kumimoji="0" lang="en-US" sz="280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836763" y="3054265"/>
            <a:ext cx="6324098" cy="914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Rewrite text that you want to use—even if your writing is not as good</a:t>
            </a:r>
            <a:endParaRPr kumimoji="0" lang="en-US" sz="280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75265" y="4290385"/>
            <a:ext cx="8533898" cy="4572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Redraw figures—and be sure to reference the original!</a:t>
            </a:r>
            <a:endParaRPr kumimoji="0" lang="en-US" sz="280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133600" y="5069305"/>
            <a:ext cx="6324098" cy="914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If an idea is unpublished, either contact the author directly or </a:t>
            </a:r>
            <a:r>
              <a:rPr lang="en-US" sz="2800" b="1" dirty="0" smtClean="0">
                <a:latin typeface="Gill Sans MT" panose="020B0502020104020203" pitchFamily="34" charset="0"/>
              </a:rPr>
              <a:t>forget</a:t>
            </a:r>
            <a:r>
              <a:rPr lang="en-US" sz="2800" dirty="0" smtClean="0">
                <a:latin typeface="Gill Sans MT" panose="020B0502020104020203" pitchFamily="34" charset="0"/>
              </a:rPr>
              <a:t> it</a:t>
            </a:r>
            <a:endParaRPr kumimoji="0" lang="en-US" sz="280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2514600" y="1344025"/>
            <a:ext cx="41148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Understand plagiarism!</a:t>
            </a:r>
            <a:endParaRPr kumimoji="0" lang="en-US" sz="2800" b="1" i="1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" y="6100465"/>
            <a:ext cx="6934200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 MT" panose="020B0502020104020203" pitchFamily="34" charset="0"/>
              </a:rPr>
              <a:t>Too many references is better than too few</a:t>
            </a:r>
          </a:p>
        </p:txBody>
      </p:sp>
    </p:spTree>
    <p:extLst>
      <p:ext uri="{BB962C8B-B14F-4D97-AF65-F5344CB8AC3E}">
        <p14:creationId xmlns:p14="http://schemas.microsoft.com/office/powerpoint/2010/main" val="279210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458200" cy="50423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Discussion : Which of these constitute plagiarism?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C3EE7-3CC2-4546-8A8F-CE533476AA6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76200" y="1571030"/>
            <a:ext cx="8458200" cy="562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/>
            </a:pPr>
            <a:r>
              <a:rPr lang="en-US" kern="0" smtClean="0"/>
              <a:t>Copying your friend’s introduction, changing a few words?</a:t>
            </a:r>
            <a:endParaRPr lang="en-US" kern="0" dirty="0" smtClean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76200" y="2039732"/>
            <a:ext cx="8458200" cy="583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2"/>
            </a:pPr>
            <a:r>
              <a:rPr lang="en-US" kern="0" dirty="0" smtClean="0"/>
              <a:t>Copying a figure from your previous paper?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76200" y="2529370"/>
            <a:ext cx="8458200" cy="88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3"/>
            </a:pPr>
            <a:r>
              <a:rPr lang="en-US" kern="0" dirty="0" smtClean="0"/>
              <a:t>Watching your classmate write a program, then going home and writing your own program from memory?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76200" y="3319342"/>
            <a:ext cx="8458200" cy="5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4"/>
            </a:pPr>
            <a:r>
              <a:rPr lang="en-US" kern="0" smtClean="0"/>
              <a:t>Reusing terms defined in a paper you reviewed and rejected?</a:t>
            </a:r>
            <a:endParaRPr lang="en-US" kern="0" dirty="0" smtClean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76200" y="3747712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5"/>
            </a:pPr>
            <a:r>
              <a:rPr lang="en-US" kern="0" smtClean="0"/>
              <a:t>Submitting a paper to two different journals at the same time?</a:t>
            </a:r>
            <a:endParaRPr lang="en-US" kern="0" dirty="0" smtClean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76200" y="4115509"/>
            <a:ext cx="8458200" cy="872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6"/>
            </a:pPr>
            <a:r>
              <a:rPr lang="en-US" kern="0" smtClean="0"/>
              <a:t>Forgetting where you read something, so omitting the reference?</a:t>
            </a:r>
            <a:endParaRPr lang="en-US" kern="0" dirty="0" smtClean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76200" y="4894469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7"/>
            </a:pPr>
            <a:r>
              <a:rPr lang="en-US" kern="0" smtClean="0"/>
              <a:t>Adding additional material to your conference paper and submitting the expanded paper to a journal?</a:t>
            </a:r>
            <a:endParaRPr lang="en-US" kern="0" dirty="0" smtClean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76200" y="5715000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8"/>
            </a:pPr>
            <a:r>
              <a:rPr lang="en-US" kern="0" smtClean="0"/>
              <a:t>Copying background paragraphs from your advisor’s paper into your dissertation?</a:t>
            </a:r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320054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2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990600" y="2291051"/>
            <a:ext cx="7391400" cy="205234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Our backgrounds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Authorship rules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Plagiarism—what</a:t>
            </a:r>
            <a:r>
              <a:rPr lang="en-US" sz="3200" kern="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when</a:t>
            </a:r>
            <a:r>
              <a:rPr lang="en-US" sz="3200" kern="0" dirty="0">
                <a:latin typeface="Verdana" panose="020B0604030504040204" pitchFamily="34" charset="0"/>
                <a:ea typeface="Verdana" panose="020B0604030504040204" pitchFamily="34" charset="0"/>
              </a:rPr>
              <a:t>, h</a:t>
            </a: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ow </a:t>
            </a:r>
            <a:r>
              <a:rPr lang="en-US" sz="3200" kern="0" dirty="0"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en-US" sz="3200" kern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en-US" sz="3200" kern="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52459" y="2336468"/>
            <a:ext cx="4129141" cy="535067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458200" cy="50423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Discussion : Which of these constitute plagiarism?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C3EE7-3CC2-4546-8A8F-CE533476AA6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077200" y="1571030"/>
            <a:ext cx="762000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05600" y="2007295"/>
            <a:ext cx="762000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67600" y="4347716"/>
            <a:ext cx="762000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848600" y="5192614"/>
            <a:ext cx="762000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6248400"/>
            <a:ext cx="762000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76200" y="1571030"/>
            <a:ext cx="8458200" cy="562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/>
            </a:pPr>
            <a:r>
              <a:rPr lang="en-US" kern="0" smtClean="0"/>
              <a:t>Copying your friend’s introduction, changing a few words?</a:t>
            </a:r>
            <a:endParaRPr lang="en-US" kern="0" dirty="0" smtClean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76200" y="2039732"/>
            <a:ext cx="8458200" cy="583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2"/>
            </a:pPr>
            <a:r>
              <a:rPr lang="en-US" kern="0" dirty="0" smtClean="0"/>
              <a:t>Copying a figure from </a:t>
            </a:r>
            <a:r>
              <a:rPr lang="en-US" kern="0" dirty="0" smtClean="0">
                <a:solidFill>
                  <a:schemeClr val="tx2"/>
                </a:solidFill>
              </a:rPr>
              <a:t>your</a:t>
            </a:r>
            <a:r>
              <a:rPr lang="en-US" kern="0" dirty="0" smtClean="0"/>
              <a:t> previous paper?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76200" y="2529370"/>
            <a:ext cx="8458200" cy="88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3"/>
            </a:pPr>
            <a:r>
              <a:rPr lang="en-US" kern="0" dirty="0" smtClean="0"/>
              <a:t>Watching your classmate write a program, then going home and writing your own program from memory?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76200" y="3319342"/>
            <a:ext cx="8458200" cy="5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4"/>
            </a:pPr>
            <a:r>
              <a:rPr lang="en-US" kern="0" smtClean="0"/>
              <a:t>Reusing terms defined in a paper you reviewed and rejected?</a:t>
            </a:r>
            <a:endParaRPr lang="en-US" kern="0" dirty="0" smtClean="0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76200" y="3747712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5"/>
            </a:pPr>
            <a:r>
              <a:rPr lang="en-US" kern="0" smtClean="0"/>
              <a:t>Submitting a paper to two different journals at the same time?</a:t>
            </a:r>
            <a:endParaRPr lang="en-US" kern="0" dirty="0" smtClean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76200" y="4115509"/>
            <a:ext cx="8458200" cy="872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6"/>
            </a:pPr>
            <a:r>
              <a:rPr lang="en-US" kern="0" smtClean="0"/>
              <a:t>Forgetting where you read something, so omitting the reference?</a:t>
            </a:r>
            <a:endParaRPr lang="en-US" kern="0" dirty="0" smtClean="0"/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76200" y="4894469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7"/>
            </a:pPr>
            <a:r>
              <a:rPr lang="en-US" kern="0" dirty="0" smtClean="0"/>
              <a:t>Adding additional material to </a:t>
            </a:r>
            <a:r>
              <a:rPr lang="en-US" kern="0" dirty="0" smtClean="0">
                <a:solidFill>
                  <a:schemeClr val="tx2"/>
                </a:solidFill>
              </a:rPr>
              <a:t>your</a:t>
            </a:r>
            <a:r>
              <a:rPr lang="en-US" kern="0" dirty="0" smtClean="0"/>
              <a:t> conference paper and submitting the expanded paper to a journal?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76200" y="5715000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48640" lvl="1" indent="-457200">
              <a:buFont typeface="+mj-lt"/>
              <a:buAutoNum type="arabicPeriod" startAt="8"/>
            </a:pPr>
            <a:r>
              <a:rPr lang="en-US" kern="0" smtClean="0"/>
              <a:t>Copying background paragraphs from your advisor’s paper into your dissertation?</a:t>
            </a:r>
            <a:endParaRPr lang="en-US" kern="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934200" y="2895600"/>
            <a:ext cx="762000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66100" y="3056930"/>
            <a:ext cx="762000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93100" y="3694708"/>
            <a:ext cx="762000" cy="461665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endParaRPr lang="en-U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843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5" grpId="0" animBg="1"/>
      <p:bldP spid="16" grpId="0" animBg="1"/>
      <p:bldP spid="17" grpId="0" animBg="1"/>
      <p:bldP spid="12" grpId="0" animBg="1"/>
      <p:bldP spid="13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&amp; 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FB2CC-0026-474A-8143-56756D8BC8D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28800" y="1066800"/>
            <a:ext cx="5486400" cy="1815882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bg1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Gill Sans MT" panose="020B0502020104020203" pitchFamily="34" charset="0"/>
                <a:ea typeface="宋体" charset="-122"/>
              </a:rPr>
              <a:t>Jeff </a:t>
            </a: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Gill Sans MT" panose="020B0502020104020203" pitchFamily="34" charset="0"/>
                <a:ea typeface="宋体" charset="-122"/>
              </a:rPr>
              <a:t>Offutt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Gill Sans MT" panose="020B0502020104020203" pitchFamily="34" charset="0"/>
                <a:ea typeface="宋体" charset="-122"/>
              </a:rPr>
              <a:t>offutt@gmu.edu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Gill Sans MT" panose="020B0502020104020203" pitchFamily="34" charset="0"/>
                <a:ea typeface="宋体" charset="-122"/>
              </a:rPr>
              <a:t>https://</a:t>
            </a: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Gill Sans MT" panose="020B0502020104020203" pitchFamily="34" charset="0"/>
                <a:ea typeface="宋体" charset="-122"/>
              </a:rPr>
              <a:t>cs.gmu.edu/~offutt/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382631"/>
            <a:ext cx="7315200" cy="2246769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Gill Sans MT" panose="020B0502020104020203" pitchFamily="34" charset="0"/>
              </a:rPr>
              <a:t>Three of my editorials from STVR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Gill Sans MT" panose="020B0502020104020203" pitchFamily="34" charset="0"/>
              </a:rPr>
              <a:t>Plagiarism </a:t>
            </a:r>
            <a:r>
              <a:rPr lang="en-US" sz="2000" dirty="0">
                <a:latin typeface="Gill Sans MT" panose="020B0502020104020203" pitchFamily="34" charset="0"/>
              </a:rPr>
              <a:t>Is For </a:t>
            </a:r>
            <a:r>
              <a:rPr lang="en-US" sz="2000" dirty="0" smtClean="0">
                <a:latin typeface="Gill Sans MT" panose="020B0502020104020203" pitchFamily="34" charset="0"/>
              </a:rPr>
              <a:t>Losers</a:t>
            </a:r>
          </a:p>
          <a:p>
            <a:r>
              <a:rPr lang="en-US" sz="2000" i="1" dirty="0">
                <a:latin typeface="Gill Sans MT" panose="020B0502020104020203" pitchFamily="34" charset="0"/>
              </a:rPr>
              <a:t>	</a:t>
            </a:r>
            <a:r>
              <a:rPr lang="en-US" sz="2000" i="1" dirty="0" smtClean="0">
                <a:latin typeface="Gill Sans MT" panose="020B0502020104020203" pitchFamily="34" charset="0"/>
              </a:rPr>
              <a:t>cs.gmu.edu</a:t>
            </a:r>
            <a:r>
              <a:rPr lang="en-US" sz="2000" i="1" dirty="0">
                <a:latin typeface="Gill Sans MT" panose="020B0502020104020203" pitchFamily="34" charset="0"/>
              </a:rPr>
              <a:t>/~</a:t>
            </a:r>
            <a:r>
              <a:rPr lang="en-US" sz="2000" i="1" dirty="0" err="1">
                <a:latin typeface="Gill Sans MT" panose="020B0502020104020203" pitchFamily="34" charset="0"/>
              </a:rPr>
              <a:t>offutt</a:t>
            </a:r>
            <a:r>
              <a:rPr lang="en-US" sz="2000" i="1" dirty="0">
                <a:latin typeface="Gill Sans MT" panose="020B0502020104020203" pitchFamily="34" charset="0"/>
              </a:rPr>
              <a:t>/</a:t>
            </a:r>
            <a:r>
              <a:rPr lang="en-US" sz="2000" i="1" dirty="0" err="1">
                <a:latin typeface="Gill Sans MT" panose="020B0502020104020203" pitchFamily="34" charset="0"/>
              </a:rPr>
              <a:t>stvr</a:t>
            </a:r>
            <a:r>
              <a:rPr lang="en-US" sz="2000" i="1" dirty="0">
                <a:latin typeface="Gill Sans MT" panose="020B0502020104020203" pitchFamily="34" charset="0"/>
              </a:rPr>
              <a:t>/25-1-January2015.html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Who Is An Author? </a:t>
            </a:r>
            <a:endParaRPr lang="en-US" sz="2000" dirty="0" smtClean="0">
              <a:latin typeface="Gill Sans MT" panose="020B0502020104020203" pitchFamily="34" charset="0"/>
            </a:endParaRPr>
          </a:p>
          <a:p>
            <a:r>
              <a:rPr lang="en-US" sz="2000" i="1" dirty="0">
                <a:latin typeface="Gill Sans MT" panose="020B0502020104020203" pitchFamily="34" charset="0"/>
              </a:rPr>
              <a:t>	</a:t>
            </a:r>
            <a:r>
              <a:rPr lang="en-US" sz="2000" i="1" dirty="0" smtClean="0">
                <a:latin typeface="Gill Sans MT" panose="020B0502020104020203" pitchFamily="34" charset="0"/>
              </a:rPr>
              <a:t>cs.gmu.edu</a:t>
            </a:r>
            <a:r>
              <a:rPr lang="en-US" sz="2000" i="1" dirty="0">
                <a:latin typeface="Gill Sans MT" panose="020B0502020104020203" pitchFamily="34" charset="0"/>
              </a:rPr>
              <a:t>/~</a:t>
            </a:r>
            <a:r>
              <a:rPr lang="en-US" sz="2000" i="1" dirty="0" err="1">
                <a:latin typeface="Gill Sans MT" panose="020B0502020104020203" pitchFamily="34" charset="0"/>
              </a:rPr>
              <a:t>offutt</a:t>
            </a:r>
            <a:r>
              <a:rPr lang="en-US" sz="2000" i="1" dirty="0">
                <a:latin typeface="Gill Sans MT" panose="020B0502020104020203" pitchFamily="34" charset="0"/>
              </a:rPr>
              <a:t>/</a:t>
            </a:r>
            <a:r>
              <a:rPr lang="en-US" sz="2000" i="1" dirty="0" err="1">
                <a:latin typeface="Gill Sans MT" panose="020B0502020104020203" pitchFamily="34" charset="0"/>
              </a:rPr>
              <a:t>stvr</a:t>
            </a:r>
            <a:r>
              <a:rPr lang="en-US" sz="2000" i="1" dirty="0">
                <a:latin typeface="Gill Sans MT" panose="020B0502020104020203" pitchFamily="34" charset="0"/>
              </a:rPr>
              <a:t>/25-2-March2015.html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Gill Sans MT" panose="020B0502020104020203" pitchFamily="34" charset="0"/>
              </a:rPr>
              <a:t>How to Get Your Paper Rejected from </a:t>
            </a:r>
            <a:r>
              <a:rPr lang="en-US" sz="2000" dirty="0" smtClean="0">
                <a:latin typeface="Gill Sans MT" panose="020B0502020104020203" pitchFamily="34" charset="0"/>
              </a:rPr>
              <a:t>STVR</a:t>
            </a:r>
          </a:p>
          <a:p>
            <a:r>
              <a:rPr lang="en-US" sz="2000" i="1" dirty="0">
                <a:latin typeface="Gill Sans MT" panose="020B0502020104020203" pitchFamily="34" charset="0"/>
              </a:rPr>
              <a:t>	</a:t>
            </a:r>
            <a:r>
              <a:rPr lang="en-US" sz="2000" i="1" dirty="0" smtClean="0">
                <a:latin typeface="Gill Sans MT" panose="020B0502020104020203" pitchFamily="34" charset="0"/>
              </a:rPr>
              <a:t>cs.gmu.edu</a:t>
            </a:r>
            <a:r>
              <a:rPr lang="en-US" sz="2000" i="1" dirty="0">
                <a:latin typeface="Gill Sans MT" panose="020B0502020104020203" pitchFamily="34" charset="0"/>
              </a:rPr>
              <a:t>/~</a:t>
            </a:r>
            <a:r>
              <a:rPr lang="en-US" sz="2000" i="1" dirty="0" err="1">
                <a:latin typeface="Gill Sans MT" panose="020B0502020104020203" pitchFamily="34" charset="0"/>
              </a:rPr>
              <a:t>offutt</a:t>
            </a:r>
            <a:r>
              <a:rPr lang="en-US" sz="2000" i="1" dirty="0">
                <a:latin typeface="Gill Sans MT" panose="020B0502020104020203" pitchFamily="34" charset="0"/>
              </a:rPr>
              <a:t>/</a:t>
            </a:r>
            <a:r>
              <a:rPr lang="en-US" sz="2000" i="1" dirty="0" err="1">
                <a:latin typeface="Gill Sans MT" panose="020B0502020104020203" pitchFamily="34" charset="0"/>
              </a:rPr>
              <a:t>stvr</a:t>
            </a:r>
            <a:r>
              <a:rPr lang="en-US" sz="2000" i="1" dirty="0">
                <a:latin typeface="Gill Sans MT" panose="020B0502020104020203" pitchFamily="34" charset="0"/>
              </a:rPr>
              <a:t>/24-6-September2014.html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81000" y="3124200"/>
            <a:ext cx="8305800" cy="914400"/>
          </a:xfrm>
          <a:prstGeom prst="roundRect">
            <a:avLst/>
          </a:prstGeom>
          <a:solidFill>
            <a:srgbClr val="3366FF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atin typeface="Gill Sans MT" panose="020B0502020104020203" pitchFamily="34" charset="0"/>
              </a:rPr>
              <a:t>Slides</a:t>
            </a:r>
            <a:r>
              <a:rPr lang="en-US" dirty="0">
                <a:latin typeface="Gill Sans MT" panose="020B0502020104020203" pitchFamily="34" charset="0"/>
              </a:rPr>
              <a:t>: </a:t>
            </a:r>
            <a:r>
              <a:rPr lang="en-US" sz="1600" dirty="0">
                <a:latin typeface="Gill Sans MT" panose="020B0502020104020203" pitchFamily="34" charset="0"/>
              </a:rPr>
              <a:t>https://</a:t>
            </a:r>
            <a:r>
              <a:rPr lang="en-US" sz="1600" dirty="0" smtClean="0">
                <a:latin typeface="Gill Sans MT" panose="020B0502020104020203" pitchFamily="34" charset="0"/>
              </a:rPr>
              <a:t>www.dropbox.com/s/b8ozalv3npd6njq/JeffOffutt-Authorship-RCR2020.pptx?dl=0</a:t>
            </a:r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sz="2000" dirty="0" smtClean="0">
                <a:latin typeface="Gill Sans MT" panose="020B0502020104020203" pitchFamily="34" charset="0"/>
              </a:rPr>
              <a:t>Handout</a:t>
            </a:r>
            <a:r>
              <a:rPr lang="en-US" sz="1600" dirty="0">
                <a:latin typeface="Gill Sans MT" panose="020B0502020104020203" pitchFamily="34" charset="0"/>
              </a:rPr>
              <a:t>: https://www.dropbox.com/s/vh13r8r0r0prnfb/authorshipPlagiarismHandout.pdf?dl=0</a:t>
            </a:r>
            <a:endParaRPr lang="en-US" sz="16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2122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</a:t>
            </a:r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Professor of Software </a:t>
            </a:r>
            <a:r>
              <a:rPr lang="en-US" dirty="0" smtClean="0">
                <a:solidFill>
                  <a:srgbClr val="FFFF00"/>
                </a:solidFill>
              </a:rPr>
              <a:t>Engineering (VSE, CS)</a:t>
            </a:r>
            <a:endParaRPr lang="en-US" dirty="0">
              <a:solidFill>
                <a:srgbClr val="FFFF00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dirty="0"/>
              <a:t>&gt; </a:t>
            </a:r>
            <a:r>
              <a:rPr lang="en-US" dirty="0" smtClean="0"/>
              <a:t>190 </a:t>
            </a:r>
            <a:r>
              <a:rPr lang="en-US" dirty="0"/>
              <a:t>refereed publications, H-index = </a:t>
            </a:r>
            <a:r>
              <a:rPr lang="en-US" dirty="0" smtClean="0"/>
              <a:t>70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Editor-in-Chief: </a:t>
            </a:r>
            <a:r>
              <a:rPr lang="en-US" dirty="0" smtClean="0"/>
              <a:t>Wiley’s STVR 2007-2019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Co-Founder: IEEE Intl Conf. on Software Testing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Co-Author</a:t>
            </a:r>
            <a:r>
              <a:rPr lang="en-US" dirty="0"/>
              <a:t>: </a:t>
            </a:r>
            <a:r>
              <a:rPr lang="en-US" i="1" dirty="0"/>
              <a:t>Introduction to Software Testing</a:t>
            </a:r>
          </a:p>
          <a:p>
            <a:pPr lvl="1">
              <a:spcBef>
                <a:spcPts val="0"/>
              </a:spcBef>
            </a:pPr>
            <a:r>
              <a:rPr lang="en-US" dirty="0"/>
              <a:t>2013 GMU Teaching Excellence Award</a:t>
            </a:r>
            <a:r>
              <a:rPr lang="en-US" sz="2000" dirty="0"/>
              <a:t>, Teaching With Technology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 smtClean="0"/>
              <a:t>2019 SCHEV </a:t>
            </a:r>
            <a:r>
              <a:rPr lang="en-US" dirty="0"/>
              <a:t>Outstanding Faculty </a:t>
            </a:r>
            <a:r>
              <a:rPr lang="en-US" dirty="0" smtClean="0"/>
              <a:t>Award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2020 GMU alumni association faculty of the year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Advised 18 PhD students, 3 in progress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Research </a:t>
            </a:r>
            <a:r>
              <a:rPr lang="en-US" dirty="0" smtClean="0">
                <a:solidFill>
                  <a:schemeClr val="tx2"/>
                </a:solidFill>
              </a:rPr>
              <a:t>highlights</a:t>
            </a:r>
            <a:endParaRPr lang="en-US" dirty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dirty="0"/>
              <a:t>First model-based testing paper (UML 1999)</a:t>
            </a:r>
          </a:p>
          <a:p>
            <a:pPr lvl="1">
              <a:spcBef>
                <a:spcPts val="0"/>
              </a:spcBef>
            </a:pPr>
            <a:r>
              <a:rPr lang="en-US" dirty="0"/>
              <a:t>Distributed research tools : muJava, </a:t>
            </a:r>
            <a:r>
              <a:rPr lang="en-US" dirty="0" err="1"/>
              <a:t>Mothra</a:t>
            </a:r>
            <a:r>
              <a:rPr lang="en-US" dirty="0" smtClean="0"/>
              <a:t>, </a:t>
            </a:r>
            <a:r>
              <a:rPr lang="en-US" dirty="0"/>
              <a:t>Coverage web apps</a:t>
            </a:r>
          </a:p>
          <a:p>
            <a:pPr lvl="1">
              <a:spcBef>
                <a:spcPts val="0"/>
              </a:spcBef>
            </a:pPr>
            <a:r>
              <a:rPr lang="en-US" dirty="0"/>
              <a:t>Seminal papers : Mutation testing, automatic test data generation, OO testing, web app testing, combinatorial testing, logic-based </a:t>
            </a:r>
            <a:r>
              <a:rPr lang="en-US" dirty="0" smtClean="0"/>
              <a:t>testing, model-based testing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0114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</a:t>
            </a:r>
            <a:r>
              <a:rPr lang="en-US" dirty="0" smtClean="0"/>
              <a:t>background</a:t>
            </a:r>
            <a:r>
              <a:rPr lang="en-US" dirty="0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04800" y="1219200"/>
            <a:ext cx="83058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>
                <a:latin typeface="Gill Sans MT" panose="020B0502020104020203" pitchFamily="34" charset="0"/>
              </a:rPr>
              <a:t>How long have you been in graduate school?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914400" y="2540000"/>
            <a:ext cx="57150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>
                <a:latin typeface="Gill Sans MT" panose="020B0502020104020203" pitchFamily="34" charset="0"/>
              </a:rPr>
              <a:t>Do you have a research advisor?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371600" y="5181600"/>
            <a:ext cx="65532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Have you published anything yet?</a:t>
            </a:r>
            <a:endParaRPr kumimoji="0" lang="en-US" sz="3200" u="none" strike="noStrike" cap="none" normalizeH="0" baseline="0" dirty="0" smtClean="0">
              <a:ln>
                <a:noFill/>
              </a:ln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276600" y="3860800"/>
            <a:ext cx="41910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>
                <a:latin typeface="Gill Sans MT" panose="020B0502020104020203" pitchFamily="34" charset="0"/>
              </a:rPr>
              <a:t>What is your field?</a:t>
            </a:r>
          </a:p>
        </p:txBody>
      </p:sp>
    </p:spTree>
    <p:extLst>
      <p:ext uri="{BB962C8B-B14F-4D97-AF65-F5344CB8AC3E}">
        <p14:creationId xmlns:p14="http://schemas.microsoft.com/office/powerpoint/2010/main" val="135519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 Jeff Offutt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9CB03-E83B-49A3-95A8-3CE1C35F1E70}" type="slidenum">
              <a:rPr lang="zh-CN" altLang="en-US" smtClean="0"/>
              <a:pPr>
                <a:defRPr/>
              </a:pPr>
              <a:t>5</a:t>
            </a:fld>
            <a:endParaRPr lang="en-US" altLang="zh-CN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990600" y="2291051"/>
            <a:ext cx="7315200" cy="205234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Our backgrounds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Authorship rules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Plagiarism—what</a:t>
            </a:r>
            <a:r>
              <a:rPr lang="en-US" sz="3200" kern="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when</a:t>
            </a:r>
            <a:r>
              <a:rPr lang="en-US" sz="3200" kern="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3200" kern="0" dirty="0" smtClean="0">
                <a:latin typeface="Verdana" panose="020B0604030504040204" pitchFamily="34" charset="0"/>
                <a:ea typeface="Verdana" panose="020B0604030504040204" pitchFamily="34" charset="0"/>
              </a:rPr>
              <a:t>how </a:t>
            </a:r>
            <a:r>
              <a:rPr lang="en-US" sz="3200" kern="0" dirty="0"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en-US" sz="3200" kern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en-US" sz="3200" kern="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52459" y="2893933"/>
            <a:ext cx="4129141" cy="535067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1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Authorship rules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295400"/>
            <a:ext cx="7772400" cy="1384995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Everyone </a:t>
            </a:r>
            <a:r>
              <a:rPr lang="en-US" sz="2800" dirty="0">
                <a:latin typeface="Gill Sans MT" panose="020B0502020104020203" pitchFamily="34" charset="0"/>
              </a:rPr>
              <a:t>who makes substantial contributions to the results are co-authors on papers that present those </a:t>
            </a:r>
            <a:r>
              <a:rPr lang="en-US" sz="2800" dirty="0" smtClean="0">
                <a:latin typeface="Gill Sans MT" panose="020B0502020104020203" pitchFamily="34" charset="0"/>
              </a:rPr>
              <a:t>results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34605"/>
            <a:ext cx="7315200" cy="1384995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All </a:t>
            </a:r>
            <a:r>
              <a:rPr lang="en-US" sz="2800" dirty="0">
                <a:latin typeface="Gill Sans MT" panose="020B0502020104020203" pitchFamily="34" charset="0"/>
              </a:rPr>
              <a:t>co-authors should see the papers and have the opportunity to participate in the writing before </a:t>
            </a:r>
            <a:r>
              <a:rPr lang="en-US" sz="2800" dirty="0" smtClean="0">
                <a:latin typeface="Gill Sans MT" panose="020B0502020104020203" pitchFamily="34" charset="0"/>
              </a:rPr>
              <a:t>submission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4787205"/>
            <a:ext cx="5486400" cy="954107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 </a:t>
            </a:r>
            <a:r>
              <a:rPr lang="en-US" sz="2800" dirty="0">
                <a:latin typeface="Gill Sans MT" panose="020B0502020104020203" pitchFamily="34" charset="0"/>
              </a:rPr>
              <a:t>co-author </a:t>
            </a:r>
            <a:r>
              <a:rPr lang="en-US" sz="2800" dirty="0" smtClean="0">
                <a:latin typeface="Gill Sans MT" panose="020B0502020104020203" pitchFamily="34" charset="0"/>
              </a:rPr>
              <a:t>may explicitly decline to be </a:t>
            </a:r>
            <a:r>
              <a:rPr lang="en-US" sz="2800" dirty="0">
                <a:latin typeface="Gill Sans MT" panose="020B0502020104020203" pitchFamily="34" charset="0"/>
              </a:rPr>
              <a:t>listed as a </a:t>
            </a:r>
            <a:r>
              <a:rPr lang="en-US" sz="2800" dirty="0" smtClean="0">
                <a:latin typeface="Gill Sans MT" panose="020B0502020104020203" pitchFamily="34" charset="0"/>
              </a:rPr>
              <a:t>co-author</a:t>
            </a:r>
          </a:p>
        </p:txBody>
      </p:sp>
    </p:spTree>
    <p:extLst>
      <p:ext uri="{BB962C8B-B14F-4D97-AF65-F5344CB8AC3E}">
        <p14:creationId xmlns:p14="http://schemas.microsoft.com/office/powerpoint/2010/main" val="407615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“Substantial contribution”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44958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tx2"/>
                </a:solidFill>
              </a:rPr>
              <a:t>YES</a:t>
            </a:r>
          </a:p>
          <a:p>
            <a:r>
              <a:rPr lang="en-US" dirty="0" smtClean="0"/>
              <a:t>Would results be different?</a:t>
            </a:r>
          </a:p>
          <a:p>
            <a:r>
              <a:rPr lang="en-US" dirty="0" smtClean="0"/>
              <a:t>Ran the experiment</a:t>
            </a:r>
          </a:p>
          <a:p>
            <a:r>
              <a:rPr lang="en-US" dirty="0" smtClean="0"/>
              <a:t>Full editing rewrite</a:t>
            </a:r>
            <a:r>
              <a:rPr lang="en-US" sz="2400" dirty="0" smtClean="0"/>
              <a:t> (</a:t>
            </a:r>
            <a:r>
              <a:rPr lang="en-US" sz="2400" i="1" dirty="0" smtClean="0"/>
              <a:t>maybe</a:t>
            </a:r>
            <a:r>
              <a:rPr lang="en-US" sz="2400" dirty="0" smtClean="0"/>
              <a:t>)</a:t>
            </a:r>
            <a:endParaRPr lang="en-US" dirty="0" smtClean="0"/>
          </a:p>
          <a:p>
            <a:r>
              <a:rPr lang="en-US" dirty="0" smtClean="0"/>
              <a:t>Built experimental infrastructure</a:t>
            </a:r>
            <a:r>
              <a:rPr lang="en-US" sz="2400" dirty="0" smtClean="0"/>
              <a:t> (lab, software, etc.)</a:t>
            </a:r>
          </a:p>
          <a:p>
            <a:r>
              <a:rPr lang="en-US" dirty="0" smtClean="0"/>
              <a:t>“In </a:t>
            </a:r>
            <a:r>
              <a:rPr lang="en-US" dirty="0"/>
              <a:t>the </a:t>
            </a:r>
            <a:r>
              <a:rPr lang="en-US" dirty="0" smtClean="0"/>
              <a:t>room”</a:t>
            </a:r>
            <a:r>
              <a:rPr lang="en-US" sz="2400" dirty="0" smtClean="0"/>
              <a:t>? </a:t>
            </a:r>
            <a:r>
              <a:rPr lang="en-US" sz="2400" dirty="0"/>
              <a:t>(</a:t>
            </a:r>
            <a:r>
              <a:rPr lang="en-US" sz="2400" i="1" dirty="0"/>
              <a:t>maybe</a:t>
            </a:r>
            <a:r>
              <a:rPr lang="en-US" sz="2400" dirty="0"/>
              <a:t>)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600200" y="914400"/>
            <a:ext cx="5943600" cy="6477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How to determine “</a:t>
            </a:r>
            <a:r>
              <a:rPr lang="en-US" sz="3200" i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contribution</a:t>
            </a:r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” ?</a:t>
            </a:r>
            <a:endParaRPr kumimoji="0" lang="en-US" sz="32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0" y="1600200"/>
            <a:ext cx="4495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b="1" kern="0" dirty="0" smtClean="0">
                <a:solidFill>
                  <a:schemeClr val="tx2"/>
                </a:solidFill>
              </a:rPr>
              <a:t>NO</a:t>
            </a:r>
          </a:p>
          <a:p>
            <a:r>
              <a:rPr lang="en-US" kern="0" dirty="0" smtClean="0"/>
              <a:t>Experimental subject</a:t>
            </a:r>
          </a:p>
          <a:p>
            <a:r>
              <a:rPr lang="en-US" kern="0" dirty="0" smtClean="0"/>
              <a:t>Grammar editing</a:t>
            </a:r>
          </a:p>
          <a:p>
            <a:r>
              <a:rPr lang="en-US" kern="0" dirty="0" smtClean="0"/>
              <a:t>Provide funding</a:t>
            </a:r>
          </a:p>
          <a:p>
            <a:r>
              <a:rPr lang="en-US" kern="0" dirty="0" smtClean="0"/>
              <a:t>Did work that was cut during revision</a:t>
            </a:r>
          </a:p>
          <a:p>
            <a:endParaRPr lang="en-US" kern="0" dirty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1371600" y="5486400"/>
            <a:ext cx="6400800" cy="990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Authorship must be discussed openly, objectively, and rationally</a:t>
            </a:r>
          </a:p>
        </p:txBody>
      </p:sp>
    </p:spTree>
    <p:extLst>
      <p:ext uri="{BB962C8B-B14F-4D97-AF65-F5344CB8AC3E}">
        <p14:creationId xmlns:p14="http://schemas.microsoft.com/office/powerpoint/2010/main" val="210141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Authorship rules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981200" y="1524000"/>
            <a:ext cx="51816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Two useful rules of thumb</a:t>
            </a:r>
            <a:endParaRPr kumimoji="0" lang="en-US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914400" y="3048000"/>
            <a:ext cx="7315200" cy="990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</a:rPr>
              <a:t>1</a:t>
            </a:r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. Would the paper have been substantially different without that person?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609600" y="4794531"/>
            <a:ext cx="7848600" cy="990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2. When in doubt, including someone is usually safer than omitting someone</a:t>
            </a:r>
          </a:p>
        </p:txBody>
      </p:sp>
    </p:spTree>
    <p:extLst>
      <p:ext uri="{BB962C8B-B14F-4D97-AF65-F5344CB8AC3E}">
        <p14:creationId xmlns:p14="http://schemas.microsoft.com/office/powerpoint/2010/main" val="197308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Authorship rules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676400" y="990600"/>
            <a:ext cx="5791200" cy="2057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Can I add someone as co-author as a favor for helping 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US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Obtaining funding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Advisor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US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Significant other</a:t>
            </a:r>
          </a:p>
        </p:txBody>
      </p:sp>
      <p:sp>
        <p:nvSpPr>
          <p:cNvPr id="8" name="7-Point Star 7"/>
          <p:cNvSpPr/>
          <p:nvPr/>
        </p:nvSpPr>
        <p:spPr>
          <a:xfrm>
            <a:off x="5444928" y="2209800"/>
            <a:ext cx="2362200" cy="1143000"/>
          </a:xfrm>
          <a:prstGeom prst="star7">
            <a:avLst/>
          </a:prstGeom>
          <a:solidFill>
            <a:srgbClr val="FF00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 smtClean="0">
                <a:latin typeface="Gill Sans MT" panose="020B0502020104020203" pitchFamily="34" charset="0"/>
              </a:rPr>
              <a:t>No, that’s plagiarism</a:t>
            </a:r>
            <a:endParaRPr lang="en-US" sz="20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828800" y="3657600"/>
            <a:ext cx="5486400" cy="990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Can I omit someone from the author list who angered me?</a:t>
            </a:r>
          </a:p>
        </p:txBody>
      </p:sp>
      <p:sp>
        <p:nvSpPr>
          <p:cNvPr id="11" name="7-Point Star 10"/>
          <p:cNvSpPr/>
          <p:nvPr/>
        </p:nvSpPr>
        <p:spPr>
          <a:xfrm>
            <a:off x="6134100" y="4343400"/>
            <a:ext cx="2362200" cy="1143000"/>
          </a:xfrm>
          <a:prstGeom prst="star7">
            <a:avLst/>
          </a:prstGeom>
          <a:solidFill>
            <a:srgbClr val="FF00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 smtClean="0">
                <a:latin typeface="Gill Sans MT" panose="020B0502020104020203" pitchFamily="34" charset="0"/>
              </a:rPr>
              <a:t>No, that’s plagiarism</a:t>
            </a:r>
            <a:endParaRPr lang="en-US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50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FFFFFF"/>
      </a:lt1>
      <a:dk2>
        <a:srgbClr val="000066"/>
      </a:dk2>
      <a:lt2>
        <a:srgbClr val="FFFF00"/>
      </a:lt2>
      <a:accent1>
        <a:srgbClr val="00CC99"/>
      </a:accent1>
      <a:accent2>
        <a:srgbClr val="3333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3375</TotalTime>
  <Words>1141</Words>
  <Application>Microsoft Office PowerPoint</Application>
  <PresentationFormat>On-screen Show (4:3)</PresentationFormat>
  <Paragraphs>221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宋体</vt:lpstr>
      <vt:lpstr>Arial</vt:lpstr>
      <vt:lpstr>Gill Sans MT</vt:lpstr>
      <vt:lpstr>Times New Roman</vt:lpstr>
      <vt:lpstr>Verdana</vt:lpstr>
      <vt:lpstr>Default Design</vt:lpstr>
      <vt:lpstr>Responsible Authorship</vt:lpstr>
      <vt:lpstr>Outline</vt:lpstr>
      <vt:lpstr>My background</vt:lpstr>
      <vt:lpstr>Your background?</vt:lpstr>
      <vt:lpstr>Outline</vt:lpstr>
      <vt:lpstr>Authorship rules</vt:lpstr>
      <vt:lpstr>“Substantial contribution”</vt:lpstr>
      <vt:lpstr>Authorship rules</vt:lpstr>
      <vt:lpstr>Authorship rules</vt:lpstr>
      <vt:lpstr>Authorship order</vt:lpstr>
      <vt:lpstr>PowerPoint Presentation</vt:lpstr>
      <vt:lpstr>Outline</vt:lpstr>
      <vt:lpstr>What is plagiarism?</vt:lpstr>
      <vt:lpstr>Types of plagiarism</vt:lpstr>
      <vt:lpstr>Why do people plagiarize?</vt:lpstr>
      <vt:lpstr>Why do people plagiarize?</vt:lpstr>
      <vt:lpstr>PowerPoint Presentation</vt:lpstr>
      <vt:lpstr>How to avoid plagiarism?</vt:lpstr>
      <vt:lpstr>Discussion</vt:lpstr>
      <vt:lpstr>Discussion</vt:lpstr>
      <vt:lpstr>Contact &amp; references</vt:lpstr>
    </vt:vector>
  </TitlesOfParts>
  <Company>GMU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-- Choosing an Advisor</dc:title>
  <dc:creator>Jeff Offutt</dc:creator>
  <cp:lastModifiedBy>Jeff Offutt</cp:lastModifiedBy>
  <cp:revision>143</cp:revision>
  <cp:lastPrinted>2015-08-25T18:06:56Z</cp:lastPrinted>
  <dcterms:created xsi:type="dcterms:W3CDTF">2001-09-18T20:16:12Z</dcterms:created>
  <dcterms:modified xsi:type="dcterms:W3CDTF">2021-03-24T13:51:09Z</dcterms:modified>
</cp:coreProperties>
</file>