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273" r:id="rId2"/>
    <p:sldId id="276" r:id="rId3"/>
    <p:sldId id="337" r:id="rId4"/>
    <p:sldId id="277" r:id="rId5"/>
    <p:sldId id="299" r:id="rId6"/>
    <p:sldId id="279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3" r:id="rId17"/>
    <p:sldId id="294" r:id="rId18"/>
    <p:sldId id="295" r:id="rId19"/>
    <p:sldId id="296" r:id="rId20"/>
    <p:sldId id="297" r:id="rId21"/>
    <p:sldId id="298" r:id="rId22"/>
    <p:sldId id="338" r:id="rId23"/>
    <p:sldId id="344" r:id="rId24"/>
    <p:sldId id="345" r:id="rId25"/>
    <p:sldId id="346" r:id="rId26"/>
    <p:sldId id="347" r:id="rId27"/>
    <p:sldId id="348" r:id="rId28"/>
    <p:sldId id="349" r:id="rId29"/>
    <p:sldId id="350" r:id="rId30"/>
    <p:sldId id="351" r:id="rId31"/>
    <p:sldId id="352" r:id="rId32"/>
    <p:sldId id="306" r:id="rId33"/>
    <p:sldId id="339" r:id="rId34"/>
    <p:sldId id="282" r:id="rId35"/>
    <p:sldId id="307" r:id="rId36"/>
    <p:sldId id="308" r:id="rId37"/>
    <p:sldId id="309" r:id="rId38"/>
    <p:sldId id="310" r:id="rId39"/>
    <p:sldId id="334" r:id="rId40"/>
    <p:sldId id="340" r:id="rId41"/>
    <p:sldId id="304" r:id="rId42"/>
    <p:sldId id="323" r:id="rId43"/>
    <p:sldId id="324" r:id="rId44"/>
    <p:sldId id="325" r:id="rId45"/>
    <p:sldId id="328" r:id="rId46"/>
    <p:sldId id="278" r:id="rId47"/>
    <p:sldId id="329" r:id="rId48"/>
    <p:sldId id="336" r:id="rId49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0099"/>
    <a:srgbClr val="0000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88" autoAdjust="0"/>
    <p:restoredTop sz="94684" autoAdjust="0"/>
  </p:normalViewPr>
  <p:slideViewPr>
    <p:cSldViewPr>
      <p:cViewPr varScale="1">
        <p:scale>
          <a:sx n="79" d="100"/>
          <a:sy n="79" d="100"/>
        </p:scale>
        <p:origin x="-175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1461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fld id="{1D78B05E-06DB-45EF-BE9B-5A52D17DB1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5209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fld id="{475BF5DC-5176-4A74-8EF4-694E646213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2092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7FB10F-B965-4F2B-8800-DFF8A19173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55A4C-33A2-4E4F-A61D-2E3F6A5B28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0"/>
            <a:ext cx="22479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" y="0"/>
            <a:ext cx="65913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85E676-E60B-4308-9EE7-83117974B5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85038-4076-4CB9-9A72-D0B7097970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CA9CDD-4D5B-4741-A67A-93DB9F26DF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" y="1295400"/>
            <a:ext cx="4419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419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FA3BE0-CAC5-4613-8BE9-8AACFAFC3F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30794-4835-4A77-B6A7-DC8B05F0CA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6E31CF-D27D-4543-9409-CCBC44EF00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124A9D-A067-4675-91CD-4DF54CBA34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68D7-1543-403F-956E-DE89D68434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6F9F3E-DB4B-4CB0-BD9B-C0AE7BC357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0"/>
            <a:ext cx="7924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" y="990600"/>
            <a:ext cx="8991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8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53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80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553200"/>
            <a:ext cx="160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800" smtClean="0">
                <a:latin typeface="Arial" charset="0"/>
              </a:defRPr>
            </a:lvl1pPr>
          </a:lstStyle>
          <a:p>
            <a:pPr>
              <a:defRPr/>
            </a:pPr>
            <a:fld id="{767C7B05-6F91-4FB8-BEB0-6860623F42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7" descr="gmulogo-color150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01000" y="0"/>
            <a:ext cx="11430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Line 8"/>
          <p:cNvSpPr>
            <a:spLocks noChangeShapeType="1"/>
          </p:cNvSpPr>
          <p:nvPr userDrawn="1"/>
        </p:nvSpPr>
        <p:spPr bwMode="auto">
          <a:xfrm>
            <a:off x="0" y="838200"/>
            <a:ext cx="8001000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extBox 1"/>
          <p:cNvSpPr txBox="1"/>
          <p:nvPr userDrawn="1"/>
        </p:nvSpPr>
        <p:spPr>
          <a:xfrm>
            <a:off x="8686800" y="6642556"/>
            <a:ext cx="4154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48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Gill Sans MT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Gill Sans MT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Gill Sans MT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Gill Sans MT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Gill Sans MT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876300"/>
            <a:ext cx="8534400" cy="1181100"/>
          </a:xfrm>
        </p:spPr>
        <p:txBody>
          <a:bodyPr/>
          <a:lstStyle/>
          <a:p>
            <a:pPr eaLnBrk="1" hangingPunct="1"/>
            <a:r>
              <a:rPr lang="en-US" dirty="0" smtClean="0"/>
              <a:t>How to Get Your Paper Rejected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895600"/>
            <a:ext cx="6400800" cy="13716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Software Engineering Seminar</a:t>
            </a:r>
          </a:p>
          <a:p>
            <a:pPr eaLnBrk="1" hangingPunct="1"/>
            <a:r>
              <a:rPr lang="en-US" sz="3600" dirty="0" smtClean="0"/>
              <a:t>December 2015</a:t>
            </a:r>
            <a:endParaRPr lang="en-US" sz="3600" dirty="0" smtClean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066800" y="4610100"/>
            <a:ext cx="7010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800" b="1" dirty="0">
                <a:latin typeface="Gill Sans MT" panose="020B0502020104020203" pitchFamily="34" charset="0"/>
              </a:rPr>
              <a:t>Jeff Offutt</a:t>
            </a:r>
          </a:p>
          <a:p>
            <a:pPr algn="ctr">
              <a:spcBef>
                <a:spcPct val="20000"/>
              </a:spcBef>
            </a:pPr>
            <a:endParaRPr lang="en-US" sz="1800" b="1" dirty="0">
              <a:latin typeface="Gill Sans MT" panose="020B0502020104020203" pitchFamily="34" charset="0"/>
            </a:endParaRPr>
          </a:p>
          <a:p>
            <a:pPr algn="ctr"/>
            <a:r>
              <a:rPr lang="en-US" sz="2800" b="1" dirty="0" smtClean="0">
                <a:latin typeface="Gill Sans MT" panose="020B0502020104020203" pitchFamily="34" charset="0"/>
              </a:rPr>
              <a:t>www.cs.gmu.edu</a:t>
            </a:r>
            <a:r>
              <a:rPr lang="en-US" sz="2800" b="1" dirty="0">
                <a:latin typeface="Gill Sans MT" panose="020B0502020104020203" pitchFamily="34" charset="0"/>
              </a:rPr>
              <a:t>/~offutt/</a:t>
            </a:r>
            <a:endParaRPr lang="en-US" sz="1800" b="1" dirty="0">
              <a:latin typeface="Gill Sans MT" panose="020B0502020104020203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534400" y="6515100"/>
            <a:ext cx="533400" cy="2667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Be Rejected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2133600" y="1219200"/>
            <a:ext cx="48006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Don’t </a:t>
            </a:r>
            <a:r>
              <a:rPr lang="en-US" sz="3200" b="1" dirty="0">
                <a:solidFill>
                  <a:schemeClr val="tx2"/>
                </a:solidFill>
                <a:latin typeface="Gill Sans MT" panose="020B0502020104020203" pitchFamily="34" charset="0"/>
              </a:rPr>
              <a:t>connect the dots</a:t>
            </a:r>
            <a:endParaRPr kumimoji="0" lang="en-US" sz="3200" b="1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49808" y="2514600"/>
            <a:ext cx="4522392" cy="46166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Problem … Solution … Evaluation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0" y="3219271"/>
            <a:ext cx="731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If your experiment doesn’t actually check whether your proposed solution fixes the problem, reviewers can happily vote reject.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09800" y="5036403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But be careful … this is somewhat subtle and some reviewers might miss it …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377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Be Rejected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2286000" y="2133600"/>
            <a:ext cx="45720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Gill Sans MT" panose="020B0502020104020203" pitchFamily="34" charset="0"/>
              </a:rPr>
              <a:t>Write badly, </a:t>
            </a:r>
            <a:r>
              <a:rPr lang="en-US" sz="32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don’t </a:t>
            </a:r>
            <a:r>
              <a:rPr lang="en-US" sz="3200" b="1" dirty="0">
                <a:solidFill>
                  <a:schemeClr val="tx2"/>
                </a:solidFill>
                <a:latin typeface="Gill Sans MT" panose="020B0502020104020203" pitchFamily="34" charset="0"/>
              </a:rPr>
              <a:t>edit</a:t>
            </a:r>
            <a:endParaRPr kumimoji="0" lang="en-US" sz="3200" b="1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15736" y="3752671"/>
            <a:ext cx="7745710" cy="1200329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Not only does this obscure your points …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it frustrates the reviewers so they want to reject your paper,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even if you accidentally did good research.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377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Be Rejected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914400" y="2057400"/>
            <a:ext cx="73152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Don’t </a:t>
            </a:r>
            <a:r>
              <a:rPr lang="en-US" sz="3200" b="1" dirty="0">
                <a:solidFill>
                  <a:schemeClr val="tx2"/>
                </a:solidFill>
                <a:latin typeface="Gill Sans MT" panose="020B0502020104020203" pitchFamily="34" charset="0"/>
              </a:rPr>
              <a:t>include relevant work section</a:t>
            </a:r>
            <a:endParaRPr kumimoji="0" lang="en-US" sz="3200" b="1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9200" y="3810000"/>
            <a:ext cx="6683817" cy="1200329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Because if you didn’t reference the reviewer’s paper,</a:t>
            </a:r>
          </a:p>
          <a:p>
            <a:endParaRPr lang="en-US" dirty="0">
              <a:latin typeface="Gill Sans MT" panose="020B0502020104020203" pitchFamily="34" charset="0"/>
            </a:endParaRPr>
          </a:p>
          <a:p>
            <a:r>
              <a:rPr lang="en-US" dirty="0" smtClean="0">
                <a:latin typeface="Gill Sans MT" panose="020B0502020104020203" pitchFamily="34" charset="0"/>
              </a:rPr>
              <a:t>yours </a:t>
            </a:r>
            <a:r>
              <a:rPr lang="en-US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must be</a:t>
            </a:r>
            <a:r>
              <a:rPr lang="en-US" dirty="0" smtClean="0">
                <a:latin typeface="Gill Sans MT" panose="020B0502020104020203" pitchFamily="34" charset="0"/>
              </a:rPr>
              <a:t> wrong !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377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Be Rejected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1828800" y="1676400"/>
            <a:ext cx="54864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Don’t </a:t>
            </a:r>
            <a:r>
              <a:rPr lang="en-US" sz="3200" b="1" dirty="0">
                <a:solidFill>
                  <a:schemeClr val="tx2"/>
                </a:solidFill>
                <a:latin typeface="Gill Sans MT" panose="020B0502020104020203" pitchFamily="34" charset="0"/>
              </a:rPr>
              <a:t>motivate your work</a:t>
            </a:r>
            <a:endParaRPr kumimoji="0" lang="en-US" sz="3200" b="1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0764" y="3752671"/>
            <a:ext cx="7021667" cy="1200329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Gill Sans MT" panose="020B0502020104020203" pitchFamily="34" charset="0"/>
              </a:rPr>
              <a:t>One of my favorite comments to write as a reviewer is</a:t>
            </a:r>
          </a:p>
          <a:p>
            <a:pPr algn="ctr"/>
            <a:endParaRPr lang="en-US" dirty="0">
              <a:latin typeface="Gill Sans MT" panose="020B0502020104020203" pitchFamily="34" charset="0"/>
            </a:endParaRPr>
          </a:p>
          <a:p>
            <a:pPr algn="ctr"/>
            <a:r>
              <a:rPr lang="en-US" dirty="0" smtClean="0">
                <a:latin typeface="Gill Sans MT" panose="020B0502020104020203" pitchFamily="34" charset="0"/>
              </a:rPr>
              <a:t>“Why in the hell are you doing this ?”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377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Be Rejected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1828800" y="1905000"/>
            <a:ext cx="54102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Gill Sans MT" panose="020B0502020104020203" pitchFamily="34" charset="0"/>
              </a:rPr>
              <a:t> </a:t>
            </a:r>
            <a:r>
              <a:rPr lang="en-US" sz="32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Don’t </a:t>
            </a:r>
            <a:r>
              <a:rPr lang="en-US" sz="3200" b="1" dirty="0">
                <a:solidFill>
                  <a:schemeClr val="tx2"/>
                </a:solidFill>
                <a:latin typeface="Gill Sans MT" panose="020B0502020104020203" pitchFamily="34" charset="0"/>
              </a:rPr>
              <a:t>admit limitations</a:t>
            </a:r>
            <a:endParaRPr kumimoji="0" lang="en-US" sz="3200" b="1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28800" y="3653135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Gill Sans MT" panose="020B0502020104020203" pitchFamily="34" charset="0"/>
              </a:rPr>
              <a:t>That gives the reviewer something to do.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377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Be Rejected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1981200" y="1828800"/>
            <a:ext cx="51054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Gill Sans MT" panose="020B0502020104020203" pitchFamily="34" charset="0"/>
              </a:rPr>
              <a:t>Send to the wrong venue</a:t>
            </a:r>
            <a:endParaRPr kumimoji="0" lang="en-US" sz="3200" b="1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0" y="3664803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This saves the reviewers lots of time … they only have to read the title &amp; abstract !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0" y="4971871"/>
            <a:ext cx="5638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Some </a:t>
            </a:r>
            <a:r>
              <a:rPr lang="en-US" dirty="0" err="1" smtClean="0">
                <a:latin typeface="Gill Sans MT" panose="020B0502020104020203" pitchFamily="34" charset="0"/>
              </a:rPr>
              <a:t>noobs</a:t>
            </a:r>
            <a:r>
              <a:rPr lang="en-US" dirty="0" smtClean="0">
                <a:latin typeface="Gill Sans MT" panose="020B0502020104020203" pitchFamily="34" charset="0"/>
              </a:rPr>
              <a:t> only look at acceptance rates.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Which is meaningless.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I look only at location !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377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Be Rejected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304830" y="1447800"/>
            <a:ext cx="853437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Don’t </a:t>
            </a:r>
            <a:r>
              <a:rPr lang="en-US" sz="3200" b="1" dirty="0">
                <a:solidFill>
                  <a:schemeClr val="tx2"/>
                </a:solidFill>
                <a:latin typeface="Gill Sans MT" panose="020B0502020104020203" pitchFamily="34" charset="0"/>
              </a:rPr>
              <a:t>revise accepted conference papers</a:t>
            </a:r>
            <a:endParaRPr kumimoji="0" lang="en-US" sz="3200" b="1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2971800"/>
            <a:ext cx="3581430" cy="46166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This one is a little subtle …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19200" y="4114800"/>
            <a:ext cx="731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This is for future planning.</a:t>
            </a:r>
          </a:p>
          <a:p>
            <a:r>
              <a:rPr lang="en-US" dirty="0" smtClean="0">
                <a:latin typeface="Gill Sans MT" panose="020B0502020104020203" pitchFamily="34" charset="0"/>
              </a:rPr>
              <a:t>The current paper is already in, but the next time the reviewers read one of your paper, they will remember.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376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Be Rejected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1828800" y="1371600"/>
            <a:ext cx="54864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Gill Sans MT" panose="020B0502020104020203" pitchFamily="34" charset="0"/>
              </a:rPr>
              <a:t>Get mad about criticism</a:t>
            </a:r>
            <a:endParaRPr kumimoji="0" lang="en-US" sz="3200" b="1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3200400"/>
            <a:ext cx="5051383" cy="46166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Especially useful with journal revisions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0" y="4731603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“On this comment, reviewer #1 was being a moron, and we refuse to change the paper for morons.”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376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Be Rejected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1600200" y="1219200"/>
            <a:ext cx="59436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Gill Sans MT" panose="020B0502020104020203" pitchFamily="34" charset="0"/>
              </a:rPr>
              <a:t>Assume reviewers are smart</a:t>
            </a:r>
            <a:endParaRPr kumimoji="0" lang="en-US" sz="3200" b="1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57400" y="3962400"/>
            <a:ext cx="5105400" cy="83099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I can assure you, the first thing I do is put on my stupid hat.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2667000"/>
            <a:ext cx="609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I have reviewed hundreds of research papers.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376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Be Rejected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914400" y="1676400"/>
            <a:ext cx="73152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Gill Sans MT" panose="020B0502020104020203" pitchFamily="34" charset="0"/>
              </a:rPr>
              <a:t>Criticize the reviewers in responses</a:t>
            </a:r>
            <a:endParaRPr kumimoji="0" lang="en-US" sz="3200" b="1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3810000"/>
            <a:ext cx="5429692" cy="46166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Again, this is usually for journal revisions.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0" y="4724400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“Based on this comment, it’s clear to us that reviewer #2 is not qualified to review this paper.”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376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 have well over 100 rejections</a:t>
            </a:r>
          </a:p>
          <a:p>
            <a:pPr marL="457200" lvl="1" indent="0">
              <a:buNone/>
            </a:pPr>
            <a:r>
              <a:rPr lang="en-US" dirty="0" smtClean="0"/>
              <a:t>I am confident that I’ve been rejected more than anyone in this room</a:t>
            </a:r>
          </a:p>
          <a:p>
            <a:pPr marL="457200" lvl="1" indent="0">
              <a:buNone/>
            </a:pPr>
            <a:r>
              <a:rPr lang="en-US" dirty="0" smtClean="0"/>
              <a:t>I might have more rejections than anyone </a:t>
            </a:r>
            <a:r>
              <a:rPr lang="en-US" dirty="0" smtClean="0"/>
              <a:t>in VSE !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066800" y="3505200"/>
            <a:ext cx="6934200" cy="2477601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dirty="0" smtClean="0">
                <a:latin typeface="Gill Sans MT" pitchFamily="34" charset="0"/>
              </a:rPr>
              <a:t>In this talk I will try to</a:t>
            </a:r>
          </a:p>
          <a:p>
            <a:pPr algn="ctr">
              <a:spcBef>
                <a:spcPct val="50000"/>
              </a:spcBef>
            </a:pPr>
            <a:r>
              <a:rPr lang="en-US" sz="3200" dirty="0" smtClean="0">
                <a:latin typeface="Gill Sans MT" pitchFamily="34" charset="0"/>
              </a:rPr>
              <a:t>“learn you my experience”</a:t>
            </a:r>
          </a:p>
          <a:p>
            <a:pPr algn="ctr">
              <a:spcBef>
                <a:spcPct val="50000"/>
              </a:spcBef>
            </a:pPr>
            <a:endParaRPr lang="en-US" sz="1800" dirty="0" smtClean="0">
              <a:latin typeface="Gill Sans MT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US" sz="3200" dirty="0" smtClean="0">
                <a:latin typeface="Gill Sans MT" pitchFamily="34" charset="0"/>
              </a:rPr>
              <a:t>about how to be rejected</a:t>
            </a:r>
            <a:endParaRPr lang="en-US" sz="3200" dirty="0"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81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Be Rejected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152400" y="1295400"/>
            <a:ext cx="88392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Gill Sans MT" panose="020B0502020104020203" pitchFamily="34" charset="0"/>
              </a:rPr>
              <a:t>View a </a:t>
            </a:r>
            <a:r>
              <a:rPr lang="en-US" sz="32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“revise </a:t>
            </a:r>
            <a:r>
              <a:rPr lang="en-US" sz="3200" b="1" dirty="0">
                <a:solidFill>
                  <a:schemeClr val="tx2"/>
                </a:solidFill>
                <a:latin typeface="Gill Sans MT" panose="020B0502020104020203" pitchFamily="34" charset="0"/>
              </a:rPr>
              <a:t>and </a:t>
            </a:r>
            <a:r>
              <a:rPr lang="en-US" sz="32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resubmit” </a:t>
            </a:r>
            <a:r>
              <a:rPr lang="en-US" sz="3200" b="1" dirty="0">
                <a:solidFill>
                  <a:schemeClr val="tx2"/>
                </a:solidFill>
                <a:latin typeface="Gill Sans MT" panose="020B0502020104020203" pitchFamily="34" charset="0"/>
              </a:rPr>
              <a:t>as a rejection</a:t>
            </a:r>
            <a:endParaRPr kumimoji="0" lang="en-US" sz="3200" b="1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399" y="2545140"/>
            <a:ext cx="7315201" cy="156966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“Taking into account the comments from the three expert reviewers, the journal cannot accept your paper in its current form, but you may undertake a major revision and submit again.”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4567535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By not revising, you get the opportunity to self-reject !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71600" y="5715000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Gill Sans MT" panose="020B0502020104020203" pitchFamily="34" charset="0"/>
              </a:rPr>
              <a:t>(</a:t>
            </a:r>
            <a:r>
              <a:rPr lang="en-US" i="1" dirty="0" smtClean="0">
                <a:latin typeface="Gill Sans MT" panose="020B0502020104020203" pitchFamily="34" charset="0"/>
              </a:rPr>
              <a:t>Seriously, dummy, this is </a:t>
            </a:r>
            <a:r>
              <a:rPr lang="en-US" i="1" dirty="0">
                <a:latin typeface="Gill Sans MT" panose="020B0502020104020203" pitchFamily="34" charset="0"/>
              </a:rPr>
              <a:t>a delayed </a:t>
            </a:r>
            <a:r>
              <a:rPr lang="en-US" i="1" dirty="0" smtClean="0">
                <a:latin typeface="Gill Sans MT" panose="020B0502020104020203" pitchFamily="34" charset="0"/>
              </a:rPr>
              <a:t>accept.</a:t>
            </a:r>
            <a:r>
              <a:rPr lang="en-US" dirty="0" smtClean="0">
                <a:latin typeface="Gill Sans MT" panose="020B0502020104020203" pitchFamily="34" charset="0"/>
              </a:rPr>
              <a:t>)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376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Be Rejected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1371600" y="1600200"/>
            <a:ext cx="64008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Gill Sans MT" panose="020B0502020104020203" pitchFamily="34" charset="0"/>
              </a:rPr>
              <a:t>Use </a:t>
            </a:r>
            <a:r>
              <a:rPr lang="en-US" sz="32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“</a:t>
            </a:r>
            <a:r>
              <a:rPr lang="en-US" sz="3200" b="1" i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et </a:t>
            </a:r>
            <a:r>
              <a:rPr lang="en-US" sz="3200" b="1" i="1" dirty="0">
                <a:solidFill>
                  <a:schemeClr val="tx2"/>
                </a:solidFill>
                <a:latin typeface="Gill Sans MT" panose="020B0502020104020203" pitchFamily="34" charset="0"/>
              </a:rPr>
              <a:t>al</a:t>
            </a:r>
            <a:r>
              <a:rPr lang="en-US" sz="3200" b="1" i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.</a:t>
            </a:r>
            <a:r>
              <a:rPr lang="en-US" sz="32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” </a:t>
            </a:r>
            <a:r>
              <a:rPr lang="en-US" sz="3200" b="1" dirty="0">
                <a:solidFill>
                  <a:schemeClr val="tx2"/>
                </a:solidFill>
                <a:latin typeface="Gill Sans MT" panose="020B0502020104020203" pitchFamily="34" charset="0"/>
              </a:rPr>
              <a:t>in reference list</a:t>
            </a:r>
            <a:endParaRPr kumimoji="0" lang="en-US" sz="3200" b="1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3429000"/>
            <a:ext cx="5857950" cy="46166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Whose name did you omit in the author list ?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34389" y="4953000"/>
            <a:ext cx="47284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Gill Sans MT" panose="020B0502020104020203" pitchFamily="34" charset="0"/>
              </a:rPr>
              <a:t>Hopefully the reviewer’s name.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376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1104900" y="1219200"/>
            <a:ext cx="64008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Getting your paper rejected</a:t>
            </a:r>
            <a:endParaRPr lang="en-US" sz="3200" dirty="0">
              <a:latin typeface="Gill Sans MT" panose="020B0502020104020203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2933700" y="2343150"/>
            <a:ext cx="27432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Plagiarism</a:t>
            </a:r>
            <a:endParaRPr lang="en-US" sz="3200" dirty="0">
              <a:latin typeface="Gill Sans MT" panose="020B0502020104020203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2095500" y="3467100"/>
            <a:ext cx="44196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Successful strategies</a:t>
            </a:r>
            <a:endParaRPr lang="en-US" sz="3200" dirty="0">
              <a:latin typeface="Gill Sans MT" panose="020B0502020104020203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2533650" y="4495800"/>
            <a:ext cx="35433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Reviewing tips</a:t>
            </a:r>
            <a:endParaRPr lang="en-US" sz="3200" dirty="0">
              <a:latin typeface="Gill Sans MT" panose="020B0502020104020203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743200" y="2190750"/>
            <a:ext cx="3124200" cy="106680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850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  <p:bldP spid="1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Plagiarism?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304800" y="3051602"/>
            <a:ext cx="8610600" cy="1479442"/>
            <a:chOff x="304800" y="1219858"/>
            <a:chExt cx="8458200" cy="1479442"/>
          </a:xfrm>
        </p:grpSpPr>
        <p:sp>
          <p:nvSpPr>
            <p:cNvPr id="15" name="Rectangle 6"/>
            <p:cNvSpPr>
              <a:spLocks noChangeArrowheads="1"/>
            </p:cNvSpPr>
            <p:nvPr/>
          </p:nvSpPr>
          <p:spPr bwMode="auto">
            <a:xfrm>
              <a:off x="304800" y="1219858"/>
              <a:ext cx="8458200" cy="1143000"/>
            </a:xfrm>
            <a:prstGeom prst="rect">
              <a:avLst/>
            </a:prstGeom>
            <a:solidFill>
              <a:srgbClr val="0000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b"/>
            <a:lstStyle/>
            <a:p>
              <a:pPr algn="ctr"/>
              <a:endParaRPr lang="en-US" sz="2800">
                <a:latin typeface="Gill Sans MT" panose="020B0502020104020203" pitchFamily="34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81000" y="1314305"/>
              <a:ext cx="83058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Gill Sans MT" panose="020B0502020104020203" pitchFamily="34" charset="0"/>
                </a:rPr>
                <a:t>“</a:t>
              </a:r>
              <a:r>
                <a:rPr lang="en-US" sz="2800" i="1" dirty="0" smtClean="0">
                  <a:latin typeface="Gill Sans MT" panose="020B0502020104020203" pitchFamily="34" charset="0"/>
                </a:rPr>
                <a:t>To </a:t>
              </a:r>
              <a:r>
                <a:rPr lang="en-US" sz="2800" i="1" dirty="0">
                  <a:latin typeface="Gill Sans MT" panose="020B0502020104020203" pitchFamily="34" charset="0"/>
                </a:rPr>
                <a:t>use the words or ideas of another person as if they were your own words or </a:t>
              </a:r>
              <a:r>
                <a:rPr lang="en-US" sz="2800" i="1" dirty="0" smtClean="0">
                  <a:latin typeface="Gill Sans MT" panose="020B0502020104020203" pitchFamily="34" charset="0"/>
                </a:rPr>
                <a:t>ideas</a:t>
              </a:r>
              <a:r>
                <a:rPr lang="en-US" sz="2800" dirty="0" smtClean="0">
                  <a:latin typeface="Gill Sans MT" panose="020B0502020104020203" pitchFamily="34" charset="0"/>
                </a:rPr>
                <a:t>” — Merriam-Webster Dictionary</a:t>
              </a:r>
              <a:endParaRPr lang="en-US" sz="2800" dirty="0">
                <a:latin typeface="Gill Sans MT" panose="020B0502020104020203" pitchFamily="34" charset="0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1828800" y="4807803"/>
            <a:ext cx="5486400" cy="830997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Gill Sans MT" panose="020B0502020104020203" pitchFamily="34" charset="0"/>
              </a:rPr>
              <a:t>Self copying is not plagiarism</a:t>
            </a:r>
          </a:p>
          <a:p>
            <a:pPr algn="ctr"/>
            <a:r>
              <a:rPr lang="en-US" dirty="0" smtClean="0">
                <a:latin typeface="Gill Sans MT" panose="020B0502020104020203" pitchFamily="34" charset="0"/>
              </a:rPr>
              <a:t>(but possibly a copyright violation)</a:t>
            </a:r>
            <a:endParaRPr lang="en-US" dirty="0">
              <a:latin typeface="Gill Sans MT" panose="020B0502020104020203" pitchFamily="34" charset="0"/>
            </a:endParaRPr>
          </a:p>
        </p:txBody>
      </p:sp>
      <p:grpSp>
        <p:nvGrpSpPr>
          <p:cNvPr id="11" name="Group 5"/>
          <p:cNvGrpSpPr>
            <a:grpSpLocks/>
          </p:cNvGrpSpPr>
          <p:nvPr/>
        </p:nvGrpSpPr>
        <p:grpSpPr bwMode="auto">
          <a:xfrm>
            <a:off x="914400" y="1295400"/>
            <a:ext cx="7391400" cy="1143000"/>
            <a:chOff x="1008" y="2880"/>
            <a:chExt cx="2544" cy="720"/>
          </a:xfrm>
        </p:grpSpPr>
        <p:sp>
          <p:nvSpPr>
            <p:cNvPr id="12" name="Rectangle 6"/>
            <p:cNvSpPr>
              <a:spLocks noChangeArrowheads="1"/>
            </p:cNvSpPr>
            <p:nvPr/>
          </p:nvSpPr>
          <p:spPr bwMode="auto">
            <a:xfrm>
              <a:off x="1008" y="2880"/>
              <a:ext cx="2544" cy="720"/>
            </a:xfrm>
            <a:prstGeom prst="rect">
              <a:avLst/>
            </a:prstGeom>
            <a:solidFill>
              <a:srgbClr val="0000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b"/>
            <a:lstStyle/>
            <a:p>
              <a:pPr algn="ctr"/>
              <a:endParaRPr lang="en-US" sz="2800">
                <a:latin typeface="Gill Sans MT" panose="020B0502020104020203" pitchFamily="34" charset="0"/>
              </a:endParaRPr>
            </a:p>
          </p:txBody>
        </p:sp>
        <p:sp>
          <p:nvSpPr>
            <p:cNvPr id="13" name="Rectangle 7"/>
            <p:cNvSpPr>
              <a:spLocks noChangeArrowheads="1"/>
            </p:cNvSpPr>
            <p:nvPr/>
          </p:nvSpPr>
          <p:spPr bwMode="auto">
            <a:xfrm>
              <a:off x="1032" y="2880"/>
              <a:ext cx="2496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marL="342900" indent="-342900" algn="ctr">
                <a:spcBef>
                  <a:spcPct val="20000"/>
                </a:spcBef>
                <a:defRPr/>
              </a:pPr>
              <a:r>
                <a:rPr lang="en-US" sz="2800" i="1" dirty="0" smtClean="0">
                  <a:latin typeface="Gill Sans MT" panose="020B0502020104020203" pitchFamily="34" charset="0"/>
                </a:rPr>
                <a:t>“Taking someone else’s work or ideas and passing them off as one’s own</a:t>
              </a:r>
              <a:r>
                <a:rPr lang="en-US" sz="2800" dirty="0" smtClean="0">
                  <a:latin typeface="Gill Sans MT" panose="020B0502020104020203" pitchFamily="34" charset="0"/>
                </a:rPr>
                <a:t>” — Oxford Dictionary</a:t>
              </a:r>
              <a:endParaRPr lang="en-US" sz="2800" dirty="0">
                <a:latin typeface="Gill Sans MT" panose="020B05020201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44090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Plagiarism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2574" y="1989642"/>
            <a:ext cx="3018070" cy="523220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ill Sans MT" panose="020B0502020104020203" pitchFamily="34" charset="0"/>
              </a:rPr>
              <a:t>Copying key results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574" y="2978504"/>
            <a:ext cx="4063356" cy="523220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ill Sans MT" panose="020B0502020104020203" pitchFamily="34" charset="0"/>
              </a:rPr>
              <a:t>Copying unpublished work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574" y="3967366"/>
            <a:ext cx="3377528" cy="523220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ill Sans MT" panose="020B0502020104020203" pitchFamily="34" charset="0"/>
              </a:rPr>
              <a:t>Copying auxiliary text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574" y="4954614"/>
            <a:ext cx="2420278" cy="523220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ill Sans MT" panose="020B0502020104020203" pitchFamily="34" charset="0"/>
              </a:rPr>
              <a:t>Copying figures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574" y="5945089"/>
            <a:ext cx="2746970" cy="523220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ill Sans MT" panose="020B0502020104020203" pitchFamily="34" charset="0"/>
              </a:rPr>
              <a:t>Improper quoting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574" y="1000780"/>
            <a:ext cx="2828210" cy="523220"/>
          </a:xfrm>
          <a:prstGeom prst="rect">
            <a:avLst/>
          </a:prstGeom>
          <a:solidFill>
            <a:schemeClr val="accent2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ill Sans MT" panose="020B0502020104020203" pitchFamily="34" charset="0"/>
              </a:rPr>
              <a:t>Complete copying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942868" y="838200"/>
            <a:ext cx="52867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Submitting most or all of a paper as if it were your own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00400" y="1828800"/>
            <a:ext cx="502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Claiming someone else’s results, even with different words or unpublished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67200" y="2819400"/>
            <a:ext cx="396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Copying words or results from an unpublished source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13220" y="3810000"/>
            <a:ext cx="4716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Copying sentences or paragraphs from related work, background, etc.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90800" y="4985392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Copying a figure from another paper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910784" y="5791200"/>
            <a:ext cx="48616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Missing quotation marks or improper reference to quoted text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683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Authorship Rules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5800" y="1295400"/>
            <a:ext cx="7772400" cy="1384995"/>
          </a:xfrm>
          <a:prstGeom prst="rect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Everyone </a:t>
            </a:r>
            <a:r>
              <a:rPr lang="en-US" sz="2800" dirty="0">
                <a:latin typeface="Gill Sans MT" panose="020B0502020104020203" pitchFamily="34" charset="0"/>
              </a:rPr>
              <a:t>who makes substantial contributions to the results are co-authors on papers that present those </a:t>
            </a:r>
            <a:r>
              <a:rPr lang="en-US" sz="2800" dirty="0" smtClean="0">
                <a:latin typeface="Gill Sans MT" panose="020B0502020104020203" pitchFamily="34" charset="0"/>
              </a:rPr>
              <a:t>results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34605"/>
            <a:ext cx="7315200" cy="1384995"/>
          </a:xfrm>
          <a:prstGeom prst="rect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Additionally</a:t>
            </a:r>
            <a:r>
              <a:rPr lang="en-US" sz="2800" dirty="0">
                <a:latin typeface="Gill Sans MT" panose="020B0502020104020203" pitchFamily="34" charset="0"/>
              </a:rPr>
              <a:t>, all co-authors should see the papers and have the opportunity to participate in the writing before </a:t>
            </a:r>
            <a:r>
              <a:rPr lang="en-US" sz="2800" dirty="0" smtClean="0">
                <a:latin typeface="Gill Sans MT" panose="020B0502020104020203" pitchFamily="34" charset="0"/>
              </a:rPr>
              <a:t>submission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4787205"/>
            <a:ext cx="5486400" cy="1384995"/>
          </a:xfrm>
          <a:prstGeom prst="rect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The </a:t>
            </a:r>
            <a:r>
              <a:rPr lang="en-US" sz="2800" dirty="0">
                <a:latin typeface="Gill Sans MT" panose="020B0502020104020203" pitchFamily="34" charset="0"/>
              </a:rPr>
              <a:t>only exception is if a co-author explicitly declines being listed as </a:t>
            </a:r>
            <a:r>
              <a:rPr lang="en-US" sz="2800">
                <a:latin typeface="Gill Sans MT" panose="020B0502020104020203" pitchFamily="34" charset="0"/>
              </a:rPr>
              <a:t>a </a:t>
            </a:r>
            <a:r>
              <a:rPr lang="en-US" sz="2800" smtClean="0">
                <a:latin typeface="Gill Sans MT" panose="020B0502020104020203" pitchFamily="34" charset="0"/>
              </a:rPr>
              <a:t>co-author</a:t>
            </a:r>
            <a:endParaRPr lang="en-US" sz="2800" dirty="0" smtClean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64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“Substantial Contribution”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4495800" cy="495300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solidFill>
                  <a:schemeClr val="tx2"/>
                </a:solidFill>
              </a:rPr>
              <a:t>YES</a:t>
            </a:r>
          </a:p>
          <a:p>
            <a:r>
              <a:rPr lang="en-US" dirty="0" smtClean="0"/>
              <a:t>In the room?</a:t>
            </a:r>
          </a:p>
          <a:p>
            <a:r>
              <a:rPr lang="en-US" dirty="0" smtClean="0"/>
              <a:t>Would results be different?</a:t>
            </a:r>
          </a:p>
          <a:p>
            <a:r>
              <a:rPr lang="en-US" dirty="0" smtClean="0"/>
              <a:t>Ran the experiment</a:t>
            </a:r>
          </a:p>
          <a:p>
            <a:r>
              <a:rPr lang="en-US" dirty="0" smtClean="0"/>
              <a:t>Full editing rewrite</a:t>
            </a:r>
            <a:r>
              <a:rPr lang="en-US" sz="2400" dirty="0" smtClean="0"/>
              <a:t> (</a:t>
            </a:r>
            <a:r>
              <a:rPr lang="en-US" sz="2400" i="1" dirty="0" smtClean="0"/>
              <a:t>maybe</a:t>
            </a:r>
            <a:r>
              <a:rPr lang="en-US" sz="2400" dirty="0" smtClean="0"/>
              <a:t>)</a:t>
            </a:r>
            <a:endParaRPr lang="en-US" dirty="0" smtClean="0"/>
          </a:p>
          <a:p>
            <a:r>
              <a:rPr lang="en-US" dirty="0" smtClean="0"/>
              <a:t>Built experimental infrastructure</a:t>
            </a:r>
            <a:r>
              <a:rPr lang="en-US" sz="2400" dirty="0" smtClean="0"/>
              <a:t> (lab, software, etc</a:t>
            </a:r>
            <a:r>
              <a:rPr lang="en-US" sz="2400" dirty="0" smtClean="0"/>
              <a:t>.)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1600200" y="914400"/>
            <a:ext cx="5943600" cy="6477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How to determine “</a:t>
            </a:r>
            <a:r>
              <a:rPr lang="en-US" sz="3200" i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contribution</a:t>
            </a:r>
            <a:r>
              <a:rPr lang="en-US" sz="320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” ?</a:t>
            </a:r>
            <a:endParaRPr kumimoji="0" lang="en-US" sz="320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572000" y="1600200"/>
            <a:ext cx="44958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US" b="1" kern="0" dirty="0" smtClean="0">
                <a:solidFill>
                  <a:schemeClr val="tx2"/>
                </a:solidFill>
              </a:rPr>
              <a:t>NO</a:t>
            </a:r>
          </a:p>
          <a:p>
            <a:r>
              <a:rPr lang="en-US" kern="0" dirty="0" smtClean="0"/>
              <a:t>Experimental subject</a:t>
            </a:r>
          </a:p>
          <a:p>
            <a:r>
              <a:rPr lang="en-US" kern="0" dirty="0" smtClean="0"/>
              <a:t>Grammar editing</a:t>
            </a:r>
          </a:p>
          <a:p>
            <a:r>
              <a:rPr lang="en-US" kern="0" dirty="0" smtClean="0"/>
              <a:t>Provide funding</a:t>
            </a:r>
          </a:p>
          <a:p>
            <a:r>
              <a:rPr lang="en-US" kern="0" dirty="0" smtClean="0"/>
              <a:t>Did work that was cut during </a:t>
            </a:r>
            <a:r>
              <a:rPr lang="en-US" kern="0" dirty="0" smtClean="0"/>
              <a:t>revision</a:t>
            </a:r>
            <a:endParaRPr lang="en-US" kern="0" dirty="0" smtClean="0"/>
          </a:p>
        </p:txBody>
      </p:sp>
      <p:sp>
        <p:nvSpPr>
          <p:cNvPr id="8" name="Rounded Rectangle 7"/>
          <p:cNvSpPr/>
          <p:nvPr/>
        </p:nvSpPr>
        <p:spPr bwMode="auto">
          <a:xfrm>
            <a:off x="2667000" y="5005137"/>
            <a:ext cx="6400800" cy="9906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Authorship must be discussed openly, objectively, and rationally</a:t>
            </a:r>
          </a:p>
        </p:txBody>
      </p:sp>
    </p:spTree>
    <p:extLst>
      <p:ext uri="{BB962C8B-B14F-4D97-AF65-F5344CB8AC3E}">
        <p14:creationId xmlns:p14="http://schemas.microsoft.com/office/powerpoint/2010/main" val="3211620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7" grpId="0"/>
      <p:bldP spid="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Authorship Rules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1676400" y="990600"/>
            <a:ext cx="5791200" cy="19812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Can I add someone as co-author as a favor for helping me?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0" lang="en-US" b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Obtaining funding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Advisor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0" lang="en-US" b="1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Boyfriend</a:t>
            </a:r>
          </a:p>
        </p:txBody>
      </p:sp>
      <p:sp>
        <p:nvSpPr>
          <p:cNvPr id="8" name="7-Point Star 7"/>
          <p:cNvSpPr/>
          <p:nvPr/>
        </p:nvSpPr>
        <p:spPr>
          <a:xfrm>
            <a:off x="5444928" y="2209800"/>
            <a:ext cx="2362200" cy="1143000"/>
          </a:xfrm>
          <a:prstGeom prst="star7">
            <a:avLst/>
          </a:prstGeom>
          <a:solidFill>
            <a:srgbClr val="FF0000"/>
          </a:solidFill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dirty="0" smtClean="0">
                <a:latin typeface="Gill Sans MT" panose="020B0502020104020203" pitchFamily="34" charset="0"/>
              </a:rPr>
              <a:t>No, that’s plagiarism</a:t>
            </a:r>
            <a:endParaRPr lang="en-US" sz="2000" dirty="0">
              <a:latin typeface="Gill Sans MT" panose="020B0502020104020203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1828800" y="3657600"/>
            <a:ext cx="5486400" cy="9906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Can I omit someone from the author list who angered me?</a:t>
            </a:r>
          </a:p>
        </p:txBody>
      </p:sp>
      <p:sp>
        <p:nvSpPr>
          <p:cNvPr id="11" name="7-Point Star 10"/>
          <p:cNvSpPr/>
          <p:nvPr/>
        </p:nvSpPr>
        <p:spPr>
          <a:xfrm>
            <a:off x="6134100" y="4343400"/>
            <a:ext cx="2362200" cy="1143000"/>
          </a:xfrm>
          <a:prstGeom prst="star7">
            <a:avLst/>
          </a:prstGeom>
          <a:solidFill>
            <a:srgbClr val="FF0000"/>
          </a:solidFill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000" dirty="0" smtClean="0">
                <a:latin typeface="Gill Sans MT" panose="020B0502020104020203" pitchFamily="34" charset="0"/>
              </a:rPr>
              <a:t>No, that’s plagiarism</a:t>
            </a:r>
            <a:endParaRPr lang="en-US" sz="20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196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People Plagiarize?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6E31CF-D27D-4543-9409-CCBC44EF0063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3048000" y="952500"/>
            <a:ext cx="3048000" cy="6477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Knowingly</a:t>
            </a:r>
            <a:endParaRPr kumimoji="0" lang="en-US" sz="320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952500" y="1981200"/>
            <a:ext cx="7239000" cy="5334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Desperation—</a:t>
            </a:r>
            <a:r>
              <a:rPr lang="en-US" dirty="0" smtClean="0">
                <a:latin typeface="Gill Sans MT" panose="020B0502020104020203" pitchFamily="34" charset="0"/>
              </a:rPr>
              <a:t>They are required to publish and can’t</a:t>
            </a:r>
            <a:endParaRPr kumimoji="0" lang="en-US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673768" y="2895600"/>
            <a:ext cx="7796464" cy="5334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Lack of Ethics—</a:t>
            </a:r>
            <a:r>
              <a:rPr lang="en-US" dirty="0" smtClean="0">
                <a:latin typeface="Gill Sans MT" panose="020B0502020104020203" pitchFamily="34" charset="0"/>
              </a:rPr>
              <a:t>No sense of right and wrong, sociopathic</a:t>
            </a:r>
            <a:endParaRPr kumimoji="0" lang="en-US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1036721" y="3810000"/>
            <a:ext cx="7070559" cy="5334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Poor Judgment—</a:t>
            </a:r>
            <a:r>
              <a:rPr lang="en-US" dirty="0" smtClean="0">
                <a:latin typeface="Gill Sans MT" panose="020B0502020104020203" pitchFamily="34" charset="0"/>
              </a:rPr>
              <a:t>They believe they won’t be caught</a:t>
            </a:r>
            <a:endParaRPr kumimoji="0" lang="en-US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1981200" y="4724400"/>
            <a:ext cx="5181600" cy="5334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Advisors Did—</a:t>
            </a:r>
            <a:r>
              <a:rPr lang="en-US" dirty="0" smtClean="0">
                <a:latin typeface="Gill Sans MT" panose="020B0502020104020203" pitchFamily="34" charset="0"/>
              </a:rPr>
              <a:t>They think it’s normal</a:t>
            </a:r>
            <a:endParaRPr kumimoji="0" lang="en-US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1314450" y="5638800"/>
            <a:ext cx="6515100" cy="5334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Can’t Write—</a:t>
            </a:r>
            <a:r>
              <a:rPr lang="en-US" dirty="0" smtClean="0">
                <a:latin typeface="Gill Sans MT" panose="020B0502020104020203" pitchFamily="34" charset="0"/>
              </a:rPr>
              <a:t>Copying text from better writers</a:t>
            </a:r>
            <a:endParaRPr kumimoji="0" lang="en-US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831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1" grpId="0" animBg="1"/>
      <p:bldP spid="12" grpId="0" animBg="1"/>
      <p:bldP spid="17" grpId="0" animBg="1"/>
      <p:bldP spid="1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People Plagiarize?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6E31CF-D27D-4543-9409-CCBC44EF0063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sp>
        <p:nvSpPr>
          <p:cNvPr id="13" name="Rounded Rectangle 12"/>
          <p:cNvSpPr/>
          <p:nvPr/>
        </p:nvSpPr>
        <p:spPr bwMode="auto">
          <a:xfrm>
            <a:off x="3048000" y="990600"/>
            <a:ext cx="3048000" cy="6477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Unknowingly</a:t>
            </a:r>
            <a:endParaRPr kumimoji="0" lang="en-US" sz="320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4" name="Rounded Rectangle 13"/>
          <p:cNvSpPr/>
          <p:nvPr/>
        </p:nvSpPr>
        <p:spPr bwMode="auto">
          <a:xfrm>
            <a:off x="1036721" y="1809750"/>
            <a:ext cx="7070559" cy="5334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They don’t understand what plagiarism is</a:t>
            </a:r>
            <a:endParaRPr kumimoji="0" lang="en-US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304800" y="2514600"/>
            <a:ext cx="8534400" cy="5334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Forgetfulness—</a:t>
            </a:r>
            <a:r>
              <a:rPr lang="en-US" dirty="0" smtClean="0">
                <a:latin typeface="Gill Sans MT" panose="020B0502020104020203" pitchFamily="34" charset="0"/>
              </a:rPr>
              <a:t>They read it, forgot, and thought they invented it</a:t>
            </a:r>
            <a:endParaRPr kumimoji="0" lang="en-US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1036720" y="3219450"/>
            <a:ext cx="7070560" cy="5334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Laziness—</a:t>
            </a:r>
            <a:r>
              <a:rPr lang="en-US" dirty="0" smtClean="0">
                <a:latin typeface="Gill Sans MT" panose="020B0502020104020203" pitchFamily="34" charset="0"/>
              </a:rPr>
              <a:t>They worked with the wrong co-authors</a:t>
            </a:r>
            <a:endParaRPr kumimoji="0" lang="en-US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914400" y="3924300"/>
            <a:ext cx="7315200" cy="5334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Ignorance—</a:t>
            </a:r>
            <a:r>
              <a:rPr lang="en-US" dirty="0" smtClean="0">
                <a:latin typeface="Gill Sans MT" panose="020B0502020104020203" pitchFamily="34" charset="0"/>
              </a:rPr>
              <a:t>They don’t know how to write citations</a:t>
            </a:r>
            <a:endParaRPr kumimoji="0" lang="en-US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9" name="Rounded Rectangle 18"/>
          <p:cNvSpPr/>
          <p:nvPr/>
        </p:nvSpPr>
        <p:spPr bwMode="auto">
          <a:xfrm>
            <a:off x="1143000" y="4629150"/>
            <a:ext cx="6858000" cy="5334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Poor Planning—</a:t>
            </a:r>
            <a:r>
              <a:rPr lang="en-US" dirty="0" smtClean="0">
                <a:latin typeface="Gill Sans MT" panose="020B0502020104020203" pitchFamily="34" charset="0"/>
              </a:rPr>
              <a:t>They are late and take a shortcut</a:t>
            </a:r>
            <a:endParaRPr kumimoji="0" lang="en-US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20" name="Rounded Rectangle 19"/>
          <p:cNvSpPr/>
          <p:nvPr/>
        </p:nvSpPr>
        <p:spPr bwMode="auto">
          <a:xfrm>
            <a:off x="114300" y="5334000"/>
            <a:ext cx="8915400" cy="8382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Paraphrasing—</a:t>
            </a:r>
            <a:r>
              <a:rPr lang="en-US" dirty="0" smtClean="0">
                <a:latin typeface="Gill Sans MT" panose="020B0502020104020203" pitchFamily="34" charset="0"/>
              </a:rPr>
              <a:t>Thinking that changing 2 words in a paragraph makes it your own words</a:t>
            </a:r>
            <a:endParaRPr kumimoji="0" lang="en-US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608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1104900" y="1219200"/>
            <a:ext cx="64008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Getting your paper rejected</a:t>
            </a:r>
            <a:endParaRPr lang="en-US" sz="3200" dirty="0">
              <a:latin typeface="Gill Sans MT" panose="020B0502020104020203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2933700" y="2343150"/>
            <a:ext cx="27432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Plagiarism</a:t>
            </a:r>
            <a:endParaRPr lang="en-US" sz="3200" dirty="0">
              <a:latin typeface="Gill Sans MT" panose="020B0502020104020203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2095500" y="3467100"/>
            <a:ext cx="44196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Successful strategies</a:t>
            </a:r>
            <a:endParaRPr lang="en-US" sz="3200" dirty="0">
              <a:latin typeface="Gill Sans MT" panose="020B0502020104020203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2533650" y="4572000"/>
            <a:ext cx="35433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Reviewing tips</a:t>
            </a:r>
            <a:endParaRPr lang="en-US" sz="3200" dirty="0">
              <a:latin typeface="Gill Sans MT" panose="020B0502020104020203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914400" y="1066800"/>
            <a:ext cx="6781800" cy="106680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985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124A9D-A067-4675-91CD-4DF54CBA34AD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4" name="7-Point Star 3"/>
          <p:cNvSpPr/>
          <p:nvPr/>
        </p:nvSpPr>
        <p:spPr>
          <a:xfrm>
            <a:off x="228600" y="1066800"/>
            <a:ext cx="8763000" cy="4495800"/>
          </a:xfrm>
          <a:prstGeom prst="star7">
            <a:avLst/>
          </a:prstGeom>
          <a:solidFill>
            <a:srgbClr val="FF0000"/>
          </a:solidFill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Journal editors do not care why.</a:t>
            </a:r>
          </a:p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All plagiarism is considered as knowing, willful, and intentional.</a:t>
            </a:r>
          </a:p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We have “one strike and you’re out” policies.</a:t>
            </a:r>
            <a:endParaRPr lang="en-US" sz="28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705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Avoid Plagiarism?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75265" y="2677026"/>
            <a:ext cx="6324098" cy="5334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Properly reference ideas that aren’t yours</a:t>
            </a:r>
            <a:endParaRPr kumimoji="0" lang="en-US" sz="2800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grpSp>
        <p:nvGrpSpPr>
          <p:cNvPr id="10" name="Group 5"/>
          <p:cNvGrpSpPr>
            <a:grpSpLocks/>
          </p:cNvGrpSpPr>
          <p:nvPr/>
        </p:nvGrpSpPr>
        <p:grpSpPr bwMode="auto">
          <a:xfrm>
            <a:off x="75265" y="1066800"/>
            <a:ext cx="8992535" cy="762000"/>
            <a:chOff x="1008" y="2880"/>
            <a:chExt cx="2544" cy="720"/>
          </a:xfrm>
        </p:grpSpPr>
        <p:sp>
          <p:nvSpPr>
            <p:cNvPr id="12" name="Rectangle 6"/>
            <p:cNvSpPr>
              <a:spLocks noChangeArrowheads="1"/>
            </p:cNvSpPr>
            <p:nvPr/>
          </p:nvSpPr>
          <p:spPr bwMode="auto">
            <a:xfrm>
              <a:off x="1008" y="2880"/>
              <a:ext cx="2544" cy="720"/>
            </a:xfrm>
            <a:prstGeom prst="rect">
              <a:avLst/>
            </a:prstGeom>
            <a:solidFill>
              <a:srgbClr val="0000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b"/>
            <a:lstStyle/>
            <a:p>
              <a:pPr algn="ctr"/>
              <a:endParaRPr lang="en-US" sz="2800">
                <a:latin typeface="Gill Sans MT" panose="020B0502020104020203" pitchFamily="34" charset="0"/>
              </a:endParaRPr>
            </a:p>
          </p:txBody>
        </p:sp>
        <p:sp>
          <p:nvSpPr>
            <p:cNvPr id="13" name="Rectangle 7"/>
            <p:cNvSpPr>
              <a:spLocks noChangeArrowheads="1"/>
            </p:cNvSpPr>
            <p:nvPr/>
          </p:nvSpPr>
          <p:spPr bwMode="auto">
            <a:xfrm>
              <a:off x="1032" y="2880"/>
              <a:ext cx="2496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marL="342900" indent="-342900" algn="ctr">
                <a:spcBef>
                  <a:spcPct val="20000"/>
                </a:spcBef>
                <a:defRPr/>
              </a:pPr>
              <a:r>
                <a:rPr lang="en-US" sz="3200" dirty="0" smtClean="0">
                  <a:solidFill>
                    <a:schemeClr val="tx2"/>
                  </a:solidFill>
                  <a:latin typeface="Gill Sans MT" panose="020B0502020104020203" pitchFamily="34" charset="0"/>
                </a:rPr>
                <a:t>We are supposed to “</a:t>
              </a:r>
              <a:r>
                <a:rPr lang="en-US" sz="3200" i="1" dirty="0" smtClean="0">
                  <a:solidFill>
                    <a:schemeClr val="tx2"/>
                  </a:solidFill>
                  <a:latin typeface="Gill Sans MT" panose="020B0502020104020203" pitchFamily="34" charset="0"/>
                </a:rPr>
                <a:t>stand on the shoulders of giants</a:t>
              </a:r>
              <a:r>
                <a:rPr lang="en-US" sz="3200" dirty="0" smtClean="0">
                  <a:solidFill>
                    <a:schemeClr val="tx2"/>
                  </a:solidFill>
                  <a:latin typeface="Gill Sans MT" panose="020B0502020104020203" pitchFamily="34" charset="0"/>
                </a:rPr>
                <a:t>”</a:t>
              </a:r>
              <a:endParaRPr lang="en-US" sz="3200" dirty="0">
                <a:latin typeface="Gill Sans MT" panose="020B0502020104020203" pitchFamily="34" charset="0"/>
              </a:endParaRPr>
            </a:p>
          </p:txBody>
        </p:sp>
      </p:grpSp>
      <p:sp>
        <p:nvSpPr>
          <p:cNvPr id="14" name="Rounded Rectangle 13"/>
          <p:cNvSpPr/>
          <p:nvPr/>
        </p:nvSpPr>
        <p:spPr bwMode="auto">
          <a:xfrm>
            <a:off x="836763" y="3372852"/>
            <a:ext cx="6324098" cy="9144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Rewrite text that you want to use—that’s better even if your writing is not as good</a:t>
            </a:r>
            <a:endParaRPr kumimoji="0" lang="en-US" sz="2800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5" name="Rounded Rectangle 14"/>
          <p:cNvSpPr/>
          <p:nvPr/>
        </p:nvSpPr>
        <p:spPr bwMode="auto">
          <a:xfrm>
            <a:off x="75265" y="4449678"/>
            <a:ext cx="8533898" cy="4572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Redraw figures—and be sure to reference the original!</a:t>
            </a:r>
            <a:endParaRPr kumimoji="0" lang="en-US" sz="2800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2133600" y="5069305"/>
            <a:ext cx="6324098" cy="9144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If an idea is unpublished, either contact the author directly or </a:t>
            </a:r>
            <a:r>
              <a:rPr lang="en-US" sz="2800" b="1" dirty="0" smtClean="0">
                <a:latin typeface="Gill Sans MT" panose="020B0502020104020203" pitchFamily="34" charset="0"/>
              </a:rPr>
              <a:t>forget</a:t>
            </a:r>
            <a:r>
              <a:rPr lang="en-US" sz="2800" dirty="0" smtClean="0">
                <a:latin typeface="Gill Sans MT" panose="020B0502020104020203" pitchFamily="34" charset="0"/>
              </a:rPr>
              <a:t> it</a:t>
            </a:r>
            <a:endParaRPr kumimoji="0" lang="en-US" sz="2800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7" name="Rounded Rectangle 16"/>
          <p:cNvSpPr/>
          <p:nvPr/>
        </p:nvSpPr>
        <p:spPr bwMode="auto">
          <a:xfrm>
            <a:off x="2514600" y="1981200"/>
            <a:ext cx="4114800" cy="5334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Understand plagiarism!</a:t>
            </a:r>
            <a:endParaRPr kumimoji="0" lang="en-US" sz="2800" b="1" i="1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8600" y="6100465"/>
            <a:ext cx="7620000" cy="46166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Gill Sans MT" panose="020B0502020104020203" pitchFamily="34" charset="0"/>
              </a:rPr>
              <a:t>Papers aren’t rejected </a:t>
            </a:r>
            <a:r>
              <a:rPr lang="en-US" dirty="0" smtClean="0">
                <a:latin typeface="Gill Sans MT" panose="020B0502020104020203" pitchFamily="34" charset="0"/>
              </a:rPr>
              <a:t>for “too many references”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594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Papers Accepted 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6E31CF-D27D-4543-9409-CCBC44EF0063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04800" y="1295400"/>
            <a:ext cx="7086600" cy="584775"/>
          </a:xfrm>
          <a:prstGeom prst="rect">
            <a:avLst/>
          </a:prstGeom>
          <a:gradFill rotWithShape="1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sv-SE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Ummm ... Excuse me, Professor ...</a:t>
            </a:r>
            <a:endParaRPr lang="sv-SE" sz="3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  <a:ea typeface="ＭＳ Ｐゴシック" pitchFamily="48" charset="-128"/>
              <a:cs typeface="Times New Roman" pitchFamily="18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371600" y="5334000"/>
            <a:ext cx="7086600" cy="1077218"/>
          </a:xfrm>
          <a:prstGeom prst="rect">
            <a:avLst/>
          </a:prstGeom>
          <a:gradFill rotWithShape="1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sv-SE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What if I want my paper to </a:t>
            </a:r>
            <a:r>
              <a:rPr lang="sv-SE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get  </a:t>
            </a:r>
            <a:r>
              <a:rPr lang="sv-SE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ACCEPTED ???</a:t>
            </a:r>
            <a:endParaRPr lang="sv-SE" sz="3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  <a:ea typeface="ＭＳ Ｐゴシック" pitchFamily="48" charset="-128"/>
              <a:cs typeface="Times New Roman" pitchFamily="18" charset="0"/>
            </a:endParaRPr>
          </a:p>
        </p:txBody>
      </p:sp>
      <p:pic>
        <p:nvPicPr>
          <p:cNvPr id="7" name="Picture 6" descr="puzzl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85946" y="2057400"/>
            <a:ext cx="3133854" cy="303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741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1104900" y="1219200"/>
            <a:ext cx="64008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Getting your paper rejected</a:t>
            </a:r>
            <a:endParaRPr lang="en-US" sz="3200" dirty="0">
              <a:latin typeface="Gill Sans MT" panose="020B0502020104020203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2933700" y="2343150"/>
            <a:ext cx="27432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Plagiarism</a:t>
            </a:r>
            <a:endParaRPr lang="en-US" sz="3200" dirty="0">
              <a:latin typeface="Gill Sans MT" panose="020B0502020104020203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2095500" y="3467100"/>
            <a:ext cx="44196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Successful strategies</a:t>
            </a:r>
            <a:endParaRPr lang="en-US" sz="3200" dirty="0">
              <a:latin typeface="Gill Sans MT" panose="020B0502020104020203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2533650" y="4648200"/>
            <a:ext cx="35433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Reviewing tips</a:t>
            </a:r>
            <a:endParaRPr lang="en-US" sz="3200" dirty="0">
              <a:latin typeface="Gill Sans MT" panose="020B0502020104020203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828800" y="3314700"/>
            <a:ext cx="4953000" cy="106680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764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  <p:bldP spid="11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Persistence Pays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505200" y="2438400"/>
            <a:ext cx="211538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Gill Sans MT" panose="020B0502020104020203" pitchFamily="34" charset="0"/>
              </a:rPr>
              <a:t>ICSE 1994</a:t>
            </a:r>
          </a:p>
          <a:p>
            <a:r>
              <a:rPr lang="en-US" sz="2800" dirty="0" smtClean="0">
                <a:latin typeface="Gill Sans MT" panose="020B0502020104020203" pitchFamily="34" charset="0"/>
              </a:rPr>
              <a:t>ISSTA 1995</a:t>
            </a:r>
          </a:p>
          <a:p>
            <a:r>
              <a:rPr lang="en-US" sz="2800" dirty="0" smtClean="0">
                <a:latin typeface="Gill Sans MT" panose="020B0502020104020203" pitchFamily="34" charset="0"/>
              </a:rPr>
              <a:t>ISSRE 1996</a:t>
            </a:r>
          </a:p>
          <a:p>
            <a:r>
              <a:rPr lang="en-US" sz="2800" dirty="0" smtClean="0">
                <a:latin typeface="Gill Sans MT" panose="020B0502020104020203" pitchFamily="34" charset="0"/>
              </a:rPr>
              <a:t>TOSEM 1997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" y="4419600"/>
            <a:ext cx="89916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Gill Sans MT" panose="020B0502020104020203" pitchFamily="34" charset="0"/>
              </a:rPr>
              <a:t>Jeff </a:t>
            </a:r>
            <a:r>
              <a:rPr lang="en-US" dirty="0" smtClean="0">
                <a:latin typeface="Gill Sans MT" panose="020B0502020104020203" pitchFamily="34" charset="0"/>
              </a:rPr>
              <a:t>Offutt, </a:t>
            </a:r>
            <a:r>
              <a:rPr lang="en-US" dirty="0" err="1">
                <a:latin typeface="Gill Sans MT" panose="020B0502020104020203" pitchFamily="34" charset="0"/>
              </a:rPr>
              <a:t>Zhenyi</a:t>
            </a:r>
            <a:r>
              <a:rPr lang="en-US" dirty="0">
                <a:latin typeface="Gill Sans MT" panose="020B0502020104020203" pitchFamily="34" charset="0"/>
              </a:rPr>
              <a:t> Jin, and </a:t>
            </a:r>
            <a:r>
              <a:rPr lang="en-US" dirty="0" err="1">
                <a:latin typeface="Gill Sans MT" panose="020B0502020104020203" pitchFamily="34" charset="0"/>
              </a:rPr>
              <a:t>Jie</a:t>
            </a:r>
            <a:r>
              <a:rPr lang="en-US" dirty="0">
                <a:latin typeface="Gill Sans MT" panose="020B0502020104020203" pitchFamily="34" charset="0"/>
              </a:rPr>
              <a:t> Pan. The Dynamic Domain Reduction Procedure for Test </a:t>
            </a:r>
            <a:r>
              <a:rPr lang="en-US" dirty="0" smtClean="0">
                <a:latin typeface="Gill Sans MT" panose="020B0502020104020203" pitchFamily="34" charset="0"/>
              </a:rPr>
              <a:t>Data Generation. Software </a:t>
            </a:r>
            <a:r>
              <a:rPr lang="en-US" dirty="0">
                <a:latin typeface="Gill Sans MT" panose="020B0502020104020203" pitchFamily="34" charset="0"/>
              </a:rPr>
              <a:t>Practice and </a:t>
            </a:r>
            <a:r>
              <a:rPr lang="en-US" dirty="0" smtClean="0">
                <a:latin typeface="Gill Sans MT" panose="020B0502020104020203" pitchFamily="34" charset="0"/>
              </a:rPr>
              <a:t>Experience, </a:t>
            </a:r>
            <a:r>
              <a:rPr lang="en-US" dirty="0">
                <a:latin typeface="Gill Sans MT" panose="020B0502020104020203" pitchFamily="34" charset="0"/>
              </a:rPr>
              <a:t>29(2):167–193, January </a:t>
            </a:r>
            <a:r>
              <a:rPr lang="en-US" dirty="0" smtClean="0">
                <a:latin typeface="Gill Sans MT" panose="020B0502020104020203" pitchFamily="34" charset="0"/>
              </a:rPr>
              <a:t>1999</a:t>
            </a:r>
          </a:p>
          <a:p>
            <a:r>
              <a:rPr lang="en-US" sz="2000" dirty="0" smtClean="0">
                <a:latin typeface="Gill Sans MT" panose="020B0502020104020203" pitchFamily="34" charset="0"/>
              </a:rPr>
              <a:t>— Currently </a:t>
            </a:r>
            <a:r>
              <a:rPr lang="en-US" sz="2000" dirty="0" smtClean="0">
                <a:latin typeface="Gill Sans MT" panose="020B0502020104020203" pitchFamily="34" charset="0"/>
              </a:rPr>
              <a:t>192 references </a:t>
            </a:r>
            <a:r>
              <a:rPr lang="en-US" sz="2000" dirty="0" smtClean="0">
                <a:latin typeface="Gill Sans MT" panose="020B0502020104020203" pitchFamily="34" charset="0"/>
              </a:rPr>
              <a:t>on Google Scholar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9" name="8-Point Star 8"/>
          <p:cNvSpPr/>
          <p:nvPr/>
        </p:nvSpPr>
        <p:spPr>
          <a:xfrm rot="20240366">
            <a:off x="6553199" y="2430580"/>
            <a:ext cx="1447800" cy="1295400"/>
          </a:xfrm>
          <a:prstGeom prst="star8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Keep trying</a:t>
            </a:r>
            <a:endPara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1019593" y="1121215"/>
            <a:ext cx="7086600" cy="1077218"/>
          </a:xfrm>
          <a:prstGeom prst="rect">
            <a:avLst/>
          </a:prstGeom>
          <a:gradFill rotWithShape="1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My favorite, and what I think is my best, paper was rejected FOUR TIMES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6019800"/>
            <a:ext cx="72802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Microsoft’s tool </a:t>
            </a:r>
            <a:r>
              <a:rPr lang="en-US" dirty="0" err="1" smtClean="0">
                <a:latin typeface="Gill Sans MT" panose="020B0502020104020203" pitchFamily="34" charset="0"/>
              </a:rPr>
              <a:t>Pex</a:t>
            </a:r>
            <a:r>
              <a:rPr lang="en-US" dirty="0" smtClean="0">
                <a:latin typeface="Gill Sans MT" panose="020B0502020104020203" pitchFamily="34" charset="0"/>
              </a:rPr>
              <a:t> works almost exactly like this paper.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408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 animBg="1"/>
      <p:bldP spid="11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Focus on Quality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sp>
        <p:nvSpPr>
          <p:cNvPr id="8" name="8-Point Star 7"/>
          <p:cNvSpPr/>
          <p:nvPr/>
        </p:nvSpPr>
        <p:spPr>
          <a:xfrm rot="1634006">
            <a:off x="5388463" y="3741950"/>
            <a:ext cx="1825352" cy="1889139"/>
          </a:xfrm>
          <a:prstGeom prst="star8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Quality</a:t>
            </a:r>
          </a:p>
          <a:p>
            <a:pPr algn="ctr"/>
            <a:r>
              <a:rPr lang="en-US" sz="32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&gt;&gt;</a:t>
            </a:r>
            <a:endParaRPr lang="en-US" b="1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Quantity</a:t>
            </a:r>
            <a:endPara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066800" y="1371600"/>
            <a:ext cx="7010400" cy="584775"/>
          </a:xfrm>
          <a:prstGeom prst="rect">
            <a:avLst/>
          </a:prstGeom>
          <a:gradFill rotWithShape="1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Don’t try to publish in good places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1828800" y="2823411"/>
            <a:ext cx="5486400" cy="584775"/>
          </a:xfrm>
          <a:prstGeom prst="rect">
            <a:avLst/>
          </a:prstGeom>
          <a:gradFill rotWithShape="1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Try to do valuable research</a:t>
            </a:r>
          </a:p>
        </p:txBody>
      </p:sp>
    </p:spTree>
    <p:extLst>
      <p:ext uri="{BB962C8B-B14F-4D97-AF65-F5344CB8AC3E}">
        <p14:creationId xmlns:p14="http://schemas.microsoft.com/office/powerpoint/2010/main" val="1539585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Your Passion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6E31CF-D27D-4543-9409-CCBC44EF0063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743200" y="1371600"/>
            <a:ext cx="3657600" cy="584775"/>
          </a:xfrm>
          <a:prstGeom prst="rect">
            <a:avLst/>
          </a:prstGeom>
          <a:gradFill rotWithShape="1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Don’t go halfway</a:t>
            </a:r>
            <a:endParaRPr lang="en-US" sz="3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  <a:ea typeface="ＭＳ Ｐゴシック" pitchFamily="48" charset="-128"/>
              <a:cs typeface="Times New Roman" pitchFamily="18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371600" y="2667000"/>
            <a:ext cx="6400800" cy="2259080"/>
          </a:xfrm>
          <a:prstGeom prst="rect">
            <a:avLst/>
          </a:prstGeom>
          <a:gradFill rotWithShape="1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When 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you work, work like crazy. </a:t>
            </a:r>
            <a:endParaRPr lang="en-US" sz="3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  <a:ea typeface="ＭＳ Ｐゴシック" pitchFamily="48" charset="-128"/>
              <a:cs typeface="Times New Roman" pitchFamily="18" charset="0"/>
            </a:endParaRPr>
          </a:p>
          <a:p>
            <a:pPr algn="ctr" eaLnBrk="0" hangingPunct="0">
              <a:spcBef>
                <a:spcPct val="20000"/>
              </a:spcBef>
              <a:defRPr/>
            </a:pPr>
            <a:r>
              <a:rPr 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When 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you love, love completely</a:t>
            </a:r>
            <a:r>
              <a:rPr 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.</a:t>
            </a:r>
          </a:p>
          <a:p>
            <a:pPr algn="ctr" eaLnBrk="0" hangingPunct="0">
              <a:spcBef>
                <a:spcPct val="20000"/>
              </a:spcBef>
              <a:defRPr/>
            </a:pPr>
            <a:r>
              <a:rPr 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When you fight, fight to win this and all future battles.</a:t>
            </a:r>
          </a:p>
        </p:txBody>
      </p:sp>
    </p:spTree>
    <p:extLst>
      <p:ext uri="{BB962C8B-B14F-4D97-AF65-F5344CB8AC3E}">
        <p14:creationId xmlns:p14="http://schemas.microsoft.com/office/powerpoint/2010/main" val="86266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 Proactive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6E31CF-D27D-4543-9409-CCBC44EF0063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286000" y="1143000"/>
            <a:ext cx="4572000" cy="584775"/>
          </a:xfrm>
          <a:prstGeom prst="rect">
            <a:avLst/>
          </a:prstGeom>
          <a:gradFill rotWithShape="1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Don’t Mind Criticism</a:t>
            </a:r>
            <a:endParaRPr lang="en-US" sz="3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  <a:ea typeface="ＭＳ Ｐゴシック" pitchFamily="48" charset="-128"/>
              <a:cs typeface="Times New Roman" pitchFamily="18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514600" y="1904097"/>
            <a:ext cx="4114800" cy="4301177"/>
          </a:xfrm>
          <a:prstGeom prst="rect">
            <a:avLst/>
          </a:prstGeom>
          <a:gradFill rotWithShape="1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ts val="300"/>
              </a:spcBef>
              <a:defRPr/>
            </a:pPr>
            <a:r>
              <a:rPr 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If it is untrue,</a:t>
            </a:r>
          </a:p>
          <a:p>
            <a:pPr algn="ctr" eaLnBrk="0" hangingPunct="0">
              <a:spcBef>
                <a:spcPts val="300"/>
              </a:spcBef>
              <a:defRPr/>
            </a:pPr>
            <a:r>
              <a:rPr 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disregard it.</a:t>
            </a:r>
          </a:p>
          <a:p>
            <a:pPr algn="ctr" eaLnBrk="0" hangingPunct="0">
              <a:spcBef>
                <a:spcPts val="300"/>
              </a:spcBef>
              <a:defRPr/>
            </a:pPr>
            <a:r>
              <a:rPr 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If it is unfair,</a:t>
            </a:r>
          </a:p>
          <a:p>
            <a:pPr algn="ctr" eaLnBrk="0" hangingPunct="0">
              <a:spcBef>
                <a:spcPts val="300"/>
              </a:spcBef>
              <a:defRPr/>
            </a:pPr>
            <a:r>
              <a:rPr 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don’t let it irritate you.</a:t>
            </a:r>
          </a:p>
          <a:p>
            <a:pPr algn="ctr" eaLnBrk="0" hangingPunct="0">
              <a:spcBef>
                <a:spcPts val="300"/>
              </a:spcBef>
              <a:defRPr/>
            </a:pPr>
            <a:r>
              <a:rPr 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If it is ignorant,</a:t>
            </a:r>
          </a:p>
          <a:p>
            <a:pPr algn="ctr" eaLnBrk="0" hangingPunct="0">
              <a:spcBef>
                <a:spcPts val="300"/>
              </a:spcBef>
              <a:defRPr/>
            </a:pPr>
            <a:r>
              <a:rPr 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smile.</a:t>
            </a:r>
          </a:p>
          <a:p>
            <a:pPr algn="ctr" eaLnBrk="0" hangingPunct="0">
              <a:spcBef>
                <a:spcPts val="300"/>
              </a:spcBef>
              <a:defRPr/>
            </a:pPr>
            <a:r>
              <a:rPr 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If it is justified,</a:t>
            </a:r>
          </a:p>
          <a:p>
            <a:pPr algn="ctr" eaLnBrk="0" hangingPunct="0">
              <a:spcBef>
                <a:spcPts val="300"/>
              </a:spcBef>
              <a:defRPr/>
            </a:pPr>
            <a:r>
              <a:rPr 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learn from it.</a:t>
            </a:r>
          </a:p>
        </p:txBody>
      </p:sp>
      <p:sp>
        <p:nvSpPr>
          <p:cNvPr id="7" name="8-Point Star 6"/>
          <p:cNvSpPr/>
          <p:nvPr/>
        </p:nvSpPr>
        <p:spPr>
          <a:xfrm rot="1634006">
            <a:off x="441184" y="3374258"/>
            <a:ext cx="1825352" cy="1649021"/>
          </a:xfrm>
          <a:prstGeom prst="star8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hard !</a:t>
            </a:r>
            <a:endPara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97490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Responsibility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6E31CF-D27D-4543-9409-CCBC44EF0063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057400" y="1143000"/>
            <a:ext cx="5029200" cy="1077218"/>
          </a:xfrm>
          <a:prstGeom prst="rect">
            <a:avLst/>
          </a:prstGeom>
          <a:gradFill rotWithShape="1">
            <a:gsLst>
              <a:gs pos="0">
                <a:srgbClr val="000099"/>
              </a:gs>
              <a:gs pos="100000">
                <a:srgbClr val="00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If the reviewer was confused, write </a:t>
            </a:r>
            <a:r>
              <a:rPr lang="en-US" sz="3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ＭＳ Ｐゴシック" pitchFamily="48" charset="-128"/>
                <a:cs typeface="Times New Roman" pitchFamily="18" charset="0"/>
              </a:rPr>
              <a:t>better</a:t>
            </a:r>
            <a:endParaRPr lang="en-US" sz="3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  <a:ea typeface="ＭＳ Ｐゴシック" pitchFamily="48" charset="-128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0" y="2590800"/>
            <a:ext cx="533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Gill Sans MT" panose="020B0502020104020203" pitchFamily="34" charset="0"/>
              </a:rPr>
              <a:t>Why was the reviewer confused?</a:t>
            </a:r>
          </a:p>
          <a:p>
            <a:r>
              <a:rPr lang="en-US" sz="2800" dirty="0" smtClean="0">
                <a:latin typeface="Gill Sans MT" panose="020B0502020104020203" pitchFamily="34" charset="0"/>
              </a:rPr>
              <a:t>What </a:t>
            </a:r>
            <a:r>
              <a:rPr lang="en-US" sz="2800" dirty="0">
                <a:latin typeface="Gill Sans MT" panose="020B0502020104020203" pitchFamily="34" charset="0"/>
              </a:rPr>
              <a:t>did you leave </a:t>
            </a:r>
            <a:r>
              <a:rPr lang="en-US" sz="2800" dirty="0" smtClean="0">
                <a:latin typeface="Gill Sans MT" panose="020B0502020104020203" pitchFamily="34" charset="0"/>
              </a:rPr>
              <a:t>out?</a:t>
            </a:r>
          </a:p>
          <a:p>
            <a:r>
              <a:rPr lang="en-US" sz="2800" dirty="0" smtClean="0">
                <a:latin typeface="Gill Sans MT" panose="020B0502020104020203" pitchFamily="34" charset="0"/>
              </a:rPr>
              <a:t>How can you reorganize?</a:t>
            </a:r>
          </a:p>
          <a:p>
            <a:r>
              <a:rPr lang="en-US" sz="2800" dirty="0" smtClean="0">
                <a:latin typeface="Gill Sans MT" panose="020B0502020104020203" pitchFamily="34" charset="0"/>
              </a:rPr>
              <a:t>What was written unclearly?</a:t>
            </a:r>
          </a:p>
        </p:txBody>
      </p:sp>
      <p:sp>
        <p:nvSpPr>
          <p:cNvPr id="7" name="8-Point Star 6"/>
          <p:cNvSpPr/>
          <p:nvPr/>
        </p:nvSpPr>
        <p:spPr>
          <a:xfrm rot="1634006">
            <a:off x="932769" y="4466614"/>
            <a:ext cx="2706461" cy="2075707"/>
          </a:xfrm>
          <a:prstGeom prst="star8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Focus on what YOU can control</a:t>
            </a:r>
            <a:endParaRPr lang="en-US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54335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Shape 23"/>
          <p:cNvCxnSpPr>
            <a:stCxn id="5" idx="3"/>
            <a:endCxn id="8" idx="0"/>
          </p:cNvCxnSpPr>
          <p:nvPr/>
        </p:nvCxnSpPr>
        <p:spPr>
          <a:xfrm>
            <a:off x="5621144" y="1600200"/>
            <a:ext cx="2341756" cy="1285220"/>
          </a:xfrm>
          <a:prstGeom prst="curvedConnector2">
            <a:avLst/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hape 24"/>
          <p:cNvCxnSpPr>
            <a:stCxn id="8" idx="2"/>
            <a:endCxn id="15" idx="3"/>
          </p:cNvCxnSpPr>
          <p:nvPr/>
        </p:nvCxnSpPr>
        <p:spPr>
          <a:xfrm rot="5400000">
            <a:off x="6272582" y="4138982"/>
            <a:ext cx="1115080" cy="2265556"/>
          </a:xfrm>
          <a:prstGeom prst="curvedConnector2">
            <a:avLst/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hape 27"/>
          <p:cNvCxnSpPr>
            <a:stCxn id="15" idx="1"/>
            <a:endCxn id="11" idx="2"/>
          </p:cNvCxnSpPr>
          <p:nvPr/>
        </p:nvCxnSpPr>
        <p:spPr>
          <a:xfrm rot="10800000">
            <a:off x="1219200" y="4942820"/>
            <a:ext cx="2420744" cy="886480"/>
          </a:xfrm>
          <a:prstGeom prst="curvedConnector2">
            <a:avLst/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hape 30"/>
          <p:cNvCxnSpPr>
            <a:stCxn id="11" idx="0"/>
            <a:endCxn id="13" idx="2"/>
          </p:cNvCxnSpPr>
          <p:nvPr/>
        </p:nvCxnSpPr>
        <p:spPr>
          <a:xfrm rot="5400000" flipH="1" flipV="1">
            <a:off x="723900" y="3761720"/>
            <a:ext cx="990600" cy="12700"/>
          </a:xfrm>
          <a:prstGeom prst="curvedConnector3">
            <a:avLst>
              <a:gd name="adj1" fmla="val 50000"/>
            </a:avLst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hape 30"/>
          <p:cNvCxnSpPr>
            <a:stCxn id="13" idx="0"/>
            <a:endCxn id="5" idx="1"/>
          </p:cNvCxnSpPr>
          <p:nvPr/>
        </p:nvCxnSpPr>
        <p:spPr>
          <a:xfrm rot="5400000" flipH="1" flipV="1">
            <a:off x="2053662" y="765738"/>
            <a:ext cx="828020" cy="2496944"/>
          </a:xfrm>
          <a:prstGeom prst="curvedConnector2">
            <a:avLst/>
          </a:prstGeom>
          <a:ln w="5715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endCxn id="11" idx="3"/>
          </p:cNvCxnSpPr>
          <p:nvPr/>
        </p:nvCxnSpPr>
        <p:spPr>
          <a:xfrm flipH="1">
            <a:off x="2019300" y="4343400"/>
            <a:ext cx="419100" cy="25652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762000" y="4953000"/>
            <a:ext cx="0" cy="9144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001000" cy="1219200"/>
          </a:xfrm>
        </p:spPr>
        <p:txBody>
          <a:bodyPr/>
          <a:lstStyle/>
          <a:p>
            <a:pPr algn="l"/>
            <a:r>
              <a:rPr lang="en-US" dirty="0" smtClean="0"/>
              <a:t>Diagram of a Research Project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6E31CF-D27D-4543-9409-CCBC44EF0063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208156" y="3886200"/>
            <a:ext cx="1811144" cy="1056620"/>
            <a:chOff x="1465456" y="3667780"/>
            <a:chExt cx="1811144" cy="1056620"/>
          </a:xfrm>
        </p:grpSpPr>
        <p:sp>
          <p:nvSpPr>
            <p:cNvPr id="11" name="Rounded Rectangle 10"/>
            <p:cNvSpPr/>
            <p:nvPr/>
          </p:nvSpPr>
          <p:spPr>
            <a:xfrm>
              <a:off x="1676400" y="4038600"/>
              <a:ext cx="1600200" cy="685800"/>
            </a:xfrm>
            <a:prstGeom prst="roundRect">
              <a:avLst/>
            </a:prstGeom>
            <a:solidFill>
              <a:schemeClr val="accent2"/>
            </a:solidFill>
            <a:ln w="57150">
              <a:solidFill>
                <a:schemeClr val="bg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latin typeface="Gill Sans MT" pitchFamily="34" charset="0"/>
                </a:rPr>
                <a:t>Problem</a:t>
              </a:r>
              <a:endParaRPr lang="en-US" dirty="0">
                <a:latin typeface="Gill Sans MT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465456" y="3667780"/>
              <a:ext cx="43954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erdana" pitchFamily="34" charset="0"/>
                </a:rPr>
                <a:t>3</a:t>
              </a:r>
              <a:endPara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70056" y="2057400"/>
            <a:ext cx="1887344" cy="1209020"/>
            <a:chOff x="1465456" y="2448580"/>
            <a:chExt cx="1887344" cy="1209020"/>
          </a:xfrm>
        </p:grpSpPr>
        <p:sp>
          <p:nvSpPr>
            <p:cNvPr id="13" name="Rounded Rectangle 12"/>
            <p:cNvSpPr/>
            <p:nvPr/>
          </p:nvSpPr>
          <p:spPr>
            <a:xfrm>
              <a:off x="1676400" y="2819400"/>
              <a:ext cx="1676400" cy="838200"/>
            </a:xfrm>
            <a:prstGeom prst="roundRect">
              <a:avLst/>
            </a:prstGeom>
            <a:solidFill>
              <a:schemeClr val="accent2"/>
            </a:solidFill>
            <a:ln w="57150">
              <a:solidFill>
                <a:schemeClr val="bg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latin typeface="Gill Sans MT" pitchFamily="34" charset="0"/>
                </a:rPr>
                <a:t>Proposed solution</a:t>
              </a:r>
              <a:endParaRPr lang="en-US" dirty="0">
                <a:latin typeface="Gill Sans MT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465456" y="2448580"/>
              <a:ext cx="43954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erdana" pitchFamily="34" charset="0"/>
                </a:rPr>
                <a:t>4</a:t>
              </a:r>
              <a:endPara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429000" y="4886980"/>
            <a:ext cx="2268344" cy="1590020"/>
            <a:chOff x="4361056" y="4277380"/>
            <a:chExt cx="2268344" cy="1590020"/>
          </a:xfrm>
        </p:grpSpPr>
        <p:sp>
          <p:nvSpPr>
            <p:cNvPr id="15" name="Rounded Rectangle 14"/>
            <p:cNvSpPr/>
            <p:nvPr/>
          </p:nvSpPr>
          <p:spPr>
            <a:xfrm>
              <a:off x="4572000" y="4572000"/>
              <a:ext cx="2057400" cy="1295400"/>
            </a:xfrm>
            <a:prstGeom prst="roundRect">
              <a:avLst/>
            </a:prstGeom>
            <a:solidFill>
              <a:schemeClr val="accent2"/>
            </a:solidFill>
            <a:ln w="57150">
              <a:solidFill>
                <a:schemeClr val="bg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latin typeface="Gill Sans MT" pitchFamily="34" charset="0"/>
                </a:rPr>
                <a:t>Does it solve this problem ?</a:t>
              </a:r>
              <a:endParaRPr lang="en-US" dirty="0">
                <a:latin typeface="Gill Sans MT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361056" y="4277380"/>
              <a:ext cx="43954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erdana" pitchFamily="34" charset="0"/>
                </a:rPr>
                <a:t>5</a:t>
              </a:r>
              <a:endPara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endParaRPr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2438400" y="2438400"/>
            <a:ext cx="4114800" cy="193899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Gill Sans MT" pitchFamily="34" charset="0"/>
              </a:rPr>
              <a:t>Measurable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Gill Sans MT" pitchFamily="34" charset="0"/>
              </a:rPr>
              <a:t>Relevant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Gill Sans MT" pitchFamily="34" charset="0"/>
              </a:rPr>
              <a:t>Match what you want to do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Gill Sans MT" pitchFamily="34" charset="0"/>
              </a:rPr>
              <a:t>Clear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latin typeface="Gill Sans MT" pitchFamily="34" charset="0"/>
              </a:rPr>
              <a:t>Unambiguous</a:t>
            </a:r>
            <a:endParaRPr lang="en-US" dirty="0">
              <a:latin typeface="Gill Sans MT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52400" y="5791200"/>
            <a:ext cx="2133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Gill Sans MT" pitchFamily="34" charset="0"/>
              </a:rPr>
              <a:t>Why this problem?</a:t>
            </a:r>
          </a:p>
          <a:p>
            <a:pPr algn="ctr"/>
            <a:r>
              <a:rPr lang="en-US" sz="2000" dirty="0" smtClean="0">
                <a:latin typeface="Gill Sans MT" pitchFamily="34" charset="0"/>
              </a:rPr>
              <a:t>(motivation)</a:t>
            </a:r>
            <a:endParaRPr lang="en-US" sz="2000" dirty="0">
              <a:latin typeface="Gill Sans MT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3505200" y="762000"/>
            <a:ext cx="2115944" cy="1371600"/>
            <a:chOff x="3370456" y="1153180"/>
            <a:chExt cx="2115944" cy="1371600"/>
          </a:xfrm>
        </p:grpSpPr>
        <p:sp>
          <p:nvSpPr>
            <p:cNvPr id="5" name="Rounded Rectangle 4"/>
            <p:cNvSpPr/>
            <p:nvPr/>
          </p:nvSpPr>
          <p:spPr>
            <a:xfrm>
              <a:off x="3581400" y="1457980"/>
              <a:ext cx="1905000" cy="1066800"/>
            </a:xfrm>
            <a:prstGeom prst="roundRect">
              <a:avLst/>
            </a:prstGeom>
            <a:solidFill>
              <a:schemeClr val="accent2"/>
            </a:solidFill>
            <a:ln w="57150">
              <a:solidFill>
                <a:schemeClr val="bg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latin typeface="Gill Sans MT" pitchFamily="34" charset="0"/>
                </a:rPr>
                <a:t>What you want to do</a:t>
              </a:r>
              <a:endParaRPr lang="en-US" sz="2800" dirty="0">
                <a:latin typeface="Gill Sans MT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370456" y="1153180"/>
              <a:ext cx="43954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erdana" pitchFamily="34" charset="0"/>
                </a:rPr>
                <a:t>1</a:t>
              </a:r>
              <a:endPara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723256" y="2590800"/>
            <a:ext cx="2268344" cy="2123420"/>
            <a:chOff x="7045712" y="2905780"/>
            <a:chExt cx="2268344" cy="2123420"/>
          </a:xfrm>
        </p:grpSpPr>
        <p:sp>
          <p:nvSpPr>
            <p:cNvPr id="8" name="Rounded Rectangle 7"/>
            <p:cNvSpPr/>
            <p:nvPr/>
          </p:nvSpPr>
          <p:spPr>
            <a:xfrm>
              <a:off x="7256656" y="3200400"/>
              <a:ext cx="2057400" cy="1828800"/>
            </a:xfrm>
            <a:prstGeom prst="roundRect">
              <a:avLst/>
            </a:prstGeom>
            <a:solidFill>
              <a:schemeClr val="accent2"/>
            </a:solidFill>
            <a:ln w="57150">
              <a:solidFill>
                <a:schemeClr val="bg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>
                  <a:latin typeface="Gill Sans MT" pitchFamily="34" charset="0"/>
                </a:rPr>
                <a:t>How to evaluate it</a:t>
              </a:r>
            </a:p>
            <a:p>
              <a:pPr algn="ctr"/>
              <a:r>
                <a:rPr lang="en-US" dirty="0" smtClean="0">
                  <a:latin typeface="Gill Sans MT" pitchFamily="34" charset="0"/>
                </a:rPr>
                <a:t>Validation</a:t>
              </a:r>
            </a:p>
            <a:p>
              <a:pPr algn="ctr"/>
              <a:r>
                <a:rPr lang="en-US" dirty="0" smtClean="0">
                  <a:latin typeface="Gill Sans MT" pitchFamily="34" charset="0"/>
                </a:rPr>
                <a:t>Empirical</a:t>
              </a:r>
              <a:endParaRPr lang="en-US" dirty="0">
                <a:latin typeface="Gill Sans MT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045712" y="2905780"/>
              <a:ext cx="43954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erdana" pitchFamily="34" charset="0"/>
                </a:rPr>
                <a:t>2</a:t>
              </a:r>
              <a:endParaRPr lang="en-US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79172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of My Favorites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381000" y="1143000"/>
            <a:ext cx="65532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2800" i="1" dirty="0" smtClean="0"/>
              <a:t>“As </a:t>
            </a:r>
            <a:r>
              <a:rPr lang="en-US" sz="2800" i="1" dirty="0"/>
              <a:t>usual, Offutt got it </a:t>
            </a:r>
            <a:r>
              <a:rPr lang="en-US" sz="2800" i="1" dirty="0" smtClean="0"/>
              <a:t>wrong” – TSE 1993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495300" y="5257800"/>
            <a:ext cx="7810500" cy="12192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“</a:t>
            </a:r>
            <a:r>
              <a:rPr lang="en-US" sz="2800" i="1" dirty="0"/>
              <a:t>Better than average American academic paper, below the standard of papers written by European (non-English) academics</a:t>
            </a:r>
            <a:r>
              <a:rPr lang="en-US" sz="2800" dirty="0"/>
              <a:t>” – FTCS 1990</a:t>
            </a:r>
          </a:p>
        </p:txBody>
      </p:sp>
      <p:sp>
        <p:nvSpPr>
          <p:cNvPr id="8" name="Rounded Rectangle 7"/>
          <p:cNvSpPr/>
          <p:nvPr/>
        </p:nvSpPr>
        <p:spPr bwMode="auto">
          <a:xfrm>
            <a:off x="2767208" y="4343400"/>
            <a:ext cx="61722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2800" dirty="0"/>
              <a:t>“</a:t>
            </a:r>
            <a:r>
              <a:rPr lang="en-US" sz="2800" i="1" dirty="0"/>
              <a:t>We are sorry to say your paper has been </a:t>
            </a:r>
            <a:r>
              <a:rPr lang="en-US" sz="2800" b="1" i="1" dirty="0"/>
              <a:t>REJECTED</a:t>
            </a:r>
            <a:r>
              <a:rPr lang="en-US" sz="2800" dirty="0" smtClean="0"/>
              <a:t>” – Letter from editor</a:t>
            </a:r>
            <a:endParaRPr lang="en-US" sz="2800" dirty="0"/>
          </a:p>
        </p:txBody>
      </p:sp>
      <p:sp>
        <p:nvSpPr>
          <p:cNvPr id="9" name="Rounded Rectangle 8"/>
          <p:cNvSpPr/>
          <p:nvPr/>
        </p:nvSpPr>
        <p:spPr bwMode="auto">
          <a:xfrm>
            <a:off x="76200" y="3352800"/>
            <a:ext cx="61722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“</a:t>
            </a:r>
            <a:r>
              <a:rPr lang="en-US" sz="2800" i="1" dirty="0"/>
              <a:t>The presentation needs considerable improvement</a:t>
            </a:r>
            <a:r>
              <a:rPr lang="en-US" sz="2800" dirty="0"/>
              <a:t>.” – TAV 89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2438400" y="2057400"/>
            <a:ext cx="6172200" cy="1143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2800" i="1" dirty="0"/>
              <a:t>A study like this should have been published in about </a:t>
            </a:r>
            <a:r>
              <a:rPr lang="en-US" sz="2800" i="1" dirty="0" smtClean="0"/>
              <a:t>1980 – TAV 1989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83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1104900" y="1219200"/>
            <a:ext cx="64008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Getting your paper rejected</a:t>
            </a:r>
            <a:endParaRPr lang="en-US" sz="3200" dirty="0">
              <a:latin typeface="Gill Sans MT" panose="020B0502020104020203" pitchFamily="34" charset="0"/>
            </a:endParaRPr>
          </a:p>
        </p:txBody>
      </p:sp>
      <p:sp>
        <p:nvSpPr>
          <p:cNvPr id="7" name="Rounded Rectangle 6"/>
          <p:cNvSpPr/>
          <p:nvPr/>
        </p:nvSpPr>
        <p:spPr bwMode="auto">
          <a:xfrm>
            <a:off x="2933700" y="2343150"/>
            <a:ext cx="27432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Plagiarism</a:t>
            </a:r>
            <a:endParaRPr lang="en-US" sz="3200" dirty="0">
              <a:latin typeface="Gill Sans MT" panose="020B0502020104020203" pitchFamily="34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2095500" y="3467100"/>
            <a:ext cx="44196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Successful strategies</a:t>
            </a:r>
            <a:endParaRPr lang="en-US" sz="3200" dirty="0">
              <a:latin typeface="Gill Sans MT" panose="020B0502020104020203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2533650" y="4591050"/>
            <a:ext cx="35433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Reviewing tips</a:t>
            </a:r>
            <a:endParaRPr lang="en-US" sz="3200" dirty="0">
              <a:latin typeface="Gill Sans MT" panose="020B0502020104020203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209800" y="4438650"/>
            <a:ext cx="4191000" cy="106680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473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  <p:bldP spid="11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 Reviewers Make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533400" y="1371600"/>
            <a:ext cx="8077200" cy="4572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Gill Sans MT" panose="020B0502020104020203" pitchFamily="34" charset="0"/>
              </a:rPr>
              <a:t>Authors do stupid things on purpose, not accidentally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179320"/>
            <a:ext cx="6172200" cy="4572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Anything you don’t understand is wrong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143000" y="2987040"/>
            <a:ext cx="6477000" cy="4572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Anything you do understand is too simple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447800" y="3794760"/>
            <a:ext cx="7239000" cy="4572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The paper must cite at least one of your papers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914400" y="4602480"/>
            <a:ext cx="6629400" cy="9144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If it discusses limitations, criticize the research for being too limited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133600" y="5867400"/>
            <a:ext cx="6477000" cy="4572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If it does not, criticize for being dishonest</a:t>
            </a:r>
            <a:endParaRPr lang="en-US" sz="28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060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Reasons </a:t>
            </a:r>
            <a:r>
              <a:rPr lang="en-US" dirty="0"/>
              <a:t>to Reject a Paper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429000" y="1371600"/>
            <a:ext cx="3733800" cy="4572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1. You hate the author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57200" y="2381250"/>
            <a:ext cx="6705600" cy="4572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2. The paper contradicts one of your papers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676400" y="3390900"/>
            <a:ext cx="6477000" cy="4572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3. The author competes with you for grants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143000" y="4400550"/>
            <a:ext cx="7239000" cy="4572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4. The author’s advisor is one of your enemies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98358" y="5410200"/>
            <a:ext cx="6629400" cy="57912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5. The paper is too original or creative</a:t>
            </a:r>
            <a:endParaRPr lang="en-US" sz="28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9630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Serious Strategies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898358" y="1371600"/>
            <a:ext cx="7102642" cy="4572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Base decisions on key results, not presentation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57200" y="2381250"/>
            <a:ext cx="6858000" cy="4572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Be objective—personal biases are irrelevant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676400" y="3390900"/>
            <a:ext cx="6477000" cy="4572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If you can’t </a:t>
            </a:r>
            <a:r>
              <a:rPr lang="en-US" sz="2800" smtClean="0">
                <a:latin typeface="Gill Sans MT" panose="020B0502020104020203" pitchFamily="34" charset="0"/>
              </a:rPr>
              <a:t>be objective</a:t>
            </a:r>
            <a:r>
              <a:rPr lang="en-US" sz="2800" dirty="0" smtClean="0">
                <a:latin typeface="Gill Sans MT" panose="020B0502020104020203" pitchFamily="34" charset="0"/>
              </a:rPr>
              <a:t>, don’t review it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33400" y="4400550"/>
            <a:ext cx="7848600" cy="4572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You may not use results until the paper is published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98358" y="5410200"/>
            <a:ext cx="6629400" cy="57912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Even authors of bad papers deserve respect</a:t>
            </a:r>
            <a:endParaRPr lang="en-US" sz="28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903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Categorizing Problems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52400" y="990600"/>
            <a:ext cx="6019800" cy="16764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Gill Sans MT" panose="020B0502020104020203" pitchFamily="34" charset="0"/>
              </a:rPr>
              <a:t>Technical problems</a:t>
            </a:r>
          </a:p>
          <a:p>
            <a:r>
              <a:rPr lang="en-US" sz="2000" dirty="0">
                <a:solidFill>
                  <a:schemeClr val="tx2"/>
                </a:solidFill>
                <a:latin typeface="Gill Sans MT" panose="020B0502020104020203" pitchFamily="34" charset="0"/>
              </a:rPr>
              <a:t>Minor</a:t>
            </a:r>
            <a:r>
              <a:rPr lang="en-US" sz="2000" dirty="0">
                <a:latin typeface="Gill Sans MT" panose="020B0502020104020203" pitchFamily="34" charset="0"/>
              </a:rPr>
              <a:t> : Mistakes in background, related work</a:t>
            </a:r>
          </a:p>
          <a:p>
            <a:r>
              <a:rPr lang="en-US" sz="2000" dirty="0">
                <a:solidFill>
                  <a:schemeClr val="tx2"/>
                </a:solidFill>
                <a:latin typeface="Gill Sans MT" panose="020B0502020104020203" pitchFamily="34" charset="0"/>
              </a:rPr>
              <a:t>Moderate</a:t>
            </a:r>
            <a:r>
              <a:rPr lang="en-US" sz="2000" dirty="0">
                <a:latin typeface="Gill Sans MT" panose="020B0502020104020203" pitchFamily="34" charset="0"/>
              </a:rPr>
              <a:t> : Does not effect the key results</a:t>
            </a:r>
          </a:p>
          <a:p>
            <a:r>
              <a:rPr lang="en-US" sz="2000" dirty="0">
                <a:solidFill>
                  <a:schemeClr val="tx2"/>
                </a:solidFill>
                <a:latin typeface="Gill Sans MT" panose="020B0502020104020203" pitchFamily="34" charset="0"/>
              </a:rPr>
              <a:t>Major</a:t>
            </a:r>
            <a:r>
              <a:rPr lang="en-US" sz="2000" dirty="0">
                <a:latin typeface="Gill Sans MT" panose="020B0502020104020203" pitchFamily="34" charset="0"/>
              </a:rPr>
              <a:t> : Changes the key results</a:t>
            </a:r>
          </a:p>
          <a:p>
            <a:r>
              <a:rPr lang="en-US" sz="2000" dirty="0">
                <a:solidFill>
                  <a:schemeClr val="tx2"/>
                </a:solidFill>
                <a:latin typeface="Gill Sans MT" panose="020B0502020104020203" pitchFamily="34" charset="0"/>
              </a:rPr>
              <a:t>Critical</a:t>
            </a:r>
            <a:r>
              <a:rPr lang="en-US" sz="2000" dirty="0">
                <a:latin typeface="Gill Sans MT" panose="020B0502020104020203" pitchFamily="34" charset="0"/>
              </a:rPr>
              <a:t> : Negates the key </a:t>
            </a:r>
            <a:r>
              <a:rPr lang="en-US" sz="2000" dirty="0" smtClean="0">
                <a:latin typeface="Gill Sans MT" panose="020B0502020104020203" pitchFamily="34" charset="0"/>
              </a:rPr>
              <a:t>results</a:t>
            </a:r>
            <a:endParaRPr lang="en-US" sz="2000" dirty="0">
              <a:latin typeface="Gill Sans MT" panose="020B0502020104020203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33400" y="2907323"/>
            <a:ext cx="7620000" cy="1805354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dirty="0">
                <a:latin typeface="Gill Sans MT" panose="020B0502020104020203" pitchFamily="34" charset="0"/>
              </a:rPr>
              <a:t>Presentation Problems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tx2"/>
                </a:solidFill>
                <a:latin typeface="Gill Sans MT" panose="020B0502020104020203" pitchFamily="34" charset="0"/>
              </a:rPr>
              <a:t>Minor</a:t>
            </a:r>
            <a:r>
              <a:rPr lang="en-US" sz="2000" dirty="0">
                <a:latin typeface="Gill Sans MT" panose="020B0502020104020203" pitchFamily="34" charset="0"/>
              </a:rPr>
              <a:t> : Typos, spelling, grammar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tx2"/>
                </a:solidFill>
                <a:latin typeface="Gill Sans MT" panose="020B0502020104020203" pitchFamily="34" charset="0"/>
              </a:rPr>
              <a:t>Moderate</a:t>
            </a:r>
            <a:r>
              <a:rPr lang="en-US" sz="2000" dirty="0">
                <a:latin typeface="Gill Sans MT" panose="020B0502020104020203" pitchFamily="34" charset="0"/>
              </a:rPr>
              <a:t> : Make understanding the paper </a:t>
            </a:r>
            <a:r>
              <a:rPr lang="en-US" sz="2000" dirty="0" smtClean="0">
                <a:latin typeface="Gill Sans MT" panose="020B0502020104020203" pitchFamily="34" charset="0"/>
              </a:rPr>
              <a:t>harder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Major</a:t>
            </a:r>
            <a:r>
              <a:rPr lang="en-US" sz="2000" dirty="0" smtClean="0">
                <a:latin typeface="Gill Sans MT" panose="020B0502020104020203" pitchFamily="34" charset="0"/>
              </a:rPr>
              <a:t> </a:t>
            </a:r>
            <a:r>
              <a:rPr lang="en-US" sz="2000" dirty="0">
                <a:latin typeface="Gill Sans MT" panose="020B0502020104020203" pitchFamily="34" charset="0"/>
              </a:rPr>
              <a:t>: Prevent understanding of part of the paper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2000" dirty="0">
                <a:solidFill>
                  <a:schemeClr val="tx2"/>
                </a:solidFill>
                <a:latin typeface="Gill Sans MT" panose="020B0502020104020203" pitchFamily="34" charset="0"/>
              </a:rPr>
              <a:t>Critical</a:t>
            </a:r>
            <a:r>
              <a:rPr lang="en-US" sz="2000" dirty="0">
                <a:latin typeface="Gill Sans MT" panose="020B0502020104020203" pitchFamily="34" charset="0"/>
              </a:rPr>
              <a:t> : Prevent understanding or evaluating a key result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209800" y="4953000"/>
            <a:ext cx="6705600" cy="1547446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Problems of Omission</a:t>
            </a:r>
          </a:p>
          <a:p>
            <a:r>
              <a:rPr lang="en-US" sz="2000" dirty="0">
                <a:solidFill>
                  <a:schemeClr val="tx2"/>
                </a:solidFill>
              </a:rPr>
              <a:t>Minor</a:t>
            </a:r>
            <a:r>
              <a:rPr lang="en-US" sz="2000" dirty="0"/>
              <a:t> : Omitted background, related work</a:t>
            </a:r>
          </a:p>
          <a:p>
            <a:r>
              <a:rPr lang="en-US" sz="2000" dirty="0">
                <a:solidFill>
                  <a:schemeClr val="tx2"/>
                </a:solidFill>
              </a:rPr>
              <a:t>Moderate</a:t>
            </a:r>
            <a:r>
              <a:rPr lang="en-US" sz="2000" dirty="0"/>
              <a:t> : Not part of the key results</a:t>
            </a:r>
          </a:p>
          <a:p>
            <a:r>
              <a:rPr lang="en-US" sz="2000" dirty="0">
                <a:solidFill>
                  <a:schemeClr val="tx2"/>
                </a:solidFill>
              </a:rPr>
              <a:t>Major</a:t>
            </a:r>
            <a:r>
              <a:rPr lang="en-US" sz="2000" dirty="0"/>
              <a:t> : Missing in the </a:t>
            </a:r>
            <a:r>
              <a:rPr lang="en-US" sz="2000" dirty="0" smtClean="0"/>
              <a:t>key</a:t>
            </a:r>
            <a:endParaRPr lang="en-US" sz="2000" dirty="0"/>
          </a:p>
          <a:p>
            <a:r>
              <a:rPr lang="en-US" sz="2000" dirty="0">
                <a:solidFill>
                  <a:schemeClr val="tx2"/>
                </a:solidFill>
              </a:rPr>
              <a:t>Critical</a:t>
            </a:r>
            <a:r>
              <a:rPr lang="en-US" sz="2000" dirty="0"/>
              <a:t> : Must be in the paper to evaluate the result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624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1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a Recommendation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  <p:graphicFrame>
        <p:nvGraphicFramePr>
          <p:cNvPr id="6" name="Group 12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4485463"/>
              </p:ext>
            </p:extLst>
          </p:nvPr>
        </p:nvGraphicFramePr>
        <p:xfrm>
          <a:off x="304800" y="1511808"/>
          <a:ext cx="8534400" cy="4126992"/>
        </p:xfrm>
        <a:graphic>
          <a:graphicData uri="http://schemas.openxmlformats.org/drawingml/2006/table">
            <a:tbl>
              <a:tblPr/>
              <a:tblGrid>
                <a:gridCol w="2039193"/>
                <a:gridCol w="2114719"/>
                <a:gridCol w="2121012"/>
                <a:gridCol w="2259476"/>
              </a:tblGrid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Technical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Presentation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Omission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9445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Reject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Critical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Major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Critical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9461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Major Revision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Major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Moderate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Major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Critical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Major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9445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Minor Revision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Moderate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Minor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Moderate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Moderate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Minor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50641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Accept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Minor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Minor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318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Reviewing Point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600200" y="1981200"/>
            <a:ext cx="6019800" cy="18288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Tell them what they should do</a:t>
            </a:r>
          </a:p>
          <a:p>
            <a:pPr algn="ctr"/>
            <a:endParaRPr lang="en-US" sz="3200" dirty="0">
              <a:latin typeface="Gill Sans MT" panose="020B0502020104020203" pitchFamily="34" charset="0"/>
            </a:endParaRPr>
          </a:p>
          <a:p>
            <a:pPr algn="ctr"/>
            <a:r>
              <a:rPr lang="en-US" sz="3200" dirty="0" smtClean="0">
                <a:latin typeface="Gill Sans MT" panose="020B0502020104020203" pitchFamily="34" charset="0"/>
              </a:rPr>
              <a:t>Not what they did not do</a:t>
            </a:r>
            <a:endParaRPr lang="en-US" sz="3200" dirty="0">
              <a:latin typeface="Gill Sans MT" panose="020B0502020104020203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057400" y="4419600"/>
            <a:ext cx="6019800" cy="18288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 w="381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latin typeface="Gill Sans MT" panose="020B0502020104020203" pitchFamily="34" charset="0"/>
              </a:rPr>
              <a:t>No : “You need more references”</a:t>
            </a:r>
          </a:p>
          <a:p>
            <a:endParaRPr lang="en-US" sz="3200" dirty="0" smtClean="0">
              <a:latin typeface="Gill Sans MT" panose="020B0502020104020203" pitchFamily="34" charset="0"/>
            </a:endParaRPr>
          </a:p>
          <a:p>
            <a:r>
              <a:rPr lang="en-US" sz="3200" dirty="0" smtClean="0">
                <a:latin typeface="Gill Sans MT" panose="020B0502020104020203" pitchFamily="34" charset="0"/>
              </a:rPr>
              <a:t>Yes : “Add reference X”</a:t>
            </a:r>
            <a:endParaRPr lang="en-US" sz="32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86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Good Day is 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  <p:sp>
        <p:nvSpPr>
          <p:cNvPr id="6" name="Smiley Face 5"/>
          <p:cNvSpPr/>
          <p:nvPr/>
        </p:nvSpPr>
        <p:spPr>
          <a:xfrm>
            <a:off x="4114800" y="2971800"/>
            <a:ext cx="914400" cy="914400"/>
          </a:xfrm>
          <a:prstGeom prst="smileyFace">
            <a:avLst/>
          </a:prstGeom>
          <a:solidFill>
            <a:schemeClr val="tx2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09600" y="1143000"/>
            <a:ext cx="3276600" cy="1676400"/>
          </a:xfrm>
          <a:prstGeom prst="ellipse">
            <a:avLst/>
          </a:prstGeom>
          <a:solidFill>
            <a:schemeClr val="bg1">
              <a:lumMod val="40000"/>
              <a:lumOff val="60000"/>
            </a:schemeClr>
          </a:solidFill>
          <a:ln w="57150">
            <a:solidFill>
              <a:schemeClr val="bg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Gill Sans MT" panose="020B0502020104020203" pitchFamily="34" charset="0"/>
              </a:rPr>
              <a:t>when you submit a paper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5562600" y="2514600"/>
            <a:ext cx="3276600" cy="1676400"/>
          </a:xfrm>
          <a:prstGeom prst="ellipse">
            <a:avLst/>
          </a:prstGeom>
          <a:solidFill>
            <a:schemeClr val="bg1">
              <a:lumMod val="40000"/>
              <a:lumOff val="60000"/>
            </a:schemeClr>
          </a:solidFill>
          <a:ln w="57150">
            <a:solidFill>
              <a:schemeClr val="bg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Gill Sans MT" panose="020B0502020104020203" pitchFamily="34" charset="0"/>
              </a:rPr>
              <a:t>w</a:t>
            </a:r>
            <a:r>
              <a:rPr lang="en-US" sz="2800" dirty="0" smtClean="0">
                <a:latin typeface="Gill Sans MT" panose="020B0502020104020203" pitchFamily="34" charset="0"/>
              </a:rPr>
              <a:t>hen you get an acceptance letter</a:t>
            </a:r>
            <a:endParaRPr lang="en-US" sz="2800" dirty="0">
              <a:latin typeface="Gill Sans MT" panose="020B0502020104020203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601578" y="4158916"/>
            <a:ext cx="4122821" cy="2089484"/>
          </a:xfrm>
          <a:prstGeom prst="ellipse">
            <a:avLst/>
          </a:prstGeom>
          <a:solidFill>
            <a:schemeClr val="bg1">
              <a:lumMod val="40000"/>
              <a:lumOff val="60000"/>
            </a:schemeClr>
          </a:solidFill>
          <a:ln w="57150">
            <a:solidFill>
              <a:schemeClr val="bg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Gill Sans MT" panose="020B0502020104020203" pitchFamily="34" charset="0"/>
              </a:rPr>
              <a:t>w</a:t>
            </a:r>
            <a:r>
              <a:rPr lang="en-US" sz="2800" dirty="0" smtClean="0">
                <a:latin typeface="Gill Sans MT" panose="020B0502020104020203" pitchFamily="34" charset="0"/>
              </a:rPr>
              <a:t>hen you get a “revise and resubmit” letter</a:t>
            </a:r>
            <a:endParaRPr lang="en-US" sz="28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319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143000"/>
            <a:ext cx="8991600" cy="5410200"/>
          </a:xfrm>
        </p:spPr>
        <p:txBody>
          <a:bodyPr/>
          <a:lstStyle/>
          <a:p>
            <a:r>
              <a:rPr lang="en-US" dirty="0" smtClean="0"/>
              <a:t>Thanks to Robert Geist for funny examples</a:t>
            </a:r>
          </a:p>
          <a:p>
            <a:endParaRPr lang="en-US" dirty="0"/>
          </a:p>
          <a:p>
            <a:r>
              <a:rPr lang="en-US" dirty="0" smtClean="0"/>
              <a:t>Thanks to Lori Pollock for good advice</a:t>
            </a:r>
          </a:p>
          <a:p>
            <a:endParaRPr lang="en-US" dirty="0"/>
          </a:p>
          <a:p>
            <a:r>
              <a:rPr lang="en-US" dirty="0" smtClean="0"/>
              <a:t>Thanks to hundreds or anonymous reviewers for teaching me many bad, and a few good, habits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2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124A9D-A067-4675-91CD-4DF54CBA34A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 bwMode="auto">
          <a:xfrm>
            <a:off x="685800" y="1981200"/>
            <a:ext cx="7772400" cy="28956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571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Reviewing is hard work !</a:t>
            </a:r>
          </a:p>
          <a:p>
            <a:pPr algn="ctr"/>
            <a:endParaRPr kumimoji="0" lang="en-US" sz="3600" b="1" u="none" strike="noStrike" cap="none" normalizeH="0" baseline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  <a:p>
            <a:pPr algn="ctr"/>
            <a:r>
              <a:rPr lang="en-US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</a:rPr>
              <a:t>You should be polite enough to make it easy for the reviewers to reject your papers</a:t>
            </a:r>
            <a:endParaRPr kumimoji="0" lang="en-US" sz="3600" b="1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81930" y="5634335"/>
            <a:ext cx="2000741" cy="46166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Here’s how …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756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Be Rejected …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2971800" y="990600"/>
            <a:ext cx="32004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Plagiarize !!!</a:t>
            </a:r>
            <a:endParaRPr kumimoji="0" lang="en-US" sz="3200" b="1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5244" y="1981200"/>
            <a:ext cx="8154412" cy="46166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This not only gets the current paper rejected, but future papers.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09568" y="3505200"/>
            <a:ext cx="3881191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Some types of plagiarism 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Complete copying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Copying key results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Copying unpublished work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Copying auxiliary text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Copying figures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>
                <a:latin typeface="Gill Sans MT" panose="020B0502020104020203" pitchFamily="34" charset="0"/>
              </a:rPr>
              <a:t>Improper quoting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590800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“To </a:t>
            </a:r>
            <a:r>
              <a:rPr lang="en-US" dirty="0">
                <a:latin typeface="Gill Sans MT" panose="020B0502020104020203" pitchFamily="34" charset="0"/>
              </a:rPr>
              <a:t>use the words or ideas of another person as if they were your own words or </a:t>
            </a:r>
            <a:r>
              <a:rPr lang="en-US" dirty="0" smtClean="0">
                <a:latin typeface="Gill Sans MT" panose="020B0502020104020203" pitchFamily="34" charset="0"/>
              </a:rPr>
              <a:t>ideas.” – Merriam-Webster</a:t>
            </a:r>
            <a:endParaRPr lang="en-US" dirty="0">
              <a:latin typeface="Gill Sans MT" panose="020B05020201040202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6167735"/>
            <a:ext cx="8382000" cy="46166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Self copying is not plagiarism (but possibly a copyright violation)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653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Be Rejected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381000" y="1295400"/>
            <a:ext cx="83058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Gill Sans MT" panose="020B0502020104020203" pitchFamily="34" charset="0"/>
              </a:rPr>
              <a:t>Choose problems that nobody cares about</a:t>
            </a:r>
            <a:endParaRPr kumimoji="0" lang="en-US" sz="3200" b="1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0" y="2667000"/>
            <a:ext cx="7315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This not only makes it easy for the reviewers to reject the paper …</a:t>
            </a:r>
          </a:p>
          <a:p>
            <a:endParaRPr lang="en-US" dirty="0">
              <a:latin typeface="Gill Sans MT" panose="020B0502020104020203" pitchFamily="34" charset="0"/>
            </a:endParaRPr>
          </a:p>
          <a:p>
            <a:r>
              <a:rPr lang="en-US" dirty="0" smtClean="0">
                <a:latin typeface="Gill Sans MT" panose="020B0502020104020203" pitchFamily="34" charset="0"/>
              </a:rPr>
              <a:t>Your paper can help them get to sleep !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857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Be Rejected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1828800" y="1295400"/>
            <a:ext cx="5562600" cy="10668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Choose </a:t>
            </a:r>
            <a:r>
              <a:rPr lang="en-US" sz="3200" b="1" dirty="0">
                <a:solidFill>
                  <a:schemeClr val="tx2"/>
                </a:solidFill>
                <a:latin typeface="Gill Sans MT" panose="020B0502020104020203" pitchFamily="34" charset="0"/>
              </a:rPr>
              <a:t>problems others </a:t>
            </a:r>
            <a:r>
              <a:rPr lang="en-US" sz="32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have already </a:t>
            </a:r>
            <a:r>
              <a:rPr lang="en-US" sz="3200" b="1" dirty="0">
                <a:solidFill>
                  <a:schemeClr val="tx2"/>
                </a:solidFill>
                <a:latin typeface="Gill Sans MT" panose="020B0502020104020203" pitchFamily="34" charset="0"/>
              </a:rPr>
              <a:t>solved</a:t>
            </a:r>
            <a:endParaRPr kumimoji="0" lang="en-US" sz="3200" b="1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0" y="2773740"/>
            <a:ext cx="7315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This is especially effective if one of the reviewers solved the problem</a:t>
            </a:r>
          </a:p>
          <a:p>
            <a:endParaRPr lang="en-US" dirty="0">
              <a:latin typeface="Gill Sans MT" panose="020B0502020104020203" pitchFamily="34" charset="0"/>
            </a:endParaRPr>
          </a:p>
          <a:p>
            <a:r>
              <a:rPr lang="en-US" dirty="0" smtClean="0">
                <a:latin typeface="Gill Sans MT" panose="020B0502020104020203" pitchFamily="34" charset="0"/>
              </a:rPr>
              <a:t>Which is likely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377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Be Rejected 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85038-4076-4CB9-9A72-D0B70979700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1828800" y="2209800"/>
            <a:ext cx="5486400" cy="762000"/>
          </a:xfrm>
          <a:prstGeom prst="roundRect">
            <a:avLst/>
          </a:prstGeom>
          <a:solidFill>
            <a:schemeClr val="bg1">
              <a:lumMod val="60000"/>
              <a:lumOff val="40000"/>
            </a:schemeClr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  <a:latin typeface="Gill Sans MT" panose="020B0502020104020203" pitchFamily="34" charset="0"/>
              </a:rPr>
              <a:t>Don’t evaluate the solution</a:t>
            </a:r>
            <a:endParaRPr kumimoji="0" lang="en-US" sz="3200" b="1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anose="020B0502020104020203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26939" y="4872335"/>
            <a:ext cx="6874061" cy="461665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ill Sans MT" panose="020B0502020104020203" pitchFamily="34" charset="0"/>
              </a:rPr>
              <a:t>Obviously, the idea works or you wouldn’t have had it</a:t>
            </a:r>
            <a:endParaRPr lang="en-US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377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808080"/>
      </a:dk1>
      <a:lt1>
        <a:srgbClr val="FFFFFF"/>
      </a:lt1>
      <a:dk2>
        <a:srgbClr val="000066"/>
      </a:dk2>
      <a:lt2>
        <a:srgbClr val="FFFF00"/>
      </a:lt2>
      <a:accent1>
        <a:srgbClr val="00CC99"/>
      </a:accent1>
      <a:accent2>
        <a:srgbClr val="3333CC"/>
      </a:accent2>
      <a:accent3>
        <a:srgbClr val="AAAAB8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2582</TotalTime>
  <Words>2129</Words>
  <Application>Microsoft Office PowerPoint</Application>
  <PresentationFormat>On-screen Show (4:3)</PresentationFormat>
  <Paragraphs>425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Default Design</vt:lpstr>
      <vt:lpstr>How to Get Your Paper Rejected</vt:lpstr>
      <vt:lpstr>My Background</vt:lpstr>
      <vt:lpstr>Outline</vt:lpstr>
      <vt:lpstr>Some of My Favorites</vt:lpstr>
      <vt:lpstr>PowerPoint Presentation</vt:lpstr>
      <vt:lpstr>To Be Rejected …</vt:lpstr>
      <vt:lpstr>To Be Rejected …</vt:lpstr>
      <vt:lpstr>To Be Rejected …</vt:lpstr>
      <vt:lpstr>To Be Rejected …</vt:lpstr>
      <vt:lpstr>To Be Rejected …</vt:lpstr>
      <vt:lpstr>To Be Rejected …</vt:lpstr>
      <vt:lpstr>To Be Rejected …</vt:lpstr>
      <vt:lpstr>To Be Rejected …</vt:lpstr>
      <vt:lpstr>To Be Rejected …</vt:lpstr>
      <vt:lpstr>To Be Rejected …</vt:lpstr>
      <vt:lpstr>To Be Rejected …</vt:lpstr>
      <vt:lpstr>To Be Rejected …</vt:lpstr>
      <vt:lpstr>To Be Rejected …</vt:lpstr>
      <vt:lpstr>To Be Rejected …</vt:lpstr>
      <vt:lpstr>To Be Rejected …</vt:lpstr>
      <vt:lpstr>To Be Rejected …</vt:lpstr>
      <vt:lpstr>Outline</vt:lpstr>
      <vt:lpstr>What is Plagiarism?</vt:lpstr>
      <vt:lpstr>Types of Plagiarism</vt:lpstr>
      <vt:lpstr>Authorship Rules</vt:lpstr>
      <vt:lpstr>“Substantial Contribution”</vt:lpstr>
      <vt:lpstr>Authorship Rules</vt:lpstr>
      <vt:lpstr>Why Do People Plagiarize?</vt:lpstr>
      <vt:lpstr>Why Do People Plagiarize?</vt:lpstr>
      <vt:lpstr>PowerPoint Presentation</vt:lpstr>
      <vt:lpstr>How To Avoid Plagiarism?</vt:lpstr>
      <vt:lpstr>Getting Papers Accepted ?</vt:lpstr>
      <vt:lpstr>Outline</vt:lpstr>
      <vt:lpstr>Persistence Pays</vt:lpstr>
      <vt:lpstr>Focus on Quality</vt:lpstr>
      <vt:lpstr>Use Your Passion</vt:lpstr>
      <vt:lpstr>Be Proactive</vt:lpstr>
      <vt:lpstr>Take Responsibility</vt:lpstr>
      <vt:lpstr>Diagram of a Research Project</vt:lpstr>
      <vt:lpstr>Outline</vt:lpstr>
      <vt:lpstr>Assumptions Reviewers Make</vt:lpstr>
      <vt:lpstr>5 Reasons to Reject a Paper</vt:lpstr>
      <vt:lpstr>Serious Strategies</vt:lpstr>
      <vt:lpstr>Categorizing Problems</vt:lpstr>
      <vt:lpstr>Making a Recommendation</vt:lpstr>
      <vt:lpstr>Final Reviewing Point</vt:lpstr>
      <vt:lpstr>A Good Day is …</vt:lpstr>
      <vt:lpstr>Acknowledgments</vt:lpstr>
    </vt:vector>
  </TitlesOfParts>
  <Company>GMU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PhD -- Choosing an Advisor</dc:title>
  <dc:creator>Jeff Offutt</dc:creator>
  <cp:lastModifiedBy>Jeff Offutt</cp:lastModifiedBy>
  <cp:revision>73</cp:revision>
  <dcterms:created xsi:type="dcterms:W3CDTF">2001-09-18T20:16:12Z</dcterms:created>
  <dcterms:modified xsi:type="dcterms:W3CDTF">2015-12-10T23:05:06Z</dcterms:modified>
</cp:coreProperties>
</file>