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39"/>
  </p:notesMasterIdLst>
  <p:handoutMasterIdLst>
    <p:handoutMasterId r:id="rId40"/>
  </p:handoutMasterIdLst>
  <p:sldIdLst>
    <p:sldId id="256" r:id="rId2"/>
    <p:sldId id="621" r:id="rId3"/>
    <p:sldId id="515" r:id="rId4"/>
    <p:sldId id="563" r:id="rId5"/>
    <p:sldId id="482" r:id="rId6"/>
    <p:sldId id="568" r:id="rId7"/>
    <p:sldId id="622" r:id="rId8"/>
    <p:sldId id="590" r:id="rId9"/>
    <p:sldId id="624" r:id="rId10"/>
    <p:sldId id="625" r:id="rId11"/>
    <p:sldId id="595" r:id="rId12"/>
    <p:sldId id="608" r:id="rId13"/>
    <p:sldId id="559" r:id="rId14"/>
    <p:sldId id="570" r:id="rId15"/>
    <p:sldId id="576" r:id="rId16"/>
    <p:sldId id="573" r:id="rId17"/>
    <p:sldId id="579" r:id="rId18"/>
    <p:sldId id="578" r:id="rId19"/>
    <p:sldId id="577" r:id="rId20"/>
    <p:sldId id="609" r:id="rId21"/>
    <p:sldId id="598" r:id="rId22"/>
    <p:sldId id="599" r:id="rId23"/>
    <p:sldId id="600" r:id="rId24"/>
    <p:sldId id="602" r:id="rId25"/>
    <p:sldId id="605" r:id="rId26"/>
    <p:sldId id="610" r:id="rId27"/>
    <p:sldId id="611" r:id="rId28"/>
    <p:sldId id="613" r:id="rId29"/>
    <p:sldId id="614" r:id="rId30"/>
    <p:sldId id="615" r:id="rId31"/>
    <p:sldId id="617" r:id="rId32"/>
    <p:sldId id="616" r:id="rId33"/>
    <p:sldId id="618" r:id="rId34"/>
    <p:sldId id="626" r:id="rId35"/>
    <p:sldId id="619" r:id="rId36"/>
    <p:sldId id="557" r:id="rId37"/>
    <p:sldId id="620" r:id="rId3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032"/>
    <a:srgbClr val="660066"/>
    <a:srgbClr val="660033"/>
    <a:srgbClr val="3333FF"/>
    <a:srgbClr val="FFFFCC"/>
    <a:srgbClr val="FFCCCC"/>
    <a:srgbClr val="CCECFF"/>
    <a:srgbClr val="FFCCFF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62" autoAdjust="0"/>
    <p:restoredTop sz="95276" autoAdjust="0"/>
  </p:normalViewPr>
  <p:slideViewPr>
    <p:cSldViewPr>
      <p:cViewPr>
        <p:scale>
          <a:sx n="90" d="100"/>
          <a:sy n="90" d="100"/>
        </p:scale>
        <p:origin x="104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0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012" y="102"/>
      </p:cViewPr>
      <p:guideLst>
        <p:guide orient="horz" pos="2928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5" y="2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2197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5" y="8832197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A3CD9C-A9D0-43CE-A6F5-6166C50CA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02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00" y="4416101"/>
            <a:ext cx="5485805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2196"/>
            <a:ext cx="2972098" cy="462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2196"/>
            <a:ext cx="2972098" cy="462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D7020C-64BC-4783-92F3-DB57C6446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Biden said: “Y</a:t>
            </a:r>
            <a:r>
              <a:rPr lang="en-US" dirty="0">
                <a:effectLst/>
                <a:latin typeface="FreightTexBook"/>
              </a:rPr>
              <a:t>our feet will bring you where your heart is. It’s an honor to return.”</a:t>
            </a: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764"/>
            <a:fld id="{04F645CA-CD5F-4DB5-905B-3F152A25A7AC}" type="slidenum">
              <a:rPr lang="en-US" smtClean="0">
                <a:latin typeface="Arial" pitchFamily="34" charset="0"/>
                <a:cs typeface="Arial" pitchFamily="34" charset="0"/>
              </a:rPr>
              <a:pPr defTabSz="919764"/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Baral, Offutt, &amp; </a:t>
            </a:r>
            <a:r>
              <a:rPr lang="en-US" dirty="0" err="1"/>
              <a:t>Mulla</a:t>
            </a:r>
            <a:r>
              <a:rPr lang="en-US" dirty="0"/>
              <a:t>,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Self determination: A comprehensive strategy for making automated tests more effective and efficient, ICST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72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FB9554-397F-48F2-9E50-3D9FEE38E095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2193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Ammann &amp; Offutt, Introduction to Software Testing edition 2,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18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6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 &amp; Offutt,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Test Automation Language Framework for Behavioral Models, A-MOST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1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Briand, Di </a:t>
            </a:r>
            <a:r>
              <a:rPr lang="en-US" b="0" dirty="0" err="1"/>
              <a:t>Penta</a:t>
            </a:r>
            <a:r>
              <a:rPr lang="en-US" b="0" dirty="0"/>
              <a:t>,</a:t>
            </a:r>
            <a:r>
              <a:rPr lang="en-US" b="0" baseline="0" dirty="0"/>
              <a:t> </a:t>
            </a:r>
            <a:r>
              <a:rPr lang="en-US" b="0" dirty="0" err="1"/>
              <a:t>Labiche</a:t>
            </a:r>
            <a:r>
              <a:rPr lang="en-US" b="0" dirty="0"/>
              <a:t>, Assessing and Improving State-Based Class Testing: A Series of Experiments, TSE 2004</a:t>
            </a:r>
          </a:p>
          <a:p>
            <a:r>
              <a:rPr lang="en-US" dirty="0"/>
              <a:t>Barr, Harman, McMinn, </a:t>
            </a:r>
            <a:r>
              <a:rPr lang="en-US" dirty="0" err="1"/>
              <a:t>Shahbaz</a:t>
            </a:r>
            <a:r>
              <a:rPr lang="en-US" dirty="0"/>
              <a:t>, &amp; </a:t>
            </a:r>
            <a:r>
              <a:rPr lang="en-US" dirty="0" err="1"/>
              <a:t>Yoo</a:t>
            </a:r>
            <a:r>
              <a:rPr lang="en-US" dirty="0"/>
              <a:t>, The Oracle Problem in Software Testing: A Survey, TSE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Morell, A Theory of Fault-Based Testing, 1990 (PhD dissertation 1984)</a:t>
            </a:r>
            <a:br>
              <a:rPr lang="en-US" dirty="0"/>
            </a:br>
            <a:r>
              <a:rPr lang="en-US" dirty="0"/>
              <a:t>Offutt, Automatic Test Data Generation, PhD dissertation 1988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80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Fowler, Eradicating non-determinism in tests, online 2011</a:t>
            </a:r>
            <a:br>
              <a:rPr lang="en-US" dirty="0"/>
            </a:br>
            <a:r>
              <a:rPr lang="en-US" dirty="0"/>
              <a:t>Luo, Hariri, </a:t>
            </a:r>
            <a:r>
              <a:rPr lang="en-US" dirty="0" err="1"/>
              <a:t>Eloussi</a:t>
            </a:r>
            <a:r>
              <a:rPr lang="en-US" dirty="0"/>
              <a:t>, </a:t>
            </a:r>
            <a:r>
              <a:rPr lang="en-US" dirty="0" err="1"/>
              <a:t>Marinov</a:t>
            </a:r>
            <a:r>
              <a:rPr lang="en-US" dirty="0"/>
              <a:t>, An Empirical Analysis of Flaky Tests, FSE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03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bg1"/>
                </a:solidFill>
              </a:rPr>
              <a:t>Nan Li and Jeff Offutt, Test oracle strategies for model-based testing, TSE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D7020C-64BC-4783-92F3-DB57C644630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7" descr="gmulogo-color15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9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9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Date Placeholder 4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324600"/>
            <a:ext cx="2133600" cy="457200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r>
              <a:rPr lang="en-US"/>
              <a:t>Lund University</a:t>
            </a:r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9362"/>
            <a:ext cx="2895600" cy="457200"/>
          </a:xfr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fld id="{F1A963A7-A787-48F9-851B-428511D398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624A2-6224-4CE2-BBD9-092C277B9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F6CF8-09BA-4068-99EA-5EA8E0561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419600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419600" cy="26289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8586C-20F8-49BE-BCF3-845D3945B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63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757DC-6909-4280-84B1-498D80798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E5886-0194-4F8E-9B90-3E1B5C1B4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54668-7E3B-4FB3-8AC8-7C94E2195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8E9A8-8ADA-4849-9848-2FE04E307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FB2CC-0026-474A-8143-56756D8BC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44FE-9A1B-4119-9942-148DA56A8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9B41-A495-4686-99F5-94938DCD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C1B0-56E5-45C2-8102-650CAB1BE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69850" y="0"/>
            <a:ext cx="8388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290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14399"/>
            <a:ext cx="8991600" cy="569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9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5110"/>
            <a:ext cx="2895600" cy="24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© Jeff Offutt</a:t>
            </a:r>
          </a:p>
        </p:txBody>
      </p:sp>
      <p:sp>
        <p:nvSpPr>
          <p:cNvPr id="129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3756" y="6615110"/>
            <a:ext cx="1653382" cy="24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843853-28E4-4D1D-B0D8-C02B7412986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9072" name="Line 48"/>
          <p:cNvSpPr>
            <a:spLocks noChangeShapeType="1"/>
          </p:cNvSpPr>
          <p:nvPr userDrawn="1"/>
        </p:nvSpPr>
        <p:spPr bwMode="auto">
          <a:xfrm>
            <a:off x="-1" y="852488"/>
            <a:ext cx="9131301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 flipH="1">
            <a:off x="8686800" y="6639545"/>
            <a:ext cx="417514" cy="2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 dirty="0"/>
              <a:t>of </a:t>
            </a:r>
            <a:r>
              <a:rPr lang="en-US" sz="800" b="0" dirty="0" smtClean="0"/>
              <a:t>37</a:t>
            </a:r>
            <a:endParaRPr lang="en-US" sz="800" b="0" dirty="0"/>
          </a:p>
        </p:txBody>
      </p:sp>
      <p:sp>
        <p:nvSpPr>
          <p:cNvPr id="50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6614144"/>
            <a:ext cx="2133600" cy="239093"/>
          </a:xfrm>
          <a:prstGeom prst="rect">
            <a:avLst/>
          </a:prstGeom>
        </p:spPr>
        <p:txBody>
          <a:bodyPr/>
          <a:lstStyle>
            <a:lvl1pPr>
              <a:defRPr sz="800" b="0"/>
            </a:lvl1pPr>
          </a:lstStyle>
          <a:p>
            <a:pPr>
              <a:defRPr/>
            </a:pPr>
            <a:r>
              <a:rPr lang="en-US"/>
              <a:t>Lund University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6200" y="6581001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test automation     …     TA achievements     …     major challenges &amp; open problems   …   takeaways 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687" y="0"/>
            <a:ext cx="801313" cy="847411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5000"/>
        <a:buFont typeface="Gill Sans MT" panose="020B0502020104020203" pitchFamily="34" charset="0"/>
        <a:buChar char="•"/>
        <a:defRPr sz="28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SzPct val="105000"/>
        <a:buFont typeface="Courier New" panose="02070309020205020404" pitchFamily="49" charset="0"/>
        <a:buChar char="o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Tx/>
        <a:buSzPct val="105000"/>
        <a:buFont typeface="Wingdings" panose="05000000000000000000" pitchFamily="2" charset="2"/>
        <a:buChar char="v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" y="381000"/>
            <a:ext cx="8991600" cy="3048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dirty="0"/>
              <a:t>Test Automation:</a:t>
            </a:r>
            <a:br>
              <a:rPr lang="en-US" sz="4000" b="1" dirty="0"/>
            </a:br>
            <a:r>
              <a:rPr lang="en-US" b="1" dirty="0"/>
              <a:t>From slow &amp; weak …</a:t>
            </a:r>
            <a:br>
              <a:rPr lang="en-US" b="1" dirty="0"/>
            </a:br>
            <a:r>
              <a:rPr lang="en-US" b="1" dirty="0"/>
              <a:t>to fast, flaky, &amp; blind …</a:t>
            </a:r>
            <a:br>
              <a:rPr lang="en-US" b="1" dirty="0"/>
            </a:br>
            <a:r>
              <a:rPr lang="en-US" b="1" dirty="0"/>
              <a:t>to smart &amp; effective</a:t>
            </a:r>
            <a:endParaRPr lang="en-US" sz="40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14400" y="3048000"/>
            <a:ext cx="7315200" cy="28956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Offutt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George Mason University</a:t>
            </a:r>
          </a:p>
          <a:p>
            <a:pPr lvl="0" algn="ctr">
              <a:defRPr/>
            </a:pPr>
            <a:r>
              <a:rPr lang="en-US" sz="2400" b="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cs.gmu.edu/~offutt</a:t>
            </a:r>
          </a:p>
        </p:txBody>
      </p:sp>
      <p:pic>
        <p:nvPicPr>
          <p:cNvPr id="5" name="Picture 4" descr="gmulogo-color1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le 1"/>
          <p:cNvSpPr/>
          <p:nvPr/>
        </p:nvSpPr>
        <p:spPr bwMode="auto">
          <a:xfrm>
            <a:off x="4419600" y="5638800"/>
            <a:ext cx="4572000" cy="1081088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“Science can amuse and fascinate us, but it is engineering that changes the world.”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-- Isaac Asimov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" y="0"/>
            <a:ext cx="8429560" cy="114300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sz="3200" dirty="0"/>
              <a:t>example—vending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test: [ 1, 3, 4, 1, 2, 4 ]</a:t>
            </a:r>
          </a:p>
          <a:p>
            <a:r>
              <a:rPr lang="en-US" dirty="0"/>
              <a:t>Refined abstract test:</a:t>
            </a:r>
          </a:p>
          <a:p>
            <a:pPr lvl="1"/>
            <a:r>
              <a:rPr lang="en-US" sz="2000" dirty="0"/>
              <a:t> </a:t>
            </a:r>
          </a:p>
          <a:p>
            <a:r>
              <a:rPr lang="en-US" dirty="0"/>
              <a:t>Concrete test (mapping):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r>
              <a:rPr lang="en-US" dirty="0"/>
              <a:t>Testers implement abstract tests by hand</a:t>
            </a:r>
          </a:p>
          <a:p>
            <a:pPr lvl="1"/>
            <a:r>
              <a:rPr lang="en-US" dirty="0"/>
              <a:t>But each transition </a:t>
            </a:r>
            <a:r>
              <a:rPr lang="en-US" dirty="0">
                <a:solidFill>
                  <a:srgbClr val="FFFF00"/>
                </a:solidFill>
              </a:rPr>
              <a:t>maps</a:t>
            </a:r>
            <a:r>
              <a:rPr lang="en-US" dirty="0"/>
              <a:t> to specific concrete actions</a:t>
            </a:r>
          </a:p>
          <a:p>
            <a:pPr lvl="1"/>
            <a:r>
              <a:rPr lang="en-US" dirty="0"/>
              <a:t>Automate by </a:t>
            </a:r>
            <a:r>
              <a:rPr lang="en-US" dirty="0">
                <a:solidFill>
                  <a:srgbClr val="FFFF00"/>
                </a:solidFill>
              </a:rPr>
              <a:t>assembling</a:t>
            </a:r>
            <a:r>
              <a:rPr lang="en-US" dirty="0"/>
              <a:t> concrete test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968846" y="1373679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7795617" y="1373679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5968846" y="3281010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7795617" y="3281010"/>
            <a:ext cx="703793" cy="650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cxnSp>
        <p:nvCxnSpPr>
          <p:cNvPr id="13" name="Straight Arrow Connector 12"/>
          <p:cNvCxnSpPr>
            <a:stCxn id="9" idx="6"/>
            <a:endCxn id="10" idx="2"/>
          </p:cNvCxnSpPr>
          <p:nvPr/>
        </p:nvCxnSpPr>
        <p:spPr>
          <a:xfrm>
            <a:off x="6672639" y="1698721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97754" y="1373679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15" name="Straight Arrow Connector 14"/>
          <p:cNvCxnSpPr>
            <a:stCxn id="9" idx="4"/>
            <a:endCxn id="11" idx="0"/>
          </p:cNvCxnSpPr>
          <p:nvPr/>
        </p:nvCxnSpPr>
        <p:spPr>
          <a:xfrm>
            <a:off x="6320743" y="2023762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58882" y="2023762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672639" y="3483888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672639" y="3681643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820432" y="3100114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22" name="Straight Arrow Connector 21"/>
          <p:cNvCxnSpPr>
            <a:stCxn id="12" idx="1"/>
            <a:endCxn id="9" idx="5"/>
          </p:cNvCxnSpPr>
          <p:nvPr/>
        </p:nvCxnSpPr>
        <p:spPr>
          <a:xfrm flipH="1" flipV="1">
            <a:off x="6569571" y="1928560"/>
            <a:ext cx="1329114" cy="144765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67"/>
          <p:cNvCxnSpPr>
            <a:stCxn id="10" idx="0"/>
            <a:endCxn id="10" idx="6"/>
          </p:cNvCxnSpPr>
          <p:nvPr/>
        </p:nvCxnSpPr>
        <p:spPr>
          <a:xfrm rot="16200000" flipH="1">
            <a:off x="8160941" y="1360252"/>
            <a:ext cx="325042" cy="351896"/>
          </a:xfrm>
          <a:prstGeom prst="curvedConnector4">
            <a:avLst>
              <a:gd name="adj1" fmla="val -70329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751322" y="838200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26" name="Straight Arrow Connector 67"/>
          <p:cNvCxnSpPr>
            <a:stCxn id="11" idx="4"/>
            <a:endCxn id="11" idx="2"/>
          </p:cNvCxnSpPr>
          <p:nvPr/>
        </p:nvCxnSpPr>
        <p:spPr>
          <a:xfrm rot="5400000" flipH="1">
            <a:off x="5982274" y="3592625"/>
            <a:ext cx="325041" cy="351897"/>
          </a:xfrm>
          <a:prstGeom prst="curvedConnector4">
            <a:avLst>
              <a:gd name="adj1" fmla="val -70330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67"/>
          <p:cNvCxnSpPr>
            <a:stCxn id="12" idx="6"/>
            <a:endCxn id="12" idx="4"/>
          </p:cNvCxnSpPr>
          <p:nvPr/>
        </p:nvCxnSpPr>
        <p:spPr>
          <a:xfrm flipH="1">
            <a:off x="8147514" y="3606052"/>
            <a:ext cx="351896" cy="325041"/>
          </a:xfrm>
          <a:prstGeom prst="curvedConnector4">
            <a:avLst>
              <a:gd name="adj1" fmla="val -64962"/>
              <a:gd name="adj2" fmla="val 170330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230030" y="924833"/>
            <a:ext cx="181425" cy="19010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Straight Arrow Connector 28"/>
          <p:cNvCxnSpPr>
            <a:stCxn id="28" idx="4"/>
            <a:endCxn id="9" idx="0"/>
          </p:cNvCxnSpPr>
          <p:nvPr/>
        </p:nvCxnSpPr>
        <p:spPr>
          <a:xfrm>
            <a:off x="6320743" y="1114937"/>
            <a:ext cx="0" cy="25874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838834" y="3319675"/>
            <a:ext cx="617358" cy="572752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1AD598-4DD6-40A0-9157-D375FA6E34D5}"/>
              </a:ext>
            </a:extLst>
          </p:cNvPr>
          <p:cNvSpPr txBox="1"/>
          <p:nvPr/>
        </p:nvSpPr>
        <p:spPr>
          <a:xfrm>
            <a:off x="818844" y="1906433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sz="2000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, Coin,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en-US" sz="2000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, Coin,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sz="2000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sz="2000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ABBE1B6-9F91-44A1-91BA-75EA2D2F82BC}"/>
              </a:ext>
            </a:extLst>
          </p:cNvPr>
          <p:cNvSpPr txBox="1"/>
          <p:nvPr/>
        </p:nvSpPr>
        <p:spPr>
          <a:xfrm>
            <a:off x="449505" y="2786896"/>
            <a:ext cx="42425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lvl="1">
              <a:spcBef>
                <a:spcPts val="300"/>
              </a:spcBef>
            </a:pP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= Jameson; </a:t>
            </a:r>
            <a:r>
              <a:rPr lang="en-US" sz="20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sz="2000" b="0" dirty="0" err="1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IrishWhiskey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“2 €”; </a:t>
            </a:r>
            <a:r>
              <a:rPr lang="en-US" sz="20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addCoin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choose</a:t>
            </a:r>
            <a:r>
              <a:rPr lang="en-US" sz="2000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IrishWhiskey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(); 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dispense();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= “2 €”;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addCoin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= Jameson;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sz="2000" b="0" dirty="0" err="1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IrishWhiskey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2BCE98-6F1D-4E06-92D8-A659B7B86D74}"/>
              </a:ext>
            </a:extLst>
          </p:cNvPr>
          <p:cNvSpPr txBox="1"/>
          <p:nvPr/>
        </p:nvSpPr>
        <p:spPr>
          <a:xfrm>
            <a:off x="6672639" y="3733800"/>
            <a:ext cx="1329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8A04C69-2F87-4EC5-8325-783234B5ED34}"/>
              </a:ext>
            </a:extLst>
          </p:cNvPr>
          <p:cNvSpPr txBox="1"/>
          <p:nvPr/>
        </p:nvSpPr>
        <p:spPr>
          <a:xfrm>
            <a:off x="7500775" y="2514600"/>
            <a:ext cx="134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C47352D-BA95-4EFC-8E25-B3CA8969BAF3}"/>
              </a:ext>
            </a:extLst>
          </p:cNvPr>
          <p:cNvSpPr txBox="1"/>
          <p:nvPr/>
        </p:nvSpPr>
        <p:spPr>
          <a:xfrm>
            <a:off x="6820432" y="2057400"/>
            <a:ext cx="1296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1A9B185-4434-4273-8012-9E830E6F0406}"/>
              </a:ext>
            </a:extLst>
          </p:cNvPr>
          <p:cNvSpPr txBox="1"/>
          <p:nvPr/>
        </p:nvSpPr>
        <p:spPr>
          <a:xfrm>
            <a:off x="5829383" y="2514600"/>
            <a:ext cx="134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B2AB8E6-0933-45C9-B057-3AA3463B8E31}"/>
              </a:ext>
            </a:extLst>
          </p:cNvPr>
          <p:cNvSpPr txBox="1"/>
          <p:nvPr/>
        </p:nvSpPr>
        <p:spPr>
          <a:xfrm>
            <a:off x="5494192" y="4127175"/>
            <a:ext cx="134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CCA7D8-C456-4E47-BA69-E82AA39AD567}"/>
              </a:ext>
            </a:extLst>
          </p:cNvPr>
          <p:cNvSpPr txBox="1"/>
          <p:nvPr/>
        </p:nvSpPr>
        <p:spPr>
          <a:xfrm>
            <a:off x="7721442" y="4057913"/>
            <a:ext cx="1346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en-US" b="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Whiskey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0" i="1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 Coin</a:t>
            </a:r>
          </a:p>
        </p:txBody>
      </p:sp>
    </p:spTree>
    <p:extLst>
      <p:ext uri="{BB962C8B-B14F-4D97-AF65-F5344CB8AC3E}">
        <p14:creationId xmlns:p14="http://schemas.microsoft.com/office/powerpoint/2010/main" val="5772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test components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11</a:t>
            </a:fld>
            <a:endParaRPr lang="en-US" altLang="zh-CN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173510" y="1311441"/>
            <a:ext cx="3135171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components</a:t>
            </a:r>
            <a:endParaRPr lang="en-US" sz="3200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16921" y="1978485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C1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16921" y="2632202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C2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16921" y="3285919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C3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916921" y="3939636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C4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916921" y="4593353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C5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916921" y="5247070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C6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916921" y="5900789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C7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946352" y="1590886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1</a:t>
            </a:r>
            <a:endParaRPr lang="en-US" sz="3200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5047568" y="3790010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3</a:t>
            </a:r>
            <a:endParaRPr lang="en-US" sz="3200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733667" y="1737918"/>
            <a:ext cx="1263316" cy="51464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2</a:t>
            </a:r>
            <a:endParaRPr lang="en-US" sz="3200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912906" y="1983207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C1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912906" y="3290641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C3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912906" y="394435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C4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916921" y="1978484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C1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912906" y="4593353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C5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912906" y="5247057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C6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937815" y="2632201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C2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912906" y="590773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C7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937815" y="3944358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C4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928952" y="4593352"/>
            <a:ext cx="659202" cy="524083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C5</a:t>
            </a:r>
            <a:endParaRPr lang="en-US" b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8-Point Star 29"/>
          <p:cNvSpPr/>
          <p:nvPr/>
        </p:nvSpPr>
        <p:spPr>
          <a:xfrm rot="20323394">
            <a:off x="1726569" y="3748400"/>
            <a:ext cx="3378928" cy="2738069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Each abstract test component </a:t>
            </a:r>
            <a:r>
              <a:rPr lang="en-US" sz="24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is mapped </a:t>
            </a:r>
            <a:r>
              <a:rPr lang="en-US" sz="24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to real code in concrete tests</a:t>
            </a:r>
          </a:p>
        </p:txBody>
      </p:sp>
      <p:sp>
        <p:nvSpPr>
          <p:cNvPr id="31" name="8-Point Star 30"/>
          <p:cNvSpPr/>
          <p:nvPr/>
        </p:nvSpPr>
        <p:spPr>
          <a:xfrm rot="21156703">
            <a:off x="6577386" y="4217022"/>
            <a:ext cx="1827637" cy="1276741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many times</a:t>
            </a:r>
          </a:p>
        </p:txBody>
      </p:sp>
      <p:sp>
        <p:nvSpPr>
          <p:cNvPr id="29" name="Rounded Rectangle 28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flipH="1">
            <a:off x="5334000" y="6106180"/>
            <a:ext cx="3733798" cy="52322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Li &amp; 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Test Automation Language Framework for Behavioral Models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A-MOST 2015</a:t>
            </a:r>
          </a:p>
        </p:txBody>
      </p:sp>
    </p:spTree>
    <p:extLst>
      <p:ext uri="{BB962C8B-B14F-4D97-AF65-F5344CB8AC3E}">
        <p14:creationId xmlns:p14="http://schemas.microsoft.com/office/powerpoint/2010/main" val="139839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3658 0.0340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95559E-6 L 0.36615 -0.06824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-3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1321E-7 L 0.36684 -0.0786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-39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67101 0.05185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42" y="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67101 -0.24491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42" y="-1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2177E-6 L 0.67309 -0.25561 " pathEditMode="relative" rAng="0" ptsTypes="AA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46" y="-12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48247 0.25463 " pathEditMode="relative" rAng="0" ptsTypes="AA">
                                      <p:cBhvr>
                                        <p:cTn id="9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15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48143 0.14814 " pathEditMode="relative" rAng="0" ptsTypes="AA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62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48368 0.13866 " pathEditMode="relative" rAng="0" ptsTypes="AA">
                                      <p:cBhvr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84" y="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681 0.02963 " pathEditMode="relative" rAng="0" ptsTypes="AA"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40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371600" y="1828800"/>
            <a:ext cx="6407150" cy="3048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chievements in test automation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(generation)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(2) test</a:t>
            </a:r>
            <a:r>
              <a:rPr kumimoji="0" lang="en-US" sz="4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oracles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676400" y="6019800"/>
            <a:ext cx="7391398" cy="52322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Briand, Di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Penta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Labiche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Assessing and Improving State-Based Class Testing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TSE 2004</a:t>
            </a:r>
          </a:p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Barr, Harman, McMinn,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Shahbaz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&amp;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Yoo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The Oracle Problem in Software Testing: A Survey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TSE 2015</a:t>
            </a:r>
          </a:p>
        </p:txBody>
      </p:sp>
    </p:spTree>
    <p:extLst>
      <p:ext uri="{BB962C8B-B14F-4D97-AF65-F5344CB8AC3E}">
        <p14:creationId xmlns:p14="http://schemas.microsoft.com/office/powerpoint/2010/main" val="34322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719F-E5FB-4868-B33E-8524142C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1980s RIP model (fault &amp; failure)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090-3455-40AF-8458-CC0EE37D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08006" y="974435"/>
            <a:ext cx="2912919" cy="5284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eachability</a:t>
            </a:r>
          </a:p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I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nfection</a:t>
            </a:r>
          </a:p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P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ropagation</a:t>
            </a:r>
          </a:p>
        </p:txBody>
      </p:sp>
      <p:sp>
        <p:nvSpPr>
          <p:cNvPr id="9" name="Oval 8"/>
          <p:cNvSpPr/>
          <p:nvPr/>
        </p:nvSpPr>
        <p:spPr>
          <a:xfrm>
            <a:off x="3605545" y="914400"/>
            <a:ext cx="1361404" cy="1083491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10" name="Oval 9"/>
          <p:cNvSpPr/>
          <p:nvPr/>
        </p:nvSpPr>
        <p:spPr>
          <a:xfrm>
            <a:off x="3508937" y="2438400"/>
            <a:ext cx="1554621" cy="1269154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1" name="Oval 10"/>
          <p:cNvSpPr/>
          <p:nvPr/>
        </p:nvSpPr>
        <p:spPr>
          <a:xfrm>
            <a:off x="3213487" y="4191000"/>
            <a:ext cx="2145520" cy="1860910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Error program state</a:t>
            </a:r>
          </a:p>
        </p:txBody>
      </p:sp>
      <p:cxnSp>
        <p:nvCxnSpPr>
          <p:cNvPr id="12" name="Straight Arrow Connector 11"/>
          <p:cNvCxnSpPr>
            <a:stCxn id="9" idx="4"/>
            <a:endCxn id="10" idx="0"/>
          </p:cNvCxnSpPr>
          <p:nvPr/>
        </p:nvCxnSpPr>
        <p:spPr>
          <a:xfrm>
            <a:off x="4286247" y="1997891"/>
            <a:ext cx="1" cy="440509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3" name="Straight Arrow Connector 12"/>
          <p:cNvCxnSpPr>
            <a:stCxn id="10" idx="4"/>
            <a:endCxn id="11" idx="0"/>
          </p:cNvCxnSpPr>
          <p:nvPr/>
        </p:nvCxnSpPr>
        <p:spPr>
          <a:xfrm flipH="1">
            <a:off x="4286247" y="3707554"/>
            <a:ext cx="1" cy="483446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TextBox 13"/>
          <p:cNvSpPr txBox="1"/>
          <p:nvPr/>
        </p:nvSpPr>
        <p:spPr>
          <a:xfrm>
            <a:off x="3232101" y="3657600"/>
            <a:ext cx="1058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Infects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12836" y="1981200"/>
            <a:ext cx="1377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Reaches</a:t>
            </a:r>
          </a:p>
        </p:txBody>
      </p:sp>
      <p:cxnSp>
        <p:nvCxnSpPr>
          <p:cNvPr id="16" name="Straight Arrow Connector 15"/>
          <p:cNvCxnSpPr>
            <a:stCxn id="11" idx="7"/>
            <a:endCxn id="18" idx="3"/>
          </p:cNvCxnSpPr>
          <p:nvPr/>
        </p:nvCxnSpPr>
        <p:spPr>
          <a:xfrm flipV="1">
            <a:off x="5044803" y="3951924"/>
            <a:ext cx="716331" cy="511600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7" name="TextBox 16"/>
          <p:cNvSpPr txBox="1"/>
          <p:nvPr/>
        </p:nvSpPr>
        <p:spPr>
          <a:xfrm>
            <a:off x="5297735" y="4494175"/>
            <a:ext cx="169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Propagates</a:t>
            </a:r>
          </a:p>
        </p:txBody>
      </p:sp>
      <p:sp>
        <p:nvSpPr>
          <p:cNvPr id="18" name="Oval 17"/>
          <p:cNvSpPr/>
          <p:nvPr/>
        </p:nvSpPr>
        <p:spPr>
          <a:xfrm>
            <a:off x="5181601" y="898267"/>
            <a:ext cx="3957302" cy="3577582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Outputs</a:t>
            </a:r>
          </a:p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kern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(final program state)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4286246" y="6096000"/>
            <a:ext cx="4781551" cy="52322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Morell,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A Theory of Fault-Based Testing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1990 (PhD diss. 1984)</a:t>
            </a:r>
            <a:b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Automatic Test Data Generation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 (PhD diss. 1988)</a:t>
            </a:r>
          </a:p>
        </p:txBody>
      </p:sp>
    </p:spTree>
    <p:extLst>
      <p:ext uri="{BB962C8B-B14F-4D97-AF65-F5344CB8AC3E}">
        <p14:creationId xmlns:p14="http://schemas.microsoft.com/office/powerpoint/2010/main" val="364823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719F-E5FB-4868-B33E-8524142C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 model assumptions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090-3455-40AF-8458-CC0EE37D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4720709"/>
            <a:ext cx="2209800" cy="1210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2400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</a:t>
            </a:r>
            <a:r>
              <a:rPr lang="en-US" altLang="zh-CN" sz="2400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eachability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2400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I</a:t>
            </a:r>
            <a:r>
              <a:rPr lang="en-US" altLang="zh-CN" sz="2400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nfection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2400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P</a:t>
            </a:r>
            <a:r>
              <a:rPr lang="en-US" altLang="zh-CN" sz="2400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ropagation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5000" y="4098667"/>
            <a:ext cx="3945164" cy="2454533"/>
            <a:chOff x="2912836" y="898267"/>
            <a:chExt cx="6085960" cy="5292155"/>
          </a:xfrm>
        </p:grpSpPr>
        <p:sp>
          <p:nvSpPr>
            <p:cNvPr id="9" name="Oval 8"/>
            <p:cNvSpPr/>
            <p:nvPr/>
          </p:nvSpPr>
          <p:spPr>
            <a:xfrm>
              <a:off x="3605545" y="937696"/>
              <a:ext cx="1361404" cy="1083491"/>
            </a:xfrm>
            <a:prstGeom prst="ellipse">
              <a:avLst/>
            </a:prstGeom>
            <a:solidFill>
              <a:srgbClr val="FFFF00">
                <a:lumMod val="75000"/>
              </a:srgbClr>
            </a:solidFill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Test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3508937" y="2540773"/>
              <a:ext cx="1554621" cy="1269154"/>
            </a:xfrm>
            <a:prstGeom prst="ellipse">
              <a:avLst/>
            </a:prstGeom>
            <a:solidFill>
              <a:srgbClr val="FFFF00">
                <a:lumMod val="75000"/>
              </a:srgbClr>
            </a:solidFill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Fault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3213487" y="4329512"/>
              <a:ext cx="2145520" cy="1860910"/>
            </a:xfrm>
            <a:prstGeom prst="ellipse">
              <a:avLst/>
            </a:prstGeom>
            <a:solidFill>
              <a:srgbClr val="FFFF00">
                <a:lumMod val="75000"/>
              </a:srgbClr>
            </a:solidFill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Error program state</a:t>
              </a:r>
            </a:p>
          </p:txBody>
        </p:sp>
        <p:cxnSp>
          <p:nvCxnSpPr>
            <p:cNvPr id="12" name="Straight Arrow Connector 11"/>
            <p:cNvCxnSpPr>
              <a:endCxn id="10" idx="0"/>
            </p:cNvCxnSpPr>
            <p:nvPr/>
          </p:nvCxnSpPr>
          <p:spPr>
            <a:xfrm>
              <a:off x="4286247" y="2024847"/>
              <a:ext cx="1" cy="515926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3" name="Straight Arrow Connector 12"/>
            <p:cNvCxnSpPr>
              <a:stCxn id="10" idx="4"/>
              <a:endCxn id="11" idx="0"/>
            </p:cNvCxnSpPr>
            <p:nvPr/>
          </p:nvCxnSpPr>
          <p:spPr>
            <a:xfrm flipH="1">
              <a:off x="4286247" y="3809927"/>
              <a:ext cx="1" cy="519585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4" name="TextBox 13"/>
            <p:cNvSpPr txBox="1"/>
            <p:nvPr/>
          </p:nvSpPr>
          <p:spPr>
            <a:xfrm>
              <a:off x="3232100" y="3736344"/>
              <a:ext cx="1058595" cy="663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hangingPunct="0"/>
              <a:r>
                <a:rPr lang="en-US" sz="1400" b="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Infects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12836" y="2011379"/>
              <a:ext cx="1377861" cy="663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hangingPunct="0"/>
              <a:r>
                <a:rPr lang="en-US" sz="1400" b="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Reaches</a:t>
              </a:r>
            </a:p>
          </p:txBody>
        </p:sp>
        <p:cxnSp>
          <p:nvCxnSpPr>
            <p:cNvPr id="16" name="Straight Arrow Connector 15"/>
            <p:cNvCxnSpPr>
              <a:endCxn id="18" idx="3"/>
            </p:cNvCxnSpPr>
            <p:nvPr/>
          </p:nvCxnSpPr>
          <p:spPr>
            <a:xfrm flipV="1">
              <a:off x="5044803" y="3951924"/>
              <a:ext cx="847239" cy="650112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7" name="TextBox 16"/>
            <p:cNvSpPr txBox="1"/>
            <p:nvPr/>
          </p:nvSpPr>
          <p:spPr>
            <a:xfrm>
              <a:off x="5297734" y="4494176"/>
              <a:ext cx="1692464" cy="663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hangingPunct="0"/>
              <a:r>
                <a:rPr lang="en-US" sz="1400" b="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Propagates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5359007" y="898267"/>
              <a:ext cx="3639789" cy="3577582"/>
            </a:xfrm>
            <a:prstGeom prst="ellipse">
              <a:avLst/>
            </a:prstGeom>
            <a:solidFill>
              <a:srgbClr val="FFFF00">
                <a:lumMod val="75000"/>
              </a:srgbClr>
            </a:solidFill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Outputs</a:t>
              </a:r>
            </a:p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0" kern="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(final program state)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ounded Rectangle 18"/>
          <p:cNvSpPr/>
          <p:nvPr/>
        </p:nvSpPr>
        <p:spPr bwMode="auto">
          <a:xfrm>
            <a:off x="914400" y="990600"/>
            <a:ext cx="7315200" cy="2424114"/>
          </a:xfrm>
          <a:prstGeom prst="roundRect">
            <a:avLst/>
          </a:prstGeom>
          <a:solidFill>
            <a:srgbClr val="3333FF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Implicit assumptions</a:t>
            </a:r>
          </a:p>
          <a:p>
            <a:pPr marL="514350" marR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human tester looked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the output state</a:t>
            </a:r>
          </a:p>
          <a:p>
            <a:pPr marL="514350" marR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800" b="0" baseline="0" dirty="0">
                <a:latin typeface="Calibri" panose="020F0502020204030204" pitchFamily="34" charset="0"/>
                <a:cs typeface="Calibri" panose="020F0502020204030204" pitchFamily="34" charset="0"/>
              </a:rPr>
              <a:t>If the output was wrong, the tester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 saw it</a:t>
            </a:r>
          </a:p>
          <a:p>
            <a:pPr lvl="1"/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  No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false positives</a:t>
            </a:r>
          </a:p>
          <a:p>
            <a:pPr lvl="1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        No</a:t>
            </a:r>
            <a:r>
              <a:rPr lang="en-US" sz="2800" b="0" i="1" dirty="0">
                <a:latin typeface="Calibri" panose="020F0502020204030204" pitchFamily="34" charset="0"/>
                <a:cs typeface="Calibri" panose="020F0502020204030204" pitchFamily="34" charset="0"/>
              </a:rPr>
              <a:t> false negatives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ight Arrow 3"/>
          <p:cNvSpPr/>
          <p:nvPr/>
        </p:nvSpPr>
        <p:spPr bwMode="auto">
          <a:xfrm>
            <a:off x="1447800" y="2628898"/>
            <a:ext cx="609600" cy="228600"/>
          </a:xfrm>
          <a:prstGeom prst="rightArrow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>
            <a:off x="1447800" y="3048000"/>
            <a:ext cx="609600" cy="228600"/>
          </a:xfrm>
          <a:prstGeom prst="rightArrow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H="1" flipV="1">
            <a:off x="1447800" y="1560253"/>
            <a:ext cx="6553200" cy="533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8020447" y="2102498"/>
            <a:ext cx="0" cy="170957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7123905" y="3768762"/>
            <a:ext cx="1791495" cy="36883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assertions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 flipH="1" flipV="1">
            <a:off x="1472193" y="2231570"/>
            <a:ext cx="5538207" cy="54351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7010400" y="2759488"/>
            <a:ext cx="0" cy="185544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6248400" y="4614935"/>
            <a:ext cx="2598738" cy="90003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If the assertion looks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H="1" flipV="1">
            <a:off x="2111960" y="2585926"/>
            <a:ext cx="3203347" cy="34206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5087469" y="2964469"/>
            <a:ext cx="1685673" cy="36883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common!</a:t>
            </a:r>
          </a:p>
        </p:txBody>
      </p:sp>
      <p:cxnSp>
        <p:nvCxnSpPr>
          <p:cNvPr id="39" name="Straight Connector 38"/>
          <p:cNvCxnSpPr>
            <a:stCxn id="37" idx="1"/>
          </p:cNvCxnSpPr>
          <p:nvPr/>
        </p:nvCxnSpPr>
        <p:spPr bwMode="auto">
          <a:xfrm flipH="1" flipV="1">
            <a:off x="2117846" y="3125309"/>
            <a:ext cx="2969623" cy="235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6129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</a:t>
            </a:r>
            <a:r>
              <a:rPr lang="en-US" sz="4400" b="1" dirty="0"/>
              <a:t>R</a:t>
            </a:r>
            <a:r>
              <a:rPr lang="en-US" dirty="0"/>
              <a:t> model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8006" y="974435"/>
            <a:ext cx="2912919" cy="5284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eachability</a:t>
            </a:r>
          </a:p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I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nfection</a:t>
            </a:r>
          </a:p>
          <a:p>
            <a:r>
              <a:rPr lang="en-US" altLang="zh-CN" b="0" dirty="0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P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ropagation</a:t>
            </a:r>
          </a:p>
          <a:p>
            <a:r>
              <a:rPr lang="en-US" altLang="zh-CN" sz="3600" b="0" dirty="0" err="1">
                <a:solidFill>
                  <a:srgbClr val="FFFF0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Revealability</a:t>
            </a:r>
            <a:r>
              <a:rPr lang="en-US" altLang="zh-CN" b="0" dirty="0">
                <a:solidFill>
                  <a:srgbClr val="FFFF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Oval 6"/>
          <p:cNvSpPr/>
          <p:nvPr/>
        </p:nvSpPr>
        <p:spPr>
          <a:xfrm>
            <a:off x="3605545" y="937696"/>
            <a:ext cx="1361404" cy="1083491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8" name="Oval 7"/>
          <p:cNvSpPr/>
          <p:nvPr/>
        </p:nvSpPr>
        <p:spPr>
          <a:xfrm>
            <a:off x="3508937" y="2540773"/>
            <a:ext cx="1554621" cy="1269154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9" name="Oval 8"/>
          <p:cNvSpPr/>
          <p:nvPr/>
        </p:nvSpPr>
        <p:spPr>
          <a:xfrm>
            <a:off x="3213487" y="4329512"/>
            <a:ext cx="2145520" cy="1860910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Error program state</a:t>
            </a:r>
          </a:p>
        </p:txBody>
      </p:sp>
      <p:sp>
        <p:nvSpPr>
          <p:cNvPr id="10" name="Oval 9"/>
          <p:cNvSpPr/>
          <p:nvPr/>
        </p:nvSpPr>
        <p:spPr>
          <a:xfrm>
            <a:off x="5359007" y="898267"/>
            <a:ext cx="3639789" cy="3577582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244389" y="4876800"/>
            <a:ext cx="1949116" cy="1416051"/>
          </a:xfrm>
          <a:prstGeom prst="ellipse">
            <a:avLst/>
          </a:prstGeom>
          <a:solidFill>
            <a:srgbClr val="FFFF00">
              <a:lumMod val="75000"/>
            </a:srgbClr>
          </a:solidFill>
          <a:ln w="38100" cap="flat" cmpd="sng" algn="ctr">
            <a:solidFill>
              <a:srgbClr val="FFFF00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Test oracles</a:t>
            </a:r>
          </a:p>
        </p:txBody>
      </p:sp>
      <p:sp>
        <p:nvSpPr>
          <p:cNvPr id="13" name="Oval 12"/>
          <p:cNvSpPr/>
          <p:nvPr/>
        </p:nvSpPr>
        <p:spPr>
          <a:xfrm>
            <a:off x="6096001" y="2276871"/>
            <a:ext cx="2902796" cy="1316425"/>
          </a:xfrm>
          <a:prstGeom prst="ellipse">
            <a:avLst/>
          </a:prstGeom>
          <a:solidFill>
            <a:srgbClr val="FFFF00">
              <a:lumMod val="60000"/>
              <a:lumOff val="40000"/>
            </a:srgbClr>
          </a:solidFill>
          <a:ln w="38100" cap="flat" cmpd="sng" algn="ctr">
            <a:solidFill>
              <a:srgbClr val="FFFF00">
                <a:lumMod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Observed final </a:t>
            </a:r>
            <a:r>
              <a:rPr lang="en-US" sz="2400" b="0" kern="0" dirty="0">
                <a:solidFill>
                  <a:srgbClr val="5F5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output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</a:p>
        </p:txBody>
      </p:sp>
      <p:cxnSp>
        <p:nvCxnSpPr>
          <p:cNvPr id="14" name="Straight Arrow Connector 13"/>
          <p:cNvCxnSpPr>
            <a:endCxn id="8" idx="0"/>
          </p:cNvCxnSpPr>
          <p:nvPr/>
        </p:nvCxnSpPr>
        <p:spPr>
          <a:xfrm>
            <a:off x="4286247" y="2024847"/>
            <a:ext cx="1" cy="515926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5" name="Straight Arrow Connector 14"/>
          <p:cNvCxnSpPr>
            <a:stCxn id="8" idx="4"/>
            <a:endCxn id="9" idx="0"/>
          </p:cNvCxnSpPr>
          <p:nvPr/>
        </p:nvCxnSpPr>
        <p:spPr>
          <a:xfrm flipH="1">
            <a:off x="4286247" y="3809927"/>
            <a:ext cx="1" cy="519585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6" name="Straight Arrow Connector 15"/>
          <p:cNvCxnSpPr>
            <a:stCxn id="9" idx="7"/>
            <a:endCxn id="22" idx="2"/>
          </p:cNvCxnSpPr>
          <p:nvPr/>
        </p:nvCxnSpPr>
        <p:spPr>
          <a:xfrm flipV="1">
            <a:off x="5044803" y="3773258"/>
            <a:ext cx="833066" cy="828778"/>
          </a:xfrm>
          <a:prstGeom prst="straightConnector1">
            <a:avLst/>
          </a:prstGeom>
          <a:noFill/>
          <a:ln w="38100" cap="flat" cmpd="sng" algn="ctr">
            <a:solidFill>
              <a:srgbClr val="FFFF00">
                <a:lumMod val="50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7" name="Straight Arrow Connector 16"/>
          <p:cNvCxnSpPr>
            <a:stCxn id="11" idx="0"/>
          </p:cNvCxnSpPr>
          <p:nvPr/>
        </p:nvCxnSpPr>
        <p:spPr>
          <a:xfrm flipV="1">
            <a:off x="7218947" y="3244724"/>
            <a:ext cx="328452" cy="1632076"/>
          </a:xfrm>
          <a:prstGeom prst="straightConnector1">
            <a:avLst/>
          </a:prstGeom>
          <a:noFill/>
          <a:ln w="38100" cap="flat" cmpd="sng" algn="ctr">
            <a:solidFill>
              <a:srgbClr val="7F7F00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8" name="TextBox 17"/>
          <p:cNvSpPr txBox="1"/>
          <p:nvPr/>
        </p:nvSpPr>
        <p:spPr>
          <a:xfrm>
            <a:off x="2912836" y="2011379"/>
            <a:ext cx="1377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Reaches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32101" y="3736343"/>
            <a:ext cx="1058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Infects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97735" y="4494175"/>
            <a:ext cx="169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Propagates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57488" y="4495800"/>
            <a:ext cx="127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Reveals</a:t>
            </a:r>
          </a:p>
        </p:txBody>
      </p:sp>
      <p:sp>
        <p:nvSpPr>
          <p:cNvPr id="22" name="Oval 21"/>
          <p:cNvSpPr/>
          <p:nvPr/>
        </p:nvSpPr>
        <p:spPr>
          <a:xfrm>
            <a:off x="5877869" y="3276897"/>
            <a:ext cx="2315635" cy="992722"/>
          </a:xfrm>
          <a:prstGeom prst="ellipse">
            <a:avLst/>
          </a:prstGeom>
          <a:solidFill>
            <a:srgbClr val="FFFF00">
              <a:lumMod val="75000"/>
              <a:alpha val="28000"/>
            </a:srgbClr>
          </a:solidFill>
          <a:ln w="9525" cap="flat" cmpd="sng" algn="ctr">
            <a:solidFill>
              <a:srgbClr val="FF99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Incorrect final output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359007" y="1066800"/>
            <a:ext cx="3639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Outputs</a:t>
            </a:r>
          </a:p>
          <a:p>
            <a:pPr algn="ctr" eaLnBrk="0" hangingPunct="0"/>
            <a:r>
              <a:rPr lang="en-US" sz="2400" b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program state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 flipH="1">
            <a:off x="6633076" y="3276897"/>
            <a:ext cx="195735" cy="2283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6808627" y="3290550"/>
            <a:ext cx="195735" cy="2283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H="1">
            <a:off x="6544601" y="3312822"/>
            <a:ext cx="108659" cy="12674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>
            <a:off x="7487401" y="3435391"/>
            <a:ext cx="172008" cy="2006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H="1">
            <a:off x="7335280" y="3367783"/>
            <a:ext cx="172307" cy="2009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>
            <a:off x="7159729" y="3331778"/>
            <a:ext cx="195735" cy="2283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6984178" y="3311164"/>
            <a:ext cx="195735" cy="2283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ounded Rectangle 30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flipH="1">
            <a:off x="3962399" y="6324600"/>
            <a:ext cx="5105396" cy="30777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Li &amp; 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Test oracle strategies for model-based testing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TSE 2017</a:t>
            </a:r>
          </a:p>
        </p:txBody>
      </p:sp>
    </p:spTree>
    <p:extLst>
      <p:ext uri="{BB962C8B-B14F-4D97-AF65-F5344CB8AC3E}">
        <p14:creationId xmlns:p14="http://schemas.microsoft.com/office/powerpoint/2010/main" val="199216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test oracle?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model test oracles?</a:t>
            </a:r>
          </a:p>
          <a:p>
            <a:r>
              <a:rPr lang="en-US" dirty="0"/>
              <a:t>Do test oracles need to observe the entire output space?</a:t>
            </a:r>
          </a:p>
          <a:p>
            <a:pPr lvl="1"/>
            <a:r>
              <a:rPr lang="en-US" dirty="0"/>
              <a:t>Arbitrarily large</a:t>
            </a:r>
          </a:p>
          <a:p>
            <a:r>
              <a:rPr lang="en-US" dirty="0"/>
              <a:t>Do test oracles need to observe intermediate states?</a:t>
            </a:r>
          </a:p>
          <a:p>
            <a:r>
              <a:rPr lang="en-US" dirty="0"/>
              <a:t>Do test oracles always return the same answer?</a:t>
            </a:r>
          </a:p>
          <a:p>
            <a:r>
              <a:rPr lang="en-US" dirty="0"/>
              <a:t>How do we automate test oracles when we do not know the correct output?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87969" y="4999580"/>
            <a:ext cx="6168061" cy="486820"/>
          </a:xfrm>
          <a:prstGeom prst="roundRect">
            <a:avLst/>
          </a:prstGeom>
          <a:solidFill>
            <a:srgbClr val="3333FF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Hundreds of results on these questions!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2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test oracles are consistent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tests behave differently on different runs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dirty="0"/>
              <a:t>Google says 16% of their tests are </a:t>
            </a:r>
            <a:r>
              <a:rPr lang="en-US" dirty="0">
                <a:solidFill>
                  <a:srgbClr val="FFFF00"/>
                </a:solidFill>
              </a:rPr>
              <a:t>flaky</a:t>
            </a:r>
          </a:p>
          <a:p>
            <a:r>
              <a:rPr lang="en-US" dirty="0"/>
              <a:t>What makes a test flaky?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5" name="Group"/>
          <p:cNvGrpSpPr/>
          <p:nvPr/>
        </p:nvGrpSpPr>
        <p:grpSpPr>
          <a:xfrm>
            <a:off x="1264443" y="1524000"/>
            <a:ext cx="1752601" cy="1676400"/>
            <a:chOff x="0" y="0"/>
            <a:chExt cx="2420724" cy="3147687"/>
          </a:xfrm>
        </p:grpSpPr>
        <p:sp>
          <p:nvSpPr>
            <p:cNvPr id="6" name="Test A"/>
            <p:cNvSpPr/>
            <p:nvPr/>
          </p:nvSpPr>
          <p:spPr>
            <a:xfrm>
              <a:off x="0" y="0"/>
              <a:ext cx="2420725" cy="3147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15879" y="0"/>
                  </a:lnTo>
                  <a:lnTo>
                    <a:pt x="21600" y="4443"/>
                  </a:lnTo>
                  <a:lnTo>
                    <a:pt x="21600" y="21496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50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pPr algn="ctr"/>
              <a:r>
                <a:rPr lang="en-US" sz="4000" dirty="0"/>
                <a:t>t</a:t>
              </a:r>
              <a:r>
                <a:rPr sz="4000" dirty="0"/>
                <a:t>est A</a:t>
              </a:r>
              <a:endParaRPr lang="en-US" sz="4000" dirty="0"/>
            </a:p>
            <a:p>
              <a:pPr algn="ctr"/>
              <a:r>
                <a:rPr lang="en-US" sz="4000" dirty="0"/>
                <a:t>run 1</a:t>
              </a:r>
              <a:endParaRPr sz="4000" dirty="0"/>
            </a:p>
          </p:txBody>
        </p:sp>
        <p:sp>
          <p:nvSpPr>
            <p:cNvPr id="7" name="Triangle"/>
            <p:cNvSpPr/>
            <p:nvPr/>
          </p:nvSpPr>
          <p:spPr>
            <a:xfrm>
              <a:off x="1759927" y="0"/>
              <a:ext cx="660798" cy="660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88900" dist="76200" dir="7918891" rotWithShape="0">
                <a:srgbClr val="000000">
                  <a:alpha val="83238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8" name="Group"/>
          <p:cNvGrpSpPr/>
          <p:nvPr/>
        </p:nvGrpSpPr>
        <p:grpSpPr>
          <a:xfrm>
            <a:off x="3756421" y="1524000"/>
            <a:ext cx="1752601" cy="1676400"/>
            <a:chOff x="0" y="0"/>
            <a:chExt cx="2420724" cy="3147687"/>
          </a:xfrm>
        </p:grpSpPr>
        <p:sp>
          <p:nvSpPr>
            <p:cNvPr id="9" name="Test A"/>
            <p:cNvSpPr/>
            <p:nvPr/>
          </p:nvSpPr>
          <p:spPr>
            <a:xfrm>
              <a:off x="0" y="0"/>
              <a:ext cx="2420725" cy="3147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15879" y="0"/>
                  </a:lnTo>
                  <a:lnTo>
                    <a:pt x="21600" y="4443"/>
                  </a:lnTo>
                  <a:lnTo>
                    <a:pt x="21600" y="21496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50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pPr algn="ctr"/>
              <a:r>
                <a:rPr lang="en-US" sz="4000" dirty="0"/>
                <a:t>t</a:t>
              </a:r>
              <a:r>
                <a:rPr sz="4000" dirty="0"/>
                <a:t>est A</a:t>
              </a:r>
              <a:endParaRPr lang="en-US" sz="4000" dirty="0"/>
            </a:p>
            <a:p>
              <a:pPr algn="ctr"/>
              <a:r>
                <a:rPr lang="en-US" sz="4000" dirty="0"/>
                <a:t>run 2</a:t>
              </a:r>
              <a:endParaRPr sz="4000" dirty="0"/>
            </a:p>
          </p:txBody>
        </p:sp>
        <p:sp>
          <p:nvSpPr>
            <p:cNvPr id="10" name="Triangle"/>
            <p:cNvSpPr/>
            <p:nvPr/>
          </p:nvSpPr>
          <p:spPr>
            <a:xfrm>
              <a:off x="1759927" y="0"/>
              <a:ext cx="660798" cy="660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0000"/>
            </a:solidFill>
            <a:ln w="12700" cap="flat">
              <a:noFill/>
              <a:miter lim="400000"/>
            </a:ln>
            <a:effectLst>
              <a:outerShdw blurRad="88900" dist="76200" dir="7918891" rotWithShape="0">
                <a:srgbClr val="000000">
                  <a:alpha val="83238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1" name="Group"/>
          <p:cNvGrpSpPr/>
          <p:nvPr/>
        </p:nvGrpSpPr>
        <p:grpSpPr>
          <a:xfrm>
            <a:off x="6248399" y="1524000"/>
            <a:ext cx="1752601" cy="1676400"/>
            <a:chOff x="0" y="0"/>
            <a:chExt cx="2420724" cy="3147687"/>
          </a:xfrm>
        </p:grpSpPr>
        <p:sp>
          <p:nvSpPr>
            <p:cNvPr id="12" name="Test A"/>
            <p:cNvSpPr/>
            <p:nvPr/>
          </p:nvSpPr>
          <p:spPr>
            <a:xfrm>
              <a:off x="0" y="0"/>
              <a:ext cx="2420725" cy="3147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15879" y="0"/>
                  </a:lnTo>
                  <a:lnTo>
                    <a:pt x="21600" y="4443"/>
                  </a:lnTo>
                  <a:lnTo>
                    <a:pt x="21600" y="21496"/>
                  </a:lnTo>
                  <a:lnTo>
                    <a:pt x="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50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pPr algn="ctr"/>
              <a:r>
                <a:rPr lang="en-US" sz="4000" dirty="0"/>
                <a:t>t</a:t>
              </a:r>
              <a:r>
                <a:rPr sz="4000" dirty="0"/>
                <a:t>est A</a:t>
              </a:r>
              <a:endParaRPr lang="en-US" sz="4000" dirty="0"/>
            </a:p>
            <a:p>
              <a:pPr algn="ctr"/>
              <a:r>
                <a:rPr lang="en-US" sz="4000" dirty="0"/>
                <a:t>run 3</a:t>
              </a:r>
              <a:endParaRPr sz="4000" dirty="0"/>
            </a:p>
          </p:txBody>
        </p:sp>
        <p:sp>
          <p:nvSpPr>
            <p:cNvPr id="13" name="Triangle"/>
            <p:cNvSpPr/>
            <p:nvPr/>
          </p:nvSpPr>
          <p:spPr>
            <a:xfrm>
              <a:off x="1759927" y="0"/>
              <a:ext cx="660798" cy="660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88900" dist="76200" dir="7918891" rotWithShape="0">
                <a:srgbClr val="000000">
                  <a:alpha val="83238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6200" y="4191000"/>
            <a:ext cx="449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5000"/>
              <a:buFont typeface="Gill Sans MT" panose="020B0502020104020203" pitchFamily="34" charset="0"/>
              <a:buChar char="•"/>
              <a:defRPr sz="2800">
                <a:solidFill>
                  <a:schemeClr val="tx1"/>
                </a:solidFill>
                <a:effectLst/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105000"/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105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lvl="1"/>
            <a:r>
              <a:rPr lang="en-US" b="0" kern="0" dirty="0"/>
              <a:t>Concurrency</a:t>
            </a:r>
          </a:p>
          <a:p>
            <a:pPr lvl="1"/>
            <a:r>
              <a:rPr lang="en-US" b="0" kern="0" dirty="0"/>
              <a:t>Asynchronous behavior</a:t>
            </a:r>
          </a:p>
          <a:p>
            <a:pPr lvl="1"/>
            <a:r>
              <a:rPr lang="en-US" b="0" kern="0" dirty="0"/>
              <a:t>Random inputs</a:t>
            </a:r>
          </a:p>
          <a:p>
            <a:pPr lvl="1"/>
            <a:r>
              <a:rPr lang="en-US" b="0" kern="0" dirty="0"/>
              <a:t>Resource leaks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038600" y="4191000"/>
            <a:ext cx="449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5000"/>
              <a:buFont typeface="Gill Sans MT" panose="020B0502020104020203" pitchFamily="34" charset="0"/>
              <a:buChar char="•"/>
              <a:defRPr sz="2800">
                <a:solidFill>
                  <a:schemeClr val="tx1"/>
                </a:solidFill>
                <a:effectLst/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105000"/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105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/>
                <a:latin typeface="Gill Sans MT" pitchFamily="34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lvl="1"/>
            <a:r>
              <a:rPr lang="en-US" b="0" kern="0" dirty="0"/>
              <a:t>Test order dependency</a:t>
            </a:r>
          </a:p>
          <a:p>
            <a:pPr lvl="1"/>
            <a:r>
              <a:rPr lang="en-US" b="0" kern="0" dirty="0"/>
              <a:t>Collection class assumptions</a:t>
            </a:r>
          </a:p>
          <a:p>
            <a:pPr lvl="1"/>
            <a:r>
              <a:rPr lang="en-US" b="0" kern="0" dirty="0"/>
              <a:t>Relying on external systems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3505200" y="6096000"/>
            <a:ext cx="5562595" cy="52322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Fowler,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Eradicating non-determinism in tests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online 2011</a:t>
            </a:r>
            <a:b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Luo, Hariri,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Eloussi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Marinov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An Empirical Analysis of Flaky Tests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FSE 2014</a:t>
            </a:r>
          </a:p>
        </p:txBody>
      </p:sp>
    </p:spTree>
    <p:extLst>
      <p:ext uri="{BB962C8B-B14F-4D97-AF65-F5344CB8AC3E}">
        <p14:creationId xmlns:p14="http://schemas.microsoft.com/office/powerpoint/2010/main" val="119650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test oracles 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2286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Smoke</a:t>
            </a:r>
            <a:r>
              <a:rPr lang="en-US" dirty="0"/>
              <a:t> (crash) tests </a:t>
            </a:r>
            <a:r>
              <a:rPr lang="en-US" dirty="0" smtClean="0"/>
              <a:t>miss about two-thirds of </a:t>
            </a:r>
            <a:r>
              <a:rPr lang="en-US" dirty="0"/>
              <a:t>the </a:t>
            </a:r>
            <a:r>
              <a:rPr lang="en-US" dirty="0" smtClean="0"/>
              <a:t>failures</a:t>
            </a:r>
            <a:endParaRPr lang="en-US" dirty="0"/>
          </a:p>
          <a:p>
            <a:pPr lvl="1"/>
            <a:r>
              <a:rPr lang="en-US" dirty="0"/>
              <a:t>Why waste a good test?</a:t>
            </a:r>
          </a:p>
          <a:p>
            <a:pPr lvl="1"/>
            <a:r>
              <a:rPr lang="en-US" dirty="0"/>
              <a:t>Tests are expensive to design, to implement, and to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714176" y="3048175"/>
            <a:ext cx="5943600" cy="2308324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 b="0" dirty="0">
                <a:solidFill>
                  <a:schemeClr val="tx2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@Test (expected = </a:t>
            </a:r>
            <a:r>
              <a:rPr lang="en-US" sz="2400" b="0" dirty="0" err="1">
                <a:solidFill>
                  <a:schemeClr val="tx2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NullPointerException.class</a:t>
            </a:r>
            <a:r>
              <a:rPr lang="en-US" sz="2400" b="0" dirty="0">
                <a:solidFill>
                  <a:schemeClr val="tx2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)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public void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addOneValue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()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{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list.addFront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(“cat”);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Object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obj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=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list.getFirst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9" name="10-Point Star 8"/>
          <p:cNvSpPr/>
          <p:nvPr/>
        </p:nvSpPr>
        <p:spPr bwMode="auto">
          <a:xfrm>
            <a:off x="4697429" y="3451752"/>
            <a:ext cx="2164680" cy="1958448"/>
          </a:xfrm>
          <a:prstGeom prst="star10">
            <a:avLst/>
          </a:prstGeom>
          <a:solidFill>
            <a:schemeClr val="bg1">
              <a:lumMod val="20000"/>
              <a:lumOff val="80000"/>
            </a:schemeClr>
          </a:solidFill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35299" y="5481935"/>
            <a:ext cx="2679901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check: [ cat ]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14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test oracles (TO) can 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64839"/>
            <a:ext cx="8991600" cy="104016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blind test </a:t>
            </a:r>
            <a:r>
              <a:rPr lang="en-US" dirty="0"/>
              <a:t>does </a:t>
            </a:r>
            <a:r>
              <a:rPr lang="en-US" dirty="0">
                <a:solidFill>
                  <a:srgbClr val="FFFF00"/>
                </a:solidFill>
              </a:rPr>
              <a:t>not</a:t>
            </a:r>
            <a:r>
              <a:rPr lang="en-US" dirty="0"/>
              <a:t> check the portion of the output that is incorrect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685800" y="1824335"/>
            <a:ext cx="5943600" cy="3046988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@Test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public void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testTwoValues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() 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{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list.addFront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(“dog”);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list.addFront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(“cat”);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Object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obj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=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list.getFirst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   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assertTrue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(“Two values”, </a:t>
            </a:r>
            <a:r>
              <a:rPr lang="en-US" sz="2400" b="0" dirty="0" err="1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obj.equals</a:t>
            </a:r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(“cat”));</a:t>
            </a:r>
          </a:p>
          <a:p>
            <a:r>
              <a:rPr lang="en-US" sz="2400" b="0" dirty="0">
                <a:solidFill>
                  <a:schemeClr val="tx1"/>
                </a:solidFill>
                <a:latin typeface="Calibri" panose="020F0502020204030204" pitchFamily="34" charset="0"/>
                <a:ea typeface="Arial Unicode MS" pitchFamily="34" charset="-128"/>
                <a:cs typeface="Calibri" panose="020F0502020204030204" pitchFamily="34" charset="0"/>
              </a:rPr>
              <a:t> }</a:t>
            </a:r>
          </a:p>
        </p:txBody>
      </p:sp>
      <p:sp>
        <p:nvSpPr>
          <p:cNvPr id="6" name="10-Point Star 5"/>
          <p:cNvSpPr/>
          <p:nvPr/>
        </p:nvSpPr>
        <p:spPr bwMode="auto">
          <a:xfrm>
            <a:off x="4610098" y="1873726"/>
            <a:ext cx="2164680" cy="1958448"/>
          </a:xfrm>
          <a:prstGeom prst="star10">
            <a:avLst/>
          </a:prstGeom>
          <a:solidFill>
            <a:schemeClr val="bg1">
              <a:lumMod val="20000"/>
              <a:lumOff val="80000"/>
            </a:schemeClr>
          </a:solidFill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Passes: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 cat ]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 cat, cat ]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[ cat, null 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9350" y="4491335"/>
            <a:ext cx="3293850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check: [ cat, dog ]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3962399" y="6019800"/>
            <a:ext cx="5105396" cy="30777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Li &amp; 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Test oracle strategies for model-based testing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TSE 2017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146048" y="5181600"/>
            <a:ext cx="8921752" cy="533400"/>
          </a:xfrm>
          <a:prstGeom prst="roundRect">
            <a:avLst/>
          </a:prstGeom>
          <a:solidFill>
            <a:srgbClr val="333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 to 40% of industry automated tests are blind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4419599" y="6321623"/>
            <a:ext cx="4648195" cy="30777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Baral &amp; 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An Empirical Analysis of Blind Tests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ICST 2020</a:t>
            </a:r>
          </a:p>
        </p:txBody>
      </p:sp>
    </p:spTree>
    <p:extLst>
      <p:ext uri="{BB962C8B-B14F-4D97-AF65-F5344CB8AC3E}">
        <p14:creationId xmlns:p14="http://schemas.microsoft.com/office/powerpoint/2010/main" val="268929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automation in the 1990s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Goals</a:t>
            </a:r>
            <a:r>
              <a:rPr lang="en-US" dirty="0"/>
              <a:t> for automating test execution</a:t>
            </a:r>
          </a:p>
          <a:p>
            <a:pPr lvl="1"/>
            <a:r>
              <a:rPr lang="en-US" dirty="0"/>
              <a:t>Faster execution</a:t>
            </a:r>
          </a:p>
          <a:p>
            <a:pPr lvl="1"/>
            <a:r>
              <a:rPr lang="en-US" dirty="0"/>
              <a:t>Repeatable results</a:t>
            </a:r>
          </a:p>
          <a:p>
            <a:pPr lvl="1"/>
            <a:r>
              <a:rPr lang="en-US" dirty="0"/>
              <a:t>Fewer errors</a:t>
            </a:r>
          </a:p>
          <a:p>
            <a:r>
              <a:rPr lang="en-US" dirty="0"/>
              <a:t>Mostly </a:t>
            </a:r>
            <a:r>
              <a:rPr lang="en-US" dirty="0">
                <a:solidFill>
                  <a:srgbClr val="FFFF00"/>
                </a:solidFill>
              </a:rPr>
              <a:t>system testing</a:t>
            </a:r>
          </a:p>
          <a:p>
            <a:pPr lvl="1"/>
            <a:r>
              <a:rPr lang="en-US" dirty="0"/>
              <a:t>Values generated by hand</a:t>
            </a:r>
          </a:p>
          <a:p>
            <a:pPr lvl="1"/>
            <a:r>
              <a:rPr lang="en-US" dirty="0"/>
              <a:t>Results checked by hand (oracle)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Capture-replay</a:t>
            </a:r>
            <a:r>
              <a:rPr lang="en-US" dirty="0"/>
              <a:t> tools for GUIs</a:t>
            </a:r>
          </a:p>
          <a:p>
            <a:r>
              <a:rPr lang="en-US" dirty="0"/>
              <a:t>Early unit-level </a:t>
            </a:r>
            <a:r>
              <a:rPr lang="en-US" dirty="0">
                <a:solidFill>
                  <a:srgbClr val="FFFF00"/>
                </a:solidFill>
              </a:rPr>
              <a:t>test frameworks</a:t>
            </a:r>
          </a:p>
          <a:p>
            <a:pPr lvl="1"/>
            <a:r>
              <a:rPr lang="en-US" dirty="0"/>
              <a:t>Assertions to check results</a:t>
            </a:r>
          </a:p>
          <a:p>
            <a:pPr lvl="1"/>
            <a:r>
              <a:rPr lang="en-US" dirty="0"/>
              <a:t>JUnit integrated the best ideas and simplified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1A9F4C-8684-4BFC-A3A7-A9979A6BD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053353"/>
            <a:ext cx="2743200" cy="18422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ADF51E-2B98-4467-8F4F-9F2232AE21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356" y="5181600"/>
            <a:ext cx="1600200" cy="1371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5A4845-CD73-4238-A82F-099ECA14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56" y="3262987"/>
            <a:ext cx="2192120" cy="1461413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3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371600" y="1828800"/>
            <a:ext cx="6407150" cy="35814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chievements in test automation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(management)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(3) test evolution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(smart tests)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36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Pre-automated tests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Scripts</a:t>
            </a:r>
            <a:r>
              <a:rPr lang="en-US" sz="3200" dirty="0" smtClean="0"/>
              <a:t> with human generated values are …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419100" y="1889125"/>
            <a:ext cx="1447800" cy="4572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slow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!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308225" y="1885115"/>
            <a:ext cx="2114550" cy="465221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error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prone!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4864100" y="1878597"/>
            <a:ext cx="4041775" cy="4782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Gill Sans MT" panose="020B0502020104020203" pitchFamily="34" charset="0"/>
                <a:cs typeface="Arial" charset="0"/>
              </a:rPr>
              <a:t>have 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imited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repeatability!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2863850" y="2808706"/>
            <a:ext cx="3416300" cy="925094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almost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impossible to integrate criteria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2057400" y="4393868"/>
            <a:ext cx="5079332" cy="1219200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CC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latin typeface="Gill Sans MT" panose="020B0502020104020203" pitchFamily="34" charset="0"/>
                <a:cs typeface="Arial" charset="0"/>
              </a:rPr>
              <a:t>These tests are primitive single-cell organisms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23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</a:t>
            </a:r>
            <a:r>
              <a:rPr lang="en-US" dirty="0" smtClean="0"/>
              <a:t>not-smart automated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</a:t>
            </a:r>
            <a:r>
              <a:rPr lang="en-US" dirty="0">
                <a:solidFill>
                  <a:srgbClr val="FFFF00"/>
                </a:solidFill>
              </a:rPr>
              <a:t>values</a:t>
            </a:r>
          </a:p>
          <a:p>
            <a:pPr lvl="1"/>
            <a:r>
              <a:rPr lang="en-US" dirty="0"/>
              <a:t>Created by a mix of humans and test data generators</a:t>
            </a:r>
          </a:p>
          <a:p>
            <a:pPr lvl="1"/>
            <a:r>
              <a:rPr lang="en-US" dirty="0"/>
              <a:t>Satisfy well-documented goals, test criteria, or specialized domain needs</a:t>
            </a:r>
          </a:p>
          <a:p>
            <a:r>
              <a:rPr lang="en-US" dirty="0"/>
              <a:t>Integrated into </a:t>
            </a:r>
            <a:r>
              <a:rPr lang="en-US" dirty="0">
                <a:solidFill>
                  <a:srgbClr val="FFFF00"/>
                </a:solidFill>
              </a:rPr>
              <a:t>automated test scripts</a:t>
            </a:r>
            <a:r>
              <a:rPr lang="en-US" dirty="0"/>
              <a:t> (</a:t>
            </a:r>
            <a:r>
              <a:rPr lang="en-US" dirty="0" err="1"/>
              <a:t>eg</a:t>
            </a:r>
            <a:r>
              <a:rPr lang="en-US" dirty="0"/>
              <a:t>, JUnit)</a:t>
            </a:r>
          </a:p>
          <a:p>
            <a:r>
              <a:rPr lang="en-US" dirty="0"/>
              <a:t>Includes a small amount of brain power … these tests know what </a:t>
            </a:r>
            <a:r>
              <a:rPr lang="en-US" dirty="0">
                <a:solidFill>
                  <a:srgbClr val="FFFF00"/>
                </a:solidFill>
              </a:rPr>
              <a:t>results to expect</a:t>
            </a:r>
            <a:r>
              <a:rPr lang="en-US" dirty="0"/>
              <a:t> (</a:t>
            </a:r>
            <a:r>
              <a:rPr lang="en-US" dirty="0" err="1"/>
              <a:t>eg</a:t>
            </a:r>
            <a:r>
              <a:rPr lang="en-US" dirty="0"/>
              <a:t>, assertions)</a:t>
            </a:r>
          </a:p>
          <a:p>
            <a:r>
              <a:rPr lang="en-US" dirty="0">
                <a:solidFill>
                  <a:srgbClr val="FFFF00"/>
                </a:solidFill>
              </a:rPr>
              <a:t>Fast</a:t>
            </a:r>
            <a:r>
              <a:rPr lang="en-US" dirty="0"/>
              <a:t> … </a:t>
            </a:r>
            <a:r>
              <a:rPr lang="en-US" dirty="0">
                <a:solidFill>
                  <a:srgbClr val="FFFF00"/>
                </a:solidFill>
              </a:rPr>
              <a:t>repeatable</a:t>
            </a:r>
            <a:r>
              <a:rPr lang="en-US" dirty="0"/>
              <a:t> …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371600" y="4876800"/>
            <a:ext cx="6400800" cy="11430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>
                <a:latin typeface="Gill Sans MT" panose="020B0502020104020203" pitchFamily="34" charset="0"/>
                <a:cs typeface="Arial" charset="0"/>
              </a:rPr>
              <a:t>These </a:t>
            </a:r>
            <a:r>
              <a:rPr lang="en-US" sz="3200" b="0" dirty="0">
                <a:solidFill>
                  <a:srgbClr val="FFFF00"/>
                </a:solidFill>
                <a:latin typeface="Gill Sans MT" panose="020B0502020104020203" pitchFamily="34" charset="0"/>
                <a:cs typeface="Arial" charset="0"/>
              </a:rPr>
              <a:t>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Gill Sans MT" panose="020B0502020104020203" pitchFamily="34" charset="0"/>
                <a:cs typeface="Arial" charset="0"/>
              </a:rPr>
              <a:t>ulti-cellular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 tests show preliminary signs of intelligence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9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Multicellular test model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701842" y="1458970"/>
            <a:ext cx="3777916" cy="3867010"/>
            <a:chOff x="2177716" y="1114064"/>
            <a:chExt cx="3777916" cy="3867010"/>
          </a:xfrm>
        </p:grpSpPr>
        <p:grpSp>
          <p:nvGrpSpPr>
            <p:cNvPr id="11" name="Group 10"/>
            <p:cNvGrpSpPr/>
            <p:nvPr/>
          </p:nvGrpSpPr>
          <p:grpSpPr>
            <a:xfrm>
              <a:off x="2177716" y="1114064"/>
              <a:ext cx="3777916" cy="3867010"/>
              <a:chOff x="2177716" y="1114064"/>
              <a:chExt cx="3777916" cy="3867010"/>
            </a:xfrm>
          </p:grpSpPr>
          <p:sp>
            <p:nvSpPr>
              <p:cNvPr id="10" name="Freeform 9"/>
              <p:cNvSpPr/>
              <p:nvPr/>
            </p:nvSpPr>
            <p:spPr bwMode="auto">
              <a:xfrm>
                <a:off x="2177716" y="1114064"/>
                <a:ext cx="3777916" cy="3867010"/>
              </a:xfrm>
              <a:custGeom>
                <a:avLst/>
                <a:gdLst>
                  <a:gd name="connsiteX0" fmla="*/ 1540042 w 3777916"/>
                  <a:gd name="connsiteY0" fmla="*/ 40968 h 3867010"/>
                  <a:gd name="connsiteX1" fmla="*/ 1203158 w 3777916"/>
                  <a:gd name="connsiteY1" fmla="*/ 173315 h 3867010"/>
                  <a:gd name="connsiteX2" fmla="*/ 1046747 w 3777916"/>
                  <a:gd name="connsiteY2" fmla="*/ 233473 h 3867010"/>
                  <a:gd name="connsiteX3" fmla="*/ 974558 w 3777916"/>
                  <a:gd name="connsiteY3" fmla="*/ 257536 h 3867010"/>
                  <a:gd name="connsiteX4" fmla="*/ 938463 w 3777916"/>
                  <a:gd name="connsiteY4" fmla="*/ 269568 h 3867010"/>
                  <a:gd name="connsiteX5" fmla="*/ 878305 w 3777916"/>
                  <a:gd name="connsiteY5" fmla="*/ 281599 h 3867010"/>
                  <a:gd name="connsiteX6" fmla="*/ 842210 w 3777916"/>
                  <a:gd name="connsiteY6" fmla="*/ 293631 h 3867010"/>
                  <a:gd name="connsiteX7" fmla="*/ 794084 w 3777916"/>
                  <a:gd name="connsiteY7" fmla="*/ 305662 h 3867010"/>
                  <a:gd name="connsiteX8" fmla="*/ 685800 w 3777916"/>
                  <a:gd name="connsiteY8" fmla="*/ 341757 h 3867010"/>
                  <a:gd name="connsiteX9" fmla="*/ 613610 w 3777916"/>
                  <a:gd name="connsiteY9" fmla="*/ 365820 h 3867010"/>
                  <a:gd name="connsiteX10" fmla="*/ 577516 w 3777916"/>
                  <a:gd name="connsiteY10" fmla="*/ 377852 h 3867010"/>
                  <a:gd name="connsiteX11" fmla="*/ 517358 w 3777916"/>
                  <a:gd name="connsiteY11" fmla="*/ 425978 h 3867010"/>
                  <a:gd name="connsiteX12" fmla="*/ 469231 w 3777916"/>
                  <a:gd name="connsiteY12" fmla="*/ 438010 h 3867010"/>
                  <a:gd name="connsiteX13" fmla="*/ 433137 w 3777916"/>
                  <a:gd name="connsiteY13" fmla="*/ 450041 h 3867010"/>
                  <a:gd name="connsiteX14" fmla="*/ 324852 w 3777916"/>
                  <a:gd name="connsiteY14" fmla="*/ 510199 h 3867010"/>
                  <a:gd name="connsiteX15" fmla="*/ 276726 w 3777916"/>
                  <a:gd name="connsiteY15" fmla="*/ 582389 h 3867010"/>
                  <a:gd name="connsiteX16" fmla="*/ 252663 w 3777916"/>
                  <a:gd name="connsiteY16" fmla="*/ 630515 h 3867010"/>
                  <a:gd name="connsiteX17" fmla="*/ 216568 w 3777916"/>
                  <a:gd name="connsiteY17" fmla="*/ 666610 h 3867010"/>
                  <a:gd name="connsiteX18" fmla="*/ 168442 w 3777916"/>
                  <a:gd name="connsiteY18" fmla="*/ 774894 h 3867010"/>
                  <a:gd name="connsiteX19" fmla="*/ 144379 w 3777916"/>
                  <a:gd name="connsiteY19" fmla="*/ 810989 h 3867010"/>
                  <a:gd name="connsiteX20" fmla="*/ 96252 w 3777916"/>
                  <a:gd name="connsiteY20" fmla="*/ 883178 h 3867010"/>
                  <a:gd name="connsiteX21" fmla="*/ 96252 w 3777916"/>
                  <a:gd name="connsiteY21" fmla="*/ 1244125 h 3867010"/>
                  <a:gd name="connsiteX22" fmla="*/ 84221 w 3777916"/>
                  <a:gd name="connsiteY22" fmla="*/ 1448662 h 3867010"/>
                  <a:gd name="connsiteX23" fmla="*/ 36095 w 3777916"/>
                  <a:gd name="connsiteY23" fmla="*/ 1520852 h 3867010"/>
                  <a:gd name="connsiteX24" fmla="*/ 24063 w 3777916"/>
                  <a:gd name="connsiteY24" fmla="*/ 1581010 h 3867010"/>
                  <a:gd name="connsiteX25" fmla="*/ 0 w 3777916"/>
                  <a:gd name="connsiteY25" fmla="*/ 1749452 h 3867010"/>
                  <a:gd name="connsiteX26" fmla="*/ 24063 w 3777916"/>
                  <a:gd name="connsiteY26" fmla="*/ 2050241 h 3867010"/>
                  <a:gd name="connsiteX27" fmla="*/ 36095 w 3777916"/>
                  <a:gd name="connsiteY27" fmla="*/ 2086336 h 3867010"/>
                  <a:gd name="connsiteX28" fmla="*/ 84221 w 3777916"/>
                  <a:gd name="connsiteY28" fmla="*/ 2158525 h 3867010"/>
                  <a:gd name="connsiteX29" fmla="*/ 132347 w 3777916"/>
                  <a:gd name="connsiteY29" fmla="*/ 2290873 h 3867010"/>
                  <a:gd name="connsiteX30" fmla="*/ 144379 w 3777916"/>
                  <a:gd name="connsiteY30" fmla="*/ 2326968 h 3867010"/>
                  <a:gd name="connsiteX31" fmla="*/ 252663 w 3777916"/>
                  <a:gd name="connsiteY31" fmla="*/ 2423220 h 3867010"/>
                  <a:gd name="connsiteX32" fmla="*/ 300789 w 3777916"/>
                  <a:gd name="connsiteY32" fmla="*/ 2495410 h 3867010"/>
                  <a:gd name="connsiteX33" fmla="*/ 348916 w 3777916"/>
                  <a:gd name="connsiteY33" fmla="*/ 2555568 h 3867010"/>
                  <a:gd name="connsiteX34" fmla="*/ 372979 w 3777916"/>
                  <a:gd name="connsiteY34" fmla="*/ 2639789 h 3867010"/>
                  <a:gd name="connsiteX35" fmla="*/ 397042 w 3777916"/>
                  <a:gd name="connsiteY35" fmla="*/ 2724010 h 3867010"/>
                  <a:gd name="connsiteX36" fmla="*/ 433137 w 3777916"/>
                  <a:gd name="connsiteY36" fmla="*/ 2772136 h 3867010"/>
                  <a:gd name="connsiteX37" fmla="*/ 457200 w 3777916"/>
                  <a:gd name="connsiteY37" fmla="*/ 2808231 h 3867010"/>
                  <a:gd name="connsiteX38" fmla="*/ 553452 w 3777916"/>
                  <a:gd name="connsiteY38" fmla="*/ 2892452 h 3867010"/>
                  <a:gd name="connsiteX39" fmla="*/ 565484 w 3777916"/>
                  <a:gd name="connsiteY39" fmla="*/ 2928547 h 3867010"/>
                  <a:gd name="connsiteX40" fmla="*/ 577516 w 3777916"/>
                  <a:gd name="connsiteY40" fmla="*/ 2988704 h 3867010"/>
                  <a:gd name="connsiteX41" fmla="*/ 613610 w 3777916"/>
                  <a:gd name="connsiteY41" fmla="*/ 3036831 h 3867010"/>
                  <a:gd name="connsiteX42" fmla="*/ 625642 w 3777916"/>
                  <a:gd name="connsiteY42" fmla="*/ 3084957 h 3867010"/>
                  <a:gd name="connsiteX43" fmla="*/ 697831 w 3777916"/>
                  <a:gd name="connsiteY43" fmla="*/ 3205273 h 3867010"/>
                  <a:gd name="connsiteX44" fmla="*/ 721895 w 3777916"/>
                  <a:gd name="connsiteY44" fmla="*/ 3253399 h 3867010"/>
                  <a:gd name="connsiteX45" fmla="*/ 854242 w 3777916"/>
                  <a:gd name="connsiteY45" fmla="*/ 3373715 h 3867010"/>
                  <a:gd name="connsiteX46" fmla="*/ 914400 w 3777916"/>
                  <a:gd name="connsiteY46" fmla="*/ 3445904 h 3867010"/>
                  <a:gd name="connsiteX47" fmla="*/ 998621 w 3777916"/>
                  <a:gd name="connsiteY47" fmla="*/ 3481999 h 3867010"/>
                  <a:gd name="connsiteX48" fmla="*/ 1106905 w 3777916"/>
                  <a:gd name="connsiteY48" fmla="*/ 3530125 h 3867010"/>
                  <a:gd name="connsiteX49" fmla="*/ 1191126 w 3777916"/>
                  <a:gd name="connsiteY49" fmla="*/ 3566220 h 3867010"/>
                  <a:gd name="connsiteX50" fmla="*/ 1275347 w 3777916"/>
                  <a:gd name="connsiteY50" fmla="*/ 3578252 h 3867010"/>
                  <a:gd name="connsiteX51" fmla="*/ 1335505 w 3777916"/>
                  <a:gd name="connsiteY51" fmla="*/ 3590283 h 3867010"/>
                  <a:gd name="connsiteX52" fmla="*/ 1503947 w 3777916"/>
                  <a:gd name="connsiteY52" fmla="*/ 3662473 h 3867010"/>
                  <a:gd name="connsiteX53" fmla="*/ 1588168 w 3777916"/>
                  <a:gd name="connsiteY53" fmla="*/ 3686536 h 3867010"/>
                  <a:gd name="connsiteX54" fmla="*/ 1636295 w 3777916"/>
                  <a:gd name="connsiteY54" fmla="*/ 3710599 h 3867010"/>
                  <a:gd name="connsiteX55" fmla="*/ 1672389 w 3777916"/>
                  <a:gd name="connsiteY55" fmla="*/ 3734662 h 3867010"/>
                  <a:gd name="connsiteX56" fmla="*/ 1744579 w 3777916"/>
                  <a:gd name="connsiteY56" fmla="*/ 3746694 h 3867010"/>
                  <a:gd name="connsiteX57" fmla="*/ 1780673 w 3777916"/>
                  <a:gd name="connsiteY57" fmla="*/ 3758725 h 3867010"/>
                  <a:gd name="connsiteX58" fmla="*/ 1828800 w 3777916"/>
                  <a:gd name="connsiteY58" fmla="*/ 3770757 h 3867010"/>
                  <a:gd name="connsiteX59" fmla="*/ 1949116 w 3777916"/>
                  <a:gd name="connsiteY59" fmla="*/ 3818883 h 3867010"/>
                  <a:gd name="connsiteX60" fmla="*/ 1985210 w 3777916"/>
                  <a:gd name="connsiteY60" fmla="*/ 3842947 h 3867010"/>
                  <a:gd name="connsiteX61" fmla="*/ 2153652 w 3777916"/>
                  <a:gd name="connsiteY61" fmla="*/ 3867010 h 3867010"/>
                  <a:gd name="connsiteX62" fmla="*/ 2466473 w 3777916"/>
                  <a:gd name="connsiteY62" fmla="*/ 3842947 h 3867010"/>
                  <a:gd name="connsiteX63" fmla="*/ 2562726 w 3777916"/>
                  <a:gd name="connsiteY63" fmla="*/ 3782789 h 3867010"/>
                  <a:gd name="connsiteX64" fmla="*/ 2695073 w 3777916"/>
                  <a:gd name="connsiteY64" fmla="*/ 3710599 h 3867010"/>
                  <a:gd name="connsiteX65" fmla="*/ 2839452 w 3777916"/>
                  <a:gd name="connsiteY65" fmla="*/ 3626378 h 3867010"/>
                  <a:gd name="connsiteX66" fmla="*/ 2995863 w 3777916"/>
                  <a:gd name="connsiteY66" fmla="*/ 3542157 h 3867010"/>
                  <a:gd name="connsiteX67" fmla="*/ 3031958 w 3777916"/>
                  <a:gd name="connsiteY67" fmla="*/ 3506062 h 3867010"/>
                  <a:gd name="connsiteX68" fmla="*/ 3104147 w 3777916"/>
                  <a:gd name="connsiteY68" fmla="*/ 3457936 h 3867010"/>
                  <a:gd name="connsiteX69" fmla="*/ 3128210 w 3777916"/>
                  <a:gd name="connsiteY69" fmla="*/ 3409810 h 3867010"/>
                  <a:gd name="connsiteX70" fmla="*/ 3152273 w 3777916"/>
                  <a:gd name="connsiteY70" fmla="*/ 3373715 h 3867010"/>
                  <a:gd name="connsiteX71" fmla="*/ 3176337 w 3777916"/>
                  <a:gd name="connsiteY71" fmla="*/ 3301525 h 3867010"/>
                  <a:gd name="connsiteX72" fmla="*/ 3188368 w 3777916"/>
                  <a:gd name="connsiteY72" fmla="*/ 3265431 h 3867010"/>
                  <a:gd name="connsiteX73" fmla="*/ 3200400 w 3777916"/>
                  <a:gd name="connsiteY73" fmla="*/ 3217304 h 3867010"/>
                  <a:gd name="connsiteX74" fmla="*/ 3212431 w 3777916"/>
                  <a:gd name="connsiteY74" fmla="*/ 3145115 h 3867010"/>
                  <a:gd name="connsiteX75" fmla="*/ 3248526 w 3777916"/>
                  <a:gd name="connsiteY75" fmla="*/ 3060894 h 3867010"/>
                  <a:gd name="connsiteX76" fmla="*/ 3272589 w 3777916"/>
                  <a:gd name="connsiteY76" fmla="*/ 2952610 h 3867010"/>
                  <a:gd name="connsiteX77" fmla="*/ 3320716 w 3777916"/>
                  <a:gd name="connsiteY77" fmla="*/ 2820262 h 3867010"/>
                  <a:gd name="connsiteX78" fmla="*/ 3356810 w 3777916"/>
                  <a:gd name="connsiteY78" fmla="*/ 2687915 h 3867010"/>
                  <a:gd name="connsiteX79" fmla="*/ 3380873 w 3777916"/>
                  <a:gd name="connsiteY79" fmla="*/ 2639789 h 3867010"/>
                  <a:gd name="connsiteX80" fmla="*/ 3404937 w 3777916"/>
                  <a:gd name="connsiteY80" fmla="*/ 2615725 h 3867010"/>
                  <a:gd name="connsiteX81" fmla="*/ 3513221 w 3777916"/>
                  <a:gd name="connsiteY81" fmla="*/ 2459315 h 3867010"/>
                  <a:gd name="connsiteX82" fmla="*/ 3621505 w 3777916"/>
                  <a:gd name="connsiteY82" fmla="*/ 2302904 h 3867010"/>
                  <a:gd name="connsiteX83" fmla="*/ 3657600 w 3777916"/>
                  <a:gd name="connsiteY83" fmla="*/ 2278841 h 3867010"/>
                  <a:gd name="connsiteX84" fmla="*/ 3681663 w 3777916"/>
                  <a:gd name="connsiteY84" fmla="*/ 2206652 h 3867010"/>
                  <a:gd name="connsiteX85" fmla="*/ 3705726 w 3777916"/>
                  <a:gd name="connsiteY85" fmla="*/ 2158525 h 3867010"/>
                  <a:gd name="connsiteX86" fmla="*/ 3717758 w 3777916"/>
                  <a:gd name="connsiteY86" fmla="*/ 2086336 h 3867010"/>
                  <a:gd name="connsiteX87" fmla="*/ 3729789 w 3777916"/>
                  <a:gd name="connsiteY87" fmla="*/ 2026178 h 3867010"/>
                  <a:gd name="connsiteX88" fmla="*/ 3741821 w 3777916"/>
                  <a:gd name="connsiteY88" fmla="*/ 1809610 h 3867010"/>
                  <a:gd name="connsiteX89" fmla="*/ 3777916 w 3777916"/>
                  <a:gd name="connsiteY89" fmla="*/ 1448662 h 3867010"/>
                  <a:gd name="connsiteX90" fmla="*/ 3753852 w 3777916"/>
                  <a:gd name="connsiteY90" fmla="*/ 1268189 h 3867010"/>
                  <a:gd name="connsiteX91" fmla="*/ 3705726 w 3777916"/>
                  <a:gd name="connsiteY91" fmla="*/ 1171936 h 3867010"/>
                  <a:gd name="connsiteX92" fmla="*/ 3645568 w 3777916"/>
                  <a:gd name="connsiteY92" fmla="*/ 1099747 h 3867010"/>
                  <a:gd name="connsiteX93" fmla="*/ 3609473 w 3777916"/>
                  <a:gd name="connsiteY93" fmla="*/ 1027557 h 3867010"/>
                  <a:gd name="connsiteX94" fmla="*/ 3549316 w 3777916"/>
                  <a:gd name="connsiteY94" fmla="*/ 955368 h 3867010"/>
                  <a:gd name="connsiteX95" fmla="*/ 3489158 w 3777916"/>
                  <a:gd name="connsiteY95" fmla="*/ 859115 h 3867010"/>
                  <a:gd name="connsiteX96" fmla="*/ 3465095 w 3777916"/>
                  <a:gd name="connsiteY96" fmla="*/ 823020 h 3867010"/>
                  <a:gd name="connsiteX97" fmla="*/ 3416968 w 3777916"/>
                  <a:gd name="connsiteY97" fmla="*/ 786925 h 3867010"/>
                  <a:gd name="connsiteX98" fmla="*/ 3260558 w 3777916"/>
                  <a:gd name="connsiteY98" fmla="*/ 666610 h 3867010"/>
                  <a:gd name="connsiteX99" fmla="*/ 3164305 w 3777916"/>
                  <a:gd name="connsiteY99" fmla="*/ 594420 h 3867010"/>
                  <a:gd name="connsiteX100" fmla="*/ 3019926 w 3777916"/>
                  <a:gd name="connsiteY100" fmla="*/ 534262 h 3867010"/>
                  <a:gd name="connsiteX101" fmla="*/ 2923673 w 3777916"/>
                  <a:gd name="connsiteY101" fmla="*/ 498168 h 3867010"/>
                  <a:gd name="connsiteX102" fmla="*/ 2851484 w 3777916"/>
                  <a:gd name="connsiteY102" fmla="*/ 474104 h 3867010"/>
                  <a:gd name="connsiteX103" fmla="*/ 2815389 w 3777916"/>
                  <a:gd name="connsiteY103" fmla="*/ 450041 h 3867010"/>
                  <a:gd name="connsiteX104" fmla="*/ 2755231 w 3777916"/>
                  <a:gd name="connsiteY104" fmla="*/ 438010 h 3867010"/>
                  <a:gd name="connsiteX105" fmla="*/ 2719137 w 3777916"/>
                  <a:gd name="connsiteY105" fmla="*/ 425978 h 3867010"/>
                  <a:gd name="connsiteX106" fmla="*/ 2695073 w 3777916"/>
                  <a:gd name="connsiteY106" fmla="*/ 401915 h 3867010"/>
                  <a:gd name="connsiteX107" fmla="*/ 2586789 w 3777916"/>
                  <a:gd name="connsiteY107" fmla="*/ 341757 h 3867010"/>
                  <a:gd name="connsiteX108" fmla="*/ 2514600 w 3777916"/>
                  <a:gd name="connsiteY108" fmla="*/ 269568 h 3867010"/>
                  <a:gd name="connsiteX109" fmla="*/ 2442410 w 3777916"/>
                  <a:gd name="connsiteY109" fmla="*/ 221441 h 3867010"/>
                  <a:gd name="connsiteX110" fmla="*/ 2406316 w 3777916"/>
                  <a:gd name="connsiteY110" fmla="*/ 185347 h 3867010"/>
                  <a:gd name="connsiteX111" fmla="*/ 2370221 w 3777916"/>
                  <a:gd name="connsiteY111" fmla="*/ 173315 h 3867010"/>
                  <a:gd name="connsiteX112" fmla="*/ 2334126 w 3777916"/>
                  <a:gd name="connsiteY112" fmla="*/ 149252 h 3867010"/>
                  <a:gd name="connsiteX113" fmla="*/ 2298031 w 3777916"/>
                  <a:gd name="connsiteY113" fmla="*/ 137220 h 3867010"/>
                  <a:gd name="connsiteX114" fmla="*/ 2261937 w 3777916"/>
                  <a:gd name="connsiteY114" fmla="*/ 113157 h 3867010"/>
                  <a:gd name="connsiteX115" fmla="*/ 2189747 w 3777916"/>
                  <a:gd name="connsiteY115" fmla="*/ 89094 h 3867010"/>
                  <a:gd name="connsiteX116" fmla="*/ 2105526 w 3777916"/>
                  <a:gd name="connsiteY116" fmla="*/ 52999 h 3867010"/>
                  <a:gd name="connsiteX117" fmla="*/ 1985210 w 3777916"/>
                  <a:gd name="connsiteY117" fmla="*/ 16904 h 3867010"/>
                  <a:gd name="connsiteX118" fmla="*/ 1720516 w 3777916"/>
                  <a:gd name="connsiteY118" fmla="*/ 4873 h 3867010"/>
                  <a:gd name="connsiteX119" fmla="*/ 1528010 w 3777916"/>
                  <a:gd name="connsiteY119" fmla="*/ 52999 h 3867010"/>
                  <a:gd name="connsiteX120" fmla="*/ 1503947 w 3777916"/>
                  <a:gd name="connsiteY120" fmla="*/ 101125 h 3867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3777916" h="3867010">
                    <a:moveTo>
                      <a:pt x="1540042" y="40968"/>
                    </a:moveTo>
                    <a:cubicBezTo>
                      <a:pt x="1144936" y="226899"/>
                      <a:pt x="1498740" y="74787"/>
                      <a:pt x="1203158" y="173315"/>
                    </a:cubicBezTo>
                    <a:cubicBezTo>
                      <a:pt x="1150164" y="190980"/>
                      <a:pt x="1099741" y="215808"/>
                      <a:pt x="1046747" y="233473"/>
                    </a:cubicBezTo>
                    <a:lnTo>
                      <a:pt x="974558" y="257536"/>
                    </a:lnTo>
                    <a:cubicBezTo>
                      <a:pt x="962526" y="261547"/>
                      <a:pt x="950899" y="267081"/>
                      <a:pt x="938463" y="269568"/>
                    </a:cubicBezTo>
                    <a:cubicBezTo>
                      <a:pt x="918410" y="273578"/>
                      <a:pt x="898144" y="276639"/>
                      <a:pt x="878305" y="281599"/>
                    </a:cubicBezTo>
                    <a:cubicBezTo>
                      <a:pt x="866001" y="284675"/>
                      <a:pt x="854405" y="290147"/>
                      <a:pt x="842210" y="293631"/>
                    </a:cubicBezTo>
                    <a:cubicBezTo>
                      <a:pt x="826311" y="298174"/>
                      <a:pt x="809922" y="300911"/>
                      <a:pt x="794084" y="305662"/>
                    </a:cubicBezTo>
                    <a:cubicBezTo>
                      <a:pt x="794061" y="305669"/>
                      <a:pt x="703859" y="335737"/>
                      <a:pt x="685800" y="341757"/>
                    </a:cubicBezTo>
                    <a:lnTo>
                      <a:pt x="613610" y="365820"/>
                    </a:lnTo>
                    <a:lnTo>
                      <a:pt x="577516" y="377852"/>
                    </a:lnTo>
                    <a:cubicBezTo>
                      <a:pt x="558112" y="397255"/>
                      <a:pt x="543917" y="414596"/>
                      <a:pt x="517358" y="425978"/>
                    </a:cubicBezTo>
                    <a:cubicBezTo>
                      <a:pt x="502159" y="432492"/>
                      <a:pt x="485131" y="433467"/>
                      <a:pt x="469231" y="438010"/>
                    </a:cubicBezTo>
                    <a:cubicBezTo>
                      <a:pt x="457037" y="441494"/>
                      <a:pt x="445168" y="446031"/>
                      <a:pt x="433137" y="450041"/>
                    </a:cubicBezTo>
                    <a:cubicBezTo>
                      <a:pt x="350395" y="505203"/>
                      <a:pt x="388384" y="489023"/>
                      <a:pt x="324852" y="510199"/>
                    </a:cubicBezTo>
                    <a:cubicBezTo>
                      <a:pt x="308810" y="534262"/>
                      <a:pt x="289660" y="556522"/>
                      <a:pt x="276726" y="582389"/>
                    </a:cubicBezTo>
                    <a:cubicBezTo>
                      <a:pt x="268705" y="598431"/>
                      <a:pt x="263088" y="615920"/>
                      <a:pt x="252663" y="630515"/>
                    </a:cubicBezTo>
                    <a:cubicBezTo>
                      <a:pt x="242773" y="644361"/>
                      <a:pt x="228600" y="654578"/>
                      <a:pt x="216568" y="666610"/>
                    </a:cubicBezTo>
                    <a:cubicBezTo>
                      <a:pt x="199379" y="709584"/>
                      <a:pt x="190924" y="735551"/>
                      <a:pt x="168442" y="774894"/>
                    </a:cubicBezTo>
                    <a:cubicBezTo>
                      <a:pt x="161268" y="787449"/>
                      <a:pt x="150846" y="798055"/>
                      <a:pt x="144379" y="810989"/>
                    </a:cubicBezTo>
                    <a:cubicBezTo>
                      <a:pt x="109555" y="880636"/>
                      <a:pt x="164675" y="814755"/>
                      <a:pt x="96252" y="883178"/>
                    </a:cubicBezTo>
                    <a:cubicBezTo>
                      <a:pt x="48494" y="1026461"/>
                      <a:pt x="96252" y="869096"/>
                      <a:pt x="96252" y="1244125"/>
                    </a:cubicBezTo>
                    <a:cubicBezTo>
                      <a:pt x="96252" y="1312422"/>
                      <a:pt x="98729" y="1381924"/>
                      <a:pt x="84221" y="1448662"/>
                    </a:cubicBezTo>
                    <a:cubicBezTo>
                      <a:pt x="78078" y="1476922"/>
                      <a:pt x="36095" y="1520852"/>
                      <a:pt x="36095" y="1520852"/>
                    </a:cubicBezTo>
                    <a:cubicBezTo>
                      <a:pt x="32084" y="1540905"/>
                      <a:pt x="27252" y="1560810"/>
                      <a:pt x="24063" y="1581010"/>
                    </a:cubicBezTo>
                    <a:cubicBezTo>
                      <a:pt x="15217" y="1637033"/>
                      <a:pt x="0" y="1749452"/>
                      <a:pt x="0" y="1749452"/>
                    </a:cubicBezTo>
                    <a:cubicBezTo>
                      <a:pt x="6234" y="1874130"/>
                      <a:pt x="-1983" y="1946058"/>
                      <a:pt x="24063" y="2050241"/>
                    </a:cubicBezTo>
                    <a:cubicBezTo>
                      <a:pt x="27139" y="2062545"/>
                      <a:pt x="29936" y="2075249"/>
                      <a:pt x="36095" y="2086336"/>
                    </a:cubicBezTo>
                    <a:cubicBezTo>
                      <a:pt x="50140" y="2111617"/>
                      <a:pt x="84221" y="2158525"/>
                      <a:pt x="84221" y="2158525"/>
                    </a:cubicBezTo>
                    <a:cubicBezTo>
                      <a:pt x="136037" y="2365792"/>
                      <a:pt x="79338" y="2184855"/>
                      <a:pt x="132347" y="2290873"/>
                    </a:cubicBezTo>
                    <a:cubicBezTo>
                      <a:pt x="138019" y="2302217"/>
                      <a:pt x="137007" y="2316648"/>
                      <a:pt x="144379" y="2326968"/>
                    </a:cubicBezTo>
                    <a:cubicBezTo>
                      <a:pt x="166474" y="2357902"/>
                      <a:pt x="224808" y="2400936"/>
                      <a:pt x="252663" y="2423220"/>
                    </a:cubicBezTo>
                    <a:cubicBezTo>
                      <a:pt x="273808" y="2486652"/>
                      <a:pt x="250721" y="2435327"/>
                      <a:pt x="300789" y="2495410"/>
                    </a:cubicBezTo>
                    <a:cubicBezTo>
                      <a:pt x="376671" y="2586469"/>
                      <a:pt x="278912" y="2485564"/>
                      <a:pt x="348916" y="2555568"/>
                    </a:cubicBezTo>
                    <a:cubicBezTo>
                      <a:pt x="386526" y="2706016"/>
                      <a:pt x="338458" y="2518965"/>
                      <a:pt x="372979" y="2639789"/>
                    </a:cubicBezTo>
                    <a:cubicBezTo>
                      <a:pt x="376329" y="2651514"/>
                      <a:pt x="388798" y="2709583"/>
                      <a:pt x="397042" y="2724010"/>
                    </a:cubicBezTo>
                    <a:cubicBezTo>
                      <a:pt x="406991" y="2741420"/>
                      <a:pt x="421482" y="2755819"/>
                      <a:pt x="433137" y="2772136"/>
                    </a:cubicBezTo>
                    <a:cubicBezTo>
                      <a:pt x="441542" y="2783903"/>
                      <a:pt x="447678" y="2797349"/>
                      <a:pt x="457200" y="2808231"/>
                    </a:cubicBezTo>
                    <a:cubicBezTo>
                      <a:pt x="506467" y="2864536"/>
                      <a:pt x="504529" y="2859836"/>
                      <a:pt x="553452" y="2892452"/>
                    </a:cubicBezTo>
                    <a:cubicBezTo>
                      <a:pt x="557463" y="2904484"/>
                      <a:pt x="562408" y="2916243"/>
                      <a:pt x="565484" y="2928547"/>
                    </a:cubicBezTo>
                    <a:cubicBezTo>
                      <a:pt x="570444" y="2948386"/>
                      <a:pt x="569211" y="2970017"/>
                      <a:pt x="577516" y="2988704"/>
                    </a:cubicBezTo>
                    <a:cubicBezTo>
                      <a:pt x="585660" y="3007028"/>
                      <a:pt x="601579" y="3020789"/>
                      <a:pt x="613610" y="3036831"/>
                    </a:cubicBezTo>
                    <a:cubicBezTo>
                      <a:pt x="617621" y="3052873"/>
                      <a:pt x="618799" y="3069903"/>
                      <a:pt x="625642" y="3084957"/>
                    </a:cubicBezTo>
                    <a:cubicBezTo>
                      <a:pt x="677808" y="3199721"/>
                      <a:pt x="657234" y="3134230"/>
                      <a:pt x="697831" y="3205273"/>
                    </a:cubicBezTo>
                    <a:cubicBezTo>
                      <a:pt x="706730" y="3220845"/>
                      <a:pt x="710691" y="3239394"/>
                      <a:pt x="721895" y="3253399"/>
                    </a:cubicBezTo>
                    <a:cubicBezTo>
                      <a:pt x="813852" y="3368345"/>
                      <a:pt x="766296" y="3285769"/>
                      <a:pt x="854242" y="3373715"/>
                    </a:cubicBezTo>
                    <a:cubicBezTo>
                      <a:pt x="907012" y="3426485"/>
                      <a:pt x="845407" y="3396623"/>
                      <a:pt x="914400" y="3445904"/>
                    </a:cubicBezTo>
                    <a:cubicBezTo>
                      <a:pt x="940423" y="3464492"/>
                      <a:pt x="969161" y="3472180"/>
                      <a:pt x="998621" y="3481999"/>
                    </a:cubicBezTo>
                    <a:cubicBezTo>
                      <a:pt x="1056399" y="3539777"/>
                      <a:pt x="1011576" y="3508941"/>
                      <a:pt x="1106905" y="3530125"/>
                    </a:cubicBezTo>
                    <a:cubicBezTo>
                      <a:pt x="1232389" y="3558010"/>
                      <a:pt x="1029306" y="3522087"/>
                      <a:pt x="1191126" y="3566220"/>
                    </a:cubicBezTo>
                    <a:cubicBezTo>
                      <a:pt x="1218485" y="3573682"/>
                      <a:pt x="1247374" y="3573590"/>
                      <a:pt x="1275347" y="3578252"/>
                    </a:cubicBezTo>
                    <a:cubicBezTo>
                      <a:pt x="1295519" y="3581614"/>
                      <a:pt x="1315452" y="3586273"/>
                      <a:pt x="1335505" y="3590283"/>
                    </a:cubicBezTo>
                    <a:cubicBezTo>
                      <a:pt x="1391936" y="3618500"/>
                      <a:pt x="1440020" y="3644208"/>
                      <a:pt x="1503947" y="3662473"/>
                    </a:cubicBezTo>
                    <a:cubicBezTo>
                      <a:pt x="1532021" y="3670494"/>
                      <a:pt x="1560729" y="3676558"/>
                      <a:pt x="1588168" y="3686536"/>
                    </a:cubicBezTo>
                    <a:cubicBezTo>
                      <a:pt x="1605024" y="3692665"/>
                      <a:pt x="1620722" y="3701700"/>
                      <a:pt x="1636295" y="3710599"/>
                    </a:cubicBezTo>
                    <a:cubicBezTo>
                      <a:pt x="1648850" y="3717773"/>
                      <a:pt x="1658671" y="3730089"/>
                      <a:pt x="1672389" y="3734662"/>
                    </a:cubicBezTo>
                    <a:cubicBezTo>
                      <a:pt x="1695532" y="3742377"/>
                      <a:pt x="1720765" y="3741402"/>
                      <a:pt x="1744579" y="3746694"/>
                    </a:cubicBezTo>
                    <a:cubicBezTo>
                      <a:pt x="1756959" y="3749445"/>
                      <a:pt x="1768479" y="3755241"/>
                      <a:pt x="1780673" y="3758725"/>
                    </a:cubicBezTo>
                    <a:cubicBezTo>
                      <a:pt x="1796573" y="3763268"/>
                      <a:pt x="1812758" y="3766746"/>
                      <a:pt x="1828800" y="3770757"/>
                    </a:cubicBezTo>
                    <a:cubicBezTo>
                      <a:pt x="1980402" y="3861719"/>
                      <a:pt x="1801396" y="3763487"/>
                      <a:pt x="1949116" y="3818883"/>
                    </a:cubicBezTo>
                    <a:cubicBezTo>
                      <a:pt x="1962655" y="3823960"/>
                      <a:pt x="1971492" y="3838374"/>
                      <a:pt x="1985210" y="3842947"/>
                    </a:cubicBezTo>
                    <a:cubicBezTo>
                      <a:pt x="2006020" y="3849884"/>
                      <a:pt x="2143566" y="3865749"/>
                      <a:pt x="2153652" y="3867010"/>
                    </a:cubicBezTo>
                    <a:cubicBezTo>
                      <a:pt x="2257926" y="3858989"/>
                      <a:pt x="2362809" y="3856769"/>
                      <a:pt x="2466473" y="3842947"/>
                    </a:cubicBezTo>
                    <a:cubicBezTo>
                      <a:pt x="2495847" y="3839030"/>
                      <a:pt x="2541269" y="3797094"/>
                      <a:pt x="2562726" y="3782789"/>
                    </a:cubicBezTo>
                    <a:cubicBezTo>
                      <a:pt x="2719856" y="3678036"/>
                      <a:pt x="2516947" y="3820215"/>
                      <a:pt x="2695073" y="3710599"/>
                    </a:cubicBezTo>
                    <a:cubicBezTo>
                      <a:pt x="2843610" y="3619192"/>
                      <a:pt x="2718003" y="3674958"/>
                      <a:pt x="2839452" y="3626378"/>
                    </a:cubicBezTo>
                    <a:cubicBezTo>
                      <a:pt x="2962793" y="3503037"/>
                      <a:pt x="2825686" y="3619510"/>
                      <a:pt x="2995863" y="3542157"/>
                    </a:cubicBezTo>
                    <a:cubicBezTo>
                      <a:pt x="3011353" y="3535116"/>
                      <a:pt x="3018527" y="3516508"/>
                      <a:pt x="3031958" y="3506062"/>
                    </a:cubicBezTo>
                    <a:cubicBezTo>
                      <a:pt x="3054786" y="3488307"/>
                      <a:pt x="3104147" y="3457936"/>
                      <a:pt x="3104147" y="3457936"/>
                    </a:cubicBezTo>
                    <a:cubicBezTo>
                      <a:pt x="3112168" y="3441894"/>
                      <a:pt x="3119312" y="3425382"/>
                      <a:pt x="3128210" y="3409810"/>
                    </a:cubicBezTo>
                    <a:cubicBezTo>
                      <a:pt x="3135384" y="3397255"/>
                      <a:pt x="3146400" y="3386929"/>
                      <a:pt x="3152273" y="3373715"/>
                    </a:cubicBezTo>
                    <a:cubicBezTo>
                      <a:pt x="3162575" y="3350536"/>
                      <a:pt x="3168316" y="3325588"/>
                      <a:pt x="3176337" y="3301525"/>
                    </a:cubicBezTo>
                    <a:cubicBezTo>
                      <a:pt x="3180347" y="3289494"/>
                      <a:pt x="3185292" y="3277734"/>
                      <a:pt x="3188368" y="3265431"/>
                    </a:cubicBezTo>
                    <a:cubicBezTo>
                      <a:pt x="3192379" y="3249389"/>
                      <a:pt x="3197157" y="3233519"/>
                      <a:pt x="3200400" y="3217304"/>
                    </a:cubicBezTo>
                    <a:cubicBezTo>
                      <a:pt x="3205184" y="3193383"/>
                      <a:pt x="3207139" y="3168929"/>
                      <a:pt x="3212431" y="3145115"/>
                    </a:cubicBezTo>
                    <a:cubicBezTo>
                      <a:pt x="3219512" y="3113251"/>
                      <a:pt x="3233814" y="3090318"/>
                      <a:pt x="3248526" y="3060894"/>
                    </a:cubicBezTo>
                    <a:cubicBezTo>
                      <a:pt x="3258844" y="2998988"/>
                      <a:pt x="3254819" y="2999998"/>
                      <a:pt x="3272589" y="2952610"/>
                    </a:cubicBezTo>
                    <a:cubicBezTo>
                      <a:pt x="3285915" y="2917073"/>
                      <a:pt x="3313496" y="2856365"/>
                      <a:pt x="3320716" y="2820262"/>
                    </a:cubicBezTo>
                    <a:cubicBezTo>
                      <a:pt x="3329517" y="2776254"/>
                      <a:pt x="3336456" y="2728623"/>
                      <a:pt x="3356810" y="2687915"/>
                    </a:cubicBezTo>
                    <a:cubicBezTo>
                      <a:pt x="3364831" y="2671873"/>
                      <a:pt x="3370924" y="2654712"/>
                      <a:pt x="3380873" y="2639789"/>
                    </a:cubicBezTo>
                    <a:cubicBezTo>
                      <a:pt x="3387165" y="2630350"/>
                      <a:pt x="3399221" y="2625524"/>
                      <a:pt x="3404937" y="2615725"/>
                    </a:cubicBezTo>
                    <a:cubicBezTo>
                      <a:pt x="3494545" y="2462112"/>
                      <a:pt x="3420064" y="2529184"/>
                      <a:pt x="3513221" y="2459315"/>
                    </a:cubicBezTo>
                    <a:cubicBezTo>
                      <a:pt x="3542934" y="2411775"/>
                      <a:pt x="3579645" y="2344764"/>
                      <a:pt x="3621505" y="2302904"/>
                    </a:cubicBezTo>
                    <a:cubicBezTo>
                      <a:pt x="3631730" y="2292679"/>
                      <a:pt x="3645568" y="2286862"/>
                      <a:pt x="3657600" y="2278841"/>
                    </a:cubicBezTo>
                    <a:cubicBezTo>
                      <a:pt x="3665621" y="2254778"/>
                      <a:pt x="3672243" y="2230202"/>
                      <a:pt x="3681663" y="2206652"/>
                    </a:cubicBezTo>
                    <a:cubicBezTo>
                      <a:pt x="3688324" y="2189999"/>
                      <a:pt x="3700572" y="2175704"/>
                      <a:pt x="3705726" y="2158525"/>
                    </a:cubicBezTo>
                    <a:cubicBezTo>
                      <a:pt x="3712736" y="2135159"/>
                      <a:pt x="3713394" y="2110337"/>
                      <a:pt x="3717758" y="2086336"/>
                    </a:cubicBezTo>
                    <a:cubicBezTo>
                      <a:pt x="3721416" y="2066216"/>
                      <a:pt x="3725779" y="2046231"/>
                      <a:pt x="3729789" y="2026178"/>
                    </a:cubicBezTo>
                    <a:cubicBezTo>
                      <a:pt x="3733800" y="1953989"/>
                      <a:pt x="3736276" y="1881698"/>
                      <a:pt x="3741821" y="1809610"/>
                    </a:cubicBezTo>
                    <a:cubicBezTo>
                      <a:pt x="3752138" y="1675495"/>
                      <a:pt x="3763920" y="1574623"/>
                      <a:pt x="3777916" y="1448662"/>
                    </a:cubicBezTo>
                    <a:cubicBezTo>
                      <a:pt x="3769895" y="1388504"/>
                      <a:pt x="3765754" y="1327700"/>
                      <a:pt x="3753852" y="1268189"/>
                    </a:cubicBezTo>
                    <a:cubicBezTo>
                      <a:pt x="3747335" y="1235606"/>
                      <a:pt x="3726425" y="1198550"/>
                      <a:pt x="3705726" y="1171936"/>
                    </a:cubicBezTo>
                    <a:cubicBezTo>
                      <a:pt x="3686495" y="1147211"/>
                      <a:pt x="3664799" y="1124472"/>
                      <a:pt x="3645568" y="1099747"/>
                    </a:cubicBezTo>
                    <a:cubicBezTo>
                      <a:pt x="3597297" y="1037685"/>
                      <a:pt x="3641139" y="1090890"/>
                      <a:pt x="3609473" y="1027557"/>
                    </a:cubicBezTo>
                    <a:cubicBezTo>
                      <a:pt x="3592722" y="994055"/>
                      <a:pt x="3575926" y="981978"/>
                      <a:pt x="3549316" y="955368"/>
                    </a:cubicBezTo>
                    <a:cubicBezTo>
                      <a:pt x="3527779" y="890759"/>
                      <a:pt x="3548009" y="937584"/>
                      <a:pt x="3489158" y="859115"/>
                    </a:cubicBezTo>
                    <a:cubicBezTo>
                      <a:pt x="3480482" y="847547"/>
                      <a:pt x="3475320" y="833245"/>
                      <a:pt x="3465095" y="823020"/>
                    </a:cubicBezTo>
                    <a:cubicBezTo>
                      <a:pt x="3450915" y="808840"/>
                      <a:pt x="3431806" y="800414"/>
                      <a:pt x="3416968" y="786925"/>
                    </a:cubicBezTo>
                    <a:cubicBezTo>
                      <a:pt x="3193180" y="583482"/>
                      <a:pt x="3449941" y="788356"/>
                      <a:pt x="3260558" y="666610"/>
                    </a:cubicBezTo>
                    <a:cubicBezTo>
                      <a:pt x="3226822" y="644923"/>
                      <a:pt x="3202352" y="607102"/>
                      <a:pt x="3164305" y="594420"/>
                    </a:cubicBezTo>
                    <a:cubicBezTo>
                      <a:pt x="2999498" y="539484"/>
                      <a:pt x="3185969" y="605423"/>
                      <a:pt x="3019926" y="534262"/>
                    </a:cubicBezTo>
                    <a:cubicBezTo>
                      <a:pt x="2988431" y="520764"/>
                      <a:pt x="2955943" y="509693"/>
                      <a:pt x="2923673" y="498168"/>
                    </a:cubicBezTo>
                    <a:cubicBezTo>
                      <a:pt x="2899786" y="489637"/>
                      <a:pt x="2874663" y="484406"/>
                      <a:pt x="2851484" y="474104"/>
                    </a:cubicBezTo>
                    <a:cubicBezTo>
                      <a:pt x="2838270" y="468231"/>
                      <a:pt x="2828929" y="455118"/>
                      <a:pt x="2815389" y="450041"/>
                    </a:cubicBezTo>
                    <a:cubicBezTo>
                      <a:pt x="2796241" y="442861"/>
                      <a:pt x="2775070" y="442970"/>
                      <a:pt x="2755231" y="438010"/>
                    </a:cubicBezTo>
                    <a:cubicBezTo>
                      <a:pt x="2742927" y="434934"/>
                      <a:pt x="2731168" y="429989"/>
                      <a:pt x="2719137" y="425978"/>
                    </a:cubicBezTo>
                    <a:cubicBezTo>
                      <a:pt x="2711116" y="417957"/>
                      <a:pt x="2704800" y="407751"/>
                      <a:pt x="2695073" y="401915"/>
                    </a:cubicBezTo>
                    <a:cubicBezTo>
                      <a:pt x="2619429" y="356529"/>
                      <a:pt x="2697155" y="452123"/>
                      <a:pt x="2586789" y="341757"/>
                    </a:cubicBezTo>
                    <a:cubicBezTo>
                      <a:pt x="2562726" y="317694"/>
                      <a:pt x="2542915" y="288445"/>
                      <a:pt x="2514600" y="269568"/>
                    </a:cubicBezTo>
                    <a:cubicBezTo>
                      <a:pt x="2490537" y="253526"/>
                      <a:pt x="2462860" y="241891"/>
                      <a:pt x="2442410" y="221441"/>
                    </a:cubicBezTo>
                    <a:cubicBezTo>
                      <a:pt x="2430379" y="209410"/>
                      <a:pt x="2420473" y="194785"/>
                      <a:pt x="2406316" y="185347"/>
                    </a:cubicBezTo>
                    <a:cubicBezTo>
                      <a:pt x="2395764" y="178312"/>
                      <a:pt x="2381565" y="178987"/>
                      <a:pt x="2370221" y="173315"/>
                    </a:cubicBezTo>
                    <a:cubicBezTo>
                      <a:pt x="2357287" y="166848"/>
                      <a:pt x="2347060" y="155719"/>
                      <a:pt x="2334126" y="149252"/>
                    </a:cubicBezTo>
                    <a:cubicBezTo>
                      <a:pt x="2322782" y="143580"/>
                      <a:pt x="2309375" y="142892"/>
                      <a:pt x="2298031" y="137220"/>
                    </a:cubicBezTo>
                    <a:cubicBezTo>
                      <a:pt x="2285098" y="130753"/>
                      <a:pt x="2275151" y="119030"/>
                      <a:pt x="2261937" y="113157"/>
                    </a:cubicBezTo>
                    <a:cubicBezTo>
                      <a:pt x="2238758" y="102855"/>
                      <a:pt x="2189747" y="89094"/>
                      <a:pt x="2189747" y="89094"/>
                    </a:cubicBezTo>
                    <a:cubicBezTo>
                      <a:pt x="2132482" y="50918"/>
                      <a:pt x="2176155" y="74188"/>
                      <a:pt x="2105526" y="52999"/>
                    </a:cubicBezTo>
                    <a:cubicBezTo>
                      <a:pt x="2091082" y="48666"/>
                      <a:pt x="2010071" y="18816"/>
                      <a:pt x="1985210" y="16904"/>
                    </a:cubicBezTo>
                    <a:cubicBezTo>
                      <a:pt x="1897148" y="10130"/>
                      <a:pt x="1808747" y="8883"/>
                      <a:pt x="1720516" y="4873"/>
                    </a:cubicBezTo>
                    <a:cubicBezTo>
                      <a:pt x="1450926" y="22845"/>
                      <a:pt x="1575192" y="-41366"/>
                      <a:pt x="1528010" y="52999"/>
                    </a:cubicBezTo>
                    <a:cubicBezTo>
                      <a:pt x="1501722" y="105574"/>
                      <a:pt x="1503947" y="70989"/>
                      <a:pt x="1503947" y="101125"/>
                    </a:cubicBezTo>
                  </a:path>
                </a:pathLst>
              </a:custGeom>
              <a:solidFill>
                <a:schemeClr val="tx2">
                  <a:lumMod val="65000"/>
                </a:schemeClr>
              </a:solidFill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 bwMode="auto">
              <a:xfrm>
                <a:off x="2831432" y="2362200"/>
                <a:ext cx="11430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dirty="0">
                    <a:latin typeface="Gill Sans MT" panose="020B0502020104020203" pitchFamily="34" charset="0"/>
                    <a:cs typeface="Arial" charset="0"/>
                  </a:rPr>
                  <a:t>t</a:t>
                </a: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est </a:t>
                </a:r>
                <a:r>
                  <a:rPr lang="en-US" sz="2400" dirty="0">
                    <a:latin typeface="Gill Sans MT" panose="020B0502020104020203" pitchFamily="34" charset="0"/>
                    <a:cs typeface="Arial" charset="0"/>
                  </a:rPr>
                  <a:t>v</a:t>
                </a: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alues</a:t>
                </a: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3124200" y="3276600"/>
                <a:ext cx="16764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expected results</a:t>
                </a: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3276600" y="1447800"/>
                <a:ext cx="13716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prefix values</a:t>
                </a: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3974432" y="2362200"/>
                <a:ext cx="13716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postfix values</a:t>
                </a:r>
              </a:p>
            </p:txBody>
          </p:sp>
        </p:grpSp>
        <p:sp>
          <p:nvSpPr>
            <p:cNvPr id="13" name="Up-Down Arrow 12"/>
            <p:cNvSpPr/>
            <p:nvPr/>
          </p:nvSpPr>
          <p:spPr bwMode="auto">
            <a:xfrm>
              <a:off x="3326732" y="2057400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5" name="Up-Down Arrow 14"/>
            <p:cNvSpPr/>
            <p:nvPr/>
          </p:nvSpPr>
          <p:spPr bwMode="auto">
            <a:xfrm>
              <a:off x="3810000" y="3067622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6" name="Up-Down Arrow 15"/>
            <p:cNvSpPr/>
            <p:nvPr/>
          </p:nvSpPr>
          <p:spPr bwMode="auto">
            <a:xfrm>
              <a:off x="4058653" y="2991422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8" name="Left-Right Arrow 17"/>
            <p:cNvSpPr/>
            <p:nvPr/>
          </p:nvSpPr>
          <p:spPr bwMode="auto">
            <a:xfrm>
              <a:off x="3810000" y="2438400"/>
              <a:ext cx="381000" cy="152400"/>
            </a:xfrm>
            <a:prstGeom prst="leftRight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20" name="Rounded Rectangle 19"/>
          <p:cNvSpPr/>
          <p:nvPr/>
        </p:nvSpPr>
        <p:spPr bwMode="auto">
          <a:xfrm>
            <a:off x="5625766" y="2991853"/>
            <a:ext cx="2590800" cy="4572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Why is it there?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4876800" y="1371600"/>
            <a:ext cx="4088732" cy="1143000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CC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latin typeface="Gill Sans MT" panose="020B0502020104020203" pitchFamily="34" charset="0"/>
                <a:cs typeface="Arial" charset="0"/>
              </a:rPr>
              <a:t>But a modern test does not know …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5320966" y="3772569"/>
            <a:ext cx="3200400" cy="4572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When should it run?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5042235" y="4553285"/>
            <a:ext cx="3757863" cy="4572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When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 should it change?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5308935" y="5334000"/>
            <a:ext cx="3224463" cy="4572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When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 should it die?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5" name="Rounded Rectangle 24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3962400" y="6096000"/>
            <a:ext cx="5105394" cy="52322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Baral, Offutt, &amp;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Mulla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Self determination: A comprehensive strategy for making automated tests more effective and efficient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ICST 2021</a:t>
            </a:r>
          </a:p>
        </p:txBody>
      </p:sp>
    </p:spTree>
    <p:extLst>
      <p:ext uri="{BB962C8B-B14F-4D97-AF65-F5344CB8AC3E}">
        <p14:creationId xmlns:p14="http://schemas.microsoft.com/office/powerpoint/2010/main" val="254907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Intelligent tests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52400" y="990600"/>
            <a:ext cx="3429000" cy="2438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rgbClr val="CC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charset="0"/>
              </a:rPr>
              <a:t>Intelligent tests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charset="0"/>
              </a:rPr>
              <a:t>need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charset="0"/>
              </a:rPr>
              <a:t>self-awareness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charset="0"/>
              </a:rPr>
              <a:t>and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charset="0"/>
              </a:rPr>
              <a:t>self-determination!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330366" y="1351546"/>
            <a:ext cx="4516772" cy="858253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Each test should encode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Gill Sans MT" panose="020B0502020104020203" pitchFamily="34" charset="0"/>
                <a:cs typeface="Arial" charset="0"/>
              </a:rPr>
              <a:t>traceability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 … what it covers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663950" y="2669739"/>
            <a:ext cx="5403850" cy="957311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Tests should check what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Gill Sans MT" panose="020B0502020104020203" pitchFamily="34" charset="0"/>
                <a:cs typeface="Arial" charset="0"/>
              </a:rPr>
              <a:t>changed</a:t>
            </a:r>
            <a:r>
              <a:rPr lang="en-US" sz="2800" b="0" dirty="0">
                <a:latin typeface="Gill Sans MT" panose="020B0502020104020203" pitchFamily="34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in the software,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and rerun if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needed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14400" y="4086990"/>
            <a:ext cx="5715000" cy="87831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Tests should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Gill Sans MT" panose="020B0502020104020203" pitchFamily="34" charset="0"/>
                <a:cs typeface="Arial" charset="0"/>
              </a:rPr>
              <a:t>alert tester and ask for a change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when they no longer match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3389522" y="5425241"/>
            <a:ext cx="4840077" cy="904373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Tests should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Gill Sans MT" panose="020B0502020104020203" pitchFamily="34" charset="0"/>
                <a:cs typeface="Arial" charset="0"/>
              </a:rPr>
              <a:t>delete themselves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  <a:cs typeface="Arial" charset="0"/>
              </a:rPr>
              <a:t>when no longer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11" name="Rounded Rectangle 10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59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evolution—test changes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15721D8-DAEA-C947-AB6E-F24CDF5C6582}"/>
              </a:ext>
            </a:extLst>
          </p:cNvPr>
          <p:cNvGrpSpPr/>
          <p:nvPr/>
        </p:nvGrpSpPr>
        <p:grpSpPr>
          <a:xfrm>
            <a:off x="152400" y="1219200"/>
            <a:ext cx="2911291" cy="1672991"/>
            <a:chOff x="1003322" y="1171139"/>
            <a:chExt cx="2908312" cy="167299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0B39E4E-8EB7-ED4E-8625-BEF181133AA8}"/>
                </a:ext>
              </a:extLst>
            </p:cNvPr>
            <p:cNvSpPr txBox="1"/>
            <p:nvPr/>
          </p:nvSpPr>
          <p:spPr>
            <a:xfrm>
              <a:off x="1003322" y="1643801"/>
              <a:ext cx="2908312" cy="1200329"/>
            </a:xfrm>
            <a:prstGeom prst="rect">
              <a:avLst/>
            </a:prstGeom>
            <a:solidFill>
              <a:srgbClr val="CCECFF"/>
            </a:solidFill>
            <a:scene3d>
              <a:camera prst="orthographicFront"/>
              <a:lightRig rig="threePt" dir="t"/>
            </a:scene3d>
            <a:sp3d>
              <a:bevelT w="6350"/>
              <a:bevelB w="6350"/>
            </a:sp3d>
          </p:spPr>
          <p:txBody>
            <a:bodyPr wrap="square" rtlCol="0">
              <a:spAutoFit/>
            </a:bodyPr>
            <a:lstStyle/>
            <a:p>
              <a:r>
                <a:rPr lang="en-US" b="0" i="1" dirty="0" err="1">
                  <a:solidFill>
                    <a:srgbClr val="000000"/>
                  </a:solidFill>
                </a:rPr>
                <a:t>concatNames</a:t>
              </a:r>
              <a:r>
                <a:rPr lang="en-US" b="0" i="1" dirty="0">
                  <a:solidFill>
                    <a:srgbClr val="000000"/>
                  </a:solidFill>
                </a:rPr>
                <a:t> (s1, s2)</a:t>
              </a:r>
            </a:p>
            <a:p>
              <a:r>
                <a:rPr lang="en-US" b="0" i="1" dirty="0">
                  <a:solidFill>
                    <a:srgbClr val="000000"/>
                  </a:solidFill>
                </a:rPr>
                <a:t>   </a:t>
              </a:r>
              <a:r>
                <a:rPr lang="en-US" b="0" i="1" dirty="0" err="1">
                  <a:solidFill>
                    <a:srgbClr val="000000"/>
                  </a:solidFill>
                </a:rPr>
                <a:t>fName</a:t>
              </a:r>
              <a:r>
                <a:rPr lang="en-US" b="0" i="1" dirty="0">
                  <a:solidFill>
                    <a:srgbClr val="000000"/>
                  </a:solidFill>
                </a:rPr>
                <a:t> = s1</a:t>
              </a:r>
            </a:p>
            <a:p>
              <a:r>
                <a:rPr lang="en-US" b="0" i="1" dirty="0">
                  <a:solidFill>
                    <a:srgbClr val="000000"/>
                  </a:solidFill>
                </a:rPr>
                <a:t>   </a:t>
              </a:r>
              <a:r>
                <a:rPr lang="en-US" b="0" i="1" dirty="0" err="1">
                  <a:solidFill>
                    <a:srgbClr val="000000"/>
                  </a:solidFill>
                </a:rPr>
                <a:t>lName</a:t>
              </a:r>
              <a:r>
                <a:rPr lang="en-US" b="0" i="1" dirty="0">
                  <a:solidFill>
                    <a:srgbClr val="000000"/>
                  </a:solidFill>
                </a:rPr>
                <a:t> = s2 </a:t>
              </a:r>
            </a:p>
            <a:p>
              <a:r>
                <a:rPr lang="en-US" b="0" i="1" dirty="0">
                  <a:solidFill>
                    <a:srgbClr val="000000"/>
                  </a:solidFill>
                </a:rPr>
                <a:t>   return </a:t>
              </a:r>
              <a:r>
                <a:rPr lang="en-US" b="0" i="1" dirty="0" err="1">
                  <a:solidFill>
                    <a:srgbClr val="000000"/>
                  </a:solidFill>
                </a:rPr>
                <a:t>fName</a:t>
              </a:r>
              <a:r>
                <a:rPr lang="en-US" b="0" i="1" dirty="0">
                  <a:solidFill>
                    <a:srgbClr val="000000"/>
                  </a:solidFill>
                </a:rPr>
                <a:t>+“ ”+</a:t>
              </a:r>
              <a:r>
                <a:rPr lang="en-US" b="0" i="1" dirty="0" err="1">
                  <a:solidFill>
                    <a:srgbClr val="000000"/>
                  </a:solidFill>
                </a:rPr>
                <a:t>lName</a:t>
              </a:r>
              <a:endParaRPr lang="en-US" b="0" i="1" dirty="0">
                <a:solidFill>
                  <a:srgbClr val="000000"/>
                </a:solidFill>
              </a:endParaRP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52CB80B5-A3E4-9B4E-B2D7-4163BAD9AA90}"/>
                </a:ext>
              </a:extLst>
            </p:cNvPr>
            <p:cNvSpPr/>
            <p:nvPr/>
          </p:nvSpPr>
          <p:spPr>
            <a:xfrm>
              <a:off x="1133703" y="1171139"/>
              <a:ext cx="2496570" cy="527492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ln w="0"/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Original method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15721D8-DAEA-C947-AB6E-F24CDF5C6582}"/>
              </a:ext>
            </a:extLst>
          </p:cNvPr>
          <p:cNvGrpSpPr/>
          <p:nvPr/>
        </p:nvGrpSpPr>
        <p:grpSpPr>
          <a:xfrm>
            <a:off x="76200" y="3886200"/>
            <a:ext cx="3352800" cy="1841002"/>
            <a:chOff x="925454" y="1126238"/>
            <a:chExt cx="3426154" cy="18410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0B39E4E-8EB7-ED4E-8625-BEF181133AA8}"/>
                </a:ext>
              </a:extLst>
            </p:cNvPr>
            <p:cNvSpPr txBox="1"/>
            <p:nvPr/>
          </p:nvSpPr>
          <p:spPr>
            <a:xfrm>
              <a:off x="925454" y="1643801"/>
              <a:ext cx="3426154" cy="1323439"/>
            </a:xfrm>
            <a:prstGeom prst="rect">
              <a:avLst/>
            </a:prstGeom>
            <a:solidFill>
              <a:srgbClr val="CCECFF"/>
            </a:solidFill>
            <a:scene3d>
              <a:camera prst="orthographicFront"/>
              <a:lightRig rig="threePt" dir="t"/>
            </a:scene3d>
            <a:sp3d>
              <a:bevelT w="6350"/>
              <a:bevelB w="6350"/>
            </a:sp3d>
          </p:spPr>
          <p:txBody>
            <a:bodyPr wrap="square" rtlCol="0">
              <a:spAutoFit/>
            </a:bodyPr>
            <a:lstStyle/>
            <a:p>
              <a:r>
                <a:rPr lang="en-US" sz="1600" b="0" i="1" dirty="0" err="1">
                  <a:solidFill>
                    <a:srgbClr val="000000"/>
                  </a:solidFill>
                </a:rPr>
                <a:t>testConcatNames</a:t>
              </a:r>
              <a:r>
                <a:rPr lang="en-US" sz="1600" b="0" i="1" dirty="0">
                  <a:solidFill>
                    <a:srgbClr val="000000"/>
                  </a:solidFill>
                </a:rPr>
                <a:t> (s1, s2)</a:t>
              </a:r>
            </a:p>
            <a:p>
              <a:r>
                <a:rPr lang="en-US" sz="1600" b="0" i="1" dirty="0">
                  <a:solidFill>
                    <a:srgbClr val="000000"/>
                  </a:solidFill>
                </a:rPr>
                <a:t> result = </a:t>
              </a:r>
              <a:r>
                <a:rPr lang="en-US" sz="1600" b="0" i="1" dirty="0" err="1">
                  <a:solidFill>
                    <a:srgbClr val="000000"/>
                  </a:solidFill>
                </a:rPr>
                <a:t>concatNames</a:t>
              </a:r>
              <a:r>
                <a:rPr lang="en-US" sz="1600" b="0" i="1" dirty="0">
                  <a:solidFill>
                    <a:srgbClr val="000000"/>
                  </a:solidFill>
                </a:rPr>
                <a:t>(“Anita”, </a:t>
              </a:r>
            </a:p>
            <a:p>
              <a:r>
                <a:rPr lang="en-US" sz="1600" b="0" i="1" dirty="0">
                  <a:solidFill>
                    <a:srgbClr val="000000"/>
                  </a:solidFill>
                </a:rPr>
                <a:t>                                    “Borg”)</a:t>
              </a:r>
            </a:p>
            <a:p>
              <a:r>
                <a:rPr lang="en-US" sz="1600" b="0" i="1" dirty="0">
                  <a:solidFill>
                    <a:srgbClr val="000000"/>
                  </a:solidFill>
                </a:rPr>
                <a:t> </a:t>
              </a:r>
              <a:r>
                <a:rPr lang="en-US" sz="1600" b="0" i="1" dirty="0" err="1">
                  <a:solidFill>
                    <a:srgbClr val="000000"/>
                  </a:solidFill>
                </a:rPr>
                <a:t>assertTrue</a:t>
              </a:r>
              <a:r>
                <a:rPr lang="en-US" sz="1600" b="0" i="1" dirty="0">
                  <a:solidFill>
                    <a:srgbClr val="000000"/>
                  </a:solidFill>
                </a:rPr>
                <a:t>(</a:t>
              </a:r>
              <a:r>
                <a:rPr lang="en-US" sz="1600" b="0" i="1" dirty="0" err="1">
                  <a:solidFill>
                    <a:srgbClr val="000000"/>
                  </a:solidFill>
                </a:rPr>
                <a:t>resultContains</a:t>
              </a:r>
              <a:r>
                <a:rPr lang="en-US" sz="1600" b="0" i="1" dirty="0">
                  <a:solidFill>
                    <a:srgbClr val="000000"/>
                  </a:solidFill>
                </a:rPr>
                <a:t>(“Anita”)</a:t>
              </a:r>
            </a:p>
            <a:p>
              <a:r>
                <a:rPr lang="en-US" sz="1600" b="0" i="1" dirty="0">
                  <a:solidFill>
                    <a:srgbClr val="000000"/>
                  </a:solidFill>
                </a:rPr>
                <a:t>            &amp;&amp; (</a:t>
              </a:r>
              <a:r>
                <a:rPr lang="en-US" sz="1600" b="0" i="1" dirty="0" err="1">
                  <a:solidFill>
                    <a:srgbClr val="000000"/>
                  </a:solidFill>
                </a:rPr>
                <a:t>result.contains</a:t>
              </a:r>
              <a:r>
                <a:rPr lang="en-US" sz="1600" b="0" i="1" dirty="0">
                  <a:solidFill>
                    <a:srgbClr val="000000"/>
                  </a:solidFill>
                </a:rPr>
                <a:t>(“Borg”))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52CB80B5-A3E4-9B4E-B2D7-4163BAD9AA90}"/>
                </a:ext>
              </a:extLst>
            </p:cNvPr>
            <p:cNvSpPr/>
            <p:nvPr/>
          </p:nvSpPr>
          <p:spPr>
            <a:xfrm>
              <a:off x="1133703" y="1126238"/>
              <a:ext cx="2496570" cy="57239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ln w="0"/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Original test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15721D8-DAEA-C947-AB6E-F24CDF5C6582}"/>
              </a:ext>
            </a:extLst>
          </p:cNvPr>
          <p:cNvGrpSpPr/>
          <p:nvPr/>
        </p:nvGrpSpPr>
        <p:grpSpPr>
          <a:xfrm>
            <a:off x="4419600" y="1219200"/>
            <a:ext cx="4648199" cy="1981200"/>
            <a:chOff x="1003322" y="1171139"/>
            <a:chExt cx="3061737" cy="241165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0B39E4E-8EB7-ED4E-8625-BEF181133AA8}"/>
                </a:ext>
              </a:extLst>
            </p:cNvPr>
            <p:cNvSpPr txBox="1"/>
            <p:nvPr/>
          </p:nvSpPr>
          <p:spPr>
            <a:xfrm>
              <a:off x="1003322" y="1643801"/>
              <a:ext cx="3061737" cy="1938992"/>
            </a:xfrm>
            <a:prstGeom prst="rect">
              <a:avLst/>
            </a:prstGeom>
            <a:solidFill>
              <a:srgbClr val="CCECFF"/>
            </a:solidFill>
            <a:scene3d>
              <a:camera prst="orthographicFront"/>
              <a:lightRig rig="threePt" dir="t"/>
            </a:scene3d>
            <a:sp3d>
              <a:bevelT w="6350"/>
              <a:bevelB w="6350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0" i="1" dirty="0" err="1">
                  <a:solidFill>
                    <a:srgbClr val="000000"/>
                  </a:solidFill>
                </a:rPr>
                <a:t>concatNames</a:t>
              </a:r>
              <a:r>
                <a:rPr lang="en-US" sz="2400" b="0" i="1" dirty="0">
                  <a:solidFill>
                    <a:srgbClr val="000000"/>
                  </a:solidFill>
                </a:rPr>
                <a:t> (s1, s2)</a:t>
              </a:r>
            </a:p>
            <a:p>
              <a:r>
                <a:rPr lang="en-US" sz="2400" b="0" i="1" dirty="0">
                  <a:solidFill>
                    <a:srgbClr val="000000"/>
                  </a:solidFill>
                </a:rPr>
                <a:t>   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fName</a:t>
              </a:r>
              <a:r>
                <a:rPr lang="en-US" sz="2400" b="0" i="1" dirty="0">
                  <a:solidFill>
                    <a:srgbClr val="000000"/>
                  </a:solidFill>
                </a:rPr>
                <a:t> = s1</a:t>
              </a:r>
            </a:p>
            <a:p>
              <a:r>
                <a:rPr lang="en-US" sz="2400" b="0" i="1" dirty="0">
                  <a:solidFill>
                    <a:srgbClr val="000000"/>
                  </a:solidFill>
                </a:rPr>
                <a:t>   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lName</a:t>
              </a:r>
              <a:r>
                <a:rPr lang="en-US" sz="2400" b="0" i="1" dirty="0">
                  <a:solidFill>
                    <a:srgbClr val="000000"/>
                  </a:solidFill>
                </a:rPr>
                <a:t> = s2 </a:t>
              </a:r>
            </a:p>
            <a:p>
              <a:r>
                <a:rPr lang="en-US" sz="2400" b="0" i="1" dirty="0">
                  <a:solidFill>
                    <a:srgbClr val="000000"/>
                  </a:solidFill>
                </a:rPr>
                <a:t>   return 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lName</a:t>
              </a:r>
              <a:r>
                <a:rPr lang="en-US" sz="2400" b="0" i="1" dirty="0">
                  <a:solidFill>
                    <a:srgbClr val="000000"/>
                  </a:solidFill>
                </a:rPr>
                <a:t>+“ ”+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fName</a:t>
              </a:r>
              <a:endParaRPr lang="en-US" sz="2400" b="0" i="1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52CB80B5-A3E4-9B4E-B2D7-4163BAD9AA90}"/>
                </a:ext>
              </a:extLst>
            </p:cNvPr>
            <p:cNvSpPr/>
            <p:nvPr/>
          </p:nvSpPr>
          <p:spPr>
            <a:xfrm>
              <a:off x="1133703" y="1171139"/>
              <a:ext cx="2496570" cy="527492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0" dirty="0">
                  <a:ln w="0"/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Changed method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1E764C5-F60A-5240-A798-078CD9564244}"/>
              </a:ext>
            </a:extLst>
          </p:cNvPr>
          <p:cNvSpPr/>
          <p:nvPr/>
        </p:nvSpPr>
        <p:spPr>
          <a:xfrm>
            <a:off x="5562600" y="2783907"/>
            <a:ext cx="2590800" cy="34029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15721D8-DAEA-C947-AB6E-F24CDF5C6582}"/>
              </a:ext>
            </a:extLst>
          </p:cNvPr>
          <p:cNvGrpSpPr/>
          <p:nvPr/>
        </p:nvGrpSpPr>
        <p:grpSpPr>
          <a:xfrm>
            <a:off x="3657600" y="3870960"/>
            <a:ext cx="5410199" cy="1717892"/>
            <a:chOff x="22381" y="1126238"/>
            <a:chExt cx="5528565" cy="171789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0B39E4E-8EB7-ED4E-8625-BEF181133AA8}"/>
                </a:ext>
              </a:extLst>
            </p:cNvPr>
            <p:cNvSpPr txBox="1"/>
            <p:nvPr/>
          </p:nvSpPr>
          <p:spPr>
            <a:xfrm>
              <a:off x="22381" y="1643801"/>
              <a:ext cx="5528565" cy="1200329"/>
            </a:xfrm>
            <a:prstGeom prst="rect">
              <a:avLst/>
            </a:prstGeom>
            <a:solidFill>
              <a:srgbClr val="CCECFF"/>
            </a:solidFill>
            <a:scene3d>
              <a:camera prst="orthographicFront"/>
              <a:lightRig rig="threePt" dir="t"/>
            </a:scene3d>
            <a:sp3d>
              <a:bevelT w="6350"/>
              <a:bevelB w="6350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0" i="1" dirty="0" err="1">
                  <a:solidFill>
                    <a:srgbClr val="000000"/>
                  </a:solidFill>
                </a:rPr>
                <a:t>testConcatNames</a:t>
              </a:r>
              <a:r>
                <a:rPr lang="en-US" sz="2400" b="0" i="1" dirty="0">
                  <a:solidFill>
                    <a:srgbClr val="000000"/>
                  </a:solidFill>
                </a:rPr>
                <a:t> (s1, s2)</a:t>
              </a:r>
            </a:p>
            <a:p>
              <a:r>
                <a:rPr lang="en-US" sz="2400" b="0" i="1" dirty="0">
                  <a:solidFill>
                    <a:srgbClr val="000000"/>
                  </a:solidFill>
                </a:rPr>
                <a:t> result = 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concatNames</a:t>
              </a:r>
              <a:r>
                <a:rPr lang="en-US" sz="2400" b="0" i="1" dirty="0">
                  <a:solidFill>
                    <a:srgbClr val="000000"/>
                  </a:solidFill>
                </a:rPr>
                <a:t>(“Anita”, “Borg”)</a:t>
              </a:r>
            </a:p>
            <a:p>
              <a:r>
                <a:rPr lang="en-US" sz="2400" b="0" i="1" dirty="0">
                  <a:solidFill>
                    <a:srgbClr val="000000"/>
                  </a:solidFill>
                </a:rPr>
                <a:t> </a:t>
              </a:r>
              <a:r>
                <a:rPr lang="en-US" sz="2400" b="0" i="1" dirty="0" err="1">
                  <a:solidFill>
                    <a:srgbClr val="000000"/>
                  </a:solidFill>
                </a:rPr>
                <a:t>assertTrue</a:t>
              </a:r>
              <a:r>
                <a:rPr lang="en-US" sz="2400" b="0" i="1" dirty="0">
                  <a:solidFill>
                    <a:srgbClr val="000000"/>
                  </a:solidFill>
                </a:rPr>
                <a:t>(result == “Borg Anita”)</a:t>
              </a: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52CB80B5-A3E4-9B4E-B2D7-4163BAD9AA90}"/>
                </a:ext>
              </a:extLst>
            </p:cNvPr>
            <p:cNvSpPr/>
            <p:nvPr/>
          </p:nvSpPr>
          <p:spPr>
            <a:xfrm>
              <a:off x="1133703" y="1126238"/>
              <a:ext cx="2496570" cy="57239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ln w="0"/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Changed test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C1E764C5-F60A-5240-A798-078CD9564244}"/>
              </a:ext>
            </a:extLst>
          </p:cNvPr>
          <p:cNvSpPr/>
          <p:nvPr/>
        </p:nvSpPr>
        <p:spPr>
          <a:xfrm>
            <a:off x="5334000" y="5181600"/>
            <a:ext cx="3208248" cy="34029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914400" y="1371600"/>
            <a:ext cx="7315200" cy="3962400"/>
          </a:xfrm>
          <a:prstGeom prst="roundRect">
            <a:avLst/>
          </a:prstGeom>
          <a:solidFill>
            <a:srgbClr val="009999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371600" y="1828800"/>
            <a:ext cx="6407150" cy="3048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Seven challenges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problems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test automation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9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Web changed everything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752600" y="914400"/>
            <a:ext cx="5715000" cy="896199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High quality become essential …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reliability, usability, maintainability, …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476500" y="1942714"/>
            <a:ext cx="4240449" cy="915828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Distribution became free …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web deployment</a:t>
            </a:r>
            <a:endParaRPr kumimoji="0" lang="en-US" sz="2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698555" y="2990657"/>
            <a:ext cx="4159445" cy="915828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Support became cheap …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we search the Web</a:t>
            </a:r>
            <a:endParaRPr kumimoji="0" lang="en-US" sz="2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1828800" y="4038600"/>
            <a:ext cx="5486400" cy="915828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Continuous updates …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“perfect out of the box” is outdated</a:t>
            </a:r>
            <a:endParaRPr kumimoji="0" lang="en-US" sz="2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609600" y="5257800"/>
            <a:ext cx="7924800" cy="512052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Web and agile processes resuscitated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evolutionary design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723582" y="5888748"/>
            <a:ext cx="7734618" cy="512052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Evolutionary design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continuous (automated) testing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89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</a:t>
            </a:r>
            <a:r>
              <a:rPr lang="en-US" dirty="0" smtClean="0"/>
              <a:t>problems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572000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Games, scientific modeling, non-deterministic, AI &amp; ML, …</a:t>
            </a:r>
          </a:p>
          <a:p>
            <a:r>
              <a:rPr lang="en-US" dirty="0"/>
              <a:t>How to </a:t>
            </a:r>
            <a:r>
              <a:rPr lang="en-US" dirty="0">
                <a:solidFill>
                  <a:srgbClr val="FFFF00"/>
                </a:solidFill>
              </a:rPr>
              <a:t>build</a:t>
            </a:r>
            <a:r>
              <a:rPr lang="en-US" dirty="0"/>
              <a:t> automated </a:t>
            </a:r>
            <a:r>
              <a:rPr lang="en-US" dirty="0" smtClean="0"/>
              <a:t>tests?</a:t>
            </a:r>
            <a:endParaRPr lang="en-US" dirty="0"/>
          </a:p>
          <a:p>
            <a:pPr lvl="1"/>
            <a:r>
              <a:rPr lang="en-US" dirty="0">
                <a:solidFill>
                  <a:srgbClr val="FFFF00"/>
                </a:solidFill>
              </a:rPr>
              <a:t>Inputs</a:t>
            </a:r>
            <a:r>
              <a:rPr lang="en-US" dirty="0"/>
              <a:t> are often very complicated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Test oracles</a:t>
            </a:r>
            <a:r>
              <a:rPr lang="en-US" dirty="0"/>
              <a:t>—JUnit assertions are not enough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Metamorphic</a:t>
            </a:r>
            <a:r>
              <a:rPr lang="en-US" dirty="0"/>
              <a:t> testing is a great idea—but we need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16844" y="990600"/>
            <a:ext cx="6279356" cy="882117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Non-determinant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software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cannot know the result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priori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133600" y="4953000"/>
            <a:ext cx="4953000" cy="1371600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Instead of “correct behavior,”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need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acceptable behavior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8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572000"/>
          </a:xfrm>
        </p:spPr>
        <p:txBody>
          <a:bodyPr/>
          <a:lstStyle/>
          <a:p>
            <a:r>
              <a:rPr lang="en-US" dirty="0"/>
              <a:t>TOs are still usually created </a:t>
            </a:r>
            <a:r>
              <a:rPr lang="en-US" dirty="0">
                <a:solidFill>
                  <a:srgbClr val="FFFF00"/>
                </a:solidFill>
              </a:rPr>
              <a:t>by hand</a:t>
            </a:r>
          </a:p>
          <a:p>
            <a:r>
              <a:rPr lang="en-US" dirty="0"/>
              <a:t>Old, current, and new approaches: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Formal specifications</a:t>
            </a:r>
            <a:r>
              <a:rPr lang="en-US" dirty="0"/>
              <a:t>—lots of research, but limited use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Aggregating</a:t>
            </a:r>
            <a:r>
              <a:rPr lang="en-US" dirty="0"/>
              <a:t> unit-level TOs into system-level TOs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Impact analysis</a:t>
            </a:r>
            <a:r>
              <a:rPr lang="en-US" dirty="0"/>
              <a:t> to identify which parts of output state to check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Screen capturing</a:t>
            </a:r>
            <a:r>
              <a:rPr lang="en-US" dirty="0"/>
              <a:t> approaches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Machine learning</a:t>
            </a:r>
            <a:r>
              <a:rPr lang="en-US" dirty="0"/>
              <a:t> to “guess” expected results?</a:t>
            </a:r>
          </a:p>
          <a:p>
            <a:pPr lvl="1"/>
            <a:r>
              <a:rPr lang="en-US" dirty="0"/>
              <a:t>Leverage </a:t>
            </a:r>
            <a:r>
              <a:rPr lang="en-US" dirty="0">
                <a:solidFill>
                  <a:srgbClr val="FFFF00"/>
                </a:solidFill>
              </a:rPr>
              <a:t>TDD tests</a:t>
            </a:r>
            <a:r>
              <a:rPr lang="en-US" dirty="0"/>
              <a:t> to create expected results for similar tests?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Mutate</a:t>
            </a:r>
            <a:r>
              <a:rPr lang="en-US" dirty="0"/>
              <a:t> test values, then design corresponding TO mutations?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16844" y="990600"/>
            <a:ext cx="6279356" cy="882117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 oracles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need to automate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generation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27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1143000"/>
          </a:xfrm>
        </p:spPr>
        <p:txBody>
          <a:bodyPr/>
          <a:lstStyle/>
          <a:p>
            <a:r>
              <a:rPr lang="en-US" dirty="0"/>
              <a:t>Unit testing and automation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371600" y="990600"/>
            <a:ext cx="6400800" cy="1371600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tests are easier to automate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Thus … more automation</a:t>
            </a:r>
            <a:endParaRPr kumimoji="0" lang="en-US" sz="28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CC2883E-FF4F-4D4E-8563-CADB5A22CF84}"/>
              </a:ext>
            </a:extLst>
          </p:cNvPr>
          <p:cNvSpPr/>
          <p:nvPr/>
        </p:nvSpPr>
        <p:spPr bwMode="auto">
          <a:xfrm>
            <a:off x="457200" y="3411842"/>
            <a:ext cx="3429000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Faster to produce</a:t>
            </a: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B55A73A-440B-4CB9-B0ED-88E86FDF3A3A}"/>
              </a:ext>
            </a:extLst>
          </p:cNvPr>
          <p:cNvSpPr/>
          <p:nvPr/>
        </p:nvSpPr>
        <p:spPr bwMode="auto">
          <a:xfrm>
            <a:off x="1048282" y="4114800"/>
            <a:ext cx="1847318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Cheaper</a:t>
            </a: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959B0B0D-FC95-42EB-BFE7-DF184918278B}"/>
              </a:ext>
            </a:extLst>
          </p:cNvPr>
          <p:cNvSpPr/>
          <p:nvPr/>
        </p:nvSpPr>
        <p:spPr bwMode="auto">
          <a:xfrm>
            <a:off x="764643" y="5791200"/>
            <a:ext cx="3657600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predictable</a:t>
            </a:r>
          </a:p>
        </p:txBody>
      </p:sp>
      <p:sp>
        <p:nvSpPr>
          <p:cNvPr id="12" name="Rounded Rectangle 5">
            <a:extLst>
              <a:ext uri="{FF2B5EF4-FFF2-40B4-BE49-F238E27FC236}">
                <a16:creationId xmlns:a16="http://schemas.microsoft.com/office/drawing/2014/main" id="{24827C5F-DEE0-475A-88CC-19E1036C9386}"/>
              </a:ext>
            </a:extLst>
          </p:cNvPr>
          <p:cNvSpPr/>
          <p:nvPr/>
        </p:nvSpPr>
        <p:spPr bwMode="auto">
          <a:xfrm>
            <a:off x="190500" y="5103508"/>
            <a:ext cx="3886200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 repetitive</a:t>
            </a:r>
            <a:r>
              <a:rPr kumimoji="0" lang="en-US" sz="2800" b="0" i="0" u="none" strike="noStrike" cap="none" normalizeH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work</a:t>
            </a:r>
            <a:endParaRPr kumimoji="0" lang="en-US" sz="28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ounded Rectangle 5">
            <a:extLst>
              <a:ext uri="{FF2B5EF4-FFF2-40B4-BE49-F238E27FC236}">
                <a16:creationId xmlns:a16="http://schemas.microsoft.com/office/drawing/2014/main" id="{0A9C5D4D-2B82-4C34-B6B2-0AA7BCD2E9B7}"/>
              </a:ext>
            </a:extLst>
          </p:cNvPr>
          <p:cNvSpPr/>
          <p:nvPr/>
        </p:nvSpPr>
        <p:spPr bwMode="auto">
          <a:xfrm>
            <a:off x="165100" y="2708885"/>
            <a:ext cx="3243467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modularity</a:t>
            </a: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4635500" y="2916318"/>
            <a:ext cx="3124200" cy="533400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 re-design</a:t>
            </a:r>
          </a:p>
        </p:txBody>
      </p:sp>
      <p:sp>
        <p:nvSpPr>
          <p:cNvPr id="15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4851400" y="3898183"/>
            <a:ext cx="3790554" cy="966634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Re-verification supports</a:t>
            </a:r>
            <a:r>
              <a:rPr kumimoji="0" lang="en-US" sz="2800" b="0" i="0" u="none" strike="noStrike" cap="none" normalizeH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evolution</a:t>
            </a:r>
            <a:endParaRPr kumimoji="0" lang="en-US" sz="28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ounded Rectangle 5">
            <a:extLst>
              <a:ext uri="{FF2B5EF4-FFF2-40B4-BE49-F238E27FC236}">
                <a16:creationId xmlns:a16="http://schemas.microsoft.com/office/drawing/2014/main" id="{A5D50F87-DB66-4F52-B0A1-4F977FFBE08D}"/>
              </a:ext>
            </a:extLst>
          </p:cNvPr>
          <p:cNvSpPr/>
          <p:nvPr/>
        </p:nvSpPr>
        <p:spPr bwMode="auto">
          <a:xfrm>
            <a:off x="4876800" y="5205566"/>
            <a:ext cx="4247754" cy="966634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software reduces support costs</a:t>
            </a:r>
          </a:p>
        </p:txBody>
      </p:sp>
    </p:spTree>
    <p:extLst>
      <p:ext uri="{BB962C8B-B14F-4D97-AF65-F5344CB8AC3E}">
        <p14:creationId xmlns:p14="http://schemas.microsoft.com/office/powerpoint/2010/main" val="355379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572000"/>
          </a:xfrm>
        </p:spPr>
        <p:txBody>
          <a:bodyPr/>
          <a:lstStyle/>
          <a:p>
            <a:r>
              <a:rPr lang="en-US" dirty="0"/>
              <a:t>Test automation tools (execution) are very </a:t>
            </a:r>
            <a:r>
              <a:rPr lang="en-US" dirty="0">
                <a:solidFill>
                  <a:srgbClr val="FFFF00"/>
                </a:solidFill>
              </a:rPr>
              <a:t>slow</a:t>
            </a:r>
          </a:p>
          <a:p>
            <a:r>
              <a:rPr lang="en-US" dirty="0"/>
              <a:t>Most </a:t>
            </a:r>
            <a:r>
              <a:rPr lang="en-US" dirty="0">
                <a:solidFill>
                  <a:srgbClr val="FFFF00"/>
                </a:solidFill>
              </a:rPr>
              <a:t>inputs</a:t>
            </a:r>
            <a:r>
              <a:rPr lang="en-US" dirty="0"/>
              <a:t> are through the screen with funny gestures and auto-fills</a:t>
            </a:r>
          </a:p>
          <a:p>
            <a:pPr lvl="1"/>
            <a:r>
              <a:rPr lang="en-US" dirty="0"/>
              <a:t>Challenging to automate</a:t>
            </a:r>
          </a:p>
          <a:p>
            <a:r>
              <a:rPr lang="en-US" dirty="0"/>
              <a:t>Every mobile device has its own </a:t>
            </a:r>
            <a:r>
              <a:rPr lang="en-US" dirty="0">
                <a:solidFill>
                  <a:srgbClr val="FFFF00"/>
                </a:solidFill>
              </a:rPr>
              <a:t>ecosystem</a:t>
            </a:r>
          </a:p>
          <a:p>
            <a:pPr lvl="1"/>
            <a:r>
              <a:rPr lang="en-US" dirty="0"/>
              <a:t>How to model these ecological communities?</a:t>
            </a:r>
          </a:p>
          <a:p>
            <a:pPr lvl="1"/>
            <a:r>
              <a:rPr lang="en-US" dirty="0"/>
              <a:t>How to test entanglements with other apps?</a:t>
            </a:r>
          </a:p>
          <a:p>
            <a:r>
              <a:rPr lang="en-US" dirty="0"/>
              <a:t>What does  a </a:t>
            </a:r>
            <a:r>
              <a:rPr lang="en-US" dirty="0">
                <a:solidFill>
                  <a:srgbClr val="FFFF00"/>
                </a:solidFill>
              </a:rPr>
              <a:t>test oracle</a:t>
            </a:r>
            <a:r>
              <a:rPr lang="en-US" dirty="0"/>
              <a:t> look like in a mobile app?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16844" y="990600"/>
            <a:ext cx="6279356" cy="882117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Testing mobile apps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Many details are very different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1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72717"/>
            <a:ext cx="8991600" cy="4680483"/>
          </a:xfrm>
        </p:spPr>
        <p:txBody>
          <a:bodyPr/>
          <a:lstStyle/>
          <a:p>
            <a:r>
              <a:rPr lang="en-US" dirty="0"/>
              <a:t>We need effective techniques to automate the testing of non-behavioral properties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Timeliness</a:t>
            </a:r>
            <a:r>
              <a:rPr lang="en-US" dirty="0"/>
              <a:t> … automatic execution of timely tests is complex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Accuracy</a:t>
            </a:r>
            <a:r>
              <a:rPr lang="en-US" dirty="0"/>
              <a:t> … if software approximates a solution, how can we evaluate how accurate its results are?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Usability</a:t>
            </a:r>
            <a:r>
              <a:rPr lang="en-US" dirty="0"/>
              <a:t> … human studies are usually done by hand … can we create a model that can empower automation?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Ethical </a:t>
            </a:r>
            <a:r>
              <a:rPr lang="en-US" dirty="0"/>
              <a:t>and </a:t>
            </a:r>
            <a:r>
              <a:rPr lang="en-US" sz="2800" dirty="0">
                <a:solidFill>
                  <a:srgbClr val="FFFF00"/>
                </a:solidFill>
              </a:rPr>
              <a:t>equitable </a:t>
            </a:r>
            <a:r>
              <a:rPr lang="en-US" dirty="0"/>
              <a:t>behavior … can we define this generally and specifically enough to </a:t>
            </a:r>
            <a:r>
              <a:rPr lang="en-US" dirty="0" smtClean="0"/>
              <a:t>empower </a:t>
            </a:r>
            <a:r>
              <a:rPr lang="en-US" dirty="0"/>
              <a:t>automation?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0" y="990601"/>
            <a:ext cx="5486400" cy="533399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Non-behavioral properties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22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572000"/>
          </a:xfrm>
        </p:spPr>
        <p:txBody>
          <a:bodyPr/>
          <a:lstStyle/>
          <a:p>
            <a:r>
              <a:rPr lang="en-US" dirty="0"/>
              <a:t>Can the smart test approach be expanded to </a:t>
            </a:r>
            <a:r>
              <a:rPr lang="en-US" dirty="0">
                <a:solidFill>
                  <a:srgbClr val="FFFF00"/>
                </a:solidFill>
              </a:rPr>
              <a:t>arbitrary models</a:t>
            </a:r>
            <a:r>
              <a:rPr lang="en-US" dirty="0"/>
              <a:t> and </a:t>
            </a:r>
            <a:r>
              <a:rPr lang="en-US" dirty="0" smtClean="0"/>
              <a:t>other </a:t>
            </a:r>
            <a:r>
              <a:rPr lang="en-US" dirty="0" smtClean="0">
                <a:solidFill>
                  <a:srgbClr val="FFFF00"/>
                </a:solidFill>
              </a:rPr>
              <a:t>coverage criteria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Can </a:t>
            </a:r>
            <a:r>
              <a:rPr lang="en-US" dirty="0">
                <a:solidFill>
                  <a:srgbClr val="FFFF00"/>
                </a:solidFill>
              </a:rPr>
              <a:t>NLP</a:t>
            </a:r>
            <a:r>
              <a:rPr lang="en-US" dirty="0"/>
              <a:t> be used to connect requirements to code?</a:t>
            </a:r>
          </a:p>
          <a:p>
            <a:r>
              <a:rPr lang="en-US" dirty="0"/>
              <a:t>How to build a </a:t>
            </a:r>
            <a:r>
              <a:rPr lang="en-US" dirty="0">
                <a:solidFill>
                  <a:srgbClr val="FFFF00"/>
                </a:solidFill>
              </a:rPr>
              <a:t>full test framework </a:t>
            </a:r>
            <a:r>
              <a:rPr lang="en-US" dirty="0"/>
              <a:t>where tests are truly self-aware?</a:t>
            </a:r>
          </a:p>
          <a:p>
            <a:pPr lvl="1"/>
            <a:r>
              <a:rPr lang="en-US" dirty="0"/>
              <a:t>Agent-based software might be an effective model</a:t>
            </a:r>
          </a:p>
          <a:p>
            <a:r>
              <a:rPr lang="en-US" dirty="0"/>
              <a:t>Can such a framework be fully implemented into an </a:t>
            </a:r>
            <a:r>
              <a:rPr lang="en-US" dirty="0">
                <a:solidFill>
                  <a:srgbClr val="FFFF00"/>
                </a:solidFill>
              </a:rPr>
              <a:t>IDE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16844" y="990600"/>
            <a:ext cx="6279356" cy="882117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Smart tests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have only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scratched the surface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87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572000"/>
          </a:xfrm>
        </p:spPr>
        <p:txBody>
          <a:bodyPr/>
          <a:lstStyle/>
          <a:p>
            <a:r>
              <a:rPr lang="en-US" dirty="0"/>
              <a:t>When </a:t>
            </a:r>
            <a:r>
              <a:rPr lang="en-US" dirty="0">
                <a:solidFill>
                  <a:srgbClr val="FFFF00"/>
                </a:solidFill>
              </a:rPr>
              <a:t>I learned </a:t>
            </a:r>
            <a:r>
              <a:rPr lang="en-US" dirty="0"/>
              <a:t>to program …</a:t>
            </a:r>
          </a:p>
          <a:p>
            <a:pPr lvl="1"/>
            <a:r>
              <a:rPr lang="en-US" dirty="0"/>
              <a:t>compile … </a:t>
            </a:r>
            <a:r>
              <a:rPr lang="en-US" dirty="0" smtClean="0"/>
              <a:t>integrate … link </a:t>
            </a:r>
            <a:r>
              <a:rPr lang="en-US" dirty="0"/>
              <a:t>… run … repeat</a:t>
            </a:r>
          </a:p>
          <a:p>
            <a:pPr lvl="1"/>
            <a:r>
              <a:rPr lang="en-US" dirty="0"/>
              <a:t>Each step took multiple iterations as automated tools (compilers, IDEs, make) helped us find problems</a:t>
            </a:r>
          </a:p>
          <a:p>
            <a:r>
              <a:rPr lang="en-US" dirty="0"/>
              <a:t>IDEs should treat </a:t>
            </a:r>
            <a:r>
              <a:rPr lang="en-US" dirty="0">
                <a:solidFill>
                  <a:srgbClr val="FFFF00"/>
                </a:solidFill>
              </a:rPr>
              <a:t>behavioral checking</a:t>
            </a:r>
            <a:r>
              <a:rPr lang="en-US" dirty="0"/>
              <a:t> exactly the same as syntax and semantics checking</a:t>
            </a:r>
          </a:p>
          <a:p>
            <a:pPr lvl="1"/>
            <a:r>
              <a:rPr lang="en-US" dirty="0"/>
              <a:t>Compile … integrate … </a:t>
            </a:r>
            <a:r>
              <a:rPr lang="en-US" dirty="0">
                <a:solidFill>
                  <a:srgbClr val="FFFF00"/>
                </a:solidFill>
              </a:rPr>
              <a:t>generate tests</a:t>
            </a:r>
            <a:r>
              <a:rPr lang="en-US" dirty="0"/>
              <a:t> … generate TOs … run tests</a:t>
            </a:r>
          </a:p>
          <a:p>
            <a:pPr lvl="1"/>
            <a:r>
              <a:rPr lang="en-US" dirty="0"/>
              <a:t>And the IDE should use automatic program repair to automatically fix some faults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16844" y="990600"/>
            <a:ext cx="6279356" cy="882117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IDE-integrated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Tests should run when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we compile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79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challenges and problems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8991600" cy="5029199"/>
          </a:xfrm>
        </p:spPr>
        <p:txBody>
          <a:bodyPr/>
          <a:lstStyle/>
          <a:p>
            <a:r>
              <a:rPr lang="en-US" dirty="0" smtClean="0"/>
              <a:t>Tests identify </a:t>
            </a:r>
            <a:r>
              <a:rPr lang="en-US" dirty="0" smtClean="0">
                <a:solidFill>
                  <a:srgbClr val="FFFF00"/>
                </a:solidFill>
              </a:rPr>
              <a:t>failures</a:t>
            </a:r>
          </a:p>
          <a:p>
            <a:pPr lvl="1"/>
            <a:r>
              <a:rPr lang="en-US" dirty="0" smtClean="0"/>
              <a:t>More failing tests help APR—especially if they are different</a:t>
            </a:r>
          </a:p>
          <a:p>
            <a:pPr lvl="1"/>
            <a:r>
              <a:rPr lang="en-US" dirty="0" smtClean="0"/>
              <a:t>Can we automatically create more failing tests ?</a:t>
            </a:r>
          </a:p>
          <a:p>
            <a:r>
              <a:rPr lang="en-US" dirty="0" smtClean="0"/>
              <a:t>Automatic </a:t>
            </a:r>
            <a:r>
              <a:rPr lang="en-US" dirty="0" smtClean="0">
                <a:solidFill>
                  <a:srgbClr val="FFFF00"/>
                </a:solidFill>
              </a:rPr>
              <a:t>localization</a:t>
            </a:r>
            <a:r>
              <a:rPr lang="en-US" dirty="0" smtClean="0"/>
              <a:t> is still challenging</a:t>
            </a:r>
          </a:p>
          <a:p>
            <a:pPr lvl="1"/>
            <a:r>
              <a:rPr lang="en-US" dirty="0" smtClean="0"/>
              <a:t>How to localize faults that span multiple statements ?</a:t>
            </a:r>
          </a:p>
          <a:p>
            <a:pPr lvl="1"/>
            <a:r>
              <a:rPr lang="en-US" dirty="0" smtClean="0"/>
              <a:t>How to localize faults that require structural changes ?</a:t>
            </a:r>
            <a:endParaRPr lang="en-US" dirty="0"/>
          </a:p>
          <a:p>
            <a:r>
              <a:rPr lang="en-US" dirty="0" smtClean="0"/>
              <a:t>Automatic </a:t>
            </a:r>
            <a:r>
              <a:rPr lang="en-US" dirty="0" smtClean="0">
                <a:solidFill>
                  <a:srgbClr val="FFFF00"/>
                </a:solidFill>
              </a:rPr>
              <a:t>repair techniques</a:t>
            </a:r>
            <a:r>
              <a:rPr lang="en-US" dirty="0" smtClean="0"/>
              <a:t> are still rudimentary</a:t>
            </a:r>
          </a:p>
          <a:p>
            <a:pPr lvl="1"/>
            <a:r>
              <a:rPr lang="en-US" dirty="0" smtClean="0"/>
              <a:t>Mutants are limited to simple changes</a:t>
            </a:r>
          </a:p>
          <a:p>
            <a:pPr lvl="1"/>
            <a:r>
              <a:rPr lang="en-US" dirty="0" smtClean="0"/>
              <a:t>How can we model more complex changes ?</a:t>
            </a:r>
          </a:p>
          <a:p>
            <a:pPr lvl="1"/>
            <a:r>
              <a:rPr lang="en-US" dirty="0" smtClean="0"/>
              <a:t>Are tests comprehensive enough to validate proposed repairs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0" y="990601"/>
            <a:ext cx="5486400" cy="5334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Automatic program repair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581400" y="6615111"/>
            <a:ext cx="266700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14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719F-E5FB-4868-B33E-8524142C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090-3455-40AF-8458-CC0EE37D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929193" y="990600"/>
            <a:ext cx="7083713" cy="976515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 automation has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enormous impact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6460" y="3657600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JUnit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2444165" y="4935866"/>
            <a:ext cx="24522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suite management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486400" y="4400734"/>
            <a:ext cx="13420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agile &amp;</a:t>
            </a:r>
          </a:p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TDD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3520223" y="2768025"/>
            <a:ext cx="209166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continuous</a:t>
            </a:r>
          </a:p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integration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92876" y="4242375"/>
            <a:ext cx="14612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capture</a:t>
            </a:r>
          </a:p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replay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830088" y="2369017"/>
            <a:ext cx="12963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scripts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6629400" y="2661791"/>
            <a:ext cx="121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oracle</a:t>
            </a:r>
          </a:p>
        </p:txBody>
      </p:sp>
      <p:sp>
        <p:nvSpPr>
          <p:cNvPr id="150" name="Rounded Rectangle 149"/>
          <p:cNvSpPr/>
          <p:nvPr/>
        </p:nvSpPr>
        <p:spPr bwMode="auto">
          <a:xfrm>
            <a:off x="6489215" y="6597358"/>
            <a:ext cx="927058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00107" y="4689645"/>
            <a:ext cx="16969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Model-based testing</a:t>
            </a:r>
          </a:p>
        </p:txBody>
      </p:sp>
    </p:spTree>
    <p:extLst>
      <p:ext uri="{BB962C8B-B14F-4D97-AF65-F5344CB8AC3E}">
        <p14:creationId xmlns:p14="http://schemas.microsoft.com/office/powerpoint/2010/main" val="27703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719F-E5FB-4868-B33E-8524142C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090-3455-40AF-8458-CC0EE37D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929193" y="990600"/>
            <a:ext cx="7083713" cy="976515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(2)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Good models empower good research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9850" y="2118360"/>
            <a:ext cx="4697411" cy="1661597"/>
            <a:chOff x="103188" y="2183090"/>
            <a:chExt cx="8747125" cy="2712165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103188" y="3597276"/>
              <a:ext cx="1382712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software artifact</a:t>
              </a:r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703386" y="2263913"/>
              <a:ext cx="1436930" cy="6530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model / structure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5638800" y="2183090"/>
              <a:ext cx="2019301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test requirements</a:t>
              </a:r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7467600" y="3810000"/>
              <a:ext cx="1382713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input values</a:t>
              </a: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6000749" y="4343401"/>
              <a:ext cx="1001712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test cases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4406901" y="4343401"/>
              <a:ext cx="1146176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test scripts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2813050" y="4343401"/>
              <a:ext cx="1146176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test results</a:t>
              </a:r>
            </a:p>
          </p:txBody>
        </p:sp>
        <p:cxnSp>
          <p:nvCxnSpPr>
            <p:cNvPr id="15" name="Curved Connector 14"/>
            <p:cNvCxnSpPr>
              <a:stCxn id="8" idx="0"/>
              <a:endCxn id="9" idx="1"/>
            </p:cNvCxnSpPr>
            <p:nvPr/>
          </p:nvCxnSpPr>
          <p:spPr bwMode="auto">
            <a:xfrm rot="5400000" flipH="1" flipV="1">
              <a:off x="745555" y="2639446"/>
              <a:ext cx="1006820" cy="908841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6" name="Shape 24"/>
            <p:cNvCxnSpPr>
              <a:stCxn id="11" idx="2"/>
              <a:endCxn id="12" idx="3"/>
            </p:cNvCxnSpPr>
            <p:nvPr/>
          </p:nvCxnSpPr>
          <p:spPr bwMode="auto">
            <a:xfrm rot="5400000">
              <a:off x="7451973" y="3912344"/>
              <a:ext cx="257474" cy="1156495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1230314" y="4343401"/>
              <a:ext cx="1135062" cy="551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b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pass / fail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3005138" y="2509976"/>
              <a:ext cx="2862262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rot="10800000">
              <a:off x="2300288" y="4695825"/>
              <a:ext cx="636587" cy="158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rot="10800000">
              <a:off x="3848100" y="4695825"/>
              <a:ext cx="636588" cy="158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rot="10800000">
              <a:off x="5448300" y="4695825"/>
              <a:ext cx="636588" cy="158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941859" y="3541514"/>
              <a:ext cx="1990032" cy="339602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Concrete level</a:t>
              </a:r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751352" y="3045013"/>
              <a:ext cx="2363091" cy="339602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Abstract level</a:t>
              </a:r>
            </a:p>
          </p:txBody>
        </p:sp>
        <p:cxnSp>
          <p:nvCxnSpPr>
            <p:cNvPr id="24" name="Shape 19"/>
            <p:cNvCxnSpPr>
              <a:stCxn id="10" idx="3"/>
              <a:endCxn id="11" idx="0"/>
            </p:cNvCxnSpPr>
            <p:nvPr/>
          </p:nvCxnSpPr>
          <p:spPr bwMode="auto">
            <a:xfrm>
              <a:off x="7658101" y="2459017"/>
              <a:ext cx="500856" cy="1350983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5" name="Straight Connector 24"/>
            <p:cNvCxnSpPr>
              <a:cxnSpLocks noChangeShapeType="1"/>
            </p:cNvCxnSpPr>
            <p:nvPr/>
          </p:nvCxnSpPr>
          <p:spPr bwMode="auto">
            <a:xfrm>
              <a:off x="685800" y="3479800"/>
              <a:ext cx="7620000" cy="0"/>
            </a:xfrm>
            <a:prstGeom prst="line">
              <a:avLst/>
            </a:prstGeom>
            <a:noFill/>
            <a:ln w="57150" algn="ctr">
              <a:solidFill>
                <a:srgbClr val="FF0066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Group 44"/>
          <p:cNvGrpSpPr/>
          <p:nvPr/>
        </p:nvGrpSpPr>
        <p:grpSpPr>
          <a:xfrm>
            <a:off x="5314845" y="2247706"/>
            <a:ext cx="3404023" cy="1996207"/>
            <a:chOff x="-29479" y="1447800"/>
            <a:chExt cx="8974717" cy="4648441"/>
          </a:xfrm>
        </p:grpSpPr>
        <p:cxnSp>
          <p:nvCxnSpPr>
            <p:cNvPr id="46" name="Straight Connector 45"/>
            <p:cNvCxnSpPr/>
            <p:nvPr/>
          </p:nvCxnSpPr>
          <p:spPr bwMode="auto">
            <a:xfrm>
              <a:off x="1582363" y="1642276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flipH="1">
              <a:off x="1582364" y="1642276"/>
              <a:ext cx="550160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4586036" y="1447800"/>
              <a:ext cx="0" cy="17722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>
              <a:off x="4129612" y="1642276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7083972" y="1642276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-29479" y="2570783"/>
              <a:ext cx="968672" cy="50169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how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888885" y="2570783"/>
              <a:ext cx="1044746" cy="50169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what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40936" y="3999895"/>
              <a:ext cx="2684558" cy="209634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human scripts</a:t>
              </a:r>
            </a:p>
            <a:p>
              <a:pPr>
                <a:lnSpc>
                  <a:spcPct val="150000"/>
                </a:lnSpc>
              </a:pPr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C/R (GUIs)</a:t>
              </a:r>
            </a:p>
            <a:p>
              <a:pPr>
                <a:lnSpc>
                  <a:spcPct val="150000"/>
                </a:lnSpc>
              </a:pPr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script languages</a:t>
              </a:r>
            </a:p>
            <a:p>
              <a:pPr>
                <a:lnSpc>
                  <a:spcPct val="150000"/>
                </a:lnSpc>
              </a:pPr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frameworks (JUnit)</a:t>
              </a:r>
            </a:p>
            <a:p>
              <a:pPr>
                <a:lnSpc>
                  <a:spcPct val="150000"/>
                </a:lnSpc>
              </a:pPr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continuous integration</a:t>
              </a: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495298" y="3048000"/>
              <a:ext cx="0" cy="295793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495298" y="4177130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495298" y="4634330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495298" y="5091530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495298" y="5548730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495298" y="6005930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60" name="Group 59"/>
            <p:cNvGrpSpPr/>
            <p:nvPr/>
          </p:nvGrpSpPr>
          <p:grpSpPr>
            <a:xfrm>
              <a:off x="1871896" y="3200400"/>
              <a:ext cx="1137724" cy="838193"/>
              <a:chOff x="1855885" y="3357208"/>
              <a:chExt cx="1137724" cy="838193"/>
            </a:xfrm>
          </p:grpSpPr>
          <p:sp>
            <p:nvSpPr>
              <p:cNvPr id="102" name="TextBox 101"/>
              <p:cNvSpPr txBox="1"/>
              <p:nvPr/>
            </p:nvSpPr>
            <p:spPr>
              <a:xfrm>
                <a:off x="1855885" y="3478700"/>
                <a:ext cx="1137724" cy="71670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7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prefix</a:t>
                </a:r>
              </a:p>
              <a:p>
                <a:pPr algn="ctr"/>
                <a:r>
                  <a:rPr lang="en-US" sz="7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postfix</a:t>
                </a:r>
              </a:p>
            </p:txBody>
          </p:sp>
          <p:cxnSp>
            <p:nvCxnSpPr>
              <p:cNvPr id="103" name="Straight Connector 102"/>
              <p:cNvCxnSpPr/>
              <p:nvPr/>
            </p:nvCxnSpPr>
            <p:spPr bwMode="auto">
              <a:xfrm>
                <a:off x="2424751" y="3357208"/>
                <a:ext cx="0" cy="18652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1" name="TextBox 60"/>
            <p:cNvSpPr txBox="1"/>
            <p:nvPr/>
          </p:nvSpPr>
          <p:spPr>
            <a:xfrm>
              <a:off x="714611" y="1735831"/>
              <a:ext cx="1699825" cy="53752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" b="0" dirty="0">
                  <a:latin typeface="Calibri" panose="020F0502020204030204" pitchFamily="34" charset="0"/>
                  <a:cs typeface="Calibri" panose="020F0502020204030204" pitchFamily="34" charset="0"/>
                </a:rPr>
                <a:t>Execution</a:t>
              </a:r>
            </a:p>
          </p:txBody>
        </p:sp>
        <p:cxnSp>
          <p:nvCxnSpPr>
            <p:cNvPr id="62" name="Straight Connector 61"/>
            <p:cNvCxnSpPr/>
            <p:nvPr/>
          </p:nvCxnSpPr>
          <p:spPr bwMode="auto">
            <a:xfrm>
              <a:off x="1582363" y="2261175"/>
              <a:ext cx="0" cy="17722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447286" y="24384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flipH="1">
              <a:off x="447288" y="2438400"/>
              <a:ext cx="196397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2411262" y="24384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3186717" y="1735831"/>
              <a:ext cx="1885782" cy="53752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" b="0" dirty="0">
                  <a:latin typeface="Calibri" panose="020F0502020204030204" pitchFamily="34" charset="0"/>
                  <a:cs typeface="Calibri" panose="020F0502020204030204" pitchFamily="34" charset="0"/>
                </a:rPr>
                <a:t>Generation</a:t>
              </a:r>
            </a:p>
          </p:txBody>
        </p:sp>
        <p:cxnSp>
          <p:nvCxnSpPr>
            <p:cNvPr id="67" name="Straight Connector 66"/>
            <p:cNvCxnSpPr/>
            <p:nvPr/>
          </p:nvCxnSpPr>
          <p:spPr bwMode="auto">
            <a:xfrm flipH="1">
              <a:off x="1524000" y="3204808"/>
              <a:ext cx="178350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2411262" y="3013876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69" name="Group 68"/>
            <p:cNvGrpSpPr/>
            <p:nvPr/>
          </p:nvGrpSpPr>
          <p:grpSpPr>
            <a:xfrm>
              <a:off x="1016728" y="3200400"/>
              <a:ext cx="1095461" cy="563296"/>
              <a:chOff x="1016728" y="3352800"/>
              <a:chExt cx="1095461" cy="563296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1016728" y="3450240"/>
                <a:ext cx="1095461" cy="465856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7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values</a:t>
                </a:r>
              </a:p>
            </p:txBody>
          </p:sp>
          <p:cxnSp>
            <p:nvCxnSpPr>
              <p:cNvPr id="101" name="Straight Connector 100"/>
              <p:cNvCxnSpPr/>
              <p:nvPr/>
            </p:nvCxnSpPr>
            <p:spPr bwMode="auto">
              <a:xfrm>
                <a:off x="1524000" y="3352800"/>
                <a:ext cx="0" cy="18652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0" name="Group 69"/>
            <p:cNvGrpSpPr/>
            <p:nvPr/>
          </p:nvGrpSpPr>
          <p:grpSpPr>
            <a:xfrm>
              <a:off x="2764003" y="3200400"/>
              <a:ext cx="1087008" cy="828474"/>
              <a:chOff x="2764003" y="3366927"/>
              <a:chExt cx="1087008" cy="828474"/>
            </a:xfrm>
          </p:grpSpPr>
          <p:sp>
            <p:nvSpPr>
              <p:cNvPr id="98" name="TextBox 97"/>
              <p:cNvSpPr txBox="1"/>
              <p:nvPr/>
            </p:nvSpPr>
            <p:spPr>
              <a:xfrm>
                <a:off x="2764003" y="3478701"/>
                <a:ext cx="1087008" cy="71670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7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test</a:t>
                </a:r>
              </a:p>
              <a:p>
                <a:pPr algn="ctr"/>
                <a:r>
                  <a:rPr lang="en-US" sz="7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oracle</a:t>
                </a:r>
              </a:p>
            </p:txBody>
          </p:sp>
          <p:cxnSp>
            <p:nvCxnSpPr>
              <p:cNvPr id="99" name="Straight Connector 98"/>
              <p:cNvCxnSpPr/>
              <p:nvPr/>
            </p:nvCxnSpPr>
            <p:spPr bwMode="auto">
              <a:xfrm>
                <a:off x="3307508" y="3366927"/>
                <a:ext cx="0" cy="18652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1" name="TextBox 70"/>
            <p:cNvSpPr txBox="1"/>
            <p:nvPr/>
          </p:nvSpPr>
          <p:spPr>
            <a:xfrm>
              <a:off x="6007944" y="1735831"/>
              <a:ext cx="2152043" cy="53752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" b="0" dirty="0">
                  <a:latin typeface="Calibri" panose="020F0502020204030204" pitchFamily="34" charset="0"/>
                  <a:cs typeface="Calibri" panose="020F0502020204030204" pitchFamily="34" charset="0"/>
                </a:rPr>
                <a:t>Management</a:t>
              </a:r>
            </a:p>
          </p:txBody>
        </p:sp>
        <p:cxnSp>
          <p:nvCxnSpPr>
            <p:cNvPr id="72" name="Straight Connector 71"/>
            <p:cNvCxnSpPr/>
            <p:nvPr/>
          </p:nvCxnSpPr>
          <p:spPr bwMode="auto">
            <a:xfrm>
              <a:off x="4129612" y="2272357"/>
              <a:ext cx="0" cy="344487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" name="TextBox 72"/>
            <p:cNvSpPr txBox="1"/>
            <p:nvPr/>
          </p:nvSpPr>
          <p:spPr>
            <a:xfrm>
              <a:off x="4231845" y="3561385"/>
              <a:ext cx="1666017" cy="50169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 values</a:t>
              </a: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>
              <a:off x="4129612" y="3783141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5" name="Group 74"/>
            <p:cNvGrpSpPr/>
            <p:nvPr/>
          </p:nvGrpSpPr>
          <p:grpSpPr>
            <a:xfrm>
              <a:off x="4129612" y="4200900"/>
              <a:ext cx="2279633" cy="501692"/>
              <a:chOff x="4129612" y="4475782"/>
              <a:chExt cx="2279633" cy="501692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4231845" y="4475782"/>
                <a:ext cx="2177400" cy="50169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US" sz="8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prefix &amp; postfix</a:t>
                </a:r>
              </a:p>
            </p:txBody>
          </p:sp>
          <p:cxnSp>
            <p:nvCxnSpPr>
              <p:cNvPr id="97" name="Straight Connector 96"/>
              <p:cNvCxnSpPr/>
              <p:nvPr/>
            </p:nvCxnSpPr>
            <p:spPr bwMode="auto">
              <a:xfrm>
                <a:off x="4129612" y="4726632"/>
                <a:ext cx="11430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6" name="Group 75"/>
            <p:cNvGrpSpPr/>
            <p:nvPr/>
          </p:nvGrpSpPr>
          <p:grpSpPr>
            <a:xfrm>
              <a:off x="4129612" y="4856782"/>
              <a:ext cx="2524760" cy="501692"/>
              <a:chOff x="4129612" y="4941191"/>
              <a:chExt cx="2524760" cy="501692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4231845" y="4941191"/>
                <a:ext cx="2422527" cy="50169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US" sz="8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assembled pieces</a:t>
                </a:r>
              </a:p>
            </p:txBody>
          </p:sp>
          <p:cxnSp>
            <p:nvCxnSpPr>
              <p:cNvPr id="95" name="Straight Connector 94"/>
              <p:cNvCxnSpPr/>
              <p:nvPr/>
            </p:nvCxnSpPr>
            <p:spPr bwMode="auto">
              <a:xfrm>
                <a:off x="4129612" y="5192041"/>
                <a:ext cx="11430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7" name="Group 76"/>
            <p:cNvGrpSpPr/>
            <p:nvPr/>
          </p:nvGrpSpPr>
          <p:grpSpPr>
            <a:xfrm>
              <a:off x="4129612" y="5466382"/>
              <a:ext cx="1747117" cy="501692"/>
              <a:chOff x="4129612" y="5919117"/>
              <a:chExt cx="1747117" cy="501692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4231845" y="5919117"/>
                <a:ext cx="1644884" cy="50169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r>
                  <a:rPr lang="en-US" sz="8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test oracle</a:t>
                </a:r>
              </a:p>
            </p:txBody>
          </p:sp>
          <p:cxnSp>
            <p:nvCxnSpPr>
              <p:cNvPr id="93" name="Straight Connector 92"/>
              <p:cNvCxnSpPr/>
              <p:nvPr/>
            </p:nvCxnSpPr>
            <p:spPr bwMode="auto">
              <a:xfrm>
                <a:off x="4129612" y="6169967"/>
                <a:ext cx="11430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8" name="TextBox 77"/>
            <p:cNvSpPr txBox="1"/>
            <p:nvPr/>
          </p:nvSpPr>
          <p:spPr>
            <a:xfrm>
              <a:off x="5510942" y="2612114"/>
              <a:ext cx="960220" cy="78836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new</a:t>
              </a:r>
            </a:p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465883" y="2612114"/>
              <a:ext cx="1281419" cy="78836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change</a:t>
              </a:r>
            </a:p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6797" y="2612114"/>
              <a:ext cx="1188441" cy="78836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delete</a:t>
              </a:r>
            </a:p>
            <a:p>
              <a:pPr algn="ctr"/>
              <a:r>
                <a:rPr lang="en-US" sz="8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</a:t>
              </a:r>
            </a:p>
          </p:txBody>
        </p:sp>
        <p:cxnSp>
          <p:nvCxnSpPr>
            <p:cNvPr id="81" name="Straight Connector 80"/>
            <p:cNvCxnSpPr/>
            <p:nvPr/>
          </p:nvCxnSpPr>
          <p:spPr bwMode="auto">
            <a:xfrm>
              <a:off x="7083972" y="2261175"/>
              <a:ext cx="0" cy="17722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6019800" y="24384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H="1">
              <a:off x="6013902" y="2438400"/>
              <a:ext cx="236809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8382000" y="24384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7085055" y="24384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6565905" y="3823368"/>
              <a:ext cx="1801259" cy="46585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human-based</a:t>
              </a:r>
            </a:p>
          </p:txBody>
        </p:sp>
        <p:cxnSp>
          <p:nvCxnSpPr>
            <p:cNvPr id="87" name="Straight Connector 86"/>
            <p:cNvCxnSpPr/>
            <p:nvPr/>
          </p:nvCxnSpPr>
          <p:spPr bwMode="auto">
            <a:xfrm>
              <a:off x="6412945" y="3794748"/>
              <a:ext cx="0" cy="65339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flipH="1">
              <a:off x="5676901" y="3794748"/>
              <a:ext cx="73604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9" name="TextBox 88"/>
            <p:cNvSpPr txBox="1"/>
            <p:nvPr/>
          </p:nvSpPr>
          <p:spPr>
            <a:xfrm>
              <a:off x="6565905" y="4215217"/>
              <a:ext cx="1822390" cy="46585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700" b="0" dirty="0">
                  <a:latin typeface="Calibri" panose="020F0502020204030204" pitchFamily="34" charset="0"/>
                  <a:cs typeface="Calibri" panose="020F0502020204030204" pitchFamily="34" charset="0"/>
                </a:rPr>
                <a:t>criteria-based</a:t>
              </a: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6412945" y="4056299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6400800" y="4448145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4" name="Group 103"/>
          <p:cNvGrpSpPr/>
          <p:nvPr/>
        </p:nvGrpSpPr>
        <p:grpSpPr>
          <a:xfrm>
            <a:off x="567324" y="4355904"/>
            <a:ext cx="3207597" cy="1917023"/>
            <a:chOff x="2912836" y="898267"/>
            <a:chExt cx="6085961" cy="5743156"/>
          </a:xfrm>
        </p:grpSpPr>
        <p:sp>
          <p:nvSpPr>
            <p:cNvPr id="105" name="Oval 104"/>
            <p:cNvSpPr/>
            <p:nvPr/>
          </p:nvSpPr>
          <p:spPr>
            <a:xfrm>
              <a:off x="5359007" y="898267"/>
              <a:ext cx="3639789" cy="3577582"/>
            </a:xfrm>
            <a:prstGeom prst="ellipse">
              <a:avLst/>
            </a:prstGeom>
            <a:solidFill>
              <a:srgbClr val="FFFF00">
                <a:lumMod val="75000"/>
              </a:srgbClr>
            </a:solidFill>
            <a:ln w="38100" cap="flat" cmpd="sng" algn="ctr">
              <a:solidFill>
                <a:srgbClr val="FFFF00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06" name="Group 105"/>
            <p:cNvGrpSpPr/>
            <p:nvPr/>
          </p:nvGrpSpPr>
          <p:grpSpPr>
            <a:xfrm>
              <a:off x="2912836" y="937696"/>
              <a:ext cx="6085961" cy="5703727"/>
              <a:chOff x="2912836" y="937696"/>
              <a:chExt cx="6085961" cy="5703727"/>
            </a:xfrm>
          </p:grpSpPr>
          <p:sp>
            <p:nvSpPr>
              <p:cNvPr id="107" name="Oval 106"/>
              <p:cNvSpPr/>
              <p:nvPr/>
            </p:nvSpPr>
            <p:spPr>
              <a:xfrm>
                <a:off x="3605545" y="937696"/>
                <a:ext cx="1361404" cy="1083491"/>
              </a:xfrm>
              <a:prstGeom prst="ellipse">
                <a:avLst/>
              </a:prstGeom>
              <a:solidFill>
                <a:srgbClr val="FFFF00">
                  <a:lumMod val="75000"/>
                </a:srgbClr>
              </a:solidFill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Test</a:t>
                </a: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508937" y="2540773"/>
                <a:ext cx="1554621" cy="1269154"/>
              </a:xfrm>
              <a:prstGeom prst="ellipse">
                <a:avLst/>
              </a:prstGeom>
              <a:solidFill>
                <a:srgbClr val="FFFF00">
                  <a:lumMod val="75000"/>
                </a:srgbClr>
              </a:solidFill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Fault</a:t>
                </a:r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3213487" y="4329512"/>
                <a:ext cx="2145520" cy="1860910"/>
              </a:xfrm>
              <a:prstGeom prst="ellipse">
                <a:avLst/>
              </a:prstGeom>
              <a:solidFill>
                <a:srgbClr val="FFFF00">
                  <a:lumMod val="75000"/>
                </a:srgbClr>
              </a:solidFill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Error program state</a:t>
                </a:r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6244389" y="5225372"/>
                <a:ext cx="1949116" cy="1416051"/>
              </a:xfrm>
              <a:prstGeom prst="ellipse">
                <a:avLst/>
              </a:prstGeom>
              <a:solidFill>
                <a:srgbClr val="FFFF00">
                  <a:lumMod val="75000"/>
                </a:srgbClr>
              </a:solidFill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Test oracles</a:t>
                </a:r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6096001" y="2276871"/>
                <a:ext cx="2902796" cy="1316425"/>
              </a:xfrm>
              <a:prstGeom prst="ellipse">
                <a:avLst/>
              </a:prstGeom>
              <a:solidFill>
                <a:srgbClr val="FFFF00">
                  <a:lumMod val="60000"/>
                  <a:lumOff val="40000"/>
                </a:srgbClr>
              </a:solidFill>
              <a:ln w="38100" cap="flat" cmpd="sng" algn="ctr">
                <a:solidFill>
                  <a:srgbClr val="FFFF00">
                    <a:lumMod val="7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5F5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Observed final </a:t>
                </a:r>
                <a:r>
                  <a:rPr lang="en-US" sz="1050" b="0" kern="0" dirty="0">
                    <a:solidFill>
                      <a:srgbClr val="5F5F5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output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F5F5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state</a:t>
                </a:r>
              </a:p>
            </p:txBody>
          </p:sp>
          <p:cxnSp>
            <p:nvCxnSpPr>
              <p:cNvPr id="112" name="Straight Arrow Connector 111"/>
              <p:cNvCxnSpPr>
                <a:endCxn id="108" idx="0"/>
              </p:cNvCxnSpPr>
              <p:nvPr/>
            </p:nvCxnSpPr>
            <p:spPr>
              <a:xfrm>
                <a:off x="4286247" y="2024847"/>
                <a:ext cx="1" cy="51592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3" name="Straight Arrow Connector 112"/>
              <p:cNvCxnSpPr>
                <a:stCxn id="108" idx="4"/>
                <a:endCxn id="109" idx="0"/>
              </p:cNvCxnSpPr>
              <p:nvPr/>
            </p:nvCxnSpPr>
            <p:spPr>
              <a:xfrm flipH="1">
                <a:off x="4286247" y="3809927"/>
                <a:ext cx="1" cy="519585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4" name="Straight Arrow Connector 113"/>
              <p:cNvCxnSpPr>
                <a:stCxn id="109" idx="7"/>
                <a:endCxn id="120" idx="2"/>
              </p:cNvCxnSpPr>
              <p:nvPr/>
            </p:nvCxnSpPr>
            <p:spPr>
              <a:xfrm flipV="1">
                <a:off x="5044803" y="3773258"/>
                <a:ext cx="833067" cy="828778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FF00">
                    <a:lumMod val="50000"/>
                  </a:srgbClr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5" name="Straight Arrow Connector 114"/>
              <p:cNvCxnSpPr>
                <a:stCxn id="110" idx="0"/>
              </p:cNvCxnSpPr>
              <p:nvPr/>
            </p:nvCxnSpPr>
            <p:spPr>
              <a:xfrm flipV="1">
                <a:off x="7218947" y="3593296"/>
                <a:ext cx="328452" cy="163207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7F7F00"/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116" name="TextBox 115"/>
              <p:cNvSpPr txBox="1"/>
              <p:nvPr/>
            </p:nvSpPr>
            <p:spPr>
              <a:xfrm>
                <a:off x="2912836" y="2011378"/>
                <a:ext cx="1377862" cy="7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eaLnBrk="0" hangingPunct="0"/>
                <a:r>
                  <a:rPr lang="en-US" sz="1050" b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Reaches</a:t>
                </a: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3232101" y="3736344"/>
                <a:ext cx="1058597" cy="760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eaLnBrk="0" hangingPunct="0"/>
                <a:r>
                  <a:rPr lang="en-US" sz="1050" b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Infects</a:t>
                </a: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5297736" y="4494177"/>
                <a:ext cx="1692465" cy="7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0" hangingPunct="0"/>
                <a:r>
                  <a:rPr lang="en-US" sz="1050" b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Propagates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7177659" y="4614536"/>
                <a:ext cx="1276913" cy="7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0" hangingPunct="0"/>
                <a:r>
                  <a:rPr lang="en-US" sz="1050" b="0" dirty="0">
                    <a:solidFill>
                      <a:srgbClr val="FFFF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Reveals</a:t>
                </a:r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5877870" y="3276897"/>
                <a:ext cx="2046930" cy="992722"/>
              </a:xfrm>
              <a:prstGeom prst="ellipse">
                <a:avLst/>
              </a:prstGeom>
              <a:solidFill>
                <a:srgbClr val="FFFF00">
                  <a:lumMod val="75000"/>
                  <a:alpha val="28000"/>
                </a:srgbClr>
              </a:solidFill>
              <a:ln w="9525" cap="flat" cmpd="sng" algn="ctr">
                <a:solidFill>
                  <a:srgbClr val="FF990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Incorrect final state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5359007" y="1066800"/>
                <a:ext cx="3639790" cy="1290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eaLnBrk="0" hangingPunct="0"/>
                <a:r>
                  <a:rPr lang="en-US" sz="1050" b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Outputs</a:t>
                </a:r>
              </a:p>
              <a:p>
                <a:pPr algn="ctr" eaLnBrk="0" hangingPunct="0"/>
                <a:r>
                  <a:rPr lang="en-US" sz="1050" b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final program state</a:t>
                </a:r>
              </a:p>
            </p:txBody>
          </p:sp>
          <p:cxnSp>
            <p:nvCxnSpPr>
              <p:cNvPr id="122" name="Straight Connector 121"/>
              <p:cNvCxnSpPr/>
              <p:nvPr/>
            </p:nvCxnSpPr>
            <p:spPr bwMode="auto">
              <a:xfrm flipH="1">
                <a:off x="6633076" y="3276897"/>
                <a:ext cx="195735" cy="228303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 flipH="1">
                <a:off x="6808627" y="3290550"/>
                <a:ext cx="195735" cy="228303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 flipH="1">
                <a:off x="6544601" y="3312822"/>
                <a:ext cx="108659" cy="12674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7487401" y="3435391"/>
                <a:ext cx="172008" cy="20062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6" name="Straight Connector 125"/>
              <p:cNvCxnSpPr/>
              <p:nvPr/>
            </p:nvCxnSpPr>
            <p:spPr bwMode="auto">
              <a:xfrm flipH="1">
                <a:off x="7335280" y="3367783"/>
                <a:ext cx="172307" cy="20097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7" name="Straight Connector 126"/>
              <p:cNvCxnSpPr/>
              <p:nvPr/>
            </p:nvCxnSpPr>
            <p:spPr bwMode="auto">
              <a:xfrm flipH="1">
                <a:off x="7159729" y="3331778"/>
                <a:ext cx="195735" cy="228303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 flipH="1">
                <a:off x="6984178" y="3311164"/>
                <a:ext cx="195735" cy="228303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29" name="Group 128"/>
          <p:cNvGrpSpPr/>
          <p:nvPr/>
        </p:nvGrpSpPr>
        <p:grpSpPr>
          <a:xfrm>
            <a:off x="5311086" y="4586045"/>
            <a:ext cx="2117558" cy="1668380"/>
            <a:chOff x="2177716" y="1114064"/>
            <a:chExt cx="3777916" cy="3867010"/>
          </a:xfrm>
        </p:grpSpPr>
        <p:grpSp>
          <p:nvGrpSpPr>
            <p:cNvPr id="130" name="Group 129"/>
            <p:cNvGrpSpPr/>
            <p:nvPr/>
          </p:nvGrpSpPr>
          <p:grpSpPr>
            <a:xfrm>
              <a:off x="2177716" y="1114064"/>
              <a:ext cx="3777916" cy="3867010"/>
              <a:chOff x="2177716" y="1114064"/>
              <a:chExt cx="3777916" cy="3867010"/>
            </a:xfrm>
          </p:grpSpPr>
          <p:sp>
            <p:nvSpPr>
              <p:cNvPr id="135" name="Freeform 134"/>
              <p:cNvSpPr/>
              <p:nvPr/>
            </p:nvSpPr>
            <p:spPr bwMode="auto">
              <a:xfrm>
                <a:off x="2177716" y="1114064"/>
                <a:ext cx="3777916" cy="3867010"/>
              </a:xfrm>
              <a:custGeom>
                <a:avLst/>
                <a:gdLst>
                  <a:gd name="connsiteX0" fmla="*/ 1540042 w 3777916"/>
                  <a:gd name="connsiteY0" fmla="*/ 40968 h 3867010"/>
                  <a:gd name="connsiteX1" fmla="*/ 1203158 w 3777916"/>
                  <a:gd name="connsiteY1" fmla="*/ 173315 h 3867010"/>
                  <a:gd name="connsiteX2" fmla="*/ 1046747 w 3777916"/>
                  <a:gd name="connsiteY2" fmla="*/ 233473 h 3867010"/>
                  <a:gd name="connsiteX3" fmla="*/ 974558 w 3777916"/>
                  <a:gd name="connsiteY3" fmla="*/ 257536 h 3867010"/>
                  <a:gd name="connsiteX4" fmla="*/ 938463 w 3777916"/>
                  <a:gd name="connsiteY4" fmla="*/ 269568 h 3867010"/>
                  <a:gd name="connsiteX5" fmla="*/ 878305 w 3777916"/>
                  <a:gd name="connsiteY5" fmla="*/ 281599 h 3867010"/>
                  <a:gd name="connsiteX6" fmla="*/ 842210 w 3777916"/>
                  <a:gd name="connsiteY6" fmla="*/ 293631 h 3867010"/>
                  <a:gd name="connsiteX7" fmla="*/ 794084 w 3777916"/>
                  <a:gd name="connsiteY7" fmla="*/ 305662 h 3867010"/>
                  <a:gd name="connsiteX8" fmla="*/ 685800 w 3777916"/>
                  <a:gd name="connsiteY8" fmla="*/ 341757 h 3867010"/>
                  <a:gd name="connsiteX9" fmla="*/ 613610 w 3777916"/>
                  <a:gd name="connsiteY9" fmla="*/ 365820 h 3867010"/>
                  <a:gd name="connsiteX10" fmla="*/ 577516 w 3777916"/>
                  <a:gd name="connsiteY10" fmla="*/ 377852 h 3867010"/>
                  <a:gd name="connsiteX11" fmla="*/ 517358 w 3777916"/>
                  <a:gd name="connsiteY11" fmla="*/ 425978 h 3867010"/>
                  <a:gd name="connsiteX12" fmla="*/ 469231 w 3777916"/>
                  <a:gd name="connsiteY12" fmla="*/ 438010 h 3867010"/>
                  <a:gd name="connsiteX13" fmla="*/ 433137 w 3777916"/>
                  <a:gd name="connsiteY13" fmla="*/ 450041 h 3867010"/>
                  <a:gd name="connsiteX14" fmla="*/ 324852 w 3777916"/>
                  <a:gd name="connsiteY14" fmla="*/ 510199 h 3867010"/>
                  <a:gd name="connsiteX15" fmla="*/ 276726 w 3777916"/>
                  <a:gd name="connsiteY15" fmla="*/ 582389 h 3867010"/>
                  <a:gd name="connsiteX16" fmla="*/ 252663 w 3777916"/>
                  <a:gd name="connsiteY16" fmla="*/ 630515 h 3867010"/>
                  <a:gd name="connsiteX17" fmla="*/ 216568 w 3777916"/>
                  <a:gd name="connsiteY17" fmla="*/ 666610 h 3867010"/>
                  <a:gd name="connsiteX18" fmla="*/ 168442 w 3777916"/>
                  <a:gd name="connsiteY18" fmla="*/ 774894 h 3867010"/>
                  <a:gd name="connsiteX19" fmla="*/ 144379 w 3777916"/>
                  <a:gd name="connsiteY19" fmla="*/ 810989 h 3867010"/>
                  <a:gd name="connsiteX20" fmla="*/ 96252 w 3777916"/>
                  <a:gd name="connsiteY20" fmla="*/ 883178 h 3867010"/>
                  <a:gd name="connsiteX21" fmla="*/ 96252 w 3777916"/>
                  <a:gd name="connsiteY21" fmla="*/ 1244125 h 3867010"/>
                  <a:gd name="connsiteX22" fmla="*/ 84221 w 3777916"/>
                  <a:gd name="connsiteY22" fmla="*/ 1448662 h 3867010"/>
                  <a:gd name="connsiteX23" fmla="*/ 36095 w 3777916"/>
                  <a:gd name="connsiteY23" fmla="*/ 1520852 h 3867010"/>
                  <a:gd name="connsiteX24" fmla="*/ 24063 w 3777916"/>
                  <a:gd name="connsiteY24" fmla="*/ 1581010 h 3867010"/>
                  <a:gd name="connsiteX25" fmla="*/ 0 w 3777916"/>
                  <a:gd name="connsiteY25" fmla="*/ 1749452 h 3867010"/>
                  <a:gd name="connsiteX26" fmla="*/ 24063 w 3777916"/>
                  <a:gd name="connsiteY26" fmla="*/ 2050241 h 3867010"/>
                  <a:gd name="connsiteX27" fmla="*/ 36095 w 3777916"/>
                  <a:gd name="connsiteY27" fmla="*/ 2086336 h 3867010"/>
                  <a:gd name="connsiteX28" fmla="*/ 84221 w 3777916"/>
                  <a:gd name="connsiteY28" fmla="*/ 2158525 h 3867010"/>
                  <a:gd name="connsiteX29" fmla="*/ 132347 w 3777916"/>
                  <a:gd name="connsiteY29" fmla="*/ 2290873 h 3867010"/>
                  <a:gd name="connsiteX30" fmla="*/ 144379 w 3777916"/>
                  <a:gd name="connsiteY30" fmla="*/ 2326968 h 3867010"/>
                  <a:gd name="connsiteX31" fmla="*/ 252663 w 3777916"/>
                  <a:gd name="connsiteY31" fmla="*/ 2423220 h 3867010"/>
                  <a:gd name="connsiteX32" fmla="*/ 300789 w 3777916"/>
                  <a:gd name="connsiteY32" fmla="*/ 2495410 h 3867010"/>
                  <a:gd name="connsiteX33" fmla="*/ 348916 w 3777916"/>
                  <a:gd name="connsiteY33" fmla="*/ 2555568 h 3867010"/>
                  <a:gd name="connsiteX34" fmla="*/ 372979 w 3777916"/>
                  <a:gd name="connsiteY34" fmla="*/ 2639789 h 3867010"/>
                  <a:gd name="connsiteX35" fmla="*/ 397042 w 3777916"/>
                  <a:gd name="connsiteY35" fmla="*/ 2724010 h 3867010"/>
                  <a:gd name="connsiteX36" fmla="*/ 433137 w 3777916"/>
                  <a:gd name="connsiteY36" fmla="*/ 2772136 h 3867010"/>
                  <a:gd name="connsiteX37" fmla="*/ 457200 w 3777916"/>
                  <a:gd name="connsiteY37" fmla="*/ 2808231 h 3867010"/>
                  <a:gd name="connsiteX38" fmla="*/ 553452 w 3777916"/>
                  <a:gd name="connsiteY38" fmla="*/ 2892452 h 3867010"/>
                  <a:gd name="connsiteX39" fmla="*/ 565484 w 3777916"/>
                  <a:gd name="connsiteY39" fmla="*/ 2928547 h 3867010"/>
                  <a:gd name="connsiteX40" fmla="*/ 577516 w 3777916"/>
                  <a:gd name="connsiteY40" fmla="*/ 2988704 h 3867010"/>
                  <a:gd name="connsiteX41" fmla="*/ 613610 w 3777916"/>
                  <a:gd name="connsiteY41" fmla="*/ 3036831 h 3867010"/>
                  <a:gd name="connsiteX42" fmla="*/ 625642 w 3777916"/>
                  <a:gd name="connsiteY42" fmla="*/ 3084957 h 3867010"/>
                  <a:gd name="connsiteX43" fmla="*/ 697831 w 3777916"/>
                  <a:gd name="connsiteY43" fmla="*/ 3205273 h 3867010"/>
                  <a:gd name="connsiteX44" fmla="*/ 721895 w 3777916"/>
                  <a:gd name="connsiteY44" fmla="*/ 3253399 h 3867010"/>
                  <a:gd name="connsiteX45" fmla="*/ 854242 w 3777916"/>
                  <a:gd name="connsiteY45" fmla="*/ 3373715 h 3867010"/>
                  <a:gd name="connsiteX46" fmla="*/ 914400 w 3777916"/>
                  <a:gd name="connsiteY46" fmla="*/ 3445904 h 3867010"/>
                  <a:gd name="connsiteX47" fmla="*/ 998621 w 3777916"/>
                  <a:gd name="connsiteY47" fmla="*/ 3481999 h 3867010"/>
                  <a:gd name="connsiteX48" fmla="*/ 1106905 w 3777916"/>
                  <a:gd name="connsiteY48" fmla="*/ 3530125 h 3867010"/>
                  <a:gd name="connsiteX49" fmla="*/ 1191126 w 3777916"/>
                  <a:gd name="connsiteY49" fmla="*/ 3566220 h 3867010"/>
                  <a:gd name="connsiteX50" fmla="*/ 1275347 w 3777916"/>
                  <a:gd name="connsiteY50" fmla="*/ 3578252 h 3867010"/>
                  <a:gd name="connsiteX51" fmla="*/ 1335505 w 3777916"/>
                  <a:gd name="connsiteY51" fmla="*/ 3590283 h 3867010"/>
                  <a:gd name="connsiteX52" fmla="*/ 1503947 w 3777916"/>
                  <a:gd name="connsiteY52" fmla="*/ 3662473 h 3867010"/>
                  <a:gd name="connsiteX53" fmla="*/ 1588168 w 3777916"/>
                  <a:gd name="connsiteY53" fmla="*/ 3686536 h 3867010"/>
                  <a:gd name="connsiteX54" fmla="*/ 1636295 w 3777916"/>
                  <a:gd name="connsiteY54" fmla="*/ 3710599 h 3867010"/>
                  <a:gd name="connsiteX55" fmla="*/ 1672389 w 3777916"/>
                  <a:gd name="connsiteY55" fmla="*/ 3734662 h 3867010"/>
                  <a:gd name="connsiteX56" fmla="*/ 1744579 w 3777916"/>
                  <a:gd name="connsiteY56" fmla="*/ 3746694 h 3867010"/>
                  <a:gd name="connsiteX57" fmla="*/ 1780673 w 3777916"/>
                  <a:gd name="connsiteY57" fmla="*/ 3758725 h 3867010"/>
                  <a:gd name="connsiteX58" fmla="*/ 1828800 w 3777916"/>
                  <a:gd name="connsiteY58" fmla="*/ 3770757 h 3867010"/>
                  <a:gd name="connsiteX59" fmla="*/ 1949116 w 3777916"/>
                  <a:gd name="connsiteY59" fmla="*/ 3818883 h 3867010"/>
                  <a:gd name="connsiteX60" fmla="*/ 1985210 w 3777916"/>
                  <a:gd name="connsiteY60" fmla="*/ 3842947 h 3867010"/>
                  <a:gd name="connsiteX61" fmla="*/ 2153652 w 3777916"/>
                  <a:gd name="connsiteY61" fmla="*/ 3867010 h 3867010"/>
                  <a:gd name="connsiteX62" fmla="*/ 2466473 w 3777916"/>
                  <a:gd name="connsiteY62" fmla="*/ 3842947 h 3867010"/>
                  <a:gd name="connsiteX63" fmla="*/ 2562726 w 3777916"/>
                  <a:gd name="connsiteY63" fmla="*/ 3782789 h 3867010"/>
                  <a:gd name="connsiteX64" fmla="*/ 2695073 w 3777916"/>
                  <a:gd name="connsiteY64" fmla="*/ 3710599 h 3867010"/>
                  <a:gd name="connsiteX65" fmla="*/ 2839452 w 3777916"/>
                  <a:gd name="connsiteY65" fmla="*/ 3626378 h 3867010"/>
                  <a:gd name="connsiteX66" fmla="*/ 2995863 w 3777916"/>
                  <a:gd name="connsiteY66" fmla="*/ 3542157 h 3867010"/>
                  <a:gd name="connsiteX67" fmla="*/ 3031958 w 3777916"/>
                  <a:gd name="connsiteY67" fmla="*/ 3506062 h 3867010"/>
                  <a:gd name="connsiteX68" fmla="*/ 3104147 w 3777916"/>
                  <a:gd name="connsiteY68" fmla="*/ 3457936 h 3867010"/>
                  <a:gd name="connsiteX69" fmla="*/ 3128210 w 3777916"/>
                  <a:gd name="connsiteY69" fmla="*/ 3409810 h 3867010"/>
                  <a:gd name="connsiteX70" fmla="*/ 3152273 w 3777916"/>
                  <a:gd name="connsiteY70" fmla="*/ 3373715 h 3867010"/>
                  <a:gd name="connsiteX71" fmla="*/ 3176337 w 3777916"/>
                  <a:gd name="connsiteY71" fmla="*/ 3301525 h 3867010"/>
                  <a:gd name="connsiteX72" fmla="*/ 3188368 w 3777916"/>
                  <a:gd name="connsiteY72" fmla="*/ 3265431 h 3867010"/>
                  <a:gd name="connsiteX73" fmla="*/ 3200400 w 3777916"/>
                  <a:gd name="connsiteY73" fmla="*/ 3217304 h 3867010"/>
                  <a:gd name="connsiteX74" fmla="*/ 3212431 w 3777916"/>
                  <a:gd name="connsiteY74" fmla="*/ 3145115 h 3867010"/>
                  <a:gd name="connsiteX75" fmla="*/ 3248526 w 3777916"/>
                  <a:gd name="connsiteY75" fmla="*/ 3060894 h 3867010"/>
                  <a:gd name="connsiteX76" fmla="*/ 3272589 w 3777916"/>
                  <a:gd name="connsiteY76" fmla="*/ 2952610 h 3867010"/>
                  <a:gd name="connsiteX77" fmla="*/ 3320716 w 3777916"/>
                  <a:gd name="connsiteY77" fmla="*/ 2820262 h 3867010"/>
                  <a:gd name="connsiteX78" fmla="*/ 3356810 w 3777916"/>
                  <a:gd name="connsiteY78" fmla="*/ 2687915 h 3867010"/>
                  <a:gd name="connsiteX79" fmla="*/ 3380873 w 3777916"/>
                  <a:gd name="connsiteY79" fmla="*/ 2639789 h 3867010"/>
                  <a:gd name="connsiteX80" fmla="*/ 3404937 w 3777916"/>
                  <a:gd name="connsiteY80" fmla="*/ 2615725 h 3867010"/>
                  <a:gd name="connsiteX81" fmla="*/ 3513221 w 3777916"/>
                  <a:gd name="connsiteY81" fmla="*/ 2459315 h 3867010"/>
                  <a:gd name="connsiteX82" fmla="*/ 3621505 w 3777916"/>
                  <a:gd name="connsiteY82" fmla="*/ 2302904 h 3867010"/>
                  <a:gd name="connsiteX83" fmla="*/ 3657600 w 3777916"/>
                  <a:gd name="connsiteY83" fmla="*/ 2278841 h 3867010"/>
                  <a:gd name="connsiteX84" fmla="*/ 3681663 w 3777916"/>
                  <a:gd name="connsiteY84" fmla="*/ 2206652 h 3867010"/>
                  <a:gd name="connsiteX85" fmla="*/ 3705726 w 3777916"/>
                  <a:gd name="connsiteY85" fmla="*/ 2158525 h 3867010"/>
                  <a:gd name="connsiteX86" fmla="*/ 3717758 w 3777916"/>
                  <a:gd name="connsiteY86" fmla="*/ 2086336 h 3867010"/>
                  <a:gd name="connsiteX87" fmla="*/ 3729789 w 3777916"/>
                  <a:gd name="connsiteY87" fmla="*/ 2026178 h 3867010"/>
                  <a:gd name="connsiteX88" fmla="*/ 3741821 w 3777916"/>
                  <a:gd name="connsiteY88" fmla="*/ 1809610 h 3867010"/>
                  <a:gd name="connsiteX89" fmla="*/ 3777916 w 3777916"/>
                  <a:gd name="connsiteY89" fmla="*/ 1448662 h 3867010"/>
                  <a:gd name="connsiteX90" fmla="*/ 3753852 w 3777916"/>
                  <a:gd name="connsiteY90" fmla="*/ 1268189 h 3867010"/>
                  <a:gd name="connsiteX91" fmla="*/ 3705726 w 3777916"/>
                  <a:gd name="connsiteY91" fmla="*/ 1171936 h 3867010"/>
                  <a:gd name="connsiteX92" fmla="*/ 3645568 w 3777916"/>
                  <a:gd name="connsiteY92" fmla="*/ 1099747 h 3867010"/>
                  <a:gd name="connsiteX93" fmla="*/ 3609473 w 3777916"/>
                  <a:gd name="connsiteY93" fmla="*/ 1027557 h 3867010"/>
                  <a:gd name="connsiteX94" fmla="*/ 3549316 w 3777916"/>
                  <a:gd name="connsiteY94" fmla="*/ 955368 h 3867010"/>
                  <a:gd name="connsiteX95" fmla="*/ 3489158 w 3777916"/>
                  <a:gd name="connsiteY95" fmla="*/ 859115 h 3867010"/>
                  <a:gd name="connsiteX96" fmla="*/ 3465095 w 3777916"/>
                  <a:gd name="connsiteY96" fmla="*/ 823020 h 3867010"/>
                  <a:gd name="connsiteX97" fmla="*/ 3416968 w 3777916"/>
                  <a:gd name="connsiteY97" fmla="*/ 786925 h 3867010"/>
                  <a:gd name="connsiteX98" fmla="*/ 3260558 w 3777916"/>
                  <a:gd name="connsiteY98" fmla="*/ 666610 h 3867010"/>
                  <a:gd name="connsiteX99" fmla="*/ 3164305 w 3777916"/>
                  <a:gd name="connsiteY99" fmla="*/ 594420 h 3867010"/>
                  <a:gd name="connsiteX100" fmla="*/ 3019926 w 3777916"/>
                  <a:gd name="connsiteY100" fmla="*/ 534262 h 3867010"/>
                  <a:gd name="connsiteX101" fmla="*/ 2923673 w 3777916"/>
                  <a:gd name="connsiteY101" fmla="*/ 498168 h 3867010"/>
                  <a:gd name="connsiteX102" fmla="*/ 2851484 w 3777916"/>
                  <a:gd name="connsiteY102" fmla="*/ 474104 h 3867010"/>
                  <a:gd name="connsiteX103" fmla="*/ 2815389 w 3777916"/>
                  <a:gd name="connsiteY103" fmla="*/ 450041 h 3867010"/>
                  <a:gd name="connsiteX104" fmla="*/ 2755231 w 3777916"/>
                  <a:gd name="connsiteY104" fmla="*/ 438010 h 3867010"/>
                  <a:gd name="connsiteX105" fmla="*/ 2719137 w 3777916"/>
                  <a:gd name="connsiteY105" fmla="*/ 425978 h 3867010"/>
                  <a:gd name="connsiteX106" fmla="*/ 2695073 w 3777916"/>
                  <a:gd name="connsiteY106" fmla="*/ 401915 h 3867010"/>
                  <a:gd name="connsiteX107" fmla="*/ 2586789 w 3777916"/>
                  <a:gd name="connsiteY107" fmla="*/ 341757 h 3867010"/>
                  <a:gd name="connsiteX108" fmla="*/ 2514600 w 3777916"/>
                  <a:gd name="connsiteY108" fmla="*/ 269568 h 3867010"/>
                  <a:gd name="connsiteX109" fmla="*/ 2442410 w 3777916"/>
                  <a:gd name="connsiteY109" fmla="*/ 221441 h 3867010"/>
                  <a:gd name="connsiteX110" fmla="*/ 2406316 w 3777916"/>
                  <a:gd name="connsiteY110" fmla="*/ 185347 h 3867010"/>
                  <a:gd name="connsiteX111" fmla="*/ 2370221 w 3777916"/>
                  <a:gd name="connsiteY111" fmla="*/ 173315 h 3867010"/>
                  <a:gd name="connsiteX112" fmla="*/ 2334126 w 3777916"/>
                  <a:gd name="connsiteY112" fmla="*/ 149252 h 3867010"/>
                  <a:gd name="connsiteX113" fmla="*/ 2298031 w 3777916"/>
                  <a:gd name="connsiteY113" fmla="*/ 137220 h 3867010"/>
                  <a:gd name="connsiteX114" fmla="*/ 2261937 w 3777916"/>
                  <a:gd name="connsiteY114" fmla="*/ 113157 h 3867010"/>
                  <a:gd name="connsiteX115" fmla="*/ 2189747 w 3777916"/>
                  <a:gd name="connsiteY115" fmla="*/ 89094 h 3867010"/>
                  <a:gd name="connsiteX116" fmla="*/ 2105526 w 3777916"/>
                  <a:gd name="connsiteY116" fmla="*/ 52999 h 3867010"/>
                  <a:gd name="connsiteX117" fmla="*/ 1985210 w 3777916"/>
                  <a:gd name="connsiteY117" fmla="*/ 16904 h 3867010"/>
                  <a:gd name="connsiteX118" fmla="*/ 1720516 w 3777916"/>
                  <a:gd name="connsiteY118" fmla="*/ 4873 h 3867010"/>
                  <a:gd name="connsiteX119" fmla="*/ 1528010 w 3777916"/>
                  <a:gd name="connsiteY119" fmla="*/ 52999 h 3867010"/>
                  <a:gd name="connsiteX120" fmla="*/ 1503947 w 3777916"/>
                  <a:gd name="connsiteY120" fmla="*/ 101125 h 3867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3777916" h="3867010">
                    <a:moveTo>
                      <a:pt x="1540042" y="40968"/>
                    </a:moveTo>
                    <a:cubicBezTo>
                      <a:pt x="1144936" y="226899"/>
                      <a:pt x="1498740" y="74787"/>
                      <a:pt x="1203158" y="173315"/>
                    </a:cubicBezTo>
                    <a:cubicBezTo>
                      <a:pt x="1150164" y="190980"/>
                      <a:pt x="1099741" y="215808"/>
                      <a:pt x="1046747" y="233473"/>
                    </a:cubicBezTo>
                    <a:lnTo>
                      <a:pt x="974558" y="257536"/>
                    </a:lnTo>
                    <a:cubicBezTo>
                      <a:pt x="962526" y="261547"/>
                      <a:pt x="950899" y="267081"/>
                      <a:pt x="938463" y="269568"/>
                    </a:cubicBezTo>
                    <a:cubicBezTo>
                      <a:pt x="918410" y="273578"/>
                      <a:pt x="898144" y="276639"/>
                      <a:pt x="878305" y="281599"/>
                    </a:cubicBezTo>
                    <a:cubicBezTo>
                      <a:pt x="866001" y="284675"/>
                      <a:pt x="854405" y="290147"/>
                      <a:pt x="842210" y="293631"/>
                    </a:cubicBezTo>
                    <a:cubicBezTo>
                      <a:pt x="826311" y="298174"/>
                      <a:pt x="809922" y="300911"/>
                      <a:pt x="794084" y="305662"/>
                    </a:cubicBezTo>
                    <a:cubicBezTo>
                      <a:pt x="794061" y="305669"/>
                      <a:pt x="703859" y="335737"/>
                      <a:pt x="685800" y="341757"/>
                    </a:cubicBezTo>
                    <a:lnTo>
                      <a:pt x="613610" y="365820"/>
                    </a:lnTo>
                    <a:lnTo>
                      <a:pt x="577516" y="377852"/>
                    </a:lnTo>
                    <a:cubicBezTo>
                      <a:pt x="558112" y="397255"/>
                      <a:pt x="543917" y="414596"/>
                      <a:pt x="517358" y="425978"/>
                    </a:cubicBezTo>
                    <a:cubicBezTo>
                      <a:pt x="502159" y="432492"/>
                      <a:pt x="485131" y="433467"/>
                      <a:pt x="469231" y="438010"/>
                    </a:cubicBezTo>
                    <a:cubicBezTo>
                      <a:pt x="457037" y="441494"/>
                      <a:pt x="445168" y="446031"/>
                      <a:pt x="433137" y="450041"/>
                    </a:cubicBezTo>
                    <a:cubicBezTo>
                      <a:pt x="350395" y="505203"/>
                      <a:pt x="388384" y="489023"/>
                      <a:pt x="324852" y="510199"/>
                    </a:cubicBezTo>
                    <a:cubicBezTo>
                      <a:pt x="308810" y="534262"/>
                      <a:pt x="289660" y="556522"/>
                      <a:pt x="276726" y="582389"/>
                    </a:cubicBezTo>
                    <a:cubicBezTo>
                      <a:pt x="268705" y="598431"/>
                      <a:pt x="263088" y="615920"/>
                      <a:pt x="252663" y="630515"/>
                    </a:cubicBezTo>
                    <a:cubicBezTo>
                      <a:pt x="242773" y="644361"/>
                      <a:pt x="228600" y="654578"/>
                      <a:pt x="216568" y="666610"/>
                    </a:cubicBezTo>
                    <a:cubicBezTo>
                      <a:pt x="199379" y="709584"/>
                      <a:pt x="190924" y="735551"/>
                      <a:pt x="168442" y="774894"/>
                    </a:cubicBezTo>
                    <a:cubicBezTo>
                      <a:pt x="161268" y="787449"/>
                      <a:pt x="150846" y="798055"/>
                      <a:pt x="144379" y="810989"/>
                    </a:cubicBezTo>
                    <a:cubicBezTo>
                      <a:pt x="109555" y="880636"/>
                      <a:pt x="164675" y="814755"/>
                      <a:pt x="96252" y="883178"/>
                    </a:cubicBezTo>
                    <a:cubicBezTo>
                      <a:pt x="48494" y="1026461"/>
                      <a:pt x="96252" y="869096"/>
                      <a:pt x="96252" y="1244125"/>
                    </a:cubicBezTo>
                    <a:cubicBezTo>
                      <a:pt x="96252" y="1312422"/>
                      <a:pt x="98729" y="1381924"/>
                      <a:pt x="84221" y="1448662"/>
                    </a:cubicBezTo>
                    <a:cubicBezTo>
                      <a:pt x="78078" y="1476922"/>
                      <a:pt x="36095" y="1520852"/>
                      <a:pt x="36095" y="1520852"/>
                    </a:cubicBezTo>
                    <a:cubicBezTo>
                      <a:pt x="32084" y="1540905"/>
                      <a:pt x="27252" y="1560810"/>
                      <a:pt x="24063" y="1581010"/>
                    </a:cubicBezTo>
                    <a:cubicBezTo>
                      <a:pt x="15217" y="1637033"/>
                      <a:pt x="0" y="1749452"/>
                      <a:pt x="0" y="1749452"/>
                    </a:cubicBezTo>
                    <a:cubicBezTo>
                      <a:pt x="6234" y="1874130"/>
                      <a:pt x="-1983" y="1946058"/>
                      <a:pt x="24063" y="2050241"/>
                    </a:cubicBezTo>
                    <a:cubicBezTo>
                      <a:pt x="27139" y="2062545"/>
                      <a:pt x="29936" y="2075249"/>
                      <a:pt x="36095" y="2086336"/>
                    </a:cubicBezTo>
                    <a:cubicBezTo>
                      <a:pt x="50140" y="2111617"/>
                      <a:pt x="84221" y="2158525"/>
                      <a:pt x="84221" y="2158525"/>
                    </a:cubicBezTo>
                    <a:cubicBezTo>
                      <a:pt x="136037" y="2365792"/>
                      <a:pt x="79338" y="2184855"/>
                      <a:pt x="132347" y="2290873"/>
                    </a:cubicBezTo>
                    <a:cubicBezTo>
                      <a:pt x="138019" y="2302217"/>
                      <a:pt x="137007" y="2316648"/>
                      <a:pt x="144379" y="2326968"/>
                    </a:cubicBezTo>
                    <a:cubicBezTo>
                      <a:pt x="166474" y="2357902"/>
                      <a:pt x="224808" y="2400936"/>
                      <a:pt x="252663" y="2423220"/>
                    </a:cubicBezTo>
                    <a:cubicBezTo>
                      <a:pt x="273808" y="2486652"/>
                      <a:pt x="250721" y="2435327"/>
                      <a:pt x="300789" y="2495410"/>
                    </a:cubicBezTo>
                    <a:cubicBezTo>
                      <a:pt x="376671" y="2586469"/>
                      <a:pt x="278912" y="2485564"/>
                      <a:pt x="348916" y="2555568"/>
                    </a:cubicBezTo>
                    <a:cubicBezTo>
                      <a:pt x="386526" y="2706016"/>
                      <a:pt x="338458" y="2518965"/>
                      <a:pt x="372979" y="2639789"/>
                    </a:cubicBezTo>
                    <a:cubicBezTo>
                      <a:pt x="376329" y="2651514"/>
                      <a:pt x="388798" y="2709583"/>
                      <a:pt x="397042" y="2724010"/>
                    </a:cubicBezTo>
                    <a:cubicBezTo>
                      <a:pt x="406991" y="2741420"/>
                      <a:pt x="421482" y="2755819"/>
                      <a:pt x="433137" y="2772136"/>
                    </a:cubicBezTo>
                    <a:cubicBezTo>
                      <a:pt x="441542" y="2783903"/>
                      <a:pt x="447678" y="2797349"/>
                      <a:pt x="457200" y="2808231"/>
                    </a:cubicBezTo>
                    <a:cubicBezTo>
                      <a:pt x="506467" y="2864536"/>
                      <a:pt x="504529" y="2859836"/>
                      <a:pt x="553452" y="2892452"/>
                    </a:cubicBezTo>
                    <a:cubicBezTo>
                      <a:pt x="557463" y="2904484"/>
                      <a:pt x="562408" y="2916243"/>
                      <a:pt x="565484" y="2928547"/>
                    </a:cubicBezTo>
                    <a:cubicBezTo>
                      <a:pt x="570444" y="2948386"/>
                      <a:pt x="569211" y="2970017"/>
                      <a:pt x="577516" y="2988704"/>
                    </a:cubicBezTo>
                    <a:cubicBezTo>
                      <a:pt x="585660" y="3007028"/>
                      <a:pt x="601579" y="3020789"/>
                      <a:pt x="613610" y="3036831"/>
                    </a:cubicBezTo>
                    <a:cubicBezTo>
                      <a:pt x="617621" y="3052873"/>
                      <a:pt x="618799" y="3069903"/>
                      <a:pt x="625642" y="3084957"/>
                    </a:cubicBezTo>
                    <a:cubicBezTo>
                      <a:pt x="677808" y="3199721"/>
                      <a:pt x="657234" y="3134230"/>
                      <a:pt x="697831" y="3205273"/>
                    </a:cubicBezTo>
                    <a:cubicBezTo>
                      <a:pt x="706730" y="3220845"/>
                      <a:pt x="710691" y="3239394"/>
                      <a:pt x="721895" y="3253399"/>
                    </a:cubicBezTo>
                    <a:cubicBezTo>
                      <a:pt x="813852" y="3368345"/>
                      <a:pt x="766296" y="3285769"/>
                      <a:pt x="854242" y="3373715"/>
                    </a:cubicBezTo>
                    <a:cubicBezTo>
                      <a:pt x="907012" y="3426485"/>
                      <a:pt x="845407" y="3396623"/>
                      <a:pt x="914400" y="3445904"/>
                    </a:cubicBezTo>
                    <a:cubicBezTo>
                      <a:pt x="940423" y="3464492"/>
                      <a:pt x="969161" y="3472180"/>
                      <a:pt x="998621" y="3481999"/>
                    </a:cubicBezTo>
                    <a:cubicBezTo>
                      <a:pt x="1056399" y="3539777"/>
                      <a:pt x="1011576" y="3508941"/>
                      <a:pt x="1106905" y="3530125"/>
                    </a:cubicBezTo>
                    <a:cubicBezTo>
                      <a:pt x="1232389" y="3558010"/>
                      <a:pt x="1029306" y="3522087"/>
                      <a:pt x="1191126" y="3566220"/>
                    </a:cubicBezTo>
                    <a:cubicBezTo>
                      <a:pt x="1218485" y="3573682"/>
                      <a:pt x="1247374" y="3573590"/>
                      <a:pt x="1275347" y="3578252"/>
                    </a:cubicBezTo>
                    <a:cubicBezTo>
                      <a:pt x="1295519" y="3581614"/>
                      <a:pt x="1315452" y="3586273"/>
                      <a:pt x="1335505" y="3590283"/>
                    </a:cubicBezTo>
                    <a:cubicBezTo>
                      <a:pt x="1391936" y="3618500"/>
                      <a:pt x="1440020" y="3644208"/>
                      <a:pt x="1503947" y="3662473"/>
                    </a:cubicBezTo>
                    <a:cubicBezTo>
                      <a:pt x="1532021" y="3670494"/>
                      <a:pt x="1560729" y="3676558"/>
                      <a:pt x="1588168" y="3686536"/>
                    </a:cubicBezTo>
                    <a:cubicBezTo>
                      <a:pt x="1605024" y="3692665"/>
                      <a:pt x="1620722" y="3701700"/>
                      <a:pt x="1636295" y="3710599"/>
                    </a:cubicBezTo>
                    <a:cubicBezTo>
                      <a:pt x="1648850" y="3717773"/>
                      <a:pt x="1658671" y="3730089"/>
                      <a:pt x="1672389" y="3734662"/>
                    </a:cubicBezTo>
                    <a:cubicBezTo>
                      <a:pt x="1695532" y="3742377"/>
                      <a:pt x="1720765" y="3741402"/>
                      <a:pt x="1744579" y="3746694"/>
                    </a:cubicBezTo>
                    <a:cubicBezTo>
                      <a:pt x="1756959" y="3749445"/>
                      <a:pt x="1768479" y="3755241"/>
                      <a:pt x="1780673" y="3758725"/>
                    </a:cubicBezTo>
                    <a:cubicBezTo>
                      <a:pt x="1796573" y="3763268"/>
                      <a:pt x="1812758" y="3766746"/>
                      <a:pt x="1828800" y="3770757"/>
                    </a:cubicBezTo>
                    <a:cubicBezTo>
                      <a:pt x="1980402" y="3861719"/>
                      <a:pt x="1801396" y="3763487"/>
                      <a:pt x="1949116" y="3818883"/>
                    </a:cubicBezTo>
                    <a:cubicBezTo>
                      <a:pt x="1962655" y="3823960"/>
                      <a:pt x="1971492" y="3838374"/>
                      <a:pt x="1985210" y="3842947"/>
                    </a:cubicBezTo>
                    <a:cubicBezTo>
                      <a:pt x="2006020" y="3849884"/>
                      <a:pt x="2143566" y="3865749"/>
                      <a:pt x="2153652" y="3867010"/>
                    </a:cubicBezTo>
                    <a:cubicBezTo>
                      <a:pt x="2257926" y="3858989"/>
                      <a:pt x="2362809" y="3856769"/>
                      <a:pt x="2466473" y="3842947"/>
                    </a:cubicBezTo>
                    <a:cubicBezTo>
                      <a:pt x="2495847" y="3839030"/>
                      <a:pt x="2541269" y="3797094"/>
                      <a:pt x="2562726" y="3782789"/>
                    </a:cubicBezTo>
                    <a:cubicBezTo>
                      <a:pt x="2719856" y="3678036"/>
                      <a:pt x="2516947" y="3820215"/>
                      <a:pt x="2695073" y="3710599"/>
                    </a:cubicBezTo>
                    <a:cubicBezTo>
                      <a:pt x="2843610" y="3619192"/>
                      <a:pt x="2718003" y="3674958"/>
                      <a:pt x="2839452" y="3626378"/>
                    </a:cubicBezTo>
                    <a:cubicBezTo>
                      <a:pt x="2962793" y="3503037"/>
                      <a:pt x="2825686" y="3619510"/>
                      <a:pt x="2995863" y="3542157"/>
                    </a:cubicBezTo>
                    <a:cubicBezTo>
                      <a:pt x="3011353" y="3535116"/>
                      <a:pt x="3018527" y="3516508"/>
                      <a:pt x="3031958" y="3506062"/>
                    </a:cubicBezTo>
                    <a:cubicBezTo>
                      <a:pt x="3054786" y="3488307"/>
                      <a:pt x="3104147" y="3457936"/>
                      <a:pt x="3104147" y="3457936"/>
                    </a:cubicBezTo>
                    <a:cubicBezTo>
                      <a:pt x="3112168" y="3441894"/>
                      <a:pt x="3119312" y="3425382"/>
                      <a:pt x="3128210" y="3409810"/>
                    </a:cubicBezTo>
                    <a:cubicBezTo>
                      <a:pt x="3135384" y="3397255"/>
                      <a:pt x="3146400" y="3386929"/>
                      <a:pt x="3152273" y="3373715"/>
                    </a:cubicBezTo>
                    <a:cubicBezTo>
                      <a:pt x="3162575" y="3350536"/>
                      <a:pt x="3168316" y="3325588"/>
                      <a:pt x="3176337" y="3301525"/>
                    </a:cubicBezTo>
                    <a:cubicBezTo>
                      <a:pt x="3180347" y="3289494"/>
                      <a:pt x="3185292" y="3277734"/>
                      <a:pt x="3188368" y="3265431"/>
                    </a:cubicBezTo>
                    <a:cubicBezTo>
                      <a:pt x="3192379" y="3249389"/>
                      <a:pt x="3197157" y="3233519"/>
                      <a:pt x="3200400" y="3217304"/>
                    </a:cubicBezTo>
                    <a:cubicBezTo>
                      <a:pt x="3205184" y="3193383"/>
                      <a:pt x="3207139" y="3168929"/>
                      <a:pt x="3212431" y="3145115"/>
                    </a:cubicBezTo>
                    <a:cubicBezTo>
                      <a:pt x="3219512" y="3113251"/>
                      <a:pt x="3233814" y="3090318"/>
                      <a:pt x="3248526" y="3060894"/>
                    </a:cubicBezTo>
                    <a:cubicBezTo>
                      <a:pt x="3258844" y="2998988"/>
                      <a:pt x="3254819" y="2999998"/>
                      <a:pt x="3272589" y="2952610"/>
                    </a:cubicBezTo>
                    <a:cubicBezTo>
                      <a:pt x="3285915" y="2917073"/>
                      <a:pt x="3313496" y="2856365"/>
                      <a:pt x="3320716" y="2820262"/>
                    </a:cubicBezTo>
                    <a:cubicBezTo>
                      <a:pt x="3329517" y="2776254"/>
                      <a:pt x="3336456" y="2728623"/>
                      <a:pt x="3356810" y="2687915"/>
                    </a:cubicBezTo>
                    <a:cubicBezTo>
                      <a:pt x="3364831" y="2671873"/>
                      <a:pt x="3370924" y="2654712"/>
                      <a:pt x="3380873" y="2639789"/>
                    </a:cubicBezTo>
                    <a:cubicBezTo>
                      <a:pt x="3387165" y="2630350"/>
                      <a:pt x="3399221" y="2625524"/>
                      <a:pt x="3404937" y="2615725"/>
                    </a:cubicBezTo>
                    <a:cubicBezTo>
                      <a:pt x="3494545" y="2462112"/>
                      <a:pt x="3420064" y="2529184"/>
                      <a:pt x="3513221" y="2459315"/>
                    </a:cubicBezTo>
                    <a:cubicBezTo>
                      <a:pt x="3542934" y="2411775"/>
                      <a:pt x="3579645" y="2344764"/>
                      <a:pt x="3621505" y="2302904"/>
                    </a:cubicBezTo>
                    <a:cubicBezTo>
                      <a:pt x="3631730" y="2292679"/>
                      <a:pt x="3645568" y="2286862"/>
                      <a:pt x="3657600" y="2278841"/>
                    </a:cubicBezTo>
                    <a:cubicBezTo>
                      <a:pt x="3665621" y="2254778"/>
                      <a:pt x="3672243" y="2230202"/>
                      <a:pt x="3681663" y="2206652"/>
                    </a:cubicBezTo>
                    <a:cubicBezTo>
                      <a:pt x="3688324" y="2189999"/>
                      <a:pt x="3700572" y="2175704"/>
                      <a:pt x="3705726" y="2158525"/>
                    </a:cubicBezTo>
                    <a:cubicBezTo>
                      <a:pt x="3712736" y="2135159"/>
                      <a:pt x="3713394" y="2110337"/>
                      <a:pt x="3717758" y="2086336"/>
                    </a:cubicBezTo>
                    <a:cubicBezTo>
                      <a:pt x="3721416" y="2066216"/>
                      <a:pt x="3725779" y="2046231"/>
                      <a:pt x="3729789" y="2026178"/>
                    </a:cubicBezTo>
                    <a:cubicBezTo>
                      <a:pt x="3733800" y="1953989"/>
                      <a:pt x="3736276" y="1881698"/>
                      <a:pt x="3741821" y="1809610"/>
                    </a:cubicBezTo>
                    <a:cubicBezTo>
                      <a:pt x="3752138" y="1675495"/>
                      <a:pt x="3763920" y="1574623"/>
                      <a:pt x="3777916" y="1448662"/>
                    </a:cubicBezTo>
                    <a:cubicBezTo>
                      <a:pt x="3769895" y="1388504"/>
                      <a:pt x="3765754" y="1327700"/>
                      <a:pt x="3753852" y="1268189"/>
                    </a:cubicBezTo>
                    <a:cubicBezTo>
                      <a:pt x="3747335" y="1235606"/>
                      <a:pt x="3726425" y="1198550"/>
                      <a:pt x="3705726" y="1171936"/>
                    </a:cubicBezTo>
                    <a:cubicBezTo>
                      <a:pt x="3686495" y="1147211"/>
                      <a:pt x="3664799" y="1124472"/>
                      <a:pt x="3645568" y="1099747"/>
                    </a:cubicBezTo>
                    <a:cubicBezTo>
                      <a:pt x="3597297" y="1037685"/>
                      <a:pt x="3641139" y="1090890"/>
                      <a:pt x="3609473" y="1027557"/>
                    </a:cubicBezTo>
                    <a:cubicBezTo>
                      <a:pt x="3592722" y="994055"/>
                      <a:pt x="3575926" y="981978"/>
                      <a:pt x="3549316" y="955368"/>
                    </a:cubicBezTo>
                    <a:cubicBezTo>
                      <a:pt x="3527779" y="890759"/>
                      <a:pt x="3548009" y="937584"/>
                      <a:pt x="3489158" y="859115"/>
                    </a:cubicBezTo>
                    <a:cubicBezTo>
                      <a:pt x="3480482" y="847547"/>
                      <a:pt x="3475320" y="833245"/>
                      <a:pt x="3465095" y="823020"/>
                    </a:cubicBezTo>
                    <a:cubicBezTo>
                      <a:pt x="3450915" y="808840"/>
                      <a:pt x="3431806" y="800414"/>
                      <a:pt x="3416968" y="786925"/>
                    </a:cubicBezTo>
                    <a:cubicBezTo>
                      <a:pt x="3193180" y="583482"/>
                      <a:pt x="3449941" y="788356"/>
                      <a:pt x="3260558" y="666610"/>
                    </a:cubicBezTo>
                    <a:cubicBezTo>
                      <a:pt x="3226822" y="644923"/>
                      <a:pt x="3202352" y="607102"/>
                      <a:pt x="3164305" y="594420"/>
                    </a:cubicBezTo>
                    <a:cubicBezTo>
                      <a:pt x="2999498" y="539484"/>
                      <a:pt x="3185969" y="605423"/>
                      <a:pt x="3019926" y="534262"/>
                    </a:cubicBezTo>
                    <a:cubicBezTo>
                      <a:pt x="2988431" y="520764"/>
                      <a:pt x="2955943" y="509693"/>
                      <a:pt x="2923673" y="498168"/>
                    </a:cubicBezTo>
                    <a:cubicBezTo>
                      <a:pt x="2899786" y="489637"/>
                      <a:pt x="2874663" y="484406"/>
                      <a:pt x="2851484" y="474104"/>
                    </a:cubicBezTo>
                    <a:cubicBezTo>
                      <a:pt x="2838270" y="468231"/>
                      <a:pt x="2828929" y="455118"/>
                      <a:pt x="2815389" y="450041"/>
                    </a:cubicBezTo>
                    <a:cubicBezTo>
                      <a:pt x="2796241" y="442861"/>
                      <a:pt x="2775070" y="442970"/>
                      <a:pt x="2755231" y="438010"/>
                    </a:cubicBezTo>
                    <a:cubicBezTo>
                      <a:pt x="2742927" y="434934"/>
                      <a:pt x="2731168" y="429989"/>
                      <a:pt x="2719137" y="425978"/>
                    </a:cubicBezTo>
                    <a:cubicBezTo>
                      <a:pt x="2711116" y="417957"/>
                      <a:pt x="2704800" y="407751"/>
                      <a:pt x="2695073" y="401915"/>
                    </a:cubicBezTo>
                    <a:cubicBezTo>
                      <a:pt x="2619429" y="356529"/>
                      <a:pt x="2697155" y="452123"/>
                      <a:pt x="2586789" y="341757"/>
                    </a:cubicBezTo>
                    <a:cubicBezTo>
                      <a:pt x="2562726" y="317694"/>
                      <a:pt x="2542915" y="288445"/>
                      <a:pt x="2514600" y="269568"/>
                    </a:cubicBezTo>
                    <a:cubicBezTo>
                      <a:pt x="2490537" y="253526"/>
                      <a:pt x="2462860" y="241891"/>
                      <a:pt x="2442410" y="221441"/>
                    </a:cubicBezTo>
                    <a:cubicBezTo>
                      <a:pt x="2430379" y="209410"/>
                      <a:pt x="2420473" y="194785"/>
                      <a:pt x="2406316" y="185347"/>
                    </a:cubicBezTo>
                    <a:cubicBezTo>
                      <a:pt x="2395764" y="178312"/>
                      <a:pt x="2381565" y="178987"/>
                      <a:pt x="2370221" y="173315"/>
                    </a:cubicBezTo>
                    <a:cubicBezTo>
                      <a:pt x="2357287" y="166848"/>
                      <a:pt x="2347060" y="155719"/>
                      <a:pt x="2334126" y="149252"/>
                    </a:cubicBezTo>
                    <a:cubicBezTo>
                      <a:pt x="2322782" y="143580"/>
                      <a:pt x="2309375" y="142892"/>
                      <a:pt x="2298031" y="137220"/>
                    </a:cubicBezTo>
                    <a:cubicBezTo>
                      <a:pt x="2285098" y="130753"/>
                      <a:pt x="2275151" y="119030"/>
                      <a:pt x="2261937" y="113157"/>
                    </a:cubicBezTo>
                    <a:cubicBezTo>
                      <a:pt x="2238758" y="102855"/>
                      <a:pt x="2189747" y="89094"/>
                      <a:pt x="2189747" y="89094"/>
                    </a:cubicBezTo>
                    <a:cubicBezTo>
                      <a:pt x="2132482" y="50918"/>
                      <a:pt x="2176155" y="74188"/>
                      <a:pt x="2105526" y="52999"/>
                    </a:cubicBezTo>
                    <a:cubicBezTo>
                      <a:pt x="2091082" y="48666"/>
                      <a:pt x="2010071" y="18816"/>
                      <a:pt x="1985210" y="16904"/>
                    </a:cubicBezTo>
                    <a:cubicBezTo>
                      <a:pt x="1897148" y="10130"/>
                      <a:pt x="1808747" y="8883"/>
                      <a:pt x="1720516" y="4873"/>
                    </a:cubicBezTo>
                    <a:cubicBezTo>
                      <a:pt x="1450926" y="22845"/>
                      <a:pt x="1575192" y="-41366"/>
                      <a:pt x="1528010" y="52999"/>
                    </a:cubicBezTo>
                    <a:cubicBezTo>
                      <a:pt x="1501722" y="105574"/>
                      <a:pt x="1503947" y="70989"/>
                      <a:pt x="1503947" y="101125"/>
                    </a:cubicBezTo>
                  </a:path>
                </a:pathLst>
              </a:custGeom>
              <a:solidFill>
                <a:schemeClr val="tx2">
                  <a:lumMod val="65000"/>
                </a:schemeClr>
              </a:solidFill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36" name="Rectangle 135"/>
              <p:cNvSpPr/>
              <p:nvPr/>
            </p:nvSpPr>
            <p:spPr bwMode="auto">
              <a:xfrm>
                <a:off x="2831432" y="2362200"/>
                <a:ext cx="11430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200" dirty="0">
                    <a:latin typeface="Gill Sans MT" panose="020B0502020104020203" pitchFamily="34" charset="0"/>
                    <a:cs typeface="Arial" charset="0"/>
                  </a:rPr>
                  <a:t>t</a:t>
                </a:r>
                <a:r>
                  <a:rPr kumimoji="0" lang="en-US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est </a:t>
                </a:r>
                <a:r>
                  <a:rPr lang="en-US" sz="1200" dirty="0">
                    <a:latin typeface="Gill Sans MT" panose="020B0502020104020203" pitchFamily="34" charset="0"/>
                    <a:cs typeface="Arial" charset="0"/>
                  </a:rPr>
                  <a:t>v</a:t>
                </a:r>
                <a:r>
                  <a:rPr kumimoji="0" lang="en-US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alues</a:t>
                </a:r>
              </a:p>
            </p:txBody>
          </p:sp>
          <p:sp>
            <p:nvSpPr>
              <p:cNvPr id="137" name="Rectangle 136"/>
              <p:cNvSpPr/>
              <p:nvPr/>
            </p:nvSpPr>
            <p:spPr bwMode="auto">
              <a:xfrm>
                <a:off x="3124200" y="3276600"/>
                <a:ext cx="16764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expected results</a:t>
                </a:r>
              </a:p>
            </p:txBody>
          </p:sp>
          <p:sp>
            <p:nvSpPr>
              <p:cNvPr id="138" name="Rectangle 137"/>
              <p:cNvSpPr/>
              <p:nvPr/>
            </p:nvSpPr>
            <p:spPr bwMode="auto">
              <a:xfrm>
                <a:off x="3276600" y="1447800"/>
                <a:ext cx="13716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prefix values</a:t>
                </a:r>
              </a:p>
            </p:txBody>
          </p:sp>
          <p:sp>
            <p:nvSpPr>
              <p:cNvPr id="139" name="Rectangle 138"/>
              <p:cNvSpPr/>
              <p:nvPr/>
            </p:nvSpPr>
            <p:spPr bwMode="auto">
              <a:xfrm>
                <a:off x="3974432" y="2362200"/>
                <a:ext cx="1371600" cy="914400"/>
              </a:xfrm>
              <a:prstGeom prst="rect">
                <a:avLst/>
              </a:prstGeom>
              <a:solidFill>
                <a:srgbClr val="FF0000"/>
              </a:solidFill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cs typeface="Arial" charset="0"/>
                  </a:rPr>
                  <a:t>postfix values</a:t>
                </a:r>
              </a:p>
            </p:txBody>
          </p:sp>
        </p:grpSp>
        <p:sp>
          <p:nvSpPr>
            <p:cNvPr id="131" name="Up-Down Arrow 130"/>
            <p:cNvSpPr/>
            <p:nvPr/>
          </p:nvSpPr>
          <p:spPr bwMode="auto">
            <a:xfrm>
              <a:off x="3326732" y="2057400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32" name="Up-Down Arrow 131"/>
            <p:cNvSpPr/>
            <p:nvPr/>
          </p:nvSpPr>
          <p:spPr bwMode="auto">
            <a:xfrm>
              <a:off x="3810000" y="3067622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33" name="Up-Down Arrow 132"/>
            <p:cNvSpPr/>
            <p:nvPr/>
          </p:nvSpPr>
          <p:spPr bwMode="auto">
            <a:xfrm>
              <a:off x="4058653" y="2991422"/>
              <a:ext cx="152400" cy="457200"/>
            </a:xfrm>
            <a:prstGeom prst="upDown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34" name="Left-Right Arrow 133"/>
            <p:cNvSpPr/>
            <p:nvPr/>
          </p:nvSpPr>
          <p:spPr bwMode="auto">
            <a:xfrm>
              <a:off x="3810000" y="2438400"/>
              <a:ext cx="381000" cy="152400"/>
            </a:xfrm>
            <a:prstGeom prst="leftRightArrow">
              <a:avLst/>
            </a:prstGeom>
            <a:solidFill>
              <a:srgbClr val="FFFF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140" name="Rounded Rectangle 139"/>
          <p:cNvSpPr/>
          <p:nvPr/>
        </p:nvSpPr>
        <p:spPr bwMode="auto">
          <a:xfrm>
            <a:off x="6489215" y="6597358"/>
            <a:ext cx="927058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0846231">
            <a:off x="5787513" y="845734"/>
            <a:ext cx="1768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impactful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1639669"/>
            <a:ext cx="377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12822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719F-E5FB-4868-B33E-8524142C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A090-3455-40AF-8458-CC0EE37D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929193" y="990600"/>
            <a:ext cx="7083713" cy="976515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(3)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have barely started!</a:t>
            </a:r>
            <a:endParaRPr kumimoji="0" lang="en-US" sz="2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914400" y="2362200"/>
            <a:ext cx="7315200" cy="2667000"/>
          </a:xfrm>
          <a:prstGeom prst="roundRect">
            <a:avLst/>
          </a:prstGeom>
          <a:solidFill>
            <a:srgbClr val="009999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368425" y="2611316"/>
            <a:ext cx="6407150" cy="2168769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Every single research result reveals two more problems we need to solve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69850" y="5449685"/>
            <a:ext cx="3657600" cy="838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Offutt</a:t>
            </a:r>
          </a:p>
          <a:p>
            <a:pPr algn="ctr">
              <a:defRPr/>
            </a:pPr>
            <a:r>
              <a:rPr lang="en-US" sz="2000" b="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cs.gmu.edu/~offutt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6489215" y="6597358"/>
            <a:ext cx="927058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962400" y="5257800"/>
            <a:ext cx="5029200" cy="1081088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“Computer science amuses and fascinates us, but automation changes the world.”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(paraphrasing Isaac Asimov)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3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>
            <a:off x="80010" y="1165860"/>
            <a:ext cx="8995410" cy="494919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 this—</a:t>
            </a:r>
            <a:r>
              <a:rPr lang="en-US" dirty="0" err="1"/>
              <a:t>RoI</a:t>
            </a:r>
            <a:r>
              <a:rPr lang="en-US" dirty="0"/>
              <a:t> for unit testing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F80E7-B056-4C76-86F1-135BF336DD8E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13" name="TextBox 12"/>
          <p:cNvSpPr txBox="1"/>
          <p:nvPr/>
        </p:nvSpPr>
        <p:spPr>
          <a:xfrm>
            <a:off x="152400" y="1108710"/>
            <a:ext cx="52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60</a:t>
            </a:r>
          </a:p>
        </p:txBody>
      </p:sp>
      <p:grpSp>
        <p:nvGrpSpPr>
          <p:cNvPr id="16" name="Group 70"/>
          <p:cNvGrpSpPr/>
          <p:nvPr/>
        </p:nvGrpSpPr>
        <p:grpSpPr>
          <a:xfrm>
            <a:off x="152400" y="1336589"/>
            <a:ext cx="6749848" cy="2935076"/>
            <a:chOff x="186690" y="1588049"/>
            <a:chExt cx="6749848" cy="293507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712470" y="1592580"/>
              <a:ext cx="621678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12470" y="2049145"/>
              <a:ext cx="621678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2470" y="2505710"/>
              <a:ext cx="622272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12470" y="2962275"/>
              <a:ext cx="621678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12470" y="3418840"/>
              <a:ext cx="622272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12470" y="3875405"/>
              <a:ext cx="621678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86690" y="1810385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50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86690" y="2260600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40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6690" y="2710815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30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690" y="3161030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20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6690" y="3611245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10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6690" y="4061460"/>
              <a:ext cx="5257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0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5400000">
              <a:off x="6856034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1834052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2838449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842846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847243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5851640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829655" y="4407944"/>
              <a:ext cx="1610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-454818" y="2953026"/>
              <a:ext cx="272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12470" y="4327440"/>
              <a:ext cx="622272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5503428" y="3618103"/>
            <a:ext cx="204717" cy="4603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304821" y="3172831"/>
            <a:ext cx="204717" cy="90567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507461" y="3872545"/>
            <a:ext cx="204717" cy="2059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086069" y="1797255"/>
            <a:ext cx="204717" cy="22812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288732" y="3172831"/>
            <a:ext cx="204717" cy="90567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486974" y="4015669"/>
            <a:ext cx="204717" cy="6283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082151" y="2250479"/>
            <a:ext cx="204717" cy="18280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291379" y="3482931"/>
            <a:ext cx="204717" cy="59557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2498322" y="4031571"/>
            <a:ext cx="204717" cy="4693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86184" y="3634006"/>
            <a:ext cx="204717" cy="4444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286970" y="3800984"/>
            <a:ext cx="204717" cy="27751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487089" y="4015669"/>
            <a:ext cx="204717" cy="6283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515298" y="1805206"/>
            <a:ext cx="204717" cy="22732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 rot="19048443">
            <a:off x="-162372" y="4724094"/>
            <a:ext cx="216027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</p:txBody>
      </p:sp>
      <p:sp>
        <p:nvSpPr>
          <p:cNvPr id="82" name="TextBox 81"/>
          <p:cNvSpPr txBox="1"/>
          <p:nvPr/>
        </p:nvSpPr>
        <p:spPr>
          <a:xfrm rot="19048443">
            <a:off x="1388832" y="4886731"/>
            <a:ext cx="26414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Prog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/ unit testing</a:t>
            </a:r>
          </a:p>
        </p:txBody>
      </p:sp>
      <p:sp>
        <p:nvSpPr>
          <p:cNvPr id="83" name="TextBox 82"/>
          <p:cNvSpPr txBox="1"/>
          <p:nvPr/>
        </p:nvSpPr>
        <p:spPr>
          <a:xfrm rot="19048443">
            <a:off x="449537" y="4867825"/>
            <a:ext cx="258555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</a:p>
        </p:txBody>
      </p:sp>
      <p:sp>
        <p:nvSpPr>
          <p:cNvPr id="84" name="TextBox 83"/>
          <p:cNvSpPr txBox="1"/>
          <p:nvPr/>
        </p:nvSpPr>
        <p:spPr>
          <a:xfrm rot="19048443">
            <a:off x="2201512" y="5069908"/>
            <a:ext cx="29129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Integration testing</a:t>
            </a:r>
          </a:p>
        </p:txBody>
      </p:sp>
      <p:sp>
        <p:nvSpPr>
          <p:cNvPr id="94" name="Text Box 79"/>
          <p:cNvSpPr txBox="1">
            <a:spLocks noChangeArrowheads="1"/>
          </p:cNvSpPr>
          <p:nvPr/>
        </p:nvSpPr>
        <p:spPr bwMode="auto">
          <a:xfrm>
            <a:off x="74734" y="6173788"/>
            <a:ext cx="90062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Gill Sans MT" pitchFamily="34" charset="0"/>
              </a:rPr>
              <a:t>Software Engineering Institute; Carnegie Mellon University; Handbook CMU/SEI-96-HB-002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825500" y="1289685"/>
            <a:ext cx="52373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chemeClr val="tx2"/>
                </a:solidFill>
              </a:rPr>
              <a:t>Assume $1000 unit cost per fault, 100 faults</a:t>
            </a:r>
          </a:p>
        </p:txBody>
      </p:sp>
      <p:grpSp>
        <p:nvGrpSpPr>
          <p:cNvPr id="21" name="Group 26"/>
          <p:cNvGrpSpPr>
            <a:grpSpLocks/>
          </p:cNvGrpSpPr>
          <p:nvPr/>
        </p:nvGrpSpPr>
        <p:grpSpPr bwMode="auto">
          <a:xfrm rot="1822050">
            <a:off x="1248728" y="3377883"/>
            <a:ext cx="668337" cy="384175"/>
            <a:chOff x="1088924" y="5651404"/>
            <a:chExt cx="668593" cy="383459"/>
          </a:xfrm>
        </p:grpSpPr>
        <p:sp>
          <p:nvSpPr>
            <p:cNvPr id="97" name="Oval 12"/>
            <p:cNvSpPr>
              <a:spLocks noChangeArrowheads="1"/>
            </p:cNvSpPr>
            <p:nvPr/>
          </p:nvSpPr>
          <p:spPr bwMode="auto">
            <a:xfrm>
              <a:off x="1120878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11"/>
            <p:cNvSpPr txBox="1">
              <a:spLocks noChangeArrowheads="1"/>
            </p:cNvSpPr>
            <p:nvPr/>
          </p:nvSpPr>
          <p:spPr bwMode="auto">
            <a:xfrm>
              <a:off x="1088924" y="5658467"/>
              <a:ext cx="6685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$6K</a:t>
              </a:r>
            </a:p>
          </p:txBody>
        </p:sp>
      </p:grpSp>
      <p:grpSp>
        <p:nvGrpSpPr>
          <p:cNvPr id="22" name="Group 27"/>
          <p:cNvGrpSpPr>
            <a:grpSpLocks/>
          </p:cNvGrpSpPr>
          <p:nvPr/>
        </p:nvGrpSpPr>
        <p:grpSpPr bwMode="auto">
          <a:xfrm rot="2197571">
            <a:off x="2244045" y="3148813"/>
            <a:ext cx="872516" cy="382588"/>
            <a:chOff x="2322872" y="5651404"/>
            <a:chExt cx="705462" cy="383459"/>
          </a:xfrm>
        </p:grpSpPr>
        <p:sp>
          <p:nvSpPr>
            <p:cNvPr id="100" name="Oval 14"/>
            <p:cNvSpPr>
              <a:spLocks noChangeArrowheads="1"/>
            </p:cNvSpPr>
            <p:nvPr/>
          </p:nvSpPr>
          <p:spPr bwMode="auto">
            <a:xfrm>
              <a:off x="2373262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TextBox 15"/>
            <p:cNvSpPr txBox="1">
              <a:spLocks noChangeArrowheads="1"/>
            </p:cNvSpPr>
            <p:nvPr/>
          </p:nvSpPr>
          <p:spPr bwMode="auto">
            <a:xfrm>
              <a:off x="2322872" y="5658466"/>
              <a:ext cx="7054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$13K</a:t>
              </a:r>
            </a:p>
          </p:txBody>
        </p:sp>
      </p:grpSp>
      <p:grpSp>
        <p:nvGrpSpPr>
          <p:cNvPr id="23" name="Group 28"/>
          <p:cNvGrpSpPr>
            <a:grpSpLocks/>
          </p:cNvGrpSpPr>
          <p:nvPr/>
        </p:nvGrpSpPr>
        <p:grpSpPr bwMode="auto">
          <a:xfrm rot="2053068">
            <a:off x="3249465" y="2828672"/>
            <a:ext cx="855577" cy="382588"/>
            <a:chOff x="3492911" y="5651404"/>
            <a:chExt cx="725128" cy="383459"/>
          </a:xfrm>
        </p:grpSpPr>
        <p:sp>
          <p:nvSpPr>
            <p:cNvPr id="103" name="Oval 16"/>
            <p:cNvSpPr>
              <a:spLocks noChangeArrowheads="1"/>
            </p:cNvSpPr>
            <p:nvPr/>
          </p:nvSpPr>
          <p:spPr bwMode="auto">
            <a:xfrm>
              <a:off x="3553133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TextBox 17"/>
            <p:cNvSpPr txBox="1">
              <a:spLocks noChangeArrowheads="1"/>
            </p:cNvSpPr>
            <p:nvPr/>
          </p:nvSpPr>
          <p:spPr bwMode="auto">
            <a:xfrm>
              <a:off x="3492911" y="5658467"/>
              <a:ext cx="7251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$20K</a:t>
              </a:r>
            </a:p>
          </p:txBody>
        </p:sp>
      </p:grpSp>
      <p:grpSp>
        <p:nvGrpSpPr>
          <p:cNvPr id="25" name="Group 30"/>
          <p:cNvGrpSpPr>
            <a:grpSpLocks/>
          </p:cNvGrpSpPr>
          <p:nvPr/>
        </p:nvGrpSpPr>
        <p:grpSpPr bwMode="auto">
          <a:xfrm rot="2354308">
            <a:off x="5201603" y="2040890"/>
            <a:ext cx="876300" cy="382588"/>
            <a:chOff x="5626511" y="5651404"/>
            <a:chExt cx="877528" cy="383459"/>
          </a:xfrm>
        </p:grpSpPr>
        <p:sp>
          <p:nvSpPr>
            <p:cNvPr id="109" name="Oval 22"/>
            <p:cNvSpPr>
              <a:spLocks noChangeArrowheads="1"/>
            </p:cNvSpPr>
            <p:nvPr/>
          </p:nvSpPr>
          <p:spPr bwMode="auto">
            <a:xfrm>
              <a:off x="5695951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Box 23"/>
            <p:cNvSpPr txBox="1">
              <a:spLocks noChangeArrowheads="1"/>
            </p:cNvSpPr>
            <p:nvPr/>
          </p:nvSpPr>
          <p:spPr bwMode="auto">
            <a:xfrm>
              <a:off x="5626511" y="5658467"/>
              <a:ext cx="8775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$360K</a:t>
              </a:r>
            </a:p>
          </p:txBody>
        </p:sp>
      </p:grpSp>
      <p:grpSp>
        <p:nvGrpSpPr>
          <p:cNvPr id="26" name="Group 31"/>
          <p:cNvGrpSpPr>
            <a:grpSpLocks/>
          </p:cNvGrpSpPr>
          <p:nvPr/>
        </p:nvGrpSpPr>
        <p:grpSpPr bwMode="auto">
          <a:xfrm rot="-1487245">
            <a:off x="6024563" y="1371283"/>
            <a:ext cx="877887" cy="382587"/>
            <a:chOff x="6806382" y="5651404"/>
            <a:chExt cx="877528" cy="383459"/>
          </a:xfrm>
        </p:grpSpPr>
        <p:sp>
          <p:nvSpPr>
            <p:cNvPr id="112" name="Oval 24"/>
            <p:cNvSpPr>
              <a:spLocks noChangeArrowheads="1"/>
            </p:cNvSpPr>
            <p:nvPr/>
          </p:nvSpPr>
          <p:spPr bwMode="auto">
            <a:xfrm>
              <a:off x="6875822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TextBox 25"/>
            <p:cNvSpPr txBox="1">
              <a:spLocks noChangeArrowheads="1"/>
            </p:cNvSpPr>
            <p:nvPr/>
          </p:nvSpPr>
          <p:spPr bwMode="auto">
            <a:xfrm>
              <a:off x="6806382" y="5658467"/>
              <a:ext cx="8775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$250K</a:t>
              </a:r>
            </a:p>
          </p:txBody>
        </p:sp>
      </p:grpSp>
      <p:sp>
        <p:nvSpPr>
          <p:cNvPr id="76" name="Rectangle 75"/>
          <p:cNvSpPr/>
          <p:nvPr/>
        </p:nvSpPr>
        <p:spPr>
          <a:xfrm>
            <a:off x="6306460" y="3832530"/>
            <a:ext cx="204717" cy="24597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5301325" y="2440582"/>
            <a:ext cx="204717" cy="16379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 rot="19048443">
            <a:off x="3200330" y="5069908"/>
            <a:ext cx="29129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System testing</a:t>
            </a:r>
          </a:p>
        </p:txBody>
      </p:sp>
      <p:sp>
        <p:nvSpPr>
          <p:cNvPr id="86" name="TextBox 85"/>
          <p:cNvSpPr txBox="1"/>
          <p:nvPr/>
        </p:nvSpPr>
        <p:spPr>
          <a:xfrm rot="19048443">
            <a:off x="4233436" y="5069908"/>
            <a:ext cx="29129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Post-deployment</a:t>
            </a:r>
          </a:p>
        </p:txBody>
      </p:sp>
      <p:grpSp>
        <p:nvGrpSpPr>
          <p:cNvPr id="79" name="Group 29"/>
          <p:cNvGrpSpPr>
            <a:grpSpLocks/>
          </p:cNvGrpSpPr>
          <p:nvPr/>
        </p:nvGrpSpPr>
        <p:grpSpPr bwMode="auto">
          <a:xfrm rot="1653092">
            <a:off x="4233526" y="2807175"/>
            <a:ext cx="877887" cy="382587"/>
            <a:chOff x="4412227" y="5651404"/>
            <a:chExt cx="877528" cy="383459"/>
          </a:xfrm>
        </p:grpSpPr>
        <p:sp>
          <p:nvSpPr>
            <p:cNvPr id="80" name="Oval 20"/>
            <p:cNvSpPr>
              <a:spLocks noChangeArrowheads="1"/>
            </p:cNvSpPr>
            <p:nvPr/>
          </p:nvSpPr>
          <p:spPr bwMode="auto">
            <a:xfrm>
              <a:off x="4481667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9" name="TextBox 21"/>
            <p:cNvSpPr txBox="1">
              <a:spLocks noChangeArrowheads="1"/>
            </p:cNvSpPr>
            <p:nvPr/>
          </p:nvSpPr>
          <p:spPr bwMode="auto">
            <a:xfrm>
              <a:off x="4412227" y="5658467"/>
              <a:ext cx="8775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$100K</a:t>
              </a: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005711" y="2254984"/>
            <a:ext cx="21523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Fault origin (%)</a:t>
            </a:r>
          </a:p>
          <a:p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Fault detection (%)</a:t>
            </a:r>
          </a:p>
          <a:p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Unit cost (X)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909971" y="2406571"/>
            <a:ext cx="160349" cy="163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909971" y="2960406"/>
            <a:ext cx="160349" cy="1637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909971" y="3581400"/>
            <a:ext cx="160349" cy="16379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ounded Rectangle 106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55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9850" y="0"/>
            <a:ext cx="8007350" cy="1643204"/>
          </a:xfrm>
        </p:spPr>
        <p:txBody>
          <a:bodyPr/>
          <a:lstStyle/>
          <a:p>
            <a:r>
              <a:rPr lang="en-US" dirty="0"/>
              <a:t>Abstraction test </a:t>
            </a:r>
            <a:r>
              <a:rPr lang="en-US" dirty="0" smtClean="0"/>
              <a:t>design</a:t>
            </a:r>
            <a:br>
              <a:rPr lang="en-US" dirty="0" smtClean="0"/>
            </a:br>
            <a:r>
              <a:rPr lang="en-US" dirty="0" smtClean="0"/>
              <a:t>Model-based testing</a:t>
            </a:r>
            <a:endParaRPr lang="en-US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" y="3864114"/>
            <a:ext cx="13827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software artifact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00200" y="1425714"/>
            <a:ext cx="13827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 / structure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38800" y="1344890"/>
            <a:ext cx="2019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requirements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559675" y="3960813"/>
            <a:ext cx="1382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input values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00750" y="5181600"/>
            <a:ext cx="1001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cases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406900" y="5181600"/>
            <a:ext cx="1146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scripts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13050" y="5181600"/>
            <a:ext cx="11461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results</a:t>
            </a:r>
          </a:p>
        </p:txBody>
      </p:sp>
      <p:cxnSp>
        <p:nvCxnSpPr>
          <p:cNvPr id="16" name="Curved Connector 15"/>
          <p:cNvCxnSpPr>
            <a:stCxn id="7" idx="0"/>
            <a:endCxn id="8" idx="1"/>
          </p:cNvCxnSpPr>
          <p:nvPr/>
        </p:nvCxnSpPr>
        <p:spPr bwMode="auto">
          <a:xfrm rot="5400000" flipH="1" flipV="1">
            <a:off x="141650" y="2405564"/>
            <a:ext cx="2084457" cy="83264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hape 24"/>
          <p:cNvCxnSpPr>
            <a:stCxn id="11" idx="2"/>
            <a:endCxn id="12" idx="3"/>
          </p:cNvCxnSpPr>
          <p:nvPr/>
        </p:nvCxnSpPr>
        <p:spPr bwMode="auto">
          <a:xfrm rot="5400000">
            <a:off x="7193361" y="4477941"/>
            <a:ext cx="866775" cy="1248569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30313" y="5181600"/>
            <a:ext cx="1135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pass / fail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3005138" y="1671776"/>
            <a:ext cx="286226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rot="10800000">
            <a:off x="2300288" y="5534025"/>
            <a:ext cx="636587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rot="10800000">
            <a:off x="3848100" y="5534025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rot="10800000">
            <a:off x="5448300" y="5534025"/>
            <a:ext cx="636588" cy="15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1854651" y="3711714"/>
            <a:ext cx="2736647" cy="707886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Concrete level</a:t>
            </a: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(implementation)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5536093" y="2949714"/>
            <a:ext cx="2170787" cy="707886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Abstract level</a:t>
            </a: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(design)</a:t>
            </a:r>
          </a:p>
        </p:txBody>
      </p:sp>
      <p:cxnSp>
        <p:nvCxnSpPr>
          <p:cNvPr id="20" name="Shape 19"/>
          <p:cNvCxnSpPr>
            <a:stCxn id="10" idx="3"/>
            <a:endCxn id="11" idx="0"/>
          </p:cNvCxnSpPr>
          <p:nvPr/>
        </p:nvCxnSpPr>
        <p:spPr bwMode="auto">
          <a:xfrm>
            <a:off x="7658100" y="1698833"/>
            <a:ext cx="592932" cy="226198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>
            <a:off x="149225" y="3686314"/>
            <a:ext cx="8845550" cy="1588"/>
          </a:xfrm>
          <a:prstGeom prst="line">
            <a:avLst/>
          </a:prstGeom>
          <a:noFill/>
          <a:ln w="57150" algn="ctr">
            <a:solidFill>
              <a:srgbClr val="FF0066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4" name="Rounded Rectangle 23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Rounded Rectangle 5">
            <a:extLst>
              <a:ext uri="{FF2B5EF4-FFF2-40B4-BE49-F238E27FC236}">
                <a16:creationId xmlns:a16="http://schemas.microsoft.com/office/drawing/2014/main" id="{376A7BE0-3961-46F6-B76A-10D187776BD4}"/>
              </a:ext>
            </a:extLst>
          </p:cNvPr>
          <p:cNvSpPr/>
          <p:nvPr/>
        </p:nvSpPr>
        <p:spPr bwMode="auto">
          <a:xfrm rot="20984277">
            <a:off x="957597" y="2406347"/>
            <a:ext cx="5049651" cy="963281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33CC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Raising our level of abstraction allows for 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ore creative work</a:t>
            </a:r>
          </a:p>
        </p:txBody>
      </p:sp>
      <p:sp>
        <p:nvSpPr>
          <p:cNvPr id="2" name="TextBox 1"/>
          <p:cNvSpPr txBox="1"/>
          <p:nvPr/>
        </p:nvSpPr>
        <p:spPr>
          <a:xfrm flipH="1">
            <a:off x="4267199" y="6321623"/>
            <a:ext cx="4800598" cy="30777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Ammann &amp; Offutt,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Introduction to Software Testing (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2nd), 2018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2813050" y="6016823"/>
            <a:ext cx="6254747" cy="30777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Offutt &amp; </a:t>
            </a:r>
            <a:r>
              <a:rPr lang="en-US" sz="1400" b="0" dirty="0" err="1">
                <a:latin typeface="Calibri" panose="020F0502020204030204" pitchFamily="34" charset="0"/>
                <a:cs typeface="Calibri" panose="020F0502020204030204" pitchFamily="34" charset="0"/>
              </a:rPr>
              <a:t>Abdurazik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b="0" i="1" dirty="0">
                <a:latin typeface="Calibri" panose="020F0502020204030204" pitchFamily="34" charset="0"/>
                <a:cs typeface="Calibri" panose="020F0502020204030204" pitchFamily="34" charset="0"/>
              </a:rPr>
              <a:t>Generating tests from UML specifications</a:t>
            </a:r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, UML (Models), 1999</a:t>
            </a:r>
          </a:p>
        </p:txBody>
      </p:sp>
    </p:spTree>
    <p:extLst>
      <p:ext uri="{BB962C8B-B14F-4D97-AF65-F5344CB8AC3E}">
        <p14:creationId xmlns:p14="http://schemas.microsoft.com/office/powerpoint/2010/main" val="825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43000" y="5163613"/>
            <a:ext cx="2438488" cy="584775"/>
          </a:xfrm>
          <a:prstGeom prst="rect">
            <a:avLst/>
          </a:prstGeom>
          <a:solidFill>
            <a:srgbClr val="CC00CC"/>
          </a:solidFill>
        </p:spPr>
        <p:txBody>
          <a:bodyPr wrap="none" rtlCol="0">
            <a:spAutoFit/>
          </a:bodyPr>
          <a:lstStyle/>
          <a:p>
            <a:r>
              <a:rPr lang="en-US" sz="3200" b="0" i="1" dirty="0">
                <a:latin typeface="Calibri" panose="020F0502020204030204" pitchFamily="34" charset="0"/>
                <a:cs typeface="Calibri" panose="020F0502020204030204" pitchFamily="34" charset="0"/>
              </a:rPr>
              <a:t>Postfix values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813777"/>
            <a:ext cx="3537187" cy="1569660"/>
          </a:xfrm>
          <a:prstGeom prst="rect">
            <a:avLst/>
          </a:prstGeom>
          <a:solidFill>
            <a:srgbClr val="CC00CC"/>
          </a:solidFill>
        </p:spPr>
        <p:txBody>
          <a:bodyPr wrap="none" rtlCol="0">
            <a:spAutoFit/>
          </a:bodyPr>
          <a:lstStyle/>
          <a:p>
            <a:endParaRPr lang="en-US" sz="3200" b="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b="0" i="1" dirty="0">
                <a:latin typeface="Calibri" panose="020F0502020204030204" pitchFamily="34" charset="0"/>
                <a:cs typeface="Calibri" panose="020F0502020204030204" pitchFamily="34" charset="0"/>
              </a:rPr>
              <a:t>Prefix (setup) values</a:t>
            </a:r>
          </a:p>
          <a:p>
            <a:endParaRPr lang="en-US" sz="3200" b="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5168559"/>
            <a:ext cx="4549835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Object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obj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Min.min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(list);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automated </a:t>
            </a:r>
            <a:r>
              <a:rPr lang="en-US" dirty="0" smtClean="0"/>
              <a:t>model-based 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5068" y="1371600"/>
            <a:ext cx="1212768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@Test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068" y="5892225"/>
            <a:ext cx="314510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435001"/>
            <a:ext cx="2814360" cy="584775"/>
          </a:xfrm>
          <a:prstGeom prst="rect">
            <a:avLst/>
          </a:prstGeom>
          <a:solidFill>
            <a:srgbClr val="CC00CC"/>
          </a:solidFill>
        </p:spPr>
        <p:txBody>
          <a:bodyPr wrap="none" rtlCol="0">
            <a:spAutoFit/>
          </a:bodyPr>
          <a:lstStyle/>
          <a:p>
            <a:r>
              <a:rPr lang="en-US" sz="3200" b="0" i="1" dirty="0">
                <a:latin typeface="Calibri" panose="020F0502020204030204" pitchFamily="34" charset="0"/>
                <a:cs typeface="Calibri" panose="020F0502020204030204" pitchFamily="34" charset="0"/>
              </a:rPr>
              <a:t>Test case values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5068" y="2085165"/>
            <a:ext cx="7072192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public void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testMutuallyIncomparable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 () {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05000" y="1371600"/>
            <a:ext cx="2943819" cy="584775"/>
          </a:xfrm>
          <a:prstGeom prst="rect">
            <a:avLst/>
          </a:prstGeom>
          <a:solidFill>
            <a:srgbClr val="CC00CC"/>
          </a:solidFill>
        </p:spPr>
        <p:txBody>
          <a:bodyPr wrap="none" rtlCol="0">
            <a:spAutoFit/>
          </a:bodyPr>
          <a:lstStyle/>
          <a:p>
            <a:r>
              <a:rPr lang="en-US" sz="3200" b="0" i="1" dirty="0">
                <a:latin typeface="Calibri" panose="020F0502020204030204" pitchFamily="34" charset="0"/>
                <a:cs typeface="Calibri" panose="020F0502020204030204" pitchFamily="34" charset="0"/>
              </a:rPr>
              <a:t>Expected output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05000" y="1371600"/>
            <a:ext cx="6405280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(expected =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ClassCastException.class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4435001"/>
            <a:ext cx="1970604" cy="58477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list.add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(1);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94416"/>
            <a:ext cx="4328621" cy="156966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List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list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 = new </a:t>
            </a:r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ArrayList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();</a:t>
            </a:r>
          </a:p>
          <a:p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list.add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("cat");</a:t>
            </a:r>
          </a:p>
          <a:p>
            <a:r>
              <a:rPr lang="en-US" sz="3200" b="0" dirty="0" err="1">
                <a:latin typeface="Calibri" panose="020F0502020204030204" pitchFamily="34" charset="0"/>
                <a:cs typeface="Calibri" panose="020F0502020204030204" pitchFamily="34" charset="0"/>
              </a:rPr>
              <a:t>list.add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("dog");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707110" y="6040776"/>
            <a:ext cx="1600200" cy="436224"/>
          </a:xfrm>
          <a:prstGeom prst="roundRect">
            <a:avLst/>
          </a:prstGeom>
          <a:solidFill>
            <a:srgbClr val="CC00CC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3581488" y="6040776"/>
            <a:ext cx="1683544" cy="436224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concrete</a:t>
            </a:r>
          </a:p>
        </p:txBody>
      </p:sp>
    </p:spTree>
    <p:extLst>
      <p:ext uri="{BB962C8B-B14F-4D97-AF65-F5344CB8AC3E}">
        <p14:creationId xmlns:p14="http://schemas.microsoft.com/office/powerpoint/2010/main" val="6825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0.48108 -0.008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45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0.37951 0.010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50834 0.0266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17" y="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38906 -0.087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4" y="-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9" grpId="0" animBg="1"/>
      <p:bldP spid="10" grpId="0" animBg="1"/>
      <p:bldP spid="13" grpId="0" animBg="1"/>
      <p:bldP spid="14" grpId="0" animBg="1"/>
      <p:bldP spid="17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automation </a:t>
            </a:r>
            <a:r>
              <a:rPr lang="en-US" dirty="0" smtClean="0"/>
              <a:t>categories </a:t>
            </a:r>
            <a:r>
              <a:rPr lang="en-US" dirty="0"/>
              <a:t>model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24200" y="914400"/>
            <a:ext cx="288970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Test automation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582363" y="1642276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582364" y="1642276"/>
            <a:ext cx="55016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586036" y="1447800"/>
            <a:ext cx="0" cy="1772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129612" y="1642276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7083972" y="1642276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91428" y="2590800"/>
            <a:ext cx="7268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04580" y="2590800"/>
            <a:ext cx="813363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939" y="3847743"/>
            <a:ext cx="3564822" cy="240065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human scripts</a:t>
            </a:r>
          </a:p>
          <a:p>
            <a:pPr>
              <a:lnSpc>
                <a:spcPct val="15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C/R (GUIs)</a:t>
            </a:r>
          </a:p>
          <a:p>
            <a:pPr>
              <a:lnSpc>
                <a:spcPct val="15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script languages</a:t>
            </a:r>
          </a:p>
          <a:p>
            <a:pPr>
              <a:lnSpc>
                <a:spcPct val="15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frameworks (JUnit)</a:t>
            </a:r>
          </a:p>
          <a:p>
            <a:pPr>
              <a:lnSpc>
                <a:spcPct val="15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continuous integration (DevOps)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95298" y="3048000"/>
            <a:ext cx="0" cy="295793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95298" y="4177130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95298" y="4634330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95298" y="5091530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95298" y="5548730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95298" y="6005930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1" name="Group 40"/>
          <p:cNvGrpSpPr/>
          <p:nvPr/>
        </p:nvGrpSpPr>
        <p:grpSpPr>
          <a:xfrm>
            <a:off x="2008498" y="3200400"/>
            <a:ext cx="887102" cy="833792"/>
            <a:chOff x="1981200" y="3357208"/>
            <a:chExt cx="887102" cy="833792"/>
          </a:xfrm>
        </p:grpSpPr>
        <p:sp>
          <p:nvSpPr>
            <p:cNvPr id="23" name="TextBox 22"/>
            <p:cNvSpPr txBox="1"/>
            <p:nvPr/>
          </p:nvSpPr>
          <p:spPr>
            <a:xfrm>
              <a:off x="1981200" y="3483114"/>
              <a:ext cx="887102" cy="70788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prefix</a:t>
              </a:r>
            </a:p>
            <a:p>
              <a:pPr algn="ctr"/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postfix</a:t>
              </a: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2424751" y="3357208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/>
          <p:cNvSpPr txBox="1"/>
          <p:nvPr/>
        </p:nvSpPr>
        <p:spPr>
          <a:xfrm>
            <a:off x="762000" y="1742986"/>
            <a:ext cx="160505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Execution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1582363" y="2261175"/>
            <a:ext cx="0" cy="1772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47286" y="2438400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>
            <a:off x="447288" y="2438400"/>
            <a:ext cx="196397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2411262" y="2438400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218690" y="1742986"/>
            <a:ext cx="182184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Generation</a:t>
            </a:r>
          </a:p>
        </p:txBody>
      </p:sp>
      <p:cxnSp>
        <p:nvCxnSpPr>
          <p:cNvPr id="33" name="Straight Connector 32"/>
          <p:cNvCxnSpPr/>
          <p:nvPr/>
        </p:nvCxnSpPr>
        <p:spPr bwMode="auto">
          <a:xfrm flipH="1">
            <a:off x="1524000" y="3204808"/>
            <a:ext cx="17835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2452049" y="3013876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0" name="Group 39"/>
          <p:cNvGrpSpPr/>
          <p:nvPr/>
        </p:nvGrpSpPr>
        <p:grpSpPr>
          <a:xfrm>
            <a:off x="1143000" y="3200400"/>
            <a:ext cx="842923" cy="530424"/>
            <a:chOff x="1143000" y="3352800"/>
            <a:chExt cx="842923" cy="530424"/>
          </a:xfrm>
        </p:grpSpPr>
        <p:sp>
          <p:nvSpPr>
            <p:cNvPr id="22" name="TextBox 21"/>
            <p:cNvSpPr txBox="1"/>
            <p:nvPr/>
          </p:nvSpPr>
          <p:spPr>
            <a:xfrm>
              <a:off x="1143000" y="3483114"/>
              <a:ext cx="842923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values</a:t>
              </a: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>
              <a:off x="1524000" y="3352800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2895600" y="3200400"/>
            <a:ext cx="823816" cy="824073"/>
            <a:chOff x="2895600" y="3366927"/>
            <a:chExt cx="823816" cy="824073"/>
          </a:xfrm>
        </p:grpSpPr>
        <p:sp>
          <p:nvSpPr>
            <p:cNvPr id="24" name="TextBox 23"/>
            <p:cNvSpPr txBox="1"/>
            <p:nvPr/>
          </p:nvSpPr>
          <p:spPr>
            <a:xfrm>
              <a:off x="2895600" y="3483114"/>
              <a:ext cx="823816" cy="70788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</a:t>
              </a:r>
            </a:p>
            <a:p>
              <a:pPr algn="ctr"/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oracle</a:t>
              </a: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3307508" y="3366927"/>
              <a:ext cx="0" cy="1865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3" name="TextBox 52"/>
          <p:cNvSpPr txBox="1"/>
          <p:nvPr/>
        </p:nvSpPr>
        <p:spPr>
          <a:xfrm>
            <a:off x="6014545" y="1742986"/>
            <a:ext cx="213885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4129612" y="2272357"/>
            <a:ext cx="0" cy="344487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231846" y="3581400"/>
            <a:ext cx="151509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test values</a:t>
            </a: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4129612" y="3783141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4129612" y="4220918"/>
            <a:ext cx="2190691" cy="461665"/>
            <a:chOff x="4129612" y="4495800"/>
            <a:chExt cx="2190691" cy="461665"/>
          </a:xfrm>
        </p:grpSpPr>
        <p:sp>
          <p:nvSpPr>
            <p:cNvPr id="44" name="TextBox 43"/>
            <p:cNvSpPr txBox="1"/>
            <p:nvPr/>
          </p:nvSpPr>
          <p:spPr>
            <a:xfrm>
              <a:off x="4231846" y="4495800"/>
              <a:ext cx="2088457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2400" b="0" dirty="0">
                  <a:latin typeface="Calibri" panose="020F0502020204030204" pitchFamily="34" charset="0"/>
                  <a:cs typeface="Calibri" panose="020F0502020204030204" pitchFamily="34" charset="0"/>
                </a:rPr>
                <a:t>prefix &amp; postfix</a:t>
              </a: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4129612" y="4726632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4129612" y="4876800"/>
            <a:ext cx="2575988" cy="461665"/>
            <a:chOff x="4129612" y="4961209"/>
            <a:chExt cx="2575988" cy="461665"/>
          </a:xfrm>
        </p:grpSpPr>
        <p:sp>
          <p:nvSpPr>
            <p:cNvPr id="46" name="TextBox 45"/>
            <p:cNvSpPr txBox="1"/>
            <p:nvPr/>
          </p:nvSpPr>
          <p:spPr>
            <a:xfrm>
              <a:off x="4231846" y="4961209"/>
              <a:ext cx="2473754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2400" b="0" dirty="0">
                  <a:latin typeface="Calibri" panose="020F0502020204030204" pitchFamily="34" charset="0"/>
                  <a:cs typeface="Calibri" panose="020F0502020204030204" pitchFamily="34" charset="0"/>
                </a:rPr>
                <a:t>assembled pieces</a:t>
              </a:r>
            </a:p>
          </p:txBody>
        </p:sp>
        <p:cxnSp>
          <p:nvCxnSpPr>
            <p:cNvPr id="56" name="Straight Connector 55"/>
            <p:cNvCxnSpPr/>
            <p:nvPr/>
          </p:nvCxnSpPr>
          <p:spPr bwMode="auto">
            <a:xfrm>
              <a:off x="4129612" y="5192041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4129612" y="5486400"/>
            <a:ext cx="1593091" cy="461665"/>
            <a:chOff x="4129612" y="5939135"/>
            <a:chExt cx="1593091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4231846" y="5939135"/>
              <a:ext cx="1490857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2400" b="0" dirty="0">
                  <a:latin typeface="Calibri" panose="020F0502020204030204" pitchFamily="34" charset="0"/>
                  <a:cs typeface="Calibri" panose="020F0502020204030204" pitchFamily="34" charset="0"/>
                </a:rPr>
                <a:t>test oracle</a:t>
              </a: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4129612" y="6169967"/>
              <a:ext cx="11430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" name="TextBox 57"/>
          <p:cNvSpPr txBox="1"/>
          <p:nvPr/>
        </p:nvSpPr>
        <p:spPr>
          <a:xfrm>
            <a:off x="5631759" y="2590800"/>
            <a:ext cx="7185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</a:p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565905" y="2590800"/>
            <a:ext cx="108138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</a:p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862842" y="2590800"/>
            <a:ext cx="97635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delete</a:t>
            </a:r>
          </a:p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7083972" y="2261175"/>
            <a:ext cx="0" cy="1772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6019800" y="2438400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H="1">
            <a:off x="6013902" y="2438400"/>
            <a:ext cx="236809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8382000" y="2438400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7085055" y="2438400"/>
            <a:ext cx="0" cy="18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6565905" y="3856244"/>
            <a:ext cx="1617751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human-based</a:t>
            </a:r>
          </a:p>
        </p:txBody>
      </p:sp>
      <p:cxnSp>
        <p:nvCxnSpPr>
          <p:cNvPr id="67" name="Straight Connector 66"/>
          <p:cNvCxnSpPr/>
          <p:nvPr/>
        </p:nvCxnSpPr>
        <p:spPr bwMode="auto">
          <a:xfrm>
            <a:off x="6412945" y="3794748"/>
            <a:ext cx="0" cy="6533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H="1">
            <a:off x="5676901" y="3794748"/>
            <a:ext cx="73604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TextBox 70"/>
          <p:cNvSpPr txBox="1"/>
          <p:nvPr/>
        </p:nvSpPr>
        <p:spPr>
          <a:xfrm>
            <a:off x="6565905" y="4248090"/>
            <a:ext cx="1627818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criteria-based</a:t>
            </a:r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6412945" y="4056299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6400800" y="4448145"/>
            <a:ext cx="11430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Rounded Rectangle 75"/>
          <p:cNvSpPr/>
          <p:nvPr/>
        </p:nvSpPr>
        <p:spPr bwMode="auto">
          <a:xfrm>
            <a:off x="698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621004" y="1371600"/>
            <a:ext cx="7837196" cy="4457700"/>
          </a:xfrm>
          <a:prstGeom prst="roundRect">
            <a:avLst/>
          </a:prstGeom>
          <a:solidFill>
            <a:srgbClr val="009999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107427" y="1885950"/>
            <a:ext cx="6864350" cy="3429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chievements in test automation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(generation)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mapping problem</a:t>
            </a: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(abstract test to concrete test)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8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" y="0"/>
            <a:ext cx="8429560" cy="114300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sz="3200" dirty="0"/>
              <a:t>example—vending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test: [ 1, 3, 4, 1, 2, 4 ]</a:t>
            </a:r>
          </a:p>
          <a:p>
            <a:r>
              <a:rPr lang="en-US" dirty="0"/>
              <a:t>Refined abstract test:</a:t>
            </a:r>
          </a:p>
          <a:p>
            <a:pPr lvl="1"/>
            <a:r>
              <a:rPr lang="en-US" sz="2000" dirty="0"/>
              <a:t> </a:t>
            </a:r>
          </a:p>
          <a:p>
            <a:r>
              <a:rPr lang="en-US" dirty="0"/>
              <a:t>Concrete test (mapping):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pPr marL="85725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 </a:t>
            </a:r>
          </a:p>
          <a:p>
            <a:r>
              <a:rPr lang="en-US" dirty="0"/>
              <a:t>Testers implement abstract tests by hand</a:t>
            </a:r>
          </a:p>
          <a:p>
            <a:pPr lvl="1"/>
            <a:r>
              <a:rPr lang="en-US" dirty="0"/>
              <a:t>But each transition </a:t>
            </a:r>
            <a:r>
              <a:rPr lang="en-US" dirty="0">
                <a:solidFill>
                  <a:srgbClr val="FFFF00"/>
                </a:solidFill>
              </a:rPr>
              <a:t>maps</a:t>
            </a:r>
            <a:r>
              <a:rPr lang="en-US" dirty="0"/>
              <a:t> to specific concrete actions</a:t>
            </a:r>
          </a:p>
          <a:p>
            <a:pPr lvl="1"/>
            <a:r>
              <a:rPr lang="en-US" dirty="0"/>
              <a:t>Automate by </a:t>
            </a:r>
            <a:r>
              <a:rPr lang="en-US" dirty="0">
                <a:solidFill>
                  <a:srgbClr val="FFFF00"/>
                </a:solidFill>
              </a:rPr>
              <a:t>assembling</a:t>
            </a:r>
            <a:r>
              <a:rPr lang="en-US" dirty="0"/>
              <a:t> concrete test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968846" y="1373679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7795617" y="1373679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5968846" y="3281010"/>
            <a:ext cx="703793" cy="650083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7795617" y="3281010"/>
            <a:ext cx="703793" cy="650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cxnSp>
        <p:nvCxnSpPr>
          <p:cNvPr id="13" name="Straight Arrow Connector 12"/>
          <p:cNvCxnSpPr>
            <a:stCxn id="9" idx="6"/>
            <a:endCxn id="10" idx="2"/>
          </p:cNvCxnSpPr>
          <p:nvPr/>
        </p:nvCxnSpPr>
        <p:spPr>
          <a:xfrm>
            <a:off x="6672639" y="1698721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97754" y="1373679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15" name="Straight Arrow Connector 14"/>
          <p:cNvCxnSpPr>
            <a:stCxn id="9" idx="4"/>
            <a:endCxn id="11" idx="0"/>
          </p:cNvCxnSpPr>
          <p:nvPr/>
        </p:nvCxnSpPr>
        <p:spPr>
          <a:xfrm>
            <a:off x="6320743" y="2023762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58882" y="2023762"/>
            <a:ext cx="0" cy="12572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672639" y="3483888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672639" y="3681643"/>
            <a:ext cx="112297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2639" y="3681643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GetChoc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00776" y="2447208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20432" y="3100114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22" name="Straight Arrow Connector 21"/>
          <p:cNvCxnSpPr>
            <a:stCxn id="12" idx="1"/>
            <a:endCxn id="9" idx="5"/>
          </p:cNvCxnSpPr>
          <p:nvPr/>
        </p:nvCxnSpPr>
        <p:spPr>
          <a:xfrm flipH="1" flipV="1">
            <a:off x="6569571" y="1928560"/>
            <a:ext cx="1329114" cy="144765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20432" y="2000681"/>
            <a:ext cx="1190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GetChoc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" name="Straight Arrow Connector 67"/>
          <p:cNvCxnSpPr>
            <a:stCxn id="10" idx="0"/>
            <a:endCxn id="10" idx="6"/>
          </p:cNvCxnSpPr>
          <p:nvPr/>
        </p:nvCxnSpPr>
        <p:spPr>
          <a:xfrm rot="16200000" flipH="1">
            <a:off x="8160941" y="1360252"/>
            <a:ext cx="325042" cy="351896"/>
          </a:xfrm>
          <a:prstGeom prst="curvedConnector4">
            <a:avLst>
              <a:gd name="adj1" fmla="val -70329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751322" y="838200"/>
            <a:ext cx="703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Coin</a:t>
            </a:r>
          </a:p>
        </p:txBody>
      </p:sp>
      <p:cxnSp>
        <p:nvCxnSpPr>
          <p:cNvPr id="26" name="Straight Arrow Connector 67"/>
          <p:cNvCxnSpPr>
            <a:stCxn id="11" idx="4"/>
            <a:endCxn id="11" idx="2"/>
          </p:cNvCxnSpPr>
          <p:nvPr/>
        </p:nvCxnSpPr>
        <p:spPr>
          <a:xfrm rot="5400000" flipH="1">
            <a:off x="5982274" y="3592625"/>
            <a:ext cx="325041" cy="351897"/>
          </a:xfrm>
          <a:prstGeom prst="curvedConnector4">
            <a:avLst>
              <a:gd name="adj1" fmla="val -70330"/>
              <a:gd name="adj2" fmla="val 164962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67"/>
          <p:cNvCxnSpPr>
            <a:stCxn id="12" idx="6"/>
            <a:endCxn id="12" idx="4"/>
          </p:cNvCxnSpPr>
          <p:nvPr/>
        </p:nvCxnSpPr>
        <p:spPr>
          <a:xfrm flipH="1">
            <a:off x="8147514" y="3606052"/>
            <a:ext cx="351896" cy="325041"/>
          </a:xfrm>
          <a:prstGeom prst="curvedConnector4">
            <a:avLst>
              <a:gd name="adj1" fmla="val -64962"/>
              <a:gd name="adj2" fmla="val 170330"/>
            </a:avLst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230030" y="924833"/>
            <a:ext cx="181425" cy="19010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Straight Arrow Connector 28"/>
          <p:cNvCxnSpPr>
            <a:stCxn id="28" idx="4"/>
            <a:endCxn id="9" idx="0"/>
          </p:cNvCxnSpPr>
          <p:nvPr/>
        </p:nvCxnSpPr>
        <p:spPr>
          <a:xfrm>
            <a:off x="6320743" y="1114937"/>
            <a:ext cx="0" cy="25874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829383" y="2457203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838834" y="3319675"/>
            <a:ext cx="617358" cy="572752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6063" y="4081753"/>
            <a:ext cx="116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98684" y="4057913"/>
            <a:ext cx="1169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0" i="1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Coin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1822450" y="6615110"/>
            <a:ext cx="1377950" cy="242889"/>
          </a:xfrm>
          <a:prstGeom prst="roundRect">
            <a:avLst/>
          </a:prstGeom>
          <a:solidFill>
            <a:srgbClr val="0070C0">
              <a:alpha val="50196"/>
            </a:srgb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962658-08F7-49C4-BD69-D6863DB71922}"/>
              </a:ext>
            </a:extLst>
          </p:cNvPr>
          <p:cNvSpPr txBox="1"/>
          <p:nvPr/>
        </p:nvSpPr>
        <p:spPr>
          <a:xfrm>
            <a:off x="804372" y="1905000"/>
            <a:ext cx="4357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, Coin,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GetChoc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, Coin,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</a:t>
            </a:r>
            <a:endParaRPr lang="en-US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9DBDF15-2BAF-4D95-B0B3-A68BAAA6ADFC}"/>
              </a:ext>
            </a:extLst>
          </p:cNvPr>
          <p:cNvSpPr txBox="1"/>
          <p:nvPr/>
        </p:nvSpPr>
        <p:spPr>
          <a:xfrm>
            <a:off x="457200" y="2786896"/>
            <a:ext cx="3962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lvl="1">
              <a:spcBef>
                <a:spcPts val="300"/>
              </a:spcBef>
            </a:pP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= “</a:t>
            </a:r>
            <a:r>
              <a:rPr lang="en-US" sz="20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m&amp;ms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”; </a:t>
            </a:r>
            <a:r>
              <a:rPr lang="en-US" sz="20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addChocolate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= “$1”; </a:t>
            </a:r>
            <a:r>
              <a:rPr lang="en-US" sz="20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addCoin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chooseChocolate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 dispense();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“$1”;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addCoin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00050" lvl="1">
              <a:spcBef>
                <a:spcPts val="300"/>
              </a:spcBef>
            </a:pPr>
            <a:r>
              <a:rPr lang="en-US" sz="2000" b="0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 = “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m&amp;ms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”; </a:t>
            </a:r>
            <a:r>
              <a:rPr lang="en-US" sz="2000" b="0" dirty="0" err="1">
                <a:latin typeface="Calibri" panose="020F0502020204030204" pitchFamily="34" charset="0"/>
                <a:cs typeface="Calibri" panose="020F0502020204030204" pitchFamily="34" charset="0"/>
              </a:rPr>
              <a:t>addChocolate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4313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3" grpId="0"/>
      <p:bldP spid="30" grpId="0"/>
      <p:bldP spid="7" grpId="0"/>
      <p:bldP spid="8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400" b="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12092</TotalTime>
  <Words>2554</Words>
  <Application>Microsoft Office PowerPoint</Application>
  <PresentationFormat>On-screen Show (4:3)</PresentationFormat>
  <Paragraphs>610</Paragraphs>
  <Slides>37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Arial Unicode MS</vt:lpstr>
      <vt:lpstr>宋体</vt:lpstr>
      <vt:lpstr>Arial</vt:lpstr>
      <vt:lpstr>Calibri</vt:lpstr>
      <vt:lpstr>Courier New</vt:lpstr>
      <vt:lpstr>FreightTexBook</vt:lpstr>
      <vt:lpstr>Gill Sans MT</vt:lpstr>
      <vt:lpstr>Helvetica Light</vt:lpstr>
      <vt:lpstr>Verdana</vt:lpstr>
      <vt:lpstr>Wingdings</vt:lpstr>
      <vt:lpstr>Beam</vt:lpstr>
      <vt:lpstr>Test Automation: From slow &amp; weak … to fast, flaky, &amp; blind … to smart &amp; effective</vt:lpstr>
      <vt:lpstr>Test automation in the 1990s</vt:lpstr>
      <vt:lpstr>Unit testing and automation</vt:lpstr>
      <vt:lpstr>Then this—RoI for unit testing</vt:lpstr>
      <vt:lpstr>Abstraction test design Model-based testing</vt:lpstr>
      <vt:lpstr>An automated model-based test</vt:lpstr>
      <vt:lpstr>Test automation categories model</vt:lpstr>
      <vt:lpstr>PowerPoint Presentation</vt:lpstr>
      <vt:lpstr>Mapping example—vending machine</vt:lpstr>
      <vt:lpstr>Mapping example—vending machine</vt:lpstr>
      <vt:lpstr>Assembling test components</vt:lpstr>
      <vt:lpstr>PowerPoint Presentation</vt:lpstr>
      <vt:lpstr>1980s RIP model (fault &amp; failure)</vt:lpstr>
      <vt:lpstr>RIP model assumptions</vt:lpstr>
      <vt:lpstr>RIPR model</vt:lpstr>
      <vt:lpstr>What makes a good test oracle?</vt:lpstr>
      <vt:lpstr>Good test oracles are consistent</vt:lpstr>
      <vt:lpstr>Good test oracles look</vt:lpstr>
      <vt:lpstr>Good test oracles (TO) can see</vt:lpstr>
      <vt:lpstr>PowerPoint Presentation</vt:lpstr>
      <vt:lpstr>Pre-automated tests</vt:lpstr>
      <vt:lpstr>Modern not-smart automated tests</vt:lpstr>
      <vt:lpstr>Multicellular test model</vt:lpstr>
      <vt:lpstr>Intelligent tests</vt:lpstr>
      <vt:lpstr>Code evolution—test changes</vt:lpstr>
      <vt:lpstr>PowerPoint Presentation</vt:lpstr>
      <vt:lpstr>The Web changed everything</vt:lpstr>
      <vt:lpstr>TA challenges and problems (1)</vt:lpstr>
      <vt:lpstr>TA challenges and problems (2)</vt:lpstr>
      <vt:lpstr>TA challenges and problems (3)</vt:lpstr>
      <vt:lpstr>TA challenges and problems (4)</vt:lpstr>
      <vt:lpstr>TA challenges and problems (5)</vt:lpstr>
      <vt:lpstr>TA challenges and problems (6)</vt:lpstr>
      <vt:lpstr>TA challenges and problems (7)</vt:lpstr>
      <vt:lpstr>Takeaways</vt:lpstr>
      <vt:lpstr>Takeaways</vt:lpstr>
      <vt:lpstr>Takeaways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Software</dc:title>
  <dc:creator>Jeff Offutt</dc:creator>
  <cp:lastModifiedBy>Jeff Offutt</cp:lastModifiedBy>
  <cp:revision>717</cp:revision>
  <cp:lastPrinted>2023-04-14T14:17:13Z</cp:lastPrinted>
  <dcterms:created xsi:type="dcterms:W3CDTF">2005-11-01T03:10:52Z</dcterms:created>
  <dcterms:modified xsi:type="dcterms:W3CDTF">2023-06-05T13:26:19Z</dcterms:modified>
</cp:coreProperties>
</file>