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256" r:id="rId2"/>
    <p:sldId id="534" r:id="rId3"/>
    <p:sldId id="527" r:id="rId4"/>
    <p:sldId id="528" r:id="rId5"/>
    <p:sldId id="556" r:id="rId6"/>
    <p:sldId id="536" r:id="rId7"/>
    <p:sldId id="558" r:id="rId8"/>
    <p:sldId id="560" r:id="rId9"/>
    <p:sldId id="549" r:id="rId10"/>
    <p:sldId id="568" r:id="rId11"/>
    <p:sldId id="563" r:id="rId12"/>
    <p:sldId id="569" r:id="rId13"/>
    <p:sldId id="564" r:id="rId14"/>
    <p:sldId id="579" r:id="rId15"/>
    <p:sldId id="571" r:id="rId16"/>
    <p:sldId id="580" r:id="rId17"/>
    <p:sldId id="574" r:id="rId18"/>
    <p:sldId id="576" r:id="rId19"/>
    <p:sldId id="577" r:id="rId20"/>
    <p:sldId id="572" r:id="rId21"/>
    <p:sldId id="573" r:id="rId22"/>
    <p:sldId id="578" r:id="rId23"/>
    <p:sldId id="555" r:id="rId24"/>
  </p:sldIdLst>
  <p:sldSz cx="9144000" cy="6858000" type="screen4x3"/>
  <p:notesSz cx="6858000" cy="923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9900CC"/>
    <a:srgbClr val="CC0099"/>
    <a:srgbClr val="6600CC"/>
    <a:srgbClr val="9900FF"/>
    <a:srgbClr val="003366"/>
    <a:srgbClr val="008000"/>
    <a:srgbClr val="006699"/>
    <a:srgbClr val="33CCCC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75" autoAdjust="0"/>
    <p:restoredTop sz="97177" autoAdjust="0"/>
  </p:normalViewPr>
  <p:slideViewPr>
    <p:cSldViewPr>
      <p:cViewPr varScale="1">
        <p:scale>
          <a:sx n="78" d="100"/>
          <a:sy n="78" d="100"/>
        </p:scale>
        <p:origin x="15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66" y="-90"/>
      </p:cViewPr>
      <p:guideLst>
        <p:guide orient="horz" pos="2910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72098" cy="46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4" y="2"/>
            <a:ext cx="2972097" cy="46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7900"/>
            <a:ext cx="2972098" cy="46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4" y="8777900"/>
            <a:ext cx="2972097" cy="46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A3CD9C-A9D0-43CE-A6F5-6166C50CA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02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72098" cy="46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2"/>
            <a:ext cx="2972098" cy="46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3738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388952"/>
            <a:ext cx="5485805" cy="4156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7900"/>
            <a:ext cx="2972098" cy="45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777900"/>
            <a:ext cx="2972098" cy="45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2" tIns="45975" rIns="91952" bIns="45975" numCol="1" anchor="b" anchorCtr="0" compatLnSpc="1">
            <a:prstTxWarp prst="textNoShape">
              <a:avLst/>
            </a:prstTxWarp>
          </a:bodyPr>
          <a:lstStyle>
            <a:lvl1pPr algn="r" defTabSz="919959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D7020C-64BC-4783-92F3-DB57C6446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764"/>
            <a:fld id="{04F645CA-CD5F-4DB5-905B-3F152A25A7AC}" type="slidenum">
              <a:rPr lang="en-US" smtClean="0">
                <a:latin typeface="Arial" pitchFamily="34" charset="0"/>
                <a:cs typeface="Arial" pitchFamily="34" charset="0"/>
              </a:rPr>
              <a:pPr defTabSz="919764"/>
              <a:t>1</a:t>
            </a:fld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7" descr="gmulogo-color15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9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9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Date Placeholder 4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324600"/>
            <a:ext cx="2133600" cy="457200"/>
          </a:xfrm>
          <a:prstGeom prst="rect">
            <a:avLst/>
          </a:prstGeom>
        </p:spPr>
        <p:txBody>
          <a:bodyPr anchor="b"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/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9362"/>
            <a:ext cx="2895600" cy="457200"/>
          </a:xfrm>
        </p:spPr>
        <p:txBody>
          <a:bodyPr anchor="b"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</p:spPr>
        <p:txBody>
          <a:bodyPr anchor="b"/>
          <a:lstStyle>
            <a:lvl1pPr>
              <a:defRPr sz="800"/>
            </a:lvl1pPr>
          </a:lstStyle>
          <a:p>
            <a:pPr>
              <a:defRPr/>
            </a:pPr>
            <a:fld id="{F1A963A7-A787-48F9-851B-428511D398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624A2-6224-4CE2-BBD9-092C277B9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479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0"/>
            <a:ext cx="65913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F6CF8-09BA-4068-99EA-5EA8E0561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" y="1143000"/>
            <a:ext cx="4419600" cy="5410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4196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419600" cy="26289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8586C-20F8-49BE-BCF3-845D3945B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638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757DC-6909-4280-84B1-498D807981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E5886-0194-4F8E-9B90-3E1B5C1B4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19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54668-7E3B-4FB3-8AC8-7C94E2195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8E9A8-8ADA-4849-9848-2FE04E307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FB2CC-0026-474A-8143-56756D8BC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44FE-9A1B-4119-9942-148DA56A8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69B41-A495-4686-99F5-94938DCD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615110"/>
            <a:ext cx="2133600" cy="23812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C1B0-56E5-45C2-8102-650CAB1BE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6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69850" y="0"/>
            <a:ext cx="79311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290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14399"/>
            <a:ext cx="8991600" cy="569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290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5110"/>
            <a:ext cx="2895600" cy="24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© Jeff Offutt</a:t>
            </a:r>
            <a:endParaRPr lang="en-US" dirty="0"/>
          </a:p>
        </p:txBody>
      </p:sp>
      <p:sp>
        <p:nvSpPr>
          <p:cNvPr id="1290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3756" y="6615110"/>
            <a:ext cx="1653382" cy="24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843853-28E4-4D1D-B0D8-C02B7412986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9072" name="Line 48"/>
          <p:cNvSpPr>
            <a:spLocks noChangeShapeType="1"/>
          </p:cNvSpPr>
          <p:nvPr userDrawn="1"/>
        </p:nvSpPr>
        <p:spPr bwMode="auto">
          <a:xfrm>
            <a:off x="-1" y="852488"/>
            <a:ext cx="9131301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48" name="Picture 47" descr="gmulogo-color15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 userDrawn="1"/>
        </p:nvSpPr>
        <p:spPr>
          <a:xfrm flipH="1">
            <a:off x="8686800" y="6639545"/>
            <a:ext cx="417514" cy="2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 dirty="0" smtClean="0"/>
              <a:t>of 23</a:t>
            </a:r>
            <a:endParaRPr lang="en-US" sz="800" b="0" dirty="0"/>
          </a:p>
        </p:txBody>
      </p:sp>
      <p:sp>
        <p:nvSpPr>
          <p:cNvPr id="50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6614144"/>
            <a:ext cx="2133600" cy="239093"/>
          </a:xfrm>
          <a:prstGeom prst="rect">
            <a:avLst/>
          </a:prstGeom>
        </p:spPr>
        <p:txBody>
          <a:bodyPr/>
          <a:lstStyle>
            <a:lvl1pPr>
              <a:defRPr sz="800" b="0"/>
            </a:lvl1pPr>
          </a:lstStyle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5000"/>
        <a:buFont typeface="Gill Sans MT" panose="020B0502020104020203" pitchFamily="34" charset="0"/>
        <a:buChar char="•"/>
        <a:defRPr sz="28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Tx/>
        <a:buSzPct val="105000"/>
        <a:buFont typeface="Courier New" panose="02070309020205020404" pitchFamily="49" charset="0"/>
        <a:buChar char="o"/>
        <a:defRPr sz="20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Tx/>
        <a:buSzPct val="105000"/>
        <a:buFont typeface="Wingdings" panose="05000000000000000000" pitchFamily="2" charset="2"/>
        <a:buChar char="v"/>
        <a:defRPr sz="2000">
          <a:solidFill>
            <a:schemeClr val="tx1"/>
          </a:solidFill>
          <a:effectLst/>
          <a:latin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" y="381000"/>
            <a:ext cx="8991600" cy="25146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dirty="0"/>
              <a:t>Software engineers don't care about </a:t>
            </a:r>
            <a:r>
              <a:rPr lang="en-US" sz="4000" b="1" dirty="0" smtClean="0"/>
              <a:t>models</a:t>
            </a:r>
            <a:br>
              <a:rPr lang="en-US" sz="4000" b="1" dirty="0" smtClean="0"/>
            </a:br>
            <a:r>
              <a:rPr lang="en-US" b="1" dirty="0" smtClean="0"/>
              <a:t>but </a:t>
            </a:r>
            <a:r>
              <a:rPr lang="en-US" b="1" dirty="0"/>
              <a:t>they want automated tests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14400" y="3124200"/>
            <a:ext cx="7315200" cy="1905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Jeff Offutt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George Mason University</a:t>
            </a:r>
          </a:p>
          <a:p>
            <a:pPr lvl="0" algn="ctr">
              <a:defRPr/>
            </a:pPr>
            <a:r>
              <a:rPr lang="en-US" sz="2400" b="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cs.gmu.edu</a:t>
            </a:r>
            <a:r>
              <a:rPr lang="en-US" sz="2400" b="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/~</a:t>
            </a:r>
            <a:r>
              <a:rPr lang="en-US" sz="2400" b="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offutt</a:t>
            </a:r>
            <a:endParaRPr lang="en-US" sz="2400" b="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 descr="gmulogo-color1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6200" y="5410200"/>
            <a:ext cx="899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33rd International Conference on Software Engineering &amp; Knowledge Engineering</a:t>
            </a:r>
            <a:endParaRPr lang="en-US" sz="3200" b="0" dirty="0" smtClean="0">
              <a:solidFill>
                <a:srgbClr val="FFFF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83550" cy="1143000"/>
          </a:xfrm>
        </p:spPr>
        <p:txBody>
          <a:bodyPr/>
          <a:lstStyle/>
          <a:p>
            <a:r>
              <a:rPr lang="en-US" dirty="0" smtClean="0"/>
              <a:t>Assumptions no longer hold water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6200" y="940608"/>
            <a:ext cx="5181600" cy="813383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Front-end effort can 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yield software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that is 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b="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perfect </a:t>
            </a:r>
            <a:r>
              <a:rPr lang="en-US" sz="2400" b="0" i="1" dirty="0">
                <a:latin typeface="Calibri" panose="020F0502020204030204" pitchFamily="34" charset="0"/>
                <a:cs typeface="Calibri" panose="020F0502020204030204" pitchFamily="34" charset="0"/>
              </a:rPr>
              <a:t>out of the </a:t>
            </a:r>
            <a:r>
              <a:rPr lang="en-US" sz="2400" b="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box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76200" y="1905155"/>
            <a:ext cx="7100623" cy="4287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High distribution cost: Release cycles measured in years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76200" y="2485055"/>
            <a:ext cx="6002867" cy="4287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Very high design costs: Design must be perfect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76200" y="3064956"/>
            <a:ext cx="4945239" cy="4287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Usability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was 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poor: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High support 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6200" y="914400"/>
            <a:ext cx="5264150" cy="271699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76200" y="914400"/>
            <a:ext cx="5264150" cy="271699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ounded Rectangle 12"/>
          <p:cNvSpPr/>
          <p:nvPr/>
        </p:nvSpPr>
        <p:spPr bwMode="auto">
          <a:xfrm>
            <a:off x="609600" y="4343399"/>
            <a:ext cx="5638800" cy="1657943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Humans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are really bad at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“perfect out of the box”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953000"/>
            <a:ext cx="1851313" cy="152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2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processes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304800" y="1143000"/>
            <a:ext cx="8610600" cy="9906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design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some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code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some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test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some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deploy early  repeat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2514600" y="3076464"/>
            <a:ext cx="4114800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Distribution is free (web!)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742950" y="4281432"/>
            <a:ext cx="7658100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Don’t design until it’s needed—fewer bad decisions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1338649" y="5486400"/>
            <a:ext cx="6466702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Good usability means no support needed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39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driven development (TDD)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2914272" y="1524000"/>
            <a:ext cx="2895600" cy="148789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 fails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035443" y="3244590"/>
            <a:ext cx="2895600" cy="15240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 passes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1029260" y="3651091"/>
            <a:ext cx="2895600" cy="1524000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Refactor</a:t>
            </a:r>
          </a:p>
        </p:txBody>
      </p:sp>
      <p:sp>
        <p:nvSpPr>
          <p:cNvPr id="30" name="Rounded Rectangle 29"/>
          <p:cNvSpPr/>
          <p:nvPr/>
        </p:nvSpPr>
        <p:spPr bwMode="auto">
          <a:xfrm rot="19375392">
            <a:off x="-178574" y="2041881"/>
            <a:ext cx="3919156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Tests define functionality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 rot="1128972">
            <a:off x="6032696" y="1419591"/>
            <a:ext cx="2909144" cy="1034503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emerges during refactoring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 rot="21002457">
            <a:off x="4924854" y="5393422"/>
            <a:ext cx="3869663" cy="1034503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Green means software is correct </a:t>
            </a:r>
            <a:r>
              <a:rPr lang="en-US" sz="2800" b="0" i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relative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to tests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" name="Curved Connector 9"/>
          <p:cNvCxnSpPr>
            <a:stCxn id="6" idx="6"/>
            <a:endCxn id="8" idx="0"/>
          </p:cNvCxnSpPr>
          <p:nvPr/>
        </p:nvCxnSpPr>
        <p:spPr bwMode="auto">
          <a:xfrm>
            <a:off x="5809872" y="2267949"/>
            <a:ext cx="673371" cy="976641"/>
          </a:xfrm>
          <a:prstGeom prst="curvedConnector2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Curved Connector 13"/>
          <p:cNvCxnSpPr>
            <a:stCxn id="8" idx="4"/>
            <a:endCxn id="9" idx="5"/>
          </p:cNvCxnSpPr>
          <p:nvPr/>
        </p:nvCxnSpPr>
        <p:spPr bwMode="auto">
          <a:xfrm rot="5400000">
            <a:off x="4900368" y="3369031"/>
            <a:ext cx="183316" cy="2982434"/>
          </a:xfrm>
          <a:prstGeom prst="curvedConnector3">
            <a:avLst>
              <a:gd name="adj1" fmla="val 346451"/>
            </a:avLst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Curved Connector 16"/>
          <p:cNvCxnSpPr>
            <a:stCxn id="9" idx="1"/>
            <a:endCxn id="6" idx="2"/>
          </p:cNvCxnSpPr>
          <p:nvPr/>
        </p:nvCxnSpPr>
        <p:spPr bwMode="auto">
          <a:xfrm rot="5400000" flipH="1" flipV="1">
            <a:off x="1380628" y="2340633"/>
            <a:ext cx="1606327" cy="1460961"/>
          </a:xfrm>
          <a:prstGeom prst="curvedConnector2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7066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viable product (MVP)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637" y="2181226"/>
            <a:ext cx="5643563" cy="380871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131870" y="6096000"/>
            <a:ext cx="3276600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Short release cycles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830529" y="6096000"/>
            <a:ext cx="5181600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Each release does something new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524000" y="914400"/>
            <a:ext cx="6096000" cy="1109164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Sarah Allen (Flash)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“If you have a 5-year idea, achieve 1 idea in 3 months, then grow steadily to the 5-year goal”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56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066800" y="1524000"/>
            <a:ext cx="7010400" cy="45720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. 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Where’s the model ?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and agile 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789505" y="990600"/>
            <a:ext cx="5601895" cy="990599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Major research question: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Where do </a:t>
            </a:r>
            <a:r>
              <a:rPr lang="en-US" sz="32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models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fit into </a:t>
            </a:r>
            <a:r>
              <a:rPr lang="en-US" sz="32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agile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76200" y="2362200"/>
            <a:ext cx="5562600" cy="6096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Do the models emerge during refactoring?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575733" y="3129049"/>
            <a:ext cx="6358467" cy="7762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Are they created after the software is “finished”?</a:t>
            </a: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… automatically or by hand?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988211" y="4062499"/>
            <a:ext cx="6707989" cy="7762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Are models created just for testing and verification?</a:t>
            </a: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… is that cost-effective?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1446604" y="4995949"/>
            <a:ext cx="5258996" cy="7762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Modern software changes continually … how can we keep the models current?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1917839" y="5929399"/>
            <a:ext cx="7073761" cy="68571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Practitioners need automatically generated test oracles</a:t>
            </a:r>
          </a:p>
        </p:txBody>
      </p:sp>
    </p:spTree>
    <p:extLst>
      <p:ext uri="{BB962C8B-B14F-4D97-AF65-F5344CB8AC3E}">
        <p14:creationId xmlns:p14="http://schemas.microsoft.com/office/powerpoint/2010/main" val="188980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1066800" y="1524000"/>
            <a:ext cx="7010400" cy="4572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Traditional teaching is also top-down, waterfall model,</a:t>
            </a:r>
            <a:r>
              <a:rPr kumimoji="0" lang="en-US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assembly line based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15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line teaching is dated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609600" y="2641600"/>
            <a:ext cx="4572000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Talk at students for an hour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4292600"/>
            <a:ext cx="4572000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Give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 homework assignment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371600" y="5943600"/>
            <a:ext cx="4572000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Exam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at the end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28600" y="990600"/>
            <a:ext cx="4572000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entire 15-week course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Curved Connector 10"/>
          <p:cNvCxnSpPr>
            <a:stCxn id="9" idx="2"/>
            <a:endCxn id="6" idx="1"/>
          </p:cNvCxnSpPr>
          <p:nvPr/>
        </p:nvCxnSpPr>
        <p:spPr bwMode="auto">
          <a:xfrm rot="5400000">
            <a:off x="908050" y="1377950"/>
            <a:ext cx="1308100" cy="1905000"/>
          </a:xfrm>
          <a:prstGeom prst="curvedConnector4">
            <a:avLst>
              <a:gd name="adj1" fmla="val 36893"/>
              <a:gd name="adj2" fmla="val 112000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4" name="Curved Connector 13"/>
          <p:cNvCxnSpPr>
            <a:stCxn id="6" idx="2"/>
            <a:endCxn id="7" idx="1"/>
          </p:cNvCxnSpPr>
          <p:nvPr/>
        </p:nvCxnSpPr>
        <p:spPr bwMode="auto">
          <a:xfrm rot="5400000">
            <a:off x="1289050" y="3028950"/>
            <a:ext cx="1308100" cy="1905000"/>
          </a:xfrm>
          <a:prstGeom prst="curvedConnector4">
            <a:avLst>
              <a:gd name="adj1" fmla="val 36893"/>
              <a:gd name="adj2" fmla="val 112000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Curved Connector 16"/>
          <p:cNvCxnSpPr>
            <a:stCxn id="7" idx="2"/>
            <a:endCxn id="8" idx="1"/>
          </p:cNvCxnSpPr>
          <p:nvPr/>
        </p:nvCxnSpPr>
        <p:spPr bwMode="auto">
          <a:xfrm rot="5400000">
            <a:off x="1670050" y="4679950"/>
            <a:ext cx="1308100" cy="1905000"/>
          </a:xfrm>
          <a:prstGeom prst="curvedConnector4">
            <a:avLst>
              <a:gd name="adj1" fmla="val 36893"/>
              <a:gd name="adj2" fmla="val 112000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Curved Connector 20"/>
          <p:cNvCxnSpPr>
            <a:stCxn id="7" idx="3"/>
            <a:endCxn id="6" idx="3"/>
          </p:cNvCxnSpPr>
          <p:nvPr/>
        </p:nvCxnSpPr>
        <p:spPr bwMode="auto">
          <a:xfrm flipH="1" flipV="1">
            <a:off x="5181600" y="2984500"/>
            <a:ext cx="381000" cy="1651000"/>
          </a:xfrm>
          <a:prstGeom prst="curvedConnector3">
            <a:avLst>
              <a:gd name="adj1" fmla="val -60000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5257801" y="941267"/>
            <a:ext cx="2286000" cy="91997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much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wrong?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527589" y="2380616"/>
            <a:ext cx="2803464" cy="81133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much do they retain?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5850744" y="3830785"/>
            <a:ext cx="3233711" cy="1338533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look up what they didn’t hear in class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6065867" y="5743278"/>
            <a:ext cx="2803464" cy="81133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Forget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... cram … forget again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9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teaching model is wrong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1673226" y="1518341"/>
            <a:ext cx="5794374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teaching model is from the 1800s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1716087" y="5181600"/>
            <a:ext cx="5751513" cy="133936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Problem-solving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needs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just-in-time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teaching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1673226" y="2660527"/>
            <a:ext cx="5794374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Developed to teach student facts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673226" y="3802714"/>
            <a:ext cx="5794374" cy="6858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Computing is a problem-solving field!!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7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teaching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066800" y="1920240"/>
            <a:ext cx="5257800" cy="67756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Talk about </a:t>
            </a:r>
            <a:r>
              <a:rPr lang="en-US" sz="28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10-15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minutes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447800" y="2926080"/>
            <a:ext cx="5257800" cy="67756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Practice small piece in class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828800" y="3931920"/>
            <a:ext cx="5257800" cy="67756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Show a good solution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85800" y="914400"/>
            <a:ext cx="5257800" cy="67756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Assign a weekly problem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Curved Connector 10"/>
          <p:cNvCxnSpPr>
            <a:endCxn id="6" idx="1"/>
          </p:cNvCxnSpPr>
          <p:nvPr/>
        </p:nvCxnSpPr>
        <p:spPr bwMode="auto">
          <a:xfrm rot="5400000">
            <a:off x="1857220" y="801540"/>
            <a:ext cx="667060" cy="2247900"/>
          </a:xfrm>
          <a:prstGeom prst="curvedConnector4">
            <a:avLst>
              <a:gd name="adj1" fmla="val 24606"/>
              <a:gd name="adj2" fmla="val 119514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4" name="Curved Connector 13"/>
          <p:cNvCxnSpPr>
            <a:stCxn id="6" idx="2"/>
            <a:endCxn id="7" idx="1"/>
          </p:cNvCxnSpPr>
          <p:nvPr/>
        </p:nvCxnSpPr>
        <p:spPr bwMode="auto">
          <a:xfrm rot="5400000">
            <a:off x="2238220" y="1807380"/>
            <a:ext cx="667060" cy="2247900"/>
          </a:xfrm>
          <a:prstGeom prst="curvedConnector4">
            <a:avLst>
              <a:gd name="adj1" fmla="val 24606"/>
              <a:gd name="adj2" fmla="val 120064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Curved Connector 16"/>
          <p:cNvCxnSpPr>
            <a:stCxn id="7" idx="2"/>
            <a:endCxn id="8" idx="1"/>
          </p:cNvCxnSpPr>
          <p:nvPr/>
        </p:nvCxnSpPr>
        <p:spPr bwMode="auto">
          <a:xfrm rot="5400000">
            <a:off x="2619220" y="2813220"/>
            <a:ext cx="667060" cy="2247900"/>
          </a:xfrm>
          <a:prstGeom prst="curvedConnector4">
            <a:avLst>
              <a:gd name="adj1" fmla="val 24606"/>
              <a:gd name="adj2" fmla="val 123912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Curved Connector 20"/>
          <p:cNvCxnSpPr>
            <a:stCxn id="18" idx="3"/>
          </p:cNvCxnSpPr>
          <p:nvPr/>
        </p:nvCxnSpPr>
        <p:spPr bwMode="auto">
          <a:xfrm flipH="1" flipV="1">
            <a:off x="6324600" y="2133600"/>
            <a:ext cx="1143000" cy="3142941"/>
          </a:xfrm>
          <a:prstGeom prst="curvedConnector4">
            <a:avLst>
              <a:gd name="adj1" fmla="val -44865"/>
              <a:gd name="adj2" fmla="val 95885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2209800" y="4937760"/>
            <a:ext cx="5257800" cy="677561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Refactor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6" name="Curved Connector 25"/>
          <p:cNvCxnSpPr>
            <a:stCxn id="8" idx="2"/>
            <a:endCxn id="18" idx="1"/>
          </p:cNvCxnSpPr>
          <p:nvPr/>
        </p:nvCxnSpPr>
        <p:spPr bwMode="auto">
          <a:xfrm rot="5400000">
            <a:off x="3000220" y="3819060"/>
            <a:ext cx="667061" cy="2247900"/>
          </a:xfrm>
          <a:prstGeom prst="curvedConnector4">
            <a:avLst>
              <a:gd name="adj1" fmla="val 24606"/>
              <a:gd name="adj2" fmla="val 124461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7" name="Curved Connector 26"/>
          <p:cNvCxnSpPr>
            <a:stCxn id="30" idx="3"/>
          </p:cNvCxnSpPr>
          <p:nvPr/>
        </p:nvCxnSpPr>
        <p:spPr bwMode="auto">
          <a:xfrm flipH="1" flipV="1">
            <a:off x="5943600" y="1253180"/>
            <a:ext cx="1905000" cy="5029201"/>
          </a:xfrm>
          <a:prstGeom prst="curvedConnector3">
            <a:avLst>
              <a:gd name="adj1" fmla="val -23027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ounded Rectangle 29"/>
          <p:cNvSpPr/>
          <p:nvPr/>
        </p:nvSpPr>
        <p:spPr bwMode="auto">
          <a:xfrm>
            <a:off x="2590800" y="5943600"/>
            <a:ext cx="5257800" cy="677561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Collaboratively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finish out of class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0" name="Curved Connector 49"/>
          <p:cNvCxnSpPr>
            <a:stCxn id="18" idx="2"/>
            <a:endCxn id="30" idx="1"/>
          </p:cNvCxnSpPr>
          <p:nvPr/>
        </p:nvCxnSpPr>
        <p:spPr bwMode="auto">
          <a:xfrm rot="5400000">
            <a:off x="3381220" y="4824901"/>
            <a:ext cx="667060" cy="2247900"/>
          </a:xfrm>
          <a:prstGeom prst="curvedConnector4">
            <a:avLst>
              <a:gd name="adj1" fmla="val 24606"/>
              <a:gd name="adj2" fmla="val 127210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181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story about a young guy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90600"/>
            <a:ext cx="1252497" cy="1828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838200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Way back in the late 1990s, this young guy</a:t>
            </a:r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cored a fun research project with Rockwell-Collins Aviation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2064603"/>
            <a:ext cx="3733800" cy="830997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Generating Test Cases From 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Requirements Specifications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5988" y="2838271"/>
            <a:ext cx="8178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Project goals: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Derive tests from formal specifications (Z, SCR)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Develop a tool to measure code coverage of spec-based tests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5393551" y="1295400"/>
            <a:ext cx="947697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Rounded Rectangle 12"/>
          <p:cNvSpPr/>
          <p:nvPr/>
        </p:nvSpPr>
        <p:spPr bwMode="auto">
          <a:xfrm>
            <a:off x="228599" y="4369861"/>
            <a:ext cx="8220294" cy="506939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Using formal methods to derive test frames in category-partition testing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Ammann 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Offutt, Computer 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Assurance Conference,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1994</a:t>
            </a:r>
            <a:endParaRPr lang="en-US" sz="1600" b="0" dirty="0" smtClean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57200" y="4957764"/>
            <a:ext cx="8001000" cy="370168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Criteria for generating specification-based </a:t>
            </a:r>
            <a:r>
              <a:rPr lang="en-US" b="0" i="1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tests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Offutt, </a:t>
            </a:r>
            <a:r>
              <a:rPr lang="en-US" b="0" dirty="0" err="1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Xiong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and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Liu, ICECCS 1999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1066800" y="5408896"/>
            <a:ext cx="7391399" cy="52994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Evaluation of Three Specification-based Testing </a:t>
            </a:r>
            <a:r>
              <a:rPr lang="en-US" b="0" i="1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Criteria, </a:t>
            </a:r>
            <a:r>
              <a:rPr lang="en-US" b="0" dirty="0" err="1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Abdurazik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Ammann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Ding, 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Offutt, ICECCS 2000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1981200" y="6019800"/>
            <a:ext cx="6467692" cy="52994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Generating Test Data From State-based </a:t>
            </a:r>
            <a:r>
              <a:rPr lang="en-US" b="0" i="1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Specifications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Offutt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Liu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b="0" dirty="0" err="1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Abdurazik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</a:t>
            </a:r>
            <a:r>
              <a:rPr lang="en-US" b="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Ammann, STVR 2003</a:t>
            </a:r>
          </a:p>
        </p:txBody>
      </p:sp>
    </p:spTree>
    <p:extLst>
      <p:ext uri="{BB962C8B-B14F-4D97-AF65-F5344CB8AC3E}">
        <p14:creationId xmlns:p14="http://schemas.microsoft.com/office/powerpoint/2010/main" val="22447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Pandemic agile online teaching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600201" y="1066048"/>
            <a:ext cx="5943600" cy="90029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Software engineers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don’t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care about models but they want automated tests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905001" y="2133600"/>
            <a:ext cx="5410199" cy="90029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don’t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care about </a:t>
            </a:r>
            <a:r>
              <a:rPr lang="en-US" sz="28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pedagogy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but they want </a:t>
            </a:r>
            <a:r>
              <a:rPr lang="en-US" sz="28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 learn</a:t>
            </a:r>
            <a:endParaRPr lang="en-US" sz="2800" b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5105400" y="1473200"/>
            <a:ext cx="1603022" cy="355600"/>
          </a:xfrm>
          <a:custGeom>
            <a:avLst/>
            <a:gdLst>
              <a:gd name="connsiteX0" fmla="*/ 0 w 1603022"/>
              <a:gd name="connsiteY0" fmla="*/ 355600 h 355600"/>
              <a:gd name="connsiteX1" fmla="*/ 90311 w 1603022"/>
              <a:gd name="connsiteY1" fmla="*/ 338667 h 355600"/>
              <a:gd name="connsiteX2" fmla="*/ 603955 w 1603022"/>
              <a:gd name="connsiteY2" fmla="*/ 333022 h 355600"/>
              <a:gd name="connsiteX3" fmla="*/ 649111 w 1603022"/>
              <a:gd name="connsiteY3" fmla="*/ 327378 h 355600"/>
              <a:gd name="connsiteX4" fmla="*/ 682978 w 1603022"/>
              <a:gd name="connsiteY4" fmla="*/ 316089 h 355600"/>
              <a:gd name="connsiteX5" fmla="*/ 716844 w 1603022"/>
              <a:gd name="connsiteY5" fmla="*/ 310444 h 355600"/>
              <a:gd name="connsiteX6" fmla="*/ 733778 w 1603022"/>
              <a:gd name="connsiteY6" fmla="*/ 304800 h 355600"/>
              <a:gd name="connsiteX7" fmla="*/ 767644 w 1603022"/>
              <a:gd name="connsiteY7" fmla="*/ 299155 h 355600"/>
              <a:gd name="connsiteX8" fmla="*/ 790222 w 1603022"/>
              <a:gd name="connsiteY8" fmla="*/ 287867 h 355600"/>
              <a:gd name="connsiteX9" fmla="*/ 857955 w 1603022"/>
              <a:gd name="connsiteY9" fmla="*/ 276578 h 355600"/>
              <a:gd name="connsiteX10" fmla="*/ 886178 w 1603022"/>
              <a:gd name="connsiteY10" fmla="*/ 270933 h 355600"/>
              <a:gd name="connsiteX11" fmla="*/ 903111 w 1603022"/>
              <a:gd name="connsiteY11" fmla="*/ 259644 h 355600"/>
              <a:gd name="connsiteX12" fmla="*/ 931333 w 1603022"/>
              <a:gd name="connsiteY12" fmla="*/ 254000 h 355600"/>
              <a:gd name="connsiteX13" fmla="*/ 993422 w 1603022"/>
              <a:gd name="connsiteY13" fmla="*/ 242711 h 355600"/>
              <a:gd name="connsiteX14" fmla="*/ 1010355 w 1603022"/>
              <a:gd name="connsiteY14" fmla="*/ 231422 h 355600"/>
              <a:gd name="connsiteX15" fmla="*/ 1066800 w 1603022"/>
              <a:gd name="connsiteY15" fmla="*/ 214489 h 355600"/>
              <a:gd name="connsiteX16" fmla="*/ 1128889 w 1603022"/>
              <a:gd name="connsiteY16" fmla="*/ 174978 h 355600"/>
              <a:gd name="connsiteX17" fmla="*/ 1157111 w 1603022"/>
              <a:gd name="connsiteY17" fmla="*/ 158044 h 355600"/>
              <a:gd name="connsiteX18" fmla="*/ 1185333 w 1603022"/>
              <a:gd name="connsiteY18" fmla="*/ 141111 h 355600"/>
              <a:gd name="connsiteX19" fmla="*/ 1207911 w 1603022"/>
              <a:gd name="connsiteY19" fmla="*/ 129822 h 355600"/>
              <a:gd name="connsiteX20" fmla="*/ 1224844 w 1603022"/>
              <a:gd name="connsiteY20" fmla="*/ 112889 h 355600"/>
              <a:gd name="connsiteX21" fmla="*/ 1241778 w 1603022"/>
              <a:gd name="connsiteY21" fmla="*/ 101600 h 355600"/>
              <a:gd name="connsiteX22" fmla="*/ 1264355 w 1603022"/>
              <a:gd name="connsiteY22" fmla="*/ 84667 h 355600"/>
              <a:gd name="connsiteX23" fmla="*/ 1320800 w 1603022"/>
              <a:gd name="connsiteY23" fmla="*/ 45155 h 355600"/>
              <a:gd name="connsiteX24" fmla="*/ 1320800 w 1603022"/>
              <a:gd name="connsiteY24" fmla="*/ 5644 h 355600"/>
              <a:gd name="connsiteX25" fmla="*/ 1292578 w 1603022"/>
              <a:gd name="connsiteY25" fmla="*/ 0 h 355600"/>
              <a:gd name="connsiteX26" fmla="*/ 1190978 w 1603022"/>
              <a:gd name="connsiteY26" fmla="*/ 5644 h 355600"/>
              <a:gd name="connsiteX27" fmla="*/ 1174044 w 1603022"/>
              <a:gd name="connsiteY27" fmla="*/ 11289 h 355600"/>
              <a:gd name="connsiteX28" fmla="*/ 1168400 w 1603022"/>
              <a:gd name="connsiteY28" fmla="*/ 33867 h 355600"/>
              <a:gd name="connsiteX29" fmla="*/ 1179689 w 1603022"/>
              <a:gd name="connsiteY29" fmla="*/ 129822 h 355600"/>
              <a:gd name="connsiteX30" fmla="*/ 1185333 w 1603022"/>
              <a:gd name="connsiteY30" fmla="*/ 146755 h 355600"/>
              <a:gd name="connsiteX31" fmla="*/ 1207911 w 1603022"/>
              <a:gd name="connsiteY31" fmla="*/ 158044 h 355600"/>
              <a:gd name="connsiteX32" fmla="*/ 1224844 w 1603022"/>
              <a:gd name="connsiteY32" fmla="*/ 163689 h 355600"/>
              <a:gd name="connsiteX33" fmla="*/ 1253066 w 1603022"/>
              <a:gd name="connsiteY33" fmla="*/ 174978 h 355600"/>
              <a:gd name="connsiteX34" fmla="*/ 1365955 w 1603022"/>
              <a:gd name="connsiteY34" fmla="*/ 169333 h 355600"/>
              <a:gd name="connsiteX35" fmla="*/ 1473200 w 1603022"/>
              <a:gd name="connsiteY35" fmla="*/ 158044 h 355600"/>
              <a:gd name="connsiteX36" fmla="*/ 1518355 w 1603022"/>
              <a:gd name="connsiteY36" fmla="*/ 146755 h 355600"/>
              <a:gd name="connsiteX37" fmla="*/ 1557866 w 1603022"/>
              <a:gd name="connsiteY37" fmla="*/ 141111 h 355600"/>
              <a:gd name="connsiteX38" fmla="*/ 1603022 w 1603022"/>
              <a:gd name="connsiteY38" fmla="*/ 129822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603022" h="355600">
                <a:moveTo>
                  <a:pt x="0" y="355600"/>
                </a:moveTo>
                <a:cubicBezTo>
                  <a:pt x="40922" y="339231"/>
                  <a:pt x="31659" y="339817"/>
                  <a:pt x="90311" y="338667"/>
                </a:cubicBezTo>
                <a:lnTo>
                  <a:pt x="603955" y="333022"/>
                </a:lnTo>
                <a:cubicBezTo>
                  <a:pt x="619007" y="331141"/>
                  <a:pt x="634279" y="330556"/>
                  <a:pt x="649111" y="327378"/>
                </a:cubicBezTo>
                <a:cubicBezTo>
                  <a:pt x="660747" y="324885"/>
                  <a:pt x="671434" y="318975"/>
                  <a:pt x="682978" y="316089"/>
                </a:cubicBezTo>
                <a:cubicBezTo>
                  <a:pt x="694081" y="313313"/>
                  <a:pt x="705672" y="312927"/>
                  <a:pt x="716844" y="310444"/>
                </a:cubicBezTo>
                <a:cubicBezTo>
                  <a:pt x="722652" y="309153"/>
                  <a:pt x="727970" y="306091"/>
                  <a:pt x="733778" y="304800"/>
                </a:cubicBezTo>
                <a:cubicBezTo>
                  <a:pt x="744950" y="302317"/>
                  <a:pt x="756355" y="301037"/>
                  <a:pt x="767644" y="299155"/>
                </a:cubicBezTo>
                <a:cubicBezTo>
                  <a:pt x="775170" y="295392"/>
                  <a:pt x="782059" y="289908"/>
                  <a:pt x="790222" y="287867"/>
                </a:cubicBezTo>
                <a:cubicBezTo>
                  <a:pt x="812428" y="282316"/>
                  <a:pt x="835510" y="281067"/>
                  <a:pt x="857955" y="276578"/>
                </a:cubicBezTo>
                <a:lnTo>
                  <a:pt x="886178" y="270933"/>
                </a:lnTo>
                <a:cubicBezTo>
                  <a:pt x="891822" y="267170"/>
                  <a:pt x="896759" y="262026"/>
                  <a:pt x="903111" y="259644"/>
                </a:cubicBezTo>
                <a:cubicBezTo>
                  <a:pt x="912094" y="256275"/>
                  <a:pt x="921968" y="256081"/>
                  <a:pt x="931333" y="254000"/>
                </a:cubicBezTo>
                <a:cubicBezTo>
                  <a:pt x="979244" y="243353"/>
                  <a:pt x="924920" y="252496"/>
                  <a:pt x="993422" y="242711"/>
                </a:cubicBezTo>
                <a:cubicBezTo>
                  <a:pt x="999066" y="238948"/>
                  <a:pt x="1003919" y="233567"/>
                  <a:pt x="1010355" y="231422"/>
                </a:cubicBezTo>
                <a:cubicBezTo>
                  <a:pt x="1062141" y="214160"/>
                  <a:pt x="1026914" y="238421"/>
                  <a:pt x="1066800" y="214489"/>
                </a:cubicBezTo>
                <a:cubicBezTo>
                  <a:pt x="1087836" y="201868"/>
                  <a:pt x="1108086" y="187980"/>
                  <a:pt x="1128889" y="174978"/>
                </a:cubicBezTo>
                <a:cubicBezTo>
                  <a:pt x="1138192" y="169163"/>
                  <a:pt x="1147704" y="163689"/>
                  <a:pt x="1157111" y="158044"/>
                </a:cubicBezTo>
                <a:cubicBezTo>
                  <a:pt x="1166518" y="152400"/>
                  <a:pt x="1175521" y="146017"/>
                  <a:pt x="1185333" y="141111"/>
                </a:cubicBezTo>
                <a:cubicBezTo>
                  <a:pt x="1192859" y="137348"/>
                  <a:pt x="1201064" y="134713"/>
                  <a:pt x="1207911" y="129822"/>
                </a:cubicBezTo>
                <a:cubicBezTo>
                  <a:pt x="1214406" y="125182"/>
                  <a:pt x="1218712" y="117999"/>
                  <a:pt x="1224844" y="112889"/>
                </a:cubicBezTo>
                <a:cubicBezTo>
                  <a:pt x="1230056" y="108546"/>
                  <a:pt x="1236258" y="105543"/>
                  <a:pt x="1241778" y="101600"/>
                </a:cubicBezTo>
                <a:cubicBezTo>
                  <a:pt x="1249433" y="96132"/>
                  <a:pt x="1256648" y="90062"/>
                  <a:pt x="1264355" y="84667"/>
                </a:cubicBezTo>
                <a:cubicBezTo>
                  <a:pt x="1333839" y="36028"/>
                  <a:pt x="1268100" y="84682"/>
                  <a:pt x="1320800" y="45155"/>
                </a:cubicBezTo>
                <a:cubicBezTo>
                  <a:pt x="1324407" y="34334"/>
                  <a:pt x="1333742" y="16429"/>
                  <a:pt x="1320800" y="5644"/>
                </a:cubicBezTo>
                <a:cubicBezTo>
                  <a:pt x="1313430" y="-498"/>
                  <a:pt x="1301985" y="1881"/>
                  <a:pt x="1292578" y="0"/>
                </a:cubicBezTo>
                <a:cubicBezTo>
                  <a:pt x="1258711" y="1881"/>
                  <a:pt x="1224744" y="2428"/>
                  <a:pt x="1190978" y="5644"/>
                </a:cubicBezTo>
                <a:cubicBezTo>
                  <a:pt x="1185055" y="6208"/>
                  <a:pt x="1177761" y="6643"/>
                  <a:pt x="1174044" y="11289"/>
                </a:cubicBezTo>
                <a:cubicBezTo>
                  <a:pt x="1169198" y="17347"/>
                  <a:pt x="1170281" y="26341"/>
                  <a:pt x="1168400" y="33867"/>
                </a:cubicBezTo>
                <a:cubicBezTo>
                  <a:pt x="1172163" y="65852"/>
                  <a:pt x="1174912" y="97973"/>
                  <a:pt x="1179689" y="129822"/>
                </a:cubicBezTo>
                <a:cubicBezTo>
                  <a:pt x="1180572" y="135706"/>
                  <a:pt x="1181126" y="142548"/>
                  <a:pt x="1185333" y="146755"/>
                </a:cubicBezTo>
                <a:cubicBezTo>
                  <a:pt x="1191283" y="152705"/>
                  <a:pt x="1200177" y="154729"/>
                  <a:pt x="1207911" y="158044"/>
                </a:cubicBezTo>
                <a:cubicBezTo>
                  <a:pt x="1213380" y="160388"/>
                  <a:pt x="1219273" y="161600"/>
                  <a:pt x="1224844" y="163689"/>
                </a:cubicBezTo>
                <a:cubicBezTo>
                  <a:pt x="1234331" y="167247"/>
                  <a:pt x="1243659" y="171215"/>
                  <a:pt x="1253066" y="174978"/>
                </a:cubicBezTo>
                <a:lnTo>
                  <a:pt x="1365955" y="169333"/>
                </a:lnTo>
                <a:cubicBezTo>
                  <a:pt x="1384333" y="168108"/>
                  <a:pt x="1453182" y="160268"/>
                  <a:pt x="1473200" y="158044"/>
                </a:cubicBezTo>
                <a:cubicBezTo>
                  <a:pt x="1488252" y="154281"/>
                  <a:pt x="1503141" y="149798"/>
                  <a:pt x="1518355" y="146755"/>
                </a:cubicBezTo>
                <a:cubicBezTo>
                  <a:pt x="1531401" y="144146"/>
                  <a:pt x="1544820" y="143720"/>
                  <a:pt x="1557866" y="141111"/>
                </a:cubicBezTo>
                <a:cubicBezTo>
                  <a:pt x="1573080" y="138068"/>
                  <a:pt x="1603022" y="129822"/>
                  <a:pt x="1603022" y="129822"/>
                </a:cubicBezTo>
              </a:path>
            </a:pathLst>
          </a:cu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1905000" y="1066800"/>
            <a:ext cx="3048000" cy="355600"/>
          </a:xfrm>
          <a:custGeom>
            <a:avLst/>
            <a:gdLst>
              <a:gd name="connsiteX0" fmla="*/ 0 w 1603022"/>
              <a:gd name="connsiteY0" fmla="*/ 355600 h 355600"/>
              <a:gd name="connsiteX1" fmla="*/ 90311 w 1603022"/>
              <a:gd name="connsiteY1" fmla="*/ 338667 h 355600"/>
              <a:gd name="connsiteX2" fmla="*/ 603955 w 1603022"/>
              <a:gd name="connsiteY2" fmla="*/ 333022 h 355600"/>
              <a:gd name="connsiteX3" fmla="*/ 649111 w 1603022"/>
              <a:gd name="connsiteY3" fmla="*/ 327378 h 355600"/>
              <a:gd name="connsiteX4" fmla="*/ 682978 w 1603022"/>
              <a:gd name="connsiteY4" fmla="*/ 316089 h 355600"/>
              <a:gd name="connsiteX5" fmla="*/ 716844 w 1603022"/>
              <a:gd name="connsiteY5" fmla="*/ 310444 h 355600"/>
              <a:gd name="connsiteX6" fmla="*/ 733778 w 1603022"/>
              <a:gd name="connsiteY6" fmla="*/ 304800 h 355600"/>
              <a:gd name="connsiteX7" fmla="*/ 767644 w 1603022"/>
              <a:gd name="connsiteY7" fmla="*/ 299155 h 355600"/>
              <a:gd name="connsiteX8" fmla="*/ 790222 w 1603022"/>
              <a:gd name="connsiteY8" fmla="*/ 287867 h 355600"/>
              <a:gd name="connsiteX9" fmla="*/ 857955 w 1603022"/>
              <a:gd name="connsiteY9" fmla="*/ 276578 h 355600"/>
              <a:gd name="connsiteX10" fmla="*/ 886178 w 1603022"/>
              <a:gd name="connsiteY10" fmla="*/ 270933 h 355600"/>
              <a:gd name="connsiteX11" fmla="*/ 903111 w 1603022"/>
              <a:gd name="connsiteY11" fmla="*/ 259644 h 355600"/>
              <a:gd name="connsiteX12" fmla="*/ 931333 w 1603022"/>
              <a:gd name="connsiteY12" fmla="*/ 254000 h 355600"/>
              <a:gd name="connsiteX13" fmla="*/ 993422 w 1603022"/>
              <a:gd name="connsiteY13" fmla="*/ 242711 h 355600"/>
              <a:gd name="connsiteX14" fmla="*/ 1010355 w 1603022"/>
              <a:gd name="connsiteY14" fmla="*/ 231422 h 355600"/>
              <a:gd name="connsiteX15" fmla="*/ 1066800 w 1603022"/>
              <a:gd name="connsiteY15" fmla="*/ 214489 h 355600"/>
              <a:gd name="connsiteX16" fmla="*/ 1128889 w 1603022"/>
              <a:gd name="connsiteY16" fmla="*/ 174978 h 355600"/>
              <a:gd name="connsiteX17" fmla="*/ 1157111 w 1603022"/>
              <a:gd name="connsiteY17" fmla="*/ 158044 h 355600"/>
              <a:gd name="connsiteX18" fmla="*/ 1185333 w 1603022"/>
              <a:gd name="connsiteY18" fmla="*/ 141111 h 355600"/>
              <a:gd name="connsiteX19" fmla="*/ 1207911 w 1603022"/>
              <a:gd name="connsiteY19" fmla="*/ 129822 h 355600"/>
              <a:gd name="connsiteX20" fmla="*/ 1224844 w 1603022"/>
              <a:gd name="connsiteY20" fmla="*/ 112889 h 355600"/>
              <a:gd name="connsiteX21" fmla="*/ 1241778 w 1603022"/>
              <a:gd name="connsiteY21" fmla="*/ 101600 h 355600"/>
              <a:gd name="connsiteX22" fmla="*/ 1264355 w 1603022"/>
              <a:gd name="connsiteY22" fmla="*/ 84667 h 355600"/>
              <a:gd name="connsiteX23" fmla="*/ 1320800 w 1603022"/>
              <a:gd name="connsiteY23" fmla="*/ 45155 h 355600"/>
              <a:gd name="connsiteX24" fmla="*/ 1320800 w 1603022"/>
              <a:gd name="connsiteY24" fmla="*/ 5644 h 355600"/>
              <a:gd name="connsiteX25" fmla="*/ 1292578 w 1603022"/>
              <a:gd name="connsiteY25" fmla="*/ 0 h 355600"/>
              <a:gd name="connsiteX26" fmla="*/ 1190978 w 1603022"/>
              <a:gd name="connsiteY26" fmla="*/ 5644 h 355600"/>
              <a:gd name="connsiteX27" fmla="*/ 1174044 w 1603022"/>
              <a:gd name="connsiteY27" fmla="*/ 11289 h 355600"/>
              <a:gd name="connsiteX28" fmla="*/ 1168400 w 1603022"/>
              <a:gd name="connsiteY28" fmla="*/ 33867 h 355600"/>
              <a:gd name="connsiteX29" fmla="*/ 1179689 w 1603022"/>
              <a:gd name="connsiteY29" fmla="*/ 129822 h 355600"/>
              <a:gd name="connsiteX30" fmla="*/ 1185333 w 1603022"/>
              <a:gd name="connsiteY30" fmla="*/ 146755 h 355600"/>
              <a:gd name="connsiteX31" fmla="*/ 1207911 w 1603022"/>
              <a:gd name="connsiteY31" fmla="*/ 158044 h 355600"/>
              <a:gd name="connsiteX32" fmla="*/ 1224844 w 1603022"/>
              <a:gd name="connsiteY32" fmla="*/ 163689 h 355600"/>
              <a:gd name="connsiteX33" fmla="*/ 1253066 w 1603022"/>
              <a:gd name="connsiteY33" fmla="*/ 174978 h 355600"/>
              <a:gd name="connsiteX34" fmla="*/ 1365955 w 1603022"/>
              <a:gd name="connsiteY34" fmla="*/ 169333 h 355600"/>
              <a:gd name="connsiteX35" fmla="*/ 1473200 w 1603022"/>
              <a:gd name="connsiteY35" fmla="*/ 158044 h 355600"/>
              <a:gd name="connsiteX36" fmla="*/ 1518355 w 1603022"/>
              <a:gd name="connsiteY36" fmla="*/ 146755 h 355600"/>
              <a:gd name="connsiteX37" fmla="*/ 1557866 w 1603022"/>
              <a:gd name="connsiteY37" fmla="*/ 141111 h 355600"/>
              <a:gd name="connsiteX38" fmla="*/ 1603022 w 1603022"/>
              <a:gd name="connsiteY38" fmla="*/ 129822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603022" h="355600">
                <a:moveTo>
                  <a:pt x="0" y="355600"/>
                </a:moveTo>
                <a:cubicBezTo>
                  <a:pt x="40922" y="339231"/>
                  <a:pt x="31659" y="339817"/>
                  <a:pt x="90311" y="338667"/>
                </a:cubicBezTo>
                <a:lnTo>
                  <a:pt x="603955" y="333022"/>
                </a:lnTo>
                <a:cubicBezTo>
                  <a:pt x="619007" y="331141"/>
                  <a:pt x="634279" y="330556"/>
                  <a:pt x="649111" y="327378"/>
                </a:cubicBezTo>
                <a:cubicBezTo>
                  <a:pt x="660747" y="324885"/>
                  <a:pt x="671434" y="318975"/>
                  <a:pt x="682978" y="316089"/>
                </a:cubicBezTo>
                <a:cubicBezTo>
                  <a:pt x="694081" y="313313"/>
                  <a:pt x="705672" y="312927"/>
                  <a:pt x="716844" y="310444"/>
                </a:cubicBezTo>
                <a:cubicBezTo>
                  <a:pt x="722652" y="309153"/>
                  <a:pt x="727970" y="306091"/>
                  <a:pt x="733778" y="304800"/>
                </a:cubicBezTo>
                <a:cubicBezTo>
                  <a:pt x="744950" y="302317"/>
                  <a:pt x="756355" y="301037"/>
                  <a:pt x="767644" y="299155"/>
                </a:cubicBezTo>
                <a:cubicBezTo>
                  <a:pt x="775170" y="295392"/>
                  <a:pt x="782059" y="289908"/>
                  <a:pt x="790222" y="287867"/>
                </a:cubicBezTo>
                <a:cubicBezTo>
                  <a:pt x="812428" y="282316"/>
                  <a:pt x="835510" y="281067"/>
                  <a:pt x="857955" y="276578"/>
                </a:cubicBezTo>
                <a:lnTo>
                  <a:pt x="886178" y="270933"/>
                </a:lnTo>
                <a:cubicBezTo>
                  <a:pt x="891822" y="267170"/>
                  <a:pt x="896759" y="262026"/>
                  <a:pt x="903111" y="259644"/>
                </a:cubicBezTo>
                <a:cubicBezTo>
                  <a:pt x="912094" y="256275"/>
                  <a:pt x="921968" y="256081"/>
                  <a:pt x="931333" y="254000"/>
                </a:cubicBezTo>
                <a:cubicBezTo>
                  <a:pt x="979244" y="243353"/>
                  <a:pt x="924920" y="252496"/>
                  <a:pt x="993422" y="242711"/>
                </a:cubicBezTo>
                <a:cubicBezTo>
                  <a:pt x="999066" y="238948"/>
                  <a:pt x="1003919" y="233567"/>
                  <a:pt x="1010355" y="231422"/>
                </a:cubicBezTo>
                <a:cubicBezTo>
                  <a:pt x="1062141" y="214160"/>
                  <a:pt x="1026914" y="238421"/>
                  <a:pt x="1066800" y="214489"/>
                </a:cubicBezTo>
                <a:cubicBezTo>
                  <a:pt x="1087836" y="201868"/>
                  <a:pt x="1108086" y="187980"/>
                  <a:pt x="1128889" y="174978"/>
                </a:cubicBezTo>
                <a:cubicBezTo>
                  <a:pt x="1138192" y="169163"/>
                  <a:pt x="1147704" y="163689"/>
                  <a:pt x="1157111" y="158044"/>
                </a:cubicBezTo>
                <a:cubicBezTo>
                  <a:pt x="1166518" y="152400"/>
                  <a:pt x="1175521" y="146017"/>
                  <a:pt x="1185333" y="141111"/>
                </a:cubicBezTo>
                <a:cubicBezTo>
                  <a:pt x="1192859" y="137348"/>
                  <a:pt x="1201064" y="134713"/>
                  <a:pt x="1207911" y="129822"/>
                </a:cubicBezTo>
                <a:cubicBezTo>
                  <a:pt x="1214406" y="125182"/>
                  <a:pt x="1218712" y="117999"/>
                  <a:pt x="1224844" y="112889"/>
                </a:cubicBezTo>
                <a:cubicBezTo>
                  <a:pt x="1230056" y="108546"/>
                  <a:pt x="1236258" y="105543"/>
                  <a:pt x="1241778" y="101600"/>
                </a:cubicBezTo>
                <a:cubicBezTo>
                  <a:pt x="1249433" y="96132"/>
                  <a:pt x="1256648" y="90062"/>
                  <a:pt x="1264355" y="84667"/>
                </a:cubicBezTo>
                <a:cubicBezTo>
                  <a:pt x="1333839" y="36028"/>
                  <a:pt x="1268100" y="84682"/>
                  <a:pt x="1320800" y="45155"/>
                </a:cubicBezTo>
                <a:cubicBezTo>
                  <a:pt x="1324407" y="34334"/>
                  <a:pt x="1333742" y="16429"/>
                  <a:pt x="1320800" y="5644"/>
                </a:cubicBezTo>
                <a:cubicBezTo>
                  <a:pt x="1313430" y="-498"/>
                  <a:pt x="1301985" y="1881"/>
                  <a:pt x="1292578" y="0"/>
                </a:cubicBezTo>
                <a:cubicBezTo>
                  <a:pt x="1258711" y="1881"/>
                  <a:pt x="1224744" y="2428"/>
                  <a:pt x="1190978" y="5644"/>
                </a:cubicBezTo>
                <a:cubicBezTo>
                  <a:pt x="1185055" y="6208"/>
                  <a:pt x="1177761" y="6643"/>
                  <a:pt x="1174044" y="11289"/>
                </a:cubicBezTo>
                <a:cubicBezTo>
                  <a:pt x="1169198" y="17347"/>
                  <a:pt x="1170281" y="26341"/>
                  <a:pt x="1168400" y="33867"/>
                </a:cubicBezTo>
                <a:cubicBezTo>
                  <a:pt x="1172163" y="65852"/>
                  <a:pt x="1174912" y="97973"/>
                  <a:pt x="1179689" y="129822"/>
                </a:cubicBezTo>
                <a:cubicBezTo>
                  <a:pt x="1180572" y="135706"/>
                  <a:pt x="1181126" y="142548"/>
                  <a:pt x="1185333" y="146755"/>
                </a:cubicBezTo>
                <a:cubicBezTo>
                  <a:pt x="1191283" y="152705"/>
                  <a:pt x="1200177" y="154729"/>
                  <a:pt x="1207911" y="158044"/>
                </a:cubicBezTo>
                <a:cubicBezTo>
                  <a:pt x="1213380" y="160388"/>
                  <a:pt x="1219273" y="161600"/>
                  <a:pt x="1224844" y="163689"/>
                </a:cubicBezTo>
                <a:cubicBezTo>
                  <a:pt x="1234331" y="167247"/>
                  <a:pt x="1243659" y="171215"/>
                  <a:pt x="1253066" y="174978"/>
                </a:cubicBezTo>
                <a:lnTo>
                  <a:pt x="1365955" y="169333"/>
                </a:lnTo>
                <a:cubicBezTo>
                  <a:pt x="1384333" y="168108"/>
                  <a:pt x="1453182" y="160268"/>
                  <a:pt x="1473200" y="158044"/>
                </a:cubicBezTo>
                <a:cubicBezTo>
                  <a:pt x="1488252" y="154281"/>
                  <a:pt x="1503141" y="149798"/>
                  <a:pt x="1518355" y="146755"/>
                </a:cubicBezTo>
                <a:cubicBezTo>
                  <a:pt x="1531401" y="144146"/>
                  <a:pt x="1544820" y="143720"/>
                  <a:pt x="1557866" y="141111"/>
                </a:cubicBezTo>
                <a:cubicBezTo>
                  <a:pt x="1573080" y="138068"/>
                  <a:pt x="1603022" y="129822"/>
                  <a:pt x="1603022" y="129822"/>
                </a:cubicBezTo>
              </a:path>
            </a:pathLst>
          </a:cu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1676400" y="1473200"/>
            <a:ext cx="1295400" cy="355600"/>
          </a:xfrm>
          <a:custGeom>
            <a:avLst/>
            <a:gdLst>
              <a:gd name="connsiteX0" fmla="*/ 0 w 1603022"/>
              <a:gd name="connsiteY0" fmla="*/ 355600 h 355600"/>
              <a:gd name="connsiteX1" fmla="*/ 90311 w 1603022"/>
              <a:gd name="connsiteY1" fmla="*/ 338667 h 355600"/>
              <a:gd name="connsiteX2" fmla="*/ 603955 w 1603022"/>
              <a:gd name="connsiteY2" fmla="*/ 333022 h 355600"/>
              <a:gd name="connsiteX3" fmla="*/ 649111 w 1603022"/>
              <a:gd name="connsiteY3" fmla="*/ 327378 h 355600"/>
              <a:gd name="connsiteX4" fmla="*/ 682978 w 1603022"/>
              <a:gd name="connsiteY4" fmla="*/ 316089 h 355600"/>
              <a:gd name="connsiteX5" fmla="*/ 716844 w 1603022"/>
              <a:gd name="connsiteY5" fmla="*/ 310444 h 355600"/>
              <a:gd name="connsiteX6" fmla="*/ 733778 w 1603022"/>
              <a:gd name="connsiteY6" fmla="*/ 304800 h 355600"/>
              <a:gd name="connsiteX7" fmla="*/ 767644 w 1603022"/>
              <a:gd name="connsiteY7" fmla="*/ 299155 h 355600"/>
              <a:gd name="connsiteX8" fmla="*/ 790222 w 1603022"/>
              <a:gd name="connsiteY8" fmla="*/ 287867 h 355600"/>
              <a:gd name="connsiteX9" fmla="*/ 857955 w 1603022"/>
              <a:gd name="connsiteY9" fmla="*/ 276578 h 355600"/>
              <a:gd name="connsiteX10" fmla="*/ 886178 w 1603022"/>
              <a:gd name="connsiteY10" fmla="*/ 270933 h 355600"/>
              <a:gd name="connsiteX11" fmla="*/ 903111 w 1603022"/>
              <a:gd name="connsiteY11" fmla="*/ 259644 h 355600"/>
              <a:gd name="connsiteX12" fmla="*/ 931333 w 1603022"/>
              <a:gd name="connsiteY12" fmla="*/ 254000 h 355600"/>
              <a:gd name="connsiteX13" fmla="*/ 993422 w 1603022"/>
              <a:gd name="connsiteY13" fmla="*/ 242711 h 355600"/>
              <a:gd name="connsiteX14" fmla="*/ 1010355 w 1603022"/>
              <a:gd name="connsiteY14" fmla="*/ 231422 h 355600"/>
              <a:gd name="connsiteX15" fmla="*/ 1066800 w 1603022"/>
              <a:gd name="connsiteY15" fmla="*/ 214489 h 355600"/>
              <a:gd name="connsiteX16" fmla="*/ 1128889 w 1603022"/>
              <a:gd name="connsiteY16" fmla="*/ 174978 h 355600"/>
              <a:gd name="connsiteX17" fmla="*/ 1157111 w 1603022"/>
              <a:gd name="connsiteY17" fmla="*/ 158044 h 355600"/>
              <a:gd name="connsiteX18" fmla="*/ 1185333 w 1603022"/>
              <a:gd name="connsiteY18" fmla="*/ 141111 h 355600"/>
              <a:gd name="connsiteX19" fmla="*/ 1207911 w 1603022"/>
              <a:gd name="connsiteY19" fmla="*/ 129822 h 355600"/>
              <a:gd name="connsiteX20" fmla="*/ 1224844 w 1603022"/>
              <a:gd name="connsiteY20" fmla="*/ 112889 h 355600"/>
              <a:gd name="connsiteX21" fmla="*/ 1241778 w 1603022"/>
              <a:gd name="connsiteY21" fmla="*/ 101600 h 355600"/>
              <a:gd name="connsiteX22" fmla="*/ 1264355 w 1603022"/>
              <a:gd name="connsiteY22" fmla="*/ 84667 h 355600"/>
              <a:gd name="connsiteX23" fmla="*/ 1320800 w 1603022"/>
              <a:gd name="connsiteY23" fmla="*/ 45155 h 355600"/>
              <a:gd name="connsiteX24" fmla="*/ 1320800 w 1603022"/>
              <a:gd name="connsiteY24" fmla="*/ 5644 h 355600"/>
              <a:gd name="connsiteX25" fmla="*/ 1292578 w 1603022"/>
              <a:gd name="connsiteY25" fmla="*/ 0 h 355600"/>
              <a:gd name="connsiteX26" fmla="*/ 1190978 w 1603022"/>
              <a:gd name="connsiteY26" fmla="*/ 5644 h 355600"/>
              <a:gd name="connsiteX27" fmla="*/ 1174044 w 1603022"/>
              <a:gd name="connsiteY27" fmla="*/ 11289 h 355600"/>
              <a:gd name="connsiteX28" fmla="*/ 1168400 w 1603022"/>
              <a:gd name="connsiteY28" fmla="*/ 33867 h 355600"/>
              <a:gd name="connsiteX29" fmla="*/ 1179689 w 1603022"/>
              <a:gd name="connsiteY29" fmla="*/ 129822 h 355600"/>
              <a:gd name="connsiteX30" fmla="*/ 1185333 w 1603022"/>
              <a:gd name="connsiteY30" fmla="*/ 146755 h 355600"/>
              <a:gd name="connsiteX31" fmla="*/ 1207911 w 1603022"/>
              <a:gd name="connsiteY31" fmla="*/ 158044 h 355600"/>
              <a:gd name="connsiteX32" fmla="*/ 1224844 w 1603022"/>
              <a:gd name="connsiteY32" fmla="*/ 163689 h 355600"/>
              <a:gd name="connsiteX33" fmla="*/ 1253066 w 1603022"/>
              <a:gd name="connsiteY33" fmla="*/ 174978 h 355600"/>
              <a:gd name="connsiteX34" fmla="*/ 1365955 w 1603022"/>
              <a:gd name="connsiteY34" fmla="*/ 169333 h 355600"/>
              <a:gd name="connsiteX35" fmla="*/ 1473200 w 1603022"/>
              <a:gd name="connsiteY35" fmla="*/ 158044 h 355600"/>
              <a:gd name="connsiteX36" fmla="*/ 1518355 w 1603022"/>
              <a:gd name="connsiteY36" fmla="*/ 146755 h 355600"/>
              <a:gd name="connsiteX37" fmla="*/ 1557866 w 1603022"/>
              <a:gd name="connsiteY37" fmla="*/ 141111 h 355600"/>
              <a:gd name="connsiteX38" fmla="*/ 1603022 w 1603022"/>
              <a:gd name="connsiteY38" fmla="*/ 129822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603022" h="355600">
                <a:moveTo>
                  <a:pt x="0" y="355600"/>
                </a:moveTo>
                <a:cubicBezTo>
                  <a:pt x="40922" y="339231"/>
                  <a:pt x="31659" y="339817"/>
                  <a:pt x="90311" y="338667"/>
                </a:cubicBezTo>
                <a:lnTo>
                  <a:pt x="603955" y="333022"/>
                </a:lnTo>
                <a:cubicBezTo>
                  <a:pt x="619007" y="331141"/>
                  <a:pt x="634279" y="330556"/>
                  <a:pt x="649111" y="327378"/>
                </a:cubicBezTo>
                <a:cubicBezTo>
                  <a:pt x="660747" y="324885"/>
                  <a:pt x="671434" y="318975"/>
                  <a:pt x="682978" y="316089"/>
                </a:cubicBezTo>
                <a:cubicBezTo>
                  <a:pt x="694081" y="313313"/>
                  <a:pt x="705672" y="312927"/>
                  <a:pt x="716844" y="310444"/>
                </a:cubicBezTo>
                <a:cubicBezTo>
                  <a:pt x="722652" y="309153"/>
                  <a:pt x="727970" y="306091"/>
                  <a:pt x="733778" y="304800"/>
                </a:cubicBezTo>
                <a:cubicBezTo>
                  <a:pt x="744950" y="302317"/>
                  <a:pt x="756355" y="301037"/>
                  <a:pt x="767644" y="299155"/>
                </a:cubicBezTo>
                <a:cubicBezTo>
                  <a:pt x="775170" y="295392"/>
                  <a:pt x="782059" y="289908"/>
                  <a:pt x="790222" y="287867"/>
                </a:cubicBezTo>
                <a:cubicBezTo>
                  <a:pt x="812428" y="282316"/>
                  <a:pt x="835510" y="281067"/>
                  <a:pt x="857955" y="276578"/>
                </a:cubicBezTo>
                <a:lnTo>
                  <a:pt x="886178" y="270933"/>
                </a:lnTo>
                <a:cubicBezTo>
                  <a:pt x="891822" y="267170"/>
                  <a:pt x="896759" y="262026"/>
                  <a:pt x="903111" y="259644"/>
                </a:cubicBezTo>
                <a:cubicBezTo>
                  <a:pt x="912094" y="256275"/>
                  <a:pt x="921968" y="256081"/>
                  <a:pt x="931333" y="254000"/>
                </a:cubicBezTo>
                <a:cubicBezTo>
                  <a:pt x="979244" y="243353"/>
                  <a:pt x="924920" y="252496"/>
                  <a:pt x="993422" y="242711"/>
                </a:cubicBezTo>
                <a:cubicBezTo>
                  <a:pt x="999066" y="238948"/>
                  <a:pt x="1003919" y="233567"/>
                  <a:pt x="1010355" y="231422"/>
                </a:cubicBezTo>
                <a:cubicBezTo>
                  <a:pt x="1062141" y="214160"/>
                  <a:pt x="1026914" y="238421"/>
                  <a:pt x="1066800" y="214489"/>
                </a:cubicBezTo>
                <a:cubicBezTo>
                  <a:pt x="1087836" y="201868"/>
                  <a:pt x="1108086" y="187980"/>
                  <a:pt x="1128889" y="174978"/>
                </a:cubicBezTo>
                <a:cubicBezTo>
                  <a:pt x="1138192" y="169163"/>
                  <a:pt x="1147704" y="163689"/>
                  <a:pt x="1157111" y="158044"/>
                </a:cubicBezTo>
                <a:cubicBezTo>
                  <a:pt x="1166518" y="152400"/>
                  <a:pt x="1175521" y="146017"/>
                  <a:pt x="1185333" y="141111"/>
                </a:cubicBezTo>
                <a:cubicBezTo>
                  <a:pt x="1192859" y="137348"/>
                  <a:pt x="1201064" y="134713"/>
                  <a:pt x="1207911" y="129822"/>
                </a:cubicBezTo>
                <a:cubicBezTo>
                  <a:pt x="1214406" y="125182"/>
                  <a:pt x="1218712" y="117999"/>
                  <a:pt x="1224844" y="112889"/>
                </a:cubicBezTo>
                <a:cubicBezTo>
                  <a:pt x="1230056" y="108546"/>
                  <a:pt x="1236258" y="105543"/>
                  <a:pt x="1241778" y="101600"/>
                </a:cubicBezTo>
                <a:cubicBezTo>
                  <a:pt x="1249433" y="96132"/>
                  <a:pt x="1256648" y="90062"/>
                  <a:pt x="1264355" y="84667"/>
                </a:cubicBezTo>
                <a:cubicBezTo>
                  <a:pt x="1333839" y="36028"/>
                  <a:pt x="1268100" y="84682"/>
                  <a:pt x="1320800" y="45155"/>
                </a:cubicBezTo>
                <a:cubicBezTo>
                  <a:pt x="1324407" y="34334"/>
                  <a:pt x="1333742" y="16429"/>
                  <a:pt x="1320800" y="5644"/>
                </a:cubicBezTo>
                <a:cubicBezTo>
                  <a:pt x="1313430" y="-498"/>
                  <a:pt x="1301985" y="1881"/>
                  <a:pt x="1292578" y="0"/>
                </a:cubicBezTo>
                <a:cubicBezTo>
                  <a:pt x="1258711" y="1881"/>
                  <a:pt x="1224744" y="2428"/>
                  <a:pt x="1190978" y="5644"/>
                </a:cubicBezTo>
                <a:cubicBezTo>
                  <a:pt x="1185055" y="6208"/>
                  <a:pt x="1177761" y="6643"/>
                  <a:pt x="1174044" y="11289"/>
                </a:cubicBezTo>
                <a:cubicBezTo>
                  <a:pt x="1169198" y="17347"/>
                  <a:pt x="1170281" y="26341"/>
                  <a:pt x="1168400" y="33867"/>
                </a:cubicBezTo>
                <a:cubicBezTo>
                  <a:pt x="1172163" y="65852"/>
                  <a:pt x="1174912" y="97973"/>
                  <a:pt x="1179689" y="129822"/>
                </a:cubicBezTo>
                <a:cubicBezTo>
                  <a:pt x="1180572" y="135706"/>
                  <a:pt x="1181126" y="142548"/>
                  <a:pt x="1185333" y="146755"/>
                </a:cubicBezTo>
                <a:cubicBezTo>
                  <a:pt x="1191283" y="152705"/>
                  <a:pt x="1200177" y="154729"/>
                  <a:pt x="1207911" y="158044"/>
                </a:cubicBezTo>
                <a:cubicBezTo>
                  <a:pt x="1213380" y="160388"/>
                  <a:pt x="1219273" y="161600"/>
                  <a:pt x="1224844" y="163689"/>
                </a:cubicBezTo>
                <a:cubicBezTo>
                  <a:pt x="1234331" y="167247"/>
                  <a:pt x="1243659" y="171215"/>
                  <a:pt x="1253066" y="174978"/>
                </a:cubicBezTo>
                <a:lnTo>
                  <a:pt x="1365955" y="169333"/>
                </a:lnTo>
                <a:cubicBezTo>
                  <a:pt x="1384333" y="168108"/>
                  <a:pt x="1453182" y="160268"/>
                  <a:pt x="1473200" y="158044"/>
                </a:cubicBezTo>
                <a:cubicBezTo>
                  <a:pt x="1488252" y="154281"/>
                  <a:pt x="1503141" y="149798"/>
                  <a:pt x="1518355" y="146755"/>
                </a:cubicBezTo>
                <a:cubicBezTo>
                  <a:pt x="1531401" y="144146"/>
                  <a:pt x="1544820" y="143720"/>
                  <a:pt x="1557866" y="141111"/>
                </a:cubicBezTo>
                <a:cubicBezTo>
                  <a:pt x="1573080" y="138068"/>
                  <a:pt x="1603022" y="129822"/>
                  <a:pt x="1603022" y="129822"/>
                </a:cubicBezTo>
              </a:path>
            </a:pathLst>
          </a:cu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04800" y="3276600"/>
            <a:ext cx="4110566" cy="1332087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Flexible assignment deadlines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5% “by due-date” bonus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Can 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submit 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full credit until final exams </a:t>
            </a: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start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4876800" y="3293711"/>
            <a:ext cx="3733800" cy="1297865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Participation points </a:t>
            </a:r>
            <a:r>
              <a:rPr 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(15%)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Check-in each class meeting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In-class group exercises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Q &amp; A on discussion board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531283" y="4948519"/>
            <a:ext cx="3657600" cy="1041625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Flexible weekly quizzes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1 point “during class” bonus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Can submit up until midnight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4419600" y="4842663"/>
            <a:ext cx="4648200" cy="1253337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Open web exams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Problem-solving (design or coding)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Divergent thinking (multiple solutions)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24 hours to submit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1905000" y="6248400"/>
            <a:ext cx="5338234" cy="381048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submissions through </a:t>
            </a:r>
            <a:r>
              <a:rPr lang="en-US" sz="2400" b="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dropbox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submit</a:t>
            </a:r>
            <a:endParaRPr lang="en-US" sz="2000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7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teaching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457200" y="990600"/>
            <a:ext cx="3810000" cy="4572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&gt;95% online attendance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810000" y="1669573"/>
            <a:ext cx="4800600" cy="4572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Higher grades across the board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295400" y="2348546"/>
            <a:ext cx="3810000" cy="457200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student satisfaction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695700" y="3027519"/>
            <a:ext cx="4914900" cy="808656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Each exam was clearly unique—students worked individually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09600" y="4057948"/>
            <a:ext cx="4191000" cy="934155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careful design,  exams were quick to grade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141538" y="5213876"/>
            <a:ext cx="6705600" cy="1263124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Most assignments on time</a:t>
            </a:r>
          </a:p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 few students submitted at the last minute … and were very grateful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9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" y="0"/>
            <a:ext cx="7931149" cy="1600200"/>
          </a:xfrm>
        </p:spPr>
        <p:txBody>
          <a:bodyPr/>
          <a:lstStyle/>
          <a:p>
            <a:r>
              <a:rPr lang="en-US" dirty="0" smtClean="0"/>
              <a:t>What’s a “divergent thinking” exam?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762000" y="1524000"/>
            <a:ext cx="7620000" cy="6858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Divergent thinking: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Many possible solutions</a:t>
            </a:r>
            <a:endParaRPr lang="en-US" sz="3200" b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52400" y="2438400"/>
            <a:ext cx="6324600" cy="1945009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programming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final exam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Choose the language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your own UI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Optional elements: Implement 3 of 5 options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software structure yourself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209800" y="4531991"/>
            <a:ext cx="6324600" cy="1945009"/>
          </a:xfrm>
          <a:prstGeom prst="roundRect">
            <a:avLst/>
          </a:prstGeom>
          <a:solidFill>
            <a:srgbClr val="9900CC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Software testing final exam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Test 3 of 5 program components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3 of 5 test criteria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Automate one set of tests (your choice)</a:t>
            </a:r>
          </a:p>
          <a:p>
            <a:pPr marL="182880" marR="0" indent="-18288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Format your tests any way you want</a:t>
            </a:r>
          </a:p>
        </p:txBody>
      </p:sp>
    </p:spTree>
    <p:extLst>
      <p:ext uri="{BB962C8B-B14F-4D97-AF65-F5344CB8AC3E}">
        <p14:creationId xmlns:p14="http://schemas.microsoft.com/office/powerpoint/2010/main" val="23445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models?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143000" y="1141379"/>
            <a:ext cx="6858000" cy="119224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 to solve problems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Don’t solve problems to model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743200" y="5791200"/>
            <a:ext cx="3657600" cy="8382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Jeff Offutt</a:t>
            </a:r>
          </a:p>
          <a:p>
            <a:pPr algn="ctr">
              <a:defRPr/>
            </a:pPr>
            <a:r>
              <a:rPr lang="en-US" sz="2000" b="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cs.gmu.edu</a:t>
            </a:r>
            <a:r>
              <a:rPr lang="en-US" sz="2000" b="0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/~</a:t>
            </a:r>
            <a:r>
              <a:rPr lang="en-US" sz="2000" b="0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offutt</a:t>
            </a:r>
            <a:endParaRPr lang="en-US" sz="2000" b="0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828800" y="2695580"/>
            <a:ext cx="5486400" cy="301942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Let’s talk for awhile.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I’ll take any 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questions 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about: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modeling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research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teaching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baseball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80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of a site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1447800"/>
          </a:xfrm>
        </p:spPr>
        <p:txBody>
          <a:bodyPr/>
          <a:lstStyle/>
          <a:p>
            <a:r>
              <a:rPr lang="en-US" dirty="0" smtClean="0"/>
              <a:t>A two-day </a:t>
            </a:r>
            <a:r>
              <a:rPr lang="en-US" dirty="0"/>
              <a:t>visit to </a:t>
            </a:r>
            <a:r>
              <a:rPr lang="en-US" dirty="0" smtClean="0"/>
              <a:t>Rockwell-Collins’ facility </a:t>
            </a:r>
            <a:r>
              <a:rPr lang="en-US" dirty="0"/>
              <a:t>in Iowa</a:t>
            </a:r>
          </a:p>
          <a:p>
            <a:r>
              <a:rPr lang="en-US" dirty="0"/>
              <a:t>Met with research group, managers, project leads, developers, and </a:t>
            </a:r>
            <a:r>
              <a:rPr lang="en-US" dirty="0" smtClean="0"/>
              <a:t>testers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85434" y="2730665"/>
            <a:ext cx="3243566" cy="1143846"/>
            <a:chOff x="185434" y="2730665"/>
            <a:chExt cx="3243566" cy="1143846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34" y="2730665"/>
              <a:ext cx="1066800" cy="1143846"/>
            </a:xfrm>
            <a:prstGeom prst="rect">
              <a:avLst/>
            </a:prstGeom>
          </p:spPr>
        </p:pic>
        <p:sp>
          <p:nvSpPr>
            <p:cNvPr id="8" name="Oval Callout 7"/>
            <p:cNvSpPr/>
            <p:nvPr/>
          </p:nvSpPr>
          <p:spPr bwMode="auto">
            <a:xfrm>
              <a:off x="1149398" y="2761523"/>
              <a:ext cx="2279602" cy="756549"/>
            </a:xfrm>
            <a:prstGeom prst="wedgeEllipseCallout">
              <a:avLst>
                <a:gd name="adj1" fmla="val -64168"/>
                <a:gd name="adj2" fmla="val 13600"/>
              </a:avLst>
            </a:prstGeom>
            <a:solidFill>
              <a:schemeClr val="accent1"/>
            </a:solidFill>
            <a:ln w="19050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“We </a:t>
              </a:r>
              <a:r>
                <a:rPr lang="en-US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use formal specs!”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19600" y="2806865"/>
            <a:ext cx="4038600" cy="1171786"/>
            <a:chOff x="4419600" y="2806865"/>
            <a:chExt cx="4038600" cy="117178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380"/>
            <a:stretch/>
          </p:blipFill>
          <p:spPr>
            <a:xfrm>
              <a:off x="4419600" y="2806865"/>
              <a:ext cx="1368716" cy="1152084"/>
            </a:xfrm>
            <a:prstGeom prst="rect">
              <a:avLst/>
            </a:prstGeom>
          </p:spPr>
        </p:pic>
        <p:sp>
          <p:nvSpPr>
            <p:cNvPr id="10" name="Oval Callout 9"/>
            <p:cNvSpPr/>
            <p:nvPr/>
          </p:nvSpPr>
          <p:spPr bwMode="auto">
            <a:xfrm>
              <a:off x="5812686" y="3090970"/>
              <a:ext cx="1600200" cy="756549"/>
            </a:xfrm>
            <a:prstGeom prst="wedgeEllipseCallout">
              <a:avLst>
                <a:gd name="adj1" fmla="val -83176"/>
                <a:gd name="adj2" fmla="val 21904"/>
              </a:avLst>
            </a:prstGeom>
            <a:solidFill>
              <a:schemeClr val="accent1"/>
            </a:solidFill>
            <a:ln w="19050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“See our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specs?</a:t>
              </a:r>
              <a:r>
                <a:rPr lang="en-US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”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8" t="4369" r="4634" b="12623"/>
            <a:stretch/>
          </p:blipFill>
          <p:spPr>
            <a:xfrm>
              <a:off x="7086600" y="2936235"/>
              <a:ext cx="1371600" cy="1042416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57513" y="4302638"/>
            <a:ext cx="5100287" cy="1336162"/>
            <a:chOff x="157513" y="4302638"/>
            <a:chExt cx="5100287" cy="133616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513" y="4302638"/>
              <a:ext cx="1190362" cy="1190362"/>
            </a:xfrm>
            <a:prstGeom prst="rect">
              <a:avLst/>
            </a:prstGeom>
          </p:spPr>
        </p:pic>
        <p:sp>
          <p:nvSpPr>
            <p:cNvPr id="13" name="Oval Callout 12"/>
            <p:cNvSpPr/>
            <p:nvPr/>
          </p:nvSpPr>
          <p:spPr bwMode="auto">
            <a:xfrm>
              <a:off x="1347875" y="4338495"/>
              <a:ext cx="3909925" cy="1300305"/>
            </a:xfrm>
            <a:prstGeom prst="wedgeEllipseCallout">
              <a:avLst>
                <a:gd name="adj1" fmla="val -62792"/>
                <a:gd name="adj2" fmla="val -4635"/>
              </a:avLst>
            </a:prstGeom>
            <a:solidFill>
              <a:schemeClr val="accent1"/>
            </a:solidFill>
            <a:ln w="19050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“</a:t>
              </a:r>
              <a:r>
                <a:rPr lang="en-US" sz="1600" b="0" i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We </a:t>
              </a:r>
              <a:r>
                <a:rPr lang="en-US" sz="1600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ain’t</a:t>
              </a:r>
              <a:r>
                <a:rPr lang="en-US" sz="1600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600" b="0" i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mathematicians</a:t>
              </a:r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.”</a:t>
              </a:r>
            </a:p>
            <a:p>
              <a:pPr algn="ctr"/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We </a:t>
              </a:r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make formal </a:t>
              </a:r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specifications after </a:t>
              </a:r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the software </a:t>
              </a:r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is </a:t>
              </a:r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finished.</a:t>
              </a: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But </a:t>
              </a:r>
              <a:r>
                <a:rPr lang="en-US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we use </a:t>
              </a:r>
              <a:r>
                <a:rPr lang="en-US" dirty="0" smtClean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UML diagrams</a:t>
              </a:r>
              <a:r>
                <a:rPr lang="en-US" sz="1600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20312" y="4862980"/>
            <a:ext cx="3909926" cy="1842620"/>
            <a:chOff x="5020312" y="4862980"/>
            <a:chExt cx="3909926" cy="184262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312" y="5129791"/>
              <a:ext cx="1275613" cy="1575809"/>
            </a:xfrm>
            <a:prstGeom prst="rect">
              <a:avLst/>
            </a:prstGeom>
          </p:spPr>
        </p:pic>
        <p:sp>
          <p:nvSpPr>
            <p:cNvPr id="15" name="Oval Callout 14"/>
            <p:cNvSpPr/>
            <p:nvPr/>
          </p:nvSpPr>
          <p:spPr bwMode="auto">
            <a:xfrm>
              <a:off x="6295926" y="4862980"/>
              <a:ext cx="2634312" cy="1156820"/>
            </a:xfrm>
            <a:prstGeom prst="wedgeEllipseCallout">
              <a:avLst>
                <a:gd name="adj1" fmla="val -70152"/>
                <a:gd name="adj2" fmla="val -217"/>
              </a:avLst>
            </a:prstGeom>
            <a:solidFill>
              <a:schemeClr val="accent1"/>
            </a:solidFill>
            <a:ln w="19050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“We read code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and user manuals to 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write tests</a:t>
              </a:r>
              <a:r>
                <a:rPr lang="en-US" b="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”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644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visit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2514600" y="978966"/>
            <a:ext cx="4114800" cy="10668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Brainwave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We can design tests to cover (informal) graphs like UML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96656" y="2119189"/>
            <a:ext cx="3124200" cy="381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Managers didn’t believe me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785756" y="2119189"/>
            <a:ext cx="2865644" cy="381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Managers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hated the idea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016300" y="2119189"/>
            <a:ext cx="1969398" cy="381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FF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lost the funding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152400" y="3324826"/>
            <a:ext cx="8915400" cy="694815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Generating tests from UML specifications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Offutt and </a:t>
            </a:r>
            <a:r>
              <a:rPr lang="en-US" b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Abdurazik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UML 1999</a:t>
            </a:r>
          </a:p>
          <a:p>
            <a:r>
              <a:rPr lang="en-US" sz="1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(Finite state machines;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edge coverage, predicate testing, edge-pair</a:t>
            </a:r>
            <a:r>
              <a:rPr lang="en-US" sz="1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651 citations)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84297" y="4019006"/>
            <a:ext cx="7391400" cy="629194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UML collaboration diagrams for static checking and test </a:t>
            </a:r>
            <a:r>
              <a:rPr lang="en-US" b="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generation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b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Abdurazik</a:t>
            </a:r>
            <a:r>
              <a:rPr lang="en-US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Offutt, UML 2000 </a:t>
            </a:r>
            <a:r>
              <a:rPr lang="en-US" sz="16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(354 citations)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296656" y="2819400"/>
            <a:ext cx="8131636" cy="381000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rgbClr val="00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But, published the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irst MBT papers—creating the model-based testing field!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61948" y="5105400"/>
            <a:ext cx="1766852" cy="3810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Sort of …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1162195" y="5477675"/>
            <a:ext cx="7266097" cy="7432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approach to program testing</a:t>
            </a:r>
            <a:r>
              <a:rPr lang="en-US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 C 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Huang, ACM </a:t>
            </a:r>
            <a:r>
              <a:rPr lang="en-US" b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Computing Surveys, </a:t>
            </a:r>
            <a:r>
              <a:rPr lang="en-US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1975  (edge coverage on flowcharts)</a:t>
            </a:r>
          </a:p>
        </p:txBody>
      </p:sp>
    </p:spTree>
    <p:extLst>
      <p:ext uri="{BB962C8B-B14F-4D97-AF65-F5344CB8AC3E}">
        <p14:creationId xmlns:p14="http://schemas.microsoft.com/office/powerpoint/2010/main" val="69498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err="1" smtClean="0"/>
              <a:t>ain’t</a:t>
            </a:r>
            <a:r>
              <a:rPr lang="en-US" dirty="0" smtClean="0"/>
              <a:t> mathematicians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757DC-6909-4280-84B1-498D8079813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914400" y="1981200"/>
            <a:ext cx="7315200" cy="2362200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Software engineering research is at its best when 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our results help </a:t>
            </a:r>
            <a:r>
              <a:rPr lang="en-US" sz="32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0" dirty="0">
                <a:latin typeface="Calibri" panose="020F0502020204030204" pitchFamily="34" charset="0"/>
                <a:cs typeface="Calibri" panose="020F0502020204030204" pitchFamily="34" charset="0"/>
              </a:rPr>
              <a:t>software engineers create </a:t>
            </a:r>
            <a:r>
              <a:rPr lang="en-US" sz="32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</a:t>
            </a:r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software,</a:t>
            </a:r>
          </a:p>
          <a:p>
            <a:pPr algn="ctr"/>
            <a:r>
              <a:rPr lang="en-US" sz="32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better, faster, and cheaper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90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5E44FE-9A1B-4119-9942-148DA56A862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219200" y="1447800"/>
            <a:ext cx="6705600" cy="1905000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 project was a long time ago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When software was based on an 1800s-style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assembly line manufacturing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process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514600" y="4267200"/>
            <a:ext cx="4114800" cy="990600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Before the web changed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everything</a:t>
            </a:r>
          </a:p>
        </p:txBody>
      </p:sp>
    </p:spTree>
    <p:extLst>
      <p:ext uri="{BB962C8B-B14F-4D97-AF65-F5344CB8AC3E}">
        <p14:creationId xmlns:p14="http://schemas.microsoft.com/office/powerpoint/2010/main" val="364253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1980s waterfall process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609600" y="5878074"/>
            <a:ext cx="7924800" cy="512052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 all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design all  code all  test all  deploy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09600" y="5878074"/>
            <a:ext cx="7924800" cy="512052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pec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design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all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code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all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test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all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deploy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14400" y="1111958"/>
            <a:ext cx="2019300" cy="533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1973580" y="1880421"/>
            <a:ext cx="2019300" cy="533400"/>
          </a:xfrm>
          <a:prstGeom prst="round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Specifications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3032760" y="2648884"/>
            <a:ext cx="2019300" cy="533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Design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4091940" y="3417347"/>
            <a:ext cx="2019300" cy="533400"/>
          </a:xfrm>
          <a:prstGeom prst="round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5151120" y="4185810"/>
            <a:ext cx="2019300" cy="533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6210300" y="4954274"/>
            <a:ext cx="2019300" cy="533400"/>
          </a:xfrm>
          <a:prstGeom prst="round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Deploy</a:t>
            </a:r>
          </a:p>
        </p:txBody>
      </p:sp>
      <p:cxnSp>
        <p:nvCxnSpPr>
          <p:cNvPr id="16" name="Elbow Connector 15"/>
          <p:cNvCxnSpPr>
            <a:stCxn id="9" idx="3"/>
          </p:cNvCxnSpPr>
          <p:nvPr/>
        </p:nvCxnSpPr>
        <p:spPr bwMode="auto">
          <a:xfrm>
            <a:off x="2933700" y="1378658"/>
            <a:ext cx="495300" cy="501763"/>
          </a:xfrm>
          <a:prstGeom prst="bent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Elbow Connector 16"/>
          <p:cNvCxnSpPr/>
          <p:nvPr/>
        </p:nvCxnSpPr>
        <p:spPr bwMode="auto">
          <a:xfrm>
            <a:off x="7170420" y="4467734"/>
            <a:ext cx="495300" cy="501763"/>
          </a:xfrm>
          <a:prstGeom prst="bent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8" name="Elbow Connector 17"/>
          <p:cNvCxnSpPr/>
          <p:nvPr/>
        </p:nvCxnSpPr>
        <p:spPr bwMode="auto">
          <a:xfrm>
            <a:off x="5052060" y="2915584"/>
            <a:ext cx="495300" cy="501763"/>
          </a:xfrm>
          <a:prstGeom prst="bent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Elbow Connector 19"/>
          <p:cNvCxnSpPr>
            <a:endCxn id="11" idx="1"/>
          </p:cNvCxnSpPr>
          <p:nvPr/>
        </p:nvCxnSpPr>
        <p:spPr bwMode="auto">
          <a:xfrm>
            <a:off x="2362200" y="2413821"/>
            <a:ext cx="670560" cy="501763"/>
          </a:xfrm>
          <a:prstGeom prst="bentConnector3">
            <a:avLst>
              <a:gd name="adj1" fmla="val 2088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2" name="Elbow Connector 21"/>
          <p:cNvCxnSpPr>
            <a:endCxn id="13" idx="1"/>
          </p:cNvCxnSpPr>
          <p:nvPr/>
        </p:nvCxnSpPr>
        <p:spPr bwMode="auto">
          <a:xfrm>
            <a:off x="4572000" y="3950747"/>
            <a:ext cx="579120" cy="501763"/>
          </a:xfrm>
          <a:prstGeom prst="bentConnector3">
            <a:avLst>
              <a:gd name="adj1" fmla="val 3058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7" name="Rounded Rectangle 26"/>
          <p:cNvSpPr/>
          <p:nvPr/>
        </p:nvSpPr>
        <p:spPr bwMode="auto">
          <a:xfrm rot="1065955">
            <a:off x="5164506" y="1550460"/>
            <a:ext cx="3840480" cy="101194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Based on the century old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assembly line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80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assumptions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305697" y="1371600"/>
            <a:ext cx="6542903" cy="101194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Front-end effort can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yield software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that is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800" b="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perfect </a:t>
            </a:r>
            <a:r>
              <a:rPr lang="en-US" sz="2800" b="0" i="1" dirty="0">
                <a:latin typeface="Calibri" panose="020F0502020204030204" pitchFamily="34" charset="0"/>
                <a:cs typeface="Calibri" panose="020F0502020204030204" pitchFamily="34" charset="0"/>
              </a:rPr>
              <a:t>out of the </a:t>
            </a:r>
            <a:r>
              <a:rPr lang="en-US" sz="2800" b="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box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81000" y="3076464"/>
            <a:ext cx="8382000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High distribution cost: Release cycles measured in years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1104900" y="4281432"/>
            <a:ext cx="6934200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Very high design costs: Design must be perfect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1686698" y="5486400"/>
            <a:ext cx="5770605" cy="5334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Usability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was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poor: </a:t>
            </a:r>
            <a:r>
              <a:rPr lang="en-US" sz="2800" b="0" dirty="0">
                <a:latin typeface="Calibri" panose="020F0502020204030204" pitchFamily="34" charset="0"/>
                <a:cs typeface="Calibri" panose="020F0502020204030204" pitchFamily="34" charset="0"/>
              </a:rPr>
              <a:t>High support </a:t>
            </a:r>
            <a:r>
              <a:rPr lang="en-US" sz="28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costs</a:t>
            </a:r>
            <a:endParaRPr lang="en-US" sz="2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8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1990s changes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SEKE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752600" y="1279804"/>
            <a:ext cx="5645150" cy="896199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Storage</a:t>
            </a:r>
            <a:r>
              <a:rPr kumimoji="0" lang="en-US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became cheaper and smaller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driving down </a:t>
            </a:r>
            <a:r>
              <a:rPr lang="en-US" sz="24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distribution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costs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098675" y="2743200"/>
            <a:ext cx="4953000" cy="935455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Usability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got better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driving down </a:t>
            </a:r>
            <a:r>
              <a:rPr lang="en-US" sz="24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costs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098675" y="4267200"/>
            <a:ext cx="4953000" cy="914400"/>
          </a:xfrm>
          <a:prstGeom prst="roundRect">
            <a:avLst/>
          </a:prstGeom>
          <a:solidFill>
            <a:srgbClr val="0066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Unit testing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became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driving down </a:t>
            </a:r>
            <a:r>
              <a:rPr lang="en-US" sz="2400" b="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n-US" sz="24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costs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286000" y="5943600"/>
            <a:ext cx="4572000" cy="512052"/>
          </a:xfrm>
          <a:prstGeom prst="roundRect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Then the web changed everything</a:t>
            </a:r>
          </a:p>
        </p:txBody>
      </p:sp>
    </p:spTree>
    <p:extLst>
      <p:ext uri="{BB962C8B-B14F-4D97-AF65-F5344CB8AC3E}">
        <p14:creationId xmlns:p14="http://schemas.microsoft.com/office/powerpoint/2010/main" val="41464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400" b="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9824</TotalTime>
  <Words>1248</Words>
  <Application>Microsoft Office PowerPoint</Application>
  <PresentationFormat>On-screen Show (4:3)</PresentationFormat>
  <Paragraphs>243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Gill Sans MT</vt:lpstr>
      <vt:lpstr>Verdana</vt:lpstr>
      <vt:lpstr>Wingdings</vt:lpstr>
      <vt:lpstr>Beam</vt:lpstr>
      <vt:lpstr>Software engineers don't care about models but they want automated tests</vt:lpstr>
      <vt:lpstr>A story about a young guy</vt:lpstr>
      <vt:lpstr>Story of a site visit</vt:lpstr>
      <vt:lpstr>Results from visit</vt:lpstr>
      <vt:lpstr>We ain’t mathematicians</vt:lpstr>
      <vt:lpstr>PowerPoint Presentation</vt:lpstr>
      <vt:lpstr>1980s waterfall process</vt:lpstr>
      <vt:lpstr>Waterfall assumptions</vt:lpstr>
      <vt:lpstr>Late 1990s changes</vt:lpstr>
      <vt:lpstr>Assumptions no longer hold water</vt:lpstr>
      <vt:lpstr>Agile processes</vt:lpstr>
      <vt:lpstr>Test driven development (TDD)</vt:lpstr>
      <vt:lpstr>Minimum viable product (MVP)</vt:lpstr>
      <vt:lpstr>PowerPoint Presentation</vt:lpstr>
      <vt:lpstr>Models and agile methods</vt:lpstr>
      <vt:lpstr>PowerPoint Presentation</vt:lpstr>
      <vt:lpstr>Assembly line teaching is dated</vt:lpstr>
      <vt:lpstr>Our teaching model is wrong</vt:lpstr>
      <vt:lpstr>Agile teaching</vt:lpstr>
      <vt:lpstr>Pandemic agile online teaching</vt:lpstr>
      <vt:lpstr>Agile teaching results</vt:lpstr>
      <vt:lpstr>What’s a “divergent thinking” exam?</vt:lpstr>
      <vt:lpstr>Why do we need models?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and Software</dc:title>
  <dc:creator>Jeff Offutt</dc:creator>
  <cp:lastModifiedBy>Jeff Offutt</cp:lastModifiedBy>
  <cp:revision>606</cp:revision>
  <cp:lastPrinted>2021-06-29T19:23:40Z</cp:lastPrinted>
  <dcterms:created xsi:type="dcterms:W3CDTF">2005-11-01T03:10:52Z</dcterms:created>
  <dcterms:modified xsi:type="dcterms:W3CDTF">2021-06-30T21:37:45Z</dcterms:modified>
</cp:coreProperties>
</file>