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howSpecialPlsOnTitleSld="0" saveSubsetFonts="1" conformance="strict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68" r:id="rId2"/>
    <p:sldId id="349" r:id="rId3"/>
    <p:sldId id="351" r:id="rId4"/>
    <p:sldId id="352" r:id="rId5"/>
    <p:sldId id="347" r:id="rId6"/>
    <p:sldId id="358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25" r:id="rId16"/>
    <p:sldId id="370" r:id="rId17"/>
    <p:sldId id="372" r:id="rId18"/>
    <p:sldId id="371" r:id="rId19"/>
    <p:sldId id="373" r:id="rId2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000000"/>
    <a:srgbClr val="2D1478"/>
    <a:srgbClr val="2E1679"/>
    <a:srgbClr val="660066"/>
    <a:srgbClr val="E6E6E6"/>
    <a:srgbClr val="3333CC"/>
    <a:srgbClr val="000048"/>
    <a:srgbClr val="000066"/>
    <a:srgbClr val="0000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vertBarState="minimized" horzBarState="maximized">
    <p:restoredLeft sz="32.787%"/>
    <p:restoredTop sz="90.929%"/>
  </p:normalViewPr>
  <p:slideViewPr>
    <p:cSldViewPr>
      <p:cViewPr varScale="1">
        <p:scale>
          <a:sx n="73" d="100"/>
          <a:sy n="73" d="100"/>
        </p:scale>
        <p:origin x="10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75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purl.oclc.org/ooxml/officeDocument/relationships/slide" Target="slides/slide7.xml"/><Relationship Id="rId13" Type="http://purl.oclc.org/ooxml/officeDocument/relationships/slide" Target="slides/slide12.xml"/><Relationship Id="rId18" Type="http://purl.oclc.org/ooxml/officeDocument/relationships/slide" Target="slides/slide17.xml"/><Relationship Id="rId26" Type="http://purl.oclc.org/ooxml/officeDocument/relationships/tableStyles" Target="tableStyles.xml"/><Relationship Id="rId3" Type="http://purl.oclc.org/ooxml/officeDocument/relationships/slide" Target="slides/slide2.xml"/><Relationship Id="rId21" Type="http://purl.oclc.org/ooxml/officeDocument/relationships/notesMaster" Target="notesMasters/notesMaster1.xml"/><Relationship Id="rId7" Type="http://purl.oclc.org/ooxml/officeDocument/relationships/slide" Target="slides/slide6.xml"/><Relationship Id="rId12" Type="http://purl.oclc.org/ooxml/officeDocument/relationships/slide" Target="slides/slide11.xml"/><Relationship Id="rId17" Type="http://purl.oclc.org/ooxml/officeDocument/relationships/slide" Target="slides/slide16.xml"/><Relationship Id="rId25" Type="http://purl.oclc.org/ooxml/officeDocument/relationships/theme" Target="theme/theme1.xml"/><Relationship Id="rId2" Type="http://purl.oclc.org/ooxml/officeDocument/relationships/slide" Target="slides/slide1.xml"/><Relationship Id="rId16" Type="http://purl.oclc.org/ooxml/officeDocument/relationships/slide" Target="slides/slide15.xml"/><Relationship Id="rId20" Type="http://purl.oclc.org/ooxml/officeDocument/relationships/slide" Target="slides/slide19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slide" Target="slides/slide10.xml"/><Relationship Id="rId24" Type="http://purl.oclc.org/ooxml/officeDocument/relationships/viewProps" Target="viewProps.xml"/><Relationship Id="rId5" Type="http://purl.oclc.org/ooxml/officeDocument/relationships/slide" Target="slides/slide4.xml"/><Relationship Id="rId15" Type="http://purl.oclc.org/ooxml/officeDocument/relationships/slide" Target="slides/slide14.xml"/><Relationship Id="rId23" Type="http://purl.oclc.org/ooxml/officeDocument/relationships/presProps" Target="presProps.xml"/><Relationship Id="rId10" Type="http://purl.oclc.org/ooxml/officeDocument/relationships/slide" Target="slides/slide9.xml"/><Relationship Id="rId19" Type="http://purl.oclc.org/ooxml/officeDocument/relationships/slide" Target="slides/slide18.xml"/><Relationship Id="rId4" Type="http://purl.oclc.org/ooxml/officeDocument/relationships/slide" Target="slides/slide3.xml"/><Relationship Id="rId9" Type="http://purl.oclc.org/ooxml/officeDocument/relationships/slide" Target="slides/slide8.xml"/><Relationship Id="rId14" Type="http://purl.oclc.org/ooxml/officeDocument/relationships/slide" Target="slides/slide13.xml"/><Relationship Id="rId22" Type="http://purl.oclc.org/ooxml/officeDocument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purl.oclc.org/ooxml/officeDocument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purl.oclc.org/ooxml/officeDocument/relationships/theme" Target="../theme/theme3.xml"/></Relationships>
</file>

<file path=ppt/handoutMasters/handoutMaster1.xml><?xml version="1.0" encoding="utf-8"?>
<p:handout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F57B8F00-DA35-4148-A793-A4505E761B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purl.oclc.org/ooxml/officeDocument/relationships/theme" Target="../theme/theme2.xml"/></Relationships>
</file>

<file path=ppt/notesMasters/notesMaster1.xml><?xml version="1.0" encoding="utf-8"?>
<p:notes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CD03B1F-C945-4A6F-B722-7E97C37BAE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%"/>
      </a:spcBef>
      <a:spcAft>
        <a:spcPct val="0%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%"/>
      </a:spcBef>
      <a:spcAft>
        <a:spcPct val="0%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%"/>
      </a:spcBef>
      <a:spcAft>
        <a:spcPct val="0%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%"/>
      </a:spcBef>
      <a:spcAft>
        <a:spcPct val="0%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%"/>
      </a:spcBef>
      <a:spcAft>
        <a:spcPct val="0%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4EF9C-0D4F-40B2-A398-05BFEAA3EE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3880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DA79A-1D6E-45AC-B45C-E64B026E65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535683"/>
      </p:ext>
    </p:extLst>
  </p:cSld>
  <p:clrMapOvr>
    <a:masterClrMapping/>
  </p:clrMapOvr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7A123-0CA2-431E-8CE6-D0A32CA89B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777855"/>
      </p:ext>
    </p:extLst>
  </p:cSld>
  <p:clrMapOvr>
    <a:masterClrMapping/>
  </p:clrMapOvr>
</p:sldLayout>
</file>

<file path=ppt/slideLayouts/slideLayout12.xml><?xml version="1.0" encoding="utf-8"?>
<p:sldLayout xmlns:a="http://purl.oclc.org/ooxml/drawingml/main" xmlns:r="http://purl.oclc.org/ooxml/officeDocument/relationships" xmlns:p="http://purl.oclc.org/ooxml/presentationml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371600"/>
            <a:ext cx="9144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FA5BDD-FCB8-4A7D-8809-57758D101C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709494"/>
      </p:ext>
    </p:extLst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EE2-43B5-4A8E-82CA-87BCEA7BC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899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E86BD-986D-4691-AADF-3B720F61F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043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71600"/>
            <a:ext cx="44958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4958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22733-2EE5-44EA-90C6-8441FBCFA6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923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0084E-8398-4154-A8DD-7FD31FC4EA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270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6B5F1-2B96-42A2-9B3B-EA11C3F7D6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064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133A9-6F86-42C5-A209-AB2605923C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930697"/>
      </p:ext>
    </p:extLst>
  </p:cSld>
  <p:clrMapOvr>
    <a:masterClrMapping/>
  </p:clrMapOvr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86F0F-6C04-4AAC-A7DF-45D0DB61F3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609408"/>
      </p:ext>
    </p:extLst>
  </p:cSld>
  <p:clrMapOvr>
    <a:masterClrMapping/>
  </p:clrMapOvr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10DA1-AAB8-4521-9750-015A36883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83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13" Type="http://purl.oclc.org/ooxml/officeDocument/relationships/theme" Target="../theme/theme1.xml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slideLayout" Target="../slideLayouts/slideLayout12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Relationship Id="rId14" Type="http://purl.oclc.org/ooxml/officeDocument/relationships/image" Target="../media/image1.png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chemeClr val="bg1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001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990600"/>
            <a:ext cx="9144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47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>
                <a:latin typeface="Arial" panose="020B0604020202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panose="020B0604020202020204" pitchFamily="34" charset="0"/>
              </a:defRPr>
            </a:lvl1pPr>
          </a:lstStyle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77000"/>
            <a:ext cx="1600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panose="020B0604020202020204" pitchFamily="34" charset="0"/>
              </a:defRPr>
            </a:lvl1pPr>
          </a:lstStyle>
          <a:p>
            <a:fld id="{047EEB11-BFAB-417E-AD65-9195955B10D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gmulogo-color150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 userDrawn="1"/>
        </p:nvSpPr>
        <p:spPr>
          <a:xfrm>
            <a:off x="8610600" y="6559778"/>
            <a:ext cx="4154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of 19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fontAlgn="base">
        <a:spcBef>
          <a:spcPct val="0%"/>
        </a:spcBef>
        <a:spcAft>
          <a:spcPct val="0%"/>
        </a:spcAft>
        <a:defRPr sz="36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%"/>
        </a:spcBef>
        <a:spcAft>
          <a:spcPct val="0%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%"/>
        </a:spcBef>
        <a:spcAft>
          <a:spcPct val="0%"/>
        </a:spcAft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fontAlgn="base">
        <a:spcBef>
          <a:spcPct val="20%"/>
        </a:spcBef>
        <a:spcAft>
          <a:spcPct val="0%"/>
        </a:spcAft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fontAlgn="base">
        <a:spcBef>
          <a:spcPct val="20%"/>
        </a:spcBef>
        <a:spcAft>
          <a:spcPct val="0%"/>
        </a:spcAft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fontAlgn="base">
        <a:spcBef>
          <a:spcPct val="20%"/>
        </a:spcBef>
        <a:spcAft>
          <a:spcPct val="0%"/>
        </a:spcAft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fontAlgn="base">
        <a:spcBef>
          <a:spcPct val="20%"/>
        </a:spcBef>
        <a:spcAft>
          <a:spcPct val="0%"/>
        </a:spcAft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purl.oclc.org/ooxml/officeDocument/relationships/oleObject" Target="../embeddings/oleObject1.bin"/><Relationship Id="rId2" Type="http://purl.oclc.org/ooxml/officeDocument/relationships/slideLayout" Target="../slideLayouts/slideLayout7.xml"/><Relationship Id="rId1" Type="http://schemas.openxmlformats.org/officeDocument/2006/relationships/vmlDrawing" Target="../drawings/vmlDrawing1.vml"/><Relationship Id="rId6" Type="http://purl.oclc.org/ooxml/officeDocument/relationships/image" Target="../media/image4.png"/><Relationship Id="rId5" Type="http://purl.oclc.org/ooxml/officeDocument/relationships/image" Target="../media/image3.jpeg"/><Relationship Id="rId4" Type="http://purl.oclc.org/ooxml/officeDocument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7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33A9-6F86-42C5-A209-AB2605923C03}" type="slidenum">
              <a:rPr lang="en-US" altLang="en-US" smtClean="0"/>
              <a:pPr/>
              <a:t>1</a:t>
            </a:fld>
            <a:endParaRPr lang="en-US" alt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673912"/>
              </p:ext>
            </p:extLst>
          </p:nvPr>
        </p:nvGraphicFramePr>
        <p:xfrm>
          <a:off x="800100" y="838200"/>
          <a:ext cx="7543800" cy="5829300"/>
        </p:xfrm>
        <a:graphic>
          <a:graphicData uri="http://purl.oclc.org/ooxml/officeDocument/oleObject">
            <mc:AlternateContent xmlns:mc="http://schemas.openxmlformats.org/markup-compatibility/2006">
              <mc:Choice xmlns:v="urn:schemas-microsoft-com:vml" Requires="v">
                <p:oleObj spid="_x0000_s1054" name="Acrobat Document" r:id="rId3" imgW="7543519" imgH="5828904" progId="AcroExch.Document.DC">
                  <p:embed/>
                </p:oleObj>
              </mc:Choice>
              <mc:Fallback>
                <p:oleObj name="Acrobat Document" r:id="rId3" imgW="7543519" imgH="5828904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0100" y="838200"/>
                        <a:ext cx="7543800" cy="582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490" y="3717732"/>
            <a:ext cx="1701910" cy="1866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895600"/>
            <a:ext cx="1311876" cy="1853514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 bwMode="auto">
          <a:xfrm>
            <a:off x="152400" y="6324599"/>
            <a:ext cx="2133600" cy="364103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SoSyM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April 2010</a:t>
            </a:r>
            <a:endParaRPr kumimoji="0" lang="en-US" sz="20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34400" y="6515100"/>
            <a:ext cx="533400" cy="266700"/>
          </a:xfrm>
          <a:prstGeom prst="rect">
            <a:avLst/>
          </a:prstGeom>
          <a:solidFill>
            <a:srgbClr val="000048"/>
          </a:solidFill>
          <a:ln>
            <a:noFill/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7213489" y="5562600"/>
            <a:ext cx="1701911" cy="56007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Essential Software,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inc.</a:t>
            </a:r>
            <a:endParaRPr kumimoji="0" lang="en-US" sz="20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04800" y="4749114"/>
            <a:ext cx="1320911" cy="56007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George Mason U.</a:t>
            </a:r>
            <a:endParaRPr kumimoji="0" lang="en-US" sz="20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10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38EBA-F149-4319-B347-05BB74156AF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685800"/>
          </a:xfrm>
        </p:spPr>
        <p:txBody>
          <a:bodyPr/>
          <a:lstStyle/>
          <a:p>
            <a:r>
              <a:rPr lang="en-US" altLang="en-US" dirty="0"/>
              <a:t>Atomic </a:t>
            </a:r>
            <a:r>
              <a:rPr lang="en-US" altLang="en-US" dirty="0" smtClean="0"/>
              <a:t>sections</a:t>
            </a:r>
            <a:endParaRPr lang="en-US" altLang="en-US" sz="2800" i="1" dirty="0"/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2176463" y="990600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PrintWriter out = response.getWriter();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1390650" y="99060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2176463" y="1360488"/>
            <a:ext cx="6586537" cy="10795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 ("&lt;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HTML</a:t>
            </a:r>
            <a:r>
              <a:rPr lang="en-US" altLang="en-US" sz="1600" dirty="0">
                <a:latin typeface="Helvetica" panose="020B0604020202020204" pitchFamily="34" charset="0"/>
              </a:rPr>
              <a:t>&gt;")</a:t>
            </a:r>
          </a:p>
          <a:p>
            <a:pPr>
              <a:spcBef>
                <a:spcPct val="50%"/>
              </a:spcBef>
            </a:pP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 ("&lt;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HEAD</a:t>
            </a:r>
            <a:r>
              <a:rPr lang="en-US" altLang="en-US" sz="1600" dirty="0">
                <a:latin typeface="Helvetica" panose="020B0604020202020204" pitchFamily="34" charset="0"/>
              </a:rPr>
              <a:t>&gt;&lt;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TITLE</a:t>
            </a:r>
            <a:r>
              <a:rPr lang="en-US" altLang="en-US" sz="1600" dirty="0">
                <a:latin typeface="Helvetica" panose="020B0604020202020204" pitchFamily="34" charset="0"/>
              </a:rPr>
              <a:t>&gt;" +  title   + "&lt;/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TITLE</a:t>
            </a:r>
            <a:r>
              <a:rPr lang="en-US" altLang="en-US" sz="1600" dirty="0">
                <a:latin typeface="Helvetica" panose="020B0604020202020204" pitchFamily="34" charset="0"/>
              </a:rPr>
              <a:t>&gt;&lt;/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HEAD</a:t>
            </a:r>
            <a:r>
              <a:rPr lang="en-US" altLang="en-US" sz="1600" dirty="0">
                <a:latin typeface="Helvetica" panose="020B0604020202020204" pitchFamily="34" charset="0"/>
              </a:rPr>
              <a:t>&gt;)"</a:t>
            </a:r>
          </a:p>
          <a:p>
            <a:pPr>
              <a:spcBef>
                <a:spcPct val="50%"/>
              </a:spcBef>
            </a:pP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 ("&lt;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BODY</a:t>
            </a:r>
            <a:r>
              <a:rPr lang="en-US" altLang="en-US" sz="1600" dirty="0">
                <a:latin typeface="Helvetica" panose="020B0604020202020204" pitchFamily="34" charset="0"/>
              </a:rPr>
              <a:t>&gt;")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1390650" y="1360488"/>
            <a:ext cx="771525" cy="10795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P1 =</a:t>
            </a:r>
          </a:p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2176463" y="2463800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>
                <a:latin typeface="Helvetica" panose="020B0604020202020204" pitchFamily="34" charset="0"/>
              </a:rPr>
              <a:t>if (</a:t>
            </a:r>
            <a:r>
              <a:rPr lang="en-US" altLang="en-US" sz="1600" dirty="0" err="1">
                <a:latin typeface="Helvetica" panose="020B0604020202020204" pitchFamily="34" charset="0"/>
              </a:rPr>
              <a:t>isUser</a:t>
            </a:r>
            <a:r>
              <a:rPr lang="en-US" altLang="en-US" sz="1600" dirty="0">
                <a:latin typeface="Helvetica" panose="020B0604020202020204" pitchFamily="34" charset="0"/>
              </a:rPr>
              <a:t>) {</a:t>
            </a: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1390650" y="246380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2176463" y="2833688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>
                <a:latin typeface="Helvetica" panose="020B0604020202020204" pitchFamily="34" charset="0"/>
              </a:rPr>
              <a:t>   </a:t>
            </a: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 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CENTER</a:t>
            </a:r>
            <a:r>
              <a:rPr lang="en-US" altLang="en-US" sz="1600" dirty="0">
                <a:latin typeface="Helvetica" panose="020B0604020202020204" pitchFamily="34" charset="0"/>
              </a:rPr>
              <a:t>&gt; Welcome!&lt;/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CENTER</a:t>
            </a:r>
            <a:r>
              <a:rPr lang="en-US" altLang="en-US" sz="1600" dirty="0">
                <a:latin typeface="Helvetica" panose="020B0604020202020204" pitchFamily="34" charset="0"/>
              </a:rPr>
              <a:t>&gt;");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1390650" y="2833688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P2 =</a:t>
            </a:r>
          </a:p>
        </p:txBody>
      </p: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2176463" y="3203575"/>
            <a:ext cx="6586537" cy="712788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for (int i=0; i&lt;myVector.size(); i++)</a:t>
            </a:r>
          </a:p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     if (myVector.elementAt(i).size &gt; 10)</a:t>
            </a: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1390650" y="3203575"/>
            <a:ext cx="771525" cy="712788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2176463" y="3940175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>
                <a:latin typeface="Helvetica" panose="020B0604020202020204" pitchFamily="34" charset="0"/>
              </a:rPr>
              <a:t>      </a:t>
            </a: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(“&lt;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p</a:t>
            </a:r>
            <a:r>
              <a:rPr lang="en-US" altLang="en-US" sz="1600" dirty="0">
                <a:latin typeface="Helvetica" panose="020B0604020202020204" pitchFamily="34" charset="0"/>
              </a:rPr>
              <a:t>&gt;&lt;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b</a:t>
            </a:r>
            <a:r>
              <a:rPr lang="en-US" altLang="en-US" sz="1600" dirty="0">
                <a:latin typeface="Helvetica" panose="020B0604020202020204" pitchFamily="34" charset="0"/>
              </a:rPr>
              <a:t>&gt;" +  </a:t>
            </a:r>
            <a:r>
              <a:rPr lang="en-US" altLang="en-US" sz="1600" dirty="0" err="1">
                <a:latin typeface="Helvetica" panose="020B0604020202020204" pitchFamily="34" charset="0"/>
              </a:rPr>
              <a:t>myVector.elementAt</a:t>
            </a:r>
            <a:r>
              <a:rPr lang="en-US" altLang="en-US" sz="1600" dirty="0">
                <a:latin typeface="Helvetica" panose="020B0604020202020204" pitchFamily="34" charset="0"/>
              </a:rPr>
              <a:t>(</a:t>
            </a:r>
            <a:r>
              <a:rPr lang="en-US" altLang="en-US" sz="1600" dirty="0" err="1">
                <a:latin typeface="Helvetica" panose="020B0604020202020204" pitchFamily="34" charset="0"/>
              </a:rPr>
              <a:t>i</a:t>
            </a:r>
            <a:r>
              <a:rPr lang="en-US" altLang="en-US" sz="1600" dirty="0">
                <a:latin typeface="Helvetica" panose="020B0604020202020204" pitchFamily="34" charset="0"/>
              </a:rPr>
              <a:t>)   + "&lt;/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b</a:t>
            </a:r>
            <a:r>
              <a:rPr lang="en-US" altLang="en-US" sz="1600" dirty="0">
                <a:latin typeface="Helvetica" panose="020B0604020202020204" pitchFamily="34" charset="0"/>
              </a:rPr>
              <a:t>&gt;&lt;/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p</a:t>
            </a:r>
            <a:r>
              <a:rPr lang="en-US" altLang="en-US" sz="1600" dirty="0">
                <a:latin typeface="Helvetica" panose="020B0604020202020204" pitchFamily="34" charset="0"/>
              </a:rPr>
              <a:t>&gt;");</a:t>
            </a:r>
          </a:p>
        </p:txBody>
      </p:sp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1390650" y="3940175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P3 =</a:t>
            </a:r>
          </a:p>
        </p:txBody>
      </p:sp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2176463" y="4310063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   else</a:t>
            </a:r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1390650" y="4310063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2176463" y="4679950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>
                <a:latin typeface="Helvetica" panose="020B0604020202020204" pitchFamily="34" charset="0"/>
              </a:rPr>
              <a:t>      </a:t>
            </a: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(“&lt;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p</a:t>
            </a:r>
            <a:r>
              <a:rPr lang="en-US" altLang="en-US" sz="1600" dirty="0">
                <a:latin typeface="Helvetica" panose="020B0604020202020204" pitchFamily="34" charset="0"/>
              </a:rPr>
              <a:t>&gt;" +  </a:t>
            </a:r>
            <a:r>
              <a:rPr lang="en-US" altLang="en-US" sz="1600" dirty="0" err="1">
                <a:latin typeface="Helvetica" panose="020B0604020202020204" pitchFamily="34" charset="0"/>
              </a:rPr>
              <a:t>myVector.elementAt</a:t>
            </a:r>
            <a:r>
              <a:rPr lang="en-US" altLang="en-US" sz="1600" dirty="0">
                <a:latin typeface="Helvetica" panose="020B0604020202020204" pitchFamily="34" charset="0"/>
              </a:rPr>
              <a:t>(</a:t>
            </a:r>
            <a:r>
              <a:rPr lang="en-US" altLang="en-US" sz="1600" dirty="0" err="1">
                <a:latin typeface="Helvetica" panose="020B0604020202020204" pitchFamily="34" charset="0"/>
              </a:rPr>
              <a:t>i</a:t>
            </a:r>
            <a:r>
              <a:rPr lang="en-US" altLang="en-US" sz="1600" dirty="0">
                <a:latin typeface="Helvetica" panose="020B0604020202020204" pitchFamily="34" charset="0"/>
              </a:rPr>
              <a:t>)   + "&lt;/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p</a:t>
            </a:r>
            <a:r>
              <a:rPr lang="en-US" altLang="en-US" sz="1600" dirty="0">
                <a:latin typeface="Helvetica" panose="020B0604020202020204" pitchFamily="34" charset="0"/>
              </a:rPr>
              <a:t>&gt;");</a:t>
            </a:r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1390650" y="467995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P4 =</a:t>
            </a:r>
          </a:p>
        </p:txBody>
      </p:sp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2176463" y="5049838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} else</a:t>
            </a:r>
          </a:p>
        </p:txBody>
      </p:sp>
      <p:sp>
        <p:nvSpPr>
          <p:cNvPr id="71701" name="Text Box 21"/>
          <p:cNvSpPr txBox="1">
            <a:spLocks noChangeArrowheads="1"/>
          </p:cNvSpPr>
          <p:nvPr/>
        </p:nvSpPr>
        <p:spPr bwMode="auto">
          <a:xfrm>
            <a:off x="1390650" y="5049838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2176463" y="5419725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   {   }</a:t>
            </a:r>
          </a:p>
        </p:txBody>
      </p:sp>
      <p:sp>
        <p:nvSpPr>
          <p:cNvPr id="71703" name="Text Box 23"/>
          <p:cNvSpPr txBox="1">
            <a:spLocks noChangeArrowheads="1"/>
          </p:cNvSpPr>
          <p:nvPr/>
        </p:nvSpPr>
        <p:spPr bwMode="auto">
          <a:xfrm>
            <a:off x="1390650" y="5419725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P5 =</a:t>
            </a:r>
          </a:p>
        </p:txBody>
      </p:sp>
      <p:sp>
        <p:nvSpPr>
          <p:cNvPr id="71704" name="Text Box 24"/>
          <p:cNvSpPr txBox="1">
            <a:spLocks noChangeArrowheads="1"/>
          </p:cNvSpPr>
          <p:nvPr/>
        </p:nvSpPr>
        <p:spPr bwMode="auto">
          <a:xfrm>
            <a:off x="2176463" y="5789613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 dirty="0">
                <a:latin typeface="Helvetica" panose="020B0604020202020204" pitchFamily="34" charset="0"/>
              </a:rPr>
              <a:t>      </a:t>
            </a:r>
            <a:r>
              <a:rPr lang="en-US" altLang="en-US" sz="1600" dirty="0" err="1">
                <a:latin typeface="Helvetica" panose="020B0604020202020204" pitchFamily="34" charset="0"/>
              </a:rPr>
              <a:t>out.println</a:t>
            </a:r>
            <a:r>
              <a:rPr lang="en-US" altLang="en-US" sz="1600" dirty="0">
                <a:latin typeface="Helvetica" panose="020B0604020202020204" pitchFamily="34" charset="0"/>
              </a:rPr>
              <a:t>(“&lt;/</a:t>
            </a:r>
            <a:r>
              <a:rPr lang="en-US" altLang="en-US" sz="1600" dirty="0">
                <a:solidFill>
                  <a:schemeClr val="accent1"/>
                </a:solidFill>
                <a:latin typeface="Helvetica" panose="020B0604020202020204" pitchFamily="34" charset="0"/>
              </a:rPr>
              <a:t>BODY</a:t>
            </a:r>
            <a:r>
              <a:rPr lang="en-US" altLang="en-US" sz="1600" dirty="0" smtClean="0">
                <a:latin typeface="Helvetica" panose="020B0604020202020204" pitchFamily="34" charset="0"/>
              </a:rPr>
              <a:t>&gt;&lt;/</a:t>
            </a:r>
            <a:r>
              <a:rPr lang="en-US" altLang="en-US" sz="1600" dirty="0" smtClean="0">
                <a:solidFill>
                  <a:schemeClr val="accent1"/>
                </a:solidFill>
                <a:latin typeface="Helvetica" panose="020B0604020202020204" pitchFamily="34" charset="0"/>
              </a:rPr>
              <a:t>HTML</a:t>
            </a:r>
            <a:r>
              <a:rPr lang="en-US" altLang="en-US" sz="1600" dirty="0" smtClean="0">
                <a:latin typeface="Helvetica" panose="020B0604020202020204" pitchFamily="34" charset="0"/>
              </a:rPr>
              <a:t>&gt;");</a:t>
            </a:r>
            <a:endParaRPr lang="en-US" altLang="en-US" sz="1600" dirty="0">
              <a:latin typeface="Helvetica" panose="020B0604020202020204" pitchFamily="34" charset="0"/>
            </a:endParaRPr>
          </a:p>
        </p:txBody>
      </p:sp>
      <p:sp>
        <p:nvSpPr>
          <p:cNvPr id="71705" name="Text Box 25"/>
          <p:cNvSpPr txBox="1">
            <a:spLocks noChangeArrowheads="1"/>
          </p:cNvSpPr>
          <p:nvPr/>
        </p:nvSpPr>
        <p:spPr bwMode="auto">
          <a:xfrm>
            <a:off x="1390650" y="5789613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P6 =</a:t>
            </a:r>
          </a:p>
        </p:txBody>
      </p:sp>
      <p:sp>
        <p:nvSpPr>
          <p:cNvPr id="71706" name="Text Box 26"/>
          <p:cNvSpPr txBox="1">
            <a:spLocks noChangeArrowheads="1"/>
          </p:cNvSpPr>
          <p:nvPr/>
        </p:nvSpPr>
        <p:spPr bwMode="auto">
          <a:xfrm>
            <a:off x="2176463" y="6161088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r>
              <a:rPr lang="en-US" altLang="en-US" sz="1600">
                <a:latin typeface="Helvetica" panose="020B0604020202020204" pitchFamily="34" charset="0"/>
              </a:rPr>
              <a:t>out.close ();</a:t>
            </a:r>
          </a:p>
        </p:txBody>
      </p:sp>
      <p:sp>
        <p:nvSpPr>
          <p:cNvPr id="71707" name="Text Box 27"/>
          <p:cNvSpPr txBox="1">
            <a:spLocks noChangeArrowheads="1"/>
          </p:cNvSpPr>
          <p:nvPr/>
        </p:nvSpPr>
        <p:spPr bwMode="auto">
          <a:xfrm>
            <a:off x="1390650" y="6161088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%"/>
              </a:spcBef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1718" name="Group 38"/>
          <p:cNvGrpSpPr>
            <a:grpSpLocks/>
          </p:cNvGrpSpPr>
          <p:nvPr/>
        </p:nvGrpSpPr>
        <p:grpSpPr bwMode="auto">
          <a:xfrm>
            <a:off x="4267200" y="1752600"/>
            <a:ext cx="4079875" cy="4445000"/>
            <a:chOff x="2688" y="1200"/>
            <a:chExt cx="2570" cy="2800"/>
          </a:xfrm>
        </p:grpSpPr>
        <p:sp>
          <p:nvSpPr>
            <p:cNvPr id="71715" name="Text Box 35"/>
            <p:cNvSpPr txBox="1">
              <a:spLocks noChangeArrowheads="1"/>
            </p:cNvSpPr>
            <p:nvPr/>
          </p:nvSpPr>
          <p:spPr bwMode="auto">
            <a:xfrm>
              <a:off x="3312" y="1200"/>
              <a:ext cx="336" cy="212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600">
                  <a:solidFill>
                    <a:schemeClr val="tx2"/>
                  </a:solidFill>
                  <a:latin typeface="Helvetica" panose="020B0604020202020204" pitchFamily="34" charset="0"/>
                </a:rPr>
                <a:t>title</a:t>
              </a:r>
            </a:p>
          </p:txBody>
        </p:sp>
        <p:sp>
          <p:nvSpPr>
            <p:cNvPr id="71716" name="Text Box 36"/>
            <p:cNvSpPr txBox="1">
              <a:spLocks noChangeArrowheads="1"/>
            </p:cNvSpPr>
            <p:nvPr/>
          </p:nvSpPr>
          <p:spPr bwMode="auto">
            <a:xfrm>
              <a:off x="2928" y="2592"/>
              <a:ext cx="1392" cy="212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%"/>
                </a:spcBef>
              </a:pPr>
              <a:r>
                <a:rPr lang="en-US" altLang="en-US" sz="1600">
                  <a:solidFill>
                    <a:schemeClr val="tx2"/>
                  </a:solidFill>
                  <a:latin typeface="Helvetica" panose="020B0604020202020204" pitchFamily="34" charset="0"/>
                </a:rPr>
                <a:t>myVector.elementAt(i)</a:t>
              </a:r>
            </a:p>
          </p:txBody>
        </p:sp>
        <p:sp>
          <p:nvSpPr>
            <p:cNvPr id="71710" name="Text Box 30"/>
            <p:cNvSpPr txBox="1">
              <a:spLocks noChangeArrowheads="1"/>
            </p:cNvSpPr>
            <p:nvPr/>
          </p:nvSpPr>
          <p:spPr bwMode="auto">
            <a:xfrm>
              <a:off x="4542" y="3552"/>
              <a:ext cx="716" cy="4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%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i="1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Content</a:t>
              </a:r>
            </a:p>
            <a:p>
              <a:pPr algn="ctr"/>
              <a:r>
                <a:rPr lang="en-US" altLang="en-US" sz="2000" i="1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variables</a:t>
              </a:r>
            </a:p>
          </p:txBody>
        </p:sp>
        <p:sp>
          <p:nvSpPr>
            <p:cNvPr id="71711" name="Line 31"/>
            <p:cNvSpPr>
              <a:spLocks noChangeShapeType="1"/>
            </p:cNvSpPr>
            <p:nvPr/>
          </p:nvSpPr>
          <p:spPr bwMode="auto">
            <a:xfrm flipH="1" flipV="1">
              <a:off x="3504" y="1440"/>
              <a:ext cx="1232" cy="210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3" name="Line 33"/>
            <p:cNvSpPr>
              <a:spLocks noChangeShapeType="1"/>
            </p:cNvSpPr>
            <p:nvPr/>
          </p:nvSpPr>
          <p:spPr bwMode="auto">
            <a:xfrm flipH="1" flipV="1">
              <a:off x="3891" y="2746"/>
              <a:ext cx="845" cy="793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7" name="Text Box 37"/>
            <p:cNvSpPr txBox="1">
              <a:spLocks noChangeArrowheads="1"/>
            </p:cNvSpPr>
            <p:nvPr/>
          </p:nvSpPr>
          <p:spPr bwMode="auto">
            <a:xfrm>
              <a:off x="2688" y="3052"/>
              <a:ext cx="1392" cy="212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%"/>
                </a:spcBef>
              </a:pPr>
              <a:r>
                <a:rPr lang="en-US" altLang="en-US" sz="1600">
                  <a:solidFill>
                    <a:schemeClr val="tx2"/>
                  </a:solidFill>
                  <a:latin typeface="Helvetica" panose="020B0604020202020204" pitchFamily="34" charset="0"/>
                </a:rPr>
                <a:t>myVector.elementAt(i)</a:t>
              </a:r>
            </a:p>
          </p:txBody>
        </p:sp>
        <p:sp>
          <p:nvSpPr>
            <p:cNvPr id="71712" name="Line 32"/>
            <p:cNvSpPr>
              <a:spLocks noChangeShapeType="1"/>
            </p:cNvSpPr>
            <p:nvPr/>
          </p:nvSpPr>
          <p:spPr bwMode="auto">
            <a:xfrm flipH="1" flipV="1">
              <a:off x="3641" y="3232"/>
              <a:ext cx="1095" cy="30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23" name="Group 43"/>
          <p:cNvGrpSpPr>
            <a:grpSpLocks/>
          </p:cNvGrpSpPr>
          <p:nvPr/>
        </p:nvGrpSpPr>
        <p:grpSpPr bwMode="auto">
          <a:xfrm>
            <a:off x="46038" y="2286000"/>
            <a:ext cx="1249363" cy="1752600"/>
            <a:chOff x="29" y="1536"/>
            <a:chExt cx="787" cy="1104"/>
          </a:xfrm>
        </p:grpSpPr>
        <p:sp>
          <p:nvSpPr>
            <p:cNvPr id="71708" name="Text Box 28"/>
            <p:cNvSpPr txBox="1">
              <a:spLocks noChangeArrowheads="1"/>
            </p:cNvSpPr>
            <p:nvPr/>
          </p:nvSpPr>
          <p:spPr bwMode="auto">
            <a:xfrm>
              <a:off x="29" y="1872"/>
              <a:ext cx="643" cy="4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%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i="1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Atomic</a:t>
              </a:r>
            </a:p>
            <a:p>
              <a:pPr algn="ctr"/>
              <a:r>
                <a:rPr lang="en-US" altLang="en-US" sz="2000" i="1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sections</a:t>
              </a:r>
            </a:p>
          </p:txBody>
        </p:sp>
        <p:sp>
          <p:nvSpPr>
            <p:cNvPr id="71722" name="AutoShape 42"/>
            <p:cNvSpPr>
              <a:spLocks/>
            </p:cNvSpPr>
            <p:nvPr/>
          </p:nvSpPr>
          <p:spPr bwMode="auto">
            <a:xfrm>
              <a:off x="672" y="153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657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purl.oclc.org/ooxml/drawingml/main" xmlns:r="http://purl.oclc.org/ooxml/officeDocument/relationships" xmlns:p="http://purl.oclc.org/ooxml/presentationml/main" showMasterPhAnim="0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CE51-2F61-4DB9-990C-F5EC081D54A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Composite </a:t>
            </a:r>
            <a:r>
              <a:rPr lang="en-US" altLang="en-US" dirty="0" smtClean="0"/>
              <a:t>sections</a:t>
            </a:r>
            <a:endParaRPr lang="en-US" alt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876800"/>
          </a:xfrm>
        </p:spPr>
        <p:txBody>
          <a:bodyPr/>
          <a:lstStyle/>
          <a:p>
            <a:pPr marL="609600" indent="-609600">
              <a:lnSpc>
                <a:spcPct val="90%"/>
              </a:lnSpc>
            </a:pPr>
            <a:r>
              <a:rPr lang="en-US" altLang="en-US" sz="2800" dirty="0"/>
              <a:t>Atomic sections are combined to </a:t>
            </a:r>
            <a:r>
              <a:rPr lang="en-US" altLang="en-US" sz="2800" dirty="0" smtClean="0"/>
              <a:t>model </a:t>
            </a:r>
            <a:r>
              <a:rPr lang="en-US" altLang="en-US" sz="2800" dirty="0"/>
              <a:t>dynamically generated web pages</a:t>
            </a:r>
          </a:p>
          <a:p>
            <a:pPr marL="609600" indent="-609600">
              <a:lnSpc>
                <a:spcPct val="90%"/>
              </a:lnSpc>
            </a:pPr>
            <a:r>
              <a:rPr lang="en-US" altLang="en-US" sz="2800" dirty="0"/>
              <a:t>Four ways to combine:</a:t>
            </a:r>
          </a:p>
          <a:p>
            <a:pPr marL="990600" lvl="1" indent="-533400">
              <a:lnSpc>
                <a:spcPct val="90%"/>
              </a:lnSpc>
              <a:buFontTx/>
              <a:buAutoNum type="arabicPeriod"/>
            </a:pPr>
            <a:r>
              <a:rPr lang="en-US" altLang="en-US" sz="2400" dirty="0"/>
              <a:t>Sequence : </a:t>
            </a:r>
            <a:r>
              <a:rPr lang="en-US" altLang="en-US" sz="2400" i="1" dirty="0">
                <a:solidFill>
                  <a:schemeClr val="tx2"/>
                </a:solidFill>
              </a:rPr>
              <a:t>p1 </a:t>
            </a:r>
            <a:r>
              <a:rPr lang="en-US" altLang="en-US" sz="2400" i="1" dirty="0">
                <a:solidFill>
                  <a:schemeClr val="tx2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400" i="1" dirty="0">
                <a:solidFill>
                  <a:schemeClr val="tx2"/>
                </a:solidFill>
              </a:rPr>
              <a:t> p2</a:t>
            </a:r>
          </a:p>
          <a:p>
            <a:pPr marL="990600" lvl="1" indent="-533400">
              <a:lnSpc>
                <a:spcPct val="90%"/>
              </a:lnSpc>
              <a:buFontTx/>
              <a:buAutoNum type="arabicPeriod"/>
            </a:pPr>
            <a:r>
              <a:rPr lang="en-US" altLang="en-US" sz="2400" dirty="0"/>
              <a:t>Selection : </a:t>
            </a:r>
            <a:r>
              <a:rPr lang="en-US" altLang="en-US" sz="2400" i="1" dirty="0">
                <a:solidFill>
                  <a:schemeClr val="tx2"/>
                </a:solidFill>
              </a:rPr>
              <a:t>(p1 | p2)</a:t>
            </a:r>
          </a:p>
          <a:p>
            <a:pPr marL="990600" lvl="1" indent="-533400">
              <a:lnSpc>
                <a:spcPct val="90%"/>
              </a:lnSpc>
              <a:buFontTx/>
              <a:buAutoNum type="arabicPeriod"/>
            </a:pPr>
            <a:r>
              <a:rPr lang="en-US" altLang="en-US" sz="2400" dirty="0"/>
              <a:t>Iteration : </a:t>
            </a:r>
            <a:r>
              <a:rPr lang="en-US" altLang="en-US" sz="2400" i="1" dirty="0">
                <a:solidFill>
                  <a:schemeClr val="tx2"/>
                </a:solidFill>
              </a:rPr>
              <a:t>p1</a:t>
            </a:r>
            <a:r>
              <a:rPr lang="en-US" altLang="en-US" sz="2400" i="1" baseline="30%" dirty="0">
                <a:solidFill>
                  <a:schemeClr val="tx2"/>
                </a:solidFill>
              </a:rPr>
              <a:t>*</a:t>
            </a:r>
          </a:p>
          <a:p>
            <a:pPr marL="990600" lvl="1" indent="-533400">
              <a:lnSpc>
                <a:spcPct val="90%"/>
              </a:lnSpc>
              <a:buFontTx/>
              <a:buAutoNum type="arabicPeriod"/>
            </a:pPr>
            <a:r>
              <a:rPr lang="en-US" altLang="en-US" sz="2400" dirty="0"/>
              <a:t>Aggregation : </a:t>
            </a:r>
            <a:r>
              <a:rPr lang="en-US" altLang="en-US" sz="2400" i="1" dirty="0">
                <a:solidFill>
                  <a:schemeClr val="tx2"/>
                </a:solidFill>
              </a:rPr>
              <a:t>p1 {p2}</a:t>
            </a:r>
          </a:p>
          <a:p>
            <a:pPr marL="1371600" lvl="2" indent="-457200">
              <a:lnSpc>
                <a:spcPct val="90%"/>
              </a:lnSpc>
              <a:buFontTx/>
              <a:buChar char="–"/>
            </a:pPr>
            <a:r>
              <a:rPr lang="en-US" altLang="en-US" sz="2000" i="1" dirty="0">
                <a:solidFill>
                  <a:schemeClr val="tx2"/>
                </a:solidFill>
              </a:rPr>
              <a:t>p2</a:t>
            </a:r>
            <a:r>
              <a:rPr lang="en-US" altLang="en-US" sz="2000" dirty="0"/>
              <a:t> is included inside of </a:t>
            </a:r>
            <a:r>
              <a:rPr lang="en-US" altLang="en-US" sz="2000" i="1" dirty="0">
                <a:solidFill>
                  <a:schemeClr val="tx2"/>
                </a:solidFill>
              </a:rPr>
              <a:t>p1</a:t>
            </a:r>
          </a:p>
          <a:p>
            <a:pPr marL="609600" indent="-609600">
              <a:lnSpc>
                <a:spcPct val="90%"/>
              </a:lnSpc>
            </a:pPr>
            <a:r>
              <a:rPr lang="en-US" altLang="en-US" sz="2800" dirty="0"/>
              <a:t>The previous example </a:t>
            </a:r>
            <a:r>
              <a:rPr lang="en-US" altLang="en-US" sz="2800" dirty="0" smtClean="0"/>
              <a:t>models all web screens that can be produced by that code:</a:t>
            </a:r>
            <a:endParaRPr lang="en-US" altLang="en-US" sz="2800" dirty="0"/>
          </a:p>
          <a:p>
            <a:pPr marL="990600" lvl="1" indent="-533400">
              <a:lnSpc>
                <a:spcPct val="90%"/>
              </a:lnSpc>
              <a:buFontTx/>
              <a:buNone/>
            </a:pPr>
            <a:r>
              <a:rPr lang="en-US" altLang="en-US" sz="2400" dirty="0"/>
              <a:t> </a:t>
            </a:r>
            <a:r>
              <a:rPr lang="en-US" altLang="en-US" sz="2400" i="1" dirty="0">
                <a:solidFill>
                  <a:schemeClr val="tx2"/>
                </a:solidFill>
              </a:rPr>
              <a:t>p </a:t>
            </a:r>
            <a:r>
              <a:rPr lang="en-US" altLang="en-US" sz="2400" i="1" dirty="0">
                <a:solidFill>
                  <a:schemeClr val="tx2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400" i="1" dirty="0">
                <a:solidFill>
                  <a:schemeClr val="tx2"/>
                </a:solidFill>
              </a:rPr>
              <a:t> p1 </a:t>
            </a:r>
            <a:r>
              <a:rPr lang="en-US" altLang="en-US" sz="2400" i="1" dirty="0">
                <a:solidFill>
                  <a:schemeClr val="tx2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400" i="1" dirty="0">
                <a:solidFill>
                  <a:schemeClr val="tx2"/>
                </a:solidFill>
              </a:rPr>
              <a:t> (p2 </a:t>
            </a:r>
            <a:r>
              <a:rPr lang="en-US" altLang="en-US" sz="2400" i="1" dirty="0">
                <a:solidFill>
                  <a:schemeClr val="tx2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400" i="1" dirty="0">
                <a:solidFill>
                  <a:schemeClr val="tx2"/>
                </a:solidFill>
              </a:rPr>
              <a:t> (p3 | p4)* | p5) </a:t>
            </a:r>
            <a:r>
              <a:rPr lang="en-US" altLang="en-US" sz="2400" i="1" dirty="0">
                <a:solidFill>
                  <a:schemeClr val="tx2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400" i="1" dirty="0">
                <a:solidFill>
                  <a:schemeClr val="tx2"/>
                </a:solidFill>
              </a:rPr>
              <a:t> p6</a:t>
            </a:r>
            <a:r>
              <a:rPr lang="en-US" altLang="en-US" sz="24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72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purl.oclc.org/ooxml/drawingml/main" xmlns:r="http://purl.oclc.org/ooxml/officeDocument/relationships" xmlns:p="http://purl.oclc.org/ooxml/presentationml/main" showMasterPhAnim="0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DA94-1D0D-4853-9D5E-B8DD2D56932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Dynamic interaction</a:t>
            </a:r>
            <a:endParaRPr lang="en-US" alt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   Three </a:t>
            </a:r>
            <a:r>
              <a:rPr lang="en-US" altLang="en-US" sz="2800" dirty="0"/>
              <a:t>types of transitions: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sz="2400" dirty="0">
                <a:solidFill>
                  <a:schemeClr val="tx2"/>
                </a:solidFill>
              </a:rPr>
              <a:t>Link </a:t>
            </a:r>
            <a:r>
              <a:rPr lang="en-US" altLang="en-US" sz="2400" dirty="0" smtClean="0">
                <a:solidFill>
                  <a:schemeClr val="tx2"/>
                </a:solidFill>
              </a:rPr>
              <a:t>transition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: An HTML link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sz="2400" dirty="0">
                <a:solidFill>
                  <a:schemeClr val="tx2"/>
                </a:solidFill>
              </a:rPr>
              <a:t>Composite </a:t>
            </a:r>
            <a:r>
              <a:rPr lang="en-US" altLang="en-US" sz="2400" dirty="0" smtClean="0">
                <a:solidFill>
                  <a:schemeClr val="tx2"/>
                </a:solidFill>
              </a:rPr>
              <a:t>transition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: Execution of a software component causes a composite section to be sent to the client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sz="2400" dirty="0">
                <a:solidFill>
                  <a:schemeClr val="tx2"/>
                </a:solidFill>
              </a:rPr>
              <a:t>Operational </a:t>
            </a:r>
            <a:r>
              <a:rPr lang="en-US" altLang="en-US" sz="2400" dirty="0" smtClean="0">
                <a:solidFill>
                  <a:schemeClr val="tx2"/>
                </a:solidFill>
              </a:rPr>
              <a:t>transition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: A transition out of the software’s control</a:t>
            </a:r>
          </a:p>
          <a:p>
            <a:pPr marL="1295400" lvl="2" indent="-381000"/>
            <a:r>
              <a:rPr lang="en-US" altLang="en-US" sz="2000" dirty="0"/>
              <a:t>Back button</a:t>
            </a:r>
          </a:p>
          <a:p>
            <a:pPr marL="1295400" lvl="2" indent="-381000"/>
            <a:r>
              <a:rPr lang="en-US" altLang="en-US" sz="2000" dirty="0"/>
              <a:t>Refresh button</a:t>
            </a:r>
          </a:p>
          <a:p>
            <a:pPr marL="1295400" lvl="2" indent="-381000"/>
            <a:r>
              <a:rPr lang="en-US" altLang="en-US" sz="2000" dirty="0"/>
              <a:t>User edits the URL</a:t>
            </a:r>
          </a:p>
          <a:p>
            <a:pPr marL="1295400" lvl="2" indent="-381000"/>
            <a:r>
              <a:rPr lang="en-US" altLang="en-US" sz="2000" dirty="0"/>
              <a:t>Browser reloads from </a:t>
            </a:r>
            <a:r>
              <a:rPr lang="en-US" altLang="en-US" sz="2000" dirty="0" smtClean="0"/>
              <a:t>cache</a:t>
            </a:r>
            <a:endParaRPr lang="en-US" altLang="en-US" sz="200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762000" y="5105400"/>
            <a:ext cx="7661744" cy="6096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Previous research only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handled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link transitions</a:t>
            </a:r>
          </a:p>
        </p:txBody>
      </p:sp>
    </p:spTree>
    <p:extLst>
      <p:ext uri="{BB962C8B-B14F-4D97-AF65-F5344CB8AC3E}">
        <p14:creationId xmlns:p14="http://schemas.microsoft.com/office/powerpoint/2010/main" val="388088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16A8-73E5-41D8-880D-390ADC7A7C6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Web </a:t>
            </a:r>
            <a:r>
              <a:rPr lang="en-US" altLang="en-US" dirty="0"/>
              <a:t>a</a:t>
            </a:r>
            <a:r>
              <a:rPr lang="en-US" altLang="en-US" dirty="0" smtClean="0"/>
              <a:t>pplication graph</a:t>
            </a:r>
            <a:endParaRPr lang="en-US" altLang="en-US" dirty="0"/>
          </a:p>
        </p:txBody>
      </p:sp>
      <p:grpSp>
        <p:nvGrpSpPr>
          <p:cNvPr id="83982" name="Group 14"/>
          <p:cNvGrpSpPr>
            <a:grpSpLocks/>
          </p:cNvGrpSpPr>
          <p:nvPr/>
        </p:nvGrpSpPr>
        <p:grpSpPr bwMode="auto">
          <a:xfrm>
            <a:off x="3924300" y="3733800"/>
            <a:ext cx="1295400" cy="487363"/>
            <a:chOff x="2160" y="2386"/>
            <a:chExt cx="816" cy="307"/>
          </a:xfrm>
        </p:grpSpPr>
        <p:sp>
          <p:nvSpPr>
            <p:cNvPr id="83971" name="AutoShape 3"/>
            <p:cNvSpPr>
              <a:spLocks noChangeArrowheads="1"/>
            </p:cNvSpPr>
            <p:nvPr/>
          </p:nvSpPr>
          <p:spPr bwMode="auto">
            <a:xfrm>
              <a:off x="2160" y="2386"/>
              <a:ext cx="816" cy="307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2270" y="2415"/>
              <a:ext cx="59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browse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89" name="Group 21"/>
          <p:cNvGrpSpPr>
            <a:grpSpLocks/>
          </p:cNvGrpSpPr>
          <p:nvPr/>
        </p:nvGrpSpPr>
        <p:grpSpPr bwMode="auto">
          <a:xfrm>
            <a:off x="3924300" y="1676400"/>
            <a:ext cx="1295400" cy="457200"/>
            <a:chOff x="2112" y="1056"/>
            <a:chExt cx="816" cy="288"/>
          </a:xfrm>
        </p:grpSpPr>
        <p:sp>
          <p:nvSpPr>
            <p:cNvPr id="83983" name="AutoShape 15"/>
            <p:cNvSpPr>
              <a:spLocks noChangeArrowheads="1"/>
            </p:cNvSpPr>
            <p:nvPr/>
          </p:nvSpPr>
          <p:spPr bwMode="auto">
            <a:xfrm>
              <a:off x="2112" y="1056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2285" y="1075"/>
              <a:ext cx="47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index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90" name="Group 22"/>
          <p:cNvGrpSpPr>
            <a:grpSpLocks/>
          </p:cNvGrpSpPr>
          <p:nvPr/>
        </p:nvGrpSpPr>
        <p:grpSpPr bwMode="auto">
          <a:xfrm>
            <a:off x="6781800" y="2671763"/>
            <a:ext cx="1295400" cy="457200"/>
            <a:chOff x="4176" y="1584"/>
            <a:chExt cx="816" cy="288"/>
          </a:xfrm>
        </p:grpSpPr>
        <p:sp>
          <p:nvSpPr>
            <p:cNvPr id="83984" name="AutoShape 16"/>
            <p:cNvSpPr>
              <a:spLocks noChangeArrowheads="1"/>
            </p:cNvSpPr>
            <p:nvPr/>
          </p:nvSpPr>
          <p:spPr bwMode="auto">
            <a:xfrm>
              <a:off x="4176" y="1584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4316" y="1603"/>
              <a:ext cx="53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logout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92" name="Group 24"/>
          <p:cNvGrpSpPr>
            <a:grpSpLocks/>
          </p:cNvGrpSpPr>
          <p:nvPr/>
        </p:nvGrpSpPr>
        <p:grpSpPr bwMode="auto">
          <a:xfrm>
            <a:off x="3924300" y="2671763"/>
            <a:ext cx="1295400" cy="457200"/>
            <a:chOff x="2256" y="1584"/>
            <a:chExt cx="816" cy="288"/>
          </a:xfrm>
        </p:grpSpPr>
        <p:sp>
          <p:nvSpPr>
            <p:cNvPr id="83980" name="AutoShape 12"/>
            <p:cNvSpPr>
              <a:spLocks noChangeArrowheads="1"/>
            </p:cNvSpPr>
            <p:nvPr/>
          </p:nvSpPr>
          <p:spPr bwMode="auto">
            <a:xfrm>
              <a:off x="2256" y="1584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5" name="Text Box 7"/>
            <p:cNvSpPr txBox="1">
              <a:spLocks noChangeArrowheads="1"/>
            </p:cNvSpPr>
            <p:nvPr/>
          </p:nvSpPr>
          <p:spPr bwMode="auto">
            <a:xfrm>
              <a:off x="2446" y="1603"/>
              <a:ext cx="43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login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91" name="Group 23"/>
          <p:cNvGrpSpPr>
            <a:grpSpLocks/>
          </p:cNvGrpSpPr>
          <p:nvPr/>
        </p:nvGrpSpPr>
        <p:grpSpPr bwMode="auto">
          <a:xfrm>
            <a:off x="6629400" y="3748088"/>
            <a:ext cx="1600200" cy="457200"/>
            <a:chOff x="4272" y="2400"/>
            <a:chExt cx="1008" cy="288"/>
          </a:xfrm>
        </p:grpSpPr>
        <p:sp>
          <p:nvSpPr>
            <p:cNvPr id="83985" name="AutoShape 17"/>
            <p:cNvSpPr>
              <a:spLocks noChangeArrowheads="1"/>
            </p:cNvSpPr>
            <p:nvPr/>
          </p:nvSpPr>
          <p:spPr bwMode="auto">
            <a:xfrm>
              <a:off x="4272" y="2400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4379" y="2419"/>
              <a:ext cx="79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categories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94" name="Group 26"/>
          <p:cNvGrpSpPr>
            <a:grpSpLocks/>
          </p:cNvGrpSpPr>
          <p:nvPr/>
        </p:nvGrpSpPr>
        <p:grpSpPr bwMode="auto">
          <a:xfrm>
            <a:off x="3657600" y="4800600"/>
            <a:ext cx="1828800" cy="701675"/>
            <a:chOff x="1968" y="3312"/>
            <a:chExt cx="1152" cy="442"/>
          </a:xfrm>
        </p:grpSpPr>
        <p:sp>
          <p:nvSpPr>
            <p:cNvPr id="83988" name="AutoShape 20"/>
            <p:cNvSpPr>
              <a:spLocks noChangeArrowheads="1"/>
            </p:cNvSpPr>
            <p:nvPr/>
          </p:nvSpPr>
          <p:spPr bwMode="auto">
            <a:xfrm>
              <a:off x="1968" y="3341"/>
              <a:ext cx="1152" cy="384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1968" y="3312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update_search_params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95" name="Group 27"/>
          <p:cNvGrpSpPr>
            <a:grpSpLocks/>
          </p:cNvGrpSpPr>
          <p:nvPr/>
        </p:nvGrpSpPr>
        <p:grpSpPr bwMode="auto">
          <a:xfrm>
            <a:off x="787400" y="4922838"/>
            <a:ext cx="1828800" cy="457200"/>
            <a:chOff x="498" y="3504"/>
            <a:chExt cx="1152" cy="288"/>
          </a:xfrm>
        </p:grpSpPr>
        <p:sp>
          <p:nvSpPr>
            <p:cNvPr id="83987" name="AutoShape 19"/>
            <p:cNvSpPr>
              <a:spLocks noChangeArrowheads="1"/>
            </p:cNvSpPr>
            <p:nvPr/>
          </p:nvSpPr>
          <p:spPr bwMode="auto">
            <a:xfrm>
              <a:off x="498" y="3504"/>
              <a:ext cx="1152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573" y="3523"/>
              <a:ext cx="100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record_insert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3993" name="Group 25"/>
          <p:cNvGrpSpPr>
            <a:grpSpLocks/>
          </p:cNvGrpSpPr>
          <p:nvPr/>
        </p:nvGrpSpPr>
        <p:grpSpPr bwMode="auto">
          <a:xfrm>
            <a:off x="903288" y="3748088"/>
            <a:ext cx="1600200" cy="457200"/>
            <a:chOff x="620" y="2160"/>
            <a:chExt cx="1008" cy="288"/>
          </a:xfrm>
        </p:grpSpPr>
        <p:sp>
          <p:nvSpPr>
            <p:cNvPr id="83986" name="AutoShape 18"/>
            <p:cNvSpPr>
              <a:spLocks noChangeArrowheads="1"/>
            </p:cNvSpPr>
            <p:nvPr/>
          </p:nvSpPr>
          <p:spPr bwMode="auto">
            <a:xfrm>
              <a:off x="620" y="2160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687" y="2179"/>
              <a:ext cx="87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%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record_add</a:t>
              </a:r>
              <a:endParaRPr lang="en-US" alt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3996" name="Line 28"/>
          <p:cNvSpPr>
            <a:spLocks noChangeShapeType="1"/>
          </p:cNvSpPr>
          <p:nvPr/>
        </p:nvSpPr>
        <p:spPr bwMode="auto">
          <a:xfrm>
            <a:off x="1676400" y="4191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 flipV="1">
            <a:off x="2590800" y="4191000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0" name="Line 32"/>
          <p:cNvSpPr>
            <a:spLocks noChangeShapeType="1"/>
          </p:cNvSpPr>
          <p:nvPr/>
        </p:nvSpPr>
        <p:spPr bwMode="auto">
          <a:xfrm>
            <a:off x="2514600" y="4038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1" name="Line 33"/>
          <p:cNvSpPr>
            <a:spLocks noChangeShapeType="1"/>
          </p:cNvSpPr>
          <p:nvPr/>
        </p:nvSpPr>
        <p:spPr bwMode="auto">
          <a:xfrm flipH="1">
            <a:off x="2514600" y="3886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2" name="Line 34"/>
          <p:cNvSpPr>
            <a:spLocks noChangeShapeType="1"/>
          </p:cNvSpPr>
          <p:nvPr/>
        </p:nvSpPr>
        <p:spPr bwMode="auto">
          <a:xfrm flipV="1">
            <a:off x="1905000" y="1981200"/>
            <a:ext cx="2057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3" name="Line 35"/>
          <p:cNvSpPr>
            <a:spLocks noChangeShapeType="1"/>
          </p:cNvSpPr>
          <p:nvPr/>
        </p:nvSpPr>
        <p:spPr bwMode="auto">
          <a:xfrm>
            <a:off x="4876800" y="4191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4" name="Line 36"/>
          <p:cNvSpPr>
            <a:spLocks noChangeShapeType="1"/>
          </p:cNvSpPr>
          <p:nvPr/>
        </p:nvSpPr>
        <p:spPr bwMode="auto">
          <a:xfrm flipV="1">
            <a:off x="4267200" y="4267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5" name="Line 37"/>
          <p:cNvSpPr>
            <a:spLocks noChangeShapeType="1"/>
          </p:cNvSpPr>
          <p:nvPr/>
        </p:nvSpPr>
        <p:spPr bwMode="auto">
          <a:xfrm>
            <a:off x="45720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6" name="Line 38"/>
          <p:cNvSpPr>
            <a:spLocks noChangeShapeType="1"/>
          </p:cNvSpPr>
          <p:nvPr/>
        </p:nvSpPr>
        <p:spPr bwMode="auto">
          <a:xfrm>
            <a:off x="4572000" y="213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7" name="Line 39"/>
          <p:cNvSpPr>
            <a:spLocks noChangeShapeType="1"/>
          </p:cNvSpPr>
          <p:nvPr/>
        </p:nvSpPr>
        <p:spPr bwMode="auto">
          <a:xfrm>
            <a:off x="5181600" y="4038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8" name="Line 40"/>
          <p:cNvSpPr>
            <a:spLocks noChangeShapeType="1"/>
          </p:cNvSpPr>
          <p:nvPr/>
        </p:nvSpPr>
        <p:spPr bwMode="auto">
          <a:xfrm flipH="1">
            <a:off x="5181600" y="3886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09" name="Line 41"/>
          <p:cNvSpPr>
            <a:spLocks noChangeShapeType="1"/>
          </p:cNvSpPr>
          <p:nvPr/>
        </p:nvSpPr>
        <p:spPr bwMode="auto">
          <a:xfrm flipV="1">
            <a:off x="7467600" y="3124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0" name="Line 42"/>
          <p:cNvSpPr>
            <a:spLocks noChangeShapeType="1"/>
          </p:cNvSpPr>
          <p:nvPr/>
        </p:nvSpPr>
        <p:spPr bwMode="auto">
          <a:xfrm flipV="1">
            <a:off x="2514600" y="3048000"/>
            <a:ext cx="426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1" name="Line 43"/>
          <p:cNvSpPr>
            <a:spLocks noChangeShapeType="1"/>
          </p:cNvSpPr>
          <p:nvPr/>
        </p:nvSpPr>
        <p:spPr bwMode="auto">
          <a:xfrm flipV="1">
            <a:off x="5181600" y="3124200"/>
            <a:ext cx="1676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2" name="Line 44"/>
          <p:cNvSpPr>
            <a:spLocks noChangeShapeType="1"/>
          </p:cNvSpPr>
          <p:nvPr/>
        </p:nvSpPr>
        <p:spPr bwMode="auto">
          <a:xfrm flipH="1" flipV="1">
            <a:off x="5181600" y="2057400"/>
            <a:ext cx="1905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3" name="Line 45"/>
          <p:cNvSpPr>
            <a:spLocks noChangeShapeType="1"/>
          </p:cNvSpPr>
          <p:nvPr/>
        </p:nvSpPr>
        <p:spPr bwMode="auto">
          <a:xfrm flipH="1" flipV="1">
            <a:off x="5181600" y="2133600"/>
            <a:ext cx="1524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4" name="Line 46"/>
          <p:cNvSpPr>
            <a:spLocks noChangeShapeType="1"/>
          </p:cNvSpPr>
          <p:nvPr/>
        </p:nvSpPr>
        <p:spPr bwMode="auto">
          <a:xfrm>
            <a:off x="4572000" y="129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15" name="Freeform 47"/>
          <p:cNvSpPr>
            <a:spLocks/>
          </p:cNvSpPr>
          <p:nvPr/>
        </p:nvSpPr>
        <p:spPr bwMode="auto">
          <a:xfrm>
            <a:off x="812800" y="3340100"/>
            <a:ext cx="520700" cy="469900"/>
          </a:xfrm>
          <a:custGeom>
            <a:avLst/>
            <a:gdLst>
              <a:gd name="T0" fmla="*/ 304 w 328"/>
              <a:gd name="T1" fmla="*/ 248 h 296"/>
              <a:gd name="T2" fmla="*/ 304 w 328"/>
              <a:gd name="T3" fmla="*/ 56 h 296"/>
              <a:gd name="T4" fmla="*/ 160 w 328"/>
              <a:gd name="T5" fmla="*/ 8 h 296"/>
              <a:gd name="T6" fmla="*/ 16 w 328"/>
              <a:gd name="T7" fmla="*/ 104 h 296"/>
              <a:gd name="T8" fmla="*/ 64 w 328"/>
              <a:gd name="T9" fmla="*/ 296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" h="296">
                <a:moveTo>
                  <a:pt x="304" y="248"/>
                </a:moveTo>
                <a:cubicBezTo>
                  <a:pt x="316" y="172"/>
                  <a:pt x="328" y="96"/>
                  <a:pt x="304" y="56"/>
                </a:cubicBezTo>
                <a:cubicBezTo>
                  <a:pt x="280" y="16"/>
                  <a:pt x="208" y="0"/>
                  <a:pt x="160" y="8"/>
                </a:cubicBezTo>
                <a:cubicBezTo>
                  <a:pt x="112" y="16"/>
                  <a:pt x="32" y="56"/>
                  <a:pt x="16" y="104"/>
                </a:cubicBezTo>
                <a:cubicBezTo>
                  <a:pt x="0" y="152"/>
                  <a:pt x="32" y="224"/>
                  <a:pt x="64" y="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6" name="Freeform 48"/>
          <p:cNvSpPr>
            <a:spLocks/>
          </p:cNvSpPr>
          <p:nvPr/>
        </p:nvSpPr>
        <p:spPr bwMode="auto">
          <a:xfrm>
            <a:off x="3810000" y="3492500"/>
            <a:ext cx="381000" cy="317500"/>
          </a:xfrm>
          <a:custGeom>
            <a:avLst/>
            <a:gdLst>
              <a:gd name="T0" fmla="*/ 240 w 240"/>
              <a:gd name="T1" fmla="*/ 152 h 200"/>
              <a:gd name="T2" fmla="*/ 192 w 240"/>
              <a:gd name="T3" fmla="*/ 56 h 200"/>
              <a:gd name="T4" fmla="*/ 48 w 240"/>
              <a:gd name="T5" fmla="*/ 8 h 200"/>
              <a:gd name="T6" fmla="*/ 0 w 240"/>
              <a:gd name="T7" fmla="*/ 104 h 200"/>
              <a:gd name="T8" fmla="*/ 48 w 240"/>
              <a:gd name="T9" fmla="*/ 200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200">
                <a:moveTo>
                  <a:pt x="240" y="152"/>
                </a:moveTo>
                <a:cubicBezTo>
                  <a:pt x="232" y="116"/>
                  <a:pt x="224" y="80"/>
                  <a:pt x="192" y="56"/>
                </a:cubicBezTo>
                <a:cubicBezTo>
                  <a:pt x="160" y="32"/>
                  <a:pt x="80" y="0"/>
                  <a:pt x="48" y="8"/>
                </a:cubicBezTo>
                <a:cubicBezTo>
                  <a:pt x="16" y="16"/>
                  <a:pt x="0" y="72"/>
                  <a:pt x="0" y="104"/>
                </a:cubicBezTo>
                <a:cubicBezTo>
                  <a:pt x="0" y="136"/>
                  <a:pt x="24" y="168"/>
                  <a:pt x="48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8" name="Freeform 50"/>
          <p:cNvSpPr>
            <a:spLocks/>
          </p:cNvSpPr>
          <p:nvPr/>
        </p:nvSpPr>
        <p:spPr bwMode="auto">
          <a:xfrm>
            <a:off x="7924800" y="4038600"/>
            <a:ext cx="546100" cy="558800"/>
          </a:xfrm>
          <a:custGeom>
            <a:avLst/>
            <a:gdLst>
              <a:gd name="T0" fmla="*/ 0 w 344"/>
              <a:gd name="T1" fmla="*/ 96 h 352"/>
              <a:gd name="T2" fmla="*/ 48 w 344"/>
              <a:gd name="T3" fmla="*/ 288 h 352"/>
              <a:gd name="T4" fmla="*/ 240 w 344"/>
              <a:gd name="T5" fmla="*/ 336 h 352"/>
              <a:gd name="T6" fmla="*/ 336 w 344"/>
              <a:gd name="T7" fmla="*/ 192 h 352"/>
              <a:gd name="T8" fmla="*/ 192 w 344"/>
              <a:gd name="T9" fmla="*/ 0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" h="352">
                <a:moveTo>
                  <a:pt x="0" y="96"/>
                </a:moveTo>
                <a:cubicBezTo>
                  <a:pt x="4" y="172"/>
                  <a:pt x="8" y="248"/>
                  <a:pt x="48" y="288"/>
                </a:cubicBezTo>
                <a:cubicBezTo>
                  <a:pt x="88" y="328"/>
                  <a:pt x="192" y="352"/>
                  <a:pt x="240" y="336"/>
                </a:cubicBezTo>
                <a:cubicBezTo>
                  <a:pt x="288" y="320"/>
                  <a:pt x="344" y="248"/>
                  <a:pt x="336" y="192"/>
                </a:cubicBezTo>
                <a:cubicBezTo>
                  <a:pt x="328" y="136"/>
                  <a:pt x="260" y="68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19" name="Freeform 51"/>
          <p:cNvSpPr>
            <a:spLocks/>
          </p:cNvSpPr>
          <p:nvPr/>
        </p:nvSpPr>
        <p:spPr bwMode="auto">
          <a:xfrm>
            <a:off x="3429000" y="1473200"/>
            <a:ext cx="609600" cy="431800"/>
          </a:xfrm>
          <a:custGeom>
            <a:avLst/>
            <a:gdLst>
              <a:gd name="T0" fmla="*/ 432 w 432"/>
              <a:gd name="T1" fmla="*/ 128 h 272"/>
              <a:gd name="T2" fmla="*/ 336 w 432"/>
              <a:gd name="T3" fmla="*/ 32 h 272"/>
              <a:gd name="T4" fmla="*/ 48 w 432"/>
              <a:gd name="T5" fmla="*/ 32 h 272"/>
              <a:gd name="T6" fmla="*/ 48 w 432"/>
              <a:gd name="T7" fmla="*/ 224 h 272"/>
              <a:gd name="T8" fmla="*/ 336 w 432"/>
              <a:gd name="T9" fmla="*/ 272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2" h="272">
                <a:moveTo>
                  <a:pt x="432" y="128"/>
                </a:moveTo>
                <a:cubicBezTo>
                  <a:pt x="416" y="88"/>
                  <a:pt x="400" y="48"/>
                  <a:pt x="336" y="32"/>
                </a:cubicBezTo>
                <a:cubicBezTo>
                  <a:pt x="272" y="16"/>
                  <a:pt x="96" y="0"/>
                  <a:pt x="48" y="32"/>
                </a:cubicBezTo>
                <a:cubicBezTo>
                  <a:pt x="0" y="64"/>
                  <a:pt x="0" y="184"/>
                  <a:pt x="48" y="224"/>
                </a:cubicBezTo>
                <a:cubicBezTo>
                  <a:pt x="96" y="264"/>
                  <a:pt x="216" y="268"/>
                  <a:pt x="336" y="2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0" name="Freeform 52"/>
          <p:cNvSpPr>
            <a:spLocks/>
          </p:cNvSpPr>
          <p:nvPr/>
        </p:nvSpPr>
        <p:spPr bwMode="auto">
          <a:xfrm>
            <a:off x="3721100" y="2133600"/>
            <a:ext cx="622300" cy="1600200"/>
          </a:xfrm>
          <a:custGeom>
            <a:avLst/>
            <a:gdLst>
              <a:gd name="T0" fmla="*/ 392 w 392"/>
              <a:gd name="T1" fmla="*/ 1008 h 1008"/>
              <a:gd name="T2" fmla="*/ 152 w 392"/>
              <a:gd name="T3" fmla="*/ 768 h 1008"/>
              <a:gd name="T4" fmla="*/ 8 w 392"/>
              <a:gd name="T5" fmla="*/ 432 h 1008"/>
              <a:gd name="T6" fmla="*/ 104 w 392"/>
              <a:gd name="T7" fmla="*/ 96 h 1008"/>
              <a:gd name="T8" fmla="*/ 200 w 392"/>
              <a:gd name="T9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" h="1008">
                <a:moveTo>
                  <a:pt x="392" y="1008"/>
                </a:moveTo>
                <a:cubicBezTo>
                  <a:pt x="304" y="936"/>
                  <a:pt x="216" y="864"/>
                  <a:pt x="152" y="768"/>
                </a:cubicBezTo>
                <a:cubicBezTo>
                  <a:pt x="88" y="672"/>
                  <a:pt x="16" y="544"/>
                  <a:pt x="8" y="432"/>
                </a:cubicBezTo>
                <a:cubicBezTo>
                  <a:pt x="0" y="320"/>
                  <a:pt x="72" y="168"/>
                  <a:pt x="104" y="96"/>
                </a:cubicBezTo>
                <a:cubicBezTo>
                  <a:pt x="136" y="24"/>
                  <a:pt x="168" y="12"/>
                  <a:pt x="20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1" name="Freeform 53"/>
          <p:cNvSpPr>
            <a:spLocks/>
          </p:cNvSpPr>
          <p:nvPr/>
        </p:nvSpPr>
        <p:spPr bwMode="auto">
          <a:xfrm>
            <a:off x="2438400" y="4191000"/>
            <a:ext cx="4267200" cy="355600"/>
          </a:xfrm>
          <a:custGeom>
            <a:avLst/>
            <a:gdLst>
              <a:gd name="T0" fmla="*/ 0 w 2688"/>
              <a:gd name="T1" fmla="*/ 0 h 224"/>
              <a:gd name="T2" fmla="*/ 384 w 2688"/>
              <a:gd name="T3" fmla="*/ 144 h 224"/>
              <a:gd name="T4" fmla="*/ 1344 w 2688"/>
              <a:gd name="T5" fmla="*/ 192 h 224"/>
              <a:gd name="T6" fmla="*/ 2352 w 2688"/>
              <a:gd name="T7" fmla="*/ 192 h 224"/>
              <a:gd name="T8" fmla="*/ 2688 w 2688"/>
              <a:gd name="T9" fmla="*/ 0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8" h="224">
                <a:moveTo>
                  <a:pt x="0" y="0"/>
                </a:moveTo>
                <a:cubicBezTo>
                  <a:pt x="80" y="56"/>
                  <a:pt x="160" y="112"/>
                  <a:pt x="384" y="144"/>
                </a:cubicBezTo>
                <a:cubicBezTo>
                  <a:pt x="608" y="176"/>
                  <a:pt x="1016" y="184"/>
                  <a:pt x="1344" y="192"/>
                </a:cubicBezTo>
                <a:cubicBezTo>
                  <a:pt x="1672" y="200"/>
                  <a:pt x="2128" y="224"/>
                  <a:pt x="2352" y="192"/>
                </a:cubicBezTo>
                <a:cubicBezTo>
                  <a:pt x="2576" y="160"/>
                  <a:pt x="2632" y="80"/>
                  <a:pt x="268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2" name="Freeform 54"/>
          <p:cNvSpPr>
            <a:spLocks/>
          </p:cNvSpPr>
          <p:nvPr/>
        </p:nvSpPr>
        <p:spPr bwMode="auto">
          <a:xfrm>
            <a:off x="2133600" y="4191000"/>
            <a:ext cx="4800600" cy="546100"/>
          </a:xfrm>
          <a:custGeom>
            <a:avLst/>
            <a:gdLst>
              <a:gd name="T0" fmla="*/ 3024 w 3024"/>
              <a:gd name="T1" fmla="*/ 0 h 344"/>
              <a:gd name="T2" fmla="*/ 2688 w 3024"/>
              <a:gd name="T3" fmla="*/ 288 h 344"/>
              <a:gd name="T4" fmla="*/ 1536 w 3024"/>
              <a:gd name="T5" fmla="*/ 336 h 344"/>
              <a:gd name="T6" fmla="*/ 384 w 3024"/>
              <a:gd name="T7" fmla="*/ 288 h 344"/>
              <a:gd name="T8" fmla="*/ 0 w 3024"/>
              <a:gd name="T9" fmla="*/ 0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24" h="344">
                <a:moveTo>
                  <a:pt x="3024" y="0"/>
                </a:moveTo>
                <a:cubicBezTo>
                  <a:pt x="2980" y="116"/>
                  <a:pt x="2936" y="232"/>
                  <a:pt x="2688" y="288"/>
                </a:cubicBezTo>
                <a:cubicBezTo>
                  <a:pt x="2440" y="344"/>
                  <a:pt x="1920" y="336"/>
                  <a:pt x="1536" y="336"/>
                </a:cubicBezTo>
                <a:cubicBezTo>
                  <a:pt x="1152" y="336"/>
                  <a:pt x="640" y="344"/>
                  <a:pt x="384" y="288"/>
                </a:cubicBezTo>
                <a:cubicBezTo>
                  <a:pt x="128" y="232"/>
                  <a:pt x="64" y="11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4" name="Line 56"/>
          <p:cNvSpPr>
            <a:spLocks noChangeShapeType="1"/>
          </p:cNvSpPr>
          <p:nvPr/>
        </p:nvSpPr>
        <p:spPr bwMode="auto">
          <a:xfrm>
            <a:off x="3771900" y="60960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7" name="Text Box 59"/>
          <p:cNvSpPr txBox="1">
            <a:spLocks noChangeArrowheads="1"/>
          </p:cNvSpPr>
          <p:nvPr/>
        </p:nvSpPr>
        <p:spPr bwMode="auto">
          <a:xfrm>
            <a:off x="3619500" y="5816025"/>
            <a:ext cx="1828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forward link transition</a:t>
            </a:r>
          </a:p>
        </p:txBody>
      </p:sp>
      <p:sp>
        <p:nvSpPr>
          <p:cNvPr id="84025" name="Line 57"/>
          <p:cNvSpPr>
            <a:spLocks noChangeShapeType="1"/>
          </p:cNvSpPr>
          <p:nvPr/>
        </p:nvSpPr>
        <p:spPr bwMode="auto">
          <a:xfrm>
            <a:off x="6172200" y="60960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8" name="Text Box 60"/>
          <p:cNvSpPr txBox="1">
            <a:spLocks noChangeArrowheads="1"/>
          </p:cNvSpPr>
          <p:nvPr/>
        </p:nvSpPr>
        <p:spPr bwMode="auto">
          <a:xfrm>
            <a:off x="5981700" y="5816025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dynamic link transition</a:t>
            </a:r>
          </a:p>
        </p:txBody>
      </p:sp>
      <p:sp>
        <p:nvSpPr>
          <p:cNvPr id="84023" name="Line 55"/>
          <p:cNvSpPr>
            <a:spLocks noChangeShapeType="1"/>
          </p:cNvSpPr>
          <p:nvPr/>
        </p:nvSpPr>
        <p:spPr bwMode="auto">
          <a:xfrm>
            <a:off x="1409700" y="60960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029" name="Text Box 61"/>
          <p:cNvSpPr txBox="1">
            <a:spLocks noChangeArrowheads="1"/>
          </p:cNvSpPr>
          <p:nvPr/>
        </p:nvSpPr>
        <p:spPr bwMode="auto">
          <a:xfrm>
            <a:off x="1257300" y="5748338"/>
            <a:ext cx="1828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static link transition</a:t>
            </a:r>
          </a:p>
        </p:txBody>
      </p:sp>
      <p:sp>
        <p:nvSpPr>
          <p:cNvPr id="84034" name="Text Box 66"/>
          <p:cNvSpPr txBox="1">
            <a:spLocks noChangeArrowheads="1"/>
          </p:cNvSpPr>
          <p:nvPr/>
        </p:nvSpPr>
        <p:spPr bwMode="auto">
          <a:xfrm>
            <a:off x="838200" y="4267200"/>
            <a:ext cx="1752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 (name, category, content)</a:t>
            </a:r>
          </a:p>
        </p:txBody>
      </p:sp>
      <p:sp>
        <p:nvSpPr>
          <p:cNvPr id="84035" name="Text Box 67"/>
          <p:cNvSpPr txBox="1">
            <a:spLocks noChangeArrowheads="1"/>
          </p:cNvSpPr>
          <p:nvPr/>
        </p:nvSpPr>
        <p:spPr bwMode="auto">
          <a:xfrm>
            <a:off x="4114800" y="4191000"/>
            <a:ext cx="1752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 (category, search_name)</a:t>
            </a:r>
          </a:p>
        </p:txBody>
      </p:sp>
      <p:sp>
        <p:nvSpPr>
          <p:cNvPr id="84036" name="Text Box 68"/>
          <p:cNvSpPr txBox="1">
            <a:spLocks noChangeArrowheads="1"/>
          </p:cNvSpPr>
          <p:nvPr/>
        </p:nvSpPr>
        <p:spPr bwMode="auto">
          <a:xfrm>
            <a:off x="7315200" y="4495800"/>
            <a:ext cx="1752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 (action, categoryName)</a:t>
            </a:r>
          </a:p>
        </p:txBody>
      </p:sp>
      <p:sp>
        <p:nvSpPr>
          <p:cNvPr id="84037" name="Text Box 69"/>
          <p:cNvSpPr txBox="1">
            <a:spLocks noChangeArrowheads="1"/>
          </p:cNvSpPr>
          <p:nvPr/>
        </p:nvSpPr>
        <p:spPr bwMode="auto">
          <a:xfrm>
            <a:off x="3657600" y="2057400"/>
            <a:ext cx="1752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%"/>
              </a:spcBef>
            </a:pPr>
            <a:r>
              <a:rPr lang="en-US" altLang="en-US" sz="16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 (</a:t>
            </a:r>
            <a:r>
              <a:rPr lang="en-US" altLang="en-US" sz="16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userid</a:t>
            </a:r>
            <a:r>
              <a:rPr lang="en-US" altLang="en-US" sz="16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password)</a:t>
            </a:r>
          </a:p>
        </p:txBody>
      </p:sp>
      <p:sp>
        <p:nvSpPr>
          <p:cNvPr id="64" name="Rectangle 3"/>
          <p:cNvSpPr txBox="1">
            <a:spLocks noChangeArrowheads="1"/>
          </p:cNvSpPr>
          <p:nvPr/>
        </p:nvSpPr>
        <p:spPr>
          <a:xfrm rot="21204391">
            <a:off x="5290215" y="1180257"/>
            <a:ext cx="3347054" cy="757389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%"/>
              </a:spcBef>
              <a:spcAft>
                <a:spcPct val="0%"/>
              </a:spcAft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fontAlgn="base">
              <a:spcBef>
                <a:spcPct val="20%"/>
              </a:spcBef>
              <a:spcAft>
                <a:spcPct val="0%"/>
              </a:spcAft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fontAlgn="base">
              <a:spcBef>
                <a:spcPct val="20%"/>
              </a:spcBef>
              <a:spcAft>
                <a:spcPct val="0%"/>
              </a:spcAft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fontAlgn="base">
              <a:spcBef>
                <a:spcPct val="20%"/>
              </a:spcBef>
              <a:spcAft>
                <a:spcPct val="0%"/>
              </a:spcAft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fontAlgn="base">
              <a:spcBef>
                <a:spcPct val="20%"/>
              </a:spcBef>
              <a:spcAft>
                <a:spcPct val="0%"/>
              </a:spcAft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%"/>
              </a:lnSpc>
              <a:buNone/>
            </a:pPr>
            <a:r>
              <a:rPr lang="en-US" altLang="en-US" sz="2000" i="1" dirty="0" smtClean="0">
                <a:solidFill>
                  <a:schemeClr val="tx2"/>
                </a:solidFill>
              </a:rPr>
              <a:t>Intra</a:t>
            </a:r>
            <a:r>
              <a:rPr lang="en-US" altLang="en-US" sz="2000" i="1" dirty="0" smtClean="0"/>
              <a:t>-component model:</a:t>
            </a:r>
          </a:p>
          <a:p>
            <a:pPr marL="0" indent="0" algn="ctr">
              <a:lnSpc>
                <a:spcPct val="90%"/>
              </a:lnSpc>
              <a:buNone/>
            </a:pPr>
            <a:r>
              <a:rPr lang="en-US" altLang="en-US" sz="2000" i="1" dirty="0" smtClean="0">
                <a:solidFill>
                  <a:schemeClr val="tx2"/>
                </a:solidFill>
              </a:rPr>
              <a:t>p </a:t>
            </a:r>
            <a:r>
              <a:rPr lang="en-US" altLang="en-US" sz="2000" i="1" dirty="0" smtClean="0">
                <a:solidFill>
                  <a:schemeClr val="tx2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i="1" dirty="0" smtClean="0">
                <a:solidFill>
                  <a:schemeClr val="tx2"/>
                </a:solidFill>
              </a:rPr>
              <a:t> p1 </a:t>
            </a:r>
            <a:r>
              <a:rPr lang="en-US" altLang="en-US" sz="2000" i="1" dirty="0" smtClean="0">
                <a:solidFill>
                  <a:schemeClr val="tx2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000" i="1" dirty="0" smtClean="0">
                <a:solidFill>
                  <a:schemeClr val="tx2"/>
                </a:solidFill>
              </a:rPr>
              <a:t> (p2 </a:t>
            </a:r>
            <a:r>
              <a:rPr lang="en-US" altLang="en-US" sz="2000" i="1" dirty="0" smtClean="0">
                <a:solidFill>
                  <a:schemeClr val="tx2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000" i="1" dirty="0" smtClean="0">
                <a:solidFill>
                  <a:schemeClr val="tx2"/>
                </a:solidFill>
              </a:rPr>
              <a:t> (p3 | p4)* | p5)</a:t>
            </a:r>
            <a:r>
              <a:rPr lang="en-US" altLang="en-US" sz="2000" i="1" dirty="0" smtClean="0"/>
              <a:t> </a:t>
            </a:r>
            <a:endParaRPr lang="en-US" altLang="en-US" sz="2000" i="1" dirty="0"/>
          </a:p>
        </p:txBody>
      </p:sp>
      <p:sp>
        <p:nvSpPr>
          <p:cNvPr id="65" name="Rectangle 3"/>
          <p:cNvSpPr txBox="1">
            <a:spLocks noChangeArrowheads="1"/>
          </p:cNvSpPr>
          <p:nvPr/>
        </p:nvSpPr>
        <p:spPr>
          <a:xfrm rot="19523361">
            <a:off x="77851" y="1640351"/>
            <a:ext cx="2678251" cy="459048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%"/>
              </a:spcBef>
              <a:spcAft>
                <a:spcPct val="0%"/>
              </a:spcAft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fontAlgn="base">
              <a:spcBef>
                <a:spcPct val="20%"/>
              </a:spcBef>
              <a:spcAft>
                <a:spcPct val="0%"/>
              </a:spcAft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fontAlgn="base">
              <a:spcBef>
                <a:spcPct val="20%"/>
              </a:spcBef>
              <a:spcAft>
                <a:spcPct val="0%"/>
              </a:spcAft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fontAlgn="base">
              <a:spcBef>
                <a:spcPct val="20%"/>
              </a:spcBef>
              <a:spcAft>
                <a:spcPct val="0%"/>
              </a:spcAft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fontAlgn="base">
              <a:spcBef>
                <a:spcPct val="20%"/>
              </a:spcBef>
              <a:spcAft>
                <a:spcPct val="0%"/>
              </a:spcAft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%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%"/>
              </a:lnSpc>
              <a:buNone/>
            </a:pPr>
            <a:r>
              <a:rPr lang="en-US" altLang="en-US" sz="2000" i="1" dirty="0" smtClean="0">
                <a:solidFill>
                  <a:schemeClr val="tx2"/>
                </a:solidFill>
              </a:rPr>
              <a:t>Inter-</a:t>
            </a:r>
            <a:r>
              <a:rPr lang="en-US" altLang="en-US" sz="2000" i="1" dirty="0" smtClean="0"/>
              <a:t>component model</a:t>
            </a:r>
          </a:p>
        </p:txBody>
      </p:sp>
      <p:sp>
        <p:nvSpPr>
          <p:cNvPr id="66" name="AutoShape 42"/>
          <p:cNvSpPr>
            <a:spLocks/>
          </p:cNvSpPr>
          <p:nvPr/>
        </p:nvSpPr>
        <p:spPr bwMode="auto">
          <a:xfrm rot="3232814">
            <a:off x="1326155" y="957636"/>
            <a:ext cx="430722" cy="2421803"/>
          </a:xfrm>
          <a:prstGeom prst="leftBrace">
            <a:avLst>
              <a:gd name="adj1" fmla="val 6388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purl.oclc.org/ooxml/drawingml/main" xmlns:r="http://purl.oclc.org/ooxml/officeDocument/relationships" xmlns:p="http://purl.oclc.org/ooxml/presentationml/main" showMasterPhAnim="0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F62A-3E11-4CEF-B9AC-153AA50A2815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Using the WAG for MBT</a:t>
            </a:r>
            <a:endParaRPr lang="en-US" altLang="en-US" dirty="0"/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%"/>
              </a:lnSpc>
            </a:pPr>
            <a:r>
              <a:rPr lang="en-US" altLang="en-US" sz="2800" dirty="0" smtClean="0"/>
              <a:t>A test is modeled as a sequence of transitions through the WAG</a:t>
            </a:r>
          </a:p>
          <a:p>
            <a:pPr lvl="1">
              <a:lnSpc>
                <a:spcPct val="90%"/>
              </a:lnSpc>
            </a:pPr>
            <a:endParaRPr lang="en-US" altLang="en-US" sz="2400" dirty="0" smtClean="0"/>
          </a:p>
          <a:p>
            <a:pPr>
              <a:lnSpc>
                <a:spcPct val="90%"/>
              </a:lnSpc>
            </a:pPr>
            <a:r>
              <a:rPr lang="en-US" altLang="en-US" sz="2800" dirty="0" smtClean="0"/>
              <a:t>Level 1 </a:t>
            </a:r>
            <a:r>
              <a:rPr lang="en-US" altLang="en-US" sz="2800" dirty="0"/>
              <a:t>: Evaluate static link transitions</a:t>
            </a:r>
          </a:p>
          <a:p>
            <a:pPr lvl="1">
              <a:lnSpc>
                <a:spcPct val="90%"/>
              </a:lnSpc>
            </a:pPr>
            <a:r>
              <a:rPr lang="en-US" altLang="en-US" sz="2400" dirty="0"/>
              <a:t>One test </a:t>
            </a:r>
            <a:r>
              <a:rPr lang="en-US" altLang="en-US" sz="2400" dirty="0" smtClean="0"/>
              <a:t>per form</a:t>
            </a:r>
          </a:p>
          <a:p>
            <a:pPr lvl="1">
              <a:lnSpc>
                <a:spcPct val="90%"/>
              </a:lnSpc>
            </a:pPr>
            <a:r>
              <a:rPr lang="en-US" altLang="en-US" sz="2400" dirty="0" smtClean="0"/>
              <a:t>This was state-of-the-art at the time</a:t>
            </a:r>
          </a:p>
          <a:p>
            <a:pPr lvl="1">
              <a:lnSpc>
                <a:spcPct val="90%"/>
              </a:lnSpc>
            </a:pPr>
            <a:endParaRPr lang="en-US" altLang="en-US" sz="2400" dirty="0"/>
          </a:p>
          <a:p>
            <a:pPr>
              <a:lnSpc>
                <a:spcPct val="90%"/>
              </a:lnSpc>
            </a:pPr>
            <a:r>
              <a:rPr lang="en-US" altLang="en-US" sz="2800" dirty="0" smtClean="0"/>
              <a:t>Level 2 .. Level 5 added:</a:t>
            </a:r>
            <a:endParaRPr lang="en-US" altLang="en-US" sz="2800" dirty="0"/>
          </a:p>
          <a:p>
            <a:pPr lvl="1">
              <a:lnSpc>
                <a:spcPct val="90%"/>
              </a:lnSpc>
            </a:pPr>
            <a:r>
              <a:rPr lang="en-US" altLang="en-US" sz="2400" dirty="0"/>
              <a:t>Values entered with URL rewriting</a:t>
            </a:r>
          </a:p>
          <a:p>
            <a:pPr lvl="1">
              <a:lnSpc>
                <a:spcPct val="90%"/>
              </a:lnSpc>
            </a:pPr>
            <a:r>
              <a:rPr lang="en-US" altLang="en-US" sz="2400" dirty="0"/>
              <a:t>Multiple tests for each </a:t>
            </a:r>
            <a:r>
              <a:rPr lang="en-US" altLang="en-US" sz="2400" dirty="0" smtClean="0"/>
              <a:t>form</a:t>
            </a:r>
          </a:p>
          <a:p>
            <a:pPr lvl="1">
              <a:lnSpc>
                <a:spcPct val="90%"/>
              </a:lnSpc>
            </a:pPr>
            <a:r>
              <a:rPr lang="en-US" altLang="en-US" sz="2400" dirty="0" smtClean="0"/>
              <a:t>Operational transitions</a:t>
            </a:r>
          </a:p>
          <a:p>
            <a:pPr lvl="1">
              <a:lnSpc>
                <a:spcPct val="90%"/>
              </a:lnSpc>
            </a:pPr>
            <a:r>
              <a:rPr lang="en-US" altLang="en-US" sz="2400" dirty="0" smtClean="0"/>
              <a:t>Additional transitions</a:t>
            </a:r>
            <a:endParaRPr lang="en-US" altLang="en-US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80809" y="2133600"/>
            <a:ext cx="8581528" cy="1490663"/>
            <a:chOff x="180809" y="2133600"/>
            <a:chExt cx="8581528" cy="1490663"/>
          </a:xfrm>
        </p:grpSpPr>
        <p:sp>
          <p:nvSpPr>
            <p:cNvPr id="8" name="Oval 152"/>
            <p:cNvSpPr>
              <a:spLocks noChangeArrowheads="1"/>
            </p:cNvSpPr>
            <p:nvPr/>
          </p:nvSpPr>
          <p:spPr bwMode="auto">
            <a:xfrm>
              <a:off x="180809" y="2133600"/>
              <a:ext cx="5791200" cy="1490663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9" name="Text Box 153"/>
            <p:cNvSpPr txBox="1">
              <a:spLocks noChangeArrowheads="1"/>
            </p:cNvSpPr>
            <p:nvPr/>
          </p:nvSpPr>
          <p:spPr bwMode="auto">
            <a:xfrm>
              <a:off x="7047837" y="2362200"/>
              <a:ext cx="1714500" cy="70788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CC0000"/>
              </a:solidFill>
              <a:miter lim="800%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%"/>
                </a:spcBef>
              </a:pPr>
              <a:r>
                <a:rPr lang="en-US" altLang="en-US" sz="2000" dirty="0">
                  <a:solidFill>
                    <a:srgbClr val="CC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L1 </a:t>
              </a:r>
              <a:r>
                <a:rPr lang="en-US" altLang="en-US" sz="2000" dirty="0" smtClean="0">
                  <a:solidFill>
                    <a:srgbClr val="CC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tests found no faults</a:t>
              </a:r>
              <a:endParaRPr lang="en-US" altLang="en-US" sz="2000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" name="Straight Connector 2"/>
            <p:cNvCxnSpPr>
              <a:stCxn id="9" idx="1"/>
              <a:endCxn id="8" idx="6"/>
            </p:cNvCxnSpPr>
            <p:nvPr/>
          </p:nvCxnSpPr>
          <p:spPr>
            <a:xfrm flipH="1">
              <a:off x="5972009" y="2716143"/>
              <a:ext cx="1075828" cy="16278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76200" y="3733800"/>
            <a:ext cx="8915400" cy="2590800"/>
            <a:chOff x="76200" y="3733800"/>
            <a:chExt cx="8915400" cy="2590800"/>
          </a:xfrm>
        </p:grpSpPr>
        <p:sp>
          <p:nvSpPr>
            <p:cNvPr id="13" name="Oval 152"/>
            <p:cNvSpPr>
              <a:spLocks noChangeArrowheads="1"/>
            </p:cNvSpPr>
            <p:nvPr/>
          </p:nvSpPr>
          <p:spPr bwMode="auto">
            <a:xfrm>
              <a:off x="76200" y="3733800"/>
              <a:ext cx="5334000" cy="259080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14" name="Text Box 153"/>
            <p:cNvSpPr txBox="1">
              <a:spLocks noChangeArrowheads="1"/>
            </p:cNvSpPr>
            <p:nvPr/>
          </p:nvSpPr>
          <p:spPr bwMode="auto">
            <a:xfrm>
              <a:off x="6572250" y="3962400"/>
              <a:ext cx="2419350" cy="101566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CC0000"/>
              </a:solidFill>
              <a:miter lim="800%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%"/>
                </a:spcBef>
              </a:pPr>
              <a:r>
                <a:rPr lang="en-US" altLang="en-US" sz="2000" dirty="0" smtClean="0">
                  <a:solidFill>
                    <a:srgbClr val="CC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L2..L5 found multiple faults in every web app tested</a:t>
              </a:r>
              <a:endParaRPr lang="en-US" altLang="en-US" sz="2000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5" name="Straight Connector 14"/>
            <p:cNvCxnSpPr>
              <a:stCxn id="14" idx="1"/>
              <a:endCxn id="13" idx="6"/>
            </p:cNvCxnSpPr>
            <p:nvPr/>
          </p:nvCxnSpPr>
          <p:spPr>
            <a:xfrm flipH="1">
              <a:off x="5410200" y="4470232"/>
              <a:ext cx="1162050" cy="5589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711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purl.oclc.org/ooxml/drawingml/main" xmlns:r="http://purl.oclc.org/ooxml/officeDocument/relationships" xmlns:p="http://purl.oclc.org/ooxml/presentationml/main" showMasterPhAnim="0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C8A8-FCFB-47A3-86F9-8B72B5271F9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Novelty</a:t>
            </a:r>
            <a:endParaRPr lang="en-US" altLang="en-US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21508" y="1295400"/>
            <a:ext cx="8610600" cy="1676400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Fundamental techniques to model Web apps</a:t>
            </a:r>
          </a:p>
          <a:p>
            <a:pPr marL="742950" lvl="1" indent="-285750">
              <a:lnSpc>
                <a:spcPct val="90%"/>
              </a:lnSpc>
              <a:spcBef>
                <a:spcPct val="20%"/>
              </a:spcBef>
              <a:buFontTx/>
              <a:buChar char="–"/>
            </a:pPr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Atomic sections (roughly analogous to basic blocks)</a:t>
            </a:r>
          </a:p>
          <a:p>
            <a:pPr marL="742950" lvl="1" indent="-285750">
              <a:lnSpc>
                <a:spcPct val="90%"/>
              </a:lnSpc>
              <a:spcBef>
                <a:spcPct val="20%"/>
              </a:spcBef>
              <a:buFontTx/>
              <a:buChar char="–"/>
            </a:pPr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application graph (roughly analogous to CFG)</a:t>
            </a:r>
          </a:p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019300" y="3590668"/>
            <a:ext cx="6438900" cy="2124332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altLang="en-US" sz="32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research to </a:t>
            </a:r>
            <a:r>
              <a:rPr lang="en-US" altLang="en-US" sz="32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address:</a:t>
            </a:r>
          </a:p>
          <a:p>
            <a:pPr marL="742950" lvl="1" indent="-285750">
              <a:lnSpc>
                <a:spcPct val="90%"/>
              </a:lnSpc>
              <a:spcBef>
                <a:spcPct val="20%"/>
              </a:spcBef>
              <a:buFontTx/>
              <a:buChar char="–"/>
            </a:pPr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Novel control flow mechanisms</a:t>
            </a:r>
          </a:p>
          <a:p>
            <a:pPr marL="742950" lvl="1" indent="-285750">
              <a:lnSpc>
                <a:spcPct val="90%"/>
              </a:lnSpc>
              <a:spcBef>
                <a:spcPct val="20%"/>
              </a:spcBef>
              <a:buFontTx/>
              <a:buChar char="–"/>
            </a:pPr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Dynamically created transitions</a:t>
            </a:r>
          </a:p>
          <a:p>
            <a:pPr marL="742950" lvl="1" indent="-285750">
              <a:lnSpc>
                <a:spcPct val="90%"/>
              </a:lnSpc>
              <a:spcBef>
                <a:spcPct val="20%"/>
              </a:spcBef>
              <a:buFontTx/>
              <a:buChar char="–"/>
            </a:pPr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Operational transitions</a:t>
            </a:r>
          </a:p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happened since?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28600" y="990600"/>
            <a:ext cx="2743200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163 citations (google scholar)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057400" y="2186016"/>
            <a:ext cx="6248400" cy="4367183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~40% related work “casual” mentions</a:t>
            </a:r>
          </a:p>
          <a:p>
            <a:pPr eaLnBrk="0" hangingPunct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~25% directly used one or more concepts</a:t>
            </a:r>
          </a:p>
          <a:p>
            <a:pPr marL="0" marR="0" indent="0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~</a:t>
            </a: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20% used th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 model for other purposes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other testing technique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refactoring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analyzing usage patterns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support regression testing</a:t>
            </a:r>
          </a:p>
          <a:p>
            <a:pPr marL="0" marR="0" indent="0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~15% used problem definition to go further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bypass testing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 state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xtremely loose coupling</a:t>
            </a:r>
          </a:p>
        </p:txBody>
      </p:sp>
    </p:spTree>
    <p:extLst>
      <p:ext uri="{BB962C8B-B14F-4D97-AF65-F5344CB8AC3E}">
        <p14:creationId xmlns:p14="http://schemas.microsoft.com/office/powerpoint/2010/main" val="256297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&amp; practice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609892" y="2151479"/>
            <a:ext cx="5038477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 found more than 20 courses that used one or more of my slides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28600" y="914400"/>
            <a:ext cx="4114800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I’ve been teaching this model in classes for 15 years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343400" y="5379308"/>
            <a:ext cx="4384589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Spotted WAGs on whiteboards at 2 companies last year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09600" y="3388558"/>
            <a:ext cx="4876800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More than a dozen presentations at companies and universities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352800" y="4625637"/>
            <a:ext cx="3733800" cy="533400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Several consulting jobs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0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left? A LOT!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252008" y="990600"/>
            <a:ext cx="4697385" cy="835529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 does not support modern client-side JS frameworks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913215" y="1844820"/>
            <a:ext cx="4697385" cy="835529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They are particularly vulnerable to security and privacy breaches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83233" y="3140438"/>
            <a:ext cx="4697385" cy="835529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2">
                <a:lumMod val="60%"/>
                <a:lumOff val="40%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Asynchronous (Ajax) interactions need to be modeled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81000" y="4462965"/>
            <a:ext cx="3859185" cy="50901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2">
                <a:lumMod val="60%"/>
                <a:lumOff val="40%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Refactoring and optimization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1847" y="1346938"/>
            <a:ext cx="2514600" cy="50901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2">
                <a:lumMod val="60%"/>
                <a:lumOff val="40%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evaluation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352117" y="4236530"/>
            <a:ext cx="3536268" cy="2118006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Programming languages that simplify the use of these techniques as first-class entities</a:t>
            </a:r>
            <a:endParaRPr kumimoji="0" lang="en-US" sz="2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352117" y="3051273"/>
            <a:ext cx="1936068" cy="50901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2">
                <a:lumMod val="60%"/>
                <a:lumOff val="40%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Concurrency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2190" y="2290441"/>
            <a:ext cx="2730610" cy="50901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2">
                <a:lumMod val="60%"/>
                <a:lumOff val="40%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Modeling data flow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943962" y="5580329"/>
            <a:ext cx="3170837" cy="50901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2">
                <a:lumMod val="60%"/>
                <a:lumOff val="40%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Change impact analysis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962400" y="1815263"/>
            <a:ext cx="3970902" cy="13333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08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19</a:t>
            </a:fld>
            <a:endParaRPr lang="en-US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228600" y="990600"/>
            <a:ext cx="8001000" cy="461665"/>
            <a:chOff x="152400" y="990600"/>
            <a:chExt cx="7772400" cy="461665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228600" y="990601"/>
              <a:ext cx="7696200" cy="461664"/>
            </a:xfrm>
            <a:prstGeom prst="roundRect">
              <a:avLst/>
            </a:prstGeom>
            <a:solidFill>
              <a:srgbClr val="0000CC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	   True impact takes hard work, time, &amp; resilience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2400" y="990600"/>
              <a:ext cx="13724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Lesson 1: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8600" y="4648199"/>
            <a:ext cx="8001001" cy="838201"/>
            <a:chOff x="152400" y="990600"/>
            <a:chExt cx="7772400" cy="838201"/>
          </a:xfrm>
        </p:grpSpPr>
        <p:sp>
          <p:nvSpPr>
            <p:cNvPr id="26" name="Rounded Rectangle 25"/>
            <p:cNvSpPr/>
            <p:nvPr/>
          </p:nvSpPr>
          <p:spPr bwMode="auto">
            <a:xfrm>
              <a:off x="228600" y="990601"/>
              <a:ext cx="7696200" cy="838200"/>
            </a:xfrm>
            <a:prstGeom prst="roundRect">
              <a:avLst/>
            </a:prstGeom>
            <a:solidFill>
              <a:srgbClr val="0000CC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	   In 1999 I heard “the web changes everything”</a:t>
              </a:r>
            </a:p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%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	</a:t>
              </a:r>
              <a:r>
                <a:rPr kumimoji="0" lang="en-US" b="0" i="0" u="none" strike="noStrike" cap="none" normalizeH="0" baseline="0%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  We’ve barely scratched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the surface</a:t>
              </a:r>
              <a:endPara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2400" y="990600"/>
              <a:ext cx="13388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Lesson 5: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8600" y="3545532"/>
            <a:ext cx="8001000" cy="838201"/>
            <a:chOff x="152400" y="990600"/>
            <a:chExt cx="7772400" cy="838201"/>
          </a:xfrm>
        </p:grpSpPr>
        <p:sp>
          <p:nvSpPr>
            <p:cNvPr id="29" name="Rounded Rectangle 28"/>
            <p:cNvSpPr/>
            <p:nvPr/>
          </p:nvSpPr>
          <p:spPr bwMode="auto">
            <a:xfrm>
              <a:off x="228600" y="990601"/>
              <a:ext cx="7696200" cy="838200"/>
            </a:xfrm>
            <a:prstGeom prst="roundRect">
              <a:avLst/>
            </a:prstGeom>
            <a:solidFill>
              <a:srgbClr val="0000CC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	   There is no impact without a good presentation,</a:t>
              </a:r>
            </a:p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	</a:t>
              </a: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  including motivation, examples, and 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good writing</a:t>
              </a:r>
              <a:endPara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52400" y="990600"/>
              <a:ext cx="13724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Lesson 4: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600" y="1723934"/>
            <a:ext cx="8001000" cy="838201"/>
            <a:chOff x="152400" y="990600"/>
            <a:chExt cx="7772400" cy="838201"/>
          </a:xfrm>
        </p:grpSpPr>
        <p:sp>
          <p:nvSpPr>
            <p:cNvPr id="32" name="Rounded Rectangle 31"/>
            <p:cNvSpPr/>
            <p:nvPr/>
          </p:nvSpPr>
          <p:spPr bwMode="auto">
            <a:xfrm>
              <a:off x="228600" y="990601"/>
              <a:ext cx="7696200" cy="838200"/>
            </a:xfrm>
            <a:prstGeom prst="roundRect">
              <a:avLst/>
            </a:prstGeom>
            <a:solidFill>
              <a:srgbClr val="0000CC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	   Fundamental, impactful work is not compatible with</a:t>
              </a:r>
            </a:p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%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	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  the tenure &amp; promotion process</a:t>
              </a:r>
              <a:endPara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52400" y="990600"/>
              <a:ext cx="13724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Lesson 2: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5" name="Rounded Rectangle 34"/>
          <p:cNvSpPr/>
          <p:nvPr/>
        </p:nvSpPr>
        <p:spPr bwMode="auto">
          <a:xfrm>
            <a:off x="1143000" y="5715000"/>
            <a:ext cx="6858000" cy="838200"/>
          </a:xfrm>
          <a:prstGeom prst="roundRect">
            <a:avLst/>
          </a:prstGeom>
          <a:solidFill>
            <a:schemeClr val="tx2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Getting this work published was painful</a:t>
            </a:r>
          </a:p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%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 award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my greatest honor</a:t>
            </a:r>
            <a:endParaRPr kumimoji="0" lang="en-US" sz="2800" b="0" i="0" u="none" strike="noStrike" cap="none" normalizeH="0" baseline="0%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28600" y="2819400"/>
            <a:ext cx="8001000" cy="461665"/>
            <a:chOff x="152400" y="990600"/>
            <a:chExt cx="7772400" cy="461665"/>
          </a:xfrm>
        </p:grpSpPr>
        <p:sp>
          <p:nvSpPr>
            <p:cNvPr id="38" name="Rounded Rectangle 37"/>
            <p:cNvSpPr/>
            <p:nvPr/>
          </p:nvSpPr>
          <p:spPr bwMode="auto">
            <a:xfrm>
              <a:off x="228600" y="990601"/>
              <a:ext cx="7696200" cy="454463"/>
            </a:xfrm>
            <a:prstGeom prst="roundRect">
              <a:avLst/>
            </a:prstGeom>
            <a:solidFill>
              <a:srgbClr val="0000CC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%"/>
                </a:lnSpc>
                <a:spcBef>
                  <a:spcPct val="0%"/>
                </a:spcBef>
                <a:spcAft>
                  <a:spcPct val="0%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	   Complex research requires journals, not conferences</a:t>
              </a:r>
              <a:endPara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52400" y="990600"/>
              <a:ext cx="13724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Lesson 3: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435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of my favorite papers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81000" y="1143000"/>
            <a:ext cx="3581400" cy="507274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was rejected 4 times</a:t>
            </a:r>
            <a:endParaRPr kumimoji="0" lang="en-US" sz="28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1981200"/>
            <a:ext cx="6629400" cy="5334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Multiple attempts … never got NSF funding</a:t>
            </a:r>
            <a:endParaRPr kumimoji="0" lang="en-US" sz="28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828800" y="3021874"/>
            <a:ext cx="6400800" cy="940526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tech report had more than 50 citations before the paper was accepted</a:t>
            </a:r>
            <a:endParaRPr kumimoji="0" lang="en-US" sz="28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1500" y="4572000"/>
            <a:ext cx="7391400" cy="1079863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We were accused of plagiarizing … from a paper that plagiarized from our technical report</a:t>
            </a:r>
            <a:endParaRPr kumimoji="0" lang="en-US" sz="28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93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1143000"/>
          </a:xfrm>
        </p:spPr>
        <p:txBody>
          <a:bodyPr/>
          <a:lstStyle/>
          <a:p>
            <a:pPr algn="l"/>
            <a:r>
              <a:rPr lang="en-US" dirty="0" smtClean="0"/>
              <a:t>Almost 10 years to publication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8" name="Rounded Rectangle 7"/>
          <p:cNvSpPr/>
          <p:nvPr/>
        </p:nvSpPr>
        <p:spPr bwMode="auto">
          <a:xfrm>
            <a:off x="304800" y="1232263"/>
            <a:ext cx="7696200" cy="1739537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Reject:	ISSRE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March 2003</a:t>
            </a: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Reject:	FSE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May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2003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Reject:	ICSE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December 2003</a:t>
            </a: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Reject:	TSE submit Feb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2004, Reject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July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2005</a:t>
            </a:r>
            <a:endParaRPr kumimoji="0" lang="en-US" sz="2800" b="1" u="none" strike="noStrike" cap="none" normalizeH="0" baseline="0%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981200" y="3246120"/>
            <a:ext cx="6400800" cy="32004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Submit:		</a:t>
            </a: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SoSyM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January 2006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Major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revision:	July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2006</a:t>
            </a: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Completely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redid experiments</a:t>
            </a: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Resubmit:		July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2008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Minor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revision:	March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2009</a:t>
            </a: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Resubmit:		June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2009</a:t>
            </a:r>
          </a:p>
          <a:p>
            <a:r>
              <a:rPr lang="en-US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Accept:		November </a:t>
            </a: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2009</a:t>
            </a:r>
            <a:endParaRPr kumimoji="0" lang="en-US" sz="2800" b="1" u="none" strike="noStrike" cap="none" normalizeH="0" baseline="0%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02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6-Point Star 4"/>
          <p:cNvSpPr/>
          <p:nvPr/>
        </p:nvSpPr>
        <p:spPr>
          <a:xfrm>
            <a:off x="1181100" y="1066800"/>
            <a:ext cx="4152900" cy="2514600"/>
          </a:xfrm>
          <a:prstGeom prst="star6">
            <a:avLst/>
          </a:prstGeom>
          <a:solidFill>
            <a:schemeClr val="tx2">
              <a:lumMod val="40%"/>
              <a:lumOff val="60%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 give up !</a:t>
            </a:r>
            <a:endParaRPr lang="en-US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600200" y="3810000"/>
            <a:ext cx="4876800" cy="102149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you believe in your research, ‘reject’ means ‘try again’ !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819400" y="5257800"/>
            <a:ext cx="6172200" cy="1021492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Innovation bias : Truly innovative work can be harder to get accepted</a:t>
            </a:r>
          </a:p>
        </p:txBody>
      </p:sp>
    </p:spTree>
    <p:extLst>
      <p:ext uri="{BB962C8B-B14F-4D97-AF65-F5344CB8AC3E}">
        <p14:creationId xmlns:p14="http://schemas.microsoft.com/office/powerpoint/2010/main" val="417820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software technologies introduce new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ontrol flow mechanisms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tate management mechanisms (“variable” scoping)</a:t>
            </a:r>
          </a:p>
          <a:p>
            <a:r>
              <a:rPr lang="en-US" dirty="0" smtClean="0"/>
              <a:t>Resulting problems</a:t>
            </a:r>
          </a:p>
          <a:p>
            <a:r>
              <a:rPr lang="en-US" dirty="0" smtClean="0"/>
              <a:t>Novel modeling techniques</a:t>
            </a:r>
          </a:p>
          <a:p>
            <a:r>
              <a:rPr lang="en-US" dirty="0" smtClean="0"/>
              <a:t>Application to testing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AEE2-43B5-4A8E-82CA-87BCEA7BC1DD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36937" y="5257800"/>
            <a:ext cx="4080344" cy="6096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HTTP is connectionless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800600" y="5257800"/>
            <a:ext cx="4080344" cy="6096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Web apps are distributed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4658380"/>
            <a:ext cx="44310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Two fundamental differences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4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Novel control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638800"/>
          </a:xfrm>
        </p:spPr>
        <p:txBody>
          <a:bodyPr/>
          <a:lstStyle/>
          <a:p>
            <a:r>
              <a:rPr lang="en-US" sz="2800" dirty="0" smtClean="0"/>
              <a:t>Traditional control flow</a:t>
            </a:r>
          </a:p>
          <a:p>
            <a:pPr lvl="1"/>
            <a:r>
              <a:rPr lang="en-US" sz="2400" dirty="0" smtClean="0"/>
              <a:t>1—6 : Calls, decisions, static includes, dynamic binding, message passing (http), reflection</a:t>
            </a:r>
          </a:p>
          <a:p>
            <a:r>
              <a:rPr lang="en-US" sz="2800" dirty="0" smtClean="0"/>
              <a:t>Novel control flow in web</a:t>
            </a:r>
          </a:p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>
                <a:solidFill>
                  <a:schemeClr val="tx2"/>
                </a:solidFill>
              </a:rPr>
              <a:t>Event handling</a:t>
            </a:r>
            <a:r>
              <a:rPr lang="en-US" sz="2400" dirty="0" smtClean="0"/>
              <a:t>—client-side (from GUIs)</a:t>
            </a:r>
          </a:p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>
                <a:solidFill>
                  <a:srgbClr val="FFFF00"/>
                </a:solidFill>
              </a:rPr>
              <a:t>Asynchronous </a:t>
            </a:r>
            <a:r>
              <a:rPr lang="en-US" sz="2400" dirty="0">
                <a:solidFill>
                  <a:srgbClr val="FFFF00"/>
                </a:solidFill>
              </a:rPr>
              <a:t>message</a:t>
            </a:r>
            <a:r>
              <a:rPr lang="en-US" sz="2400" dirty="0"/>
              <a:t> </a:t>
            </a:r>
            <a:r>
              <a:rPr lang="en-US" sz="2400" dirty="0" smtClean="0"/>
              <a:t>passing—Client </a:t>
            </a:r>
            <a:r>
              <a:rPr lang="en-US" sz="2400" dirty="0"/>
              <a:t>to </a:t>
            </a:r>
            <a:r>
              <a:rPr lang="en-US" sz="2400" dirty="0" smtClean="0"/>
              <a:t>server (Ajax)</a:t>
            </a:r>
            <a:endParaRPr lang="en-US" sz="2400" dirty="0"/>
          </a:p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>
                <a:solidFill>
                  <a:schemeClr val="tx2"/>
                </a:solidFill>
              </a:rPr>
              <a:t>Dynamic includes</a:t>
            </a:r>
            <a:r>
              <a:rPr lang="en-US" sz="2400" dirty="0" smtClean="0"/>
              <a:t>—control passes to another component, then returns, with no parameters being passed</a:t>
            </a:r>
          </a:p>
          <a:p>
            <a:pPr marL="914400" lvl="1" indent="-514350">
              <a:buFont typeface="+mj-lt"/>
              <a:buAutoNum type="arabicPeriod" startAt="7"/>
            </a:pPr>
            <a:r>
              <a:rPr lang="en-US" sz="2400" dirty="0" smtClean="0">
                <a:solidFill>
                  <a:srgbClr val="FFFF00"/>
                </a:solidFill>
              </a:rPr>
              <a:t>Forward</a:t>
            </a:r>
            <a:r>
              <a:rPr lang="en-US" sz="2400" dirty="0" smtClean="0"/>
              <a:t>—Control passes from </a:t>
            </a:r>
            <a:r>
              <a:rPr lang="en-US" sz="2400" dirty="0"/>
              <a:t>one server component to another, no </a:t>
            </a:r>
            <a:r>
              <a:rPr lang="en-US" sz="2400" dirty="0" smtClean="0"/>
              <a:t>return (same physical server)</a:t>
            </a:r>
            <a:endParaRPr lang="en-US" sz="2400" dirty="0"/>
          </a:p>
          <a:p>
            <a:pPr marL="914400" lvl="1" indent="-514350">
              <a:buFont typeface="+mj-lt"/>
              <a:buAutoNum type="arabicPeriod" startAt="7"/>
            </a:pPr>
            <a:r>
              <a:rPr lang="en-US" sz="2400" dirty="0" smtClean="0">
                <a:solidFill>
                  <a:srgbClr val="FFFF00"/>
                </a:solidFill>
              </a:rPr>
              <a:t>Redirect</a:t>
            </a:r>
            <a:r>
              <a:rPr lang="en-US" sz="2400" dirty="0" smtClean="0"/>
              <a:t>—Server asks client </a:t>
            </a:r>
            <a:r>
              <a:rPr lang="en-US" sz="2400" dirty="0"/>
              <a:t>to send </a:t>
            </a:r>
            <a:r>
              <a:rPr lang="en-US" sz="2400" dirty="0" smtClean="0"/>
              <a:t>to another server, no return</a:t>
            </a:r>
            <a:endParaRPr lang="en-US" sz="2400" dirty="0"/>
          </a:p>
          <a:p>
            <a:pPr marL="914400" lvl="1" indent="-514350">
              <a:buFont typeface="+mj-lt"/>
              <a:buAutoNum type="arabicPeriod" startAt="7"/>
            </a:pPr>
            <a:r>
              <a:rPr lang="en-US" sz="2400" dirty="0" smtClean="0">
                <a:solidFill>
                  <a:srgbClr val="FFFF00"/>
                </a:solidFill>
              </a:rPr>
              <a:t>Operational transitions</a:t>
            </a:r>
            <a:r>
              <a:rPr lang="en-US" sz="2400" dirty="0" smtClean="0"/>
              <a:t>—Controlled </a:t>
            </a:r>
            <a:r>
              <a:rPr lang="en-US" sz="2400" dirty="0"/>
              <a:t>by users and </a:t>
            </a:r>
            <a:r>
              <a:rPr lang="en-US" sz="2400" dirty="0" smtClean="0"/>
              <a:t>browsers</a:t>
            </a:r>
          </a:p>
          <a:p>
            <a:pPr marL="400050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 back </a:t>
            </a:r>
            <a:r>
              <a:rPr lang="en-US" sz="2400" dirty="0"/>
              <a:t>button, forward, URL rewriting, history, </a:t>
            </a:r>
            <a:r>
              <a:rPr lang="en-US" sz="2400" dirty="0" smtClean="0"/>
              <a:t>caching 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DDB8A7-513D-F24D-9DE6-C533D886C9A7}" type="datetime3">
              <a:rPr lang="en-US" smtClean="0"/>
              <a:t>24 October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E9726-930F-4ECC-B63C-B062FB59A6E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9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="http://schemas.openxmlformats.org/presentationml/2006/main" xmlns:r="http://schemas.openxmlformats.org/officeDocument/2006/relationships" xmlns:a="http://schemas.openxmlformats.org/drawingml/2006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Novel scoping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B5F1-2B96-42A2-9B3B-EA11C3F7D681}" type="slidenum">
              <a:rPr lang="en-US" altLang="en-US" smtClean="0"/>
              <a:pPr/>
              <a:t>7</a:t>
            </a:fld>
            <a:endParaRPr lang="en-US" altLang="en-US"/>
          </a:p>
        </p:txBody>
      </p:sp>
      <p:grpSp>
        <p:nvGrpSpPr>
          <p:cNvPr id="5" name="Group 41"/>
          <p:cNvGrpSpPr/>
          <p:nvPr/>
        </p:nvGrpSpPr>
        <p:grpSpPr>
          <a:xfrm>
            <a:off x="4267200" y="2514600"/>
            <a:ext cx="4385213" cy="4043065"/>
            <a:chOff x="4572000" y="990600"/>
            <a:chExt cx="4385213" cy="5190568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572000" y="990600"/>
              <a:ext cx="4343400" cy="518160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%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7391400" y="5588473"/>
              <a:ext cx="1565813" cy="592695"/>
            </a:xfrm>
            <a:prstGeom prst="rect">
              <a:avLst/>
            </a:prstGeom>
            <a:noFill/>
            <a:ln w="9525">
              <a:noFill/>
              <a:miter lim="800%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endParaRPr lang="en-US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roup 40"/>
          <p:cNvGrpSpPr/>
          <p:nvPr/>
        </p:nvGrpSpPr>
        <p:grpSpPr>
          <a:xfrm>
            <a:off x="5254625" y="5673725"/>
            <a:ext cx="727075" cy="803275"/>
            <a:chOff x="5559425" y="5135563"/>
            <a:chExt cx="727075" cy="941387"/>
          </a:xfrm>
        </p:grpSpPr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5600700" y="5162550"/>
              <a:ext cx="685800" cy="914400"/>
            </a:xfrm>
            <a:prstGeom prst="foldedCorner">
              <a:avLst>
                <a:gd name="adj" fmla="val 12500"/>
              </a:avLst>
            </a:prstGeom>
            <a:solidFill>
              <a:srgbClr val="66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5559425" y="5135563"/>
              <a:ext cx="689099" cy="400110"/>
            </a:xfrm>
            <a:prstGeom prst="rect">
              <a:avLst/>
            </a:prstGeom>
            <a:noFill/>
            <a:ln w="9525">
              <a:noFill/>
              <a:miter lim="800%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page</a:t>
              </a:r>
            </a:p>
          </p:txBody>
        </p:sp>
      </p:grpSp>
      <p:grpSp>
        <p:nvGrpSpPr>
          <p:cNvPr id="11" name="Group 35"/>
          <p:cNvGrpSpPr>
            <a:grpSpLocks/>
          </p:cNvGrpSpPr>
          <p:nvPr/>
        </p:nvGrpSpPr>
        <p:grpSpPr bwMode="auto">
          <a:xfrm>
            <a:off x="4648200" y="2554827"/>
            <a:ext cx="3781425" cy="3165202"/>
            <a:chOff x="3120" y="720"/>
            <a:chExt cx="2382" cy="2338"/>
          </a:xfrm>
        </p:grpSpPr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120" y="720"/>
              <a:ext cx="2352" cy="2278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%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4813" y="2717"/>
              <a:ext cx="689" cy="341"/>
            </a:xfrm>
            <a:prstGeom prst="rect">
              <a:avLst/>
            </a:prstGeom>
            <a:noFill/>
            <a:ln w="9525">
              <a:noFill/>
              <a:miter lim="800%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session</a:t>
              </a:r>
              <a:endParaRPr lang="en-US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4953000" y="4161883"/>
            <a:ext cx="3200400" cy="1212344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953000" y="2628507"/>
            <a:ext cx="3200400" cy="129792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%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5295900" y="3069979"/>
            <a:ext cx="685800" cy="780247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AutoShape 19"/>
          <p:cNvSpPr>
            <a:spLocks noChangeArrowheads="1"/>
          </p:cNvSpPr>
          <p:nvPr/>
        </p:nvSpPr>
        <p:spPr bwMode="auto">
          <a:xfrm>
            <a:off x="5295900" y="4517779"/>
            <a:ext cx="685800" cy="780247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086600" y="4517779"/>
            <a:ext cx="685800" cy="780247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7086600" y="3069979"/>
            <a:ext cx="685800" cy="780247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6134100" y="3393027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>
            <a:off x="6096000" y="4917027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6003925" y="2935827"/>
            <a:ext cx="1030288" cy="396875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forward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6003925" y="4443952"/>
            <a:ext cx="1030288" cy="396875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alibri" panose="020F0502020204030204" pitchFamily="34" charset="0"/>
                <a:cs typeface="Calibri" panose="020F0502020204030204" pitchFamily="34" charset="0"/>
              </a:rPr>
              <a:t>forward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7123113" y="4135917"/>
            <a:ext cx="981487" cy="40011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request</a:t>
            </a: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7086600" y="2590800"/>
            <a:ext cx="1138966" cy="461665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request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Box 33"/>
          <p:cNvSpPr txBox="1">
            <a:spLocks noChangeArrowheads="1"/>
          </p:cNvSpPr>
          <p:nvPr/>
        </p:nvSpPr>
        <p:spPr bwMode="auto">
          <a:xfrm>
            <a:off x="5275263" y="2951702"/>
            <a:ext cx="789640" cy="461665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5275263" y="4476690"/>
            <a:ext cx="689099" cy="40011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page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76200" y="990600"/>
            <a:ext cx="8153400" cy="6096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Software components do </a:t>
            </a:r>
            <a:r>
              <a:rPr lang="en-US" sz="2800" i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share physical memory</a:t>
            </a:r>
          </a:p>
        </p:txBody>
      </p:sp>
      <p:sp>
        <p:nvSpPr>
          <p:cNvPr id="29" name="Rounded Rectangle 28"/>
          <p:cNvSpPr/>
          <p:nvPr/>
        </p:nvSpPr>
        <p:spPr bwMode="auto">
          <a:xfrm>
            <a:off x="702140" y="1751339"/>
            <a:ext cx="8153400" cy="60960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Requests handled by </a:t>
            </a:r>
            <a:r>
              <a:rPr lang="en-US" sz="2800" i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THREADS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on object instances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56323" y="2913780"/>
            <a:ext cx="2763077" cy="2267820"/>
          </a:xfrm>
          <a:prstGeom prst="roundRect">
            <a:avLst/>
          </a:prstGeom>
          <a:solidFill>
            <a:schemeClr val="bg1">
              <a:lumMod val="60%"/>
              <a:lumOff val="40%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OO scopes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ethod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rivate (class)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efault (package)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rotected 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ublic (global)</a:t>
            </a:r>
          </a:p>
        </p:txBody>
      </p:sp>
      <p:grpSp>
        <p:nvGrpSpPr>
          <p:cNvPr id="34" name="Group 36"/>
          <p:cNvGrpSpPr/>
          <p:nvPr/>
        </p:nvGrpSpPr>
        <p:grpSpPr>
          <a:xfrm>
            <a:off x="2916237" y="2974975"/>
            <a:ext cx="1009650" cy="1371660"/>
            <a:chOff x="1438275" y="2514600"/>
            <a:chExt cx="1009650" cy="1371660"/>
          </a:xfrm>
        </p:grpSpPr>
        <p:sp>
          <p:nvSpPr>
            <p:cNvPr id="35" name="computr1"/>
            <p:cNvSpPr>
              <a:spLocks noEditPoints="1" noChangeArrowheads="1"/>
            </p:cNvSpPr>
            <p:nvPr/>
          </p:nvSpPr>
          <p:spPr bwMode="auto">
            <a:xfrm>
              <a:off x="1476375" y="25146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%"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Gill Sans MT"/>
                <a:cs typeface="Gill Sans MT"/>
              </a:endParaRPr>
            </a:p>
          </p:txBody>
        </p:sp>
        <p:sp>
          <p:nvSpPr>
            <p:cNvPr id="36" name="Text Box 31"/>
            <p:cNvSpPr txBox="1">
              <a:spLocks noChangeArrowheads="1"/>
            </p:cNvSpPr>
            <p:nvPr/>
          </p:nvSpPr>
          <p:spPr bwMode="auto">
            <a:xfrm>
              <a:off x="1438275" y="3486150"/>
              <a:ext cx="974177" cy="400110"/>
            </a:xfrm>
            <a:prstGeom prst="rect">
              <a:avLst/>
            </a:prstGeom>
            <a:noFill/>
            <a:ln w="9525">
              <a:noFill/>
              <a:miter lim="800%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Client 1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789237" y="4907902"/>
            <a:ext cx="1009650" cy="1371660"/>
            <a:chOff x="1438275" y="2514600"/>
            <a:chExt cx="1009650" cy="1371660"/>
          </a:xfrm>
        </p:grpSpPr>
        <p:sp>
          <p:nvSpPr>
            <p:cNvPr id="38" name="computr1"/>
            <p:cNvSpPr>
              <a:spLocks noEditPoints="1" noChangeArrowheads="1"/>
            </p:cNvSpPr>
            <p:nvPr/>
          </p:nvSpPr>
          <p:spPr bwMode="auto">
            <a:xfrm>
              <a:off x="1476375" y="25146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%"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Gill Sans MT"/>
                <a:cs typeface="Gill Sans MT"/>
              </a:endParaRPr>
            </a:p>
          </p:txBody>
        </p:sp>
        <p:sp>
          <p:nvSpPr>
            <p:cNvPr id="39" name="Text Box 31"/>
            <p:cNvSpPr txBox="1">
              <a:spLocks noChangeArrowheads="1"/>
            </p:cNvSpPr>
            <p:nvPr/>
          </p:nvSpPr>
          <p:spPr bwMode="auto">
            <a:xfrm>
              <a:off x="1438275" y="3486150"/>
              <a:ext cx="974177" cy="400110"/>
            </a:xfrm>
            <a:prstGeom prst="rect">
              <a:avLst/>
            </a:prstGeom>
            <a:noFill/>
            <a:ln w="9525">
              <a:noFill/>
              <a:miter lim="800%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Client </a:t>
              </a: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0" name="Line 16"/>
          <p:cNvSpPr>
            <a:spLocks noChangeShapeType="1"/>
          </p:cNvSpPr>
          <p:nvPr/>
        </p:nvSpPr>
        <p:spPr bwMode="auto">
          <a:xfrm flipV="1">
            <a:off x="3891484" y="3250003"/>
            <a:ext cx="1085328" cy="18274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Gill Sans MT"/>
              <a:cs typeface="Gill Sans MT"/>
            </a:endParaRPr>
          </a:p>
        </p:txBody>
      </p:sp>
      <p:sp>
        <p:nvSpPr>
          <p:cNvPr id="41" name="Line 16"/>
          <p:cNvSpPr>
            <a:spLocks noChangeShapeType="1"/>
          </p:cNvSpPr>
          <p:nvPr/>
        </p:nvSpPr>
        <p:spPr bwMode="auto">
          <a:xfrm>
            <a:off x="3892609" y="3575767"/>
            <a:ext cx="1054975" cy="86818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Gill Sans MT"/>
              <a:cs typeface="Gill Sans MT"/>
            </a:endParaRPr>
          </a:p>
        </p:txBody>
      </p:sp>
      <p:sp>
        <p:nvSpPr>
          <p:cNvPr id="42" name="Line 16"/>
          <p:cNvSpPr>
            <a:spLocks noChangeShapeType="1"/>
          </p:cNvSpPr>
          <p:nvPr/>
        </p:nvSpPr>
        <p:spPr bwMode="auto">
          <a:xfrm>
            <a:off x="3830340" y="5349750"/>
            <a:ext cx="1465559" cy="70704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Gill Sans MT"/>
              <a:cs typeface="Gill Sans MT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 rot="21045720">
            <a:off x="3759643" y="3030034"/>
            <a:ext cx="967382" cy="40011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Gill Sans MT"/>
                <a:cs typeface="Gill Sans MT"/>
              </a:rPr>
              <a:t>request</a:t>
            </a: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 rot="2428882">
            <a:off x="3900289" y="3923723"/>
            <a:ext cx="967382" cy="40011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Gill Sans MT"/>
                <a:cs typeface="Gill Sans MT"/>
              </a:rPr>
              <a:t>request</a:t>
            </a:r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 rot="1550978">
            <a:off x="3772629" y="5143878"/>
            <a:ext cx="967382" cy="40011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Gill Sans MT"/>
                <a:cs typeface="Gill Sans MT"/>
              </a:rPr>
              <a:t>request</a:t>
            </a:r>
          </a:p>
        </p:txBody>
      </p:sp>
    </p:spTree>
    <p:extLst>
      <p:ext uri="{BB962C8B-B14F-4D97-AF65-F5344CB8AC3E}">
        <p14:creationId xmlns:p14="http://schemas.microsoft.com/office/powerpoint/2010/main" val="17805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30" grpId="0" animBg="1"/>
      <p:bldP spid="40" grpId="0" animBg="1"/>
      <p:bldP spid="41" grpId="0" animBg="1"/>
      <p:bldP spid="42" grpId="0" animBg="1"/>
      <p:bldP spid="43" grpId="0"/>
      <p:bldP spid="44" grpId="0"/>
      <p:bldP spid="45" grpId="0"/>
    </p:bldLst>
  </p:timing>
</p:sld>
</file>

<file path=ppt/slides/slide8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control flow and scope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B3983-81A5-8040-81CE-B5DF5ED9395F}" type="datetime3">
              <a:rPr lang="en-US" smtClean="0"/>
              <a:t>24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46E24-8DAA-4BC2-B4FB-DF8DA5B93F3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62000" y="1295399"/>
            <a:ext cx="2743200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CFGs only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model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loops and branches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685846" y="2383335"/>
            <a:ext cx="3857954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Many programmers do not understand web control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533400" y="3631391"/>
            <a:ext cx="3581400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 are often used inappropriately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76546" y="4201986"/>
            <a:ext cx="2686707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Poorly designed software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1524000" y="5338236"/>
            <a:ext cx="3808686" cy="1016809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Software faults that are not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found or fixed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029200" y="1240863"/>
            <a:ext cx="3581400" cy="892737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UML diagrams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only model traditional control flow</a:t>
            </a: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4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="http://schemas.openxmlformats.org/presentationml/2006/main" xmlns:r="http://schemas.openxmlformats.org/officeDocument/2006/relationships" xmlns:a="http://schemas.openxmlformats.org/drawingml/2006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2D1478"/>
            </a:gs>
            <a:gs pos="100%">
              <a:schemeClr val="bg1">
                <a:gamma/>
                <a:shade val="46.275%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 Jeff Offutt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33A9-6F86-42C5-A209-AB2605923C03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1905000" y="1600200"/>
            <a:ext cx="5334000" cy="3657600"/>
          </a:xfrm>
          <a:prstGeom prst="roundRect">
            <a:avLst/>
          </a:prstGeom>
          <a:solidFill>
            <a:srgbClr val="0000CC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%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Modeling web applications</a:t>
            </a:r>
          </a:p>
          <a:p>
            <a:pPr lvl="1" eaLnBrk="0" hangingPunct="0"/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457200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atomic sections</a:t>
            </a:r>
          </a:p>
          <a:p>
            <a:pPr marL="457200" indent="-457200" eaLnBrk="0" hangingPunct="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composite sections</a:t>
            </a:r>
          </a:p>
          <a:p>
            <a:pPr marL="457200" indent="-457200" eaLnBrk="0" hangingPunct="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dynamic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interactions</a:t>
            </a:r>
          </a:p>
          <a:p>
            <a:pPr marL="457200" indent="-457200" eaLnBrk="0" hangingPunct="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web application graph</a:t>
            </a:r>
          </a:p>
          <a:p>
            <a:pPr marL="457200" indent="-457200" eaLnBrk="0" hangingPunct="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sing the WAG for model-based testing</a:t>
            </a:r>
          </a:p>
          <a:p>
            <a:pPr marL="0" marR="0" indent="0" algn="ctr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4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purl.oclc.org/ooxml/drawingml/main" name="Default Design">
  <a:themeElements>
    <a:clrScheme name="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purl.oclc.org/ooxml/drawingml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purl.oclc.org/ooxml/drawingml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3360</TotalTime>
  <Words>1209</Words>
  <Application>Microsoft Office PowerPoint</Application>
  <PresentationFormat>On-screen Show (4:3)</PresentationFormat>
  <Paragraphs>257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Gill Sans MT</vt:lpstr>
      <vt:lpstr>Helvetica</vt:lpstr>
      <vt:lpstr>Symbol</vt:lpstr>
      <vt:lpstr>Times New Roman</vt:lpstr>
      <vt:lpstr>Verdana</vt:lpstr>
      <vt:lpstr>Default Design</vt:lpstr>
      <vt:lpstr>Acrobat Document</vt:lpstr>
      <vt:lpstr>PowerPoint Presentation</vt:lpstr>
      <vt:lpstr>One of my favorite papers</vt:lpstr>
      <vt:lpstr>Almost 10 years to publication</vt:lpstr>
      <vt:lpstr>Lessons learned</vt:lpstr>
      <vt:lpstr>Summary of the paper</vt:lpstr>
      <vt:lpstr>Novel control flows</vt:lpstr>
      <vt:lpstr>Novel scoping</vt:lpstr>
      <vt:lpstr>Web control flow and scope</vt:lpstr>
      <vt:lpstr>PowerPoint Presentation</vt:lpstr>
      <vt:lpstr>Atomic sections</vt:lpstr>
      <vt:lpstr>Composite sections</vt:lpstr>
      <vt:lpstr>Dynamic interaction</vt:lpstr>
      <vt:lpstr>Web application graph</vt:lpstr>
      <vt:lpstr>Using the WAG for MBT</vt:lpstr>
      <vt:lpstr>Novelty</vt:lpstr>
      <vt:lpstr>What’s happened since?</vt:lpstr>
      <vt:lpstr>Education &amp; practice</vt:lpstr>
      <vt:lpstr>What is left? A LOT!</vt:lpstr>
      <vt:lpstr>Lessons learned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Modeling</dc:title>
  <dc:creator>Jeff Offutt</dc:creator>
  <cp:lastModifiedBy>Jeff Offutt</cp:lastModifiedBy>
  <cp:revision>111</cp:revision>
  <dcterms:created xsi:type="dcterms:W3CDTF">2001-09-18T20:16:12Z</dcterms:created>
  <dcterms:modified xsi:type="dcterms:W3CDTF">2020-10-25T01:03:40Z</dcterms:modified>
</cp:coreProperties>
</file>