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8" autoAdjust="0"/>
    <p:restoredTop sz="86467" autoAdjust="0"/>
  </p:normalViewPr>
  <p:slideViewPr>
    <p:cSldViewPr>
      <p:cViewPr>
        <p:scale>
          <a:sx n="53" d="100"/>
          <a:sy n="53" d="100"/>
        </p:scale>
        <p:origin x="-252" y="-204"/>
      </p:cViewPr>
      <p:guideLst>
        <p:guide orient="horz" pos="2400"/>
        <p:guide pos="3200"/>
      </p:guideLst>
    </p:cSldViewPr>
  </p:slideViewPr>
  <p:outlineViewPr>
    <p:cViewPr>
      <p:scale>
        <a:sx n="33" d="100"/>
        <a:sy n="33" d="100"/>
      </p:scale>
      <p:origin x="0" y="42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695761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Shape 2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 name="Shape 2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00"/>
              </a:spcAft>
              <a:buNone/>
            </a:pPr>
            <a:r>
              <a:rPr lang="en-US" sz="1466" b="1">
                <a:solidFill>
                  <a:srgbClr val="000000"/>
                </a:solidFill>
                <a:latin typeface="Arial"/>
                <a:ea typeface="Arial"/>
                <a:cs typeface="Arial"/>
                <a:sym typeface="Arial"/>
              </a:rPr>
              <a:t>The Seven Habits</a:t>
            </a:r>
          </a:p>
          <a:p>
            <a:pPr marL="0" marR="0" indent="0" algn="l">
              <a:lnSpc>
                <a:spcPct val="112500"/>
              </a:lnSpc>
              <a:spcBef>
                <a:spcPts val="0"/>
              </a:spcBef>
              <a:spcAft>
                <a:spcPts val="300"/>
              </a:spcAft>
              <a:buNone/>
            </a:pPr>
            <a:r>
              <a:rPr lang="en-US" sz="1466">
                <a:solidFill>
                  <a:srgbClr val="000000"/>
                </a:solidFill>
                <a:latin typeface="Arial"/>
                <a:ea typeface="Arial"/>
                <a:cs typeface="Arial"/>
                <a:sym typeface="Arial"/>
              </a:rPr>
              <a:t>From: The Seven Habits Of Highly Effective People: Restoring the Character Ethic, by Stephen R. Covey, Simon and Schuster, 1989.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BE PROACTIVE</a:t>
            </a:r>
            <a:r>
              <a:rPr lang="en-US" sz="1466">
                <a:solidFill>
                  <a:srgbClr val="000000"/>
                </a:solidFill>
                <a:latin typeface="Arial"/>
                <a:ea typeface="Arial"/>
                <a:cs typeface="Arial"/>
                <a:sym typeface="Arial"/>
              </a:rPr>
              <a:t>. Between stimulus and response in human beings lies the power to choose. Productivity, then, means that we are solely responsible for what happens in our lives. No fair blaming anyone or anything else.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BEGIN WITH THE END IN MIND</a:t>
            </a:r>
            <a:r>
              <a:rPr lang="en-US" sz="1466">
                <a:solidFill>
                  <a:srgbClr val="000000"/>
                </a:solidFill>
                <a:latin typeface="Arial"/>
                <a:ea typeface="Arial"/>
                <a:cs typeface="Arial"/>
                <a:sym typeface="Arial"/>
              </a:rPr>
              <a:t>. Imagine your funeral and listen to what you would like the eulogists to say about you. This should reveal exactly what matters most to you in your life. Use this frame of reference to make all your day-to-day decisions so that you are working toward your most meaningful life goals.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PUT FIRST THINGS FIRST</a:t>
            </a:r>
            <a:r>
              <a:rPr lang="en-US" sz="1466">
                <a:solidFill>
                  <a:srgbClr val="000000"/>
                </a:solidFill>
                <a:latin typeface="Arial"/>
                <a:ea typeface="Arial"/>
                <a:cs typeface="Arial"/>
                <a:sym typeface="Arial"/>
              </a:rPr>
              <a:t>. To manage our lives effectively, we must keep our mission in mind, understand what's important as well as urgent, and maintain a balance between what we produce each day and our ability to produce in the future. Think of the former as putting out fires and the latter as personal development.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THINK WIN/WIN</a:t>
            </a:r>
            <a:r>
              <a:rPr lang="en-US" sz="1466">
                <a:solidFill>
                  <a:srgbClr val="000000"/>
                </a:solidFill>
                <a:latin typeface="Arial"/>
                <a:ea typeface="Arial"/>
                <a:cs typeface="Arial"/>
                <a:sym typeface="Arial"/>
              </a:rPr>
              <a:t>. Agreements or solutions among people can be mutually beneficial if all parties cooperate and begin with a belief in the "third alternative": a better way that hasn't been thought of yet.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SEEK FIRST TO BE UNDERSTANDING, THEN TO BE UNDERSTOOD</a:t>
            </a:r>
            <a:r>
              <a:rPr lang="en-US" sz="1466">
                <a:solidFill>
                  <a:srgbClr val="000000"/>
                </a:solidFill>
                <a:latin typeface="Arial"/>
                <a:ea typeface="Arial"/>
                <a:cs typeface="Arial"/>
                <a:sym typeface="Arial"/>
              </a:rPr>
              <a:t>. Most people don't listen. Not really. They listen long enough to devise a solution to the speaker's problem or a rejoinder to what's being said. Then they dive into the conversation. You'll be more effective in your relationships with people if you sincerely try to understand them fully before you try to make them understand your point of view.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SYNERGIZE</a:t>
            </a:r>
            <a:r>
              <a:rPr lang="en-US" sz="1466">
                <a:solidFill>
                  <a:srgbClr val="000000"/>
                </a:solidFill>
                <a:latin typeface="Arial"/>
                <a:ea typeface="Arial"/>
                <a:cs typeface="Arial"/>
                <a:sym typeface="Arial"/>
              </a:rPr>
              <a:t>. Just what it sounds like. The whole is greater than the sum of its parts. In practice, this means you must use "creative cooperation" in social interactions. Value differences because it is often the clash between them that leads to creative solutions. </a:t>
            </a:r>
          </a:p>
          <a:p>
            <a:pPr marL="381000" marR="0" lvl="0" indent="-220133" algn="l">
              <a:lnSpc>
                <a:spcPct val="112500"/>
              </a:lnSpc>
              <a:spcBef>
                <a:spcPts val="0"/>
              </a:spcBef>
              <a:spcAft>
                <a:spcPts val="300"/>
              </a:spcAft>
              <a:buClr>
                <a:srgbClr val="000000"/>
              </a:buClr>
              <a:buSzPct val="177777"/>
              <a:buFont typeface="Arial"/>
              <a:buAutoNum type="arabicPeriod"/>
            </a:pPr>
            <a:r>
              <a:rPr lang="en-US" sz="1466" b="1">
                <a:solidFill>
                  <a:srgbClr val="000000"/>
                </a:solidFill>
                <a:latin typeface="Arial"/>
                <a:ea typeface="Arial"/>
                <a:cs typeface="Arial"/>
                <a:sym typeface="Arial"/>
              </a:rPr>
              <a:t>SHARPEN THE SAW</a:t>
            </a:r>
            <a:r>
              <a:rPr lang="en-US" sz="1466">
                <a:solidFill>
                  <a:srgbClr val="000000"/>
                </a:solidFill>
                <a:latin typeface="Arial"/>
                <a:ea typeface="Arial"/>
                <a:cs typeface="Arial"/>
                <a:sym typeface="Arial"/>
              </a:rPr>
              <a:t>. This is the habit of self-renewal, which has four elements. The first is mental, which includes reading, visualizing, planning and writing. The second is spiritual, which means value clarification and commitment, study and meditation. Third is social/emotional, which includes service, empathy, synergy and intrinsic security. Finally, the physical element includes exercise, nutrition and stress management. </a:t>
            </a:r>
          </a:p>
          <a:p>
            <a:endParaRPr lang="en-US" sz="1466">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rtl="0">
              <a:lnSpc>
                <a:spcPct val="112500"/>
              </a:lnSpc>
              <a:spcBef>
                <a:spcPts val="0"/>
              </a:spcBef>
              <a:spcAft>
                <a:spcPts val="300"/>
              </a:spcAft>
              <a:buNone/>
            </a:pPr>
            <a:r>
              <a:rPr lang="en-US" sz="1466" b="1">
                <a:solidFill>
                  <a:srgbClr val="000000"/>
                </a:solidFill>
                <a:latin typeface="Arial"/>
                <a:ea typeface="Arial"/>
                <a:cs typeface="Arial"/>
                <a:sym typeface="Arial"/>
              </a:rPr>
              <a:t>The Seven Habits</a:t>
            </a:r>
          </a:p>
          <a:p>
            <a:pPr marL="0" marR="0" lvl="0" indent="0" algn="l" rtl="0">
              <a:lnSpc>
                <a:spcPct val="112500"/>
              </a:lnSpc>
              <a:spcBef>
                <a:spcPts val="0"/>
              </a:spcBef>
              <a:spcAft>
                <a:spcPts val="300"/>
              </a:spcAft>
              <a:buNone/>
            </a:pPr>
            <a:r>
              <a:rPr lang="en-US" sz="1466">
                <a:solidFill>
                  <a:srgbClr val="000000"/>
                </a:solidFill>
                <a:latin typeface="Arial"/>
                <a:ea typeface="Arial"/>
                <a:cs typeface="Arial"/>
                <a:sym typeface="Arial"/>
              </a:rPr>
              <a:t>From: The Seven Habits Of Highly Effective People: Restoring the Character Ethic, by Stephen R. Covey, Simon and Schuster, 1989.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BE PROACTIVE</a:t>
            </a:r>
            <a:r>
              <a:rPr lang="en-US" sz="1466">
                <a:solidFill>
                  <a:srgbClr val="000000"/>
                </a:solidFill>
                <a:latin typeface="Arial"/>
                <a:ea typeface="Arial"/>
                <a:cs typeface="Arial"/>
                <a:sym typeface="Arial"/>
              </a:rPr>
              <a:t>. Between stimulus and response in human beings lies the power to choose. Productivity, then, means that we are solely responsible for what happens in our lives. No fair blaming anyone or anything else.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BEGIN WITH THE END IN MIND</a:t>
            </a:r>
            <a:r>
              <a:rPr lang="en-US" sz="1466">
                <a:solidFill>
                  <a:srgbClr val="000000"/>
                </a:solidFill>
                <a:latin typeface="Arial"/>
                <a:ea typeface="Arial"/>
                <a:cs typeface="Arial"/>
                <a:sym typeface="Arial"/>
              </a:rPr>
              <a:t>. Imagine your funeral and listen to what you would like the eulogists to say about you. This should reveal exactly what matters most to you in your life. Use this frame of reference to make all your day-to-day decisions so that you are working toward your most meaningful life goals.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PUT FIRST THINGS FIRST</a:t>
            </a:r>
            <a:r>
              <a:rPr lang="en-US" sz="1466">
                <a:solidFill>
                  <a:srgbClr val="000000"/>
                </a:solidFill>
                <a:latin typeface="Arial"/>
                <a:ea typeface="Arial"/>
                <a:cs typeface="Arial"/>
                <a:sym typeface="Arial"/>
              </a:rPr>
              <a:t>. To manage our lives effectively, we must keep our mission in mind, understand what's important as well as urgent, and maintain a balance between what we produce each day and our ability to produce in the future. Think of the former as putting out fires and the latter as personal development.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THINK WIN/WIN</a:t>
            </a:r>
            <a:r>
              <a:rPr lang="en-US" sz="1466">
                <a:solidFill>
                  <a:srgbClr val="000000"/>
                </a:solidFill>
                <a:latin typeface="Arial"/>
                <a:ea typeface="Arial"/>
                <a:cs typeface="Arial"/>
                <a:sym typeface="Arial"/>
              </a:rPr>
              <a:t>. Agreements or solutions among people can be mutually beneficial if all parties cooperate and begin with a belief in the "third alternative": a better way that hasn't been thought of yet.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SEEK FIRST TO BE UNDERSTANDING, THEN TO BE UNDERSTOOD</a:t>
            </a:r>
            <a:r>
              <a:rPr lang="en-US" sz="1466">
                <a:solidFill>
                  <a:srgbClr val="000000"/>
                </a:solidFill>
                <a:latin typeface="Arial"/>
                <a:ea typeface="Arial"/>
                <a:cs typeface="Arial"/>
                <a:sym typeface="Arial"/>
              </a:rPr>
              <a:t>. Most people don't listen. Not really. They listen long enough to devise a solution to the speaker's problem or a rejoinder to what's being said. Then they dive into the conversation. You'll be more effective in your relationships with people if you sincerely try to understand them fully before you try to make them understand your point of view.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SYNERGIZE</a:t>
            </a:r>
            <a:r>
              <a:rPr lang="en-US" sz="1466">
                <a:solidFill>
                  <a:srgbClr val="000000"/>
                </a:solidFill>
                <a:latin typeface="Arial"/>
                <a:ea typeface="Arial"/>
                <a:cs typeface="Arial"/>
                <a:sym typeface="Arial"/>
              </a:rPr>
              <a:t>. Just what it sounds like. The whole is greater than the sum of its parts. In practice, this means you must use "creative cooperation" in social interactions. Value differences because it is often the clash between them that leads to creative solutions. </a:t>
            </a:r>
          </a:p>
          <a:p>
            <a:pPr marL="381000" marR="0" lvl="0" indent="-220133" algn="l" rtl="0">
              <a:lnSpc>
                <a:spcPct val="112500"/>
              </a:lnSpc>
              <a:spcBef>
                <a:spcPts val="0"/>
              </a:spcBef>
              <a:spcAft>
                <a:spcPts val="300"/>
              </a:spcAft>
              <a:buClr>
                <a:srgbClr val="000000"/>
              </a:buClr>
              <a:buSzPct val="177778"/>
              <a:buFont typeface="Arial"/>
              <a:buAutoNum type="arabicPeriod"/>
            </a:pPr>
            <a:r>
              <a:rPr lang="en-US" sz="1466" b="1">
                <a:solidFill>
                  <a:srgbClr val="000000"/>
                </a:solidFill>
                <a:latin typeface="Arial"/>
                <a:ea typeface="Arial"/>
                <a:cs typeface="Arial"/>
                <a:sym typeface="Arial"/>
              </a:rPr>
              <a:t>SHARPEN THE SAW</a:t>
            </a:r>
            <a:r>
              <a:rPr lang="en-US" sz="1466">
                <a:solidFill>
                  <a:srgbClr val="000000"/>
                </a:solidFill>
                <a:latin typeface="Arial"/>
                <a:ea typeface="Arial"/>
                <a:cs typeface="Arial"/>
                <a:sym typeface="Arial"/>
              </a:rPr>
              <a:t>. This is the habit of self-renewal, which has four elements. The first is mental, which includes reading, visualizing, planning and writing. The second is spiritual, which means value clarification and commitment, study and meditation. Third is social/emotional, which includes service, empathy, synergy and intrinsic security. Finally, the physical element includes exercise, nutrition and stress management. </a:t>
            </a:r>
          </a:p>
          <a:p>
            <a:endParaRPr lang="en-US" sz="1466">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ULwUzF1q5w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youtube.com/watch?v=x4vVZG9SZe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4.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png"/><Relationship Id="rId7" Type="http://schemas.openxmlformats.org/officeDocument/2006/relationships/image" Target="../media/image47.jpg"/><Relationship Id="rId12" Type="http://schemas.openxmlformats.org/officeDocument/2006/relationships/image" Target="../media/image52.png"/><Relationship Id="rId17" Type="http://schemas.openxmlformats.org/officeDocument/2006/relationships/image" Target="../media/image57.jpg"/><Relationship Id="rId2" Type="http://schemas.openxmlformats.org/officeDocument/2006/relationships/notesSlide" Target="../notesSlides/notesSlide12.xml"/><Relationship Id="rId16" Type="http://schemas.openxmlformats.org/officeDocument/2006/relationships/image" Target="../media/image56.jpg"/><Relationship Id="rId1" Type="http://schemas.openxmlformats.org/officeDocument/2006/relationships/slideLayout" Target="../slideLayouts/slideLayout1.xml"/><Relationship Id="rId6" Type="http://schemas.openxmlformats.org/officeDocument/2006/relationships/image" Target="../media/image46.jpg"/><Relationship Id="rId11" Type="http://schemas.openxmlformats.org/officeDocument/2006/relationships/image" Target="../media/image51.png"/><Relationship Id="rId5" Type="http://schemas.openxmlformats.org/officeDocument/2006/relationships/image" Target="../media/image45.jp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jpg"/><Relationship Id="rId9" Type="http://schemas.openxmlformats.org/officeDocument/2006/relationships/image" Target="../media/image49.jpg"/><Relationship Id="rId14" Type="http://schemas.openxmlformats.org/officeDocument/2006/relationships/image" Target="../media/image54.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youtube.com/watch?v=LGwHQwgBzSI" TargetMode="Externa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www.youtube.com/watch?v=1i0WTjVVw74" TargetMode="Externa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pn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youtube.com/watch?v=xffOCZYX6F8" TargetMode="External"/><Relationship Id="rId5" Type="http://schemas.openxmlformats.org/officeDocument/2006/relationships/hyperlink" Target="http://www.youtube.com/watch?v=OYecfV3ubP8" TargetMode="External"/><Relationship Id="rId4" Type="http://schemas.openxmlformats.org/officeDocument/2006/relationships/hyperlink" Target="http://www.youtube.com/watch?v=3yTwmbUw-cQ" TargetMode="External"/><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hyperlink" Target="http://www.youtube.com/watch?v=HprHZFnfrPg" TargetMode="Externa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en.wikipedia.org/wiki/Prototype_theo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www.youtube.com/watch?v=lqT_dPApj9U"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www.youtube.com/watch?v=ibojpnYR7VY" TargetMode="Externa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p:nvPr/>
        </p:nvSpPr>
        <p:spPr>
          <a:xfrm>
            <a:off x="410500" y="383025"/>
            <a:ext cx="9401400" cy="6696300"/>
          </a:xfrm>
          <a:prstGeom prst="rect">
            <a:avLst/>
          </a:prstGeom>
          <a:noFill/>
        </p:spPr>
        <p:txBody>
          <a:bodyPr lIns="91425" tIns="91425" rIns="91425" bIns="91425" anchor="t" anchorCtr="0">
            <a:noAutofit/>
          </a:bodyPr>
          <a:lstStyle/>
          <a:p>
            <a:pPr lvl="0" rtl="0">
              <a:buNone/>
            </a:pPr>
            <a:r>
              <a:rPr lang="en-US"/>
              <a:t>VIDEO LIST</a:t>
            </a:r>
          </a:p>
          <a:p>
            <a:endParaRPr lang="en-US"/>
          </a:p>
          <a:p>
            <a:pPr lvl="0" rtl="0">
              <a:buNone/>
            </a:pPr>
            <a:r>
              <a:rPr lang="en-US"/>
              <a:t>SLIDE #			VIDEO				URL</a:t>
            </a:r>
          </a:p>
          <a:p>
            <a:endParaRPr lang="en-US"/>
          </a:p>
          <a:p>
            <a:pPr lvl="0" rtl="0">
              <a:buNone/>
            </a:pPr>
            <a:r>
              <a:rPr lang="en-US"/>
              <a:t>3				Coke Happiness		http://www.youtube.com/watch?v=lqT_dPApj9U</a:t>
            </a:r>
          </a:p>
          <a:p>
            <a:endParaRPr lang="en-US"/>
          </a:p>
          <a:p>
            <a:pPr lvl="0" rtl="0">
              <a:buNone/>
            </a:pPr>
            <a:r>
              <a:rPr lang="en-US"/>
              <a:t>14				Esquire/Downey			http://www.youtube.com/watch?v=LGwHQwgBzSI</a:t>
            </a:r>
          </a:p>
          <a:p>
            <a:endParaRPr lang="en-US"/>
          </a:p>
          <a:p>
            <a:pPr lvl="0" rtl="0">
              <a:buNone/>
            </a:pPr>
            <a:r>
              <a:rPr lang="en-US"/>
              <a:t>20				Coke/Mean Joe			http://www.youtube.com/watch?v=xffOCZYX6F8</a:t>
            </a:r>
          </a:p>
          <a:p>
            <a:endParaRPr lang="en-US"/>
          </a:p>
          <a:p>
            <a:pPr lvl="0" rtl="0">
              <a:buNone/>
            </a:pPr>
            <a:r>
              <a:rPr lang="en-US"/>
              <a:t>20				ABC/Now is the Time 81	http://www.youtube.com/watch?v=bIEFWKmHg9c</a:t>
            </a:r>
          </a:p>
          <a:p>
            <a:endParaRPr lang="en-US"/>
          </a:p>
          <a:p>
            <a:pPr lvl="0" rtl="0">
              <a:buNone/>
            </a:pPr>
            <a:r>
              <a:rPr lang="en-US"/>
              <a:t>20				Apple/Mac 1984			http://www.youtube.com/watch?v=HhsWzJo2sN4</a:t>
            </a:r>
          </a:p>
          <a:p>
            <a:endParaRPr lang="en-US"/>
          </a:p>
          <a:p>
            <a:pPr lvl="0" rtl="0">
              <a:buNone/>
            </a:pPr>
            <a:r>
              <a:rPr lang="en-US"/>
              <a:t>21				Sytrash/Booty Call		http://www.youtube.com/watch?v=HprHZFnfrPg</a:t>
            </a:r>
          </a:p>
          <a:p>
            <a:endParaRPr lang="en-US"/>
          </a:p>
          <a:p>
            <a:pPr lvl="0" rtl="0">
              <a:buNone/>
            </a:pPr>
            <a:r>
              <a:rPr lang="en-US"/>
              <a:t>23				Archetype				https://www.archetypeme.com/</a:t>
            </a:r>
          </a:p>
          <a:p>
            <a:endParaRPr lang="en-US"/>
          </a:p>
          <a:p>
            <a:pPr lvl="0" rtl="0">
              <a:buNone/>
            </a:pPr>
            <a:r>
              <a:rPr lang="en-US"/>
              <a:t>34				Is Social Media a Fad		http://www.youtube.com/watch?v=ibojpnYR7VY</a:t>
            </a:r>
          </a:p>
          <a:p>
            <a:endParaRPr lang="en-US"/>
          </a:p>
          <a:p>
            <a:pPr lvl="0" rtl="0">
              <a:buNone/>
            </a:pPr>
            <a:r>
              <a:rPr lang="en-US"/>
              <a:t>00				House of Cards/Short		http://www.youtube.com/watch?v=VVC0fgmuJ8g</a:t>
            </a:r>
          </a:p>
          <a:p>
            <a:endParaRPr lang="en-US"/>
          </a:p>
          <a:p>
            <a:pPr lvl="0" rtl="0">
              <a:buNone/>
            </a:pPr>
            <a:r>
              <a:rPr lang="en-US"/>
              <a:t>00				House Of Cards/Long		</a:t>
            </a:r>
            <a:r>
              <a:rPr lang="en-US" u="sng">
                <a:solidFill>
                  <a:schemeClr val="hlink"/>
                </a:solidFill>
                <a:hlinkClick r:id="rId3"/>
              </a:rPr>
              <a:t>http://www.youtube.com/watch?v=ULwUzF1q5w4</a:t>
            </a:r>
          </a:p>
          <a:p>
            <a:endParaRPr lang="en-US" u="sng">
              <a:solidFill>
                <a:schemeClr val="hlink"/>
              </a:solidFill>
              <a:hlinkClick r:id="rId3"/>
            </a:endParaRPr>
          </a:p>
          <a:p>
            <a:pPr lvl="0" rtl="0">
              <a:buNone/>
            </a:pPr>
            <a:r>
              <a:rPr lang="en-US"/>
              <a:t>00				Understanding Media		</a:t>
            </a:r>
            <a:r>
              <a:rPr lang="en-US" u="sng">
                <a:solidFill>
                  <a:schemeClr val="hlink"/>
                </a:solidFill>
                <a:hlinkClick r:id="rId4"/>
              </a:rPr>
              <a:t>http://www.youtube.com/watch?v=x4vVZG9SZeE</a:t>
            </a:r>
          </a:p>
          <a:p>
            <a:endParaRPr lang="en-US" u="sng">
              <a:solidFill>
                <a:schemeClr val="hlink"/>
              </a:solidFill>
              <a:hlinkClick r:id="rId4"/>
            </a:endParaRPr>
          </a:p>
          <a:p>
            <a:endParaRPr lang="en-US" u="sng">
              <a:solidFill>
                <a:schemeClr val="hlink"/>
              </a:solidFill>
              <a:hlinkClick r:id="rId4"/>
            </a:endParaRPr>
          </a:p>
          <a:p>
            <a:endParaRPr lang="en-US" u="sng">
              <a:solidFill>
                <a:schemeClr val="hlink"/>
              </a:solidFill>
              <a:hlinkClick r:id="rId4"/>
            </a:endParaRPr>
          </a:p>
          <a:p>
            <a:endParaRPr lang="en-US" u="sng">
              <a:solidFill>
                <a:schemeClr val="hlink"/>
              </a:solidFill>
              <a:hlinkClick r:id="rId4"/>
            </a:endParaRPr>
          </a:p>
          <a:p>
            <a:endParaRPr lang="en-US" u="sng">
              <a:solidFill>
                <a:schemeClr val="hlink"/>
              </a:solidFill>
              <a:hlinkClick r:id="rId4"/>
            </a:endParaRPr>
          </a:p>
          <a:p>
            <a:endParaRPr lang="en-US" u="sng">
              <a:solidFill>
                <a:schemeClr val="hlink"/>
              </a:solidFill>
              <a:hlinkClick r:id="rId4"/>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910350" y="82700"/>
            <a:ext cx="6339300" cy="2707200"/>
          </a:xfrm>
          <a:prstGeom prst="rect">
            <a:avLst/>
          </a:prstGeom>
        </p:spPr>
        <p:txBody>
          <a:bodyPr lIns="38100" tIns="38100" rIns="38100" bIns="38100" anchor="t" anchorCtr="0">
            <a:noAutofit/>
          </a:bodyPr>
          <a:lstStyle/>
          <a:p>
            <a:pPr rtl="0">
              <a:lnSpc>
                <a:spcPct val="100000"/>
              </a:lnSpc>
              <a:buNone/>
            </a:pPr>
            <a:r>
              <a:rPr lang="en-US" sz="4800" b="1">
                <a:solidFill>
                  <a:srgbClr val="F7FFFF"/>
                </a:solidFill>
                <a:latin typeface="Calibri"/>
                <a:ea typeface="Calibri"/>
                <a:cs typeface="Calibri"/>
                <a:sym typeface="Calibri"/>
              </a:rPr>
              <a:t>According to Daniel Pink in </a:t>
            </a:r>
            <a:r>
              <a:rPr lang="en-US" sz="4800" b="1" i="1">
                <a:solidFill>
                  <a:srgbClr val="F7FFFF"/>
                </a:solidFill>
                <a:latin typeface="Calibri"/>
                <a:ea typeface="Calibri"/>
                <a:cs typeface="Calibri"/>
                <a:sym typeface="Calibri"/>
              </a:rPr>
              <a:t>Free Agent Nation</a:t>
            </a:r>
            <a:r>
              <a:rPr lang="en-US" sz="4800" b="1">
                <a:solidFill>
                  <a:srgbClr val="F7FFFF"/>
                </a:solidFill>
                <a:latin typeface="Calibri"/>
                <a:ea typeface="Calibri"/>
                <a:cs typeface="Calibri"/>
                <a:sym typeface="Calibri"/>
              </a:rPr>
              <a:t>, ______ .</a:t>
            </a:r>
          </a:p>
        </p:txBody>
      </p:sp>
      <p:sp>
        <p:nvSpPr>
          <p:cNvPr id="93" name="Shape 93"/>
          <p:cNvSpPr txBox="1">
            <a:spLocks noGrp="1"/>
          </p:cNvSpPr>
          <p:nvPr>
            <p:ph type="body" idx="1"/>
          </p:nvPr>
        </p:nvSpPr>
        <p:spPr>
          <a:xfrm>
            <a:off x="280900" y="2930525"/>
            <a:ext cx="9567074" cy="4436249"/>
          </a:xfrm>
          <a:prstGeom prst="rect">
            <a:avLst/>
          </a:prstGeom>
        </p:spPr>
        <p:txBody>
          <a:bodyPr lIns="38100" tIns="38100" rIns="38100" bIns="38100" anchor="t" anchorCtr="0">
            <a:noAutofit/>
          </a:bodyPr>
          <a:lstStyle/>
          <a:p>
            <a:pPr rtl="0">
              <a:lnSpc>
                <a:spcPct val="100000"/>
              </a:lnSpc>
              <a:buNone/>
            </a:pPr>
            <a:r>
              <a:rPr lang="en-US" sz="2666" b="1" i="1">
                <a:solidFill>
                  <a:srgbClr val="595959"/>
                </a:solidFill>
                <a:latin typeface="Arial"/>
                <a:ea typeface="Arial"/>
                <a:cs typeface="Arial"/>
                <a:sym typeface="Arial"/>
              </a:rPr>
              <a:t>A. You should always avoid low-hanging fruitB. The new “free agency” is a temporary</a:t>
            </a:r>
            <a:r>
              <a:rPr lang="en-US" sz="2666" b="0">
                <a:solidFill>
                  <a:srgbClr val="595959"/>
                </a:solidFill>
                <a:latin typeface="Arial"/>
                <a:ea typeface="Arial"/>
                <a:cs typeface="Arial"/>
                <a:sym typeface="Arial"/>
              </a:rPr>
              <a:t> </a:t>
            </a:r>
            <a:r>
              <a:rPr lang="en-US" sz="2666" b="1" i="1">
                <a:solidFill>
                  <a:srgbClr val="595959"/>
                </a:solidFill>
                <a:latin typeface="Arial"/>
                <a:ea typeface="Arial"/>
                <a:cs typeface="Arial"/>
                <a:sym typeface="Arial"/>
              </a:rPr>
              <a:t>phenomenonC. The new “free agency” appeals only to people</a:t>
            </a:r>
            <a:r>
              <a:rPr lang="en-US" sz="2666" b="0">
                <a:solidFill>
                  <a:srgbClr val="595959"/>
                </a:solidFill>
                <a:latin typeface="Arial"/>
                <a:ea typeface="Arial"/>
                <a:cs typeface="Arial"/>
                <a:sym typeface="Arial"/>
              </a:rPr>
              <a:t> </a:t>
            </a:r>
            <a:r>
              <a:rPr lang="en-US" sz="2666" b="1" i="1">
                <a:solidFill>
                  <a:srgbClr val="595959"/>
                </a:solidFill>
                <a:latin typeface="Arial"/>
                <a:ea typeface="Arial"/>
                <a:cs typeface="Arial"/>
                <a:sym typeface="Arial"/>
              </a:rPr>
              <a:t>under 40D. All the aboveE. None of the above</a:t>
            </a:r>
          </a:p>
        </p:txBody>
      </p:sp>
      <p:sp>
        <p:nvSpPr>
          <p:cNvPr id="94" name="Shape 94"/>
          <p:cNvSpPr txBox="1"/>
          <p:nvPr/>
        </p:nvSpPr>
        <p:spPr>
          <a:xfrm>
            <a:off x="8840775" y="6605575"/>
            <a:ext cx="986799" cy="76535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Q3</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2668575" y="727075"/>
            <a:ext cx="5067300" cy="808128"/>
          </a:xfrm>
          <a:prstGeom prst="rect">
            <a:avLst/>
          </a:prstGeom>
        </p:spPr>
        <p:txBody>
          <a:bodyPr lIns="38100" tIns="38100" rIns="38100" bIns="38100" anchor="ctr" anchorCtr="0">
            <a:noAutofit/>
          </a:bodyPr>
          <a:lstStyle/>
          <a:p>
            <a:pPr marL="0" marR="0" indent="0" algn="ctr">
              <a:lnSpc>
                <a:spcPct val="113920"/>
              </a:lnSpc>
              <a:spcBef>
                <a:spcPts val="0"/>
              </a:spcBef>
              <a:spcAft>
                <a:spcPts val="0"/>
              </a:spcAft>
              <a:buNone/>
            </a:pPr>
            <a:r>
              <a:rPr lang="en-US" sz="4400" b="1">
                <a:solidFill>
                  <a:srgbClr val="FFFFFF"/>
                </a:solidFill>
                <a:latin typeface="Arial"/>
                <a:ea typeface="Arial"/>
                <a:cs typeface="Arial"/>
                <a:sym typeface="Arial"/>
              </a:rPr>
              <a:t>Partial Client List</a:t>
            </a:r>
          </a:p>
        </p:txBody>
      </p:sp>
      <p:pic>
        <p:nvPicPr>
          <p:cNvPr id="100" name="Shape 100"/>
          <p:cNvPicPr preferRelativeResize="0"/>
          <p:nvPr/>
        </p:nvPicPr>
        <p:blipFill>
          <a:blip r:embed="rId4"/>
          <a:stretch>
            <a:fillRect/>
          </a:stretch>
        </p:blipFill>
        <p:spPr>
          <a:xfrm>
            <a:off x="4822650" y="5181600"/>
            <a:ext cx="1667899" cy="838200"/>
          </a:xfrm>
          <a:prstGeom prst="rect">
            <a:avLst/>
          </a:prstGeom>
        </p:spPr>
      </p:pic>
      <p:pic>
        <p:nvPicPr>
          <p:cNvPr id="101" name="Shape 101"/>
          <p:cNvPicPr preferRelativeResize="0"/>
          <p:nvPr/>
        </p:nvPicPr>
        <p:blipFill>
          <a:blip r:embed="rId5"/>
          <a:stretch>
            <a:fillRect/>
          </a:stretch>
        </p:blipFill>
        <p:spPr>
          <a:xfrm>
            <a:off x="2640075" y="2943225"/>
            <a:ext cx="1286674" cy="800100"/>
          </a:xfrm>
          <a:prstGeom prst="rect">
            <a:avLst/>
          </a:prstGeom>
        </p:spPr>
      </p:pic>
      <p:pic>
        <p:nvPicPr>
          <p:cNvPr id="102" name="Shape 102"/>
          <p:cNvPicPr preferRelativeResize="0"/>
          <p:nvPr/>
        </p:nvPicPr>
        <p:blipFill>
          <a:blip r:embed="rId6"/>
          <a:stretch>
            <a:fillRect/>
          </a:stretch>
        </p:blipFill>
        <p:spPr>
          <a:xfrm>
            <a:off x="705275" y="3657600"/>
            <a:ext cx="1048399" cy="1571625"/>
          </a:xfrm>
          <a:prstGeom prst="rect">
            <a:avLst/>
          </a:prstGeom>
        </p:spPr>
      </p:pic>
      <p:pic>
        <p:nvPicPr>
          <p:cNvPr id="103" name="Shape 103"/>
          <p:cNvPicPr preferRelativeResize="0"/>
          <p:nvPr/>
        </p:nvPicPr>
        <p:blipFill>
          <a:blip r:embed="rId7"/>
          <a:stretch>
            <a:fillRect/>
          </a:stretch>
        </p:blipFill>
        <p:spPr>
          <a:xfrm>
            <a:off x="8463475" y="3638550"/>
            <a:ext cx="1124649" cy="1114425"/>
          </a:xfrm>
          <a:prstGeom prst="rect">
            <a:avLst/>
          </a:prstGeom>
        </p:spPr>
      </p:pic>
      <p:pic>
        <p:nvPicPr>
          <p:cNvPr id="104" name="Shape 104"/>
          <p:cNvPicPr preferRelativeResize="0"/>
          <p:nvPr/>
        </p:nvPicPr>
        <p:blipFill>
          <a:blip r:embed="rId8"/>
          <a:stretch>
            <a:fillRect/>
          </a:stretch>
        </p:blipFill>
        <p:spPr>
          <a:xfrm>
            <a:off x="419350" y="6600825"/>
            <a:ext cx="2516150" cy="638175"/>
          </a:xfrm>
          <a:prstGeom prst="rect">
            <a:avLst/>
          </a:prstGeom>
        </p:spPr>
      </p:pic>
      <p:pic>
        <p:nvPicPr>
          <p:cNvPr id="105" name="Shape 105"/>
          <p:cNvPicPr preferRelativeResize="0"/>
          <p:nvPr/>
        </p:nvPicPr>
        <p:blipFill>
          <a:blip r:embed="rId9"/>
          <a:stretch>
            <a:fillRect/>
          </a:stretch>
        </p:blipFill>
        <p:spPr>
          <a:xfrm>
            <a:off x="1620250" y="4467225"/>
            <a:ext cx="1620249" cy="1276350"/>
          </a:xfrm>
          <a:prstGeom prst="rect">
            <a:avLst/>
          </a:prstGeom>
        </p:spPr>
      </p:pic>
      <p:pic>
        <p:nvPicPr>
          <p:cNvPr id="106" name="Shape 106"/>
          <p:cNvPicPr preferRelativeResize="0"/>
          <p:nvPr/>
        </p:nvPicPr>
        <p:blipFill>
          <a:blip r:embed="rId10"/>
          <a:stretch>
            <a:fillRect/>
          </a:stretch>
        </p:blipFill>
        <p:spPr>
          <a:xfrm>
            <a:off x="590900" y="2876550"/>
            <a:ext cx="1782274" cy="514350"/>
          </a:xfrm>
          <a:prstGeom prst="rect">
            <a:avLst/>
          </a:prstGeom>
        </p:spPr>
      </p:pic>
      <p:pic>
        <p:nvPicPr>
          <p:cNvPr id="107" name="Shape 107"/>
          <p:cNvPicPr preferRelativeResize="0"/>
          <p:nvPr/>
        </p:nvPicPr>
        <p:blipFill>
          <a:blip r:embed="rId11"/>
          <a:stretch>
            <a:fillRect/>
          </a:stretch>
        </p:blipFill>
        <p:spPr>
          <a:xfrm>
            <a:off x="3297700" y="5076825"/>
            <a:ext cx="1115100" cy="1333500"/>
          </a:xfrm>
          <a:prstGeom prst="rect">
            <a:avLst/>
          </a:prstGeom>
        </p:spPr>
      </p:pic>
      <p:pic>
        <p:nvPicPr>
          <p:cNvPr id="108" name="Shape 108"/>
          <p:cNvPicPr preferRelativeResize="0"/>
          <p:nvPr/>
        </p:nvPicPr>
        <p:blipFill>
          <a:blip r:embed="rId12"/>
          <a:stretch>
            <a:fillRect/>
          </a:stretch>
        </p:blipFill>
        <p:spPr>
          <a:xfrm>
            <a:off x="6347600" y="6257925"/>
            <a:ext cx="943550" cy="1362075"/>
          </a:xfrm>
          <a:prstGeom prst="rect">
            <a:avLst/>
          </a:prstGeom>
        </p:spPr>
      </p:pic>
      <p:pic>
        <p:nvPicPr>
          <p:cNvPr id="109" name="Shape 109"/>
          <p:cNvPicPr preferRelativeResize="0"/>
          <p:nvPr/>
        </p:nvPicPr>
        <p:blipFill>
          <a:blip r:embed="rId13"/>
          <a:stretch>
            <a:fillRect/>
          </a:stretch>
        </p:blipFill>
        <p:spPr>
          <a:xfrm>
            <a:off x="7110075" y="3752850"/>
            <a:ext cx="1191349" cy="914400"/>
          </a:xfrm>
          <a:prstGeom prst="rect">
            <a:avLst/>
          </a:prstGeom>
        </p:spPr>
      </p:pic>
      <p:pic>
        <p:nvPicPr>
          <p:cNvPr id="110" name="Shape 110"/>
          <p:cNvPicPr preferRelativeResize="0"/>
          <p:nvPr/>
        </p:nvPicPr>
        <p:blipFill>
          <a:blip r:embed="rId14"/>
          <a:stretch>
            <a:fillRect/>
          </a:stretch>
        </p:blipFill>
        <p:spPr>
          <a:xfrm>
            <a:off x="2945050" y="3752850"/>
            <a:ext cx="1286674" cy="971550"/>
          </a:xfrm>
          <a:prstGeom prst="rect">
            <a:avLst/>
          </a:prstGeom>
        </p:spPr>
      </p:pic>
      <p:pic>
        <p:nvPicPr>
          <p:cNvPr id="111" name="Shape 111"/>
          <p:cNvPicPr preferRelativeResize="0"/>
          <p:nvPr/>
        </p:nvPicPr>
        <p:blipFill>
          <a:blip r:embed="rId15"/>
          <a:stretch>
            <a:fillRect/>
          </a:stretch>
        </p:blipFill>
        <p:spPr>
          <a:xfrm>
            <a:off x="3383475" y="6600825"/>
            <a:ext cx="2630524" cy="828675"/>
          </a:xfrm>
          <a:prstGeom prst="rect">
            <a:avLst/>
          </a:prstGeom>
        </p:spPr>
      </p:pic>
      <p:pic>
        <p:nvPicPr>
          <p:cNvPr id="112" name="Shape 112"/>
          <p:cNvPicPr preferRelativeResize="0"/>
          <p:nvPr/>
        </p:nvPicPr>
        <p:blipFill>
          <a:blip r:embed="rId16"/>
          <a:stretch>
            <a:fillRect/>
          </a:stretch>
        </p:blipFill>
        <p:spPr>
          <a:xfrm>
            <a:off x="7615225" y="6191250"/>
            <a:ext cx="771999" cy="609600"/>
          </a:xfrm>
          <a:prstGeom prst="rect">
            <a:avLst/>
          </a:prstGeom>
        </p:spPr>
      </p:pic>
      <p:pic>
        <p:nvPicPr>
          <p:cNvPr id="113" name="Shape 113"/>
          <p:cNvPicPr preferRelativeResize="0"/>
          <p:nvPr/>
        </p:nvPicPr>
        <p:blipFill>
          <a:blip r:embed="rId17"/>
          <a:stretch>
            <a:fillRect/>
          </a:stretch>
        </p:blipFill>
        <p:spPr>
          <a:xfrm>
            <a:off x="6347600" y="2705100"/>
            <a:ext cx="1629774" cy="876300"/>
          </a:xfrm>
          <a:prstGeom prst="rect">
            <a:avLst/>
          </a:prstGeom>
        </p:spPr>
      </p:pic>
      <p:pic>
        <p:nvPicPr>
          <p:cNvPr id="114" name="Shape 114"/>
          <p:cNvPicPr preferRelativeResize="0"/>
          <p:nvPr/>
        </p:nvPicPr>
        <p:blipFill>
          <a:blip r:embed="rId18"/>
          <a:stretch>
            <a:fillRect/>
          </a:stretch>
        </p:blipFill>
        <p:spPr>
          <a:xfrm>
            <a:off x="8034575" y="2619375"/>
            <a:ext cx="1858525" cy="838200"/>
          </a:xfrm>
          <a:prstGeom prst="rect">
            <a:avLst/>
          </a:prstGeom>
        </p:spPr>
      </p:pic>
      <p:pic>
        <p:nvPicPr>
          <p:cNvPr id="115" name="Shape 115"/>
          <p:cNvPicPr preferRelativeResize="0"/>
          <p:nvPr/>
        </p:nvPicPr>
        <p:blipFill>
          <a:blip r:embed="rId19"/>
          <a:stretch>
            <a:fillRect/>
          </a:stretch>
        </p:blipFill>
        <p:spPr>
          <a:xfrm>
            <a:off x="6852750" y="4991100"/>
            <a:ext cx="1277125" cy="962025"/>
          </a:xfrm>
          <a:prstGeom prst="rect">
            <a:avLst/>
          </a:prstGeom>
        </p:spPr>
      </p:pic>
      <p:pic>
        <p:nvPicPr>
          <p:cNvPr id="116" name="Shape 116"/>
          <p:cNvPicPr preferRelativeResize="0"/>
          <p:nvPr/>
        </p:nvPicPr>
        <p:blipFill>
          <a:blip r:embed="rId20"/>
          <a:stretch>
            <a:fillRect/>
          </a:stretch>
        </p:blipFill>
        <p:spPr>
          <a:xfrm>
            <a:off x="8025050" y="7010400"/>
            <a:ext cx="1620249" cy="504825"/>
          </a:xfrm>
          <a:prstGeom prst="rect">
            <a:avLst/>
          </a:prstGeom>
        </p:spPr>
      </p:pic>
      <p:pic>
        <p:nvPicPr>
          <p:cNvPr id="117" name="Shape 117"/>
          <p:cNvPicPr preferRelativeResize="0"/>
          <p:nvPr/>
        </p:nvPicPr>
        <p:blipFill>
          <a:blip r:embed="rId21"/>
          <a:stretch>
            <a:fillRect/>
          </a:stretch>
        </p:blipFill>
        <p:spPr>
          <a:xfrm>
            <a:off x="8968625" y="4905375"/>
            <a:ext cx="819649" cy="857250"/>
          </a:xfrm>
          <a:prstGeom prst="rect">
            <a:avLst/>
          </a:prstGeom>
        </p:spPr>
      </p:pic>
      <p:pic>
        <p:nvPicPr>
          <p:cNvPr id="118" name="Shape 118"/>
          <p:cNvPicPr preferRelativeResize="0"/>
          <p:nvPr/>
        </p:nvPicPr>
        <p:blipFill>
          <a:blip r:embed="rId22"/>
          <a:stretch>
            <a:fillRect/>
          </a:stretch>
        </p:blipFill>
        <p:spPr>
          <a:xfrm>
            <a:off x="200150" y="5791200"/>
            <a:ext cx="1458224" cy="638175"/>
          </a:xfrm>
          <a:prstGeom prst="rect">
            <a:avLst/>
          </a:prstGeom>
        </p:spPr>
      </p:pic>
      <p:pic>
        <p:nvPicPr>
          <p:cNvPr id="119" name="Shape 119"/>
          <p:cNvPicPr preferRelativeResize="0"/>
          <p:nvPr/>
        </p:nvPicPr>
        <p:blipFill>
          <a:blip r:embed="rId23"/>
          <a:stretch>
            <a:fillRect/>
          </a:stretch>
        </p:blipFill>
        <p:spPr>
          <a:xfrm>
            <a:off x="4565325" y="3962400"/>
            <a:ext cx="1934774" cy="1038225"/>
          </a:xfrm>
          <a:prstGeom prst="rect">
            <a:avLst/>
          </a:prstGeom>
        </p:spPr>
      </p:pic>
      <p:pic>
        <p:nvPicPr>
          <p:cNvPr id="120" name="Shape 120"/>
          <p:cNvPicPr preferRelativeResize="0"/>
          <p:nvPr/>
        </p:nvPicPr>
        <p:blipFill>
          <a:blip r:embed="rId24"/>
          <a:stretch>
            <a:fillRect/>
          </a:stretch>
        </p:blipFill>
        <p:spPr>
          <a:xfrm>
            <a:off x="4365175" y="3143250"/>
            <a:ext cx="1896649" cy="790575"/>
          </a:xfrm>
          <a:prstGeom prst="rect">
            <a:avLst/>
          </a:prstGeom>
        </p:spPr>
      </p:pic>
      <p:pic>
        <p:nvPicPr>
          <p:cNvPr id="121" name="Shape 121"/>
          <p:cNvPicPr preferRelativeResize="0"/>
          <p:nvPr/>
        </p:nvPicPr>
        <p:blipFill>
          <a:blip r:embed="rId25"/>
          <a:stretch>
            <a:fillRect/>
          </a:stretch>
        </p:blipFill>
        <p:spPr>
          <a:xfrm>
            <a:off x="8835175" y="5886450"/>
            <a:ext cx="1067450" cy="1019175"/>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ctrTitle"/>
          </p:nvPr>
        </p:nvSpPr>
        <p:spPr>
          <a:xfrm>
            <a:off x="722300" y="388925"/>
            <a:ext cx="8877300" cy="1777415"/>
          </a:xfrm>
          <a:prstGeom prst="rect">
            <a:avLst/>
          </a:prstGeom>
        </p:spPr>
        <p:txBody>
          <a:bodyPr lIns="38100" tIns="38100" rIns="38100" bIns="38100" anchor="ctr" anchorCtr="0">
            <a:noAutofit/>
          </a:bodyPr>
          <a:lstStyle/>
          <a:p>
            <a:pPr marL="0" marR="0" indent="0" algn="ctr" rtl="0">
              <a:lnSpc>
                <a:spcPct val="114216"/>
              </a:lnSpc>
              <a:spcBef>
                <a:spcPts val="0"/>
              </a:spcBef>
              <a:spcAft>
                <a:spcPts val="0"/>
              </a:spcAft>
              <a:buNone/>
            </a:pPr>
            <a:r>
              <a:rPr lang="en-US" sz="5100">
                <a:solidFill>
                  <a:srgbClr val="FFFFFF"/>
                </a:solidFill>
                <a:latin typeface="Arial"/>
                <a:ea typeface="Arial"/>
                <a:cs typeface="Arial"/>
                <a:sym typeface="Arial"/>
              </a:rPr>
              <a:t>Recent Projects</a:t>
            </a:r>
          </a:p>
          <a:p>
            <a:endParaRPr lang="en-US" sz="5100">
              <a:solidFill>
                <a:srgbClr val="FFFFFF"/>
              </a:solidFill>
              <a:latin typeface="Arial"/>
              <a:ea typeface="Arial"/>
              <a:cs typeface="Arial"/>
              <a:sym typeface="Arial"/>
            </a:endParaRPr>
          </a:p>
        </p:txBody>
      </p:sp>
      <p:pic>
        <p:nvPicPr>
          <p:cNvPr id="127" name="Shape 127"/>
          <p:cNvPicPr preferRelativeResize="0"/>
          <p:nvPr/>
        </p:nvPicPr>
        <p:blipFill>
          <a:blip r:embed="rId4"/>
          <a:stretch>
            <a:fillRect/>
          </a:stretch>
        </p:blipFill>
        <p:spPr>
          <a:xfrm>
            <a:off x="204775" y="3557575"/>
            <a:ext cx="2666549" cy="1388049"/>
          </a:xfrm>
          <a:prstGeom prst="rect">
            <a:avLst/>
          </a:prstGeom>
        </p:spPr>
      </p:pic>
      <p:pic>
        <p:nvPicPr>
          <p:cNvPr id="128" name="Shape 128"/>
          <p:cNvPicPr preferRelativeResize="0"/>
          <p:nvPr/>
        </p:nvPicPr>
        <p:blipFill>
          <a:blip r:embed="rId5"/>
          <a:stretch>
            <a:fillRect/>
          </a:stretch>
        </p:blipFill>
        <p:spPr>
          <a:xfrm>
            <a:off x="204775" y="5300575"/>
            <a:ext cx="2186325" cy="889374"/>
          </a:xfrm>
          <a:prstGeom prst="rect">
            <a:avLst/>
          </a:prstGeom>
        </p:spPr>
      </p:pic>
      <p:pic>
        <p:nvPicPr>
          <p:cNvPr id="129" name="Shape 129"/>
          <p:cNvPicPr preferRelativeResize="0"/>
          <p:nvPr/>
        </p:nvPicPr>
        <p:blipFill>
          <a:blip r:embed="rId6"/>
          <a:stretch>
            <a:fillRect/>
          </a:stretch>
        </p:blipFill>
        <p:spPr>
          <a:xfrm>
            <a:off x="5183175" y="3513025"/>
            <a:ext cx="2666549" cy="954150"/>
          </a:xfrm>
          <a:prstGeom prst="rect">
            <a:avLst/>
          </a:prstGeom>
        </p:spPr>
      </p:pic>
      <p:pic>
        <p:nvPicPr>
          <p:cNvPr id="130" name="Shape 130"/>
          <p:cNvPicPr preferRelativeResize="0"/>
          <p:nvPr/>
        </p:nvPicPr>
        <p:blipFill>
          <a:blip r:embed="rId7"/>
          <a:stretch>
            <a:fillRect/>
          </a:stretch>
        </p:blipFill>
        <p:spPr>
          <a:xfrm>
            <a:off x="204775" y="2744775"/>
            <a:ext cx="2511125" cy="947550"/>
          </a:xfrm>
          <a:prstGeom prst="rect">
            <a:avLst/>
          </a:prstGeom>
        </p:spPr>
      </p:pic>
      <p:pic>
        <p:nvPicPr>
          <p:cNvPr id="131" name="Shape 131"/>
          <p:cNvPicPr preferRelativeResize="0"/>
          <p:nvPr/>
        </p:nvPicPr>
        <p:blipFill>
          <a:blip r:embed="rId8"/>
          <a:stretch>
            <a:fillRect/>
          </a:stretch>
        </p:blipFill>
        <p:spPr>
          <a:xfrm>
            <a:off x="6073225" y="4823750"/>
            <a:ext cx="2568375" cy="798174"/>
          </a:xfrm>
          <a:prstGeom prst="rect">
            <a:avLst/>
          </a:prstGeom>
        </p:spPr>
      </p:pic>
      <p:pic>
        <p:nvPicPr>
          <p:cNvPr id="132" name="Shape 132"/>
          <p:cNvPicPr preferRelativeResize="0"/>
          <p:nvPr/>
        </p:nvPicPr>
        <p:blipFill>
          <a:blip r:embed="rId9"/>
          <a:stretch>
            <a:fillRect/>
          </a:stretch>
        </p:blipFill>
        <p:spPr>
          <a:xfrm>
            <a:off x="3188087" y="4649475"/>
            <a:ext cx="2568374" cy="798175"/>
          </a:xfrm>
          <a:prstGeom prst="rect">
            <a:avLst/>
          </a:prstGeom>
        </p:spPr>
      </p:pic>
      <p:pic>
        <p:nvPicPr>
          <p:cNvPr id="133" name="Shape 133"/>
          <p:cNvPicPr preferRelativeResize="0"/>
          <p:nvPr/>
        </p:nvPicPr>
        <p:blipFill>
          <a:blip r:embed="rId10"/>
          <a:stretch>
            <a:fillRect/>
          </a:stretch>
        </p:blipFill>
        <p:spPr>
          <a:xfrm>
            <a:off x="2947975" y="2947975"/>
            <a:ext cx="2085975" cy="1272224"/>
          </a:xfrm>
          <a:prstGeom prst="rect">
            <a:avLst/>
          </a:prstGeom>
        </p:spPr>
      </p:pic>
      <p:pic>
        <p:nvPicPr>
          <p:cNvPr id="134" name="Shape 134"/>
          <p:cNvPicPr preferRelativeResize="0"/>
          <p:nvPr/>
        </p:nvPicPr>
        <p:blipFill>
          <a:blip r:embed="rId11"/>
          <a:stretch>
            <a:fillRect/>
          </a:stretch>
        </p:blipFill>
        <p:spPr>
          <a:xfrm>
            <a:off x="7901650" y="6519950"/>
            <a:ext cx="2085975" cy="954150"/>
          </a:xfrm>
          <a:prstGeom prst="rect">
            <a:avLst/>
          </a:prstGeom>
        </p:spPr>
      </p:pic>
      <p:pic>
        <p:nvPicPr>
          <p:cNvPr id="135" name="Shape 135"/>
          <p:cNvPicPr preferRelativeResize="0"/>
          <p:nvPr/>
        </p:nvPicPr>
        <p:blipFill>
          <a:blip r:embed="rId12"/>
          <a:stretch>
            <a:fillRect/>
          </a:stretch>
        </p:blipFill>
        <p:spPr>
          <a:xfrm>
            <a:off x="6119312" y="5813850"/>
            <a:ext cx="1647374" cy="1608249"/>
          </a:xfrm>
          <a:prstGeom prst="rect">
            <a:avLst/>
          </a:prstGeom>
        </p:spPr>
      </p:pic>
      <p:pic>
        <p:nvPicPr>
          <p:cNvPr id="136" name="Shape 136"/>
          <p:cNvPicPr preferRelativeResize="0"/>
          <p:nvPr/>
        </p:nvPicPr>
        <p:blipFill>
          <a:blip r:embed="rId13"/>
          <a:stretch>
            <a:fillRect/>
          </a:stretch>
        </p:blipFill>
        <p:spPr>
          <a:xfrm>
            <a:off x="8657350" y="5666825"/>
            <a:ext cx="1346625" cy="926949"/>
          </a:xfrm>
          <a:prstGeom prst="rect">
            <a:avLst/>
          </a:prstGeom>
        </p:spPr>
      </p:pic>
      <p:pic>
        <p:nvPicPr>
          <p:cNvPr id="137" name="Shape 137"/>
          <p:cNvPicPr preferRelativeResize="0"/>
          <p:nvPr/>
        </p:nvPicPr>
        <p:blipFill>
          <a:blip r:embed="rId14"/>
          <a:stretch>
            <a:fillRect/>
          </a:stretch>
        </p:blipFill>
        <p:spPr>
          <a:xfrm>
            <a:off x="8657340" y="3692325"/>
            <a:ext cx="1346625" cy="1608250"/>
          </a:xfrm>
          <a:prstGeom prst="rect">
            <a:avLst/>
          </a:prstGeom>
          <a:noFill/>
          <a:ln>
            <a:noFill/>
          </a:ln>
        </p:spPr>
      </p:pic>
      <p:pic>
        <p:nvPicPr>
          <p:cNvPr id="138" name="Shape 138"/>
          <p:cNvPicPr preferRelativeResize="0"/>
          <p:nvPr/>
        </p:nvPicPr>
        <p:blipFill>
          <a:blip r:embed="rId15"/>
          <a:stretch>
            <a:fillRect/>
          </a:stretch>
        </p:blipFill>
        <p:spPr>
          <a:xfrm>
            <a:off x="5639225" y="2744766"/>
            <a:ext cx="2669424" cy="798175"/>
          </a:xfrm>
          <a:prstGeom prst="rect">
            <a:avLst/>
          </a:prstGeom>
          <a:noFill/>
          <a:ln>
            <a:noFill/>
          </a:ln>
        </p:spPr>
      </p:pic>
      <p:pic>
        <p:nvPicPr>
          <p:cNvPr id="139" name="Shape 139"/>
          <p:cNvPicPr preferRelativeResize="0"/>
          <p:nvPr/>
        </p:nvPicPr>
        <p:blipFill>
          <a:blip r:embed="rId16"/>
          <a:stretch>
            <a:fillRect/>
          </a:stretch>
        </p:blipFill>
        <p:spPr>
          <a:xfrm>
            <a:off x="8552550" y="2235312"/>
            <a:ext cx="1451426" cy="1388051"/>
          </a:xfrm>
          <a:prstGeom prst="rect">
            <a:avLst/>
          </a:prstGeom>
          <a:noFill/>
          <a:ln>
            <a:noFill/>
          </a:ln>
        </p:spPr>
      </p:pic>
      <p:pic>
        <p:nvPicPr>
          <p:cNvPr id="140" name="Shape 140"/>
          <p:cNvPicPr preferRelativeResize="0"/>
          <p:nvPr/>
        </p:nvPicPr>
        <p:blipFill>
          <a:blip r:embed="rId17"/>
          <a:stretch>
            <a:fillRect/>
          </a:stretch>
        </p:blipFill>
        <p:spPr>
          <a:xfrm>
            <a:off x="350550" y="6584725"/>
            <a:ext cx="3343502" cy="889374"/>
          </a:xfrm>
          <a:prstGeom prst="rect">
            <a:avLst/>
          </a:prstGeom>
          <a:noFill/>
          <a:ln>
            <a:noFill/>
          </a:ln>
        </p:spPr>
      </p:pic>
      <p:pic>
        <p:nvPicPr>
          <p:cNvPr id="141" name="Shape 141"/>
          <p:cNvPicPr preferRelativeResize="0"/>
          <p:nvPr/>
        </p:nvPicPr>
        <p:blipFill>
          <a:blip r:embed="rId18"/>
          <a:stretch>
            <a:fillRect/>
          </a:stretch>
        </p:blipFill>
        <p:spPr>
          <a:xfrm>
            <a:off x="2871325" y="5629945"/>
            <a:ext cx="3234799" cy="7981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5"/>
        <p:cNvGrpSpPr/>
        <p:nvPr/>
      </p:nvGrpSpPr>
      <p:grpSpPr>
        <a:xfrm>
          <a:off x="0" y="0"/>
          <a:ext cx="0" cy="0"/>
          <a:chOff x="0" y="0"/>
          <a:chExt cx="0" cy="0"/>
        </a:xfrm>
      </p:grpSpPr>
      <p:sp>
        <p:nvSpPr>
          <p:cNvPr id="146" name="Shape 146"/>
          <p:cNvSpPr txBox="1"/>
          <p:nvPr/>
        </p:nvSpPr>
        <p:spPr>
          <a:xfrm>
            <a:off x="1365250" y="304800"/>
            <a:ext cx="7154700" cy="1416000"/>
          </a:xfrm>
          <a:prstGeom prst="rect">
            <a:avLst/>
          </a:prstGeom>
        </p:spPr>
        <p:txBody>
          <a:bodyPr lIns="38100" tIns="38100" rIns="38100" bIns="38100" anchor="t" anchorCtr="0">
            <a:noAutofit/>
          </a:bodyPr>
          <a:lstStyle/>
          <a:p>
            <a:pPr marL="0" marR="0" lvl="0" indent="0" algn="ctr" rtl="0">
              <a:lnSpc>
                <a:spcPct val="113953"/>
              </a:lnSpc>
              <a:spcBef>
                <a:spcPts val="0"/>
              </a:spcBef>
              <a:spcAft>
                <a:spcPts val="0"/>
              </a:spcAft>
              <a:buNone/>
            </a:pPr>
            <a:r>
              <a:rPr lang="en-US" sz="4300">
                <a:solidFill>
                  <a:srgbClr val="FFFFFF"/>
                </a:solidFill>
                <a:latin typeface="Arial"/>
                <a:ea typeface="Arial"/>
                <a:cs typeface="Arial"/>
                <a:sym typeface="Arial"/>
              </a:rPr>
              <a:t>WHAT THE HECK IS THIS?</a:t>
            </a:r>
          </a:p>
        </p:txBody>
      </p:sp>
      <p:pic>
        <p:nvPicPr>
          <p:cNvPr id="147" name="Shape 147"/>
          <p:cNvPicPr preferRelativeResize="0"/>
          <p:nvPr/>
        </p:nvPicPr>
        <p:blipFill>
          <a:blip r:embed="rId4"/>
          <a:stretch>
            <a:fillRect/>
          </a:stretch>
        </p:blipFill>
        <p:spPr>
          <a:xfrm>
            <a:off x="306375" y="3862375"/>
            <a:ext cx="2605600" cy="2128199"/>
          </a:xfrm>
          <a:prstGeom prst="rect">
            <a:avLst/>
          </a:prstGeom>
        </p:spPr>
      </p:pic>
      <p:sp>
        <p:nvSpPr>
          <p:cNvPr id="148" name="Shape 148"/>
          <p:cNvSpPr txBox="1"/>
          <p:nvPr/>
        </p:nvSpPr>
        <p:spPr>
          <a:xfrm>
            <a:off x="3659175" y="3760775"/>
            <a:ext cx="6172800" cy="2166300"/>
          </a:xfrm>
          <a:prstGeom prst="rect">
            <a:avLst/>
          </a:prstGeom>
        </p:spPr>
        <p:txBody>
          <a:bodyPr lIns="38100" tIns="38100" rIns="38100" bIns="38100" anchor="t" anchorCtr="0">
            <a:noAutofit/>
          </a:bodyPr>
          <a:lstStyle/>
          <a:p>
            <a:pPr lvl="0" rtl="0">
              <a:lnSpc>
                <a:spcPct val="100000"/>
              </a:lnSpc>
              <a:buNone/>
            </a:pPr>
            <a:r>
              <a:rPr lang="en-US" sz="3200">
                <a:solidFill>
                  <a:srgbClr val="000000"/>
                </a:solidFill>
                <a:latin typeface="Arial"/>
                <a:ea typeface="Arial"/>
                <a:cs typeface="Arial"/>
                <a:sym typeface="Arial"/>
              </a:rPr>
              <a:t>A. A computer animation code</a:t>
            </a:r>
          </a:p>
          <a:p>
            <a:pPr lvl="0" rtl="0">
              <a:lnSpc>
                <a:spcPct val="100000"/>
              </a:lnSpc>
              <a:buNone/>
            </a:pPr>
            <a:r>
              <a:rPr lang="en-US" sz="3200">
                <a:solidFill>
                  <a:srgbClr val="000000"/>
                </a:solidFill>
                <a:latin typeface="Arial"/>
                <a:ea typeface="Arial"/>
                <a:cs typeface="Arial"/>
                <a:sym typeface="Arial"/>
              </a:rPr>
              <a:t>B. A new form of art</a:t>
            </a:r>
          </a:p>
          <a:p>
            <a:pPr lvl="0" rtl="0">
              <a:lnSpc>
                <a:spcPct val="100000"/>
              </a:lnSpc>
              <a:buNone/>
            </a:pPr>
            <a:r>
              <a:rPr lang="en-US" sz="3200">
                <a:solidFill>
                  <a:srgbClr val="000000"/>
                </a:solidFill>
                <a:latin typeface="Arial"/>
                <a:ea typeface="Arial"/>
                <a:cs typeface="Arial"/>
                <a:sym typeface="Arial"/>
              </a:rPr>
              <a:t>C. A QR Code</a:t>
            </a:r>
          </a:p>
          <a:p>
            <a:pPr lvl="0" rtl="0">
              <a:lnSpc>
                <a:spcPct val="100000"/>
              </a:lnSpc>
              <a:buNone/>
            </a:pPr>
            <a:r>
              <a:rPr lang="en-US" sz="3200">
                <a:solidFill>
                  <a:srgbClr val="000000"/>
                </a:solidFill>
                <a:latin typeface="Arial"/>
                <a:ea typeface="Arial"/>
                <a:cs typeface="Arial"/>
                <a:sym typeface="Arial"/>
              </a:rPr>
              <a:t>D. None of the Above</a:t>
            </a:r>
          </a:p>
        </p:txBody>
      </p:sp>
      <p:sp>
        <p:nvSpPr>
          <p:cNvPr id="149" name="Shape 149"/>
          <p:cNvSpPr txBox="1"/>
          <p:nvPr/>
        </p:nvSpPr>
        <p:spPr>
          <a:xfrm>
            <a:off x="9247175" y="6808775"/>
            <a:ext cx="687000" cy="667199"/>
          </a:xfrm>
          <a:prstGeom prst="rect">
            <a:avLst/>
          </a:prstGeom>
        </p:spPr>
        <p:txBody>
          <a:bodyPr lIns="38100" tIns="38100" rIns="38100" bIns="38100" anchor="t" anchorCtr="0">
            <a:noAutofit/>
          </a:bodyPr>
          <a:lstStyle/>
          <a:p>
            <a:pPr lvl="0" rtl="0">
              <a:lnSpc>
                <a:spcPct val="100000"/>
              </a:lnSpc>
              <a:buNone/>
            </a:pPr>
            <a:r>
              <a:rPr lang="en-US" sz="2666">
                <a:solidFill>
                  <a:srgbClr val="000000"/>
                </a:solidFill>
                <a:latin typeface="Arial"/>
                <a:ea typeface="Arial"/>
                <a:cs typeface="Arial"/>
                <a:sym typeface="Arial"/>
              </a:rPr>
              <a:t>Q4</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682625" y="388925"/>
            <a:ext cx="8877300" cy="132872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Esquire Augmented Reality</a:t>
            </a:r>
          </a:p>
        </p:txBody>
      </p:sp>
      <p:pic>
        <p:nvPicPr>
          <p:cNvPr id="155" name="Shape 155"/>
          <p:cNvPicPr preferRelativeResize="0"/>
          <p:nvPr/>
        </p:nvPicPr>
        <p:blipFill>
          <a:blip r:embed="rId4"/>
          <a:stretch>
            <a:fillRect/>
          </a:stretch>
        </p:blipFill>
        <p:spPr>
          <a:xfrm>
            <a:off x="3707525" y="2790825"/>
            <a:ext cx="2887874" cy="3905250"/>
          </a:xfrm>
          <a:prstGeom prst="rect">
            <a:avLst/>
          </a:prstGeom>
        </p:spPr>
      </p:pic>
      <p:sp>
        <p:nvSpPr>
          <p:cNvPr id="156" name="Shape 156"/>
          <p:cNvSpPr txBox="1"/>
          <p:nvPr/>
        </p:nvSpPr>
        <p:spPr>
          <a:xfrm>
            <a:off x="3498850" y="6705600"/>
            <a:ext cx="3387725" cy="754049"/>
          </a:xfrm>
          <a:prstGeom prst="rect">
            <a:avLst/>
          </a:prstGeom>
        </p:spPr>
        <p:txBody>
          <a:bodyPr lIns="38100" tIns="38100" rIns="38100" bIns="38100" anchor="t" anchorCtr="0">
            <a:noAutofit/>
          </a:bodyPr>
          <a:lstStyle/>
          <a:p>
            <a:pPr marL="0" marR="0" indent="0" algn="ctr" rtl="0">
              <a:lnSpc>
                <a:spcPct val="113888"/>
              </a:lnSpc>
              <a:spcBef>
                <a:spcPts val="0"/>
              </a:spcBef>
              <a:spcAft>
                <a:spcPts val="0"/>
              </a:spcAft>
              <a:buNone/>
            </a:pPr>
            <a:r>
              <a:rPr lang="en-US" sz="2699" u="sng">
                <a:solidFill>
                  <a:srgbClr val="000000"/>
                </a:solidFill>
                <a:latin typeface="Arial"/>
                <a:ea typeface="Arial"/>
                <a:cs typeface="Arial"/>
                <a:sym typeface="Arial"/>
                <a:hlinkClick r:id="rId5"/>
              </a:rPr>
              <a:t>Show Clip</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0"/>
        <p:cNvGrpSpPr/>
        <p:nvPr/>
      </p:nvGrpSpPr>
      <p:grpSpPr>
        <a:xfrm>
          <a:off x="0" y="0"/>
          <a:ext cx="0" cy="0"/>
          <a:chOff x="0" y="0"/>
          <a:chExt cx="0" cy="0"/>
        </a:xfrm>
      </p:grpSpPr>
      <p:sp>
        <p:nvSpPr>
          <p:cNvPr id="161" name="Shape 161"/>
          <p:cNvSpPr txBox="1"/>
          <p:nvPr/>
        </p:nvSpPr>
        <p:spPr>
          <a:xfrm>
            <a:off x="814375" y="611175"/>
            <a:ext cx="8467050" cy="814974"/>
          </a:xfrm>
          <a:prstGeom prst="rect">
            <a:avLst/>
          </a:prstGeom>
        </p:spPr>
        <p:txBody>
          <a:bodyPr lIns="38100" tIns="38100" rIns="38100" bIns="38100" anchor="t" anchorCtr="0">
            <a:noAutofit/>
          </a:bodyPr>
          <a:lstStyle/>
          <a:p>
            <a:pPr marL="0" marR="0" indent="0" algn="ctr">
              <a:lnSpc>
                <a:spcPct val="113928"/>
              </a:lnSpc>
              <a:spcBef>
                <a:spcPts val="0"/>
              </a:spcBef>
              <a:spcAft>
                <a:spcPts val="0"/>
              </a:spcAft>
              <a:buNone/>
            </a:pPr>
            <a:r>
              <a:rPr lang="en-US" sz="3500">
                <a:solidFill>
                  <a:srgbClr val="FFFFFF"/>
                </a:solidFill>
                <a:latin typeface="Arial"/>
                <a:ea typeface="Arial"/>
                <a:cs typeface="Arial"/>
                <a:sym typeface="Arial"/>
              </a:rPr>
              <a:t>are you responsible for what you market?</a:t>
            </a:r>
          </a:p>
        </p:txBody>
      </p:sp>
      <p:sp>
        <p:nvSpPr>
          <p:cNvPr id="162" name="Shape 162"/>
          <p:cNvSpPr txBox="1"/>
          <p:nvPr/>
        </p:nvSpPr>
        <p:spPr>
          <a:xfrm>
            <a:off x="611175" y="2846375"/>
            <a:ext cx="9101125" cy="5143499"/>
          </a:xfrm>
          <a:prstGeom prst="rect">
            <a:avLst/>
          </a:prstGeom>
        </p:spPr>
        <p:txBody>
          <a:bodyPr lIns="38100" tIns="38100" rIns="38100" bIns="38100" anchor="t" anchorCtr="0">
            <a:noAutofit/>
          </a:bodyPr>
          <a:lstStyle/>
          <a:p>
            <a:pPr marL="0" marR="0" indent="0" algn="l">
              <a:lnSpc>
                <a:spcPct val="114000"/>
              </a:lnSpc>
              <a:spcBef>
                <a:spcPts val="0"/>
              </a:spcBef>
              <a:spcAft>
                <a:spcPts val="0"/>
              </a:spcAft>
              <a:buNone/>
            </a:pPr>
            <a:r>
              <a:rPr lang="en-US" sz="2500" b="1">
                <a:solidFill>
                  <a:srgbClr val="000000"/>
                </a:solidFill>
                <a:latin typeface="Arial"/>
                <a:ea typeface="Arial"/>
                <a:cs typeface="Arial"/>
                <a:sym typeface="Arial"/>
              </a:rPr>
              <a:t>Seth Godin:</a:t>
            </a:r>
          </a:p>
          <a:p>
            <a:pPr marL="0" marR="0" indent="0" algn="l">
              <a:lnSpc>
                <a:spcPct val="114000"/>
              </a:lnSpc>
              <a:spcBef>
                <a:spcPts val="0"/>
              </a:spcBef>
              <a:spcAft>
                <a:spcPts val="0"/>
              </a:spcAft>
              <a:buNone/>
            </a:pPr>
            <a:r>
              <a:rPr lang="en-US" sz="2500" b="1">
                <a:solidFill>
                  <a:srgbClr val="000000"/>
                </a:solidFill>
                <a:latin typeface="Arial"/>
                <a:ea typeface="Arial"/>
                <a:cs typeface="Arial"/>
                <a:sym typeface="Arial"/>
              </a:rPr>
              <a:t>Let's assert that marketing works.</a:t>
            </a:r>
          </a:p>
          <a:p>
            <a:pPr marL="0" marR="0" indent="0" algn="l">
              <a:lnSpc>
                <a:spcPct val="114000"/>
              </a:lnSpc>
              <a:spcBef>
                <a:spcPts val="0"/>
              </a:spcBef>
              <a:spcAft>
                <a:spcPts val="0"/>
              </a:spcAft>
              <a:buNone/>
            </a:pPr>
            <a:r>
              <a:rPr lang="en-US" sz="2500" b="1">
                <a:solidFill>
                  <a:srgbClr val="000000"/>
                </a:solidFill>
                <a:latin typeface="Arial"/>
                <a:ea typeface="Arial"/>
                <a:cs typeface="Arial"/>
                <a:sym typeface="Arial"/>
              </a:rPr>
              <a:t>The money and time and effort we put into marketing goods and services actually works. It gets people to change their minds. It cajoles some people into buying and using and voting for things that they otherwise wouldn't have chosen. (If it doesn't work, save your money).</a:t>
            </a:r>
          </a:p>
          <a:p>
            <a:pPr marL="0" marR="0" indent="0" algn="l">
              <a:lnSpc>
                <a:spcPct val="114000"/>
              </a:lnSpc>
              <a:spcBef>
                <a:spcPts val="0"/>
              </a:spcBef>
              <a:spcAft>
                <a:spcPts val="0"/>
              </a:spcAft>
              <a:buNone/>
            </a:pPr>
            <a:r>
              <a:rPr lang="en-US" sz="2500" b="1">
                <a:solidFill>
                  <a:srgbClr val="000000"/>
                </a:solidFill>
                <a:latin typeface="Arial"/>
                <a:ea typeface="Arial"/>
                <a:cs typeface="Arial"/>
                <a:sym typeface="Arial"/>
              </a:rPr>
              <a:t>If it works, then, are you responsible for what happens after that?</a:t>
            </a:r>
          </a:p>
          <a:p>
            <a:pPr marL="0" marR="0" indent="0" algn="l">
              <a:lnSpc>
                <a:spcPct val="114000"/>
              </a:lnSpc>
              <a:spcBef>
                <a:spcPts val="0"/>
              </a:spcBef>
              <a:spcAft>
                <a:spcPts val="0"/>
              </a:spcAft>
              <a:buNone/>
            </a:pPr>
            <a:r>
              <a:rPr lang="en-US" sz="2500" b="1">
                <a:solidFill>
                  <a:srgbClr val="000000"/>
                </a:solidFill>
                <a:latin typeface="Arial"/>
                <a:ea typeface="Arial"/>
                <a:cs typeface="Arial"/>
                <a:sym typeface="Arial"/>
              </a:rPr>
              <a:t>If you market cigarettes aggressively, are you responsible for people dying of lung cancer?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915975" y="611175"/>
            <a:ext cx="8420650" cy="1296775"/>
          </a:xfrm>
          <a:prstGeom prst="rect">
            <a:avLst/>
          </a:prstGeom>
        </p:spPr>
        <p:txBody>
          <a:bodyPr lIns="38100" tIns="38100" rIns="38100" bIns="38100" anchor="t" anchorCtr="0">
            <a:noAutofit/>
          </a:bodyPr>
          <a:lstStyle/>
          <a:p>
            <a:pPr algn="ctr" rtl="0">
              <a:lnSpc>
                <a:spcPct val="100000"/>
              </a:lnSpc>
              <a:buNone/>
            </a:pPr>
            <a:r>
              <a:rPr lang="en-US" sz="4800">
                <a:solidFill>
                  <a:srgbClr val="FFFFFF"/>
                </a:solidFill>
                <a:latin typeface="Arial"/>
                <a:ea typeface="Arial"/>
                <a:cs typeface="Arial"/>
                <a:sym typeface="Arial"/>
              </a:rPr>
              <a:t>Who Is Sarah Palin?</a:t>
            </a:r>
          </a:p>
        </p:txBody>
      </p:sp>
      <p:sp>
        <p:nvSpPr>
          <p:cNvPr id="168" name="Shape 168"/>
          <p:cNvSpPr txBox="1">
            <a:spLocks noGrp="1"/>
          </p:cNvSpPr>
          <p:nvPr>
            <p:ph type="subTitle" idx="1"/>
          </p:nvPr>
        </p:nvSpPr>
        <p:spPr>
          <a:xfrm>
            <a:off x="1627175" y="3151175"/>
            <a:ext cx="7003774" cy="4008524"/>
          </a:xfrm>
          <a:prstGeom prst="rect">
            <a:avLst/>
          </a:prstGeom>
        </p:spPr>
        <p:txBody>
          <a:bodyPr lIns="38100" tIns="38100" rIns="38100" bIns="38100" anchor="t" anchorCtr="0">
            <a:noAutofit/>
          </a:bodyPr>
          <a:lstStyle/>
          <a:p>
            <a:pPr algn="l" rtl="0">
              <a:lnSpc>
                <a:spcPct val="100000"/>
              </a:lnSpc>
              <a:buNone/>
            </a:pPr>
            <a:r>
              <a:rPr lang="en-US" sz="2666"/>
              <a:t>A</a:t>
            </a:r>
            <a:r>
              <a:rPr lang="en-US" sz="2666">
                <a:solidFill>
                  <a:srgbClr val="000000"/>
                </a:solidFill>
                <a:latin typeface="Arial"/>
                <a:ea typeface="Arial"/>
                <a:cs typeface="Arial"/>
                <a:sym typeface="Arial"/>
              </a:rPr>
              <a:t>. The former Governor of Alaska</a:t>
            </a:r>
          </a:p>
          <a:p>
            <a:endParaRPr lang="en-US" sz="2666">
              <a:solidFill>
                <a:srgbClr val="000000"/>
              </a:solidFill>
              <a:latin typeface="Arial"/>
              <a:ea typeface="Arial"/>
              <a:cs typeface="Arial"/>
              <a:sym typeface="Arial"/>
            </a:endParaRPr>
          </a:p>
          <a:p>
            <a:pPr algn="l" rtl="0">
              <a:lnSpc>
                <a:spcPct val="100000"/>
              </a:lnSpc>
              <a:buNone/>
            </a:pPr>
            <a:r>
              <a:rPr lang="en-US" sz="2666"/>
              <a:t>B</a:t>
            </a:r>
            <a:r>
              <a:rPr lang="en-US" sz="2666">
                <a:solidFill>
                  <a:srgbClr val="000000"/>
                </a:solidFill>
                <a:latin typeface="Arial"/>
                <a:ea typeface="Arial"/>
                <a:cs typeface="Arial"/>
                <a:sym typeface="Arial"/>
              </a:rPr>
              <a:t>. The former Mayor of Wasilla</a:t>
            </a:r>
          </a:p>
          <a:p>
            <a:endParaRPr lang="en-US" sz="2666">
              <a:solidFill>
                <a:srgbClr val="000000"/>
              </a:solidFill>
              <a:latin typeface="Arial"/>
              <a:ea typeface="Arial"/>
              <a:cs typeface="Arial"/>
              <a:sym typeface="Arial"/>
            </a:endParaRPr>
          </a:p>
          <a:p>
            <a:pPr algn="l" rtl="0">
              <a:lnSpc>
                <a:spcPct val="100000"/>
              </a:lnSpc>
              <a:buNone/>
            </a:pPr>
            <a:r>
              <a:rPr lang="en-US" sz="2666"/>
              <a:t>C</a:t>
            </a:r>
            <a:r>
              <a:rPr lang="en-US" sz="2666">
                <a:solidFill>
                  <a:srgbClr val="000000"/>
                </a:solidFill>
                <a:latin typeface="Arial"/>
                <a:ea typeface="Arial"/>
                <a:cs typeface="Arial"/>
                <a:sym typeface="Arial"/>
              </a:rPr>
              <a:t>. The </a:t>
            </a:r>
            <a:r>
              <a:rPr lang="en-US" sz="2666">
                <a:latin typeface="Arial"/>
                <a:ea typeface="Arial"/>
                <a:cs typeface="Arial"/>
                <a:sym typeface="Arial"/>
              </a:rPr>
              <a:t>Republican Party</a:t>
            </a:r>
            <a:r>
              <a:rPr lang="en-US" sz="2666">
                <a:solidFill>
                  <a:srgbClr val="000000"/>
                </a:solidFill>
                <a:latin typeface="Arial"/>
                <a:ea typeface="Arial"/>
                <a:cs typeface="Arial"/>
                <a:sym typeface="Arial"/>
              </a:rPr>
              <a:t> nominee for </a:t>
            </a:r>
            <a:r>
              <a:rPr lang="en-US" sz="2666">
                <a:latin typeface="Arial"/>
                <a:ea typeface="Arial"/>
                <a:cs typeface="Arial"/>
                <a:sym typeface="Arial"/>
              </a:rPr>
              <a:t>Vice President</a:t>
            </a:r>
            <a:r>
              <a:rPr lang="en-US" sz="2666">
                <a:solidFill>
                  <a:srgbClr val="000000"/>
                </a:solidFill>
                <a:latin typeface="Arial"/>
                <a:ea typeface="Arial"/>
                <a:cs typeface="Arial"/>
                <a:sym typeface="Arial"/>
              </a:rPr>
              <a:t> in the </a:t>
            </a:r>
            <a:r>
              <a:rPr lang="en-US" sz="2666">
                <a:latin typeface="Arial"/>
                <a:ea typeface="Arial"/>
                <a:cs typeface="Arial"/>
                <a:sym typeface="Arial"/>
              </a:rPr>
              <a:t>2008</a:t>
            </a:r>
            <a:r>
              <a:rPr lang="en-US" sz="2666">
                <a:solidFill>
                  <a:srgbClr val="000000"/>
                </a:solidFill>
                <a:latin typeface="Arial"/>
                <a:ea typeface="Arial"/>
                <a:cs typeface="Arial"/>
                <a:sym typeface="Arial"/>
              </a:rPr>
              <a:t> election</a:t>
            </a:r>
          </a:p>
          <a:p>
            <a:endParaRPr lang="en-US" sz="2666">
              <a:solidFill>
                <a:srgbClr val="000000"/>
              </a:solidFill>
              <a:latin typeface="Arial"/>
              <a:ea typeface="Arial"/>
              <a:cs typeface="Arial"/>
              <a:sym typeface="Arial"/>
            </a:endParaRPr>
          </a:p>
          <a:p>
            <a:pPr algn="l" rtl="0">
              <a:lnSpc>
                <a:spcPct val="100000"/>
              </a:lnSpc>
              <a:buNone/>
            </a:pPr>
            <a:r>
              <a:rPr lang="en-US" sz="2666"/>
              <a:t>D</a:t>
            </a:r>
            <a:r>
              <a:rPr lang="en-US" sz="2666">
                <a:solidFill>
                  <a:srgbClr val="000000"/>
                </a:solidFill>
                <a:latin typeface="Arial"/>
                <a:ea typeface="Arial"/>
                <a:cs typeface="Arial"/>
                <a:sym typeface="Arial"/>
              </a:rPr>
              <a:t>. A former TV Reality TV Celebrity</a:t>
            </a:r>
          </a:p>
          <a:p>
            <a:endParaRPr lang="en-US" sz="2666">
              <a:solidFill>
                <a:srgbClr val="000000"/>
              </a:solidFill>
              <a:latin typeface="Arial"/>
              <a:ea typeface="Arial"/>
              <a:cs typeface="Arial"/>
              <a:sym typeface="Arial"/>
            </a:endParaRPr>
          </a:p>
          <a:p>
            <a:pPr algn="l" rtl="0">
              <a:lnSpc>
                <a:spcPct val="100000"/>
              </a:lnSpc>
              <a:buNone/>
            </a:pPr>
            <a:r>
              <a:rPr lang="en-US" sz="2666"/>
              <a:t>E</a:t>
            </a:r>
            <a:r>
              <a:rPr lang="en-US" sz="2666">
                <a:solidFill>
                  <a:srgbClr val="000000"/>
                </a:solidFill>
                <a:latin typeface="Arial"/>
                <a:ea typeface="Arial"/>
                <a:cs typeface="Arial"/>
                <a:sym typeface="Arial"/>
              </a:rPr>
              <a:t>. All of the above</a:t>
            </a:r>
          </a:p>
        </p:txBody>
      </p:sp>
      <p:sp>
        <p:nvSpPr>
          <p:cNvPr id="169" name="Shape 169"/>
          <p:cNvSpPr txBox="1"/>
          <p:nvPr/>
        </p:nvSpPr>
        <p:spPr>
          <a:xfrm>
            <a:off x="8840775" y="6605575"/>
            <a:ext cx="951124" cy="83000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Q5</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73"/>
        <p:cNvGrpSpPr/>
        <p:nvPr/>
      </p:nvGrpSpPr>
      <p:grpSpPr>
        <a:xfrm>
          <a:off x="0" y="0"/>
          <a:ext cx="0" cy="0"/>
          <a:chOff x="0" y="0"/>
          <a:chExt cx="0" cy="0"/>
        </a:xfrm>
      </p:grpSpPr>
      <p:pic>
        <p:nvPicPr>
          <p:cNvPr id="174" name="Shape 174"/>
          <p:cNvPicPr preferRelativeResize="0"/>
          <p:nvPr/>
        </p:nvPicPr>
        <p:blipFill>
          <a:blip r:embed="rId4"/>
          <a:stretch>
            <a:fillRect/>
          </a:stretch>
        </p:blipFill>
        <p:spPr>
          <a:xfrm>
            <a:off x="1210425" y="2638425"/>
            <a:ext cx="7529450" cy="4219575"/>
          </a:xfrm>
          <a:prstGeom prst="rect">
            <a:avLst/>
          </a:prstGeom>
        </p:spPr>
      </p:pic>
      <p:sp>
        <p:nvSpPr>
          <p:cNvPr id="175" name="Shape 175"/>
          <p:cNvSpPr txBox="1"/>
          <p:nvPr/>
        </p:nvSpPr>
        <p:spPr>
          <a:xfrm>
            <a:off x="450850" y="304800"/>
            <a:ext cx="9182099" cy="1169975"/>
          </a:xfrm>
          <a:prstGeom prst="rect">
            <a:avLst/>
          </a:prstGeom>
        </p:spPr>
        <p:txBody>
          <a:bodyPr lIns="38100" tIns="38100" rIns="38100" bIns="38100" anchor="t" anchorCtr="0">
            <a:noAutofit/>
          </a:bodyPr>
          <a:lstStyle/>
          <a:p>
            <a:pPr marL="0" marR="0" indent="0" algn="l">
              <a:lnSpc>
                <a:spcPct val="114062"/>
              </a:lnSpc>
              <a:spcBef>
                <a:spcPts val="0"/>
              </a:spcBef>
              <a:spcAft>
                <a:spcPts val="0"/>
              </a:spcAft>
              <a:buNone/>
            </a:pPr>
            <a:r>
              <a:rPr lang="en-US" sz="3199">
                <a:solidFill>
                  <a:srgbClr val="FFFFFF"/>
                </a:solidFill>
                <a:latin typeface="Arial"/>
                <a:ea typeface="Arial"/>
                <a:cs typeface="Arial"/>
                <a:sym typeface="Arial"/>
              </a:rPr>
              <a:t>Sarah Palin's Alaska for TLC/Discovery Networks</a:t>
            </a:r>
          </a:p>
        </p:txBody>
      </p:sp>
      <p:sp>
        <p:nvSpPr>
          <p:cNvPr id="176" name="Shape 176"/>
          <p:cNvSpPr txBox="1"/>
          <p:nvPr/>
        </p:nvSpPr>
        <p:spPr>
          <a:xfrm>
            <a:off x="3295650" y="6807200"/>
            <a:ext cx="3167050" cy="866774"/>
          </a:xfrm>
          <a:prstGeom prst="rect">
            <a:avLst/>
          </a:prstGeom>
        </p:spPr>
        <p:txBody>
          <a:bodyPr lIns="38100" tIns="38100" rIns="38100" bIns="38100" anchor="t" anchorCtr="0">
            <a:noAutofit/>
          </a:bodyPr>
          <a:lstStyle/>
          <a:p>
            <a:pPr marL="0" marR="0" indent="0" algn="ctr" rtl="0">
              <a:lnSpc>
                <a:spcPct val="113888"/>
              </a:lnSpc>
              <a:spcBef>
                <a:spcPts val="0"/>
              </a:spcBef>
              <a:spcAft>
                <a:spcPts val="0"/>
              </a:spcAft>
              <a:buNone/>
            </a:pPr>
            <a:r>
              <a:rPr lang="en-US" sz="2699" u="sng">
                <a:solidFill>
                  <a:srgbClr val="000000"/>
                </a:solidFill>
                <a:latin typeface="Arial"/>
                <a:ea typeface="Arial"/>
                <a:cs typeface="Arial"/>
                <a:sym typeface="Arial"/>
                <a:hlinkClick r:id="rId5"/>
              </a:rPr>
              <a:t>Show Clip</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dirty="0">
                <a:solidFill>
                  <a:srgbClr val="FFFFFF"/>
                </a:solidFill>
                <a:latin typeface="Arial"/>
                <a:ea typeface="Arial"/>
                <a:cs typeface="Arial"/>
                <a:sym typeface="Arial"/>
              </a:rPr>
              <a:t>Quote of the Day</a:t>
            </a:r>
          </a:p>
        </p:txBody>
      </p:sp>
      <p:sp>
        <p:nvSpPr>
          <p:cNvPr id="182" name="Shape 182"/>
          <p:cNvSpPr txBox="1"/>
          <p:nvPr/>
        </p:nvSpPr>
        <p:spPr>
          <a:xfrm>
            <a:off x="890575" y="2251050"/>
            <a:ext cx="8502649" cy="3606775"/>
          </a:xfrm>
          <a:prstGeom prst="rect">
            <a:avLst/>
          </a:prstGeom>
        </p:spPr>
        <p:txBody>
          <a:bodyPr lIns="38100" tIns="38100" rIns="38100" bIns="38100" anchor="t" anchorCtr="0">
            <a:noAutofit/>
          </a:bodyPr>
          <a:lstStyle/>
          <a:p>
            <a:pPr marL="0" marR="0" indent="0" algn="l">
              <a:lnSpc>
                <a:spcPct val="113793"/>
              </a:lnSpc>
              <a:spcBef>
                <a:spcPts val="0"/>
              </a:spcBef>
              <a:spcAft>
                <a:spcPts val="0"/>
              </a:spcAft>
              <a:buNone/>
            </a:pPr>
            <a:r>
              <a:rPr lang="en-US" sz="2900">
                <a:solidFill>
                  <a:srgbClr val="595959"/>
                </a:solidFill>
                <a:latin typeface="Arial"/>
                <a:ea typeface="Arial"/>
                <a:cs typeface="Arial"/>
                <a:sym typeface="Arial"/>
              </a:rPr>
              <a:t>
</a:t>
            </a:r>
          </a:p>
          <a:p>
            <a:pPr marL="0" marR="0" indent="0" algn="l">
              <a:lnSpc>
                <a:spcPct val="114236"/>
              </a:lnSpc>
              <a:spcBef>
                <a:spcPts val="0"/>
              </a:spcBef>
              <a:spcAft>
                <a:spcPts val="0"/>
              </a:spcAft>
              <a:buNone/>
            </a:pPr>
            <a:r>
              <a:rPr lang="en-US" sz="3600">
                <a:solidFill>
                  <a:srgbClr val="595959"/>
                </a:solidFill>
                <a:latin typeface="Arial"/>
                <a:ea typeface="Arial"/>
                <a:cs typeface="Arial"/>
                <a:sym typeface="Arial"/>
              </a:rPr>
              <a:t>“The biggest mistake we can make is to think we are working for someone else.”</a:t>
            </a:r>
            <a:br>
              <a:rPr lang="en-US" sz="3600">
                <a:solidFill>
                  <a:srgbClr val="595959"/>
                </a:solidFill>
                <a:latin typeface="Arial"/>
                <a:ea typeface="Arial"/>
                <a:cs typeface="Arial"/>
                <a:sym typeface="Arial"/>
              </a:rPr>
            </a:br>
            <a:r>
              <a:rPr lang="en-US" sz="3600">
                <a:solidFill>
                  <a:srgbClr val="595959"/>
                </a:solidFill>
                <a:latin typeface="Arial"/>
                <a:ea typeface="Arial"/>
                <a:cs typeface="Arial"/>
                <a:sym typeface="Arial"/>
              </a:rPr>
              <a:t/>
            </a:r>
            <a:br>
              <a:rPr lang="en-US" sz="3600">
                <a:solidFill>
                  <a:srgbClr val="595959"/>
                </a:solidFill>
                <a:latin typeface="Arial"/>
                <a:ea typeface="Arial"/>
                <a:cs typeface="Arial"/>
                <a:sym typeface="Arial"/>
              </a:rPr>
            </a:br>
            <a:r>
              <a:rPr lang="en-US" sz="3600">
                <a:solidFill>
                  <a:srgbClr val="595959"/>
                </a:solidFill>
                <a:latin typeface="Arial"/>
                <a:ea typeface="Arial"/>
                <a:cs typeface="Arial"/>
                <a:sym typeface="Arial"/>
              </a:rPr>
              <a:t>…source unknown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Always Looking for New Stuff</a:t>
            </a:r>
          </a:p>
        </p:txBody>
      </p:sp>
      <p:sp>
        <p:nvSpPr>
          <p:cNvPr id="188" name="Shape 188"/>
          <p:cNvSpPr txBox="1"/>
          <p:nvPr/>
        </p:nvSpPr>
        <p:spPr>
          <a:xfrm>
            <a:off x="866775" y="3128950"/>
            <a:ext cx="8501049" cy="4190999"/>
          </a:xfrm>
          <a:prstGeom prst="rect">
            <a:avLst/>
          </a:prstGeom>
        </p:spPr>
        <p:txBody>
          <a:bodyPr lIns="38100" tIns="38100" rIns="38100" bIns="38100" anchor="t" anchorCtr="0">
            <a:noAutofit/>
          </a:bodyPr>
          <a:lstStyle/>
          <a:p>
            <a:pPr marL="381000" marR="0" lvl="0" indent="-253999" algn="l">
              <a:lnSpc>
                <a:spcPct val="114062"/>
              </a:lnSpc>
              <a:spcBef>
                <a:spcPts val="0"/>
              </a:spcBef>
              <a:spcAft>
                <a:spcPts val="0"/>
              </a:spcAft>
              <a:buClr>
                <a:srgbClr val="595959"/>
              </a:buClr>
              <a:buSzPct val="166666"/>
              <a:buFont typeface="Arial"/>
              <a:buChar char="•"/>
            </a:pPr>
            <a:r>
              <a:rPr lang="en-US" sz="3199">
                <a:solidFill>
                  <a:srgbClr val="595959"/>
                </a:solidFill>
                <a:latin typeface="Calibri"/>
                <a:ea typeface="Calibri"/>
                <a:cs typeface="Calibri"/>
                <a:sym typeface="Calibri"/>
              </a:rPr>
              <a:t>Lots of research on the internet</a:t>
            </a:r>
          </a:p>
          <a:p>
            <a:pPr marL="381000" marR="0" lvl="0" indent="-253999" algn="l">
              <a:lnSpc>
                <a:spcPct val="114062"/>
              </a:lnSpc>
              <a:spcBef>
                <a:spcPts val="0"/>
              </a:spcBef>
              <a:spcAft>
                <a:spcPts val="0"/>
              </a:spcAft>
              <a:buClr>
                <a:srgbClr val="595959"/>
              </a:buClr>
              <a:buSzPct val="166666"/>
              <a:buFont typeface="Arial"/>
              <a:buChar char="•"/>
            </a:pPr>
            <a:r>
              <a:rPr lang="en-US" sz="3199">
                <a:solidFill>
                  <a:srgbClr val="595959"/>
                </a:solidFill>
                <a:latin typeface="Calibri"/>
                <a:ea typeface="Calibri"/>
                <a:cs typeface="Calibri"/>
                <a:sym typeface="Calibri"/>
              </a:rPr>
              <a:t>Attend many industry functions</a:t>
            </a:r>
          </a:p>
          <a:p>
            <a:pPr marL="381000" marR="0" lvl="0" indent="-253999" algn="l">
              <a:lnSpc>
                <a:spcPct val="114062"/>
              </a:lnSpc>
              <a:spcBef>
                <a:spcPts val="0"/>
              </a:spcBef>
              <a:spcAft>
                <a:spcPts val="0"/>
              </a:spcAft>
              <a:buClr>
                <a:srgbClr val="595959"/>
              </a:buClr>
              <a:buSzPct val="166666"/>
              <a:buFont typeface="Arial"/>
              <a:buChar char="•"/>
            </a:pPr>
            <a:r>
              <a:rPr lang="en-US" sz="3199">
                <a:solidFill>
                  <a:srgbClr val="595959"/>
                </a:solidFill>
                <a:latin typeface="Calibri"/>
                <a:ea typeface="Calibri"/>
                <a:cs typeface="Calibri"/>
                <a:sym typeface="Calibri"/>
              </a:rPr>
              <a:t>Network like crazy!</a:t>
            </a:r>
          </a:p>
          <a:p>
            <a:pPr marL="762000" marR="0" lvl="1" indent="-241300" algn="l">
              <a:lnSpc>
                <a:spcPct val="114166"/>
              </a:lnSpc>
              <a:spcBef>
                <a:spcPts val="0"/>
              </a:spcBef>
              <a:spcAft>
                <a:spcPts val="0"/>
              </a:spcAft>
              <a:buClr>
                <a:srgbClr val="595959"/>
              </a:buClr>
              <a:buSzPct val="99999"/>
              <a:buFont typeface="Courier New"/>
              <a:buChar char="o"/>
            </a:pPr>
            <a:r>
              <a:rPr lang="en-US" sz="2999">
                <a:solidFill>
                  <a:srgbClr val="595959"/>
                </a:solidFill>
                <a:latin typeface="Calibri"/>
                <a:ea typeface="Calibri"/>
                <a:cs typeface="Calibri"/>
                <a:sym typeface="Calibri"/>
              </a:rPr>
              <a:t>“Related” to Levitan’s New Rules</a:t>
            </a:r>
          </a:p>
          <a:p>
            <a:pPr marL="381000" marR="0" lvl="0" indent="-253999" algn="l">
              <a:lnSpc>
                <a:spcPct val="114062"/>
              </a:lnSpc>
              <a:spcBef>
                <a:spcPts val="0"/>
              </a:spcBef>
              <a:spcAft>
                <a:spcPts val="0"/>
              </a:spcAft>
              <a:buClr>
                <a:srgbClr val="595959"/>
              </a:buClr>
              <a:buSzPct val="166666"/>
              <a:buFont typeface="Arial"/>
              <a:buChar char="•"/>
            </a:pPr>
            <a:r>
              <a:rPr lang="en-US" sz="3199">
                <a:solidFill>
                  <a:srgbClr val="595959"/>
                </a:solidFill>
                <a:latin typeface="Calibri"/>
                <a:ea typeface="Calibri"/>
                <a:cs typeface="Calibri"/>
                <a:sym typeface="Calibri"/>
              </a:rPr>
              <a:t>Always stay in contact with people in the industry</a:t>
            </a:r>
          </a:p>
          <a:p>
            <a:pPr marL="381000" marR="0" lvl="0" indent="-253999" algn="l">
              <a:lnSpc>
                <a:spcPct val="114062"/>
              </a:lnSpc>
              <a:spcBef>
                <a:spcPts val="0"/>
              </a:spcBef>
              <a:spcAft>
                <a:spcPts val="0"/>
              </a:spcAft>
              <a:buClr>
                <a:srgbClr val="595959"/>
              </a:buClr>
              <a:buSzPct val="166666"/>
              <a:buFont typeface="Arial"/>
              <a:buChar char="•"/>
            </a:pPr>
            <a:r>
              <a:rPr lang="en-US" sz="3199">
                <a:solidFill>
                  <a:srgbClr val="595959"/>
                </a:solidFill>
                <a:latin typeface="Calibri"/>
                <a:ea typeface="Calibri"/>
                <a:cs typeface="Calibri"/>
                <a:sym typeface="Calibri"/>
              </a:rPr>
              <a:t>Become the center your own networking system</a:t>
            </a:r>
          </a:p>
          <a:p>
            <a:pPr marL="762000" marR="0" lvl="1" indent="-241300" algn="l">
              <a:lnSpc>
                <a:spcPct val="114166"/>
              </a:lnSpc>
              <a:spcBef>
                <a:spcPts val="0"/>
              </a:spcBef>
              <a:spcAft>
                <a:spcPts val="0"/>
              </a:spcAft>
              <a:buClr>
                <a:srgbClr val="595959"/>
              </a:buClr>
              <a:buSzPct val="99999"/>
              <a:buFont typeface="Courier New"/>
              <a:buChar char="o"/>
            </a:pPr>
            <a:r>
              <a:rPr lang="en-US" sz="2999">
                <a:solidFill>
                  <a:srgbClr val="595959"/>
                </a:solidFill>
                <a:latin typeface="Calibri"/>
                <a:ea typeface="Calibri"/>
                <a:cs typeface="Calibri"/>
                <a:sym typeface="Calibri"/>
              </a:rPr>
              <a:t>The Growth and Feeding of my events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768350" y="428600"/>
            <a:ext cx="8623199" cy="1736699"/>
          </a:xfrm>
          <a:prstGeom prst="rect">
            <a:avLst/>
          </a:prstGeom>
        </p:spPr>
        <p:txBody>
          <a:bodyPr lIns="38100" tIns="38100" rIns="38100" bIns="38100" anchor="b" anchorCtr="0">
            <a:noAutofit/>
          </a:bodyPr>
          <a:lstStyle/>
          <a:p>
            <a:pPr marL="0" marR="0" indent="0" algn="ctr">
              <a:lnSpc>
                <a:spcPct val="114112"/>
              </a:lnSpc>
              <a:spcBef>
                <a:spcPts val="0"/>
              </a:spcBef>
              <a:spcAft>
                <a:spcPts val="0"/>
              </a:spcAft>
              <a:buNone/>
            </a:pPr>
            <a:r>
              <a:rPr lang="en-US" sz="3600" b="1">
                <a:solidFill>
                  <a:srgbClr val="FFFFFF"/>
                </a:solidFill>
                <a:latin typeface="Calibri"/>
                <a:ea typeface="Calibri"/>
                <a:cs typeface="Calibri"/>
                <a:sym typeface="Calibri"/>
              </a:rPr>
              <a:t>Networking and Other Career Skills for the Entrepreneur and the “Intrapreneur” </a:t>
            </a:r>
            <a:br>
              <a:rPr lang="en-US" sz="3600" b="1">
                <a:solidFill>
                  <a:srgbClr val="FFFFFF"/>
                </a:solidFill>
                <a:latin typeface="Calibri"/>
                <a:ea typeface="Calibri"/>
                <a:cs typeface="Calibri"/>
                <a:sym typeface="Calibri"/>
              </a:rPr>
            </a:br>
            <a:r>
              <a:rPr lang="en-US" sz="3600" b="1">
                <a:solidFill>
                  <a:srgbClr val="FFFFFF"/>
                </a:solidFill>
                <a:latin typeface="Calibri"/>
                <a:ea typeface="Calibri"/>
                <a:cs typeface="Calibri"/>
                <a:sym typeface="Calibri"/>
              </a:rPr>
              <a:t>(most everyone else)</a:t>
            </a:r>
          </a:p>
        </p:txBody>
      </p:sp>
      <p:sp>
        <p:nvSpPr>
          <p:cNvPr id="25" name="Shape 25"/>
          <p:cNvSpPr txBox="1">
            <a:spLocks noGrp="1"/>
          </p:cNvSpPr>
          <p:nvPr>
            <p:ph type="subTitle" idx="1"/>
          </p:nvPr>
        </p:nvSpPr>
        <p:spPr>
          <a:xfrm>
            <a:off x="806450" y="2962275"/>
            <a:ext cx="4389425" cy="3041650"/>
          </a:xfrm>
          <a:prstGeom prst="rect">
            <a:avLst/>
          </a:prstGeom>
        </p:spPr>
        <p:txBody>
          <a:bodyPr lIns="38100" tIns="38100" rIns="38100" bIns="38100" anchor="t" anchorCtr="0">
            <a:noAutofit/>
          </a:bodyPr>
          <a:lstStyle/>
          <a:p>
            <a:pPr marL="0" marR="0" indent="0">
              <a:lnSpc>
                <a:spcPct val="113750"/>
              </a:lnSpc>
              <a:spcBef>
                <a:spcPts val="0"/>
              </a:spcBef>
              <a:spcAft>
                <a:spcPts val="0"/>
              </a:spcAft>
              <a:buNone/>
            </a:pPr>
            <a:r>
              <a:rPr lang="en-US" sz="2000" b="1" i="1">
                <a:solidFill>
                  <a:srgbClr val="FFFFFF"/>
                </a:solidFill>
                <a:latin typeface="Calibri"/>
                <a:ea typeface="Calibri"/>
                <a:cs typeface="Calibri"/>
                <a:sym typeface="Calibri"/>
              </a:rPr>
              <a:t>Lecture B MGT 341</a:t>
            </a:r>
          </a:p>
          <a:p>
            <a:pPr marL="0" marR="0" indent="0">
              <a:lnSpc>
                <a:spcPct val="113750"/>
              </a:lnSpc>
              <a:spcBef>
                <a:spcPts val="0"/>
              </a:spcBef>
              <a:spcAft>
                <a:spcPts val="0"/>
              </a:spcAft>
              <a:buNone/>
            </a:pPr>
            <a:r>
              <a:rPr lang="en-US" sz="2000" b="1" i="1">
                <a:solidFill>
                  <a:srgbClr val="FFFFFF"/>
                </a:solidFill>
                <a:latin typeface="Calibri"/>
                <a:ea typeface="Calibri"/>
                <a:cs typeface="Calibri"/>
                <a:sym typeface="Calibri"/>
              </a:rPr>
              <a:t>UAlbany</a:t>
            </a:r>
          </a:p>
          <a:p>
            <a:endParaRPr lang="en-US" sz="2000" b="1" i="1">
              <a:solidFill>
                <a:srgbClr val="FFFFFF"/>
              </a:solidFill>
              <a:latin typeface="Calibri"/>
              <a:ea typeface="Calibri"/>
              <a:cs typeface="Calibri"/>
              <a:sym typeface="Calibri"/>
            </a:endParaRPr>
          </a:p>
          <a:p>
            <a:pPr marL="0" marR="0" indent="0">
              <a:lnSpc>
                <a:spcPct val="113750"/>
              </a:lnSpc>
              <a:spcBef>
                <a:spcPts val="0"/>
              </a:spcBef>
              <a:spcAft>
                <a:spcPts val="0"/>
              </a:spcAft>
              <a:buNone/>
            </a:pPr>
            <a:r>
              <a:rPr lang="en-US" sz="2000" b="1" i="1">
                <a:solidFill>
                  <a:srgbClr val="FFFFFF"/>
                </a:solidFill>
                <a:latin typeface="Calibri"/>
                <a:ea typeface="Calibri"/>
                <a:cs typeface="Calibri"/>
                <a:sym typeface="Calibri"/>
              </a:rPr>
              <a:t>Bill Sobel</a:t>
            </a:r>
          </a:p>
          <a:p>
            <a:endParaRPr lang="en-US" sz="2000" b="1" i="1">
              <a:solidFill>
                <a:srgbClr val="FFFFFF"/>
              </a:solidFill>
              <a:latin typeface="Calibri"/>
              <a:ea typeface="Calibri"/>
              <a:cs typeface="Calibri"/>
              <a:sym typeface="Calibri"/>
            </a:endParaRPr>
          </a:p>
          <a:p>
            <a:endParaRPr lang="en-US" sz="2000" b="1" i="1">
              <a:solidFill>
                <a:srgbClr val="FFFFFF"/>
              </a:solidFill>
              <a:latin typeface="Calibri"/>
              <a:ea typeface="Calibri"/>
              <a:cs typeface="Calibri"/>
              <a:sym typeface="Calibri"/>
            </a:endParaRPr>
          </a:p>
        </p:txBody>
      </p:sp>
      <p:pic>
        <p:nvPicPr>
          <p:cNvPr id="26" name="Shape 26"/>
          <p:cNvPicPr preferRelativeResize="0"/>
          <p:nvPr/>
        </p:nvPicPr>
        <p:blipFill>
          <a:blip r:embed="rId4"/>
          <a:stretch>
            <a:fillRect/>
          </a:stretch>
        </p:blipFill>
        <p:spPr>
          <a:xfrm>
            <a:off x="806450" y="4273825"/>
            <a:ext cx="2821150" cy="1343025"/>
          </a:xfrm>
          <a:prstGeom prst="rect">
            <a:avLst/>
          </a:prstGeom>
        </p:spPr>
      </p:pic>
      <p:pic>
        <p:nvPicPr>
          <p:cNvPr id="27" name="Shape 27"/>
          <p:cNvPicPr preferRelativeResize="0"/>
          <p:nvPr/>
        </p:nvPicPr>
        <p:blipFill>
          <a:blip r:embed="rId5"/>
          <a:stretch>
            <a:fillRect/>
          </a:stretch>
        </p:blipFill>
        <p:spPr>
          <a:xfrm>
            <a:off x="3888400" y="3700951"/>
            <a:ext cx="6004150" cy="37167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1017575" y="204775"/>
            <a:ext cx="8420650" cy="1296775"/>
          </a:xfrm>
          <a:prstGeom prst="rect">
            <a:avLst/>
          </a:prstGeom>
        </p:spPr>
        <p:txBody>
          <a:bodyPr lIns="38100" tIns="38100" rIns="38100" bIns="38100" anchor="t" anchorCtr="0">
            <a:noAutofit/>
          </a:bodyPr>
          <a:lstStyle/>
          <a:p>
            <a:pPr algn="ctr" rtl="0">
              <a:lnSpc>
                <a:spcPct val="100000"/>
              </a:lnSpc>
              <a:buNone/>
            </a:pPr>
            <a:r>
              <a:rPr lang="en-US" sz="4800">
                <a:solidFill>
                  <a:srgbClr val="000000"/>
                </a:solidFill>
                <a:latin typeface="Arial"/>
                <a:ea typeface="Arial"/>
                <a:cs typeface="Arial"/>
                <a:sym typeface="Arial"/>
              </a:rPr>
              <a:t>Personal Branding</a:t>
            </a:r>
          </a:p>
        </p:txBody>
      </p:sp>
      <p:sp>
        <p:nvSpPr>
          <p:cNvPr id="194" name="Shape 194"/>
          <p:cNvSpPr txBox="1">
            <a:spLocks noGrp="1"/>
          </p:cNvSpPr>
          <p:nvPr>
            <p:ph type="subTitle" idx="1"/>
          </p:nvPr>
        </p:nvSpPr>
        <p:spPr>
          <a:xfrm>
            <a:off x="1931975" y="5183175"/>
            <a:ext cx="6099474" cy="458474"/>
          </a:xfrm>
          <a:prstGeom prst="rect">
            <a:avLst/>
          </a:prstGeom>
        </p:spPr>
        <p:txBody>
          <a:bodyPr lIns="38100" tIns="38100" rIns="38100" bIns="38100" anchor="t" anchorCtr="0">
            <a:noAutofit/>
          </a:bodyPr>
          <a:lstStyle/>
          <a:p>
            <a:pPr algn="ctr" rtl="0">
              <a:lnSpc>
                <a:spcPct val="100000"/>
              </a:lnSpc>
              <a:buNone/>
            </a:pPr>
            <a:r>
              <a:rPr lang="en-US" sz="1866" u="sng">
                <a:solidFill>
                  <a:srgbClr val="0000FF"/>
                </a:solidFill>
                <a:latin typeface="Arial"/>
                <a:ea typeface="Arial"/>
                <a:cs typeface="Arial"/>
                <a:sym typeface="Arial"/>
                <a:hlinkClick r:id="rId4"/>
              </a:rPr>
              <a:t>Now is the Time...ABC is the Place</a:t>
            </a:r>
            <a:r>
              <a:rPr lang="en-US" sz="1866">
                <a:solidFill>
                  <a:srgbClr val="000000"/>
                </a:solidFill>
                <a:latin typeface="Arial"/>
                <a:ea typeface="Arial"/>
                <a:cs typeface="Arial"/>
                <a:sym typeface="Arial"/>
              </a:rPr>
              <a:t> 1981</a:t>
            </a:r>
          </a:p>
        </p:txBody>
      </p:sp>
      <p:sp>
        <p:nvSpPr>
          <p:cNvPr id="195" name="Shape 195"/>
          <p:cNvSpPr txBox="1"/>
          <p:nvPr/>
        </p:nvSpPr>
        <p:spPr>
          <a:xfrm>
            <a:off x="4471975" y="6910375"/>
            <a:ext cx="5381700" cy="562775"/>
          </a:xfrm>
          <a:prstGeom prst="rect">
            <a:avLst/>
          </a:prstGeom>
        </p:spPr>
        <p:txBody>
          <a:bodyPr lIns="38100" tIns="38100" rIns="38100" bIns="38100" anchor="t" anchorCtr="0">
            <a:noAutofit/>
          </a:bodyPr>
          <a:lstStyle/>
          <a:p>
            <a:pPr algn="r" rtl="0">
              <a:lnSpc>
                <a:spcPct val="100000"/>
              </a:lnSpc>
              <a:buNone/>
            </a:pPr>
            <a:r>
              <a:rPr lang="en-US" sz="2400" u="sng">
                <a:solidFill>
                  <a:srgbClr val="0000FF"/>
                </a:solidFill>
                <a:latin typeface="Arial"/>
                <a:ea typeface="Arial"/>
                <a:cs typeface="Arial"/>
                <a:sym typeface="Arial"/>
                <a:hlinkClick r:id="rId5"/>
              </a:rPr>
              <a:t>Apple Macintosh Launch 1984</a:t>
            </a:r>
          </a:p>
        </p:txBody>
      </p:sp>
      <p:sp>
        <p:nvSpPr>
          <p:cNvPr id="196" name="Shape 196"/>
          <p:cNvSpPr txBox="1"/>
          <p:nvPr/>
        </p:nvSpPr>
        <p:spPr>
          <a:xfrm>
            <a:off x="103175" y="3760775"/>
            <a:ext cx="4682500" cy="569274"/>
          </a:xfrm>
          <a:prstGeom prst="rect">
            <a:avLst/>
          </a:prstGeom>
        </p:spPr>
        <p:txBody>
          <a:bodyPr lIns="38100" tIns="38100" rIns="38100" bIns="38100" anchor="t" anchorCtr="0">
            <a:noAutofit/>
          </a:bodyPr>
          <a:lstStyle/>
          <a:p>
            <a:pPr algn="l" rtl="0">
              <a:lnSpc>
                <a:spcPct val="100000"/>
              </a:lnSpc>
              <a:buNone/>
            </a:pPr>
            <a:r>
              <a:rPr lang="en-US" sz="1866" u="sng">
                <a:solidFill>
                  <a:srgbClr val="0000FF"/>
                </a:solidFill>
                <a:latin typeface="Arial"/>
                <a:ea typeface="Arial"/>
                <a:cs typeface="Arial"/>
                <a:sym typeface="Arial"/>
                <a:hlinkClick r:id="rId6"/>
              </a:rPr>
              <a:t>Coke Mean Joe Greene</a:t>
            </a:r>
            <a:r>
              <a:rPr lang="en-US" sz="1866">
                <a:solidFill>
                  <a:srgbClr val="000000"/>
                </a:solidFill>
                <a:latin typeface="Arial"/>
                <a:ea typeface="Arial"/>
                <a:cs typeface="Arial"/>
                <a:sym typeface="Arial"/>
              </a:rPr>
              <a:t> 1979</a:t>
            </a:r>
          </a:p>
        </p:txBody>
      </p:sp>
      <p:pic>
        <p:nvPicPr>
          <p:cNvPr id="197" name="Shape 197"/>
          <p:cNvPicPr preferRelativeResize="0"/>
          <p:nvPr/>
        </p:nvPicPr>
        <p:blipFill>
          <a:blip r:embed="rId7"/>
          <a:stretch>
            <a:fillRect/>
          </a:stretch>
        </p:blipFill>
        <p:spPr>
          <a:xfrm>
            <a:off x="103175" y="2338375"/>
            <a:ext cx="2152150" cy="1287075"/>
          </a:xfrm>
          <a:prstGeom prst="rect">
            <a:avLst/>
          </a:prstGeom>
        </p:spPr>
      </p:pic>
      <p:pic>
        <p:nvPicPr>
          <p:cNvPr id="198" name="Shape 198"/>
          <p:cNvPicPr preferRelativeResize="0"/>
          <p:nvPr/>
        </p:nvPicPr>
        <p:blipFill>
          <a:blip r:embed="rId8"/>
          <a:stretch>
            <a:fillRect/>
          </a:stretch>
        </p:blipFill>
        <p:spPr>
          <a:xfrm>
            <a:off x="3963975" y="3659175"/>
            <a:ext cx="2348999" cy="1421674"/>
          </a:xfrm>
          <a:prstGeom prst="rect">
            <a:avLst/>
          </a:prstGeom>
        </p:spPr>
      </p:pic>
      <p:pic>
        <p:nvPicPr>
          <p:cNvPr id="199" name="Shape 199"/>
          <p:cNvPicPr preferRelativeResize="0"/>
          <p:nvPr/>
        </p:nvPicPr>
        <p:blipFill>
          <a:blip r:embed="rId9"/>
          <a:stretch>
            <a:fillRect/>
          </a:stretch>
        </p:blipFill>
        <p:spPr>
          <a:xfrm>
            <a:off x="7723175" y="5183175"/>
            <a:ext cx="2093350" cy="1584125"/>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dirty="0" smtClean="0">
                <a:solidFill>
                  <a:srgbClr val="FFFFFF"/>
                </a:solidFill>
                <a:latin typeface="Arial"/>
                <a:ea typeface="Arial"/>
                <a:cs typeface="Arial"/>
                <a:sym typeface="Arial"/>
              </a:rPr>
              <a:t>A New </a:t>
            </a:r>
            <a:r>
              <a:rPr lang="en-US" sz="5099" dirty="0">
                <a:solidFill>
                  <a:srgbClr val="FFFFFF"/>
                </a:solidFill>
                <a:latin typeface="Arial"/>
                <a:ea typeface="Arial"/>
                <a:cs typeface="Arial"/>
                <a:sym typeface="Arial"/>
              </a:rPr>
              <a:t>and </a:t>
            </a:r>
            <a:r>
              <a:rPr lang="en-US" sz="5099" dirty="0" smtClean="0">
                <a:solidFill>
                  <a:srgbClr val="FFFFFF"/>
                </a:solidFill>
                <a:latin typeface="Arial"/>
                <a:ea typeface="Arial"/>
                <a:cs typeface="Arial"/>
                <a:sym typeface="Arial"/>
              </a:rPr>
              <a:t>Rising Talent</a:t>
            </a:r>
            <a:endParaRPr lang="en-US" sz="5099" dirty="0">
              <a:solidFill>
                <a:srgbClr val="FFFFFF"/>
              </a:solidFill>
              <a:latin typeface="Arial"/>
              <a:ea typeface="Arial"/>
              <a:cs typeface="Arial"/>
              <a:sym typeface="Arial"/>
            </a:endParaRPr>
          </a:p>
        </p:txBody>
      </p:sp>
      <p:pic>
        <p:nvPicPr>
          <p:cNvPr id="205" name="Shape 205"/>
          <p:cNvPicPr preferRelativeResize="0"/>
          <p:nvPr/>
        </p:nvPicPr>
        <p:blipFill>
          <a:blip r:embed="rId4"/>
          <a:stretch>
            <a:fillRect/>
          </a:stretch>
        </p:blipFill>
        <p:spPr>
          <a:xfrm>
            <a:off x="0" y="2548174"/>
            <a:ext cx="3366140" cy="1898251"/>
          </a:xfrm>
          <a:prstGeom prst="rect">
            <a:avLst/>
          </a:prstGeom>
        </p:spPr>
      </p:pic>
      <p:sp>
        <p:nvSpPr>
          <p:cNvPr id="206" name="Shape 206"/>
          <p:cNvSpPr txBox="1"/>
          <p:nvPr/>
        </p:nvSpPr>
        <p:spPr>
          <a:xfrm>
            <a:off x="636575" y="5722925"/>
            <a:ext cx="4475149" cy="1617649"/>
          </a:xfrm>
          <a:prstGeom prst="rect">
            <a:avLst/>
          </a:prstGeom>
        </p:spPr>
        <p:txBody>
          <a:bodyPr lIns="38100" tIns="38100" rIns="38100" bIns="38100" anchor="t" anchorCtr="0">
            <a:noAutofit/>
          </a:bodyPr>
          <a:lstStyle/>
          <a:p>
            <a:pPr marL="0" marR="0" indent="0" algn="ctr" rtl="0">
              <a:lnSpc>
                <a:spcPct val="113889"/>
              </a:lnSpc>
              <a:spcBef>
                <a:spcPts val="0"/>
              </a:spcBef>
              <a:spcAft>
                <a:spcPts val="0"/>
              </a:spcAft>
              <a:buNone/>
            </a:pPr>
            <a:r>
              <a:rPr lang="en-US" sz="2000">
                <a:solidFill>
                  <a:srgbClr val="000000"/>
                </a:solidFill>
                <a:latin typeface="Arial"/>
                <a:ea typeface="Arial"/>
                <a:cs typeface="Arial"/>
                <a:sym typeface="Arial"/>
              </a:rPr>
              <a:t>
</a:t>
            </a:r>
            <a:r>
              <a:rPr lang="en-US" sz="2700">
                <a:solidFill>
                  <a:srgbClr val="000000"/>
                </a:solidFill>
                <a:latin typeface="Arial"/>
                <a:ea typeface="Arial"/>
                <a:cs typeface="Arial"/>
                <a:sym typeface="Arial"/>
              </a:rPr>
              <a:t>Andrea Syrtash asks:</a:t>
            </a:r>
          </a:p>
          <a:p>
            <a:pPr marL="0" marR="0" indent="0" algn="ctr" rtl="0">
              <a:lnSpc>
                <a:spcPct val="113889"/>
              </a:lnSpc>
              <a:spcBef>
                <a:spcPts val="0"/>
              </a:spcBef>
              <a:spcAft>
                <a:spcPts val="0"/>
              </a:spcAft>
              <a:buNone/>
            </a:pPr>
            <a:r>
              <a:rPr lang="en-US" sz="2700">
                <a:solidFill>
                  <a:srgbClr val="000000"/>
                </a:solidFill>
                <a:latin typeface="Arial"/>
                <a:ea typeface="Arial"/>
                <a:cs typeface="Arial"/>
                <a:sym typeface="Arial"/>
              </a:rPr>
              <a:t>What is a booty call?</a:t>
            </a:r>
          </a:p>
          <a:p>
            <a:pPr marL="0" marR="0" indent="0" algn="ctr" rtl="0">
              <a:lnSpc>
                <a:spcPct val="113889"/>
              </a:lnSpc>
              <a:spcBef>
                <a:spcPts val="0"/>
              </a:spcBef>
              <a:spcAft>
                <a:spcPts val="0"/>
              </a:spcAft>
              <a:buNone/>
            </a:pPr>
            <a:r>
              <a:rPr lang="en-US" sz="2700" u="sng">
                <a:solidFill>
                  <a:srgbClr val="0000FF"/>
                </a:solidFill>
                <a:latin typeface="Arial"/>
                <a:ea typeface="Arial"/>
                <a:cs typeface="Arial"/>
                <a:sym typeface="Arial"/>
                <a:hlinkClick r:id="rId5"/>
              </a:rPr>
              <a:t>VIDEO</a:t>
            </a:r>
          </a:p>
        </p:txBody>
      </p:sp>
      <p:pic>
        <p:nvPicPr>
          <p:cNvPr id="207" name="Shape 207"/>
          <p:cNvPicPr preferRelativeResize="0"/>
          <p:nvPr/>
        </p:nvPicPr>
        <p:blipFill>
          <a:blip r:embed="rId6"/>
          <a:stretch>
            <a:fillRect/>
          </a:stretch>
        </p:blipFill>
        <p:spPr>
          <a:xfrm>
            <a:off x="6686841" y="5361708"/>
            <a:ext cx="3227308" cy="2150341"/>
          </a:xfrm>
          <a:prstGeom prst="rect">
            <a:avLst/>
          </a:prstGeom>
          <a:noFill/>
          <a:ln>
            <a:noFill/>
          </a:ln>
        </p:spPr>
      </p:pic>
      <p:pic>
        <p:nvPicPr>
          <p:cNvPr id="208" name="Shape 208"/>
          <p:cNvPicPr preferRelativeResize="0"/>
          <p:nvPr/>
        </p:nvPicPr>
        <p:blipFill>
          <a:blip r:embed="rId7"/>
          <a:stretch>
            <a:fillRect/>
          </a:stretch>
        </p:blipFill>
        <p:spPr>
          <a:xfrm>
            <a:off x="2799723" y="3307422"/>
            <a:ext cx="5237782" cy="2415502"/>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552450" y="433375"/>
            <a:ext cx="9131400" cy="1244700"/>
          </a:xfrm>
          <a:prstGeom prst="rect">
            <a:avLst/>
          </a:prstGeom>
        </p:spPr>
        <p:txBody>
          <a:bodyPr lIns="38100" tIns="38100" rIns="38100" bIns="38100" anchor="ctr" anchorCtr="0">
            <a:noAutofit/>
          </a:bodyPr>
          <a:lstStyle/>
          <a:p>
            <a:pPr marL="0" marR="0" lvl="0" indent="0" algn="ctr" rtl="0">
              <a:lnSpc>
                <a:spcPct val="114215"/>
              </a:lnSpc>
              <a:spcBef>
                <a:spcPts val="0"/>
              </a:spcBef>
              <a:spcAft>
                <a:spcPts val="0"/>
              </a:spcAft>
              <a:buNone/>
            </a:pPr>
            <a:r>
              <a:rPr lang="en-US" sz="4800" dirty="0" smtClean="0">
                <a:solidFill>
                  <a:srgbClr val="FFFFFF"/>
                </a:solidFill>
                <a:latin typeface="Calibri"/>
                <a:ea typeface="Calibri"/>
                <a:cs typeface="Calibri"/>
                <a:sym typeface="Calibri"/>
              </a:rPr>
              <a:t>Managing Target’s Credit Disaster</a:t>
            </a:r>
            <a:endParaRPr lang="en-US" sz="4800" dirty="0">
              <a:solidFill>
                <a:srgbClr val="FFFFFF"/>
              </a:solidFill>
              <a:latin typeface="Calibri"/>
              <a:ea typeface="Calibri"/>
              <a:cs typeface="Calibri"/>
              <a:sym typeface="Calibri"/>
            </a:endParaRPr>
          </a:p>
        </p:txBody>
      </p:sp>
      <p:sp>
        <p:nvSpPr>
          <p:cNvPr id="214" name="Shape 214"/>
          <p:cNvSpPr txBox="1"/>
          <p:nvPr/>
        </p:nvSpPr>
        <p:spPr>
          <a:xfrm>
            <a:off x="829450" y="2514600"/>
            <a:ext cx="8501099" cy="4609599"/>
          </a:xfrm>
          <a:prstGeom prst="rect">
            <a:avLst/>
          </a:prstGeom>
        </p:spPr>
        <p:txBody>
          <a:bodyPr lIns="38100" tIns="38100" rIns="38100" bIns="38100" anchor="t" anchorCtr="0">
            <a:noAutofit/>
          </a:bodyPr>
          <a:lstStyle/>
          <a:p>
            <a:pPr marL="457200" indent="-457200">
              <a:buFont typeface="Arial" panose="020B0604020202020204" pitchFamily="34" charset="0"/>
              <a:buChar char="•"/>
            </a:pPr>
            <a:r>
              <a:rPr lang="en-US" sz="3200" b="1" dirty="0"/>
              <a:t>Some examples of what reactive and proactive the company has done since the </a:t>
            </a:r>
            <a:r>
              <a:rPr lang="en-US" sz="3200" b="1" dirty="0" smtClean="0"/>
              <a:t>breach</a:t>
            </a:r>
            <a:endParaRPr lang="en-US" sz="3200" b="1" dirty="0"/>
          </a:p>
          <a:p>
            <a:pPr marL="457200" indent="-457200">
              <a:buFont typeface="Arial" panose="020B0604020202020204" pitchFamily="34" charset="0"/>
              <a:buChar char="•"/>
            </a:pPr>
            <a:r>
              <a:rPr lang="en-US" sz="3200" b="1" dirty="0"/>
              <a:t>Can your “personal brand” suffer a setback like this one?</a:t>
            </a:r>
          </a:p>
          <a:p>
            <a:pPr marL="457200" indent="-457200">
              <a:buFont typeface="Arial" panose="020B0604020202020204" pitchFamily="34" charset="0"/>
              <a:buChar char="•"/>
            </a:pPr>
            <a:r>
              <a:rPr lang="en-US" sz="3200" b="1" dirty="0"/>
              <a:t>How can a company or individual prepare for something like this?</a:t>
            </a:r>
          </a:p>
          <a:p>
            <a:pPr marL="457200" indent="-457200">
              <a:buFont typeface="Arial" panose="020B0604020202020204" pitchFamily="34" charset="0"/>
              <a:buChar char="•"/>
            </a:pPr>
            <a:r>
              <a:rPr lang="en-US" sz="3200" b="1" dirty="0"/>
              <a:t>What general lessons can we learn about </a:t>
            </a:r>
            <a:r>
              <a:rPr lang="en-US" sz="3200" b="1" dirty="0" smtClean="0"/>
              <a:t>“image damage” </a:t>
            </a:r>
            <a:r>
              <a:rPr lang="en-US" sz="3200" b="1" dirty="0"/>
              <a:t>control from Target’s reaction?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idx="4294967295"/>
          </p:nvPr>
        </p:nvSpPr>
        <p:spPr>
          <a:xfrm>
            <a:off x="552450" y="433375"/>
            <a:ext cx="9131400" cy="1244700"/>
          </a:xfrm>
          <a:prstGeom prst="rect">
            <a:avLst/>
          </a:prstGeom>
        </p:spPr>
        <p:txBody>
          <a:bodyPr lIns="38100" tIns="38100" rIns="38100" bIns="38100" anchor="ctr" anchorCtr="0">
            <a:noAutofit/>
          </a:bodyPr>
          <a:lstStyle/>
          <a:p>
            <a:pPr marL="0" marR="0" lvl="0" indent="0" algn="ctr" rtl="0">
              <a:lnSpc>
                <a:spcPct val="114215"/>
              </a:lnSpc>
              <a:spcBef>
                <a:spcPts val="0"/>
              </a:spcBef>
              <a:spcAft>
                <a:spcPts val="0"/>
              </a:spcAft>
              <a:buNone/>
            </a:pPr>
            <a:r>
              <a:rPr lang="en-US" sz="4800" dirty="0">
                <a:solidFill>
                  <a:srgbClr val="FFFFFF"/>
                </a:solidFill>
                <a:latin typeface="Calibri"/>
                <a:ea typeface="Calibri"/>
                <a:cs typeface="Calibri"/>
                <a:sym typeface="Calibri"/>
              </a:rPr>
              <a:t>WHAT IS AN ARCHETYPE?</a:t>
            </a:r>
          </a:p>
        </p:txBody>
      </p:sp>
      <p:sp>
        <p:nvSpPr>
          <p:cNvPr id="214" name="Shape 214"/>
          <p:cNvSpPr txBox="1"/>
          <p:nvPr/>
        </p:nvSpPr>
        <p:spPr>
          <a:xfrm>
            <a:off x="829450" y="2933200"/>
            <a:ext cx="8501099" cy="4190999"/>
          </a:xfrm>
          <a:prstGeom prst="rect">
            <a:avLst/>
          </a:prstGeom>
        </p:spPr>
        <p:txBody>
          <a:bodyPr lIns="38100" tIns="38100" rIns="38100" bIns="38100" anchor="t" anchorCtr="0">
            <a:noAutofit/>
          </a:bodyPr>
          <a:lstStyle/>
          <a:p>
            <a:pPr marR="0" lvl="0" algn="l" rtl="0">
              <a:lnSpc>
                <a:spcPct val="114062"/>
              </a:lnSpc>
              <a:spcBef>
                <a:spcPts val="0"/>
              </a:spcBef>
              <a:spcAft>
                <a:spcPts val="0"/>
              </a:spcAft>
              <a:buNone/>
            </a:pPr>
            <a:r>
              <a:rPr lang="en-US" sz="3000">
                <a:latin typeface="Calibri"/>
                <a:ea typeface="Calibri"/>
                <a:cs typeface="Calibri"/>
                <a:sym typeface="Calibri"/>
              </a:rPr>
              <a:t>A. A type of Architecture </a:t>
            </a:r>
          </a:p>
          <a:p>
            <a:endParaRPr lang="en-US" sz="3000">
              <a:latin typeface="Calibri"/>
              <a:ea typeface="Calibri"/>
              <a:cs typeface="Calibri"/>
              <a:sym typeface="Calibri"/>
            </a:endParaRPr>
          </a:p>
          <a:p>
            <a:pPr marR="0" lvl="0" algn="l" rtl="0">
              <a:lnSpc>
                <a:spcPct val="114062"/>
              </a:lnSpc>
              <a:spcBef>
                <a:spcPts val="0"/>
              </a:spcBef>
              <a:spcAft>
                <a:spcPts val="0"/>
              </a:spcAft>
              <a:buNone/>
            </a:pPr>
            <a:r>
              <a:rPr lang="en-US" sz="3000">
                <a:latin typeface="Calibri"/>
                <a:ea typeface="Calibri"/>
                <a:cs typeface="Calibri"/>
                <a:sym typeface="Calibri"/>
              </a:rPr>
              <a:t>B. a specific pattern of behavior</a:t>
            </a:r>
          </a:p>
          <a:p>
            <a:endParaRPr lang="en-US" sz="3000">
              <a:latin typeface="Calibri"/>
              <a:ea typeface="Calibri"/>
              <a:cs typeface="Calibri"/>
              <a:sym typeface="Calibri"/>
            </a:endParaRPr>
          </a:p>
          <a:p>
            <a:pPr marR="0" lvl="0" algn="l" rtl="0">
              <a:lnSpc>
                <a:spcPct val="114062"/>
              </a:lnSpc>
              <a:spcBef>
                <a:spcPts val="0"/>
              </a:spcBef>
              <a:spcAft>
                <a:spcPts val="0"/>
              </a:spcAft>
              <a:buNone/>
            </a:pPr>
            <a:r>
              <a:rPr lang="en-US" sz="3000">
                <a:latin typeface="Calibri"/>
                <a:ea typeface="Calibri"/>
                <a:cs typeface="Calibri"/>
                <a:sym typeface="Calibri"/>
              </a:rPr>
              <a:t>C. The study of Arches</a:t>
            </a:r>
          </a:p>
          <a:p>
            <a:endParaRPr lang="en-US" sz="3000">
              <a:latin typeface="Calibri"/>
              <a:ea typeface="Calibri"/>
              <a:cs typeface="Calibri"/>
              <a:sym typeface="Calibri"/>
            </a:endParaRPr>
          </a:p>
          <a:p>
            <a:pPr marR="0" lvl="0" algn="l" rtl="0">
              <a:lnSpc>
                <a:spcPct val="114062"/>
              </a:lnSpc>
              <a:spcBef>
                <a:spcPts val="0"/>
              </a:spcBef>
              <a:spcAft>
                <a:spcPts val="0"/>
              </a:spcAft>
              <a:buNone/>
            </a:pPr>
            <a:r>
              <a:rPr lang="en-US" sz="3000">
                <a:latin typeface="Calibri"/>
                <a:ea typeface="Calibri"/>
                <a:cs typeface="Calibri"/>
                <a:sym typeface="Calibri"/>
              </a:rPr>
              <a:t>D. A division of Vandelay Industries</a:t>
            </a:r>
          </a:p>
          <a:p>
            <a:endParaRPr lang="en-US" sz="3000">
              <a:latin typeface="Calibri"/>
              <a:ea typeface="Calibri"/>
              <a:cs typeface="Calibri"/>
              <a:sym typeface="Calibri"/>
            </a:endParaRPr>
          </a:p>
          <a:p>
            <a:pPr marR="0" lvl="0" algn="l" rtl="0">
              <a:lnSpc>
                <a:spcPct val="114062"/>
              </a:lnSpc>
              <a:spcBef>
                <a:spcPts val="0"/>
              </a:spcBef>
              <a:spcAft>
                <a:spcPts val="0"/>
              </a:spcAft>
              <a:buNone/>
            </a:pPr>
            <a:r>
              <a:rPr lang="en-US" sz="3000">
                <a:latin typeface="Calibri"/>
                <a:ea typeface="Calibri"/>
                <a:cs typeface="Calibri"/>
                <a:sym typeface="Calibri"/>
              </a:rPr>
              <a:t>E. A specific method of construction</a:t>
            </a:r>
          </a:p>
        </p:txBody>
      </p:sp>
    </p:spTree>
    <p:extLst>
      <p:ext uri="{BB962C8B-B14F-4D97-AF65-F5344CB8AC3E}">
        <p14:creationId xmlns:p14="http://schemas.microsoft.com/office/powerpoint/2010/main" val="2402577820"/>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18"/>
        <p:cNvGrpSpPr/>
        <p:nvPr/>
      </p:nvGrpSpPr>
      <p:grpSpPr>
        <a:xfrm>
          <a:off x="0" y="0"/>
          <a:ext cx="0" cy="0"/>
          <a:chOff x="0" y="0"/>
          <a:chExt cx="0" cy="0"/>
        </a:xfrm>
      </p:grpSpPr>
      <p:sp>
        <p:nvSpPr>
          <p:cNvPr id="219" name="Shape 219"/>
          <p:cNvSpPr txBox="1">
            <a:spLocks noGrp="1"/>
          </p:cNvSpPr>
          <p:nvPr>
            <p:ph type="ctrTitle"/>
          </p:nvPr>
        </p:nvSpPr>
        <p:spPr>
          <a:xfrm>
            <a:off x="552450" y="433375"/>
            <a:ext cx="9131400" cy="1244700"/>
          </a:xfrm>
          <a:prstGeom prst="rect">
            <a:avLst/>
          </a:prstGeom>
        </p:spPr>
        <p:txBody>
          <a:bodyPr lIns="38100" tIns="38100" rIns="38100" bIns="38100" anchor="ctr" anchorCtr="0">
            <a:noAutofit/>
          </a:bodyPr>
          <a:lstStyle/>
          <a:p>
            <a:pPr marL="0" marR="0" lvl="0" indent="0" algn="ctr" rtl="0">
              <a:lnSpc>
                <a:spcPct val="114215"/>
              </a:lnSpc>
              <a:spcBef>
                <a:spcPts val="0"/>
              </a:spcBef>
              <a:spcAft>
                <a:spcPts val="0"/>
              </a:spcAft>
              <a:buNone/>
            </a:pPr>
            <a:r>
              <a:rPr lang="en-US" sz="4800" dirty="0">
                <a:solidFill>
                  <a:srgbClr val="FFFFFF"/>
                </a:solidFill>
                <a:latin typeface="Calibri"/>
                <a:ea typeface="Calibri"/>
                <a:cs typeface="Calibri"/>
                <a:sym typeface="Calibri"/>
              </a:rPr>
              <a:t>What is your Archetype?</a:t>
            </a:r>
          </a:p>
        </p:txBody>
      </p:sp>
      <p:sp>
        <p:nvSpPr>
          <p:cNvPr id="220" name="Shape 220"/>
          <p:cNvSpPr txBox="1"/>
          <p:nvPr/>
        </p:nvSpPr>
        <p:spPr>
          <a:xfrm>
            <a:off x="169359" y="2836993"/>
            <a:ext cx="9811200" cy="4556400"/>
          </a:xfrm>
          <a:prstGeom prst="rect">
            <a:avLst/>
          </a:prstGeom>
        </p:spPr>
        <p:txBody>
          <a:bodyPr lIns="38100" tIns="38100" rIns="38100" bIns="38100" anchor="t" anchorCtr="0">
            <a:noAutofit/>
          </a:bodyPr>
          <a:lstStyle/>
          <a:p>
            <a:pPr marR="0" lvl="0" algn="l" rtl="0">
              <a:lnSpc>
                <a:spcPct val="114062"/>
              </a:lnSpc>
              <a:spcBef>
                <a:spcPts val="0"/>
              </a:spcBef>
              <a:spcAft>
                <a:spcPts val="0"/>
              </a:spcAft>
              <a:buNone/>
            </a:pPr>
            <a:r>
              <a:rPr lang="en-US" sz="2200">
                <a:latin typeface="Calibri"/>
                <a:ea typeface="Calibri"/>
                <a:cs typeface="Calibri"/>
                <a:sym typeface="Calibri"/>
              </a:rPr>
              <a:t>An </a:t>
            </a:r>
            <a:r>
              <a:rPr lang="en-US" sz="2200" b="1">
                <a:latin typeface="Calibri"/>
                <a:ea typeface="Calibri"/>
                <a:cs typeface="Calibri"/>
                <a:sym typeface="Calibri"/>
              </a:rPr>
              <a:t>archetype</a:t>
            </a:r>
            <a:r>
              <a:rPr lang="en-US" sz="2200">
                <a:latin typeface="Calibri"/>
                <a:ea typeface="Calibri"/>
                <a:cs typeface="Calibri"/>
                <a:sym typeface="Calibri"/>
              </a:rPr>
              <a:t> is a universally understood symbol, term, statement, or pattern of behavior, a </a:t>
            </a:r>
            <a:r>
              <a:rPr lang="en-US" sz="2200">
                <a:solidFill>
                  <a:srgbClr val="0B0080"/>
                </a:solidFill>
                <a:latin typeface="Calibri"/>
                <a:ea typeface="Calibri"/>
                <a:cs typeface="Calibri"/>
                <a:sym typeface="Calibri"/>
                <a:hlinkClick r:id="rId4"/>
              </a:rPr>
              <a:t>prototype</a:t>
            </a:r>
            <a:r>
              <a:rPr lang="en-US" sz="2200">
                <a:latin typeface="Calibri"/>
                <a:ea typeface="Calibri"/>
                <a:cs typeface="Calibri"/>
                <a:sym typeface="Calibri"/>
              </a:rPr>
              <a:t> upon which others are copied, patterned, or emulated. </a:t>
            </a:r>
          </a:p>
          <a:p>
            <a:endParaRPr lang="en-US" sz="2200">
              <a:latin typeface="Calibri"/>
              <a:ea typeface="Calibri"/>
              <a:cs typeface="Calibri"/>
              <a:sym typeface="Calibri"/>
            </a:endParaRPr>
          </a:p>
          <a:p>
            <a:pPr marR="0" lvl="0" algn="l" rtl="0">
              <a:lnSpc>
                <a:spcPct val="114062"/>
              </a:lnSpc>
              <a:spcBef>
                <a:spcPts val="0"/>
              </a:spcBef>
              <a:spcAft>
                <a:spcPts val="0"/>
              </a:spcAft>
              <a:buNone/>
            </a:pPr>
            <a:r>
              <a:rPr lang="en-US" sz="2200">
                <a:solidFill>
                  <a:srgbClr val="333333"/>
                </a:solidFill>
                <a:latin typeface="Calibri"/>
                <a:ea typeface="Calibri"/>
                <a:cs typeface="Calibri"/>
                <a:sym typeface="Calibri"/>
              </a:rPr>
              <a:t>The twelve archetypes used in personal branding are: the caregiver, the creator, the explorer, the hero, the innocent, the jester, the lover, the magician, the ordinary guy, the outlaw, the ruler and the sage. Once you identify your main archetype, your task is to evoke it through the way you speak, write, dress and behave. If you evoke your main archetype consistently, people will understand immediately how you work.</a:t>
            </a:r>
          </a:p>
          <a:p>
            <a:endParaRPr lang="en-US" sz="2200">
              <a:solidFill>
                <a:srgbClr val="333333"/>
              </a:solidFill>
              <a:latin typeface="Calibri"/>
              <a:ea typeface="Calibri"/>
              <a:cs typeface="Calibri"/>
              <a:sym typeface="Calibri"/>
            </a:endParaRPr>
          </a:p>
          <a:p>
            <a:pPr marR="0" lvl="0" algn="l" rtl="0">
              <a:lnSpc>
                <a:spcPct val="114062"/>
              </a:lnSpc>
              <a:spcBef>
                <a:spcPts val="0"/>
              </a:spcBef>
              <a:spcAft>
                <a:spcPts val="0"/>
              </a:spcAft>
              <a:buNone/>
            </a:pPr>
            <a:r>
              <a:rPr lang="en-US" sz="2200">
                <a:solidFill>
                  <a:srgbClr val="333333"/>
                </a:solidFill>
                <a:latin typeface="Calibri"/>
                <a:ea typeface="Calibri"/>
                <a:cs typeface="Calibri"/>
                <a:sym typeface="Calibri"/>
              </a:rPr>
              <a:t>ARCHETYPE ME: https://www.archetypeme.com/</a:t>
            </a:r>
          </a:p>
          <a:p>
            <a:endParaRPr lang="en-US" sz="2200">
              <a:solidFill>
                <a:srgbClr val="333333"/>
              </a:solidFill>
              <a:latin typeface="Calibri"/>
              <a:ea typeface="Calibri"/>
              <a:cs typeface="Calibri"/>
              <a:sym typeface="Calibri"/>
            </a:endParaRPr>
          </a:p>
          <a:p>
            <a:endParaRPr lang="en-US" sz="2200">
              <a:solidFill>
                <a:srgbClr val="333333"/>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96750" y="296425"/>
            <a:ext cx="9642650" cy="1000349"/>
          </a:xfrm>
          <a:prstGeom prst="rect">
            <a:avLst/>
          </a:prstGeom>
        </p:spPr>
        <p:txBody>
          <a:bodyPr lIns="38100" tIns="38100" rIns="38100" bIns="38100" anchor="t" anchorCtr="0">
            <a:noAutofit/>
          </a:bodyPr>
          <a:lstStyle/>
          <a:p>
            <a:pPr algn="ctr" rtl="0">
              <a:lnSpc>
                <a:spcPct val="100000"/>
              </a:lnSpc>
              <a:buNone/>
            </a:pPr>
            <a:r>
              <a:rPr lang="en-US" sz="3466">
                <a:solidFill>
                  <a:srgbClr val="FFFFFF"/>
                </a:solidFill>
                <a:latin typeface="Arial"/>
                <a:ea typeface="Arial"/>
                <a:cs typeface="Arial"/>
                <a:sym typeface="Arial"/>
              </a:rPr>
              <a:t>What is NOT one of Steven Covey's 7 Rules</a:t>
            </a:r>
          </a:p>
        </p:txBody>
      </p:sp>
      <p:sp>
        <p:nvSpPr>
          <p:cNvPr id="226" name="Shape 226"/>
          <p:cNvSpPr txBox="1">
            <a:spLocks noGrp="1"/>
          </p:cNvSpPr>
          <p:nvPr>
            <p:ph type="body" idx="1"/>
          </p:nvPr>
        </p:nvSpPr>
        <p:spPr>
          <a:xfrm>
            <a:off x="280975" y="3020050"/>
            <a:ext cx="9508800" cy="4546799"/>
          </a:xfrm>
          <a:prstGeom prst="rect">
            <a:avLst/>
          </a:prstGeom>
        </p:spPr>
        <p:txBody>
          <a:bodyPr lIns="38100" tIns="38100" rIns="38100" bIns="38100" anchor="t" anchorCtr="0">
            <a:noAutofit/>
          </a:bodyPr>
          <a:lstStyle/>
          <a:p>
            <a:pPr lvl="0" rtl="0">
              <a:lnSpc>
                <a:spcPct val="100000"/>
              </a:lnSpc>
              <a:buNone/>
            </a:pPr>
            <a:r>
              <a:rPr lang="en-US" sz="3200">
                <a:latin typeface="Calibri"/>
                <a:ea typeface="Calibri"/>
                <a:cs typeface="Calibri"/>
                <a:sym typeface="Calibri"/>
              </a:rPr>
              <a:t>A</a:t>
            </a:r>
            <a:r>
              <a:rPr lang="en-US" sz="3200">
                <a:solidFill>
                  <a:srgbClr val="000000"/>
                </a:solidFill>
                <a:latin typeface="Calibri"/>
                <a:ea typeface="Calibri"/>
                <a:cs typeface="Calibri"/>
                <a:sym typeface="Calibri"/>
              </a:rPr>
              <a:t>. Sharpen the Saw</a:t>
            </a:r>
          </a:p>
          <a:p>
            <a:pPr lvl="0" rtl="0">
              <a:lnSpc>
                <a:spcPct val="100000"/>
              </a:lnSpc>
              <a:buNone/>
            </a:pPr>
            <a:r>
              <a:rPr lang="en-US" sz="3200">
                <a:latin typeface="Calibri"/>
                <a:ea typeface="Calibri"/>
                <a:cs typeface="Calibri"/>
                <a:sym typeface="Calibri"/>
              </a:rPr>
              <a:t>B</a:t>
            </a:r>
            <a:r>
              <a:rPr lang="en-US" sz="3200">
                <a:solidFill>
                  <a:srgbClr val="000000"/>
                </a:solidFill>
                <a:latin typeface="Calibri"/>
                <a:ea typeface="Calibri"/>
                <a:cs typeface="Calibri"/>
                <a:sym typeface="Calibri"/>
              </a:rPr>
              <a:t>. Synergize</a:t>
            </a:r>
          </a:p>
          <a:p>
            <a:pPr lvl="0" rtl="0">
              <a:lnSpc>
                <a:spcPct val="100000"/>
              </a:lnSpc>
              <a:buNone/>
            </a:pPr>
            <a:r>
              <a:rPr lang="en-US" sz="3200">
                <a:latin typeface="Calibri"/>
                <a:ea typeface="Calibri"/>
                <a:cs typeface="Calibri"/>
                <a:sym typeface="Calibri"/>
              </a:rPr>
              <a:t>C</a:t>
            </a:r>
            <a:r>
              <a:rPr lang="en-US" sz="3200">
                <a:solidFill>
                  <a:srgbClr val="000000"/>
                </a:solidFill>
                <a:latin typeface="Calibri"/>
                <a:ea typeface="Calibri"/>
                <a:cs typeface="Calibri"/>
                <a:sym typeface="Calibri"/>
              </a:rPr>
              <a:t>. Start with the beginning in mind, not the end.</a:t>
            </a:r>
          </a:p>
          <a:p>
            <a:pPr lvl="0" rtl="0">
              <a:lnSpc>
                <a:spcPct val="100000"/>
              </a:lnSpc>
              <a:buNone/>
            </a:pPr>
            <a:r>
              <a:rPr lang="en-US" sz="3200">
                <a:latin typeface="Calibri"/>
                <a:ea typeface="Calibri"/>
                <a:cs typeface="Calibri"/>
                <a:sym typeface="Calibri"/>
              </a:rPr>
              <a:t>D</a:t>
            </a:r>
            <a:r>
              <a:rPr lang="en-US" sz="3200">
                <a:solidFill>
                  <a:srgbClr val="000000"/>
                </a:solidFill>
                <a:latin typeface="Calibri"/>
                <a:ea typeface="Calibri"/>
                <a:cs typeface="Calibri"/>
                <a:sym typeface="Calibri"/>
              </a:rPr>
              <a:t>. Think Win/Win</a:t>
            </a:r>
          </a:p>
          <a:p>
            <a:pPr lvl="0" rtl="0">
              <a:buClr>
                <a:srgbClr val="000000"/>
              </a:buClr>
              <a:buSzPct val="34375"/>
              <a:buFont typeface="Arial"/>
              <a:buNone/>
            </a:pPr>
            <a:r>
              <a:rPr lang="en-US" sz="3200">
                <a:latin typeface="Calibri"/>
                <a:ea typeface="Calibri"/>
                <a:cs typeface="Calibri"/>
                <a:sym typeface="Calibri"/>
              </a:rPr>
              <a:t>E. Be Proactive</a:t>
            </a:r>
          </a:p>
          <a:p>
            <a:endParaRPr lang="en-US" sz="3200">
              <a:latin typeface="Calibri"/>
              <a:ea typeface="Calibri"/>
              <a:cs typeface="Calibri"/>
              <a:sym typeface="Calibri"/>
            </a:endParaRPr>
          </a:p>
        </p:txBody>
      </p:sp>
      <p:sp>
        <p:nvSpPr>
          <p:cNvPr id="227" name="Shape 227"/>
          <p:cNvSpPr txBox="1"/>
          <p:nvPr/>
        </p:nvSpPr>
        <p:spPr>
          <a:xfrm>
            <a:off x="8739175" y="6402375"/>
            <a:ext cx="886924" cy="765350"/>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Q6</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112"/>
              </a:lnSpc>
              <a:spcBef>
                <a:spcPts val="0"/>
              </a:spcBef>
              <a:spcAft>
                <a:spcPts val="0"/>
              </a:spcAft>
              <a:buNone/>
            </a:pPr>
            <a:r>
              <a:rPr lang="en-US" sz="3100">
                <a:solidFill>
                  <a:srgbClr val="FFFFFF"/>
                </a:solidFill>
                <a:latin typeface="Arial"/>
                <a:ea typeface="Arial"/>
                <a:cs typeface="Arial"/>
                <a:sym typeface="Arial"/>
              </a:rPr>
              <a:t>Stephen Covey: </a:t>
            </a:r>
            <a:br>
              <a:rPr lang="en-US" sz="3100">
                <a:solidFill>
                  <a:srgbClr val="FFFFFF"/>
                </a:solidFill>
                <a:latin typeface="Arial"/>
                <a:ea typeface="Arial"/>
                <a:cs typeface="Arial"/>
                <a:sym typeface="Arial"/>
              </a:rPr>
            </a:br>
            <a:r>
              <a:rPr lang="en-US" sz="3100">
                <a:solidFill>
                  <a:srgbClr val="FFFFFF"/>
                </a:solidFill>
                <a:latin typeface="Arial"/>
                <a:ea typeface="Arial"/>
                <a:cs typeface="Arial"/>
                <a:sym typeface="Arial"/>
              </a:rPr>
              <a:t>7 Habits of Highly Effective People</a:t>
            </a:r>
          </a:p>
        </p:txBody>
      </p:sp>
      <p:sp>
        <p:nvSpPr>
          <p:cNvPr id="233" name="Shape 233"/>
          <p:cNvSpPr txBox="1"/>
          <p:nvPr/>
        </p:nvSpPr>
        <p:spPr>
          <a:xfrm>
            <a:off x="866775" y="3128950"/>
            <a:ext cx="8501049" cy="3816324"/>
          </a:xfrm>
          <a:prstGeom prst="rect">
            <a:avLst/>
          </a:prstGeom>
        </p:spPr>
        <p:txBody>
          <a:bodyPr lIns="38100" tIns="38100" rIns="38100" bIns="38100" anchor="t" anchorCtr="0">
            <a:noAutofit/>
          </a:bodyPr>
          <a:lstStyle/>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1. Be Proactive</a:t>
            </a:r>
          </a:p>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2. Begin with the end in mind</a:t>
            </a:r>
          </a:p>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3. Put First Things First</a:t>
            </a:r>
          </a:p>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4. Think “Win/Win”</a:t>
            </a:r>
          </a:p>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5. Seek to understand, then to be </a:t>
            </a:r>
          </a:p>
          <a:p>
            <a:pPr marL="381000" marR="0" lvl="0" indent="-50800" algn="l">
              <a:lnSpc>
                <a:spcPct val="114166"/>
              </a:lnSpc>
              <a:spcBef>
                <a:spcPts val="0"/>
              </a:spcBef>
              <a:spcAft>
                <a:spcPts val="0"/>
              </a:spcAft>
              <a:buClr>
                <a:srgbClr val="595959"/>
              </a:buClr>
              <a:buSzPct val="100000"/>
              <a:buFont typeface="Arial"/>
              <a:buNone/>
            </a:pPr>
            <a:r>
              <a:rPr lang="en-US" sz="3000" b="1" i="1">
                <a:solidFill>
                  <a:srgbClr val="595959"/>
                </a:solidFill>
                <a:latin typeface="Arial"/>
                <a:ea typeface="Arial"/>
                <a:cs typeface="Arial"/>
                <a:sym typeface="Arial"/>
              </a:rPr>
              <a:t>understood</a:t>
            </a:r>
          </a:p>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6. Synergize</a:t>
            </a:r>
          </a:p>
          <a:p>
            <a:pPr marL="381000" marR="0" lvl="0" indent="-241300" algn="l">
              <a:lnSpc>
                <a:spcPct val="114166"/>
              </a:lnSpc>
              <a:spcBef>
                <a:spcPts val="0"/>
              </a:spcBef>
              <a:spcAft>
                <a:spcPts val="0"/>
              </a:spcAft>
              <a:buClr>
                <a:srgbClr val="595959"/>
              </a:buClr>
              <a:buSzPct val="166666"/>
              <a:buFont typeface="Arial"/>
              <a:buChar char="•"/>
            </a:pPr>
            <a:r>
              <a:rPr lang="en-US" sz="3000" b="1" i="1">
                <a:solidFill>
                  <a:srgbClr val="595959"/>
                </a:solidFill>
                <a:latin typeface="Arial"/>
                <a:ea typeface="Arial"/>
                <a:cs typeface="Arial"/>
                <a:sym typeface="Arial"/>
              </a:rPr>
              <a:t>7. Sharpen the Saw</a:t>
            </a:r>
          </a:p>
          <a:p>
            <a:endParaRPr lang="en-US" sz="3000" b="1" i="1">
              <a:solidFill>
                <a:srgbClr val="595959"/>
              </a:solidFill>
              <a:latin typeface="Arial"/>
              <a:ea typeface="Arial"/>
              <a:cs typeface="Arial"/>
              <a:sym typeface="Arial"/>
            </a:endParaRPr>
          </a:p>
          <a:p>
            <a:pPr marL="0" marR="0" indent="0" algn="ctr">
              <a:lnSpc>
                <a:spcPct val="114062"/>
              </a:lnSpc>
              <a:spcBef>
                <a:spcPts val="0"/>
              </a:spcBef>
              <a:spcAft>
                <a:spcPts val="0"/>
              </a:spcAft>
              <a:buNone/>
            </a:pPr>
            <a:r>
              <a:rPr lang="en-US" sz="799" b="1" i="1">
                <a:solidFill>
                  <a:srgbClr val="595959"/>
                </a:solidFill>
                <a:latin typeface="Arial"/>
                <a:ea typeface="Arial"/>
                <a:cs typeface="Arial"/>
                <a:sym typeface="Arial"/>
              </a:rPr>
              <a:t>(see slide notes for detail)</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37"/>
        <p:cNvGrpSpPr/>
        <p:nvPr/>
      </p:nvGrpSpPr>
      <p:grpSpPr>
        <a:xfrm>
          <a:off x="0" y="0"/>
          <a:ext cx="0" cy="0"/>
          <a:chOff x="0" y="0"/>
          <a:chExt cx="0" cy="0"/>
        </a:xfrm>
      </p:grpSpPr>
      <p:sp>
        <p:nvSpPr>
          <p:cNvPr id="238" name="Shape 238"/>
          <p:cNvSpPr txBox="1">
            <a:spLocks noGrp="1"/>
          </p:cNvSpPr>
          <p:nvPr>
            <p:ph type="ctrTitle"/>
          </p:nvPr>
        </p:nvSpPr>
        <p:spPr>
          <a:xfrm>
            <a:off x="552450" y="433375"/>
            <a:ext cx="9131400" cy="1244700"/>
          </a:xfrm>
          <a:prstGeom prst="rect">
            <a:avLst/>
          </a:prstGeom>
        </p:spPr>
        <p:txBody>
          <a:bodyPr lIns="38100" tIns="38100" rIns="38100" bIns="38100" anchor="ctr" anchorCtr="0">
            <a:noAutofit/>
          </a:bodyPr>
          <a:lstStyle/>
          <a:p>
            <a:pPr marL="0" marR="0" lvl="0" indent="0" algn="ctr" rtl="0">
              <a:lnSpc>
                <a:spcPct val="114112"/>
              </a:lnSpc>
              <a:spcBef>
                <a:spcPts val="0"/>
              </a:spcBef>
              <a:spcAft>
                <a:spcPts val="0"/>
              </a:spcAft>
              <a:buNone/>
            </a:pPr>
            <a:r>
              <a:rPr lang="en-US" sz="3100">
                <a:solidFill>
                  <a:srgbClr val="FFFFFF"/>
                </a:solidFill>
              </a:rPr>
              <a:t>Who was Dale Carnegie?</a:t>
            </a:r>
          </a:p>
        </p:txBody>
      </p:sp>
      <p:sp>
        <p:nvSpPr>
          <p:cNvPr id="239" name="Shape 239"/>
          <p:cNvSpPr txBox="1"/>
          <p:nvPr/>
        </p:nvSpPr>
        <p:spPr>
          <a:xfrm>
            <a:off x="320125" y="3079250"/>
            <a:ext cx="2459400" cy="3816299"/>
          </a:xfrm>
          <a:prstGeom prst="rect">
            <a:avLst/>
          </a:prstGeom>
        </p:spPr>
        <p:txBody>
          <a:bodyPr lIns="38100" tIns="38100" rIns="38100" bIns="38100" anchor="t" anchorCtr="0">
            <a:noAutofit/>
          </a:bodyPr>
          <a:lstStyle/>
          <a:p>
            <a:pPr marL="0" marR="0" lvl="0" indent="0" algn="l" rtl="0">
              <a:lnSpc>
                <a:spcPct val="113750"/>
              </a:lnSpc>
              <a:spcBef>
                <a:spcPts val="0"/>
              </a:spcBef>
              <a:spcAft>
                <a:spcPts val="0"/>
              </a:spcAft>
              <a:buNone/>
            </a:pPr>
            <a:r>
              <a:rPr lang="en-US" sz="3000" b="1" i="1">
                <a:solidFill>
                  <a:srgbClr val="595959"/>
                </a:solidFill>
                <a:latin typeface="Arial"/>
                <a:ea typeface="Arial"/>
                <a:cs typeface="Arial"/>
                <a:sym typeface="Arial"/>
              </a:rPr>
              <a:t>
</a:t>
            </a:r>
          </a:p>
          <a:p>
            <a:endParaRPr lang="en-US" sz="3000" b="1" i="1">
              <a:solidFill>
                <a:srgbClr val="595959"/>
              </a:solidFill>
              <a:latin typeface="Arial"/>
              <a:ea typeface="Arial"/>
              <a:cs typeface="Arial"/>
              <a:sym typeface="Arial"/>
            </a:endParaRPr>
          </a:p>
        </p:txBody>
      </p:sp>
      <p:pic>
        <p:nvPicPr>
          <p:cNvPr id="240" name="Shape 240"/>
          <p:cNvPicPr preferRelativeResize="0"/>
          <p:nvPr/>
        </p:nvPicPr>
        <p:blipFill>
          <a:blip r:embed="rId4"/>
          <a:stretch>
            <a:fillRect/>
          </a:stretch>
        </p:blipFill>
        <p:spPr>
          <a:xfrm>
            <a:off x="4094675" y="2863066"/>
            <a:ext cx="1970649" cy="2992252"/>
          </a:xfrm>
          <a:prstGeom prst="rect">
            <a:avLst/>
          </a:prstGeom>
          <a:noFill/>
          <a:ln>
            <a:noFill/>
          </a:ln>
        </p:spPr>
      </p:pic>
      <p:sp>
        <p:nvSpPr>
          <p:cNvPr id="241" name="Shape 241"/>
          <p:cNvSpPr txBox="1"/>
          <p:nvPr/>
        </p:nvSpPr>
        <p:spPr>
          <a:xfrm>
            <a:off x="75100" y="5934650"/>
            <a:ext cx="10009800" cy="1534199"/>
          </a:xfrm>
          <a:prstGeom prst="rect">
            <a:avLst/>
          </a:prstGeom>
          <a:noFill/>
        </p:spPr>
        <p:txBody>
          <a:bodyPr lIns="91425" tIns="91425" rIns="91425" bIns="91425" anchor="t" anchorCtr="0">
            <a:noAutofit/>
          </a:bodyPr>
          <a:lstStyle/>
          <a:p>
            <a:pPr lvl="0" algn="ctr" rtl="0">
              <a:lnSpc>
                <a:spcPct val="115000"/>
              </a:lnSpc>
              <a:spcBef>
                <a:spcPts val="2400"/>
              </a:spcBef>
              <a:spcAft>
                <a:spcPts val="600"/>
              </a:spcAft>
              <a:buNone/>
            </a:pPr>
            <a:r>
              <a:rPr lang="en-US" sz="2000" b="1">
                <a:latin typeface="Verdana"/>
                <a:ea typeface="Verdana"/>
                <a:cs typeface="Verdana"/>
                <a:sym typeface="Verdana"/>
              </a:rPr>
              <a:t>Adubato: Decades later, Dale Carnegie's work still resonates</a:t>
            </a:r>
          </a:p>
          <a:p>
            <a:pPr lvl="0" algn="ctr" rtl="0">
              <a:lnSpc>
                <a:spcPct val="115000"/>
              </a:lnSpc>
              <a:spcBef>
                <a:spcPts val="2400"/>
              </a:spcBef>
              <a:spcAft>
                <a:spcPts val="600"/>
              </a:spcAft>
              <a:buNone/>
            </a:pPr>
            <a:r>
              <a:rPr lang="en-US" sz="2000" b="1">
                <a:latin typeface="Verdana"/>
                <a:ea typeface="Verdana"/>
                <a:cs typeface="Verdana"/>
                <a:sym typeface="Verdana"/>
              </a:rPr>
              <a:t>http://bit.ly/WdSd3g</a:t>
            </a:r>
          </a:p>
          <a:p>
            <a:endParaRPr lang="en-US" sz="2000" b="1">
              <a:latin typeface="Verdana"/>
              <a:ea typeface="Verdana"/>
              <a:cs typeface="Verdana"/>
              <a:sym typeface="Verdana"/>
            </a:endParaRPr>
          </a:p>
          <a:p>
            <a:endParaRPr lang="en-US" sz="2000" b="1">
              <a:latin typeface="Verdana"/>
              <a:ea typeface="Verdana"/>
              <a:cs typeface="Verdana"/>
              <a:sym typeface="Verdana"/>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296750" y="372625"/>
            <a:ext cx="9642600" cy="2737500"/>
          </a:xfrm>
          <a:prstGeom prst="rect">
            <a:avLst/>
          </a:prstGeom>
        </p:spPr>
        <p:txBody>
          <a:bodyPr lIns="38100" tIns="38100" rIns="38100" bIns="38100" anchor="t" anchorCtr="0">
            <a:noAutofit/>
          </a:bodyPr>
          <a:lstStyle/>
          <a:p>
            <a:pPr marL="0" marR="0" lvl="0" indent="0" algn="ctr" rtl="0">
              <a:lnSpc>
                <a:spcPct val="100000"/>
              </a:lnSpc>
              <a:spcBef>
                <a:spcPts val="0"/>
              </a:spcBef>
              <a:spcAft>
                <a:spcPts val="0"/>
              </a:spcAft>
              <a:buNone/>
            </a:pPr>
            <a:r>
              <a:rPr lang="en-US" sz="2400">
                <a:solidFill>
                  <a:srgbClr val="FFFFFF"/>
                </a:solidFill>
                <a:latin typeface="Calibri"/>
                <a:ea typeface="Calibri"/>
                <a:cs typeface="Calibri"/>
                <a:sym typeface="Calibri"/>
              </a:rPr>
              <a:t>
</a:t>
            </a:r>
          </a:p>
          <a:p>
            <a:pPr marL="0" marR="0" lvl="0" indent="0" algn="ctr" rtl="0">
              <a:lnSpc>
                <a:spcPct val="100000"/>
              </a:lnSpc>
              <a:spcBef>
                <a:spcPts val="0"/>
              </a:spcBef>
              <a:spcAft>
                <a:spcPts val="0"/>
              </a:spcAft>
              <a:buNone/>
            </a:pPr>
            <a:r>
              <a:rPr lang="en-US" sz="4800" b="0">
                <a:solidFill>
                  <a:srgbClr val="FFFFFF"/>
                </a:solidFill>
                <a:latin typeface="Calibri"/>
                <a:ea typeface="Calibri"/>
                <a:cs typeface="Calibri"/>
                <a:sym typeface="Calibri"/>
              </a:rPr>
              <a:t>In our context, USP means</a:t>
            </a:r>
          </a:p>
          <a:p>
            <a:endParaRPr lang="en-US" sz="4800" b="0">
              <a:solidFill>
                <a:srgbClr val="FFFFFF"/>
              </a:solidFill>
              <a:latin typeface="Calibri"/>
              <a:ea typeface="Calibri"/>
              <a:cs typeface="Calibri"/>
              <a:sym typeface="Calibri"/>
            </a:endParaRPr>
          </a:p>
        </p:txBody>
      </p:sp>
      <p:sp>
        <p:nvSpPr>
          <p:cNvPr id="247" name="Shape 247"/>
          <p:cNvSpPr txBox="1">
            <a:spLocks noGrp="1"/>
          </p:cNvSpPr>
          <p:nvPr>
            <p:ph type="body" idx="1"/>
          </p:nvPr>
        </p:nvSpPr>
        <p:spPr>
          <a:xfrm>
            <a:off x="220900" y="2945350"/>
            <a:ext cx="9718199" cy="4336199"/>
          </a:xfrm>
          <a:prstGeom prst="rect">
            <a:avLst/>
          </a:prstGeom>
        </p:spPr>
        <p:txBody>
          <a:bodyPr lIns="38100" tIns="38100" rIns="38100" bIns="38100" anchor="t" anchorCtr="0">
            <a:noAutofit/>
          </a:bodyPr>
          <a:lstStyle/>
          <a:p>
            <a:pPr marL="381000" marR="0" lvl="0" indent="-241300" rtl="0">
              <a:lnSpc>
                <a:spcPct val="100000"/>
              </a:lnSpc>
              <a:spcBef>
                <a:spcPts val="0"/>
              </a:spcBef>
              <a:spcAft>
                <a:spcPts val="0"/>
              </a:spcAft>
              <a:buClr>
                <a:srgbClr val="595959"/>
              </a:buClr>
              <a:buSzPct val="100000"/>
              <a:buFont typeface="Calibri"/>
              <a:buAutoNum type="alphaUcPeriod"/>
            </a:pPr>
            <a:r>
              <a:rPr lang="en-US" sz="3000" b="1" i="1">
                <a:solidFill>
                  <a:srgbClr val="595959"/>
                </a:solidFill>
                <a:latin typeface="Calibri"/>
                <a:ea typeface="Calibri"/>
                <a:cs typeface="Calibri"/>
                <a:sym typeface="Calibri"/>
              </a:rPr>
              <a:t>Universal Product Code</a:t>
            </a:r>
          </a:p>
          <a:p>
            <a:endParaRPr lang="en-US" sz="3000" b="1" i="1">
              <a:solidFill>
                <a:srgbClr val="595959"/>
              </a:solidFill>
              <a:latin typeface="Calibri"/>
              <a:ea typeface="Calibri"/>
              <a:cs typeface="Calibri"/>
              <a:sym typeface="Calibri"/>
            </a:endParaRPr>
          </a:p>
          <a:p>
            <a:pPr marL="381000" marR="0" lvl="0" indent="-241300" rtl="0">
              <a:lnSpc>
                <a:spcPct val="100000"/>
              </a:lnSpc>
              <a:spcBef>
                <a:spcPts val="0"/>
              </a:spcBef>
              <a:spcAft>
                <a:spcPts val="0"/>
              </a:spcAft>
              <a:buClr>
                <a:srgbClr val="595959"/>
              </a:buClr>
              <a:buSzPct val="100000"/>
              <a:buFont typeface="Calibri"/>
              <a:buAutoNum type="alphaUcPeriod"/>
            </a:pPr>
            <a:r>
              <a:rPr lang="en-US" sz="3000" b="1" i="1">
                <a:solidFill>
                  <a:srgbClr val="595959"/>
                </a:solidFill>
                <a:latin typeface="Calibri"/>
                <a:ea typeface="Calibri"/>
                <a:cs typeface="Calibri"/>
                <a:sym typeface="Calibri"/>
              </a:rPr>
              <a:t>United Entrepreneurs of America</a:t>
            </a:r>
          </a:p>
          <a:p>
            <a:endParaRPr lang="en-US" sz="3000" b="1" i="1">
              <a:solidFill>
                <a:srgbClr val="595959"/>
              </a:solidFill>
              <a:latin typeface="Calibri"/>
              <a:ea typeface="Calibri"/>
              <a:cs typeface="Calibri"/>
              <a:sym typeface="Calibri"/>
            </a:endParaRPr>
          </a:p>
          <a:p>
            <a:pPr marL="381000" marR="0" lvl="0" indent="-241300" rtl="0">
              <a:lnSpc>
                <a:spcPct val="100000"/>
              </a:lnSpc>
              <a:spcBef>
                <a:spcPts val="0"/>
              </a:spcBef>
              <a:spcAft>
                <a:spcPts val="0"/>
              </a:spcAft>
              <a:buClr>
                <a:srgbClr val="595959"/>
              </a:buClr>
              <a:buSzPct val="100000"/>
              <a:buFont typeface="Calibri"/>
              <a:buAutoNum type="alphaUcPeriod"/>
            </a:pPr>
            <a:r>
              <a:rPr lang="en-US" sz="3000" b="1" i="1">
                <a:solidFill>
                  <a:srgbClr val="595959"/>
                </a:solidFill>
                <a:latin typeface="Calibri"/>
                <a:ea typeface="Calibri"/>
                <a:cs typeface="Calibri"/>
                <a:sym typeface="Calibri"/>
              </a:rPr>
              <a:t>United States Proprietors</a:t>
            </a:r>
          </a:p>
          <a:p>
            <a:endParaRPr lang="en-US" sz="3000" b="1" i="1">
              <a:solidFill>
                <a:srgbClr val="595959"/>
              </a:solidFill>
              <a:latin typeface="Calibri"/>
              <a:ea typeface="Calibri"/>
              <a:cs typeface="Calibri"/>
              <a:sym typeface="Calibri"/>
            </a:endParaRPr>
          </a:p>
          <a:p>
            <a:pPr marL="381000" marR="0" lvl="0" indent="-241300" rtl="0">
              <a:lnSpc>
                <a:spcPct val="100000"/>
              </a:lnSpc>
              <a:spcBef>
                <a:spcPts val="0"/>
              </a:spcBef>
              <a:spcAft>
                <a:spcPts val="0"/>
              </a:spcAft>
              <a:buClr>
                <a:srgbClr val="595959"/>
              </a:buClr>
              <a:buSzPct val="100000"/>
              <a:buFont typeface="Calibri"/>
              <a:buAutoNum type="alphaUcPeriod"/>
            </a:pPr>
            <a:r>
              <a:rPr lang="en-US" sz="3000" b="1" i="1">
                <a:solidFill>
                  <a:srgbClr val="595959"/>
                </a:solidFill>
                <a:latin typeface="Calibri"/>
                <a:ea typeface="Calibri"/>
                <a:cs typeface="Calibri"/>
                <a:sym typeface="Calibri"/>
              </a:rPr>
              <a:t>Unique Selling Proposition</a:t>
            </a:r>
          </a:p>
          <a:p>
            <a:endParaRPr lang="en-US" sz="3000" b="1" i="1">
              <a:solidFill>
                <a:srgbClr val="595959"/>
              </a:solidFill>
              <a:latin typeface="Calibri"/>
              <a:ea typeface="Calibri"/>
              <a:cs typeface="Calibri"/>
              <a:sym typeface="Calibri"/>
            </a:endParaRPr>
          </a:p>
          <a:p>
            <a:pPr marL="381000" marR="0" lvl="0" indent="-241300" rtl="0">
              <a:lnSpc>
                <a:spcPct val="100000"/>
              </a:lnSpc>
              <a:spcBef>
                <a:spcPts val="0"/>
              </a:spcBef>
              <a:spcAft>
                <a:spcPts val="0"/>
              </a:spcAft>
              <a:buClr>
                <a:srgbClr val="595959"/>
              </a:buClr>
              <a:buSzPct val="100000"/>
              <a:buFont typeface="Calibri"/>
              <a:buAutoNum type="alphaUcPeriod"/>
            </a:pPr>
            <a:r>
              <a:rPr lang="en-US" sz="3000" b="1" i="1">
                <a:solidFill>
                  <a:srgbClr val="595959"/>
                </a:solidFill>
                <a:latin typeface="Calibri"/>
                <a:ea typeface="Calibri"/>
                <a:cs typeface="Calibri"/>
                <a:sym typeface="Calibri"/>
              </a:rPr>
              <a:t>Underwater Sabotage Pirates</a:t>
            </a:r>
          </a:p>
        </p:txBody>
      </p:sp>
      <p:sp>
        <p:nvSpPr>
          <p:cNvPr id="248" name="Shape 248"/>
          <p:cNvSpPr txBox="1"/>
          <p:nvPr/>
        </p:nvSpPr>
        <p:spPr>
          <a:xfrm>
            <a:off x="8942375" y="6808775"/>
            <a:ext cx="758525" cy="55947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Q7</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52"/>
        <p:cNvGrpSpPr/>
        <p:nvPr/>
      </p:nvGrpSpPr>
      <p:grpSpPr>
        <a:xfrm>
          <a:off x="0" y="0"/>
          <a:ext cx="0" cy="0"/>
          <a:chOff x="0" y="0"/>
          <a:chExt cx="0" cy="0"/>
        </a:xfrm>
      </p:grpSpPr>
      <p:sp>
        <p:nvSpPr>
          <p:cNvPr id="253" name="Shape 253"/>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144"/>
              </a:lnSpc>
              <a:spcBef>
                <a:spcPts val="0"/>
              </a:spcBef>
              <a:spcAft>
                <a:spcPts val="0"/>
              </a:spcAft>
              <a:buNone/>
            </a:pPr>
            <a:r>
              <a:rPr lang="en-US" sz="3800">
                <a:solidFill>
                  <a:srgbClr val="FFFFFF"/>
                </a:solidFill>
                <a:latin typeface="Arial"/>
                <a:ea typeface="Arial"/>
                <a:cs typeface="Arial"/>
                <a:sym typeface="Arial"/>
              </a:rPr>
              <a:t>Bill Sobel: My Three Simple Rules</a:t>
            </a:r>
          </a:p>
        </p:txBody>
      </p:sp>
      <p:sp>
        <p:nvSpPr>
          <p:cNvPr id="254" name="Shape 254"/>
          <p:cNvSpPr txBox="1"/>
          <p:nvPr/>
        </p:nvSpPr>
        <p:spPr>
          <a:xfrm>
            <a:off x="552450" y="1997075"/>
            <a:ext cx="9385299" cy="4106850"/>
          </a:xfrm>
          <a:prstGeom prst="rect">
            <a:avLst/>
          </a:prstGeom>
        </p:spPr>
        <p:txBody>
          <a:bodyPr lIns="38100" tIns="38100" rIns="38100" bIns="38100" anchor="t" anchorCtr="0">
            <a:noAutofit/>
          </a:bodyPr>
          <a:lstStyle/>
          <a:p>
            <a:pPr marL="0" marR="0" indent="0" algn="l" rtl="0">
              <a:lnSpc>
                <a:spcPct val="114145"/>
              </a:lnSpc>
              <a:spcBef>
                <a:spcPts val="0"/>
              </a:spcBef>
              <a:spcAft>
                <a:spcPts val="0"/>
              </a:spcAft>
              <a:buNone/>
            </a:pPr>
            <a:r>
              <a:rPr lang="en-US" sz="3000">
                <a:solidFill>
                  <a:srgbClr val="595959"/>
                </a:solidFill>
                <a:latin typeface="Arial"/>
                <a:ea typeface="Arial"/>
                <a:cs typeface="Arial"/>
                <a:sym typeface="Arial"/>
              </a:rPr>
              <a:t>
</a:t>
            </a:r>
          </a:p>
          <a:p>
            <a:pPr marL="381000" marR="0" lvl="0" indent="-241300" algn="l" rtl="0">
              <a:lnSpc>
                <a:spcPct val="114167"/>
              </a:lnSpc>
              <a:spcBef>
                <a:spcPts val="0"/>
              </a:spcBef>
              <a:spcAft>
                <a:spcPts val="0"/>
              </a:spcAft>
              <a:buClr>
                <a:srgbClr val="595959"/>
              </a:buClr>
              <a:buSzPct val="166666"/>
              <a:buFont typeface="Arial"/>
              <a:buChar char="•"/>
            </a:pPr>
            <a:r>
              <a:rPr lang="en-US" sz="3000">
                <a:solidFill>
                  <a:srgbClr val="595959"/>
                </a:solidFill>
                <a:latin typeface="Arial"/>
                <a:ea typeface="Arial"/>
                <a:cs typeface="Arial"/>
                <a:sym typeface="Arial"/>
              </a:rPr>
              <a:t>1. Find the USP</a:t>
            </a:r>
          </a:p>
          <a:p>
            <a:endParaRPr lang="en-US" sz="3000">
              <a:solidFill>
                <a:srgbClr val="595959"/>
              </a:solidFill>
              <a:latin typeface="Arial"/>
              <a:ea typeface="Arial"/>
              <a:cs typeface="Arial"/>
              <a:sym typeface="Arial"/>
            </a:endParaRPr>
          </a:p>
          <a:p>
            <a:endParaRPr lang="en-US" sz="3000">
              <a:solidFill>
                <a:srgbClr val="595959"/>
              </a:solidFill>
              <a:latin typeface="Arial"/>
              <a:ea typeface="Arial"/>
              <a:cs typeface="Arial"/>
              <a:sym typeface="Arial"/>
            </a:endParaRPr>
          </a:p>
          <a:p>
            <a:pPr marL="381000" marR="0" lvl="0" indent="-241300" algn="l" rtl="0">
              <a:lnSpc>
                <a:spcPct val="114167"/>
              </a:lnSpc>
              <a:spcBef>
                <a:spcPts val="0"/>
              </a:spcBef>
              <a:spcAft>
                <a:spcPts val="0"/>
              </a:spcAft>
              <a:buClr>
                <a:srgbClr val="595959"/>
              </a:buClr>
              <a:buSzPct val="166666"/>
              <a:buFont typeface="Arial"/>
              <a:buChar char="•"/>
            </a:pPr>
            <a:r>
              <a:rPr lang="en-US" sz="3000">
                <a:solidFill>
                  <a:srgbClr val="595959"/>
                </a:solidFill>
                <a:latin typeface="Arial"/>
                <a:ea typeface="Arial"/>
                <a:cs typeface="Arial"/>
                <a:sym typeface="Arial"/>
              </a:rPr>
              <a:t>2. Don’t Burn Bridges</a:t>
            </a:r>
          </a:p>
          <a:p>
            <a:endParaRPr lang="en-US" sz="3000">
              <a:solidFill>
                <a:srgbClr val="595959"/>
              </a:solidFill>
              <a:latin typeface="Arial"/>
              <a:ea typeface="Arial"/>
              <a:cs typeface="Arial"/>
              <a:sym typeface="Arial"/>
            </a:endParaRPr>
          </a:p>
          <a:p>
            <a:endParaRPr lang="en-US" sz="3000">
              <a:solidFill>
                <a:srgbClr val="595959"/>
              </a:solidFill>
              <a:latin typeface="Arial"/>
              <a:ea typeface="Arial"/>
              <a:cs typeface="Arial"/>
              <a:sym typeface="Arial"/>
            </a:endParaRPr>
          </a:p>
          <a:p>
            <a:pPr marL="381000" marR="0" lvl="0" indent="-241300" algn="l" rtl="0">
              <a:lnSpc>
                <a:spcPct val="114167"/>
              </a:lnSpc>
              <a:spcBef>
                <a:spcPts val="0"/>
              </a:spcBef>
              <a:spcAft>
                <a:spcPts val="0"/>
              </a:spcAft>
              <a:buClr>
                <a:srgbClr val="595959"/>
              </a:buClr>
              <a:buSzPct val="166666"/>
              <a:buFont typeface="Arial"/>
              <a:buChar char="•"/>
            </a:pPr>
            <a:r>
              <a:rPr lang="en-US" sz="3000">
                <a:solidFill>
                  <a:srgbClr val="595959"/>
                </a:solidFill>
                <a:latin typeface="Arial"/>
                <a:ea typeface="Arial"/>
                <a:cs typeface="Arial"/>
                <a:sym typeface="Arial"/>
              </a:rPr>
              <a:t>3. Look for the Low Hanging Fruit</a:t>
            </a:r>
          </a:p>
        </p:txBody>
      </p:sp>
      <p:pic>
        <p:nvPicPr>
          <p:cNvPr id="255" name="Shape 255"/>
          <p:cNvPicPr preferRelativeResize="0"/>
          <p:nvPr/>
        </p:nvPicPr>
        <p:blipFill>
          <a:blip r:embed="rId4"/>
          <a:stretch>
            <a:fillRect/>
          </a:stretch>
        </p:blipFill>
        <p:spPr>
          <a:xfrm>
            <a:off x="3962400" y="2946400"/>
            <a:ext cx="1849000" cy="1276350"/>
          </a:xfrm>
          <a:prstGeom prst="rect">
            <a:avLst/>
          </a:prstGeom>
        </p:spPr>
      </p:pic>
      <p:pic>
        <p:nvPicPr>
          <p:cNvPr id="256" name="Shape 256"/>
          <p:cNvPicPr preferRelativeResize="0"/>
          <p:nvPr/>
        </p:nvPicPr>
        <p:blipFill>
          <a:blip r:embed="rId5"/>
          <a:stretch>
            <a:fillRect/>
          </a:stretch>
        </p:blipFill>
        <p:spPr>
          <a:xfrm>
            <a:off x="7112000" y="5588000"/>
            <a:ext cx="1706025" cy="1228725"/>
          </a:xfrm>
          <a:prstGeom prst="rect">
            <a:avLst/>
          </a:prstGeom>
        </p:spPr>
      </p:pic>
      <p:pic>
        <p:nvPicPr>
          <p:cNvPr id="257" name="Shape 257"/>
          <p:cNvPicPr preferRelativeResize="0"/>
          <p:nvPr/>
        </p:nvPicPr>
        <p:blipFill>
          <a:blip r:embed="rId6"/>
          <a:stretch>
            <a:fillRect/>
          </a:stretch>
        </p:blipFill>
        <p:spPr>
          <a:xfrm>
            <a:off x="5384800" y="4368775"/>
            <a:ext cx="1505875" cy="1114425"/>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Video: What is Happiness?</a:t>
            </a:r>
          </a:p>
        </p:txBody>
      </p:sp>
      <p:pic>
        <p:nvPicPr>
          <p:cNvPr id="33" name="Shape 33"/>
          <p:cNvPicPr preferRelativeResize="0"/>
          <p:nvPr/>
        </p:nvPicPr>
        <p:blipFill>
          <a:blip r:embed="rId4"/>
          <a:stretch>
            <a:fillRect/>
          </a:stretch>
        </p:blipFill>
        <p:spPr>
          <a:xfrm>
            <a:off x="2438400" y="2946400"/>
            <a:ext cx="5537150" cy="2932299"/>
          </a:xfrm>
          <a:prstGeom prst="rect">
            <a:avLst/>
          </a:prstGeom>
        </p:spPr>
      </p:pic>
      <p:sp>
        <p:nvSpPr>
          <p:cNvPr id="34" name="Shape 34"/>
          <p:cNvSpPr txBox="1"/>
          <p:nvPr/>
        </p:nvSpPr>
        <p:spPr>
          <a:xfrm>
            <a:off x="3971600" y="6142825"/>
            <a:ext cx="3085024" cy="978699"/>
          </a:xfrm>
          <a:prstGeom prst="rect">
            <a:avLst/>
          </a:prstGeom>
        </p:spPr>
        <p:txBody>
          <a:bodyPr lIns="38100" tIns="38100" rIns="38100" bIns="38100" anchor="t" anchorCtr="0">
            <a:noAutofit/>
          </a:bodyPr>
          <a:lstStyle/>
          <a:p>
            <a:pPr marL="0" marR="0" indent="0" algn="ctr" rtl="0">
              <a:lnSpc>
                <a:spcPct val="113750"/>
              </a:lnSpc>
              <a:spcBef>
                <a:spcPts val="0"/>
              </a:spcBef>
              <a:spcAft>
                <a:spcPts val="0"/>
              </a:spcAft>
              <a:buNone/>
            </a:pPr>
            <a:r>
              <a:rPr lang="en-US" sz="2000" u="sng">
                <a:solidFill>
                  <a:srgbClr val="0000FF"/>
                </a:solidFill>
                <a:latin typeface="Arial"/>
                <a:ea typeface="Arial"/>
                <a:cs typeface="Arial"/>
                <a:sym typeface="Arial"/>
                <a:hlinkClick r:id="rId5"/>
              </a:rPr>
              <a:t>HAPPINESS VIDEO </a:t>
            </a:r>
          </a:p>
          <a:p>
            <a:endParaRPr lang="en-US" sz="2000" u="sng">
              <a:solidFill>
                <a:srgbClr val="0000FF"/>
              </a:solidFill>
              <a:latin typeface="Arial"/>
              <a:ea typeface="Arial"/>
              <a:cs typeface="Arial"/>
              <a:sym typeface="Arial"/>
              <a:hlinkClick r:id="rId5"/>
            </a:endParaRPr>
          </a:p>
          <a:p>
            <a:endParaRPr lang="en-US" sz="2000" u="sng">
              <a:solidFill>
                <a:srgbClr val="0000FF"/>
              </a:solidFill>
              <a:latin typeface="Arial"/>
              <a:ea typeface="Arial"/>
              <a:cs typeface="Arial"/>
              <a:sym typeface="Arial"/>
              <a:hlinkClick r:id="rId5"/>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61"/>
        <p:cNvGrpSpPr/>
        <p:nvPr/>
      </p:nvGrpSpPr>
      <p:grpSpPr>
        <a:xfrm>
          <a:off x="0" y="0"/>
          <a:ext cx="0" cy="0"/>
          <a:chOff x="0" y="0"/>
          <a:chExt cx="0" cy="0"/>
        </a:xfrm>
      </p:grpSpPr>
      <p:sp>
        <p:nvSpPr>
          <p:cNvPr id="262" name="Shape 262"/>
          <p:cNvSpPr txBox="1">
            <a:spLocks noGrp="1"/>
          </p:cNvSpPr>
          <p:nvPr>
            <p:ph type="ctrTitle"/>
          </p:nvPr>
        </p:nvSpPr>
        <p:spPr>
          <a:xfrm>
            <a:off x="552450" y="433375"/>
            <a:ext cx="9131300" cy="1277529"/>
          </a:xfrm>
          <a:prstGeom prst="rect">
            <a:avLst/>
          </a:prstGeom>
        </p:spPr>
        <p:txBody>
          <a:bodyPr lIns="38100" tIns="38100" rIns="38100" bIns="38100" anchor="ctr" anchorCtr="0">
            <a:noAutofit/>
          </a:bodyPr>
          <a:lstStyle/>
          <a:p>
            <a:pPr marL="0" marR="0" indent="0" algn="ctr">
              <a:lnSpc>
                <a:spcPct val="114236"/>
              </a:lnSpc>
              <a:spcBef>
                <a:spcPts val="0"/>
              </a:spcBef>
              <a:spcAft>
                <a:spcPts val="0"/>
              </a:spcAft>
              <a:buNone/>
            </a:pPr>
            <a:r>
              <a:rPr lang="en-US" sz="3600" b="1">
                <a:solidFill>
                  <a:srgbClr val="FFFFFF"/>
                </a:solidFill>
                <a:latin typeface="Calibri"/>
                <a:ea typeface="Calibri"/>
                <a:cs typeface="Calibri"/>
                <a:sym typeface="Calibri"/>
              </a:rPr>
              <a:t>Entrepreneurship: The Promise and Perils of Starting Your Own Business</a:t>
            </a:r>
          </a:p>
        </p:txBody>
      </p:sp>
      <p:sp>
        <p:nvSpPr>
          <p:cNvPr id="263" name="Shape 263"/>
          <p:cNvSpPr txBox="1"/>
          <p:nvPr/>
        </p:nvSpPr>
        <p:spPr>
          <a:xfrm>
            <a:off x="101950" y="2420675"/>
            <a:ext cx="9896100" cy="4728900"/>
          </a:xfrm>
          <a:prstGeom prst="rect">
            <a:avLst/>
          </a:prstGeom>
        </p:spPr>
        <p:txBody>
          <a:bodyPr lIns="38100" tIns="38100" rIns="38100" bIns="38100" anchor="t" anchorCtr="0">
            <a:noAutofit/>
          </a:bodyPr>
          <a:lstStyle/>
          <a:p>
            <a:pPr marL="381000" marR="0" lvl="0" indent="-241300" algn="l" rtl="0">
              <a:lnSpc>
                <a:spcPct val="114236"/>
              </a:lnSpc>
              <a:spcBef>
                <a:spcPts val="0"/>
              </a:spcBef>
              <a:spcAft>
                <a:spcPts val="0"/>
              </a:spcAft>
              <a:buClr>
                <a:srgbClr val="595959"/>
              </a:buClr>
              <a:buSzPct val="138888"/>
              <a:buFont typeface="Arial"/>
              <a:buChar char="•"/>
            </a:pPr>
            <a:r>
              <a:rPr lang="en-US" sz="3600" b="1">
                <a:solidFill>
                  <a:srgbClr val="595959"/>
                </a:solidFill>
                <a:latin typeface="Arial"/>
                <a:ea typeface="Arial"/>
                <a:cs typeface="Arial"/>
                <a:sym typeface="Arial"/>
              </a:rPr>
              <a:t>
</a:t>
            </a:r>
            <a:r>
              <a:rPr lang="en-US" sz="3000">
                <a:solidFill>
                  <a:srgbClr val="595959"/>
                </a:solidFill>
                <a:latin typeface="Calibri"/>
                <a:ea typeface="Calibri"/>
                <a:cs typeface="Calibri"/>
                <a:sym typeface="Calibri"/>
              </a:rPr>
              <a:t>Opportunity for fulfillment</a:t>
            </a:r>
          </a:p>
          <a:p>
            <a:endParaRPr lang="en-US" sz="3000">
              <a:solidFill>
                <a:srgbClr val="595959"/>
              </a:solidFill>
              <a:latin typeface="Calibri"/>
              <a:ea typeface="Calibri"/>
              <a:cs typeface="Calibri"/>
              <a:sym typeface="Calibri"/>
            </a:endParaRPr>
          </a:p>
          <a:p>
            <a:pPr marL="381000" marR="0" lvl="0" indent="-241300" algn="l" rtl="0">
              <a:lnSpc>
                <a:spcPct val="114236"/>
              </a:lnSpc>
              <a:spcBef>
                <a:spcPts val="0"/>
              </a:spcBef>
              <a:spcAft>
                <a:spcPts val="0"/>
              </a:spcAft>
              <a:buClr>
                <a:srgbClr val="595959"/>
              </a:buClr>
              <a:buSzPct val="166666"/>
              <a:buFont typeface="Arial"/>
              <a:buChar char="•"/>
            </a:pPr>
            <a:r>
              <a:rPr lang="en-US" sz="3000">
                <a:solidFill>
                  <a:srgbClr val="595959"/>
                </a:solidFill>
                <a:latin typeface="Calibri"/>
                <a:ea typeface="Calibri"/>
                <a:cs typeface="Calibri"/>
                <a:sym typeface="Calibri"/>
              </a:rPr>
              <a:t>Opportunity for wealth</a:t>
            </a:r>
          </a:p>
          <a:p>
            <a:endParaRPr lang="en-US" sz="3000">
              <a:solidFill>
                <a:srgbClr val="595959"/>
              </a:solidFill>
              <a:latin typeface="Calibri"/>
              <a:ea typeface="Calibri"/>
              <a:cs typeface="Calibri"/>
              <a:sym typeface="Calibri"/>
            </a:endParaRPr>
          </a:p>
          <a:p>
            <a:pPr marL="381000" marR="0" lvl="0" indent="-241300" algn="l" rtl="0">
              <a:lnSpc>
                <a:spcPct val="114236"/>
              </a:lnSpc>
              <a:spcBef>
                <a:spcPts val="0"/>
              </a:spcBef>
              <a:spcAft>
                <a:spcPts val="0"/>
              </a:spcAft>
              <a:buClr>
                <a:srgbClr val="595959"/>
              </a:buClr>
              <a:buSzPct val="166666"/>
              <a:buFont typeface="Arial"/>
              <a:buChar char="•"/>
            </a:pPr>
            <a:r>
              <a:rPr lang="en-US" sz="3000">
                <a:solidFill>
                  <a:srgbClr val="595959"/>
                </a:solidFill>
                <a:latin typeface="Calibri"/>
                <a:ea typeface="Calibri"/>
                <a:cs typeface="Calibri"/>
                <a:sym typeface="Calibri"/>
              </a:rPr>
              <a:t>Flexibility of being in charge of your career</a:t>
            </a:r>
          </a:p>
          <a:p>
            <a:endParaRPr lang="en-US" sz="3000">
              <a:solidFill>
                <a:srgbClr val="595959"/>
              </a:solidFill>
              <a:latin typeface="Calibri"/>
              <a:ea typeface="Calibri"/>
              <a:cs typeface="Calibri"/>
              <a:sym typeface="Calibri"/>
            </a:endParaRPr>
          </a:p>
          <a:p>
            <a:pPr marL="381000" marR="0" lvl="0" indent="-241300" algn="l" rtl="0">
              <a:lnSpc>
                <a:spcPct val="114236"/>
              </a:lnSpc>
              <a:spcBef>
                <a:spcPts val="0"/>
              </a:spcBef>
              <a:spcAft>
                <a:spcPts val="0"/>
              </a:spcAft>
              <a:buClr>
                <a:srgbClr val="595959"/>
              </a:buClr>
              <a:buSzPct val="166666"/>
              <a:buFont typeface="Arial"/>
              <a:buChar char="•"/>
            </a:pPr>
            <a:r>
              <a:rPr lang="en-US" sz="3000">
                <a:solidFill>
                  <a:srgbClr val="595959"/>
                </a:solidFill>
                <a:latin typeface="Calibri"/>
                <a:ea typeface="Calibri"/>
                <a:cs typeface="Calibri"/>
                <a:sym typeface="Calibri"/>
              </a:rPr>
              <a:t>The personal fulfillment of “being the best” (Gitomer)</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67"/>
        <p:cNvGrpSpPr/>
        <p:nvPr/>
      </p:nvGrpSpPr>
      <p:grpSpPr>
        <a:xfrm>
          <a:off x="0" y="0"/>
          <a:ext cx="0" cy="0"/>
          <a:chOff x="0" y="0"/>
          <a:chExt cx="0" cy="0"/>
        </a:xfrm>
      </p:grpSpPr>
      <p:sp>
        <p:nvSpPr>
          <p:cNvPr id="268" name="Shape 268"/>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36"/>
              </a:lnSpc>
              <a:spcBef>
                <a:spcPts val="0"/>
              </a:spcBef>
              <a:spcAft>
                <a:spcPts val="0"/>
              </a:spcAft>
              <a:buNone/>
            </a:pPr>
            <a:r>
              <a:rPr lang="en-US" sz="4800">
                <a:solidFill>
                  <a:srgbClr val="FFFFFF"/>
                </a:solidFill>
                <a:latin typeface="Calibri"/>
                <a:ea typeface="Calibri"/>
                <a:cs typeface="Calibri"/>
                <a:sym typeface="Calibri"/>
              </a:rPr>
              <a:t>Management as an Entrepreneur</a:t>
            </a:r>
          </a:p>
        </p:txBody>
      </p:sp>
      <p:sp>
        <p:nvSpPr>
          <p:cNvPr id="269" name="Shape 269"/>
          <p:cNvSpPr txBox="1"/>
          <p:nvPr/>
        </p:nvSpPr>
        <p:spPr>
          <a:xfrm>
            <a:off x="216846" y="2336775"/>
            <a:ext cx="9753599" cy="4264499"/>
          </a:xfrm>
          <a:prstGeom prst="rect">
            <a:avLst/>
          </a:prstGeom>
        </p:spPr>
        <p:txBody>
          <a:bodyPr lIns="38100" tIns="38100" rIns="38100" bIns="38100" anchor="t" anchorCtr="0">
            <a:noAutofit/>
          </a:bodyPr>
          <a:lstStyle/>
          <a:p>
            <a:pPr marL="381000" marR="0" lvl="0" indent="-279400" algn="l" rtl="0">
              <a:lnSpc>
                <a:spcPct val="114236"/>
              </a:lnSpc>
              <a:spcBef>
                <a:spcPts val="0"/>
              </a:spcBef>
              <a:spcAft>
                <a:spcPts val="0"/>
              </a:spcAft>
              <a:buClr>
                <a:srgbClr val="595959"/>
              </a:buClr>
              <a:buSzPct val="166666"/>
              <a:buFont typeface="Arial"/>
              <a:buChar char="•"/>
            </a:pPr>
            <a:r>
              <a:rPr lang="en-US" sz="3600" b="1">
                <a:solidFill>
                  <a:srgbClr val="595959"/>
                </a:solidFill>
                <a:latin typeface="Arial"/>
                <a:ea typeface="Arial"/>
                <a:cs typeface="Arial"/>
                <a:sym typeface="Arial"/>
              </a:rPr>
              <a:t>
</a:t>
            </a:r>
            <a:r>
              <a:rPr lang="en-US" sz="3600">
                <a:solidFill>
                  <a:srgbClr val="595959"/>
                </a:solidFill>
                <a:latin typeface="Calibri"/>
                <a:ea typeface="Calibri"/>
                <a:cs typeface="Calibri"/>
                <a:sym typeface="Calibri"/>
              </a:rPr>
              <a:t>You are responsible for everything, including the “life-molding” task of personal development (see Gitomer)</a:t>
            </a:r>
          </a:p>
          <a:p>
            <a:pPr marL="381000" marR="0" lvl="0" indent="-279400" algn="l" rtl="0">
              <a:lnSpc>
                <a:spcPct val="114236"/>
              </a:lnSpc>
              <a:spcBef>
                <a:spcPts val="0"/>
              </a:spcBef>
              <a:spcAft>
                <a:spcPts val="0"/>
              </a:spcAft>
              <a:buClr>
                <a:srgbClr val="595959"/>
              </a:buClr>
              <a:buSzPct val="166666"/>
              <a:buFont typeface="Arial"/>
              <a:buChar char="•"/>
            </a:pPr>
            <a:r>
              <a:rPr lang="en-US" sz="3600">
                <a:solidFill>
                  <a:srgbClr val="595959"/>
                </a:solidFill>
                <a:latin typeface="Calibri"/>
                <a:ea typeface="Calibri"/>
                <a:cs typeface="Calibri"/>
                <a:sym typeface="Calibri"/>
              </a:rPr>
              <a:t>Your compensation is based on the profits of the business</a:t>
            </a:r>
          </a:p>
          <a:p>
            <a:pPr marL="381000" marR="0" lvl="0" indent="-279400" algn="l" rtl="0">
              <a:lnSpc>
                <a:spcPct val="114236"/>
              </a:lnSpc>
              <a:spcBef>
                <a:spcPts val="0"/>
              </a:spcBef>
              <a:spcAft>
                <a:spcPts val="0"/>
              </a:spcAft>
              <a:buClr>
                <a:srgbClr val="595959"/>
              </a:buClr>
              <a:buSzPct val="166666"/>
              <a:buFont typeface="Arial"/>
              <a:buChar char="•"/>
            </a:pPr>
            <a:r>
              <a:rPr lang="en-US" sz="3600">
                <a:solidFill>
                  <a:srgbClr val="595959"/>
                </a:solidFill>
                <a:latin typeface="Calibri"/>
                <a:ea typeface="Calibri"/>
                <a:cs typeface="Calibri"/>
                <a:sym typeface="Calibri"/>
              </a:rPr>
              <a:t>You are your own boss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51087" y="558325"/>
            <a:ext cx="9626699" cy="990599"/>
          </a:xfrm>
          <a:prstGeom prst="rect">
            <a:avLst/>
          </a:prstGeom>
        </p:spPr>
        <p:txBody>
          <a:bodyPr lIns="38100" tIns="38100" rIns="38100" bIns="38100" anchor="t" anchorCtr="0">
            <a:noAutofit/>
          </a:bodyPr>
          <a:lstStyle/>
          <a:p>
            <a:pPr rtl="0">
              <a:lnSpc>
                <a:spcPct val="100000"/>
              </a:lnSpc>
              <a:buNone/>
            </a:pPr>
            <a:r>
              <a:rPr lang="en-US" sz="4800">
                <a:solidFill>
                  <a:srgbClr val="F7FFFF"/>
                </a:solidFill>
                <a:latin typeface="Calibri"/>
                <a:ea typeface="Calibri"/>
                <a:cs typeface="Calibri"/>
                <a:sym typeface="Calibri"/>
              </a:rPr>
              <a:t>Being able to hire anyone you want </a:t>
            </a:r>
          </a:p>
        </p:txBody>
      </p:sp>
      <p:sp>
        <p:nvSpPr>
          <p:cNvPr id="275" name="Shape 275"/>
          <p:cNvSpPr txBox="1">
            <a:spLocks noGrp="1"/>
          </p:cNvSpPr>
          <p:nvPr>
            <p:ph type="body" idx="1"/>
          </p:nvPr>
        </p:nvSpPr>
        <p:spPr>
          <a:xfrm>
            <a:off x="280900" y="2805650"/>
            <a:ext cx="9566999" cy="4657199"/>
          </a:xfrm>
          <a:prstGeom prst="rect">
            <a:avLst/>
          </a:prstGeom>
        </p:spPr>
        <p:txBody>
          <a:bodyPr lIns="38100" tIns="38100" rIns="38100" bIns="38100" anchor="t" anchorCtr="0">
            <a:noAutofit/>
          </a:bodyPr>
          <a:lstStyle/>
          <a:p>
            <a:pPr marL="381000" marR="0" lvl="0" indent="-254000" rtl="0">
              <a:lnSpc>
                <a:spcPct val="100000"/>
              </a:lnSpc>
              <a:spcBef>
                <a:spcPts val="0"/>
              </a:spcBef>
              <a:spcAft>
                <a:spcPts val="0"/>
              </a:spcAft>
              <a:buClr>
                <a:srgbClr val="595959"/>
              </a:buClr>
              <a:buSzPct val="100000"/>
              <a:buFont typeface="Arial"/>
              <a:buAutoNum type="alphaUcPeriod"/>
            </a:pPr>
            <a:r>
              <a:rPr lang="en-US" sz="3200">
                <a:solidFill>
                  <a:srgbClr val="595959"/>
                </a:solidFill>
                <a:latin typeface="trebuchet ms"/>
                <a:ea typeface="trebuchet ms"/>
                <a:cs typeface="trebuchet ms"/>
                <a:sym typeface="trebuchet ms"/>
              </a:rPr>
              <a:t>Can be an advantage of working for yourself</a:t>
            </a:r>
          </a:p>
          <a:p>
            <a:endParaRPr lang="en-US" sz="3200">
              <a:solidFill>
                <a:srgbClr val="595959"/>
              </a:solidFill>
              <a:latin typeface="trebuchet ms"/>
              <a:ea typeface="trebuchet ms"/>
              <a:cs typeface="trebuchet ms"/>
              <a:sym typeface="trebuchet ms"/>
            </a:endParaRPr>
          </a:p>
          <a:p>
            <a:pPr marL="381000" marR="0" lvl="0" indent="-254000" rtl="0">
              <a:lnSpc>
                <a:spcPct val="100000"/>
              </a:lnSpc>
              <a:spcBef>
                <a:spcPts val="0"/>
              </a:spcBef>
              <a:spcAft>
                <a:spcPts val="0"/>
              </a:spcAft>
              <a:buClr>
                <a:srgbClr val="595959"/>
              </a:buClr>
              <a:buSzPct val="100000"/>
              <a:buFont typeface="Arial"/>
              <a:buAutoNum type="alphaUcPeriod"/>
            </a:pPr>
            <a:r>
              <a:rPr lang="en-US" sz="3200">
                <a:solidFill>
                  <a:srgbClr val="595959"/>
                </a:solidFill>
                <a:latin typeface="trebuchet ms"/>
                <a:ea typeface="trebuchet ms"/>
                <a:cs typeface="trebuchet ms"/>
                <a:sym typeface="trebuchet ms"/>
              </a:rPr>
              <a:t>Can be a disadvantage of working for yourself</a:t>
            </a:r>
          </a:p>
          <a:p>
            <a:endParaRPr lang="en-US" sz="3200">
              <a:solidFill>
                <a:srgbClr val="595959"/>
              </a:solidFill>
              <a:latin typeface="trebuchet ms"/>
              <a:ea typeface="trebuchet ms"/>
              <a:cs typeface="trebuchet ms"/>
              <a:sym typeface="trebuchet ms"/>
            </a:endParaRPr>
          </a:p>
          <a:p>
            <a:pPr marL="381000" marR="0" lvl="0" indent="-254000" rtl="0">
              <a:lnSpc>
                <a:spcPct val="100000"/>
              </a:lnSpc>
              <a:spcBef>
                <a:spcPts val="0"/>
              </a:spcBef>
              <a:spcAft>
                <a:spcPts val="0"/>
              </a:spcAft>
              <a:buClr>
                <a:srgbClr val="595959"/>
              </a:buClr>
              <a:buSzPct val="100000"/>
              <a:buFont typeface="Arial"/>
              <a:buAutoNum type="alphaUcPeriod"/>
            </a:pPr>
            <a:r>
              <a:rPr lang="en-US" sz="3200">
                <a:solidFill>
                  <a:srgbClr val="595959"/>
                </a:solidFill>
                <a:latin typeface="trebuchet ms"/>
                <a:ea typeface="trebuchet ms"/>
                <a:cs typeface="trebuchet ms"/>
                <a:sym typeface="trebuchet ms"/>
              </a:rPr>
              <a:t>Will never affect your bottom line</a:t>
            </a:r>
          </a:p>
          <a:p>
            <a:endParaRPr lang="en-US" sz="3200">
              <a:solidFill>
                <a:srgbClr val="595959"/>
              </a:solidFill>
              <a:latin typeface="trebuchet ms"/>
              <a:ea typeface="trebuchet ms"/>
              <a:cs typeface="trebuchet ms"/>
              <a:sym typeface="trebuchet ms"/>
            </a:endParaRPr>
          </a:p>
          <a:p>
            <a:pPr marL="381000" marR="0" lvl="0" indent="-254000" rtl="0">
              <a:lnSpc>
                <a:spcPct val="100000"/>
              </a:lnSpc>
              <a:spcBef>
                <a:spcPts val="0"/>
              </a:spcBef>
              <a:spcAft>
                <a:spcPts val="0"/>
              </a:spcAft>
              <a:buClr>
                <a:srgbClr val="595959"/>
              </a:buClr>
              <a:buSzPct val="100000"/>
              <a:buFont typeface="Arial"/>
              <a:buAutoNum type="alphaUcPeriod"/>
            </a:pPr>
            <a:r>
              <a:rPr lang="en-US" sz="3200">
                <a:solidFill>
                  <a:srgbClr val="595959"/>
                </a:solidFill>
                <a:latin typeface="trebuchet ms"/>
                <a:ea typeface="trebuchet ms"/>
                <a:cs typeface="trebuchet ms"/>
                <a:sym typeface="trebuchet ms"/>
              </a:rPr>
              <a:t>All the above are true</a:t>
            </a:r>
          </a:p>
          <a:p>
            <a:endParaRPr lang="en-US" sz="3200">
              <a:solidFill>
                <a:srgbClr val="595959"/>
              </a:solidFill>
              <a:latin typeface="trebuchet ms"/>
              <a:ea typeface="trebuchet ms"/>
              <a:cs typeface="trebuchet ms"/>
              <a:sym typeface="trebuchet ms"/>
            </a:endParaRPr>
          </a:p>
          <a:p>
            <a:pPr marL="381000" marR="0" lvl="0" indent="-254000" rtl="0">
              <a:lnSpc>
                <a:spcPct val="100000"/>
              </a:lnSpc>
              <a:spcBef>
                <a:spcPts val="0"/>
              </a:spcBef>
              <a:spcAft>
                <a:spcPts val="0"/>
              </a:spcAft>
              <a:buClr>
                <a:srgbClr val="595959"/>
              </a:buClr>
              <a:buSzPct val="100000"/>
              <a:buFont typeface="Arial"/>
              <a:buAutoNum type="alphaUcPeriod"/>
            </a:pPr>
            <a:r>
              <a:rPr lang="en-US" sz="3200">
                <a:solidFill>
                  <a:srgbClr val="595959"/>
                </a:solidFill>
                <a:latin typeface="trebuchet ms"/>
                <a:ea typeface="trebuchet ms"/>
                <a:cs typeface="trebuchet ms"/>
                <a:sym typeface="trebuchet ms"/>
              </a:rPr>
              <a:t>Both A and B are true</a:t>
            </a:r>
          </a:p>
        </p:txBody>
      </p:sp>
      <p:sp>
        <p:nvSpPr>
          <p:cNvPr id="276" name="Shape 276"/>
          <p:cNvSpPr txBox="1"/>
          <p:nvPr/>
        </p:nvSpPr>
        <p:spPr>
          <a:xfrm>
            <a:off x="8434375" y="6402375"/>
            <a:ext cx="1186575" cy="86337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Q8</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36"/>
              </a:lnSpc>
              <a:spcBef>
                <a:spcPts val="0"/>
              </a:spcBef>
              <a:spcAft>
                <a:spcPts val="0"/>
              </a:spcAft>
              <a:buNone/>
            </a:pPr>
            <a:r>
              <a:rPr lang="en-US" sz="3600" b="1">
                <a:solidFill>
                  <a:srgbClr val="FFFFFF"/>
                </a:solidFill>
                <a:latin typeface="Arial"/>
                <a:ea typeface="Arial"/>
                <a:cs typeface="Arial"/>
                <a:sym typeface="Arial"/>
              </a:rPr>
              <a:t>Advantages of Working for Yourself</a:t>
            </a:r>
          </a:p>
        </p:txBody>
      </p:sp>
      <p:sp>
        <p:nvSpPr>
          <p:cNvPr id="282" name="Shape 282"/>
          <p:cNvSpPr txBox="1"/>
          <p:nvPr/>
        </p:nvSpPr>
        <p:spPr>
          <a:xfrm>
            <a:off x="889000" y="2743200"/>
            <a:ext cx="8501099" cy="4952399"/>
          </a:xfrm>
          <a:prstGeom prst="rect">
            <a:avLst/>
          </a:prstGeom>
        </p:spPr>
        <p:txBody>
          <a:bodyPr lIns="38100" tIns="38100" rIns="38100" bIns="38100" anchor="t" anchorCtr="0">
            <a:noAutofit/>
          </a:bodyPr>
          <a:lstStyle/>
          <a:p>
            <a:pPr marL="381000" marR="0" lvl="0" indent="-228600" algn="l">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You have complete responsibility for all phases of your company’s operation – you can do everything the way you want</a:t>
            </a:r>
          </a:p>
          <a:p>
            <a:pPr marL="381000" marR="0" lvl="0" indent="-228600" algn="l">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You manage all aspects of the business and have the variety of working in many functional areas.</a:t>
            </a:r>
          </a:p>
          <a:p>
            <a:pPr marL="381000" marR="0" lvl="0" indent="-228600" algn="l">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You can hire anyone you want to work with, including friends and family</a:t>
            </a:r>
          </a:p>
          <a:p>
            <a:pPr marL="381000" marR="0" lvl="0" indent="-228600" algn="l">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Your compensation is based entirely on your own accomplishments</a:t>
            </a:r>
          </a:p>
          <a:p>
            <a:pPr marL="381000" marR="0" lvl="0" indent="-228600" algn="l">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You are your own boss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6"/>
        <p:cNvGrpSpPr/>
        <p:nvPr/>
      </p:nvGrpSpPr>
      <p:grpSpPr>
        <a:xfrm>
          <a:off x="0" y="0"/>
          <a:ext cx="0" cy="0"/>
          <a:chOff x="0" y="0"/>
          <a:chExt cx="0" cy="0"/>
        </a:xfrm>
      </p:grpSpPr>
      <p:sp>
        <p:nvSpPr>
          <p:cNvPr id="287" name="Shape 287"/>
          <p:cNvSpPr txBox="1"/>
          <p:nvPr/>
        </p:nvSpPr>
        <p:spPr>
          <a:xfrm>
            <a:off x="804850" y="2249475"/>
            <a:ext cx="8626474" cy="4551349"/>
          </a:xfrm>
          <a:prstGeom prst="rect">
            <a:avLst/>
          </a:prstGeom>
        </p:spPr>
        <p:txBody>
          <a:bodyPr lIns="38100" tIns="38100" rIns="38100" bIns="38100" anchor="t" anchorCtr="0">
            <a:noAutofit/>
          </a:bodyPr>
          <a:lstStyle/>
          <a:p>
            <a:pPr marL="0" marR="0" indent="0" algn="l">
              <a:lnSpc>
                <a:spcPct val="114062"/>
              </a:lnSpc>
              <a:spcBef>
                <a:spcPts val="0"/>
              </a:spcBef>
              <a:spcAft>
                <a:spcPts val="0"/>
              </a:spcAft>
              <a:buNone/>
            </a:pPr>
            <a:r>
              <a:rPr lang="en-US" sz="4000">
                <a:solidFill>
                  <a:srgbClr val="595959"/>
                </a:solidFill>
                <a:latin typeface="Arial"/>
                <a:ea typeface="Arial"/>
                <a:cs typeface="Arial"/>
                <a:sym typeface="Arial"/>
              </a:rPr>
              <a:t>
</a:t>
            </a:r>
          </a:p>
          <a:p>
            <a:pPr marL="381000" marR="0" lvl="0" indent="-304800" algn="l" rtl="0">
              <a:lnSpc>
                <a:spcPct val="114062"/>
              </a:lnSpc>
              <a:spcBef>
                <a:spcPts val="0"/>
              </a:spcBef>
              <a:spcAft>
                <a:spcPts val="0"/>
              </a:spcAft>
              <a:buClr>
                <a:srgbClr val="595959"/>
              </a:buClr>
              <a:buSzPct val="166666"/>
              <a:buFont typeface="Arial"/>
              <a:buChar char="•"/>
            </a:pPr>
            <a:r>
              <a:rPr lang="en-US" sz="4000">
                <a:solidFill>
                  <a:srgbClr val="595959"/>
                </a:solidFill>
                <a:latin typeface="Arial"/>
                <a:ea typeface="Arial"/>
                <a:cs typeface="Arial"/>
                <a:sym typeface="Arial"/>
              </a:rPr>
              <a:t>What are the Challenges </a:t>
            </a:r>
          </a:p>
          <a:p>
            <a:pPr marR="0" lvl="0" algn="l">
              <a:lnSpc>
                <a:spcPct val="114062"/>
              </a:lnSpc>
              <a:spcBef>
                <a:spcPts val="0"/>
              </a:spcBef>
              <a:spcAft>
                <a:spcPts val="0"/>
              </a:spcAft>
              <a:buNone/>
            </a:pPr>
            <a:r>
              <a:rPr lang="en-US" sz="4000">
                <a:solidFill>
                  <a:srgbClr val="595959"/>
                </a:solidFill>
                <a:latin typeface="Arial"/>
                <a:ea typeface="Arial"/>
                <a:cs typeface="Arial"/>
                <a:sym typeface="Arial"/>
              </a:rPr>
              <a:t>(or disadvantages)?</a:t>
            </a:r>
          </a:p>
        </p:txBody>
      </p:sp>
      <p:sp>
        <p:nvSpPr>
          <p:cNvPr id="288" name="Shape 288"/>
          <p:cNvSpPr txBox="1"/>
          <p:nvPr/>
        </p:nvSpPr>
        <p:spPr>
          <a:xfrm>
            <a:off x="1568450" y="558800"/>
            <a:ext cx="7353300" cy="822324"/>
          </a:xfrm>
          <a:prstGeom prst="rect">
            <a:avLst/>
          </a:prstGeom>
        </p:spPr>
        <p:txBody>
          <a:bodyPr lIns="38100" tIns="38100" rIns="38100" bIns="38100" anchor="t" anchorCtr="0">
            <a:noAutofit/>
          </a:bodyPr>
          <a:lstStyle/>
          <a:p>
            <a:pPr marL="0" marR="0" indent="0" algn="l">
              <a:lnSpc>
                <a:spcPct val="114030"/>
              </a:lnSpc>
              <a:spcBef>
                <a:spcPts val="0"/>
              </a:spcBef>
              <a:spcAft>
                <a:spcPts val="0"/>
              </a:spcAft>
              <a:buNone/>
            </a:pPr>
            <a:r>
              <a:rPr lang="en-US" sz="4900">
                <a:solidFill>
                  <a:srgbClr val="FFFFFF"/>
                </a:solidFill>
                <a:latin typeface="Arial"/>
                <a:ea typeface="Arial"/>
                <a:cs typeface="Arial"/>
                <a:sym typeface="Arial"/>
              </a:rPr>
              <a:t>On the other hand…</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258674" y="672900"/>
            <a:ext cx="9642600" cy="1000200"/>
          </a:xfrm>
          <a:prstGeom prst="rect">
            <a:avLst/>
          </a:prstGeom>
        </p:spPr>
        <p:txBody>
          <a:bodyPr lIns="38100" tIns="38100" rIns="38100" bIns="38100" anchor="t" anchorCtr="0">
            <a:noAutofit/>
          </a:bodyPr>
          <a:lstStyle/>
          <a:p>
            <a:pPr algn="ctr" rtl="0">
              <a:lnSpc>
                <a:spcPct val="100000"/>
              </a:lnSpc>
              <a:buNone/>
            </a:pPr>
            <a:r>
              <a:rPr lang="en-US" sz="3600">
                <a:solidFill>
                  <a:srgbClr val="FFFFFF"/>
                </a:solidFill>
                <a:latin typeface="Calibri"/>
                <a:ea typeface="Calibri"/>
                <a:cs typeface="Calibri"/>
                <a:sym typeface="Calibri"/>
              </a:rPr>
              <a:t>What is NOT a challenge of working for yourself?</a:t>
            </a:r>
          </a:p>
        </p:txBody>
      </p:sp>
      <p:sp>
        <p:nvSpPr>
          <p:cNvPr id="294" name="Shape 294"/>
          <p:cNvSpPr txBox="1">
            <a:spLocks noGrp="1"/>
          </p:cNvSpPr>
          <p:nvPr>
            <p:ph type="body" idx="1"/>
          </p:nvPr>
        </p:nvSpPr>
        <p:spPr>
          <a:xfrm>
            <a:off x="346900" y="2644965"/>
            <a:ext cx="9709500" cy="4604400"/>
          </a:xfrm>
          <a:prstGeom prst="rect">
            <a:avLst/>
          </a:prstGeom>
        </p:spPr>
        <p:txBody>
          <a:bodyPr lIns="38100" tIns="38100" rIns="38100" bIns="38100" anchor="t" anchorCtr="0">
            <a:noAutofit/>
          </a:bodyPr>
          <a:lstStyle/>
          <a:p>
            <a:pPr lvl="0" rtl="0">
              <a:lnSpc>
                <a:spcPct val="100000"/>
              </a:lnSpc>
              <a:buNone/>
            </a:pPr>
            <a:r>
              <a:rPr lang="en-US" sz="2666">
                <a:solidFill>
                  <a:srgbClr val="000000"/>
                </a:solidFill>
                <a:latin typeface="Arial"/>
                <a:ea typeface="Arial"/>
                <a:cs typeface="Arial"/>
                <a:sym typeface="Arial"/>
              </a:rPr>
              <a:t>
</a:t>
            </a:r>
            <a:r>
              <a:rPr lang="en-US" sz="3466"/>
              <a:t>A</a:t>
            </a:r>
            <a:r>
              <a:rPr lang="en-US" sz="3466">
                <a:solidFill>
                  <a:srgbClr val="000000"/>
                </a:solidFill>
                <a:latin typeface="Arial"/>
                <a:ea typeface="Arial"/>
                <a:cs typeface="Arial"/>
                <a:sym typeface="Arial"/>
              </a:rPr>
              <a:t>.</a:t>
            </a:r>
            <a:r>
              <a:rPr lang="en-US" sz="2933">
                <a:solidFill>
                  <a:srgbClr val="000000"/>
                </a:solidFill>
                <a:latin typeface="Arial"/>
                <a:ea typeface="Arial"/>
                <a:cs typeface="Arial"/>
                <a:sym typeface="Arial"/>
              </a:rPr>
              <a:t> Making Financial Decisions</a:t>
            </a:r>
          </a:p>
          <a:p>
            <a:endParaRPr lang="en-US" sz="2933">
              <a:solidFill>
                <a:srgbClr val="000000"/>
              </a:solidFill>
              <a:latin typeface="Arial"/>
              <a:ea typeface="Arial"/>
              <a:cs typeface="Arial"/>
              <a:sym typeface="Arial"/>
            </a:endParaRPr>
          </a:p>
          <a:p>
            <a:pPr lvl="0" rtl="0">
              <a:lnSpc>
                <a:spcPct val="100000"/>
              </a:lnSpc>
              <a:buNone/>
            </a:pPr>
            <a:r>
              <a:rPr lang="en-US" sz="2933"/>
              <a:t>B</a:t>
            </a:r>
            <a:r>
              <a:rPr lang="en-US" sz="2933">
                <a:solidFill>
                  <a:srgbClr val="000000"/>
                </a:solidFill>
                <a:latin typeface="Arial"/>
                <a:ea typeface="Arial"/>
                <a:cs typeface="Arial"/>
                <a:sym typeface="Arial"/>
              </a:rPr>
              <a:t>. Managing Employees</a:t>
            </a:r>
          </a:p>
          <a:p>
            <a:endParaRPr lang="en-US" sz="2933">
              <a:solidFill>
                <a:srgbClr val="000000"/>
              </a:solidFill>
              <a:latin typeface="Arial"/>
              <a:ea typeface="Arial"/>
              <a:cs typeface="Arial"/>
              <a:sym typeface="Arial"/>
            </a:endParaRPr>
          </a:p>
          <a:p>
            <a:pPr lvl="0" rtl="0">
              <a:lnSpc>
                <a:spcPct val="100000"/>
              </a:lnSpc>
              <a:buNone/>
            </a:pPr>
            <a:r>
              <a:rPr lang="en-US" sz="2933"/>
              <a:t>C</a:t>
            </a:r>
            <a:r>
              <a:rPr lang="en-US" sz="2933">
                <a:solidFill>
                  <a:srgbClr val="000000"/>
                </a:solidFill>
                <a:latin typeface="Arial"/>
                <a:ea typeface="Arial"/>
                <a:cs typeface="Arial"/>
                <a:sym typeface="Arial"/>
              </a:rPr>
              <a:t>. Deciding on what to serve employees for lunch</a:t>
            </a:r>
          </a:p>
          <a:p>
            <a:endParaRPr lang="en-US" sz="2933">
              <a:solidFill>
                <a:srgbClr val="000000"/>
              </a:solidFill>
              <a:latin typeface="Arial"/>
              <a:ea typeface="Arial"/>
              <a:cs typeface="Arial"/>
              <a:sym typeface="Arial"/>
            </a:endParaRPr>
          </a:p>
          <a:p>
            <a:pPr lvl="0" rtl="0">
              <a:lnSpc>
                <a:spcPct val="100000"/>
              </a:lnSpc>
              <a:buNone/>
            </a:pPr>
            <a:r>
              <a:rPr lang="en-US" sz="2933"/>
              <a:t>D</a:t>
            </a:r>
            <a:r>
              <a:rPr lang="en-US" sz="2933">
                <a:solidFill>
                  <a:srgbClr val="000000"/>
                </a:solidFill>
                <a:latin typeface="Arial"/>
                <a:ea typeface="Arial"/>
                <a:cs typeface="Arial"/>
                <a:sym typeface="Arial"/>
              </a:rPr>
              <a:t>. Managing Yourself and Your Time</a:t>
            </a:r>
          </a:p>
          <a:p>
            <a:endParaRPr lang="en-US" sz="2933">
              <a:solidFill>
                <a:srgbClr val="000000"/>
              </a:solidFill>
              <a:latin typeface="Arial"/>
              <a:ea typeface="Arial"/>
              <a:cs typeface="Arial"/>
              <a:sym typeface="Arial"/>
            </a:endParaRPr>
          </a:p>
          <a:p>
            <a:pPr rtl="0">
              <a:lnSpc>
                <a:spcPct val="100000"/>
              </a:lnSpc>
              <a:buNone/>
            </a:pPr>
            <a:r>
              <a:rPr lang="en-US" sz="2933"/>
              <a:t>E</a:t>
            </a:r>
            <a:r>
              <a:rPr lang="en-US" sz="2933">
                <a:solidFill>
                  <a:srgbClr val="000000"/>
                </a:solidFill>
                <a:latin typeface="Arial"/>
                <a:ea typeface="Arial"/>
                <a:cs typeface="Arial"/>
                <a:sym typeface="Arial"/>
              </a:rPr>
              <a:t>. None of the above</a:t>
            </a:r>
          </a:p>
        </p:txBody>
      </p:sp>
      <p:sp>
        <p:nvSpPr>
          <p:cNvPr id="295" name="Shape 295"/>
          <p:cNvSpPr txBox="1"/>
          <p:nvPr/>
        </p:nvSpPr>
        <p:spPr>
          <a:xfrm>
            <a:off x="8739175" y="6402375"/>
            <a:ext cx="1086700" cy="96142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Q9</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99"/>
        <p:cNvGrpSpPr/>
        <p:nvPr/>
      </p:nvGrpSpPr>
      <p:grpSpPr>
        <a:xfrm>
          <a:off x="0" y="0"/>
          <a:ext cx="0" cy="0"/>
          <a:chOff x="0" y="0"/>
          <a:chExt cx="0" cy="0"/>
        </a:xfrm>
      </p:grpSpPr>
      <p:sp>
        <p:nvSpPr>
          <p:cNvPr id="300" name="Shape 300"/>
          <p:cNvSpPr txBox="1">
            <a:spLocks noGrp="1"/>
          </p:cNvSpPr>
          <p:nvPr>
            <p:ph type="ctrTitle"/>
          </p:nvPr>
        </p:nvSpPr>
        <p:spPr>
          <a:xfrm>
            <a:off x="349250" y="304800"/>
            <a:ext cx="9659924" cy="1233474"/>
          </a:xfrm>
          <a:prstGeom prst="rect">
            <a:avLst/>
          </a:prstGeom>
        </p:spPr>
        <p:txBody>
          <a:bodyPr lIns="38100" tIns="38100" rIns="38100" bIns="38100" anchor="ctr" anchorCtr="0">
            <a:noAutofit/>
          </a:bodyPr>
          <a:lstStyle/>
          <a:p>
            <a:pPr marL="0" marR="0" indent="0" algn="ctr">
              <a:lnSpc>
                <a:spcPct val="113953"/>
              </a:lnSpc>
              <a:spcBef>
                <a:spcPts val="0"/>
              </a:spcBef>
              <a:spcAft>
                <a:spcPts val="0"/>
              </a:spcAft>
              <a:buNone/>
            </a:pPr>
            <a:r>
              <a:rPr lang="en-US" sz="4300">
                <a:solidFill>
                  <a:srgbClr val="FFFFFF"/>
                </a:solidFill>
                <a:latin typeface="Arial"/>
                <a:ea typeface="Arial"/>
                <a:cs typeface="Arial"/>
                <a:sym typeface="Arial"/>
              </a:rPr>
              <a:t>Will Social Media Change Everything?</a:t>
            </a:r>
          </a:p>
        </p:txBody>
      </p:sp>
      <p:pic>
        <p:nvPicPr>
          <p:cNvPr id="301" name="Shape 301"/>
          <p:cNvPicPr preferRelativeResize="0"/>
          <p:nvPr/>
        </p:nvPicPr>
        <p:blipFill>
          <a:blip r:embed="rId4"/>
          <a:stretch>
            <a:fillRect/>
          </a:stretch>
        </p:blipFill>
        <p:spPr>
          <a:xfrm>
            <a:off x="1925250" y="3448050"/>
            <a:ext cx="5937774" cy="3314700"/>
          </a:xfrm>
          <a:prstGeom prst="rect">
            <a:avLst/>
          </a:prstGeom>
        </p:spPr>
      </p:pic>
      <p:sp>
        <p:nvSpPr>
          <p:cNvPr id="302" name="Shape 302"/>
          <p:cNvSpPr txBox="1"/>
          <p:nvPr/>
        </p:nvSpPr>
        <p:spPr>
          <a:xfrm>
            <a:off x="146050" y="6705600"/>
            <a:ext cx="9877424" cy="1555725"/>
          </a:xfrm>
          <a:prstGeom prst="rect">
            <a:avLst/>
          </a:prstGeom>
        </p:spPr>
        <p:txBody>
          <a:bodyPr lIns="38100" tIns="38100" rIns="38100" bIns="38100" anchor="t" anchorCtr="0">
            <a:noAutofit/>
          </a:bodyPr>
          <a:lstStyle/>
          <a:p>
            <a:pPr marL="0" marR="0" indent="0" algn="ctr" rtl="0">
              <a:lnSpc>
                <a:spcPct val="114062"/>
              </a:lnSpc>
              <a:spcBef>
                <a:spcPts val="0"/>
              </a:spcBef>
              <a:spcAft>
                <a:spcPts val="0"/>
              </a:spcAft>
              <a:buNone/>
            </a:pPr>
            <a:r>
              <a:rPr lang="en-US" sz="2400">
                <a:solidFill>
                  <a:srgbClr val="000000"/>
                </a:solidFill>
                <a:latin typeface="Arial"/>
                <a:ea typeface="Arial"/>
                <a:cs typeface="Arial"/>
                <a:sym typeface="Arial"/>
              </a:rPr>
              <a:t>
</a:t>
            </a:r>
            <a:r>
              <a:rPr lang="en-US" sz="2400" u="sng">
                <a:solidFill>
                  <a:srgbClr val="0000FF"/>
                </a:solidFill>
                <a:latin typeface="Arial"/>
                <a:ea typeface="Arial"/>
                <a:cs typeface="Arial"/>
                <a:sym typeface="Arial"/>
                <a:hlinkClick r:id="rId5"/>
              </a:rPr>
              <a:t>IS SOCIALMEDIA A FAD?</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FFFFFF"/>
                </a:solidFill>
                <a:latin typeface="Arial"/>
                <a:ea typeface="Arial"/>
                <a:cs typeface="Arial"/>
                <a:sym typeface="Arial"/>
              </a:rPr>
              <a:t>What is NOT a social media platform?</a:t>
            </a:r>
          </a:p>
        </p:txBody>
      </p:sp>
      <p:sp>
        <p:nvSpPr>
          <p:cNvPr id="308" name="Shape 308"/>
          <p:cNvSpPr txBox="1">
            <a:spLocks noGrp="1"/>
          </p:cNvSpPr>
          <p:nvPr>
            <p:ph type="body" idx="1"/>
          </p:nvPr>
        </p:nvSpPr>
        <p:spPr>
          <a:xfrm>
            <a:off x="229250" y="2973150"/>
            <a:ext cx="9798899" cy="3494699"/>
          </a:xfrm>
          <a:prstGeom prst="rect">
            <a:avLst/>
          </a:prstGeom>
        </p:spPr>
        <p:txBody>
          <a:bodyPr lIns="38100" tIns="38100" rIns="38100" bIns="38100" anchor="t" anchorCtr="0">
            <a:noAutofit/>
          </a:bodyPr>
          <a:lstStyle/>
          <a:p>
            <a:pPr rtl="0">
              <a:lnSpc>
                <a:spcPct val="100000"/>
              </a:lnSpc>
              <a:buNone/>
            </a:pPr>
            <a:r>
              <a:rPr lang="en-US" sz="3200"/>
              <a:t>A</a:t>
            </a:r>
            <a:r>
              <a:rPr lang="en-US" sz="3200">
                <a:solidFill>
                  <a:srgbClr val="000000"/>
                </a:solidFill>
                <a:latin typeface="Arial"/>
                <a:ea typeface="Arial"/>
                <a:cs typeface="Arial"/>
                <a:sym typeface="Arial"/>
              </a:rPr>
              <a:t>. Facebook</a:t>
            </a:r>
          </a:p>
          <a:p>
            <a:pPr rtl="0">
              <a:lnSpc>
                <a:spcPct val="100000"/>
              </a:lnSpc>
              <a:buNone/>
            </a:pPr>
            <a:r>
              <a:rPr lang="en-US" sz="3200"/>
              <a:t>B</a:t>
            </a:r>
            <a:r>
              <a:rPr lang="en-US" sz="3200">
                <a:solidFill>
                  <a:srgbClr val="000000"/>
                </a:solidFill>
                <a:latin typeface="Arial"/>
                <a:ea typeface="Arial"/>
                <a:cs typeface="Arial"/>
                <a:sym typeface="Arial"/>
              </a:rPr>
              <a:t>. Linked In</a:t>
            </a:r>
          </a:p>
          <a:p>
            <a:pPr rtl="0">
              <a:lnSpc>
                <a:spcPct val="100000"/>
              </a:lnSpc>
              <a:buNone/>
            </a:pPr>
            <a:r>
              <a:rPr lang="en-US" sz="3200"/>
              <a:t>C</a:t>
            </a:r>
            <a:r>
              <a:rPr lang="en-US" sz="3200">
                <a:solidFill>
                  <a:srgbClr val="000000"/>
                </a:solidFill>
                <a:latin typeface="Arial"/>
                <a:ea typeface="Arial"/>
                <a:cs typeface="Arial"/>
                <a:sym typeface="Arial"/>
              </a:rPr>
              <a:t>. Twitter</a:t>
            </a:r>
          </a:p>
          <a:p>
            <a:pPr rtl="0">
              <a:lnSpc>
                <a:spcPct val="100000"/>
              </a:lnSpc>
              <a:buNone/>
            </a:pPr>
            <a:r>
              <a:rPr lang="en-US" sz="3200"/>
              <a:t>D</a:t>
            </a:r>
            <a:r>
              <a:rPr lang="en-US" sz="3200">
                <a:solidFill>
                  <a:srgbClr val="000000"/>
                </a:solidFill>
                <a:latin typeface="Arial"/>
                <a:ea typeface="Arial"/>
                <a:cs typeface="Arial"/>
                <a:sym typeface="Arial"/>
              </a:rPr>
              <a:t>. Apple iOS</a:t>
            </a:r>
          </a:p>
          <a:p>
            <a:pPr rtl="0">
              <a:lnSpc>
                <a:spcPct val="100000"/>
              </a:lnSpc>
              <a:buNone/>
            </a:pPr>
            <a:r>
              <a:rPr lang="en-US" sz="3200"/>
              <a:t>E</a:t>
            </a:r>
            <a:r>
              <a:rPr lang="en-US" sz="3200">
                <a:solidFill>
                  <a:srgbClr val="000000"/>
                </a:solidFill>
                <a:latin typeface="Arial"/>
                <a:ea typeface="Arial"/>
                <a:cs typeface="Arial"/>
                <a:sym typeface="Arial"/>
              </a:rPr>
              <a:t>. Pinterest</a:t>
            </a:r>
          </a:p>
        </p:txBody>
      </p:sp>
      <p:sp>
        <p:nvSpPr>
          <p:cNvPr id="309" name="Shape 309"/>
          <p:cNvSpPr txBox="1"/>
          <p:nvPr/>
        </p:nvSpPr>
        <p:spPr>
          <a:xfrm>
            <a:off x="8535975" y="6503975"/>
            <a:ext cx="1086700" cy="86337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Q10</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13"/>
        <p:cNvGrpSpPr/>
        <p:nvPr/>
      </p:nvGrpSpPr>
      <p:grpSpPr>
        <a:xfrm>
          <a:off x="0" y="0"/>
          <a:ext cx="0" cy="0"/>
          <a:chOff x="0" y="0"/>
          <a:chExt cx="0" cy="0"/>
        </a:xfrm>
      </p:grpSpPr>
      <p:sp>
        <p:nvSpPr>
          <p:cNvPr id="314" name="Shape 314"/>
          <p:cNvSpPr txBox="1">
            <a:spLocks noGrp="1"/>
          </p:cNvSpPr>
          <p:nvPr>
            <p:ph type="ctrTitle"/>
          </p:nvPr>
        </p:nvSpPr>
        <p:spPr>
          <a:xfrm>
            <a:off x="552450" y="433375"/>
            <a:ext cx="9131300" cy="1342821"/>
          </a:xfrm>
          <a:prstGeom prst="rect">
            <a:avLst/>
          </a:prstGeom>
        </p:spPr>
        <p:txBody>
          <a:bodyPr lIns="38100" tIns="38100" rIns="38100" bIns="38100" anchor="ctr" anchorCtr="0">
            <a:noAutofit/>
          </a:bodyPr>
          <a:lstStyle/>
          <a:p>
            <a:pPr marL="0" marR="0" indent="0" algn="ctr">
              <a:lnSpc>
                <a:spcPct val="114144"/>
              </a:lnSpc>
              <a:spcBef>
                <a:spcPts val="0"/>
              </a:spcBef>
              <a:spcAft>
                <a:spcPts val="0"/>
              </a:spcAft>
              <a:buNone/>
            </a:pPr>
            <a:r>
              <a:rPr lang="en-US" sz="3800">
                <a:solidFill>
                  <a:srgbClr val="FFFFFF"/>
                </a:solidFill>
                <a:latin typeface="Arial"/>
                <a:ea typeface="Arial"/>
                <a:cs typeface="Arial"/>
                <a:sym typeface="Arial"/>
              </a:rPr>
              <a:t>Social Networking, Influence, and Your Own Business Success</a:t>
            </a:r>
          </a:p>
        </p:txBody>
      </p:sp>
      <p:sp>
        <p:nvSpPr>
          <p:cNvPr id="315" name="Shape 315"/>
          <p:cNvSpPr txBox="1"/>
          <p:nvPr/>
        </p:nvSpPr>
        <p:spPr>
          <a:xfrm>
            <a:off x="866775" y="3128950"/>
            <a:ext cx="8501049" cy="3784600"/>
          </a:xfrm>
          <a:prstGeom prst="rect">
            <a:avLst/>
          </a:prstGeom>
        </p:spPr>
        <p:txBody>
          <a:bodyPr lIns="38100" tIns="38100" rIns="38100" bIns="38100" anchor="t" anchorCtr="0">
            <a:noAutofit/>
          </a:bodyPr>
          <a:lstStyle/>
          <a:p>
            <a:pPr marL="381000" marR="0" lvl="0" indent="-253999" algn="l">
              <a:lnSpc>
                <a:spcPct val="114062"/>
              </a:lnSpc>
              <a:spcBef>
                <a:spcPts val="0"/>
              </a:spcBef>
              <a:spcAft>
                <a:spcPts val="0"/>
              </a:spcAft>
              <a:buClr>
                <a:srgbClr val="595959"/>
              </a:buClr>
              <a:buSzPct val="166666"/>
              <a:buFont typeface="Arial"/>
              <a:buChar char="•"/>
            </a:pPr>
            <a:r>
              <a:rPr lang="en-US" sz="3199" b="1">
                <a:solidFill>
                  <a:srgbClr val="595959"/>
                </a:solidFill>
                <a:latin typeface="Arial"/>
                <a:ea typeface="Arial"/>
                <a:cs typeface="Arial"/>
                <a:sym typeface="Arial"/>
              </a:rPr>
              <a:t>33 million people in the room</a:t>
            </a:r>
          </a:p>
          <a:p>
            <a:pPr marL="381000" marR="0" lvl="0" indent="-253999" algn="l">
              <a:lnSpc>
                <a:spcPct val="114062"/>
              </a:lnSpc>
              <a:spcBef>
                <a:spcPts val="0"/>
              </a:spcBef>
              <a:spcAft>
                <a:spcPts val="0"/>
              </a:spcAft>
              <a:buClr>
                <a:srgbClr val="595959"/>
              </a:buClr>
              <a:buSzPct val="166666"/>
              <a:buFont typeface="Arial"/>
              <a:buChar char="•"/>
            </a:pPr>
            <a:r>
              <a:rPr lang="en-US" sz="3199" b="1">
                <a:solidFill>
                  <a:srgbClr val="595959"/>
                </a:solidFill>
                <a:latin typeface="Arial"/>
                <a:ea typeface="Arial"/>
                <a:cs typeface="Arial"/>
                <a:sym typeface="Arial"/>
              </a:rPr>
              <a:t>Social capital, cultural capital, and financial capital</a:t>
            </a:r>
          </a:p>
          <a:p>
            <a:pPr marL="381000" marR="0" lvl="0" indent="-253999" algn="l">
              <a:lnSpc>
                <a:spcPct val="114062"/>
              </a:lnSpc>
              <a:spcBef>
                <a:spcPts val="0"/>
              </a:spcBef>
              <a:spcAft>
                <a:spcPts val="0"/>
              </a:spcAft>
              <a:buClr>
                <a:srgbClr val="595959"/>
              </a:buClr>
              <a:buSzPct val="166666"/>
              <a:buFont typeface="Arial"/>
              <a:buChar char="•"/>
            </a:pPr>
            <a:r>
              <a:rPr lang="en-US" sz="3199" b="1">
                <a:solidFill>
                  <a:srgbClr val="595959"/>
                </a:solidFill>
                <a:latin typeface="Arial"/>
                <a:ea typeface="Arial"/>
                <a:cs typeface="Arial"/>
                <a:sym typeface="Arial"/>
              </a:rPr>
              <a:t>Virality, communities, and distribution opportunities</a:t>
            </a:r>
          </a:p>
          <a:p>
            <a:pPr marL="381000" marR="0" lvl="0" indent="-253999" algn="l">
              <a:lnSpc>
                <a:spcPct val="114062"/>
              </a:lnSpc>
              <a:spcBef>
                <a:spcPts val="0"/>
              </a:spcBef>
              <a:spcAft>
                <a:spcPts val="0"/>
              </a:spcAft>
              <a:buClr>
                <a:srgbClr val="595959"/>
              </a:buClr>
              <a:buSzPct val="166666"/>
              <a:buFont typeface="Arial"/>
              <a:buChar char="•"/>
            </a:pPr>
            <a:r>
              <a:rPr lang="en-US" sz="3199" b="1">
                <a:solidFill>
                  <a:srgbClr val="595959"/>
                </a:solidFill>
                <a:latin typeface="Arial"/>
                <a:ea typeface="Arial"/>
                <a:cs typeface="Arial"/>
                <a:sym typeface="Arial"/>
              </a:rPr>
              <a:t>Crowdsourcing, co-creating, and production opportunities</a:t>
            </a:r>
          </a:p>
          <a:p>
            <a:pPr marL="381000" marR="0" lvl="0" indent="-253999" algn="l">
              <a:lnSpc>
                <a:spcPct val="114062"/>
              </a:lnSpc>
              <a:spcBef>
                <a:spcPts val="0"/>
              </a:spcBef>
              <a:spcAft>
                <a:spcPts val="0"/>
              </a:spcAft>
              <a:buClr>
                <a:srgbClr val="595959"/>
              </a:buClr>
              <a:buSzPct val="166666"/>
              <a:buFont typeface="Arial"/>
              <a:buChar char="•"/>
            </a:pPr>
            <a:r>
              <a:rPr lang="en-US" sz="3199" b="1">
                <a:solidFill>
                  <a:srgbClr val="595959"/>
                </a:solidFill>
                <a:latin typeface="Arial"/>
                <a:ea typeface="Arial"/>
                <a:cs typeface="Arial"/>
                <a:sym typeface="Arial"/>
              </a:rPr>
              <a:t>Our continuing relationship?</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19"/>
        <p:cNvGrpSpPr/>
        <p:nvPr/>
      </p:nvGrpSpPr>
      <p:grpSpPr>
        <a:xfrm>
          <a:off x="0" y="0"/>
          <a:ext cx="0" cy="0"/>
          <a:chOff x="0" y="0"/>
          <a:chExt cx="0" cy="0"/>
        </a:xfrm>
      </p:grpSpPr>
      <p:sp>
        <p:nvSpPr>
          <p:cNvPr id="320" name="Shape 320"/>
          <p:cNvSpPr txBox="1">
            <a:spLocks noGrp="1"/>
          </p:cNvSpPr>
          <p:nvPr>
            <p:ph type="ctrTitle"/>
          </p:nvPr>
        </p:nvSpPr>
        <p:spPr>
          <a:xfrm>
            <a:off x="552450" y="433375"/>
            <a:ext cx="9131300" cy="1277529"/>
          </a:xfrm>
          <a:prstGeom prst="rect">
            <a:avLst/>
          </a:prstGeom>
        </p:spPr>
        <p:txBody>
          <a:bodyPr lIns="38100" tIns="38100" rIns="38100" bIns="38100" anchor="ctr" anchorCtr="0">
            <a:noAutofit/>
          </a:bodyPr>
          <a:lstStyle/>
          <a:p>
            <a:pPr marL="0" marR="0" indent="0" algn="ctr">
              <a:lnSpc>
                <a:spcPct val="114236"/>
              </a:lnSpc>
              <a:spcBef>
                <a:spcPts val="0"/>
              </a:spcBef>
              <a:spcAft>
                <a:spcPts val="0"/>
              </a:spcAft>
              <a:buNone/>
            </a:pPr>
            <a:r>
              <a:rPr lang="en-US" sz="3600" b="1">
                <a:solidFill>
                  <a:srgbClr val="FFFFFF"/>
                </a:solidFill>
                <a:latin typeface="Arial"/>
                <a:ea typeface="Arial"/>
                <a:cs typeface="Arial"/>
                <a:sym typeface="Arial"/>
              </a:rPr>
              <a:t>Common Challenges of Running Your Own Business</a:t>
            </a:r>
          </a:p>
        </p:txBody>
      </p:sp>
      <p:sp>
        <p:nvSpPr>
          <p:cNvPr id="321" name="Shape 321"/>
          <p:cNvSpPr txBox="1"/>
          <p:nvPr/>
        </p:nvSpPr>
        <p:spPr>
          <a:xfrm>
            <a:off x="-9709" y="2595725"/>
            <a:ext cx="9929399" cy="4546499"/>
          </a:xfrm>
          <a:prstGeom prst="rect">
            <a:avLst/>
          </a:prstGeom>
        </p:spPr>
        <p:txBody>
          <a:bodyPr lIns="38100" tIns="38100" rIns="38100" bIns="38100" anchor="t" anchorCtr="0">
            <a:noAutofit/>
          </a:bodyPr>
          <a:lstStyle/>
          <a:p>
            <a:pPr marL="381000" marR="0" lvl="0" indent="-228600" algn="l" rtl="0">
              <a:lnSpc>
                <a:spcPct val="114285"/>
              </a:lnSpc>
              <a:spcBef>
                <a:spcPts val="0"/>
              </a:spcBef>
              <a:spcAft>
                <a:spcPts val="0"/>
              </a:spcAft>
              <a:buClr>
                <a:srgbClr val="595959"/>
              </a:buClr>
              <a:buSzPct val="166666"/>
              <a:buFont typeface="Arial"/>
              <a:buChar char="•"/>
            </a:pPr>
            <a:r>
              <a:rPr lang="en-US" sz="2800" b="1">
                <a:solidFill>
                  <a:srgbClr val="595959"/>
                </a:solidFill>
                <a:latin typeface="Arial"/>
                <a:ea typeface="Arial"/>
                <a:cs typeface="Arial"/>
                <a:sym typeface="Arial"/>
              </a:rPr>
              <a:t>
</a:t>
            </a:r>
            <a:r>
              <a:rPr lang="en-US" sz="2800">
                <a:solidFill>
                  <a:srgbClr val="595959"/>
                </a:solidFill>
                <a:latin typeface="Calibri"/>
                <a:ea typeface="Calibri"/>
                <a:cs typeface="Calibri"/>
                <a:sym typeface="Calibri"/>
              </a:rPr>
              <a:t>Financial challenges (money to get started, generating enough revenue to pay your bills and yourself)</a:t>
            </a:r>
          </a:p>
          <a:p>
            <a:pPr marL="381000" marR="0" lvl="0" indent="-228600" algn="l" rtl="0">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Managing different functional areas requiring different skills</a:t>
            </a:r>
          </a:p>
          <a:p>
            <a:pPr marL="381000" marR="0" lvl="0" indent="-228600" algn="l" rtl="0">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Managing employees</a:t>
            </a:r>
          </a:p>
          <a:p>
            <a:pPr marL="381000" marR="0" lvl="0" indent="-228600" algn="l" rtl="0">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Managing yourself (there is no one else to do this job)</a:t>
            </a:r>
          </a:p>
          <a:p>
            <a:pPr marL="381000" marR="0" lvl="0" indent="-228600" algn="l">
              <a:lnSpc>
                <a:spcPct val="114285"/>
              </a:lnSpc>
              <a:spcBef>
                <a:spcPts val="0"/>
              </a:spcBef>
              <a:spcAft>
                <a:spcPts val="0"/>
              </a:spcAft>
              <a:buClr>
                <a:srgbClr val="595959"/>
              </a:buClr>
              <a:buSzPct val="166666"/>
              <a:buFont typeface="Arial"/>
              <a:buChar char="•"/>
            </a:pPr>
            <a:r>
              <a:rPr lang="en-US" sz="2800">
                <a:solidFill>
                  <a:srgbClr val="595959"/>
                </a:solidFill>
                <a:latin typeface="Calibri"/>
                <a:ea typeface="Calibri"/>
                <a:cs typeface="Calibri"/>
                <a:sym typeface="Calibri"/>
              </a:rPr>
              <a:t>Time is limited (drain on family, social life, other interests)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Trivia Time? </a:t>
            </a:r>
          </a:p>
        </p:txBody>
      </p:sp>
      <p:sp>
        <p:nvSpPr>
          <p:cNvPr id="40" name="Shape 40"/>
          <p:cNvSpPr txBox="1"/>
          <p:nvPr/>
        </p:nvSpPr>
        <p:spPr>
          <a:xfrm>
            <a:off x="0" y="3106650"/>
            <a:ext cx="10028100" cy="4330800"/>
          </a:xfrm>
          <a:prstGeom prst="rect">
            <a:avLst/>
          </a:prstGeom>
        </p:spPr>
        <p:txBody>
          <a:bodyPr lIns="38100" tIns="38100" rIns="38100" bIns="38100" anchor="t" anchorCtr="0">
            <a:noAutofit/>
          </a:bodyPr>
          <a:lstStyle/>
          <a:p>
            <a:pPr marL="381000" marR="0" lvl="0" indent="-220133" rtl="0">
              <a:lnSpc>
                <a:spcPct val="100000"/>
              </a:lnSpc>
              <a:spcBef>
                <a:spcPts val="0"/>
              </a:spcBef>
              <a:spcAft>
                <a:spcPts val="0"/>
              </a:spcAft>
              <a:buClr>
                <a:srgbClr val="000000"/>
              </a:buClr>
              <a:buSzPct val="98765"/>
              <a:buFont typeface="Arial"/>
              <a:buAutoNum type="alphaUcPeriod"/>
            </a:pPr>
            <a:r>
              <a:rPr lang="en-US" sz="2666">
                <a:solidFill>
                  <a:srgbClr val="000000"/>
                </a:solidFill>
                <a:latin typeface="trebuchet ms"/>
                <a:ea typeface="trebuchet ms"/>
                <a:cs typeface="trebuchet ms"/>
                <a:sym typeface="trebuchet ms"/>
              </a:rPr>
              <a:t>
</a:t>
            </a:r>
            <a:r>
              <a:rPr lang="en-US" sz="2666">
                <a:latin typeface="trebuchet ms"/>
                <a:ea typeface="trebuchet ms"/>
                <a:cs typeface="trebuchet ms"/>
                <a:sym typeface="trebuchet ms"/>
              </a:rPr>
              <a:t> </a:t>
            </a:r>
            <a:r>
              <a:rPr lang="en-US" sz="2666" b="0">
                <a:solidFill>
                  <a:srgbClr val="000000"/>
                </a:solidFill>
                <a:latin typeface="trebuchet ms"/>
                <a:ea typeface="trebuchet ms"/>
                <a:cs typeface="trebuchet ms"/>
                <a:sym typeface="trebuchet ms"/>
              </a:rPr>
              <a:t>A marketing professional who specializes</a:t>
            </a:r>
            <a:r>
              <a:rPr lang="en-US" sz="2666">
                <a:latin typeface="trebuchet ms"/>
                <a:ea typeface="trebuchet ms"/>
                <a:cs typeface="trebuchet ms"/>
                <a:sym typeface="trebuchet ms"/>
              </a:rPr>
              <a:t> in </a:t>
            </a:r>
            <a:r>
              <a:rPr lang="en-US" sz="2666" b="0">
                <a:solidFill>
                  <a:srgbClr val="000000"/>
                </a:solidFill>
                <a:latin typeface="trebuchet ms"/>
                <a:ea typeface="trebuchet ms"/>
                <a:cs typeface="trebuchet ms"/>
                <a:sym typeface="trebuchet ms"/>
              </a:rPr>
              <a:t>demographic analysis in multiple countries.</a:t>
            </a:r>
          </a:p>
          <a:p>
            <a:endParaRPr lang="en-US" sz="2666" b="0">
              <a:solidFill>
                <a:srgbClr val="000000"/>
              </a:solidFill>
              <a:latin typeface="trebuchet ms"/>
              <a:ea typeface="trebuchet ms"/>
              <a:cs typeface="trebuchet ms"/>
              <a:sym typeface="trebuchet ms"/>
            </a:endParaRPr>
          </a:p>
          <a:p>
            <a:pPr marL="381000" marR="0" lvl="0" indent="-220133" rtl="0">
              <a:lnSpc>
                <a:spcPct val="100000"/>
              </a:lnSpc>
              <a:spcBef>
                <a:spcPts val="0"/>
              </a:spcBef>
              <a:spcAft>
                <a:spcPts val="0"/>
              </a:spcAft>
              <a:buClr>
                <a:srgbClr val="000000"/>
              </a:buClr>
              <a:buSzPct val="98765"/>
              <a:buFont typeface="Arial"/>
              <a:buAutoNum type="alphaUcPeriod"/>
            </a:pPr>
            <a:r>
              <a:rPr lang="en-US" sz="2666" b="0">
                <a:solidFill>
                  <a:srgbClr val="000000"/>
                </a:solidFill>
                <a:latin typeface="trebuchet ms"/>
                <a:ea typeface="trebuchet ms"/>
                <a:cs typeface="trebuchet ms"/>
                <a:sym typeface="trebuchet ms"/>
              </a:rPr>
              <a:t>A computer language optimized to do scientific calculations.</a:t>
            </a:r>
          </a:p>
          <a:p>
            <a:endParaRPr lang="en-US" sz="2666" b="0">
              <a:solidFill>
                <a:srgbClr val="000000"/>
              </a:solidFill>
              <a:latin typeface="trebuchet ms"/>
              <a:ea typeface="trebuchet ms"/>
              <a:cs typeface="trebuchet ms"/>
              <a:sym typeface="trebuchet ms"/>
            </a:endParaRPr>
          </a:p>
          <a:p>
            <a:pPr marL="381000" marR="0" lvl="0" indent="-220133" rtl="0">
              <a:lnSpc>
                <a:spcPct val="100000"/>
              </a:lnSpc>
              <a:spcBef>
                <a:spcPts val="0"/>
              </a:spcBef>
              <a:spcAft>
                <a:spcPts val="0"/>
              </a:spcAft>
              <a:buClr>
                <a:srgbClr val="000000"/>
              </a:buClr>
              <a:buSzPct val="98765"/>
              <a:buFont typeface="Arial"/>
              <a:buAutoNum type="alphaUcPeriod"/>
            </a:pPr>
            <a:r>
              <a:rPr lang="en-US" sz="2666" b="0">
                <a:solidFill>
                  <a:srgbClr val="000000"/>
                </a:solidFill>
                <a:latin typeface="trebuchet ms"/>
                <a:ea typeface="trebuchet ms"/>
                <a:cs typeface="trebuchet ms"/>
                <a:sym typeface="trebuchet ms"/>
              </a:rPr>
              <a:t>An accountant who specializes in economic analysis.</a:t>
            </a:r>
          </a:p>
          <a:p>
            <a:endParaRPr lang="en-US" sz="2666" b="0">
              <a:solidFill>
                <a:srgbClr val="000000"/>
              </a:solidFill>
              <a:latin typeface="trebuchet ms"/>
              <a:ea typeface="trebuchet ms"/>
              <a:cs typeface="trebuchet ms"/>
              <a:sym typeface="trebuchet ms"/>
            </a:endParaRPr>
          </a:p>
          <a:p>
            <a:pPr marL="381000" marR="0" lvl="0" indent="-220133" rtl="0">
              <a:lnSpc>
                <a:spcPct val="100000"/>
              </a:lnSpc>
              <a:spcBef>
                <a:spcPts val="0"/>
              </a:spcBef>
              <a:spcAft>
                <a:spcPts val="0"/>
              </a:spcAft>
              <a:buClr>
                <a:srgbClr val="000000"/>
              </a:buClr>
              <a:buSzPct val="98765"/>
              <a:buFont typeface="Arial"/>
              <a:buAutoNum type="alphaUcPeriod"/>
            </a:pPr>
            <a:r>
              <a:rPr lang="en-US" sz="2666" b="0">
                <a:solidFill>
                  <a:srgbClr val="000000"/>
                </a:solidFill>
                <a:latin typeface="trebuchet ms"/>
                <a:ea typeface="trebuchet ms"/>
                <a:cs typeface="trebuchet ms"/>
                <a:sym typeface="trebuchet ms"/>
              </a:rPr>
              <a:t>None of the above.</a:t>
            </a:r>
          </a:p>
          <a:p>
            <a:endParaRPr lang="en-US" sz="2666" b="0">
              <a:solidFill>
                <a:srgbClr val="000000"/>
              </a:solidFill>
              <a:latin typeface="trebuchet ms"/>
              <a:ea typeface="trebuchet ms"/>
              <a:cs typeface="trebuchet ms"/>
              <a:sym typeface="trebuchet ms"/>
            </a:endParaRPr>
          </a:p>
          <a:p>
            <a:endParaRPr lang="en-US" sz="2666" b="0">
              <a:solidFill>
                <a:srgbClr val="000000"/>
              </a:solidFill>
              <a:latin typeface="trebuchet ms"/>
              <a:ea typeface="trebuchet ms"/>
              <a:cs typeface="trebuchet ms"/>
              <a:sym typeface="trebuchet ms"/>
            </a:endParaRPr>
          </a:p>
        </p:txBody>
      </p:sp>
      <p:sp>
        <p:nvSpPr>
          <p:cNvPr id="41" name="Shape 41"/>
          <p:cNvSpPr txBox="1"/>
          <p:nvPr/>
        </p:nvSpPr>
        <p:spPr>
          <a:xfrm>
            <a:off x="2342400" y="2643175"/>
            <a:ext cx="5075525" cy="1096900"/>
          </a:xfrm>
          <a:prstGeom prst="rect">
            <a:avLst/>
          </a:prstGeom>
        </p:spPr>
        <p:txBody>
          <a:bodyPr lIns="38100" tIns="38100" rIns="38100" bIns="38100" anchor="t" anchorCtr="0">
            <a:noAutofit/>
          </a:bodyPr>
          <a:lstStyle/>
          <a:p>
            <a:pPr algn="l" rtl="0">
              <a:lnSpc>
                <a:spcPct val="100000"/>
              </a:lnSpc>
              <a:buNone/>
            </a:pPr>
            <a:r>
              <a:rPr lang="en-US" sz="4266">
                <a:solidFill>
                  <a:srgbClr val="595959"/>
                </a:solidFill>
                <a:latin typeface="trebuchet ms"/>
                <a:ea typeface="trebuchet ms"/>
                <a:cs typeface="trebuchet ms"/>
                <a:sym typeface="trebuchet ms"/>
              </a:rPr>
              <a:t>What is a Polymath?</a:t>
            </a:r>
          </a:p>
        </p:txBody>
      </p:sp>
      <p:sp>
        <p:nvSpPr>
          <p:cNvPr id="42" name="Shape 42"/>
          <p:cNvSpPr txBox="1"/>
          <p:nvPr/>
        </p:nvSpPr>
        <p:spPr>
          <a:xfrm>
            <a:off x="9059500" y="6808775"/>
            <a:ext cx="842375" cy="62867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Q1</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25"/>
        <p:cNvGrpSpPr/>
        <p:nvPr/>
      </p:nvGrpSpPr>
      <p:grpSpPr>
        <a:xfrm>
          <a:off x="0" y="0"/>
          <a:ext cx="0" cy="0"/>
          <a:chOff x="0" y="0"/>
          <a:chExt cx="0" cy="0"/>
        </a:xfrm>
      </p:grpSpPr>
      <p:sp>
        <p:nvSpPr>
          <p:cNvPr id="326" name="Shape 326"/>
          <p:cNvSpPr txBox="1">
            <a:spLocks noGrp="1"/>
          </p:cNvSpPr>
          <p:nvPr>
            <p:ph type="ctrTitle"/>
          </p:nvPr>
        </p:nvSpPr>
        <p:spPr>
          <a:xfrm>
            <a:off x="2033575" y="204775"/>
            <a:ext cx="6291249" cy="2075089"/>
          </a:xfrm>
          <a:prstGeom prst="rect">
            <a:avLst/>
          </a:prstGeom>
        </p:spPr>
        <p:txBody>
          <a:bodyPr lIns="38100" tIns="38100" rIns="38100" bIns="38100" anchor="ctr" anchorCtr="0">
            <a:noAutofit/>
          </a:bodyPr>
          <a:lstStyle/>
          <a:p>
            <a:pPr marL="0" marR="0" indent="0" algn="ctr">
              <a:lnSpc>
                <a:spcPct val="114062"/>
              </a:lnSpc>
              <a:spcBef>
                <a:spcPts val="0"/>
              </a:spcBef>
              <a:spcAft>
                <a:spcPts val="0"/>
              </a:spcAft>
              <a:buNone/>
            </a:pPr>
            <a:r>
              <a:rPr lang="en-US" sz="4000" b="1">
                <a:solidFill>
                  <a:srgbClr val="FFFFFF"/>
                </a:solidFill>
                <a:latin typeface="Arial"/>
                <a:ea typeface="Arial"/>
                <a:cs typeface="Arial"/>
                <a:sym typeface="Arial"/>
              </a:rPr>
              <a:t>For additional Information</a:t>
            </a:r>
            <a:br>
              <a:rPr lang="en-US" sz="4000" b="1">
                <a:solidFill>
                  <a:srgbClr val="FFFFFF"/>
                </a:solidFill>
                <a:latin typeface="Arial"/>
                <a:ea typeface="Arial"/>
                <a:cs typeface="Arial"/>
                <a:sym typeface="Arial"/>
              </a:rPr>
            </a:br>
            <a:r>
              <a:rPr lang="en-US" sz="4000" b="1">
                <a:solidFill>
                  <a:srgbClr val="FFFFFF"/>
                </a:solidFill>
                <a:latin typeface="Arial"/>
                <a:ea typeface="Arial"/>
                <a:cs typeface="Arial"/>
                <a:sym typeface="Arial"/>
              </a:rPr>
              <a:t>Books of Interest</a:t>
            </a:r>
          </a:p>
        </p:txBody>
      </p:sp>
      <p:sp>
        <p:nvSpPr>
          <p:cNvPr id="327" name="Shape 327"/>
          <p:cNvSpPr txBox="1"/>
          <p:nvPr/>
        </p:nvSpPr>
        <p:spPr>
          <a:xfrm>
            <a:off x="665850" y="2114125"/>
            <a:ext cx="8828400" cy="5690999"/>
          </a:xfrm>
          <a:prstGeom prst="rect">
            <a:avLst/>
          </a:prstGeom>
        </p:spPr>
        <p:txBody>
          <a:bodyPr lIns="38100" tIns="38100" rIns="38100" bIns="38100" anchor="t" anchorCtr="0">
            <a:noAutofit/>
          </a:bodyPr>
          <a:lstStyle/>
          <a:p>
            <a:pPr rtl="0">
              <a:lnSpc>
                <a:spcPct val="100000"/>
              </a:lnSpc>
              <a:buNone/>
            </a:pPr>
            <a:r>
              <a:rPr lang="en-US" sz="2800">
                <a:solidFill>
                  <a:srgbClr val="595959"/>
                </a:solidFill>
                <a:latin typeface="Arial"/>
                <a:ea typeface="Arial"/>
                <a:cs typeface="Arial"/>
                <a:sym typeface="Arial"/>
              </a:rPr>
              <a:t>
</a:t>
            </a:r>
          </a:p>
          <a:p>
            <a:endParaRPr lang="en-US" sz="2800">
              <a:solidFill>
                <a:srgbClr val="595959"/>
              </a:solidFill>
              <a:latin typeface="Arial"/>
              <a:ea typeface="Arial"/>
              <a:cs typeface="Arial"/>
              <a:sym typeface="Arial"/>
            </a:endParaRPr>
          </a:p>
          <a:p>
            <a:pPr marL="381000" marR="0" lvl="0" indent="-165100" rtl="0">
              <a:lnSpc>
                <a:spcPct val="100000"/>
              </a:lnSpc>
              <a:spcBef>
                <a:spcPts val="0"/>
              </a:spcBef>
              <a:spcAft>
                <a:spcPts val="0"/>
              </a:spcAft>
              <a:buClr>
                <a:srgbClr val="595959"/>
              </a:buClr>
              <a:buSzPct val="166666"/>
              <a:buFont typeface="Arial"/>
              <a:buChar char="•"/>
            </a:pPr>
            <a:r>
              <a:rPr lang="en-US" sz="1800" b="1">
                <a:solidFill>
                  <a:srgbClr val="595959"/>
                </a:solidFill>
                <a:latin typeface="Calibri"/>
                <a:ea typeface="Calibri"/>
                <a:cs typeface="Calibri"/>
                <a:sym typeface="Calibri"/>
              </a:rPr>
              <a:t>"At Your Service: How to Attract New Customers, Increase Sales, and Grow Your Business Using Simple Customer Service Techniques"</a:t>
            </a:r>
          </a:p>
          <a:p>
            <a:pPr marL="762000" marR="0" lvl="1" indent="-165100" rtl="0">
              <a:lnSpc>
                <a:spcPct val="100000"/>
              </a:lnSpc>
              <a:spcBef>
                <a:spcPts val="0"/>
              </a:spcBef>
              <a:spcAft>
                <a:spcPts val="0"/>
              </a:spcAft>
              <a:buClr>
                <a:srgbClr val="595959"/>
              </a:buClr>
              <a:buSzPct val="100000"/>
              <a:buFont typeface="Courier New"/>
              <a:buChar char="o"/>
            </a:pPr>
            <a:r>
              <a:rPr lang="en-US" sz="1800" b="1">
                <a:solidFill>
                  <a:srgbClr val="595959"/>
                </a:solidFill>
                <a:latin typeface="Calibri"/>
                <a:ea typeface="Calibri"/>
                <a:cs typeface="Calibri"/>
                <a:sym typeface="Calibri"/>
              </a:rPr>
              <a:t>Frank Eliason</a:t>
            </a:r>
          </a:p>
          <a:p>
            <a:pPr marL="381000" marR="0" lvl="0" indent="-165100" rtl="0">
              <a:lnSpc>
                <a:spcPct val="100000"/>
              </a:lnSpc>
              <a:spcBef>
                <a:spcPts val="0"/>
              </a:spcBef>
              <a:spcAft>
                <a:spcPts val="0"/>
              </a:spcAft>
              <a:buClr>
                <a:srgbClr val="595959"/>
              </a:buClr>
              <a:buSzPct val="166666"/>
              <a:buFont typeface="Arial"/>
              <a:buChar char="•"/>
            </a:pPr>
            <a:r>
              <a:rPr lang="en-US" sz="1800" b="1">
                <a:solidFill>
                  <a:srgbClr val="595959"/>
                </a:solidFill>
                <a:latin typeface="Calibri"/>
                <a:ea typeface="Calibri"/>
                <a:cs typeface="Calibri"/>
                <a:sym typeface="Calibri"/>
              </a:rPr>
              <a:t>"The End of Business As Usual: Rewire the Way You Work to Succeed in the Consumer Revolution"</a:t>
            </a:r>
          </a:p>
          <a:p>
            <a:pPr marL="762000" marR="0" lvl="1" indent="-165100" rtl="0">
              <a:lnSpc>
                <a:spcPct val="100000"/>
              </a:lnSpc>
              <a:spcBef>
                <a:spcPts val="0"/>
              </a:spcBef>
              <a:spcAft>
                <a:spcPts val="0"/>
              </a:spcAft>
              <a:buClr>
                <a:srgbClr val="595959"/>
              </a:buClr>
              <a:buSzPct val="100000"/>
              <a:buFont typeface="Courier New"/>
              <a:buChar char="o"/>
            </a:pPr>
            <a:r>
              <a:rPr lang="en-US" sz="1800" b="1">
                <a:solidFill>
                  <a:srgbClr val="595959"/>
                </a:solidFill>
                <a:latin typeface="Calibri"/>
                <a:ea typeface="Calibri"/>
                <a:cs typeface="Calibri"/>
                <a:sym typeface="Calibri"/>
              </a:rPr>
              <a:t>Brian Solis</a:t>
            </a:r>
          </a:p>
          <a:p>
            <a:pPr marL="381000" marR="0" lvl="0" indent="-165100" rtl="0">
              <a:lnSpc>
                <a:spcPct val="100000"/>
              </a:lnSpc>
              <a:spcBef>
                <a:spcPts val="0"/>
              </a:spcBef>
              <a:spcAft>
                <a:spcPts val="0"/>
              </a:spcAft>
              <a:buClr>
                <a:srgbClr val="595959"/>
              </a:buClr>
              <a:buSzPct val="166666"/>
              <a:buFont typeface="Arial"/>
              <a:buChar char="•"/>
            </a:pPr>
            <a:r>
              <a:rPr lang="en-US" sz="1800" b="1">
                <a:solidFill>
                  <a:srgbClr val="595959"/>
                </a:solidFill>
                <a:latin typeface="Calibri"/>
                <a:ea typeface="Calibri"/>
                <a:cs typeface="Calibri"/>
                <a:sym typeface="Calibri"/>
              </a:rPr>
              <a:t>"The Comeback: How Innovation Will Restore the American Dream</a:t>
            </a:r>
          </a:p>
          <a:p>
            <a:pPr marL="762000" marR="0" lvl="1" indent="-165100" rtl="0">
              <a:lnSpc>
                <a:spcPct val="100000"/>
              </a:lnSpc>
              <a:spcBef>
                <a:spcPts val="0"/>
              </a:spcBef>
              <a:spcAft>
                <a:spcPts val="0"/>
              </a:spcAft>
              <a:buClr>
                <a:srgbClr val="595959"/>
              </a:buClr>
              <a:buSzPct val="100000"/>
              <a:buFont typeface="Courier New"/>
              <a:buChar char="o"/>
            </a:pPr>
            <a:r>
              <a:rPr lang="en-US" sz="1800" b="1">
                <a:solidFill>
                  <a:srgbClr val="595959"/>
                </a:solidFill>
                <a:latin typeface="Calibri"/>
                <a:ea typeface="Calibri"/>
                <a:cs typeface="Calibri"/>
                <a:sym typeface="Calibri"/>
              </a:rPr>
              <a:t>Gary Shapiro</a:t>
            </a:r>
          </a:p>
          <a:p>
            <a:pPr marL="381000" marR="0" lvl="0" indent="-165100" rtl="0">
              <a:lnSpc>
                <a:spcPct val="100000"/>
              </a:lnSpc>
              <a:spcBef>
                <a:spcPts val="0"/>
              </a:spcBef>
              <a:spcAft>
                <a:spcPts val="0"/>
              </a:spcAft>
              <a:buClr>
                <a:srgbClr val="595959"/>
              </a:buClr>
              <a:buSzPct val="166666"/>
              <a:buFont typeface="Arial"/>
              <a:buChar char="•"/>
            </a:pPr>
            <a:r>
              <a:rPr lang="en-US" sz="1800" b="1">
                <a:solidFill>
                  <a:srgbClr val="595959"/>
                </a:solidFill>
                <a:latin typeface="Calibri"/>
                <a:ea typeface="Calibri"/>
                <a:cs typeface="Calibri"/>
                <a:sym typeface="Calibri"/>
              </a:rPr>
              <a:t>"The Network is Your Customer: Five Strategies to Thrive in a Digital Age"</a:t>
            </a:r>
          </a:p>
          <a:p>
            <a:pPr marL="762000" marR="0" lvl="1" indent="-165100" rtl="0">
              <a:lnSpc>
                <a:spcPct val="100000"/>
              </a:lnSpc>
              <a:spcBef>
                <a:spcPts val="0"/>
              </a:spcBef>
              <a:spcAft>
                <a:spcPts val="0"/>
              </a:spcAft>
              <a:buClr>
                <a:srgbClr val="595959"/>
              </a:buClr>
              <a:buSzPct val="100000"/>
              <a:buFont typeface="Courier New"/>
              <a:buChar char="o"/>
            </a:pPr>
            <a:r>
              <a:rPr lang="en-US" sz="1800" b="1">
                <a:solidFill>
                  <a:srgbClr val="595959"/>
                </a:solidFill>
                <a:latin typeface="Calibri"/>
                <a:ea typeface="Calibri"/>
                <a:cs typeface="Calibri"/>
                <a:sym typeface="Calibri"/>
              </a:rPr>
              <a:t>David Rogers</a:t>
            </a:r>
          </a:p>
          <a:p>
            <a:pPr marL="381000" marR="0" lvl="0" indent="-165100" rtl="0">
              <a:lnSpc>
                <a:spcPct val="100000"/>
              </a:lnSpc>
              <a:spcBef>
                <a:spcPts val="0"/>
              </a:spcBef>
              <a:spcAft>
                <a:spcPts val="0"/>
              </a:spcAft>
              <a:buClr>
                <a:srgbClr val="595959"/>
              </a:buClr>
              <a:buSzPct val="166666"/>
              <a:buFont typeface="Arial"/>
              <a:buChar char="•"/>
            </a:pPr>
            <a:r>
              <a:rPr lang="en-US" sz="1800" b="1">
                <a:solidFill>
                  <a:srgbClr val="595959"/>
                </a:solidFill>
                <a:latin typeface="Calibri"/>
                <a:ea typeface="Calibri"/>
                <a:cs typeface="Calibri"/>
                <a:sym typeface="Calibri"/>
              </a:rPr>
              <a:t>"Digital Diet: The 4-Step Plan to Break Your Tech Addiction and Regain Balance in your Life</a:t>
            </a:r>
          </a:p>
          <a:p>
            <a:pPr marL="762000" marR="0" lvl="1" indent="-165100" rtl="0">
              <a:lnSpc>
                <a:spcPct val="100000"/>
              </a:lnSpc>
              <a:spcBef>
                <a:spcPts val="0"/>
              </a:spcBef>
              <a:spcAft>
                <a:spcPts val="0"/>
              </a:spcAft>
              <a:buClr>
                <a:srgbClr val="595959"/>
              </a:buClr>
              <a:buSzPct val="100000"/>
              <a:buFont typeface="Courier New"/>
              <a:buChar char="o"/>
            </a:pPr>
            <a:r>
              <a:rPr lang="en-US" sz="1800" b="1">
                <a:solidFill>
                  <a:srgbClr val="595959"/>
                </a:solidFill>
                <a:latin typeface="Calibri"/>
                <a:ea typeface="Calibri"/>
                <a:cs typeface="Calibri"/>
                <a:sym typeface="Calibri"/>
              </a:rPr>
              <a:t>Daniel Sieberg</a:t>
            </a:r>
          </a:p>
          <a:p>
            <a:endParaRPr lang="en-US" sz="1800" b="1">
              <a:solidFill>
                <a:srgbClr val="595959"/>
              </a:solidFill>
              <a:latin typeface="Calibri"/>
              <a:ea typeface="Calibri"/>
              <a:cs typeface="Calibri"/>
              <a:sym typeface="Calibri"/>
            </a:endParaRPr>
          </a:p>
          <a:p>
            <a:endParaRPr lang="en-US" sz="1800" b="1">
              <a:solidFill>
                <a:srgbClr val="595959"/>
              </a:solidFill>
              <a:latin typeface="Calibri"/>
              <a:ea typeface="Calibri"/>
              <a:cs typeface="Calibri"/>
              <a:sym typeface="Calibri"/>
            </a:endParaRPr>
          </a:p>
          <a:p>
            <a:endParaRPr lang="en-US" sz="1800" b="1">
              <a:solidFill>
                <a:srgbClr val="595959"/>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682625" y="388925"/>
            <a:ext cx="8877300" cy="132872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My Contact Information </a:t>
            </a:r>
          </a:p>
        </p:txBody>
      </p:sp>
      <p:sp>
        <p:nvSpPr>
          <p:cNvPr id="333" name="Shape 333"/>
          <p:cNvSpPr txBox="1">
            <a:spLocks noGrp="1"/>
          </p:cNvSpPr>
          <p:nvPr>
            <p:ph type="subTitle" idx="1"/>
          </p:nvPr>
        </p:nvSpPr>
        <p:spPr>
          <a:xfrm>
            <a:off x="658775" y="2419250"/>
            <a:ext cx="8924999" cy="3721199"/>
          </a:xfrm>
          <a:prstGeom prst="rect">
            <a:avLst/>
          </a:prstGeom>
        </p:spPr>
        <p:txBody>
          <a:bodyPr lIns="38100" tIns="38100" rIns="38100" bIns="38100" anchor="ctr" anchorCtr="0">
            <a:noAutofit/>
          </a:bodyPr>
          <a:lstStyle/>
          <a:p>
            <a:pPr marL="0" marR="0" indent="0" algn="ctr" rtl="0">
              <a:lnSpc>
                <a:spcPct val="114062"/>
              </a:lnSpc>
              <a:spcBef>
                <a:spcPts val="0"/>
              </a:spcBef>
              <a:spcAft>
                <a:spcPts val="0"/>
              </a:spcAft>
              <a:buNone/>
            </a:pPr>
            <a:r>
              <a:rPr lang="en-US" sz="3199" b="1">
                <a:solidFill>
                  <a:srgbClr val="0000FF"/>
                </a:solidFill>
                <a:latin typeface="Arial"/>
                <a:ea typeface="Arial"/>
                <a:cs typeface="Arial"/>
                <a:sym typeface="Arial"/>
              </a:rPr>
              <a:t>Bill Sobel</a:t>
            </a:r>
          </a:p>
          <a:p>
            <a:pPr marL="0" marR="0" indent="0" algn="ctr" rtl="0">
              <a:lnSpc>
                <a:spcPct val="114062"/>
              </a:lnSpc>
              <a:spcBef>
                <a:spcPts val="0"/>
              </a:spcBef>
              <a:spcAft>
                <a:spcPts val="0"/>
              </a:spcAft>
              <a:buNone/>
            </a:pPr>
            <a:r>
              <a:rPr lang="en-US" sz="3200" b="1" u="sng">
                <a:solidFill>
                  <a:srgbClr val="0000FF"/>
                </a:solidFill>
                <a:latin typeface="Arial"/>
                <a:ea typeface="Arial"/>
                <a:cs typeface="Arial"/>
                <a:sym typeface="Arial"/>
              </a:rPr>
              <a:t>bill@sobel.com</a:t>
            </a:r>
          </a:p>
          <a:p>
            <a:pPr marL="0" marR="0" indent="0" algn="ctr" rtl="0">
              <a:lnSpc>
                <a:spcPct val="114062"/>
              </a:lnSpc>
              <a:spcBef>
                <a:spcPts val="0"/>
              </a:spcBef>
              <a:spcAft>
                <a:spcPts val="0"/>
              </a:spcAft>
              <a:buNone/>
            </a:pPr>
            <a:r>
              <a:rPr lang="en-US" sz="3200" b="1">
                <a:solidFill>
                  <a:srgbClr val="0000FF"/>
                </a:solidFill>
                <a:latin typeface="Arial"/>
                <a:ea typeface="Arial"/>
                <a:cs typeface="Arial"/>
                <a:sym typeface="Arial"/>
              </a:rPr>
              <a:t>646-714-2415</a:t>
            </a:r>
          </a:p>
          <a:p>
            <a:pPr marL="0" marR="0" indent="0" algn="ctr" rtl="0">
              <a:lnSpc>
                <a:spcPct val="114062"/>
              </a:lnSpc>
              <a:spcBef>
                <a:spcPts val="0"/>
              </a:spcBef>
              <a:spcAft>
                <a:spcPts val="0"/>
              </a:spcAft>
              <a:buNone/>
            </a:pPr>
            <a:r>
              <a:rPr lang="en-US" sz="3200" b="1">
                <a:solidFill>
                  <a:srgbClr val="0000FF"/>
                </a:solidFill>
                <a:latin typeface="Arial"/>
                <a:ea typeface="Arial"/>
                <a:cs typeface="Arial"/>
                <a:sym typeface="Arial"/>
              </a:rPr>
              <a:t>Facebook: bsobel</a:t>
            </a:r>
          </a:p>
          <a:p>
            <a:pPr marL="0" marR="0" indent="0" algn="ctr" rtl="0">
              <a:lnSpc>
                <a:spcPct val="114062"/>
              </a:lnSpc>
              <a:spcBef>
                <a:spcPts val="0"/>
              </a:spcBef>
              <a:spcAft>
                <a:spcPts val="0"/>
              </a:spcAft>
              <a:buNone/>
            </a:pPr>
            <a:r>
              <a:rPr lang="en-US" sz="3200" b="1">
                <a:solidFill>
                  <a:srgbClr val="0000FF"/>
                </a:solidFill>
                <a:latin typeface="Arial"/>
                <a:ea typeface="Arial"/>
                <a:cs typeface="Arial"/>
                <a:sym typeface="Arial"/>
              </a:rPr>
              <a:t>Twitter: bsobel226</a:t>
            </a:r>
          </a:p>
          <a:p>
            <a:pPr marL="0" marR="0" indent="0" algn="ctr" rtl="0">
              <a:lnSpc>
                <a:spcPct val="114062"/>
              </a:lnSpc>
              <a:spcBef>
                <a:spcPts val="0"/>
              </a:spcBef>
              <a:spcAft>
                <a:spcPts val="0"/>
              </a:spcAft>
              <a:buNone/>
            </a:pPr>
            <a:r>
              <a:rPr lang="en-US" sz="3200" b="1">
                <a:solidFill>
                  <a:srgbClr val="0000FF"/>
                </a:solidFill>
                <a:latin typeface="Arial"/>
                <a:ea typeface="Arial"/>
                <a:cs typeface="Arial"/>
                <a:sym typeface="Arial"/>
              </a:rPr>
              <a:t>LinkedIn: Bill Sobel</a:t>
            </a:r>
          </a:p>
        </p:txBody>
      </p:sp>
      <p:pic>
        <p:nvPicPr>
          <p:cNvPr id="334" name="Shape 334"/>
          <p:cNvPicPr preferRelativeResize="0"/>
          <p:nvPr/>
        </p:nvPicPr>
        <p:blipFill>
          <a:blip r:embed="rId4"/>
          <a:stretch>
            <a:fillRect/>
          </a:stretch>
        </p:blipFill>
        <p:spPr>
          <a:xfrm>
            <a:off x="3845750" y="5876550"/>
            <a:ext cx="2468499" cy="1076325"/>
          </a:xfrm>
          <a:prstGeom prst="rect">
            <a:avLst/>
          </a:prstGeom>
        </p:spPr>
      </p:pic>
      <p:sp>
        <p:nvSpPr>
          <p:cNvPr id="335" name="Shape 335"/>
          <p:cNvSpPr txBox="1"/>
          <p:nvPr/>
        </p:nvSpPr>
        <p:spPr>
          <a:xfrm>
            <a:off x="3860800" y="7071100"/>
            <a:ext cx="2696999" cy="387299"/>
          </a:xfrm>
          <a:prstGeom prst="rect">
            <a:avLst/>
          </a:prstGeom>
        </p:spPr>
        <p:txBody>
          <a:bodyPr lIns="38100" tIns="38100" rIns="38100" bIns="38100" anchor="t" anchorCtr="0">
            <a:noAutofit/>
          </a:bodyPr>
          <a:lstStyle/>
          <a:p>
            <a:pPr marL="0" marR="0" indent="0" algn="l" rtl="0">
              <a:lnSpc>
                <a:spcPct val="113750"/>
              </a:lnSpc>
              <a:spcBef>
                <a:spcPts val="0"/>
              </a:spcBef>
              <a:spcAft>
                <a:spcPts val="0"/>
              </a:spcAft>
              <a:buNone/>
            </a:pPr>
            <a:r>
              <a:rPr lang="en-US" sz="2000">
                <a:solidFill>
                  <a:srgbClr val="000000"/>
                </a:solidFill>
                <a:latin typeface="Arial"/>
                <a:ea typeface="Arial"/>
                <a:cs typeface="Arial"/>
                <a:sym typeface="Arial"/>
              </a:rPr>
              <a:t>www.sobelmedia.com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What is a Polymath?</a:t>
            </a:r>
          </a:p>
        </p:txBody>
      </p:sp>
      <p:sp>
        <p:nvSpPr>
          <p:cNvPr id="48" name="Shape 48"/>
          <p:cNvSpPr txBox="1"/>
          <p:nvPr/>
        </p:nvSpPr>
        <p:spPr>
          <a:xfrm>
            <a:off x="866775" y="2674925"/>
            <a:ext cx="8501049" cy="4548174"/>
          </a:xfrm>
          <a:prstGeom prst="rect">
            <a:avLst/>
          </a:prstGeom>
        </p:spPr>
        <p:txBody>
          <a:bodyPr lIns="38100" tIns="38100" rIns="38100" bIns="38100" anchor="t" anchorCtr="0">
            <a:noAutofit/>
          </a:bodyPr>
          <a:lstStyle/>
          <a:p>
            <a:pPr marL="381000" marR="0" lvl="0" indent="-222249" algn="l">
              <a:lnSpc>
                <a:spcPct val="113888"/>
              </a:lnSpc>
              <a:spcBef>
                <a:spcPts val="0"/>
              </a:spcBef>
              <a:spcAft>
                <a:spcPts val="0"/>
              </a:spcAft>
              <a:buClr>
                <a:srgbClr val="595959"/>
              </a:buClr>
              <a:buSzPct val="400000"/>
              <a:buFont typeface="Arial"/>
              <a:buChar char="•"/>
            </a:pPr>
            <a:r>
              <a:rPr lang="en-US" sz="1100">
                <a:solidFill>
                  <a:srgbClr val="595959"/>
                </a:solidFill>
                <a:latin typeface="Arial"/>
                <a:ea typeface="Arial"/>
                <a:cs typeface="Arial"/>
                <a:sym typeface="Arial"/>
              </a:rPr>
              <a:t>
</a:t>
            </a:r>
            <a:r>
              <a:rPr lang="en-US" sz="2699">
                <a:solidFill>
                  <a:srgbClr val="595959"/>
                </a:solidFill>
                <a:latin typeface="Calibri"/>
                <a:ea typeface="Calibri"/>
                <a:cs typeface="Calibri"/>
                <a:sym typeface="Calibri"/>
              </a:rPr>
              <a:t>polymath \POLL-ee-math\, noun:</a:t>
            </a:r>
            <a:br>
              <a:rPr lang="en-US" sz="2699">
                <a:solidFill>
                  <a:srgbClr val="595959"/>
                </a:solidFill>
                <a:latin typeface="Calibri"/>
                <a:ea typeface="Calibri"/>
                <a:cs typeface="Calibri"/>
                <a:sym typeface="Calibri"/>
              </a:rPr>
            </a:br>
            <a:r>
              <a:rPr lang="en-US" sz="2699">
                <a:solidFill>
                  <a:srgbClr val="595959"/>
                </a:solidFill>
                <a:latin typeface="Calibri"/>
                <a:ea typeface="Calibri"/>
                <a:cs typeface="Calibri"/>
                <a:sym typeface="Calibri"/>
              </a:rPr>
              <a:t>A person of great or varied learning; one acquainted with various subjects of study.</a:t>
            </a:r>
          </a:p>
        </p:txBody>
      </p:sp>
      <p:pic>
        <p:nvPicPr>
          <p:cNvPr id="49" name="Shape 49"/>
          <p:cNvPicPr preferRelativeResize="0"/>
          <p:nvPr/>
        </p:nvPicPr>
        <p:blipFill>
          <a:blip r:embed="rId4"/>
          <a:stretch>
            <a:fillRect/>
          </a:stretch>
        </p:blipFill>
        <p:spPr>
          <a:xfrm>
            <a:off x="3722459" y="4415125"/>
            <a:ext cx="2791280" cy="3046525"/>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96750" y="296425"/>
            <a:ext cx="9642650" cy="1000349"/>
          </a:xfrm>
          <a:prstGeom prst="rect">
            <a:avLst/>
          </a:prstGeom>
        </p:spPr>
        <p:txBody>
          <a:bodyPr lIns="38100" tIns="38100" rIns="38100" bIns="38100" anchor="t" anchorCtr="0">
            <a:noAutofit/>
          </a:bodyPr>
          <a:lstStyle/>
          <a:p>
            <a:pPr rtl="0">
              <a:lnSpc>
                <a:spcPct val="100000"/>
              </a:lnSpc>
              <a:buNone/>
            </a:pPr>
            <a:r>
              <a:rPr lang="en-US" sz="3733">
                <a:solidFill>
                  <a:srgbClr val="FFFFFF"/>
                </a:solidFill>
                <a:latin typeface="Arial"/>
                <a:ea typeface="Arial"/>
                <a:cs typeface="Arial"/>
                <a:sym typeface="Arial"/>
              </a:rPr>
              <a:t>Which company did Bill Sobel NOT work for</a:t>
            </a:r>
          </a:p>
        </p:txBody>
      </p:sp>
      <p:sp>
        <p:nvSpPr>
          <p:cNvPr id="55" name="Shape 55"/>
          <p:cNvSpPr txBox="1">
            <a:spLocks noGrp="1"/>
          </p:cNvSpPr>
          <p:nvPr>
            <p:ph type="body" idx="1"/>
          </p:nvPr>
        </p:nvSpPr>
        <p:spPr>
          <a:xfrm>
            <a:off x="280900" y="3133725"/>
            <a:ext cx="9466225" cy="4236225"/>
          </a:xfrm>
          <a:prstGeom prst="rect">
            <a:avLst/>
          </a:prstGeom>
        </p:spPr>
        <p:txBody>
          <a:bodyPr lIns="38100" tIns="38100" rIns="38100" bIns="38100" anchor="t" anchorCtr="0">
            <a:noAutofit/>
          </a:bodyPr>
          <a:lstStyle/>
          <a:p>
            <a:pPr lvl="0" rtl="0">
              <a:lnSpc>
                <a:spcPct val="100000"/>
              </a:lnSpc>
              <a:buNone/>
            </a:pPr>
            <a:r>
              <a:rPr lang="en-US" sz="3600">
                <a:solidFill>
                  <a:srgbClr val="595959"/>
                </a:solidFill>
                <a:latin typeface="Calibri"/>
                <a:ea typeface="Calibri"/>
                <a:cs typeface="Calibri"/>
                <a:sym typeface="Calibri"/>
              </a:rPr>
              <a:t>A. NBC Television </a:t>
            </a:r>
          </a:p>
          <a:p>
            <a:pPr lvl="0" rtl="0">
              <a:lnSpc>
                <a:spcPct val="100000"/>
              </a:lnSpc>
              <a:buNone/>
            </a:pPr>
            <a:r>
              <a:rPr lang="en-US" sz="3600">
                <a:solidFill>
                  <a:srgbClr val="595959"/>
                </a:solidFill>
                <a:latin typeface="Calibri"/>
                <a:ea typeface="Calibri"/>
                <a:cs typeface="Calibri"/>
                <a:sym typeface="Calibri"/>
              </a:rPr>
              <a:t>B. ABC Television</a:t>
            </a:r>
          </a:p>
          <a:p>
            <a:pPr lvl="0" rtl="0">
              <a:lnSpc>
                <a:spcPct val="100000"/>
              </a:lnSpc>
              <a:buNone/>
            </a:pPr>
            <a:r>
              <a:rPr lang="en-US" sz="3600">
                <a:solidFill>
                  <a:srgbClr val="595959"/>
                </a:solidFill>
                <a:latin typeface="Calibri"/>
                <a:ea typeface="Calibri"/>
                <a:cs typeface="Calibri"/>
                <a:sym typeface="Calibri"/>
              </a:rPr>
              <a:t>C. Paramount Television</a:t>
            </a:r>
          </a:p>
          <a:p>
            <a:pPr lvl="0" rtl="0">
              <a:lnSpc>
                <a:spcPct val="100000"/>
              </a:lnSpc>
              <a:buNone/>
            </a:pPr>
            <a:r>
              <a:rPr lang="en-US" sz="3600">
                <a:solidFill>
                  <a:srgbClr val="595959"/>
                </a:solidFill>
                <a:latin typeface="Calibri"/>
                <a:ea typeface="Calibri"/>
                <a:cs typeface="Calibri"/>
                <a:sym typeface="Calibri"/>
              </a:rPr>
              <a:t>D. MTV Networks</a:t>
            </a:r>
          </a:p>
          <a:p>
            <a:pPr rtl="0">
              <a:lnSpc>
                <a:spcPct val="100000"/>
              </a:lnSpc>
              <a:buNone/>
            </a:pPr>
            <a:r>
              <a:rPr lang="en-US" sz="3600">
                <a:solidFill>
                  <a:srgbClr val="595959"/>
                </a:solidFill>
                <a:latin typeface="Calibri"/>
                <a:ea typeface="Calibri"/>
                <a:cs typeface="Calibri"/>
                <a:sym typeface="Calibri"/>
              </a:rPr>
              <a:t>E. The Walt Disney Studios</a:t>
            </a:r>
          </a:p>
        </p:txBody>
      </p:sp>
      <p:sp>
        <p:nvSpPr>
          <p:cNvPr id="56" name="Shape 56"/>
          <p:cNvSpPr txBox="1"/>
          <p:nvPr/>
        </p:nvSpPr>
        <p:spPr>
          <a:xfrm>
            <a:off x="8739175" y="6503975"/>
            <a:ext cx="1086700" cy="863375"/>
          </a:xfrm>
          <a:prstGeom prst="rect">
            <a:avLst/>
          </a:prstGeom>
        </p:spPr>
        <p:txBody>
          <a:bodyPr lIns="38100" tIns="38100" rIns="38100" bIns="38100" anchor="t" anchorCtr="0">
            <a:noAutofit/>
          </a:bodyPr>
          <a:lstStyle/>
          <a:p>
            <a:pPr rtl="0">
              <a:lnSpc>
                <a:spcPct val="100000"/>
              </a:lnSpc>
              <a:buNone/>
            </a:pPr>
            <a:r>
              <a:rPr lang="en-US" sz="2666">
                <a:solidFill>
                  <a:srgbClr val="000000"/>
                </a:solidFill>
                <a:latin typeface="Arial"/>
                <a:ea typeface="Arial"/>
                <a:cs typeface="Arial"/>
                <a:sym typeface="Arial"/>
              </a:rPr>
              <a:t>Q2</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2625" y="388925"/>
            <a:ext cx="8877300" cy="1328725"/>
          </a:xfrm>
          <a:prstGeom prst="rect">
            <a:avLst/>
          </a:prstGeom>
        </p:spPr>
        <p:txBody>
          <a:bodyPr lIns="38100" tIns="38100" rIns="38100" bIns="38100" anchor="ctr" anchorCtr="0">
            <a:noAutofit/>
          </a:bodyPr>
          <a:lstStyle/>
          <a:p>
            <a:pPr marL="0" marR="0" indent="0" algn="ctr">
              <a:lnSpc>
                <a:spcPct val="114112"/>
              </a:lnSpc>
              <a:spcBef>
                <a:spcPts val="0"/>
              </a:spcBef>
              <a:spcAft>
                <a:spcPts val="0"/>
              </a:spcAft>
              <a:buNone/>
            </a:pPr>
            <a:r>
              <a:rPr lang="en-US" sz="3100" b="1">
                <a:solidFill>
                  <a:srgbClr val="FFFFFF"/>
                </a:solidFill>
                <a:latin typeface="Arial"/>
                <a:ea typeface="Arial"/>
                <a:cs typeface="Arial"/>
                <a:sym typeface="Arial"/>
              </a:rPr>
              <a:t>Got my feet wet at big, well established places…</a:t>
            </a:r>
          </a:p>
        </p:txBody>
      </p:sp>
      <p:pic>
        <p:nvPicPr>
          <p:cNvPr id="62" name="Shape 62"/>
          <p:cNvPicPr preferRelativeResize="0"/>
          <p:nvPr/>
        </p:nvPicPr>
        <p:blipFill>
          <a:blip r:embed="rId4"/>
          <a:stretch>
            <a:fillRect/>
          </a:stretch>
        </p:blipFill>
        <p:spPr>
          <a:xfrm>
            <a:off x="4060175" y="3857625"/>
            <a:ext cx="2296949" cy="2295525"/>
          </a:xfrm>
          <a:prstGeom prst="rect">
            <a:avLst/>
          </a:prstGeom>
        </p:spPr>
      </p:pic>
      <p:pic>
        <p:nvPicPr>
          <p:cNvPr id="63" name="Shape 63"/>
          <p:cNvPicPr preferRelativeResize="0"/>
          <p:nvPr/>
        </p:nvPicPr>
        <p:blipFill>
          <a:blip r:embed="rId5"/>
          <a:stretch>
            <a:fillRect/>
          </a:stretch>
        </p:blipFill>
        <p:spPr>
          <a:xfrm>
            <a:off x="7415075" y="2743200"/>
            <a:ext cx="1868049" cy="1866900"/>
          </a:xfrm>
          <a:prstGeom prst="rect">
            <a:avLst/>
          </a:prstGeom>
        </p:spPr>
      </p:pic>
      <p:pic>
        <p:nvPicPr>
          <p:cNvPr id="64" name="Shape 64"/>
          <p:cNvPicPr preferRelativeResize="0"/>
          <p:nvPr/>
        </p:nvPicPr>
        <p:blipFill>
          <a:blip r:embed="rId6"/>
          <a:stretch>
            <a:fillRect/>
          </a:stretch>
        </p:blipFill>
        <p:spPr>
          <a:xfrm>
            <a:off x="295450" y="5076825"/>
            <a:ext cx="3107075" cy="2295525"/>
          </a:xfrm>
          <a:prstGeom prst="rect">
            <a:avLst/>
          </a:prstGeom>
        </p:spPr>
      </p:pic>
      <p:pic>
        <p:nvPicPr>
          <p:cNvPr id="65" name="Shape 65"/>
          <p:cNvPicPr preferRelativeResize="0"/>
          <p:nvPr/>
        </p:nvPicPr>
        <p:blipFill>
          <a:blip r:embed="rId7"/>
          <a:stretch>
            <a:fillRect/>
          </a:stretch>
        </p:blipFill>
        <p:spPr>
          <a:xfrm>
            <a:off x="1010275" y="2743200"/>
            <a:ext cx="1791799" cy="1781175"/>
          </a:xfrm>
          <a:prstGeom prst="rect">
            <a:avLst/>
          </a:prstGeom>
        </p:spPr>
      </p:pic>
      <p:pic>
        <p:nvPicPr>
          <p:cNvPr id="66" name="Shape 66"/>
          <p:cNvPicPr preferRelativeResize="0"/>
          <p:nvPr/>
        </p:nvPicPr>
        <p:blipFill>
          <a:blip r:embed="rId8"/>
          <a:stretch>
            <a:fillRect/>
          </a:stretch>
        </p:blipFill>
        <p:spPr>
          <a:xfrm>
            <a:off x="6900400" y="5181600"/>
            <a:ext cx="2811624" cy="20955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682625" y="388925"/>
            <a:ext cx="8877300" cy="1328725"/>
          </a:xfrm>
          <a:prstGeom prst="rect">
            <a:avLst/>
          </a:prstGeom>
        </p:spPr>
        <p:txBody>
          <a:bodyPr lIns="38100" tIns="38100" rIns="38100" bIns="38100" anchor="ctr" anchorCtr="0">
            <a:noAutofit/>
          </a:bodyPr>
          <a:lstStyle/>
          <a:p>
            <a:pPr marL="0" marR="0" indent="0" algn="ctr">
              <a:lnSpc>
                <a:spcPct val="113888"/>
              </a:lnSpc>
              <a:spcBef>
                <a:spcPts val="0"/>
              </a:spcBef>
              <a:spcAft>
                <a:spcPts val="0"/>
              </a:spcAft>
              <a:buNone/>
            </a:pPr>
            <a:r>
              <a:rPr lang="en-US" sz="2699">
                <a:solidFill>
                  <a:srgbClr val="FFFFFF"/>
                </a:solidFill>
                <a:latin typeface="Arial"/>
                <a:ea typeface="Arial"/>
                <a:cs typeface="Arial"/>
                <a:sym typeface="Arial"/>
              </a:rPr>
              <a:t>Learned how to manage at a small company while providing services to big clients</a:t>
            </a:r>
          </a:p>
        </p:txBody>
      </p:sp>
      <p:pic>
        <p:nvPicPr>
          <p:cNvPr id="72" name="Shape 72"/>
          <p:cNvPicPr preferRelativeResize="0"/>
          <p:nvPr/>
        </p:nvPicPr>
        <p:blipFill>
          <a:blip r:embed="rId4"/>
          <a:stretch>
            <a:fillRect/>
          </a:stretch>
        </p:blipFill>
        <p:spPr>
          <a:xfrm>
            <a:off x="6347600" y="2619375"/>
            <a:ext cx="2735375" cy="1190625"/>
          </a:xfrm>
          <a:prstGeom prst="rect">
            <a:avLst/>
          </a:prstGeom>
        </p:spPr>
      </p:pic>
      <p:pic>
        <p:nvPicPr>
          <p:cNvPr id="73" name="Shape 73"/>
          <p:cNvPicPr preferRelativeResize="0"/>
          <p:nvPr/>
        </p:nvPicPr>
        <p:blipFill>
          <a:blip r:embed="rId5"/>
          <a:stretch>
            <a:fillRect/>
          </a:stretch>
        </p:blipFill>
        <p:spPr>
          <a:xfrm>
            <a:off x="3126150" y="6515100"/>
            <a:ext cx="1810875" cy="447675"/>
          </a:xfrm>
          <a:prstGeom prst="rect">
            <a:avLst/>
          </a:prstGeom>
        </p:spPr>
      </p:pic>
      <p:pic>
        <p:nvPicPr>
          <p:cNvPr id="74" name="Shape 74"/>
          <p:cNvPicPr preferRelativeResize="0"/>
          <p:nvPr/>
        </p:nvPicPr>
        <p:blipFill>
          <a:blip r:embed="rId6"/>
          <a:stretch>
            <a:fillRect/>
          </a:stretch>
        </p:blipFill>
        <p:spPr>
          <a:xfrm>
            <a:off x="419350" y="3971925"/>
            <a:ext cx="3469250" cy="752475"/>
          </a:xfrm>
          <a:prstGeom prst="rect">
            <a:avLst/>
          </a:prstGeom>
        </p:spPr>
      </p:pic>
      <p:pic>
        <p:nvPicPr>
          <p:cNvPr id="75" name="Shape 75"/>
          <p:cNvPicPr preferRelativeResize="0"/>
          <p:nvPr/>
        </p:nvPicPr>
        <p:blipFill>
          <a:blip r:embed="rId7"/>
          <a:stretch>
            <a:fillRect/>
          </a:stretch>
        </p:blipFill>
        <p:spPr>
          <a:xfrm>
            <a:off x="667150" y="2790825"/>
            <a:ext cx="1915699" cy="752475"/>
          </a:xfrm>
          <a:prstGeom prst="rect">
            <a:avLst/>
          </a:prstGeom>
        </p:spPr>
      </p:pic>
      <p:pic>
        <p:nvPicPr>
          <p:cNvPr id="76" name="Shape 76"/>
          <p:cNvPicPr preferRelativeResize="0"/>
          <p:nvPr/>
        </p:nvPicPr>
        <p:blipFill>
          <a:blip r:embed="rId8"/>
          <a:stretch>
            <a:fillRect/>
          </a:stretch>
        </p:blipFill>
        <p:spPr>
          <a:xfrm>
            <a:off x="5242025" y="5581650"/>
            <a:ext cx="1963374" cy="1466850"/>
          </a:xfrm>
          <a:prstGeom prst="rect">
            <a:avLst/>
          </a:prstGeom>
        </p:spPr>
      </p:pic>
      <p:pic>
        <p:nvPicPr>
          <p:cNvPr id="77" name="Shape 77"/>
          <p:cNvPicPr preferRelativeResize="0"/>
          <p:nvPr/>
        </p:nvPicPr>
        <p:blipFill>
          <a:blip r:embed="rId9"/>
          <a:stretch>
            <a:fillRect/>
          </a:stretch>
        </p:blipFill>
        <p:spPr>
          <a:xfrm>
            <a:off x="4317500" y="2876550"/>
            <a:ext cx="1782274" cy="1905000"/>
          </a:xfrm>
          <a:prstGeom prst="rect">
            <a:avLst/>
          </a:prstGeom>
        </p:spPr>
      </p:pic>
      <p:pic>
        <p:nvPicPr>
          <p:cNvPr id="78" name="Shape 78"/>
          <p:cNvPicPr preferRelativeResize="0"/>
          <p:nvPr/>
        </p:nvPicPr>
        <p:blipFill>
          <a:blip r:embed="rId10"/>
          <a:stretch>
            <a:fillRect/>
          </a:stretch>
        </p:blipFill>
        <p:spPr>
          <a:xfrm>
            <a:off x="6261825" y="4314825"/>
            <a:ext cx="943550" cy="942975"/>
          </a:xfrm>
          <a:prstGeom prst="rect">
            <a:avLst/>
          </a:prstGeom>
        </p:spPr>
      </p:pic>
      <p:pic>
        <p:nvPicPr>
          <p:cNvPr id="79" name="Shape 79"/>
          <p:cNvPicPr preferRelativeResize="0"/>
          <p:nvPr/>
        </p:nvPicPr>
        <p:blipFill>
          <a:blip r:embed="rId11"/>
          <a:stretch>
            <a:fillRect/>
          </a:stretch>
        </p:blipFill>
        <p:spPr>
          <a:xfrm>
            <a:off x="3297700" y="4819650"/>
            <a:ext cx="1534474" cy="857250"/>
          </a:xfrm>
          <a:prstGeom prst="rect">
            <a:avLst/>
          </a:prstGeom>
        </p:spPr>
      </p:pic>
      <p:pic>
        <p:nvPicPr>
          <p:cNvPr id="80" name="Shape 80"/>
          <p:cNvPicPr preferRelativeResize="0"/>
          <p:nvPr/>
        </p:nvPicPr>
        <p:blipFill>
          <a:blip r:embed="rId12"/>
          <a:stretch>
            <a:fillRect/>
          </a:stretch>
        </p:blipFill>
        <p:spPr>
          <a:xfrm>
            <a:off x="8120350" y="3971925"/>
            <a:ext cx="1887124" cy="3400425"/>
          </a:xfrm>
          <a:prstGeom prst="rect">
            <a:avLst/>
          </a:prstGeom>
        </p:spPr>
      </p:pic>
      <p:pic>
        <p:nvPicPr>
          <p:cNvPr id="81" name="Shape 81"/>
          <p:cNvPicPr preferRelativeResize="0"/>
          <p:nvPr/>
        </p:nvPicPr>
        <p:blipFill>
          <a:blip r:embed="rId13"/>
          <a:stretch>
            <a:fillRect/>
          </a:stretch>
        </p:blipFill>
        <p:spPr>
          <a:xfrm>
            <a:off x="333575" y="5667375"/>
            <a:ext cx="2430374" cy="157162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552450" y="433375"/>
            <a:ext cx="9131300" cy="1244575"/>
          </a:xfrm>
          <a:prstGeom prst="rect">
            <a:avLst/>
          </a:prstGeom>
        </p:spPr>
        <p:txBody>
          <a:bodyPr lIns="38100" tIns="38100" rIns="38100" bIns="38100" anchor="ctr" anchorCtr="0">
            <a:noAutofit/>
          </a:bodyPr>
          <a:lstStyle/>
          <a:p>
            <a:pPr marL="0" marR="0" indent="0" algn="ctr">
              <a:lnSpc>
                <a:spcPct val="114215"/>
              </a:lnSpc>
              <a:spcBef>
                <a:spcPts val="0"/>
              </a:spcBef>
              <a:spcAft>
                <a:spcPts val="0"/>
              </a:spcAft>
              <a:buNone/>
            </a:pPr>
            <a:r>
              <a:rPr lang="en-US" sz="5099">
                <a:solidFill>
                  <a:srgbClr val="FFFFFF"/>
                </a:solidFill>
                <a:latin typeface="Arial"/>
                <a:ea typeface="Arial"/>
                <a:cs typeface="Arial"/>
                <a:sym typeface="Arial"/>
              </a:rPr>
              <a:t>Why did I go “On My Own”?</a:t>
            </a:r>
          </a:p>
        </p:txBody>
      </p:sp>
      <p:sp>
        <p:nvSpPr>
          <p:cNvPr id="87" name="Shape 87"/>
          <p:cNvSpPr txBox="1"/>
          <p:nvPr/>
        </p:nvSpPr>
        <p:spPr>
          <a:xfrm>
            <a:off x="866775" y="3128950"/>
            <a:ext cx="8501049" cy="3784600"/>
          </a:xfrm>
          <a:prstGeom prst="rect">
            <a:avLst/>
          </a:prstGeom>
        </p:spPr>
        <p:txBody>
          <a:bodyPr lIns="38100" tIns="38100" rIns="38100" bIns="38100" anchor="t" anchorCtr="0">
            <a:noAutofit/>
          </a:bodyPr>
          <a:lstStyle/>
          <a:p>
            <a:pPr marL="0" marR="0" indent="0" algn="l">
              <a:lnSpc>
                <a:spcPct val="114062"/>
              </a:lnSpc>
              <a:spcBef>
                <a:spcPts val="0"/>
              </a:spcBef>
              <a:spcAft>
                <a:spcPts val="0"/>
              </a:spcAft>
              <a:buNone/>
            </a:pPr>
            <a:r>
              <a:rPr lang="en-US" sz="3199">
                <a:solidFill>
                  <a:srgbClr val="000000"/>
                </a:solidFill>
                <a:latin typeface="Calibri"/>
                <a:ea typeface="Calibri"/>
                <a:cs typeface="Calibri"/>
                <a:sym typeface="Calibri"/>
              </a:rPr>
              <a:t>To become a charter member of the “Free Agent Nation,” I…</a:t>
            </a:r>
          </a:p>
          <a:p>
            <a:pPr marL="381000" marR="0" lvl="0" indent="-253999" algn="l">
              <a:lnSpc>
                <a:spcPct val="114062"/>
              </a:lnSpc>
              <a:spcBef>
                <a:spcPts val="0"/>
              </a:spcBef>
              <a:spcAft>
                <a:spcPts val="0"/>
              </a:spcAft>
              <a:buClr>
                <a:srgbClr val="000000"/>
              </a:buClr>
              <a:buSzPct val="166666"/>
              <a:buFont typeface="Arial"/>
              <a:buChar char="•"/>
            </a:pPr>
            <a:r>
              <a:rPr lang="en-US" sz="3199">
                <a:solidFill>
                  <a:srgbClr val="000000"/>
                </a:solidFill>
                <a:latin typeface="Calibri"/>
                <a:ea typeface="Calibri"/>
                <a:cs typeface="Calibri"/>
                <a:sym typeface="Calibri"/>
              </a:rPr>
              <a:t>Learned how big companies work</a:t>
            </a:r>
          </a:p>
          <a:p>
            <a:pPr marL="381000" marR="0" lvl="0" indent="-253999" algn="l">
              <a:lnSpc>
                <a:spcPct val="114062"/>
              </a:lnSpc>
              <a:spcBef>
                <a:spcPts val="0"/>
              </a:spcBef>
              <a:spcAft>
                <a:spcPts val="0"/>
              </a:spcAft>
              <a:buClr>
                <a:srgbClr val="000000"/>
              </a:buClr>
              <a:buSzPct val="166666"/>
              <a:buFont typeface="Arial"/>
              <a:buChar char="•"/>
            </a:pPr>
            <a:r>
              <a:rPr lang="en-US" sz="3199">
                <a:solidFill>
                  <a:srgbClr val="000000"/>
                </a:solidFill>
                <a:latin typeface="Calibri"/>
                <a:ea typeface="Calibri"/>
                <a:cs typeface="Calibri"/>
                <a:sym typeface="Calibri"/>
              </a:rPr>
              <a:t>Got a chance to meet lots of people</a:t>
            </a:r>
          </a:p>
          <a:p>
            <a:pPr marL="381000" marR="0" lvl="0" indent="-253999" algn="l">
              <a:lnSpc>
                <a:spcPct val="114062"/>
              </a:lnSpc>
              <a:spcBef>
                <a:spcPts val="0"/>
              </a:spcBef>
              <a:spcAft>
                <a:spcPts val="0"/>
              </a:spcAft>
              <a:buClr>
                <a:srgbClr val="000000"/>
              </a:buClr>
              <a:buSzPct val="166666"/>
              <a:buFont typeface="Arial"/>
              <a:buChar char="•"/>
            </a:pPr>
            <a:r>
              <a:rPr lang="en-US" sz="3199">
                <a:solidFill>
                  <a:srgbClr val="000000"/>
                </a:solidFill>
                <a:latin typeface="Calibri"/>
                <a:ea typeface="Calibri"/>
                <a:cs typeface="Calibri"/>
                <a:sym typeface="Calibri"/>
              </a:rPr>
              <a:t>Worked with smaller companies to provide services to the larger companies</a:t>
            </a:r>
          </a:p>
          <a:p>
            <a:pPr marL="381000" marR="0" lvl="0" indent="-253999" algn="l">
              <a:lnSpc>
                <a:spcPct val="114062"/>
              </a:lnSpc>
              <a:spcBef>
                <a:spcPts val="0"/>
              </a:spcBef>
              <a:spcAft>
                <a:spcPts val="0"/>
              </a:spcAft>
              <a:buClr>
                <a:srgbClr val="000000"/>
              </a:buClr>
              <a:buSzPct val="166666"/>
              <a:buFont typeface="Arial"/>
              <a:buChar char="•"/>
            </a:pPr>
            <a:r>
              <a:rPr lang="en-US" sz="3199">
                <a:solidFill>
                  <a:srgbClr val="000000"/>
                </a:solidFill>
                <a:latin typeface="Calibri"/>
                <a:ea typeface="Calibri"/>
                <a:cs typeface="Calibri"/>
                <a:sym typeface="Calibri"/>
              </a:rPr>
              <a:t>Was able to adapt that and form my own consulting company</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1902</Words>
  <Application>Microsoft Office PowerPoint</Application>
  <PresentationFormat>Custom</PresentationFormat>
  <Paragraphs>283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Custom Theme</vt:lpstr>
      <vt:lpstr>PowerPoint Presentation</vt:lpstr>
      <vt:lpstr>Networking and Other Career Skills for the Entrepreneur and the “Intrapreneur”  (most everyone else)</vt:lpstr>
      <vt:lpstr>Video: What is Happiness?</vt:lpstr>
      <vt:lpstr>Trivia Time? </vt:lpstr>
      <vt:lpstr>What is a Polymath?</vt:lpstr>
      <vt:lpstr>Which company did Bill Sobel NOT work for</vt:lpstr>
      <vt:lpstr>Got my feet wet at big, well established places…</vt:lpstr>
      <vt:lpstr>Learned how to manage at a small company while providing services to big clients</vt:lpstr>
      <vt:lpstr>Why did I go “On My Own”?</vt:lpstr>
      <vt:lpstr>According to Daniel Pink in Free Agent Nation, ______ .</vt:lpstr>
      <vt:lpstr>Partial Client List</vt:lpstr>
      <vt:lpstr>Recent Projects </vt:lpstr>
      <vt:lpstr>PowerPoint Presentation</vt:lpstr>
      <vt:lpstr>Esquire Augmented Reality</vt:lpstr>
      <vt:lpstr>PowerPoint Presentation</vt:lpstr>
      <vt:lpstr>Who Is Sarah Palin?</vt:lpstr>
      <vt:lpstr>PowerPoint Presentation</vt:lpstr>
      <vt:lpstr>Quote of the Day</vt:lpstr>
      <vt:lpstr>Always Looking for New Stuff</vt:lpstr>
      <vt:lpstr>Personal Branding</vt:lpstr>
      <vt:lpstr>A New and Rising Talent</vt:lpstr>
      <vt:lpstr>Managing Target’s Credit Disaster</vt:lpstr>
      <vt:lpstr>WHAT IS AN ARCHETYPE?</vt:lpstr>
      <vt:lpstr>What is your Archetype?</vt:lpstr>
      <vt:lpstr>What is NOT one of Steven Covey's 7 Rules</vt:lpstr>
      <vt:lpstr>Stephen Covey:  7 Habits of Highly Effective People</vt:lpstr>
      <vt:lpstr>Who was Dale Carnegie?</vt:lpstr>
      <vt:lpstr>
 In our context, USP means </vt:lpstr>
      <vt:lpstr>Bill Sobel: My Three Simple Rules</vt:lpstr>
      <vt:lpstr>Entrepreneurship: The Promise and Perils of Starting Your Own Business</vt:lpstr>
      <vt:lpstr>Management as an Entrepreneur</vt:lpstr>
      <vt:lpstr>Being able to hire anyone you want </vt:lpstr>
      <vt:lpstr>Advantages of Working for Yourself</vt:lpstr>
      <vt:lpstr>PowerPoint Presentation</vt:lpstr>
      <vt:lpstr>What is NOT a challenge of working for yourself?</vt:lpstr>
      <vt:lpstr>Will Social Media Change Everything?</vt:lpstr>
      <vt:lpstr>What is NOT a social media platform?</vt:lpstr>
      <vt:lpstr>Social Networking, Influence, and Your Own Business Success</vt:lpstr>
      <vt:lpstr>Common Challenges of Running Your Own Business</vt:lpstr>
      <vt:lpstr>For additional Information Books of Interest</vt:lpstr>
      <vt:lpstr>My 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Fogelman, Martin L</cp:lastModifiedBy>
  <cp:revision>2</cp:revision>
  <dcterms:modified xsi:type="dcterms:W3CDTF">2014-02-02T22:04:38Z</dcterms:modified>
</cp:coreProperties>
</file>