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68" r:id="rId5"/>
    <p:sldId id="260" r:id="rId6"/>
    <p:sldId id="298" r:id="rId7"/>
    <p:sldId id="282" r:id="rId8"/>
    <p:sldId id="270" r:id="rId9"/>
    <p:sldId id="288" r:id="rId10"/>
    <p:sldId id="303" r:id="rId11"/>
    <p:sldId id="293" r:id="rId12"/>
    <p:sldId id="295" r:id="rId13"/>
    <p:sldId id="302" r:id="rId14"/>
    <p:sldId id="294" r:id="rId15"/>
    <p:sldId id="287" r:id="rId16"/>
    <p:sldId id="289" r:id="rId17"/>
    <p:sldId id="280" r:id="rId18"/>
    <p:sldId id="292" r:id="rId19"/>
    <p:sldId id="301" r:id="rId20"/>
    <p:sldId id="304" r:id="rId21"/>
    <p:sldId id="290" r:id="rId22"/>
    <p:sldId id="278" r:id="rId23"/>
    <p:sldId id="296" r:id="rId24"/>
    <p:sldId id="283" r:id="rId25"/>
    <p:sldId id="272" r:id="rId26"/>
    <p:sldId id="284" r:id="rId27"/>
    <p:sldId id="285" r:id="rId28"/>
    <p:sldId id="297" r:id="rId29"/>
    <p:sldId id="300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93" autoAdjust="0"/>
    <p:restoredTop sz="78367" autoAdjust="0"/>
  </p:normalViewPr>
  <p:slideViewPr>
    <p:cSldViewPr>
      <p:cViewPr>
        <p:scale>
          <a:sx n="60" d="100"/>
          <a:sy n="60" d="100"/>
        </p:scale>
        <p:origin x="-80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D160-D54D-4C2C-B7A4-57E45ABE30F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F-8767-488C-B24B-D575907B10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7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D160-D54D-4C2C-B7A4-57E45ABE30F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F-8767-488C-B24B-D575907B10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8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D160-D54D-4C2C-B7A4-57E45ABE30F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F-8767-488C-B24B-D575907B10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4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D160-D54D-4C2C-B7A4-57E45ABE30F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F-8767-488C-B24B-D575907B10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4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D160-D54D-4C2C-B7A4-57E45ABE30F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F-8767-488C-B24B-D575907B10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6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D160-D54D-4C2C-B7A4-57E45ABE30F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F-8767-488C-B24B-D575907B10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0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D160-D54D-4C2C-B7A4-57E45ABE30F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F-8767-488C-B24B-D575907B10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3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D160-D54D-4C2C-B7A4-57E45ABE30F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F-8767-488C-B24B-D575907B10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5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D160-D54D-4C2C-B7A4-57E45ABE30F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F-8767-488C-B24B-D575907B10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D160-D54D-4C2C-B7A4-57E45ABE30F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F-8767-488C-B24B-D575907B10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7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D160-D54D-4C2C-B7A4-57E45ABE30F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F-8767-488C-B24B-D575907B10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1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4D160-D54D-4C2C-B7A4-57E45ABE30F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5B66F-8767-488C-B24B-D575907B10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1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XPath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and backward Slashes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“/” is used frequently in Unix like command interface or “Shell”</a:t>
            </a:r>
          </a:p>
          <a:p>
            <a:r>
              <a:rPr lang="en-US" dirty="0"/>
              <a:t>The forward slash is a way to select what level to search in the file system</a:t>
            </a:r>
          </a:p>
          <a:p>
            <a:r>
              <a:rPr lang="en-US" dirty="0"/>
              <a:t>If you are using  Windows Explorer, you would use a “\” (backward slash) for designating where in the file system.</a:t>
            </a:r>
          </a:p>
          <a:p>
            <a:r>
              <a:rPr lang="en-US" dirty="0"/>
              <a:t>For us, the “/” let’s us easily navigate the tree of nodes in an XML document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4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Locate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XPath</a:t>
            </a:r>
            <a:r>
              <a:rPr lang="en-US" dirty="0" smtClean="0"/>
              <a:t> is a language for selecting nodes and node sets</a:t>
            </a:r>
          </a:p>
          <a:p>
            <a:r>
              <a:rPr lang="en-US" dirty="0" smtClean="0"/>
              <a:t>As with the name, </a:t>
            </a:r>
            <a:r>
              <a:rPr lang="en-US" dirty="0" err="1" smtClean="0"/>
              <a:t>XPath</a:t>
            </a:r>
            <a:r>
              <a:rPr lang="en-US" dirty="0" smtClean="0"/>
              <a:t> creates </a:t>
            </a:r>
            <a:r>
              <a:rPr lang="en-US" i="1" dirty="0" smtClean="0"/>
              <a:t>paths</a:t>
            </a:r>
            <a:r>
              <a:rPr lang="en-US" dirty="0" smtClean="0"/>
              <a:t> to nodes</a:t>
            </a:r>
          </a:p>
          <a:p>
            <a:r>
              <a:rPr lang="en-US" dirty="0" smtClean="0"/>
              <a:t>Paths may be:		</a:t>
            </a:r>
            <a:r>
              <a:rPr lang="en-US" u="sng" dirty="0" smtClean="0"/>
              <a:t>Relative</a:t>
            </a:r>
            <a:r>
              <a:rPr lang="en-US" dirty="0" smtClean="0"/>
              <a:t> or </a:t>
            </a:r>
            <a:r>
              <a:rPr lang="en-US" u="sng" dirty="0" smtClean="0"/>
              <a:t>Absolute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8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Courier" pitchFamily="49" charset="0"/>
              </a:rPr>
              <a:t>&lt;</a:t>
            </a:r>
            <a:r>
              <a:rPr lang="en-US" sz="2400" dirty="0" err="1" smtClean="0">
                <a:latin typeface="Courier" pitchFamily="49" charset="0"/>
              </a:rPr>
              <a:t>tr</a:t>
            </a:r>
            <a:r>
              <a:rPr lang="en-US" sz="2400" dirty="0" smtClean="0">
                <a:latin typeface="Courier" pitchFamily="49" charset="0"/>
              </a:rPr>
              <a:t> </a:t>
            </a:r>
            <a:r>
              <a:rPr lang="en-US" sz="2400" dirty="0" err="1" smtClean="0">
                <a:latin typeface="Courier" pitchFamily="49" charset="0"/>
              </a:rPr>
              <a:t>bgcolor</a:t>
            </a:r>
            <a:r>
              <a:rPr lang="en-US" sz="2400" dirty="0" smtClean="0">
                <a:latin typeface="Courier" pitchFamily="49" charset="0"/>
              </a:rPr>
              <a:t>="Goldenrod"&gt;</a:t>
            </a:r>
          </a:p>
          <a:p>
            <a:pPr>
              <a:buNone/>
            </a:pPr>
            <a:r>
              <a:rPr lang="en-US" sz="2400" dirty="0" smtClean="0">
                <a:latin typeface="Courier" pitchFamily="49" charset="0"/>
              </a:rPr>
              <a:t>		&lt;td&gt;</a:t>
            </a:r>
          </a:p>
          <a:p>
            <a:pPr>
              <a:buNone/>
            </a:pPr>
            <a:r>
              <a:rPr lang="en-US" sz="2400" dirty="0" smtClean="0">
                <a:latin typeface="Courier" pitchFamily="49" charset="0"/>
              </a:rPr>
              <a:t>		&lt;</a:t>
            </a:r>
            <a:r>
              <a:rPr lang="en-US" sz="2400" dirty="0" err="1" smtClean="0">
                <a:latin typeface="Courier" pitchFamily="49" charset="0"/>
              </a:rPr>
              <a:t>xsl:value</a:t>
            </a:r>
            <a:r>
              <a:rPr lang="en-US" sz="2400" dirty="0" smtClean="0">
                <a:latin typeface="Courier" pitchFamily="49" charset="0"/>
              </a:rPr>
              <a:t>-of select="directory/employee/</a:t>
            </a:r>
            <a:r>
              <a:rPr lang="en-US" sz="2400" dirty="0" err="1" smtClean="0">
                <a:latin typeface="Courier" pitchFamily="49" charset="0"/>
              </a:rPr>
              <a:t>first_name</a:t>
            </a:r>
            <a:r>
              <a:rPr lang="en-US" sz="2400" dirty="0" smtClean="0">
                <a:latin typeface="Courier" pitchFamily="49" charset="0"/>
              </a:rPr>
              <a:t>"/&gt;&lt;/td&gt;</a:t>
            </a:r>
          </a:p>
          <a:p>
            <a:pPr>
              <a:buNone/>
            </a:pPr>
            <a:r>
              <a:rPr lang="en-US" sz="2400" dirty="0" smtClean="0">
                <a:latin typeface="Courier" pitchFamily="49" charset="0"/>
              </a:rPr>
              <a:t>		&lt;td&gt;</a:t>
            </a:r>
          </a:p>
          <a:p>
            <a:pPr>
              <a:buNone/>
            </a:pPr>
            <a:r>
              <a:rPr lang="en-US" sz="2400" dirty="0" smtClean="0">
                <a:latin typeface="Courier" pitchFamily="49" charset="0"/>
              </a:rPr>
              <a:t>		&lt;</a:t>
            </a:r>
            <a:r>
              <a:rPr lang="en-US" sz="2400" dirty="0" err="1" smtClean="0">
                <a:latin typeface="Courier" pitchFamily="49" charset="0"/>
              </a:rPr>
              <a:t>xsl:value</a:t>
            </a:r>
            <a:r>
              <a:rPr lang="en-US" sz="2400" dirty="0" smtClean="0">
                <a:latin typeface="Courier" pitchFamily="49" charset="0"/>
              </a:rPr>
              <a:t>-of select="directory/employee/</a:t>
            </a:r>
            <a:r>
              <a:rPr lang="en-US" sz="2400" dirty="0" err="1" smtClean="0">
                <a:latin typeface="Courier" pitchFamily="49" charset="0"/>
              </a:rPr>
              <a:t>last_name</a:t>
            </a:r>
            <a:r>
              <a:rPr lang="en-US" sz="2400" dirty="0" smtClean="0">
                <a:latin typeface="Courier" pitchFamily="49" charset="0"/>
              </a:rPr>
              <a:t>"/&gt;</a:t>
            </a:r>
          </a:p>
          <a:p>
            <a:pPr>
              <a:buNone/>
            </a:pPr>
            <a:r>
              <a:rPr lang="en-US" sz="2400" dirty="0" smtClean="0">
                <a:latin typeface="Courier" pitchFamily="49" charset="0"/>
              </a:rPr>
              <a:t>		&lt;/td&gt;</a:t>
            </a:r>
          </a:p>
          <a:p>
            <a:pPr>
              <a:buNone/>
            </a:pPr>
            <a:r>
              <a:rPr lang="en-US" sz="2400" dirty="0" smtClean="0">
                <a:latin typeface="Courier" pitchFamily="49" charset="0"/>
              </a:rPr>
              <a:t>		&lt;td&gt;</a:t>
            </a:r>
          </a:p>
          <a:p>
            <a:pPr>
              <a:buNone/>
            </a:pPr>
            <a:r>
              <a:rPr lang="en-US" sz="2400" dirty="0" smtClean="0">
                <a:latin typeface="Courier" pitchFamily="49" charset="0"/>
              </a:rPr>
              <a:t>		&lt;</a:t>
            </a:r>
            <a:r>
              <a:rPr lang="en-US" sz="2400" dirty="0" err="1" smtClean="0">
                <a:latin typeface="Courier" pitchFamily="49" charset="0"/>
              </a:rPr>
              <a:t>xsl:value</a:t>
            </a:r>
            <a:r>
              <a:rPr lang="en-US" sz="2400" dirty="0" smtClean="0">
                <a:latin typeface="Courier" pitchFamily="49" charset="0"/>
              </a:rPr>
              <a:t>-of select="directory/employee/title"/&gt;</a:t>
            </a:r>
          </a:p>
          <a:p>
            <a:pPr>
              <a:buNone/>
            </a:pPr>
            <a:r>
              <a:rPr lang="en-US" sz="2400" dirty="0" smtClean="0">
                <a:latin typeface="Courier" pitchFamily="49" charset="0"/>
              </a:rPr>
              <a:t>		&lt;/td&gt;….&lt;/</a:t>
            </a:r>
            <a:r>
              <a:rPr lang="en-US" sz="2400" dirty="0" err="1" smtClean="0">
                <a:latin typeface="Courier" pitchFamily="49" charset="0"/>
              </a:rPr>
              <a:t>tr</a:t>
            </a:r>
            <a:r>
              <a:rPr lang="en-US" sz="2400" dirty="0" smtClean="0">
                <a:latin typeface="Courier" pitchFamily="49" charset="0"/>
              </a:rPr>
              <a:t>&gt;	</a:t>
            </a:r>
            <a:r>
              <a:rPr lang="en-US" sz="1600" dirty="0" smtClean="0"/>
              <a:t>					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9408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Paths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8915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86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Determining the “Current Node”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relative path is based on its </a:t>
            </a:r>
            <a:r>
              <a:rPr lang="en-US" i="1" dirty="0" smtClean="0"/>
              <a:t>current </a:t>
            </a:r>
            <a:r>
              <a:rPr lang="en-US" dirty="0" smtClean="0"/>
              <a:t>node</a:t>
            </a:r>
          </a:p>
          <a:p>
            <a:r>
              <a:rPr lang="en-US" dirty="0" smtClean="0"/>
              <a:t>A forward slash or “/” is used to designate each node “level”  in the path</a:t>
            </a:r>
          </a:p>
          <a:p>
            <a:r>
              <a:rPr lang="en-US" dirty="0" smtClean="0"/>
              <a:t>Whatever the </a:t>
            </a:r>
            <a:r>
              <a:rPr lang="en-US" i="1" dirty="0" smtClean="0"/>
              <a:t>current</a:t>
            </a:r>
            <a:r>
              <a:rPr lang="en-US" dirty="0" smtClean="0"/>
              <a:t> template is in the </a:t>
            </a:r>
            <a:r>
              <a:rPr lang="en-US" dirty="0" err="1" smtClean="0"/>
              <a:t>xsl</a:t>
            </a:r>
            <a:r>
              <a:rPr lang="en-US" dirty="0" smtClean="0"/>
              <a:t> document, is the current node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xsl:template</a:t>
            </a:r>
            <a:r>
              <a:rPr lang="en-US" dirty="0" smtClean="0"/>
              <a:t> match=“/”&gt; will make the root node of the xml document the current 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8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or </a:t>
            </a:r>
            <a:r>
              <a:rPr lang="en-US" i="1" dirty="0" smtClean="0"/>
              <a:t>Context</a:t>
            </a:r>
            <a:r>
              <a:rPr lang="en-US" dirty="0" smtClean="0"/>
              <a:t> node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shortcut to getting current node or </a:t>
            </a:r>
            <a:r>
              <a:rPr lang="en-US" i="1" dirty="0" smtClean="0"/>
              <a:t>context node</a:t>
            </a:r>
            <a:r>
              <a:rPr lang="en-US" dirty="0" smtClean="0"/>
              <a:t> “.” Just type a period rather than typing in the path that you need</a:t>
            </a:r>
          </a:p>
          <a:p>
            <a:r>
              <a:rPr lang="en-US" dirty="0" smtClean="0"/>
              <a:t>You can type “..” two periods to get the current node’s parent nodes.</a:t>
            </a:r>
          </a:p>
          <a:p>
            <a:r>
              <a:rPr lang="en-US" dirty="0" smtClean="0"/>
              <a:t>“/” Selects the root node (entire document)</a:t>
            </a:r>
          </a:p>
          <a:p>
            <a:r>
              <a:rPr lang="en-US" dirty="0" smtClean="0"/>
              <a:t>“//” Selects children nodes from the current node</a:t>
            </a:r>
          </a:p>
          <a:p>
            <a:r>
              <a:rPr lang="en-US" dirty="0" smtClean="0"/>
              <a:t>“@” Selects attribute nodes</a:t>
            </a:r>
          </a:p>
        </p:txBody>
      </p:sp>
    </p:spTree>
    <p:extLst>
      <p:ext uri="{BB962C8B-B14F-4D97-AF65-F5344CB8AC3E}">
        <p14:creationId xmlns:p14="http://schemas.microsoft.com/office/powerpoint/2010/main" val="361419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XPath</a:t>
            </a:r>
            <a:r>
              <a:rPr lang="en-US" dirty="0" smtClean="0"/>
              <a:t>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 Node</a:t>
            </a:r>
          </a:p>
          <a:p>
            <a:r>
              <a:rPr lang="en-US" dirty="0" smtClean="0"/>
              <a:t>Element Node</a:t>
            </a:r>
          </a:p>
          <a:p>
            <a:r>
              <a:rPr lang="en-US" dirty="0" smtClean="0"/>
              <a:t>Attribute Node</a:t>
            </a:r>
          </a:p>
          <a:p>
            <a:r>
              <a:rPr lang="en-US" dirty="0" smtClean="0"/>
              <a:t>Text Node</a:t>
            </a:r>
          </a:p>
          <a:p>
            <a:r>
              <a:rPr lang="en-US" dirty="0" smtClean="0"/>
              <a:t>Comment Node</a:t>
            </a:r>
          </a:p>
          <a:p>
            <a:r>
              <a:rPr lang="en-US" dirty="0" smtClean="0"/>
              <a:t>Processing Instruction Node</a:t>
            </a:r>
          </a:p>
          <a:p>
            <a:r>
              <a:rPr lang="en-US" dirty="0" smtClean="0"/>
              <a:t>Namespace Node</a:t>
            </a:r>
          </a:p>
          <a:p>
            <a:endParaRPr lang="en-US" dirty="0"/>
          </a:p>
        </p:txBody>
      </p:sp>
      <p:cxnSp>
        <p:nvCxnSpPr>
          <p:cNvPr id="5" name="Straight Connector 4"/>
          <p:cNvCxnSpPr>
            <a:stCxn id="3" idx="1"/>
          </p:cNvCxnSpPr>
          <p:nvPr/>
        </p:nvCxnSpPr>
        <p:spPr>
          <a:xfrm>
            <a:off x="457200" y="3863182"/>
            <a:ext cx="4114800" cy="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9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/ Traversing the Tree of Nodes</a:t>
            </a:r>
            <a:endParaRPr lang="en-US" dirty="0"/>
          </a:p>
        </p:txBody>
      </p:sp>
      <p:pic>
        <p:nvPicPr>
          <p:cNvPr id="3074" name="Picture 2" descr="http://www.sqlservercentral.com/articles/Basics/xmlsimplified/1898/dom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7086314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59436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49" charset="0"/>
              </a:rPr>
              <a:t>&lt;</a:t>
            </a:r>
            <a:r>
              <a:rPr lang="en-US" dirty="0" err="1">
                <a:latin typeface="Courier" pitchFamily="49" charset="0"/>
              </a:rPr>
              <a:t>xsl:value-of</a:t>
            </a:r>
            <a:r>
              <a:rPr lang="en-US" dirty="0">
                <a:latin typeface="Courier" pitchFamily="49" charset="0"/>
              </a:rPr>
              <a:t> select</a:t>
            </a:r>
            <a:r>
              <a:rPr lang="en-US" dirty="0" smtClean="0">
                <a:latin typeface="Courier" pitchFamily="49" charset="0"/>
              </a:rPr>
              <a:t>=“/FNAME"/&gt;</a:t>
            </a:r>
          </a:p>
          <a:p>
            <a:r>
              <a:rPr lang="en-US" dirty="0">
                <a:latin typeface="Courier" pitchFamily="49" charset="0"/>
              </a:rPr>
              <a:t>&lt;</a:t>
            </a:r>
            <a:r>
              <a:rPr lang="en-US" dirty="0" err="1">
                <a:latin typeface="Courier" pitchFamily="49" charset="0"/>
              </a:rPr>
              <a:t>xsl:value-of</a:t>
            </a:r>
            <a:r>
              <a:rPr lang="en-US" dirty="0">
                <a:latin typeface="Courier" pitchFamily="49" charset="0"/>
              </a:rPr>
              <a:t> select</a:t>
            </a:r>
            <a:r>
              <a:rPr lang="en-US" dirty="0" smtClean="0">
                <a:latin typeface="Courier" pitchFamily="49" charset="0"/>
              </a:rPr>
              <a:t>=“/LNAME"/&gt; </a:t>
            </a:r>
            <a:endParaRPr lang="en-US" dirty="0">
              <a:latin typeface="Courier" pitchFamily="49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2954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49" charset="0"/>
              </a:rPr>
              <a:t>&lt;</a:t>
            </a:r>
            <a:r>
              <a:rPr lang="en-US" dirty="0" err="1">
                <a:latin typeface="Courier" pitchFamily="49" charset="0"/>
              </a:rPr>
              <a:t>xsl:template</a:t>
            </a:r>
            <a:r>
              <a:rPr lang="en-US" dirty="0">
                <a:latin typeface="Courier" pitchFamily="49" charset="0"/>
              </a:rPr>
              <a:t> match="/"&gt;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&lt;</a:t>
            </a:r>
            <a:r>
              <a:rPr lang="en-US" dirty="0" err="1">
                <a:latin typeface="Courier" pitchFamily="49" charset="0"/>
              </a:rPr>
              <a:t>xsl:for-each</a:t>
            </a:r>
            <a:r>
              <a:rPr lang="en-US" dirty="0">
                <a:latin typeface="Courier" pitchFamily="49" charset="0"/>
              </a:rPr>
              <a:t>  select</a:t>
            </a:r>
            <a:r>
              <a:rPr lang="en-US" dirty="0" smtClean="0">
                <a:latin typeface="Courier" pitchFamily="49" charset="0"/>
              </a:rPr>
              <a:t>=“ARTICLE/AUTHOR"&gt;</a:t>
            </a:r>
            <a:endParaRPr lang="en-US" dirty="0">
              <a:latin typeface="Courier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096000" y="1828800"/>
            <a:ext cx="1676400" cy="1143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70045" y="2824113"/>
            <a:ext cx="13977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Context </a:t>
            </a:r>
          </a:p>
          <a:p>
            <a:pPr algn="ctr"/>
            <a:r>
              <a:rPr lang="en-US" sz="2800" dirty="0" smtClean="0"/>
              <a:t>Node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648202" y="2971800"/>
            <a:ext cx="3124198" cy="838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99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	“.”</a:t>
            </a:r>
            <a:r>
              <a:rPr lang="pt-BR" dirty="0" smtClean="0"/>
              <a:t> Prints the value of </a:t>
            </a:r>
            <a:r>
              <a:rPr lang="pt-BR" dirty="0" smtClean="0">
                <a:latin typeface="Courier" pitchFamily="49" charset="0"/>
              </a:rPr>
              <a:t>name </a:t>
            </a:r>
            <a:r>
              <a:rPr lang="pt-BR" dirty="0" smtClean="0"/>
              <a:t>if its attribute is 	not equal to English</a:t>
            </a:r>
            <a:endParaRPr lang="pt-BR" dirty="0" smtClean="0">
              <a:latin typeface="Courier" pitchFamily="49" charset="0"/>
            </a:endParaRPr>
          </a:p>
          <a:p>
            <a:pPr marL="0" indent="0">
              <a:buNone/>
            </a:pPr>
            <a:endParaRPr lang="pt-BR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" pitchFamily="49" charset="0"/>
              </a:rPr>
              <a:t>&lt;</a:t>
            </a:r>
            <a:r>
              <a:rPr lang="pt-BR" dirty="0">
                <a:latin typeface="Courier" pitchFamily="49" charset="0"/>
              </a:rPr>
              <a:t>xsl:template match=</a:t>
            </a:r>
          </a:p>
          <a:p>
            <a:pPr marL="0" indent="0">
              <a:buNone/>
            </a:pPr>
            <a:r>
              <a:rPr lang="pt-BR" dirty="0" smtClean="0">
                <a:latin typeface="Courier" pitchFamily="49" charset="0"/>
              </a:rPr>
              <a:t>	"</a:t>
            </a:r>
            <a:r>
              <a:rPr lang="pt-BR" dirty="0">
                <a:latin typeface="Courier" pitchFamily="49" charset="0"/>
              </a:rPr>
              <a:t>name[@language!='English']"&gt;</a:t>
            </a:r>
          </a:p>
          <a:p>
            <a:pPr marL="0" indent="0">
              <a:buNone/>
            </a:pPr>
            <a:r>
              <a:rPr lang="pt-BR" dirty="0" smtClean="0">
                <a:latin typeface="Courier" pitchFamily="49" charset="0"/>
              </a:rPr>
              <a:t>	(&lt;</a:t>
            </a:r>
            <a:r>
              <a:rPr lang="pt-BR" dirty="0">
                <a:latin typeface="Courier" pitchFamily="49" charset="0"/>
              </a:rPr>
              <a:t>em&gt;</a:t>
            </a:r>
          </a:p>
          <a:p>
            <a:pPr marL="0" indent="0">
              <a:buNone/>
            </a:pPr>
            <a:r>
              <a:rPr lang="pt-BR" dirty="0" smtClean="0">
                <a:latin typeface="Courier" pitchFamily="49" charset="0"/>
              </a:rPr>
              <a:t>	&lt;</a:t>
            </a:r>
            <a:r>
              <a:rPr lang="pt-BR" dirty="0">
                <a:latin typeface="Courier" pitchFamily="49" charset="0"/>
              </a:rPr>
              <a:t>xsl:value-of select=</a:t>
            </a:r>
            <a:r>
              <a:rPr lang="pt-BR" b="1" dirty="0">
                <a:solidFill>
                  <a:srgbClr val="FF0000"/>
                </a:solidFill>
                <a:latin typeface="Courier" pitchFamily="49" charset="0"/>
              </a:rPr>
              <a:t>"."</a:t>
            </a:r>
            <a:r>
              <a:rPr lang="pt-BR" dirty="0">
                <a:latin typeface="Courier" pitchFamily="49" charset="0"/>
              </a:rPr>
              <a:t>/&gt;&lt;/em&gt;)</a:t>
            </a:r>
          </a:p>
          <a:p>
            <a:pPr marL="0" indent="0">
              <a:buNone/>
            </a:pPr>
            <a:r>
              <a:rPr lang="pt-BR" dirty="0">
                <a:latin typeface="Courier" pitchFamily="49" charset="0"/>
              </a:rPr>
              <a:t>&lt;/xsl:template&gt;</a:t>
            </a:r>
            <a:endParaRPr lang="en-US" dirty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7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533400"/>
            <a:ext cx="8991600" cy="6172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200" smtClean="0"/>
              <a:t>  Path </a:t>
            </a:r>
            <a:r>
              <a:rPr lang="en-US" sz="5200"/>
              <a:t>	</a:t>
            </a:r>
            <a:r>
              <a:rPr lang="en-US" sz="5200" smtClean="0"/>
              <a:t>		Result</a:t>
            </a:r>
            <a:endParaRPr lang="en-US" sz="5200" dirty="0"/>
          </a:p>
          <a:p>
            <a:r>
              <a:rPr lang="en-US" dirty="0">
                <a:latin typeface="Courier" pitchFamily="49" charset="0"/>
              </a:rPr>
              <a:t>bookstore</a:t>
            </a:r>
            <a:r>
              <a:rPr lang="en-US" dirty="0"/>
              <a:t>	</a:t>
            </a:r>
            <a:r>
              <a:rPr lang="en-US" dirty="0" smtClean="0"/>
              <a:t>	Selects </a:t>
            </a:r>
            <a:r>
              <a:rPr lang="en-US" dirty="0"/>
              <a:t>all nodes with the name </a:t>
            </a:r>
            <a:r>
              <a:rPr lang="en-US" dirty="0" smtClean="0"/>
              <a:t>				"</a:t>
            </a:r>
            <a:r>
              <a:rPr lang="en-US" dirty="0"/>
              <a:t>bookstore"</a:t>
            </a:r>
          </a:p>
          <a:p>
            <a:r>
              <a:rPr lang="en-US" dirty="0">
                <a:latin typeface="Courier" pitchFamily="49" charset="0"/>
              </a:rPr>
              <a:t>/bookstore</a:t>
            </a:r>
            <a:r>
              <a:rPr lang="en-US" dirty="0"/>
              <a:t>	</a:t>
            </a:r>
            <a:r>
              <a:rPr lang="en-US" dirty="0" smtClean="0"/>
              <a:t>	Selects </a:t>
            </a:r>
            <a:r>
              <a:rPr lang="en-US" dirty="0"/>
              <a:t>the root element </a:t>
            </a:r>
            <a:r>
              <a:rPr lang="en-US" dirty="0" smtClean="0"/>
              <a:t>					bookstore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Note: If the path starts with a slash ( / ) it always represents an absolute path to an element!</a:t>
            </a:r>
          </a:p>
          <a:p>
            <a:endParaRPr lang="en-US" dirty="0"/>
          </a:p>
          <a:p>
            <a:r>
              <a:rPr lang="en-US" dirty="0">
                <a:latin typeface="Courier" pitchFamily="49" charset="0"/>
              </a:rPr>
              <a:t>bookstore/book</a:t>
            </a:r>
            <a:r>
              <a:rPr lang="en-US" dirty="0"/>
              <a:t>	Selects all book elements that </a:t>
            </a:r>
            <a:r>
              <a:rPr lang="en-US" dirty="0" smtClean="0"/>
              <a:t>				are </a:t>
            </a:r>
            <a:r>
              <a:rPr lang="en-US" dirty="0"/>
              <a:t>children of bookstore</a:t>
            </a:r>
          </a:p>
          <a:p>
            <a:r>
              <a:rPr lang="en-US" dirty="0">
                <a:latin typeface="Courier" pitchFamily="49" charset="0"/>
              </a:rPr>
              <a:t>//book</a:t>
            </a:r>
            <a:r>
              <a:rPr lang="en-US" dirty="0"/>
              <a:t>	</a:t>
            </a:r>
            <a:r>
              <a:rPr lang="en-US" dirty="0" smtClean="0"/>
              <a:t>		Selects </a:t>
            </a:r>
            <a:r>
              <a:rPr lang="en-US" dirty="0"/>
              <a:t>all book elements no </a:t>
            </a:r>
            <a:r>
              <a:rPr lang="en-US" dirty="0" smtClean="0"/>
              <a:t>					matter </a:t>
            </a:r>
            <a:r>
              <a:rPr lang="en-US" dirty="0"/>
              <a:t>where they are in the </a:t>
            </a:r>
            <a:r>
              <a:rPr lang="en-US" dirty="0" smtClean="0"/>
              <a:t>					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4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XPath, </a:t>
            </a:r>
            <a:r>
              <a:rPr lang="en-US" dirty="0"/>
              <a:t>the XML Path Language, is a query language for selecting nodes from an XML document</a:t>
            </a:r>
            <a:r>
              <a:rPr lang="en-US" dirty="0" smtClean="0"/>
              <a:t>.</a:t>
            </a:r>
          </a:p>
          <a:p>
            <a:r>
              <a:rPr lang="en-US" dirty="0"/>
              <a:t>The XPath language is based on a tree representation of the XML document, </a:t>
            </a:r>
            <a:endParaRPr lang="en-US" dirty="0" smtClean="0"/>
          </a:p>
          <a:p>
            <a:r>
              <a:rPr lang="en-US" dirty="0" smtClean="0"/>
              <a:t>It provides </a:t>
            </a:r>
            <a:r>
              <a:rPr lang="en-US" dirty="0"/>
              <a:t>the ability to navigate around the tree, selecting nodes by a variety of criteria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popular use </a:t>
            </a:r>
            <a:r>
              <a:rPr lang="en-US" dirty="0" smtClean="0"/>
              <a:t>an XPath </a:t>
            </a:r>
            <a:r>
              <a:rPr lang="en-US" dirty="0"/>
              <a:t>expression is often referred to simply as "an XPath".</a:t>
            </a:r>
          </a:p>
        </p:txBody>
      </p:sp>
    </p:spTree>
    <p:extLst>
      <p:ext uri="{BB962C8B-B14F-4D97-AF65-F5344CB8AC3E}">
        <p14:creationId xmlns:p14="http://schemas.microsoft.com/office/powerpoint/2010/main" val="3839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Predicates are used to find a specific node or a node that contains a specific value.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95574"/>
            <a:ext cx="8897407" cy="279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919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XSL “functions”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all written in xml that allow us to manipulate and move around the document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b="1" dirty="0" err="1" smtClean="0">
                <a:latin typeface="Courier" pitchFamily="49" charset="0"/>
              </a:rPr>
              <a:t>xsl:value-of</a:t>
            </a:r>
            <a:endParaRPr lang="en-US" dirty="0"/>
          </a:p>
          <a:p>
            <a:pPr lvl="1"/>
            <a:r>
              <a:rPr lang="en-US" b="1" dirty="0" err="1" smtClean="0">
                <a:latin typeface="Courier" pitchFamily="49" charset="0"/>
              </a:rPr>
              <a:t>xsl:for-each</a:t>
            </a:r>
            <a:endParaRPr lang="en-US" b="1" dirty="0">
              <a:latin typeface="Courier" pitchFamily="49" charset="0"/>
            </a:endParaRPr>
          </a:p>
          <a:p>
            <a:pPr lvl="1"/>
            <a:r>
              <a:rPr lang="en-US" b="1" dirty="0" err="1" smtClean="0">
                <a:latin typeface="Courier" pitchFamily="49" charset="0"/>
              </a:rPr>
              <a:t>xsl:choose</a:t>
            </a:r>
            <a:endParaRPr lang="en-US" b="1" dirty="0" smtClean="0">
              <a:latin typeface="Courier" pitchFamily="49" charset="0"/>
            </a:endParaRPr>
          </a:p>
          <a:p>
            <a:pPr lvl="1"/>
            <a:r>
              <a:rPr lang="en-US" b="1" dirty="0" err="1" smtClean="0">
                <a:latin typeface="Courier" pitchFamily="49" charset="0"/>
              </a:rPr>
              <a:t>xsl:sort</a:t>
            </a:r>
            <a:endParaRPr lang="en-US" b="1" dirty="0" smtClean="0">
              <a:latin typeface="Courier" pitchFamily="49" charset="0"/>
            </a:endParaRPr>
          </a:p>
          <a:p>
            <a:pPr lvl="1"/>
            <a:r>
              <a:rPr lang="en-US" b="1" dirty="0" err="1" smtClean="0">
                <a:latin typeface="Courier" pitchFamily="49" charset="0"/>
              </a:rPr>
              <a:t>xsl:if</a:t>
            </a:r>
            <a:endParaRPr lang="en-US" b="1" dirty="0" smtClean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68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XPath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Besides selecting nodes, can do other types of processing.</a:t>
            </a:r>
          </a:p>
          <a:p>
            <a:r>
              <a:rPr lang="en-US" dirty="0" smtClean="0"/>
              <a:t>These are real functions just like ones used in other general programming languages</a:t>
            </a:r>
          </a:p>
          <a:p>
            <a:r>
              <a:rPr lang="en-US" dirty="0" smtClean="0"/>
              <a:t>The functions are used to basic processing to nodes and their values</a:t>
            </a:r>
          </a:p>
          <a:p>
            <a:r>
              <a:rPr lang="en-US" dirty="0" smtClean="0"/>
              <a:t>But, it also built in functions that make our lives easier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55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and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urier" pitchFamily="49" charset="0"/>
              </a:rPr>
              <a:t>count()</a:t>
            </a:r>
          </a:p>
          <a:p>
            <a:r>
              <a:rPr lang="en-US" dirty="0" smtClean="0">
                <a:latin typeface="Courier" pitchFamily="49" charset="0"/>
              </a:rPr>
              <a:t>sum()</a:t>
            </a:r>
          </a:p>
          <a:p>
            <a:r>
              <a:rPr lang="en-US" dirty="0" smtClean="0">
                <a:latin typeface="Courier" pitchFamily="49" charset="0"/>
              </a:rPr>
              <a:t>round()</a:t>
            </a:r>
          </a:p>
          <a:p>
            <a:r>
              <a:rPr lang="en-US" dirty="0" smtClean="0">
                <a:latin typeface="Courier" pitchFamily="49" charset="0"/>
              </a:rPr>
              <a:t>format number()</a:t>
            </a:r>
          </a:p>
          <a:p>
            <a:pPr marL="0" indent="0">
              <a:buNone/>
            </a:pPr>
            <a:endParaRPr lang="en-US" dirty="0" smtClean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div </a:t>
            </a:r>
            <a:r>
              <a:rPr lang="en-US" dirty="0" smtClean="0"/>
              <a:t>	division</a:t>
            </a:r>
          </a:p>
          <a:p>
            <a:r>
              <a:rPr lang="en-US" dirty="0" smtClean="0">
                <a:latin typeface="Courier" pitchFamily="49" charset="0"/>
              </a:rPr>
              <a:t>*</a:t>
            </a:r>
            <a:r>
              <a:rPr lang="en-US" dirty="0" smtClean="0"/>
              <a:t> 		</a:t>
            </a:r>
            <a:r>
              <a:rPr lang="en-US" dirty="0"/>
              <a:t>m</a:t>
            </a:r>
            <a:r>
              <a:rPr lang="en-US" dirty="0" smtClean="0"/>
              <a:t>ultiplication</a:t>
            </a:r>
          </a:p>
          <a:p>
            <a:r>
              <a:rPr lang="en-US" dirty="0" smtClean="0">
                <a:latin typeface="Courier" pitchFamily="49" charset="0"/>
              </a:rPr>
              <a:t>+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	addition</a:t>
            </a:r>
          </a:p>
          <a:p>
            <a:pPr marL="0" indent="0">
              <a:buNone/>
            </a:pPr>
            <a:r>
              <a:rPr lang="en-US" dirty="0" smtClean="0"/>
              <a:t>and more…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90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 pitchFamily="49" charset="0"/>
              </a:rPr>
              <a:t>count()</a:t>
            </a: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143000"/>
            <a:ext cx="8382000" cy="548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49" charset="0"/>
              </a:rPr>
              <a:t>Of these wonders</a:t>
            </a:r>
            <a:r>
              <a:rPr lang="en-US" dirty="0" smtClean="0">
                <a:latin typeface="Courier" pitchFamily="49" charset="0"/>
              </a:rPr>
              <a:t>,</a:t>
            </a:r>
          </a:p>
          <a:p>
            <a:endParaRPr lang="en-US" dirty="0">
              <a:latin typeface="Courier" pitchFamily="49" charset="0"/>
            </a:endParaRPr>
          </a:p>
          <a:p>
            <a:r>
              <a:rPr lang="en-US" b="1" dirty="0">
                <a:latin typeface="Courier" pitchFamily="49" charset="0"/>
              </a:rPr>
              <a:t>&lt;</a:t>
            </a:r>
            <a:r>
              <a:rPr lang="en-US" b="1" dirty="0" err="1">
                <a:latin typeface="Courier" pitchFamily="49" charset="0"/>
              </a:rPr>
              <a:t>xsl:value-of</a:t>
            </a:r>
            <a:r>
              <a:rPr lang="en-US" b="1" dirty="0">
                <a:latin typeface="Courier" pitchFamily="49" charset="0"/>
              </a:rPr>
              <a:t> select="</a:t>
            </a:r>
          </a:p>
          <a:p>
            <a:r>
              <a:rPr lang="en-US" b="1" dirty="0">
                <a:latin typeface="Courier" pitchFamily="49" charset="0"/>
              </a:rPr>
              <a:t>count(</a:t>
            </a:r>
            <a:r>
              <a:rPr lang="en-US" b="1" dirty="0" err="1">
                <a:latin typeface="Courier" pitchFamily="49" charset="0"/>
              </a:rPr>
              <a:t>ancient_wonders</a:t>
            </a:r>
            <a:r>
              <a:rPr lang="en-US" b="1" dirty="0">
                <a:latin typeface="Courier" pitchFamily="49" charset="0"/>
              </a:rPr>
              <a:t>/wonder/</a:t>
            </a:r>
          </a:p>
          <a:p>
            <a:r>
              <a:rPr lang="en-US" b="1" dirty="0">
                <a:latin typeface="Courier" pitchFamily="49" charset="0"/>
              </a:rPr>
              <a:t>history/</a:t>
            </a:r>
            <a:r>
              <a:rPr lang="en-US" b="1" dirty="0" err="1">
                <a:latin typeface="Courier" pitchFamily="49" charset="0"/>
              </a:rPr>
              <a:t>how_destroyed</a:t>
            </a:r>
            <a:r>
              <a:rPr lang="en-US" b="1" dirty="0">
                <a:latin typeface="Courier" pitchFamily="49" charset="0"/>
              </a:rPr>
              <a:t>[. =</a:t>
            </a:r>
          </a:p>
          <a:p>
            <a:r>
              <a:rPr lang="en-US" b="1" dirty="0">
                <a:latin typeface="Courier" pitchFamily="49" charset="0"/>
              </a:rPr>
              <a:t>'earthquake'])" </a:t>
            </a:r>
            <a:r>
              <a:rPr lang="en-US" b="1" dirty="0" smtClean="0">
                <a:latin typeface="Courier" pitchFamily="49" charset="0"/>
              </a:rPr>
              <a:t>/&gt;</a:t>
            </a:r>
          </a:p>
          <a:p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were destroyed by earthquake,</a:t>
            </a:r>
          </a:p>
          <a:p>
            <a:endParaRPr lang="en-US" dirty="0" smtClean="0">
              <a:latin typeface="Courier" pitchFamily="49" charset="0"/>
            </a:endParaRPr>
          </a:p>
          <a:p>
            <a:r>
              <a:rPr lang="en-US" b="1" dirty="0" smtClean="0">
                <a:latin typeface="Courier" pitchFamily="49" charset="0"/>
              </a:rPr>
              <a:t>&lt;</a:t>
            </a:r>
            <a:r>
              <a:rPr lang="en-US" b="1" dirty="0" err="1">
                <a:latin typeface="Courier" pitchFamily="49" charset="0"/>
              </a:rPr>
              <a:t>xsl:value-of</a:t>
            </a:r>
            <a:r>
              <a:rPr lang="en-US" b="1" dirty="0">
                <a:latin typeface="Courier" pitchFamily="49" charset="0"/>
              </a:rPr>
              <a:t> select="</a:t>
            </a:r>
          </a:p>
          <a:p>
            <a:r>
              <a:rPr lang="en-US" b="1" dirty="0">
                <a:latin typeface="Courier" pitchFamily="49" charset="0"/>
              </a:rPr>
              <a:t>count(//</a:t>
            </a:r>
            <a:r>
              <a:rPr lang="en-US" b="1" dirty="0" err="1">
                <a:latin typeface="Courier" pitchFamily="49" charset="0"/>
              </a:rPr>
              <a:t>how_destroyed</a:t>
            </a:r>
            <a:r>
              <a:rPr lang="en-US" b="1" dirty="0">
                <a:latin typeface="Courier" pitchFamily="49" charset="0"/>
              </a:rPr>
              <a:t>[. = 'fire'])"/&gt;</a:t>
            </a:r>
          </a:p>
          <a:p>
            <a:r>
              <a:rPr lang="en-US" dirty="0">
                <a:latin typeface="Courier" pitchFamily="49" charset="0"/>
              </a:rPr>
              <a:t>were destroyed by fire, and</a:t>
            </a:r>
          </a:p>
          <a:p>
            <a:endParaRPr lang="en-US" dirty="0" smtClean="0">
              <a:latin typeface="Courier" pitchFamily="49" charset="0"/>
            </a:endParaRPr>
          </a:p>
          <a:p>
            <a:r>
              <a:rPr lang="en-US" b="1" dirty="0" smtClean="0">
                <a:latin typeface="Courier" pitchFamily="49" charset="0"/>
              </a:rPr>
              <a:t>&lt;</a:t>
            </a:r>
            <a:r>
              <a:rPr lang="en-US" b="1" dirty="0" err="1">
                <a:latin typeface="Courier" pitchFamily="49" charset="0"/>
              </a:rPr>
              <a:t>xsl:value-of</a:t>
            </a:r>
            <a:r>
              <a:rPr lang="en-US" b="1" dirty="0">
                <a:latin typeface="Courier" pitchFamily="49" charset="0"/>
              </a:rPr>
              <a:t> select="</a:t>
            </a:r>
          </a:p>
          <a:p>
            <a:r>
              <a:rPr lang="en-US" b="1" dirty="0">
                <a:latin typeface="Courier" pitchFamily="49" charset="0"/>
              </a:rPr>
              <a:t>count(//wonder) -</a:t>
            </a:r>
          </a:p>
          <a:p>
            <a:r>
              <a:rPr lang="en-US" b="1" dirty="0">
                <a:latin typeface="Courier" pitchFamily="49" charset="0"/>
              </a:rPr>
              <a:t>count(//</a:t>
            </a:r>
            <a:r>
              <a:rPr lang="en-US" b="1" dirty="0" err="1">
                <a:latin typeface="Courier" pitchFamily="49" charset="0"/>
              </a:rPr>
              <a:t>how_destroyed</a:t>
            </a:r>
            <a:r>
              <a:rPr lang="en-US" b="1" dirty="0">
                <a:latin typeface="Courier" pitchFamily="49" charset="0"/>
              </a:rPr>
              <a:t>)" /&gt;</a:t>
            </a:r>
          </a:p>
          <a:p>
            <a:r>
              <a:rPr lang="en-US" dirty="0">
                <a:latin typeface="Courier" pitchFamily="49" charset="0"/>
              </a:rPr>
              <a:t>is still standing</a:t>
            </a:r>
            <a:r>
              <a:rPr lang="en-US" dirty="0" smtClean="0">
                <a:latin typeface="Courier" pitchFamily="49" charset="0"/>
              </a:rPr>
              <a:t>.</a:t>
            </a:r>
          </a:p>
          <a:p>
            <a:endParaRPr lang="en-US" dirty="0">
              <a:latin typeface="Courier" pitchFamily="49" charset="0"/>
            </a:endParaRPr>
          </a:p>
          <a:p>
            <a:endParaRPr lang="en-US" dirty="0">
              <a:latin typeface="Courier" pitchFamily="49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286000" y="2743200"/>
            <a:ext cx="3862056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48056" y="2209800"/>
            <a:ext cx="3008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‘//’ Selects all Descendants of </a:t>
            </a:r>
          </a:p>
          <a:p>
            <a:r>
              <a:rPr lang="en-US" dirty="0" smtClean="0"/>
              <a:t>the Context 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92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 pitchFamily="49" charset="0"/>
              </a:rPr>
              <a:t>* </a:t>
            </a:r>
            <a:r>
              <a:rPr lang="en-US" dirty="0" smtClean="0">
                <a:latin typeface="+mn-lt"/>
              </a:rPr>
              <a:t>for Multiplication</a:t>
            </a:r>
            <a:endParaRPr lang="en-US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295400"/>
            <a:ext cx="723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" pitchFamily="49" charset="0"/>
              </a:rPr>
              <a:t>&lt;</a:t>
            </a:r>
            <a:r>
              <a:rPr lang="en-US" b="1" dirty="0" err="1">
                <a:latin typeface="Courier" pitchFamily="49" charset="0"/>
              </a:rPr>
              <a:t>xsl:when</a:t>
            </a:r>
            <a:r>
              <a:rPr lang="en-US" b="1" dirty="0">
                <a:latin typeface="Courier" pitchFamily="49" charset="0"/>
              </a:rPr>
              <a:t> test="height != 0"&gt;</a:t>
            </a:r>
          </a:p>
          <a:p>
            <a:r>
              <a:rPr lang="en-US" b="1" dirty="0">
                <a:latin typeface="Courier" pitchFamily="49" charset="0"/>
              </a:rPr>
              <a:t>&lt;</a:t>
            </a:r>
            <a:r>
              <a:rPr lang="en-US" b="1" dirty="0" err="1">
                <a:latin typeface="Courier" pitchFamily="49" charset="0"/>
              </a:rPr>
              <a:t>xsl:value-of</a:t>
            </a:r>
            <a:r>
              <a:rPr lang="en-US" b="1" dirty="0">
                <a:latin typeface="Courier" pitchFamily="49" charset="0"/>
              </a:rPr>
              <a:t> select=</a:t>
            </a:r>
          </a:p>
          <a:p>
            <a:r>
              <a:rPr lang="en-US" b="1" dirty="0">
                <a:latin typeface="Courier" pitchFamily="49" charset="0"/>
              </a:rPr>
              <a:t>"height"/&gt; feet&lt;</a:t>
            </a:r>
            <a:r>
              <a:rPr lang="en-US" b="1" dirty="0" err="1">
                <a:latin typeface="Courier" pitchFamily="49" charset="0"/>
              </a:rPr>
              <a:t>br</a:t>
            </a:r>
            <a:r>
              <a:rPr lang="en-US" b="1" dirty="0">
                <a:latin typeface="Courier" pitchFamily="49" charset="0"/>
              </a:rPr>
              <a:t> /&gt;</a:t>
            </a:r>
          </a:p>
          <a:p>
            <a:r>
              <a:rPr lang="en-US" b="1" dirty="0">
                <a:latin typeface="Courier" pitchFamily="49" charset="0"/>
              </a:rPr>
              <a:t>(&lt;</a:t>
            </a:r>
            <a:r>
              <a:rPr lang="en-US" b="1" dirty="0" err="1">
                <a:latin typeface="Courier" pitchFamily="49" charset="0"/>
              </a:rPr>
              <a:t>xsl:value-of</a:t>
            </a:r>
            <a:r>
              <a:rPr lang="en-US" b="1" dirty="0">
                <a:latin typeface="Courier" pitchFamily="49" charset="0"/>
              </a:rPr>
              <a:t> select=</a:t>
            </a:r>
          </a:p>
          <a:p>
            <a:r>
              <a:rPr lang="en-US" b="1" dirty="0">
                <a:latin typeface="Courier" pitchFamily="49" charset="0"/>
              </a:rPr>
              <a:t>"height </a:t>
            </a:r>
            <a:r>
              <a:rPr lang="en-US" b="1" i="1" dirty="0">
                <a:solidFill>
                  <a:srgbClr val="FF0000"/>
                </a:solidFill>
                <a:latin typeface="Courier" pitchFamily="49" charset="0"/>
              </a:rPr>
              <a:t>*</a:t>
            </a:r>
            <a:r>
              <a:rPr lang="en-US" b="1" dirty="0">
                <a:latin typeface="Courier" pitchFamily="49" charset="0"/>
              </a:rPr>
              <a:t> 0.3048"/&gt; m</a:t>
            </a:r>
            <a:r>
              <a:rPr lang="en-US" b="1" dirty="0" smtClean="0">
                <a:latin typeface="Courier" pitchFamily="49" charset="0"/>
              </a:rPr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0"/>
            <a:ext cx="7383892" cy="3485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5105400" y="5105400"/>
            <a:ext cx="1524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0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 pitchFamily="49" charset="0"/>
              </a:rPr>
              <a:t>round()</a:t>
            </a:r>
            <a:endParaRPr lang="en-US" dirty="0">
              <a:latin typeface="Courier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720876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" pitchFamily="49" charset="0"/>
              </a:rPr>
              <a:t>&lt;td&gt;&lt;</a:t>
            </a:r>
            <a:r>
              <a:rPr lang="en-US" b="1" dirty="0" err="1">
                <a:latin typeface="Courier" pitchFamily="49" charset="0"/>
              </a:rPr>
              <a:t>xsl:value-of</a:t>
            </a:r>
            <a:r>
              <a:rPr lang="en-US" b="1" dirty="0">
                <a:latin typeface="Courier" pitchFamily="49" charset="0"/>
              </a:rPr>
              <a:t> select="round(sales)"/&gt;&lt;/td&gt;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64336" y="19050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" pitchFamily="49" charset="0"/>
              </a:rPr>
              <a:t>&lt;sales&gt;20500.55&lt;/sales&gt;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4336" y="3330476"/>
            <a:ext cx="655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" pitchFamily="49" charset="0"/>
              </a:rPr>
              <a:t>&lt;</a:t>
            </a:r>
            <a:r>
              <a:rPr lang="en-US" b="1" dirty="0" err="1">
                <a:latin typeface="Courier" pitchFamily="49" charset="0"/>
              </a:rPr>
              <a:t>tr</a:t>
            </a:r>
            <a:r>
              <a:rPr lang="en-US" b="1" dirty="0">
                <a:latin typeface="Courier" pitchFamily="49" charset="0"/>
              </a:rPr>
              <a:t> </a:t>
            </a:r>
            <a:r>
              <a:rPr lang="en-US" b="1" dirty="0" err="1">
                <a:latin typeface="Courier" pitchFamily="49" charset="0"/>
              </a:rPr>
              <a:t>bgcolor</a:t>
            </a:r>
            <a:r>
              <a:rPr lang="en-US" b="1" dirty="0">
                <a:latin typeface="Courier" pitchFamily="49" charset="0"/>
              </a:rPr>
              <a:t>="F0EB49"&gt;				&lt;td&gt;Robert&lt;/td&gt;				&lt;td&gt;King&lt;/td&gt;				&lt;td&gt;London&lt;/td&gt;				&lt;td&gt;Overseas&lt;/td&gt;				&lt;td&gt;80500&lt;/td&gt;				&lt;td&gt;20501&lt;/td&gt;			</a:t>
            </a:r>
            <a:endParaRPr lang="en-US" b="1" dirty="0" smtClean="0">
              <a:latin typeface="Courier" pitchFamily="49" charset="0"/>
            </a:endParaRPr>
          </a:p>
          <a:p>
            <a:r>
              <a:rPr lang="en-US" b="1" dirty="0" smtClean="0">
                <a:latin typeface="Courier" pitchFamily="49" charset="0"/>
              </a:rPr>
              <a:t>&lt;/</a:t>
            </a:r>
            <a:r>
              <a:rPr lang="en-US" b="1" dirty="0" err="1">
                <a:latin typeface="Courier" pitchFamily="49" charset="0"/>
              </a:rPr>
              <a:t>tr</a:t>
            </a:r>
            <a:r>
              <a:rPr lang="en-US" b="1" dirty="0">
                <a:latin typeface="Courier" pitchFamily="49" charset="0"/>
              </a:rPr>
              <a:t>&gt;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00400" y="2274332"/>
            <a:ext cx="0" cy="2656344"/>
          </a:xfrm>
          <a:prstGeom prst="straightConnector1">
            <a:avLst/>
          </a:prstGeom>
          <a:ln w="19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057400" y="4876800"/>
            <a:ext cx="2209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1447800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XML Doc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5" idx="0"/>
          </p:cNvCxnSpPr>
          <p:nvPr/>
        </p:nvCxnSpPr>
        <p:spPr>
          <a:xfrm flipH="1">
            <a:off x="4440936" y="1632466"/>
            <a:ext cx="1731264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39621" y="4038600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HTML </a:t>
            </a:r>
            <a:r>
              <a:rPr lang="en-US" dirty="0" smtClean="0"/>
              <a:t>doc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1"/>
          </p:cNvCxnSpPr>
          <p:nvPr/>
        </p:nvCxnSpPr>
        <p:spPr>
          <a:xfrm flipH="1">
            <a:off x="5100847" y="4223266"/>
            <a:ext cx="22387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86480" y="3145810"/>
            <a:ext cx="995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XSLT </a:t>
            </a:r>
            <a:r>
              <a:rPr lang="en-US" dirty="0" smtClean="0"/>
              <a:t>doc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7162800" y="3090208"/>
            <a:ext cx="823680" cy="259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90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88" y="3771900"/>
            <a:ext cx="8931492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 pitchFamily="49" charset="0"/>
              </a:rPr>
              <a:t>sum()</a:t>
            </a:r>
            <a:endParaRPr lang="en-US" dirty="0">
              <a:latin typeface="Courier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915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&lt;</a:t>
            </a:r>
            <a:r>
              <a:rPr lang="en-US" dirty="0" err="1" smtClean="0">
                <a:latin typeface="Courier" pitchFamily="49" charset="0"/>
              </a:rPr>
              <a:t>tr</a:t>
            </a:r>
            <a:r>
              <a:rPr lang="en-US" dirty="0" smtClean="0">
                <a:latin typeface="Courier" pitchFamily="49" charset="0"/>
              </a:rPr>
              <a:t>&gt;</a:t>
            </a:r>
          </a:p>
          <a:p>
            <a:r>
              <a:rPr lang="en-US" dirty="0" smtClean="0">
                <a:latin typeface="Courier" pitchFamily="49" charset="0"/>
              </a:rPr>
              <a:t>     &lt;td&gt;</a:t>
            </a:r>
          </a:p>
          <a:p>
            <a:r>
              <a:rPr lang="en-US" dirty="0" smtClean="0">
                <a:latin typeface="Courier" pitchFamily="49" charset="0"/>
              </a:rPr>
              <a:t>   &lt;</a:t>
            </a:r>
            <a:r>
              <a:rPr lang="en-US" dirty="0" err="1" smtClean="0">
                <a:latin typeface="Courier" pitchFamily="49" charset="0"/>
              </a:rPr>
              <a:t>xsl:value</a:t>
            </a:r>
            <a:r>
              <a:rPr lang="en-US" dirty="0" smtClean="0">
                <a:latin typeface="Courier" pitchFamily="49" charset="0"/>
              </a:rPr>
              <a:t>-of </a:t>
            </a:r>
            <a:r>
              <a:rPr lang="en-US" dirty="0">
                <a:latin typeface="Courier" pitchFamily="49" charset="0"/>
              </a:rPr>
              <a:t>select</a:t>
            </a:r>
            <a:r>
              <a:rPr lang="en-US" dirty="0" smtClean="0">
                <a:latin typeface="Courier" pitchFamily="49" charset="0"/>
              </a:rPr>
              <a:t>=“ format-number</a:t>
            </a:r>
            <a:r>
              <a:rPr lang="en-US" dirty="0">
                <a:latin typeface="Courier" pitchFamily="49" charset="0"/>
              </a:rPr>
              <a:t>(</a:t>
            </a:r>
          </a:p>
          <a:p>
            <a:r>
              <a:rPr lang="en-US" dirty="0" smtClean="0">
                <a:latin typeface="Courier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" pitchFamily="49" charset="0"/>
              </a:rPr>
              <a:t>sum</a:t>
            </a:r>
            <a:r>
              <a:rPr lang="en-US" dirty="0">
                <a:latin typeface="Courier" pitchFamily="49" charset="0"/>
              </a:rPr>
              <a:t>(/</a:t>
            </a:r>
            <a:r>
              <a:rPr lang="en-US" dirty="0" err="1">
                <a:latin typeface="Courier" pitchFamily="49" charset="0"/>
              </a:rPr>
              <a:t>ancient_wonders</a:t>
            </a:r>
            <a:r>
              <a:rPr lang="en-US" dirty="0">
                <a:latin typeface="Courier" pitchFamily="49" charset="0"/>
              </a:rPr>
              <a:t>/wonder/height)</a:t>
            </a:r>
          </a:p>
          <a:p>
            <a:r>
              <a:rPr lang="en-US" dirty="0" smtClean="0">
                <a:latin typeface="Courier" pitchFamily="49" charset="0"/>
              </a:rPr>
              <a:t>	  </a:t>
            </a:r>
            <a:r>
              <a:rPr lang="en-US" dirty="0" smtClean="0">
                <a:solidFill>
                  <a:srgbClr val="00B050"/>
                </a:solidFill>
                <a:latin typeface="Courier" pitchFamily="49" charset="0"/>
              </a:rPr>
              <a:t>div</a:t>
            </a:r>
            <a:endParaRPr lang="en-US" dirty="0">
              <a:solidFill>
                <a:srgbClr val="00B050"/>
              </a:solidFill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	count</a:t>
            </a:r>
            <a:r>
              <a:rPr lang="en-US" dirty="0">
                <a:latin typeface="Courier" pitchFamily="49" charset="0"/>
              </a:rPr>
              <a:t>(/</a:t>
            </a:r>
            <a:r>
              <a:rPr lang="en-US" dirty="0" err="1" smtClean="0">
                <a:latin typeface="Courier" pitchFamily="49" charset="0"/>
              </a:rPr>
              <a:t>ancient_wonders</a:t>
            </a:r>
            <a:r>
              <a:rPr lang="en-US" dirty="0" smtClean="0">
                <a:latin typeface="Courier" pitchFamily="49" charset="0"/>
              </a:rPr>
              <a:t>/wonder/height</a:t>
            </a:r>
            <a:r>
              <a:rPr lang="en-US" dirty="0">
                <a:latin typeface="Courier" pitchFamily="49" charset="0"/>
              </a:rPr>
              <a:t>[</a:t>
            </a:r>
            <a:r>
              <a:rPr lang="en-US" b="1" dirty="0">
                <a:solidFill>
                  <a:srgbClr val="FF0000"/>
                </a:solidFill>
                <a:latin typeface="Courier" pitchFamily="49" charset="0"/>
              </a:rPr>
              <a:t>.</a:t>
            </a:r>
            <a:r>
              <a:rPr lang="en-US" dirty="0">
                <a:latin typeface="Courier" pitchFamily="49" charset="0"/>
              </a:rPr>
              <a:t>!=0</a:t>
            </a:r>
            <a:r>
              <a:rPr lang="en-US" dirty="0" smtClean="0">
                <a:latin typeface="Courier" pitchFamily="49" charset="0"/>
              </a:rPr>
              <a:t>]),'##</a:t>
            </a:r>
            <a:r>
              <a:rPr lang="en-US" dirty="0">
                <a:latin typeface="Courier" pitchFamily="49" charset="0"/>
              </a:rPr>
              <a:t>0.0')" /&gt;</a:t>
            </a:r>
          </a:p>
          <a:p>
            <a:r>
              <a:rPr lang="en-US" dirty="0" smtClean="0">
                <a:latin typeface="Courier" pitchFamily="49" charset="0"/>
              </a:rPr>
              <a:t>	ft &lt;/td&gt; </a:t>
            </a:r>
          </a:p>
          <a:p>
            <a:r>
              <a:rPr lang="en-US" dirty="0" smtClean="0">
                <a:latin typeface="Courier" pitchFamily="49" charset="0"/>
              </a:rPr>
              <a:t>&lt;/</a:t>
            </a:r>
            <a:r>
              <a:rPr lang="en-US" dirty="0" err="1">
                <a:latin typeface="Courier" pitchFamily="49" charset="0"/>
              </a:rPr>
              <a:t>tr</a:t>
            </a:r>
            <a:r>
              <a:rPr lang="en-US" dirty="0">
                <a:latin typeface="Courier" pitchFamily="49" charset="0"/>
              </a:rPr>
              <a:t>&gt;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400800" y="1066800"/>
            <a:ext cx="457200" cy="1447800"/>
          </a:xfrm>
          <a:prstGeom prst="straightConnector1">
            <a:avLst/>
          </a:prstGeom>
          <a:ln w="19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81800" y="685800"/>
            <a:ext cx="1872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Value of </a:t>
            </a:r>
          </a:p>
          <a:p>
            <a:r>
              <a:rPr lang="en-US" sz="2400" b="1" dirty="0" smtClean="0"/>
              <a:t>Current node</a:t>
            </a:r>
            <a:endParaRPr lang="en-US" sz="2400" b="1" dirty="0"/>
          </a:p>
        </p:txBody>
      </p:sp>
      <p:sp>
        <p:nvSpPr>
          <p:cNvPr id="3" name="Oval 2"/>
          <p:cNvSpPr/>
          <p:nvPr/>
        </p:nvSpPr>
        <p:spPr>
          <a:xfrm>
            <a:off x="7010400" y="5791200"/>
            <a:ext cx="1859542" cy="723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4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 pitchFamily="49" charset="0"/>
              </a:rPr>
              <a:t>format-number()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88" y="3771900"/>
            <a:ext cx="8931492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8600" y="914400"/>
            <a:ext cx="8915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&lt;</a:t>
            </a:r>
            <a:r>
              <a:rPr lang="en-US" dirty="0" err="1" smtClean="0">
                <a:latin typeface="Courier" pitchFamily="49" charset="0"/>
              </a:rPr>
              <a:t>tr</a:t>
            </a:r>
            <a:r>
              <a:rPr lang="en-US" dirty="0" smtClean="0">
                <a:latin typeface="Courier" pitchFamily="49" charset="0"/>
              </a:rPr>
              <a:t>&gt;</a:t>
            </a:r>
          </a:p>
          <a:p>
            <a:r>
              <a:rPr lang="en-US" dirty="0" smtClean="0">
                <a:latin typeface="Courier" pitchFamily="49" charset="0"/>
              </a:rPr>
              <a:t>     &lt;td&gt;</a:t>
            </a:r>
          </a:p>
          <a:p>
            <a:r>
              <a:rPr lang="en-US" dirty="0" smtClean="0">
                <a:latin typeface="Courier" pitchFamily="49" charset="0"/>
              </a:rPr>
              <a:t>   &lt;</a:t>
            </a:r>
            <a:r>
              <a:rPr lang="en-US" dirty="0" err="1" smtClean="0">
                <a:latin typeface="Courier" pitchFamily="49" charset="0"/>
              </a:rPr>
              <a:t>xsl:value</a:t>
            </a:r>
            <a:r>
              <a:rPr lang="en-US" dirty="0" smtClean="0">
                <a:latin typeface="Courier" pitchFamily="49" charset="0"/>
              </a:rPr>
              <a:t>-of </a:t>
            </a:r>
            <a:r>
              <a:rPr lang="en-US" dirty="0">
                <a:latin typeface="Courier" pitchFamily="49" charset="0"/>
              </a:rPr>
              <a:t>select</a:t>
            </a:r>
            <a:r>
              <a:rPr lang="en-US" dirty="0" smtClean="0">
                <a:latin typeface="Courier" pitchFamily="49" charset="0"/>
              </a:rPr>
              <a:t>=“ </a:t>
            </a:r>
            <a:r>
              <a:rPr lang="en-US" b="1" dirty="0" smtClean="0">
                <a:solidFill>
                  <a:srgbClr val="FF0000"/>
                </a:solidFill>
                <a:latin typeface="Courier" pitchFamily="49" charset="0"/>
              </a:rPr>
              <a:t>format-number</a:t>
            </a:r>
            <a:r>
              <a:rPr lang="en-US" b="1" dirty="0">
                <a:solidFill>
                  <a:srgbClr val="FF0000"/>
                </a:solidFill>
                <a:latin typeface="Courier" pitchFamily="49" charset="0"/>
              </a:rPr>
              <a:t>(</a:t>
            </a:r>
          </a:p>
          <a:p>
            <a:r>
              <a:rPr lang="en-US" dirty="0" smtClean="0">
                <a:latin typeface="Courier" pitchFamily="49" charset="0"/>
              </a:rPr>
              <a:t>	sum</a:t>
            </a:r>
            <a:r>
              <a:rPr lang="en-US" dirty="0">
                <a:latin typeface="Courier" pitchFamily="49" charset="0"/>
              </a:rPr>
              <a:t>(/</a:t>
            </a:r>
            <a:r>
              <a:rPr lang="en-US" dirty="0" err="1">
                <a:latin typeface="Courier" pitchFamily="49" charset="0"/>
              </a:rPr>
              <a:t>ancient_wonders</a:t>
            </a:r>
            <a:r>
              <a:rPr lang="en-US" dirty="0">
                <a:latin typeface="Courier" pitchFamily="49" charset="0"/>
              </a:rPr>
              <a:t>/wonder/height)</a:t>
            </a:r>
          </a:p>
          <a:p>
            <a:r>
              <a:rPr lang="en-US" dirty="0" smtClean="0">
                <a:latin typeface="Courier" pitchFamily="49" charset="0"/>
              </a:rPr>
              <a:t>	  div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	count</a:t>
            </a:r>
            <a:r>
              <a:rPr lang="en-US" dirty="0">
                <a:latin typeface="Courier" pitchFamily="49" charset="0"/>
              </a:rPr>
              <a:t>(/</a:t>
            </a:r>
            <a:r>
              <a:rPr lang="en-US" dirty="0" err="1" smtClean="0">
                <a:latin typeface="Courier" pitchFamily="49" charset="0"/>
              </a:rPr>
              <a:t>ancient_wonders</a:t>
            </a:r>
            <a:r>
              <a:rPr lang="en-US" dirty="0" smtClean="0">
                <a:latin typeface="Courier" pitchFamily="49" charset="0"/>
              </a:rPr>
              <a:t>/wonder/height</a:t>
            </a:r>
            <a:r>
              <a:rPr lang="en-US" dirty="0">
                <a:latin typeface="Courier" pitchFamily="49" charset="0"/>
              </a:rPr>
              <a:t>[</a:t>
            </a:r>
            <a:r>
              <a:rPr lang="en-US" b="1" dirty="0">
                <a:latin typeface="Courier" pitchFamily="49" charset="0"/>
              </a:rPr>
              <a:t>.</a:t>
            </a:r>
            <a:r>
              <a:rPr lang="en-US" dirty="0">
                <a:latin typeface="Courier" pitchFamily="49" charset="0"/>
              </a:rPr>
              <a:t>!=0</a:t>
            </a:r>
            <a:r>
              <a:rPr lang="en-US" dirty="0" smtClean="0">
                <a:latin typeface="Courier" pitchFamily="49" charset="0"/>
              </a:rPr>
              <a:t>]),</a:t>
            </a:r>
            <a:r>
              <a:rPr lang="en-US" b="1" dirty="0" smtClean="0">
                <a:solidFill>
                  <a:srgbClr val="FF0000"/>
                </a:solidFill>
                <a:latin typeface="Courier" pitchFamily="49" charset="0"/>
              </a:rPr>
              <a:t>'##</a:t>
            </a:r>
            <a:r>
              <a:rPr lang="en-US" b="1" dirty="0">
                <a:solidFill>
                  <a:srgbClr val="FF0000"/>
                </a:solidFill>
                <a:latin typeface="Courier" pitchFamily="49" charset="0"/>
              </a:rPr>
              <a:t>0.0')" </a:t>
            </a:r>
            <a:r>
              <a:rPr lang="en-US" dirty="0">
                <a:latin typeface="Courier" pitchFamily="49" charset="0"/>
              </a:rPr>
              <a:t>/&gt;</a:t>
            </a:r>
          </a:p>
          <a:p>
            <a:r>
              <a:rPr lang="en-US" dirty="0" smtClean="0">
                <a:latin typeface="Courier" pitchFamily="49" charset="0"/>
              </a:rPr>
              <a:t>	ft &lt;/td&gt; </a:t>
            </a:r>
          </a:p>
          <a:p>
            <a:r>
              <a:rPr lang="en-US" dirty="0" smtClean="0">
                <a:latin typeface="Courier" pitchFamily="49" charset="0"/>
              </a:rPr>
              <a:t>&lt;/</a:t>
            </a:r>
            <a:r>
              <a:rPr lang="en-US" dirty="0" err="1">
                <a:latin typeface="Courier" pitchFamily="49" charset="0"/>
              </a:rPr>
              <a:t>tr</a:t>
            </a:r>
            <a:r>
              <a:rPr lang="en-US" dirty="0">
                <a:latin typeface="Courier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34566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 pitchFamily="49" charset="0"/>
              </a:rPr>
              <a:t>current()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Displays current node</a:t>
            </a:r>
          </a:p>
          <a:p>
            <a:r>
              <a:rPr lang="en-US" dirty="0"/>
              <a:t>&lt;</a:t>
            </a:r>
            <a:r>
              <a:rPr lang="en-US" dirty="0" err="1"/>
              <a:t>xsl:for-each</a:t>
            </a:r>
            <a:r>
              <a:rPr lang="en-US" dirty="0"/>
              <a:t> select="/directory/employee"&gt;</a:t>
            </a:r>
            <a:br>
              <a:rPr lang="en-US" dirty="0"/>
            </a:br>
            <a:r>
              <a:rPr lang="en-US" dirty="0"/>
              <a:t>                    Current node: &lt;</a:t>
            </a:r>
            <a:r>
              <a:rPr lang="en-US" dirty="0" err="1"/>
              <a:t>xsl:value-of</a:t>
            </a:r>
            <a:r>
              <a:rPr lang="en-US" dirty="0"/>
              <a:t> </a:t>
            </a:r>
            <a:r>
              <a:rPr lang="en-US" dirty="0" smtClean="0"/>
              <a:t>				select</a:t>
            </a:r>
            <a:r>
              <a:rPr lang="en-US" dirty="0"/>
              <a:t>="current()"/&gt;</a:t>
            </a:r>
            <a:br>
              <a:rPr lang="en-US" dirty="0"/>
            </a:br>
            <a:r>
              <a:rPr lang="en-US" dirty="0"/>
              <a:t>                    &lt;</a:t>
            </a:r>
            <a:r>
              <a:rPr lang="en-US" dirty="0" err="1"/>
              <a:t>br</a:t>
            </a:r>
            <a:r>
              <a:rPr lang="en-US" dirty="0"/>
              <a:t> /&gt;</a:t>
            </a:r>
            <a:br>
              <a:rPr lang="en-US" dirty="0"/>
            </a:br>
            <a:r>
              <a:rPr lang="en-US" dirty="0"/>
              <a:t>                    &lt;</a:t>
            </a:r>
            <a:r>
              <a:rPr lang="en-US" dirty="0" err="1"/>
              <a:t>br</a:t>
            </a:r>
            <a:r>
              <a:rPr lang="en-US" dirty="0"/>
              <a:t> /&gt;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smtClean="0"/>
              <a:t>&lt;/</a:t>
            </a:r>
            <a:r>
              <a:rPr lang="en-US" dirty="0" err="1"/>
              <a:t>xsl:for-each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2426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XPath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XPath is not itself written as XML, but is used heavily in </a:t>
            </a:r>
            <a:r>
              <a:rPr lang="en-US" dirty="0" smtClean="0"/>
              <a:t>XSLT</a:t>
            </a:r>
          </a:p>
          <a:p>
            <a:r>
              <a:rPr lang="en-US" dirty="0" err="1" smtClean="0"/>
              <a:t>XPath</a:t>
            </a:r>
            <a:r>
              <a:rPr lang="en-US" dirty="0" smtClean="0"/>
              <a:t> </a:t>
            </a:r>
            <a:r>
              <a:rPr lang="en-US" dirty="0"/>
              <a:t>is almost a small programming </a:t>
            </a:r>
            <a:r>
              <a:rPr lang="en-US" dirty="0" smtClean="0"/>
              <a:t>language</a:t>
            </a:r>
            <a:r>
              <a:rPr lang="en-US" dirty="0"/>
              <a:t>; it has functions, tests, and </a:t>
            </a:r>
            <a:r>
              <a:rPr lang="en-US" dirty="0" smtClean="0"/>
              <a:t>expressions</a:t>
            </a:r>
          </a:p>
          <a:p>
            <a:r>
              <a:rPr lang="en-US" dirty="0" smtClean="0"/>
              <a:t>XPath is always used in conjunction with XSLT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43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Refresher about XSLT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525963"/>
          </a:xfrm>
        </p:spPr>
        <p:txBody>
          <a:bodyPr/>
          <a:lstStyle/>
          <a:p>
            <a:r>
              <a:rPr lang="en-US" dirty="0" smtClean="0"/>
              <a:t>XSLT is XML, so it needs an XML declaration like this: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Courier" pitchFamily="49" charset="0"/>
              </a:rPr>
              <a:t>&lt;?</a:t>
            </a:r>
            <a:r>
              <a:rPr lang="en-US" dirty="0">
                <a:solidFill>
                  <a:srgbClr val="C00000"/>
                </a:solidFill>
                <a:latin typeface="Courier" pitchFamily="49" charset="0"/>
              </a:rPr>
              <a:t>xml version="1.0"?&gt;</a:t>
            </a:r>
          </a:p>
          <a:p>
            <a:r>
              <a:rPr lang="en-US" dirty="0" smtClean="0"/>
              <a:t>This XML implements the XSLT namespace: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Courier" pitchFamily="49" charset="0"/>
              </a:rPr>
              <a:t>&lt;</a:t>
            </a:r>
            <a:r>
              <a:rPr lang="en-US" dirty="0" err="1" smtClean="0">
                <a:solidFill>
                  <a:srgbClr val="C00000"/>
                </a:solidFill>
                <a:latin typeface="Courier" pitchFamily="49" charset="0"/>
              </a:rPr>
              <a:t>xsl:stylesheet</a:t>
            </a:r>
            <a:r>
              <a:rPr lang="en-US" dirty="0" smtClean="0">
                <a:solidFill>
                  <a:srgbClr val="C00000"/>
                </a:solidFill>
                <a:latin typeface="Courier" pitchFamily="49" charset="0"/>
              </a:rPr>
              <a:t> 	</a:t>
            </a:r>
            <a:r>
              <a:rPr lang="en-US" dirty="0" err="1" smtClean="0">
                <a:solidFill>
                  <a:srgbClr val="C00000"/>
                </a:solidFill>
                <a:latin typeface="Courier" pitchFamily="49" charset="0"/>
              </a:rPr>
              <a:t>xmlns:xsl</a:t>
            </a:r>
            <a:r>
              <a:rPr lang="en-US" dirty="0">
                <a:solidFill>
                  <a:srgbClr val="C00000"/>
                </a:solidFill>
                <a:latin typeface="Courier" pitchFamily="49" charset="0"/>
              </a:rPr>
              <a:t>="http://</a:t>
            </a:r>
            <a:r>
              <a:rPr lang="en-US" dirty="0" smtClean="0">
                <a:solidFill>
                  <a:srgbClr val="C00000"/>
                </a:solidFill>
                <a:latin typeface="Courier" pitchFamily="49" charset="0"/>
              </a:rPr>
              <a:t>www.w3.org/19	99/XSL/Transform</a:t>
            </a:r>
            <a:r>
              <a:rPr lang="en-US" dirty="0">
                <a:solidFill>
                  <a:srgbClr val="C00000"/>
                </a:solidFill>
                <a:latin typeface="Courier" pitchFamily="49" charset="0"/>
              </a:rPr>
              <a:t>" </a:t>
            </a:r>
            <a:r>
              <a:rPr lang="en-US" dirty="0" smtClean="0">
                <a:solidFill>
                  <a:srgbClr val="C00000"/>
                </a:solidFill>
                <a:latin typeface="Courier" pitchFamily="49" charset="0"/>
              </a:rPr>
              <a:t>	version</a:t>
            </a:r>
            <a:r>
              <a:rPr lang="en-US" dirty="0">
                <a:solidFill>
                  <a:srgbClr val="C00000"/>
                </a:solidFill>
                <a:latin typeface="Courier" pitchFamily="49" charset="0"/>
              </a:rPr>
              <a:t>="1.0"&gt;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1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XSLT File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XML text document is read into the parser and stored as a </a:t>
            </a:r>
            <a:r>
              <a:rPr lang="en-US" i="1" dirty="0" smtClean="0"/>
              <a:t>tree</a:t>
            </a:r>
            <a:r>
              <a:rPr lang="en-US" dirty="0" smtClean="0"/>
              <a:t> of nodes</a:t>
            </a:r>
          </a:p>
          <a:p>
            <a:r>
              <a:rPr lang="en-US" dirty="0"/>
              <a:t>In the first step of this transformation, </a:t>
            </a:r>
            <a:r>
              <a:rPr lang="en-US" dirty="0" smtClean="0"/>
              <a:t>the XSLT </a:t>
            </a:r>
            <a:r>
              <a:rPr lang="en-US" dirty="0"/>
              <a:t>processor analyzes the XML </a:t>
            </a:r>
            <a:r>
              <a:rPr lang="en-US" dirty="0" smtClean="0"/>
              <a:t>document and </a:t>
            </a:r>
            <a:r>
              <a:rPr lang="en-US" dirty="0"/>
              <a:t>converts it into a </a:t>
            </a:r>
            <a:r>
              <a:rPr lang="en-US" i="1" dirty="0"/>
              <a:t>node tree</a:t>
            </a:r>
            <a:r>
              <a:rPr lang="en-US" dirty="0"/>
              <a:t>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Root Template is written as such: 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&lt;</a:t>
            </a:r>
            <a:r>
              <a:rPr lang="en-US" dirty="0" err="1" smtClean="0">
                <a:solidFill>
                  <a:srgbClr val="FF0000"/>
                </a:solidFill>
                <a:latin typeface="Trebuchet MS" pitchFamily="34" charset="0"/>
              </a:rPr>
              <a:t>xsl:template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 match="/"&gt;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selects the entire tree of nodes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6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Xpath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Everything in the document tree is a node, and is accessible via XPath</a:t>
            </a:r>
          </a:p>
          <a:p>
            <a:r>
              <a:rPr lang="en-US" dirty="0" smtClean="0"/>
              <a:t>XPath is a language for locating nodes in an XML document</a:t>
            </a:r>
          </a:p>
          <a:p>
            <a:r>
              <a:rPr lang="en-US" dirty="0" smtClean="0"/>
              <a:t>Locate nodes</a:t>
            </a:r>
          </a:p>
          <a:p>
            <a:pPr lvl="1"/>
            <a:r>
              <a:rPr lang="en-US" dirty="0" smtClean="0"/>
              <a:t>Root</a:t>
            </a:r>
          </a:p>
          <a:p>
            <a:pPr lvl="1"/>
            <a:r>
              <a:rPr lang="en-US" dirty="0" smtClean="0"/>
              <a:t>Element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Attribute</a:t>
            </a:r>
          </a:p>
          <a:p>
            <a:pPr lvl="1"/>
            <a:r>
              <a:rPr lang="en-US" dirty="0" smtClean="0"/>
              <a:t>And more</a:t>
            </a:r>
          </a:p>
        </p:txBody>
      </p:sp>
    </p:spTree>
    <p:extLst>
      <p:ext uri="{BB962C8B-B14F-4D97-AF65-F5344CB8AC3E}">
        <p14:creationId xmlns:p14="http://schemas.microsoft.com/office/powerpoint/2010/main" val="38274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XPath Like Computer Directories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14300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:\Documents and Settings\Teresa\My Documents\Computer Class</a:t>
            </a:r>
            <a:endParaRPr lang="en-US" dirty="0"/>
          </a:p>
        </p:txBody>
      </p:sp>
      <p:pic>
        <p:nvPicPr>
          <p:cNvPr id="1026" name="Picture 2" descr="http://lunatechcomputer.com/images/xpd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64733"/>
            <a:ext cx="6781800" cy="505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69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Node Tree</a:t>
            </a:r>
            <a:endParaRPr lang="en-US" dirty="0"/>
          </a:p>
        </p:txBody>
      </p:sp>
      <p:pic>
        <p:nvPicPr>
          <p:cNvPr id="3074" name="Picture 2" descr="http://www.sqlservercentral.com/articles/Basics/xmlsimplified/1898/dom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7086314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42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&lt;</a:t>
            </a:r>
            <a:r>
              <a:rPr lang="en-US" dirty="0" err="1">
                <a:solidFill>
                  <a:srgbClr val="FF0000"/>
                </a:solidFill>
                <a:latin typeface="Trebuchet MS" pitchFamily="34" charset="0"/>
              </a:rPr>
              <a:t>xsl:template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 match="/"&gt;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&lt;</a:t>
            </a:r>
            <a:r>
              <a:rPr lang="en-US" dirty="0" err="1">
                <a:solidFill>
                  <a:srgbClr val="FF0000"/>
                </a:solidFill>
                <a:latin typeface="Trebuchet MS" pitchFamily="34" charset="0"/>
              </a:rPr>
              <a:t>xsl:template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 match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="/"&gt; </a:t>
            </a:r>
          </a:p>
          <a:p>
            <a:r>
              <a:rPr lang="en-US" dirty="0" smtClean="0">
                <a:latin typeface="Trebuchet MS" pitchFamily="34" charset="0"/>
              </a:rPr>
              <a:t> This statement matches the entire XML document</a:t>
            </a:r>
          </a:p>
          <a:p>
            <a:pPr lvl="1"/>
            <a:r>
              <a:rPr lang="en-US" dirty="0" smtClean="0">
                <a:latin typeface="Trebuchet MS" pitchFamily="34" charset="0"/>
              </a:rPr>
              <a:t>It matches the root node</a:t>
            </a:r>
          </a:p>
          <a:p>
            <a:pPr lvl="1"/>
            <a:r>
              <a:rPr lang="en-US" dirty="0" smtClean="0">
                <a:latin typeface="Trebuchet MS" pitchFamily="34" charset="0"/>
              </a:rPr>
              <a:t>It brings the entire document tree into the processors memory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7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836</Words>
  <Application>Microsoft Office PowerPoint</Application>
  <PresentationFormat>On-screen Show (4:3)</PresentationFormat>
  <Paragraphs>181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XPath</vt:lpstr>
      <vt:lpstr>XPath</vt:lpstr>
      <vt:lpstr>XPath </vt:lpstr>
      <vt:lpstr>Refresher about XSLT  </vt:lpstr>
      <vt:lpstr>Parts of XSLT File </vt:lpstr>
      <vt:lpstr>Xpath </vt:lpstr>
      <vt:lpstr>XPath Like Computer Directories</vt:lpstr>
      <vt:lpstr>XML Node Tree</vt:lpstr>
      <vt:lpstr>&lt;xsl:template match="/"&gt;</vt:lpstr>
      <vt:lpstr>Forward and backward Slashes </vt:lpstr>
      <vt:lpstr>Ways to Locate Nodes</vt:lpstr>
      <vt:lpstr>Absolute Paths</vt:lpstr>
      <vt:lpstr>Relative Paths</vt:lpstr>
      <vt:lpstr>Determining the “Current Node”</vt:lpstr>
      <vt:lpstr>Current or Context node cont.</vt:lpstr>
      <vt:lpstr>XPath Nodes</vt:lpstr>
      <vt:lpstr>Example / Traversing the Tree of Nodes</vt:lpstr>
      <vt:lpstr>Current Node</vt:lpstr>
      <vt:lpstr>PowerPoint Presentation</vt:lpstr>
      <vt:lpstr>Predicates</vt:lpstr>
      <vt:lpstr>XSL “functions” Review</vt:lpstr>
      <vt:lpstr>XPath Functions</vt:lpstr>
      <vt:lpstr>Functions and Operators</vt:lpstr>
      <vt:lpstr>count()</vt:lpstr>
      <vt:lpstr>* for Multiplication</vt:lpstr>
      <vt:lpstr>round()</vt:lpstr>
      <vt:lpstr>sum()</vt:lpstr>
      <vt:lpstr>format-number()</vt:lpstr>
      <vt:lpstr>current()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XSLT</dc:title>
  <dc:creator>temp</dc:creator>
  <cp:lastModifiedBy>Wolfe, Mark D</cp:lastModifiedBy>
  <cp:revision>127</cp:revision>
  <cp:lastPrinted>2012-11-14T20:58:49Z</cp:lastPrinted>
  <dcterms:created xsi:type="dcterms:W3CDTF">2012-11-09T17:15:07Z</dcterms:created>
  <dcterms:modified xsi:type="dcterms:W3CDTF">2015-10-24T19:06:48Z</dcterms:modified>
</cp:coreProperties>
</file>