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8" r:id="rId4"/>
    <p:sldId id="267" r:id="rId5"/>
    <p:sldId id="257" r:id="rId6"/>
    <p:sldId id="275" r:id="rId7"/>
    <p:sldId id="273" r:id="rId8"/>
    <p:sldId id="258" r:id="rId9"/>
    <p:sldId id="259" r:id="rId10"/>
    <p:sldId id="260" r:id="rId11"/>
    <p:sldId id="262" r:id="rId12"/>
    <p:sldId id="261" r:id="rId13"/>
    <p:sldId id="276" r:id="rId14"/>
    <p:sldId id="274" r:id="rId15"/>
    <p:sldId id="263" r:id="rId16"/>
    <p:sldId id="269" r:id="rId17"/>
    <p:sldId id="27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358" autoAdjust="0"/>
  </p:normalViewPr>
  <p:slideViewPr>
    <p:cSldViewPr>
      <p:cViewPr varScale="1">
        <p:scale>
          <a:sx n="51" d="100"/>
          <a:sy n="51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919937-1193-4ABC-BEB1-83E8873EAA87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1BDE7D-52FD-49F3-AD7C-5040550C7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94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85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-DTDs ensure consistency of XML data shared between different organizations. </a:t>
            </a:r>
          </a:p>
          <a:p>
            <a:endParaRPr lang="en-US" dirty="0"/>
          </a:p>
          <a:p>
            <a:r>
              <a:rPr lang="en-US" dirty="0"/>
              <a:t>You can use a DTD to validate that the XML documents you receive from others are in the proper format before using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52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42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78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49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2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-We need blueprints or schema</a:t>
            </a:r>
            <a:r>
              <a:rPr lang="en-US" baseline="0" dirty="0" smtClean="0"/>
              <a:t> to design our XML documents</a:t>
            </a:r>
            <a:endParaRPr lang="en-US" dirty="0" smtClean="0"/>
          </a:p>
          <a:p>
            <a:r>
              <a:rPr lang="en-US" dirty="0" smtClean="0"/>
              <a:t>-DTDs are like blueprints</a:t>
            </a:r>
            <a:r>
              <a:rPr lang="en-US" baseline="0" dirty="0" smtClean="0"/>
              <a:t> for XML</a:t>
            </a:r>
          </a:p>
          <a:p>
            <a:r>
              <a:rPr lang="en-US" baseline="0" dirty="0" smtClean="0"/>
              <a:t>-DTDs give us a plan for how an XML </a:t>
            </a:r>
            <a:endParaRPr lang="en-US" dirty="0" smtClean="0"/>
          </a:p>
          <a:p>
            <a:r>
              <a:rPr lang="en-US" dirty="0" smtClean="0"/>
              <a:t>-DTDs</a:t>
            </a:r>
            <a:r>
              <a:rPr lang="en-US" baseline="0" dirty="0" smtClean="0"/>
              <a:t> is a </a:t>
            </a:r>
            <a:r>
              <a:rPr lang="en-US" dirty="0" smtClean="0"/>
              <a:t>technology that</a:t>
            </a:r>
            <a:r>
              <a:rPr lang="en-US" baseline="0" dirty="0" smtClean="0"/>
              <a:t> allows us to build XML documents that won't “fall down”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62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14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-Why use this?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-If your documents are being used by other people and organizations, you need to consider what agreed upon rules are you going to follow. </a:t>
            </a:r>
          </a:p>
          <a:p>
            <a:r>
              <a:rPr lang="en-US" baseline="0" dirty="0" smtClean="0"/>
              <a:t>-DTDs allow us to develop Mark-Up languages as we’ve discussed before. It allows you the ability to dictate what type of content is allowable in you XML documents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30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5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32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24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-Mark up standards have been</a:t>
            </a:r>
            <a:r>
              <a:rPr lang="en-US" baseline="0" dirty="0" smtClean="0"/>
              <a:t> around long before XML came along</a:t>
            </a:r>
            <a:endParaRPr lang="en-US" dirty="0" smtClean="0"/>
          </a:p>
          <a:p>
            <a:r>
              <a:rPr lang="en-US" dirty="0" smtClean="0"/>
              <a:t>-MARC</a:t>
            </a:r>
            <a:r>
              <a:rPr lang="en-US" baseline="0" dirty="0" smtClean="0"/>
              <a:t> became a national standard in 1971. </a:t>
            </a:r>
          </a:p>
          <a:p>
            <a:r>
              <a:rPr lang="en-US" baseline="0" dirty="0" smtClean="0"/>
              <a:t>-In mid 1990s a DTD was developed to move MARC to XML</a:t>
            </a:r>
          </a:p>
          <a:p>
            <a:r>
              <a:rPr lang="en-US" baseline="0" dirty="0" smtClean="0"/>
              <a:t>-Eventually, the Standard was moved to XML Schema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BDE7D-52FD-49F3-AD7C-5040550C72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6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4B34-6930-40ED-9B0F-25A3C8442C5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873E-A5B3-45AD-AF81-9F779F0E0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2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4B34-6930-40ED-9B0F-25A3C8442C5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873E-A5B3-45AD-AF81-9F779F0E0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3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4B34-6930-40ED-9B0F-25A3C8442C5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873E-A5B3-45AD-AF81-9F779F0E0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8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4B34-6930-40ED-9B0F-25A3C8442C5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873E-A5B3-45AD-AF81-9F779F0E0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6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4B34-6930-40ED-9B0F-25A3C8442C5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873E-A5B3-45AD-AF81-9F779F0E0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4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4B34-6930-40ED-9B0F-25A3C8442C5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873E-A5B3-45AD-AF81-9F779F0E0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4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4B34-6930-40ED-9B0F-25A3C8442C5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873E-A5B3-45AD-AF81-9F779F0E0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8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4B34-6930-40ED-9B0F-25A3C8442C5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873E-A5B3-45AD-AF81-9F779F0E0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0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4B34-6930-40ED-9B0F-25A3C8442C5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873E-A5B3-45AD-AF81-9F779F0E0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0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4B34-6930-40ED-9B0F-25A3C8442C5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873E-A5B3-45AD-AF81-9F779F0E0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3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4B34-6930-40ED-9B0F-25A3C8442C5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873E-A5B3-45AD-AF81-9F779F0E0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04B34-6930-40ED-9B0F-25A3C8442C51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1873E-A5B3-45AD-AF81-9F779F0E0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9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DTDs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2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DTDs Enable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 how XML is written</a:t>
            </a:r>
          </a:p>
          <a:p>
            <a:r>
              <a:rPr lang="en-US" dirty="0" smtClean="0"/>
              <a:t>DTD itself is a standard that communities can rely on</a:t>
            </a:r>
          </a:p>
          <a:p>
            <a:r>
              <a:rPr lang="en-US" dirty="0" smtClean="0"/>
              <a:t>The library, archives, museum, and literature communities all have DTDs that regulate how their XML is created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7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 to MARC XML</a:t>
            </a:r>
            <a:endParaRPr lang="en-US" dirty="0"/>
          </a:p>
        </p:txBody>
      </p:sp>
      <p:pic>
        <p:nvPicPr>
          <p:cNvPr id="4098" name="Picture 2" descr="http://graphics8.nytimes.com/images/2006/05/03/us/03avram.19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996" y="1219200"/>
            <a:ext cx="1507003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library.illinois.edu/export/committee/colloqm/images/tenna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378" y="1219200"/>
            <a:ext cx="1494163" cy="217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22378" y="3352800"/>
            <a:ext cx="136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Roy Tennant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11979" y="3352800"/>
            <a:ext cx="176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Henriette</a:t>
            </a:r>
            <a:r>
              <a:rPr lang="en-US" b="1" dirty="0" smtClean="0"/>
              <a:t> </a:t>
            </a:r>
            <a:r>
              <a:rPr lang="en-US" b="1" dirty="0" err="1" smtClean="0"/>
              <a:t>Avram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3827145"/>
            <a:ext cx="8991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-Mark up standards have been around long before </a:t>
            </a:r>
            <a:r>
              <a:rPr lang="en-US" sz="2800" dirty="0" smtClean="0"/>
              <a:t>	XML </a:t>
            </a:r>
            <a:r>
              <a:rPr lang="en-US" sz="2800" dirty="0"/>
              <a:t>came along</a:t>
            </a:r>
          </a:p>
          <a:p>
            <a:r>
              <a:rPr lang="en-US" sz="2800" dirty="0"/>
              <a:t>-MARC became a national standard in </a:t>
            </a:r>
            <a:r>
              <a:rPr lang="en-US" sz="2800" dirty="0" smtClean="0"/>
              <a:t>1971 (NOT XML!)</a:t>
            </a:r>
            <a:endParaRPr lang="en-US" sz="2800" dirty="0"/>
          </a:p>
          <a:p>
            <a:r>
              <a:rPr lang="en-US" sz="2800" dirty="0"/>
              <a:t>-In mid 1990s a DTD was developed to move MARC </a:t>
            </a:r>
            <a:r>
              <a:rPr lang="en-US" sz="2800" dirty="0" smtClean="0"/>
              <a:t>to </a:t>
            </a:r>
            <a:r>
              <a:rPr lang="en-US" sz="2800" dirty="0" smtClean="0"/>
              <a:t>MARCXML</a:t>
            </a:r>
            <a:endParaRPr lang="en-US" sz="2800" dirty="0"/>
          </a:p>
          <a:p>
            <a:r>
              <a:rPr lang="en-US" sz="2800" dirty="0"/>
              <a:t>-Eventually, the Standard was moved to XML Schema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3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icdn.pro/images/en/x/m/xml-document-icone-5201-1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40156"/>
            <a:ext cx="752138" cy="75213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Organizations and Communities May Exchange Data </a:t>
            </a:r>
            <a:endParaRPr lang="en-US" dirty="0"/>
          </a:p>
        </p:txBody>
      </p:sp>
      <p:pic>
        <p:nvPicPr>
          <p:cNvPr id="2050" name="Picture 2" descr="http://www.veryicon.com/icon/png/System/Junior/ea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ng-1.findicons.com/files/icons/982/dellipack_2/128/peop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328" y="4114800"/>
            <a:ext cx="1444625" cy="144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cdn.pro/images/en/x/m/xml-document-icone-5201-1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062" y="5065506"/>
            <a:ext cx="752138" cy="75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cdn.pro/images/en/x/m/xml-document-icone-5201-1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83" y="5463090"/>
            <a:ext cx="752138" cy="75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cdn.pro/images/en/x/m/xml-document-icone-5201-1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259" y="5183356"/>
            <a:ext cx="752138" cy="75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png-1.findicons.com/files/icons/982/dellipack_2/128/peopl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35000"/>
                    </a14:imgEffect>
                    <a14:imgEffect>
                      <a14:brightnessContrast bright="-40000" contrast="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55128" y="1298574"/>
            <a:ext cx="1530728" cy="144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cdn.pro/images/en/x/m/xml-document-icone-5201-1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862" y="2322306"/>
            <a:ext cx="752138" cy="75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icdn.pro/images/en/x/m/xml-document-icone-5201-1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83" y="2719890"/>
            <a:ext cx="752138" cy="75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Arrow Connector 22"/>
          <p:cNvCxnSpPr/>
          <p:nvPr/>
        </p:nvCxnSpPr>
        <p:spPr>
          <a:xfrm flipH="1">
            <a:off x="3203953" y="2698375"/>
            <a:ext cx="2675107" cy="1721225"/>
          </a:xfrm>
          <a:prstGeom prst="straightConnector1">
            <a:avLst/>
          </a:prstGeom>
          <a:ln w="412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498472" y="3308182"/>
            <a:ext cx="2744997" cy="1644818"/>
          </a:xfrm>
          <a:prstGeom prst="straightConnector1">
            <a:avLst/>
          </a:prstGeom>
          <a:ln w="412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67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kinds of data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Encoded Archival Description (EAD), used by archivists</a:t>
            </a:r>
          </a:p>
          <a:p>
            <a:r>
              <a:rPr lang="en-US" dirty="0" smtClean="0"/>
              <a:t>MARC XML, used by librarians</a:t>
            </a:r>
          </a:p>
          <a:p>
            <a:r>
              <a:rPr lang="en-US" dirty="0" smtClean="0"/>
              <a:t>Keyhole </a:t>
            </a:r>
            <a:r>
              <a:rPr lang="en-US" dirty="0"/>
              <a:t>Markup </a:t>
            </a:r>
            <a:r>
              <a:rPr lang="en-US" dirty="0" smtClean="0"/>
              <a:t>Language (KML) used by Google Earth</a:t>
            </a:r>
          </a:p>
          <a:p>
            <a:r>
              <a:rPr lang="en-US" dirty="0" smtClean="0"/>
              <a:t>Really Simple Syndication (RSS) used for publishing blog updates </a:t>
            </a:r>
          </a:p>
          <a:p>
            <a:r>
              <a:rPr lang="en-US" dirty="0"/>
              <a:t>Election Markup Language (EML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784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the process known as </a:t>
            </a:r>
            <a:r>
              <a:rPr lang="en-US" u="sng" dirty="0" smtClean="0"/>
              <a:t>Validation</a:t>
            </a:r>
            <a:r>
              <a:rPr lang="en-US" dirty="0" smtClean="0"/>
              <a:t>, various communities can ensure that their XML complies with a standard data format</a:t>
            </a:r>
          </a:p>
          <a:p>
            <a:r>
              <a:rPr lang="en-US" dirty="0" smtClean="0"/>
              <a:t>Ensures consistency in the XML we create and share</a:t>
            </a:r>
          </a:p>
          <a:p>
            <a:r>
              <a:rPr lang="en-US" dirty="0" smtClean="0"/>
              <a:t>Goldberg talks about Validation in Chapter 8</a:t>
            </a:r>
          </a:p>
          <a:p>
            <a:r>
              <a:rPr lang="en-US" dirty="0" smtClean="0"/>
              <a:t>Validation is the method for verifying whether or not your XML document has followed a given DTD’s rules correctly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Validation</a:t>
            </a:r>
            <a:endParaRPr lang="en-US" dirty="0"/>
          </a:p>
        </p:txBody>
      </p:sp>
      <p:pic>
        <p:nvPicPr>
          <p:cNvPr id="1026" name="Picture 2" descr="http://icdn.pro/images/en/x/m/xml-document-icone-5201-1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66800"/>
            <a:ext cx="1504276" cy="1504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cdn.pro/images/en/x/m/xml-document-icone-5201-1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124200"/>
            <a:ext cx="152399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cdn.pro/images/en/x/m/xml-document-icone-5201-1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19" y="5202217"/>
            <a:ext cx="1503381" cy="150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ng-3.findicons.com/files/icons/1915/xml_docs/128/dt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7814"/>
            <a:ext cx="2681384" cy="2681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2819398" y="2209800"/>
            <a:ext cx="2590802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28" idx="3"/>
          </p:cNvCxnSpPr>
          <p:nvPr/>
        </p:nvCxnSpPr>
        <p:spPr>
          <a:xfrm>
            <a:off x="2833784" y="3688507"/>
            <a:ext cx="2576416" cy="45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http://www.clipartsfree.net/vector/medium/Stop_Sign-201104240651_Clip_Ar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520" y="5174873"/>
            <a:ext cx="1316880" cy="131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2819398" y="4038600"/>
            <a:ext cx="2590802" cy="1136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94012" y="5371648"/>
            <a:ext cx="1786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Invalid XML</a:t>
            </a:r>
            <a:endParaRPr lang="en-US" sz="2400" b="1" dirty="0"/>
          </a:p>
        </p:txBody>
      </p:sp>
      <p:pic>
        <p:nvPicPr>
          <p:cNvPr id="1034" name="Picture 10" descr="http://upload.wikimedia.org/wikipedia/commons/1/1b/16_1_go-sig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585" y="12192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0" descr="http://upload.wikimedia.org/wikipedia/commons/1/1b/16_1_go-sig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585" y="307489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1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DTD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DTDs are not really XML, so your editor will not display them in an XML like fashion</a:t>
            </a:r>
          </a:p>
          <a:p>
            <a:r>
              <a:rPr lang="en-US" dirty="0" smtClean="0"/>
              <a:t>Don’t confuse them with </a:t>
            </a:r>
            <a:r>
              <a:rPr lang="en-US" dirty="0" err="1" smtClean="0"/>
              <a:t>Doctype</a:t>
            </a:r>
            <a:r>
              <a:rPr lang="en-US" dirty="0" smtClean="0"/>
              <a:t> Declarations, sound similar but not the same.</a:t>
            </a:r>
          </a:p>
          <a:p>
            <a:r>
              <a:rPr lang="en-US" dirty="0" smtClean="0"/>
              <a:t>They are fading in popularity, but are still </a:t>
            </a:r>
            <a:r>
              <a:rPr lang="en-US" smtClean="0"/>
              <a:t>used </a:t>
            </a:r>
            <a:r>
              <a:rPr lang="en-US" smtClean="0"/>
              <a:t>widely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DTDs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b="1" dirty="0"/>
              <a:t>Non-XML syntax </a:t>
            </a:r>
            <a:r>
              <a:rPr lang="en-US" b="1" dirty="0" smtClean="0"/>
              <a:t>-</a:t>
            </a:r>
            <a:r>
              <a:rPr lang="en-US" dirty="0" smtClean="0"/>
              <a:t>Although </a:t>
            </a:r>
            <a:r>
              <a:rPr lang="en-US" dirty="0"/>
              <a:t>DTDs do have the angled bracket syntax (for example, &lt;!ELEMENT …&gt;), this is quite different from the basic XML syntax</a:t>
            </a:r>
            <a:r>
              <a:rPr lang="en-US" dirty="0" smtClean="0"/>
              <a:t>.</a:t>
            </a:r>
          </a:p>
          <a:p>
            <a:r>
              <a:rPr lang="en-US" dirty="0"/>
              <a:t>We </a:t>
            </a:r>
            <a:r>
              <a:rPr lang="en-US" b="1" dirty="0"/>
              <a:t>cannot use multiple DTDs </a:t>
            </a:r>
            <a:r>
              <a:rPr lang="en-US" dirty="0"/>
              <a:t>to validate one XML document. We can include only one DTD reference inside an XML document. Although parameter entities make things slightly more flexible, their syntax is quite cryptic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 DOM </a:t>
            </a:r>
            <a:r>
              <a:rPr lang="en-US" dirty="0" smtClean="0"/>
              <a:t>(Document Object Model) </a:t>
            </a:r>
            <a:r>
              <a:rPr lang="en-US" b="1" dirty="0" smtClean="0"/>
              <a:t>support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2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learned: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make our own tags</a:t>
            </a:r>
          </a:p>
          <a:p>
            <a:pPr lvl="1"/>
            <a:r>
              <a:rPr lang="en-US" dirty="0" smtClean="0"/>
              <a:t>how to structure information using the rules and grammar of XML</a:t>
            </a:r>
          </a:p>
          <a:p>
            <a:pPr lvl="1"/>
            <a:r>
              <a:rPr lang="en-US" dirty="0" smtClean="0"/>
              <a:t>what “well-formed”/legal XML </a:t>
            </a:r>
          </a:p>
          <a:p>
            <a:r>
              <a:rPr lang="en-US" dirty="0" smtClean="0"/>
              <a:t>How </a:t>
            </a:r>
            <a:r>
              <a:rPr lang="en-US" dirty="0"/>
              <a:t>can we systematize how our XML documents are created?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XML Documents</a:t>
            </a:r>
            <a:endParaRPr lang="en-US" dirty="0"/>
          </a:p>
        </p:txBody>
      </p:sp>
      <p:pic>
        <p:nvPicPr>
          <p:cNvPr id="3076" name="Picture 4" descr="http://jeffhurtblog.com/wp-content/uploads/2010/06/bluepri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2641329" cy="1752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3080" name="Picture 8" descr="http://www.torange.us/photo/4/13/Man-building-brick-wall-1259651422_8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47800"/>
            <a:ext cx="2514600" cy="1676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3082" name="Picture 10" descr="http://safewayhomes.com/gallery/SH-96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428750"/>
            <a:ext cx="2260600" cy="1695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6" name="Down Arrow 5"/>
          <p:cNvSpPr/>
          <p:nvPr/>
        </p:nvSpPr>
        <p:spPr>
          <a:xfrm rot="16200000">
            <a:off x="2667000" y="2133600"/>
            <a:ext cx="685800" cy="38100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101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725" y="3429000"/>
            <a:ext cx="893127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We need blueprints or schema to design our XML 	documents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DTDs are like blueprints for XML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DTDs give us a plan for how to build XML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DTDs is a technology that allows us to build XML 	documents that won't “fall down”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rot="16200000">
            <a:off x="5715000" y="2057400"/>
            <a:ext cx="685800" cy="38100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10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18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Type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</a:t>
            </a:r>
            <a:r>
              <a:rPr lang="en-US" dirty="0"/>
              <a:t>ocument </a:t>
            </a:r>
            <a:r>
              <a:rPr lang="en-US" b="1" dirty="0"/>
              <a:t>T</a:t>
            </a:r>
            <a:r>
              <a:rPr lang="en-US" dirty="0"/>
              <a:t>ype </a:t>
            </a:r>
            <a:r>
              <a:rPr lang="en-US" b="1" dirty="0" smtClean="0"/>
              <a:t>D</a:t>
            </a:r>
            <a:r>
              <a:rPr lang="en-US" dirty="0" smtClean="0"/>
              <a:t>efinitions or DTDs will allow us to control </a:t>
            </a:r>
            <a:r>
              <a:rPr lang="en-US" b="1" u="sng" dirty="0" smtClean="0"/>
              <a:t>how </a:t>
            </a:r>
            <a:r>
              <a:rPr lang="en-US" dirty="0" smtClean="0"/>
              <a:t>we mark up our XML documents</a:t>
            </a:r>
          </a:p>
          <a:p>
            <a:r>
              <a:rPr lang="en-US" dirty="0" smtClean="0"/>
              <a:t>They are a blueprint or </a:t>
            </a:r>
            <a:r>
              <a:rPr lang="en-US" i="1" dirty="0" smtClean="0"/>
              <a:t>schema</a:t>
            </a:r>
            <a:r>
              <a:rPr lang="en-US" dirty="0" smtClean="0"/>
              <a:t> for how to design an XML document</a:t>
            </a:r>
          </a:p>
          <a:p>
            <a:r>
              <a:rPr lang="en-US" dirty="0" smtClean="0"/>
              <a:t>Most importantly, it allows us to design our own markup languages</a:t>
            </a:r>
          </a:p>
          <a:p>
            <a:r>
              <a:rPr lang="en-US" dirty="0" smtClean="0"/>
              <a:t>Similar to “data dictionaries” as with database technologies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3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Document Type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91200"/>
          </a:xfrm>
        </p:spPr>
        <p:txBody>
          <a:bodyPr>
            <a:noAutofit/>
          </a:bodyPr>
          <a:lstStyle/>
          <a:p>
            <a:r>
              <a:rPr lang="en-US" b="1" dirty="0" smtClean="0"/>
              <a:t>D</a:t>
            </a:r>
            <a:r>
              <a:rPr lang="en-US" dirty="0" smtClean="0"/>
              <a:t>ocument </a:t>
            </a:r>
            <a:r>
              <a:rPr lang="en-US" b="1" dirty="0" smtClean="0"/>
              <a:t>T</a:t>
            </a:r>
            <a:r>
              <a:rPr lang="en-US" dirty="0" smtClean="0"/>
              <a:t>ype </a:t>
            </a:r>
            <a:r>
              <a:rPr lang="en-US" b="1" dirty="0" smtClean="0"/>
              <a:t>D</a:t>
            </a:r>
            <a:r>
              <a:rPr lang="en-US" dirty="0" smtClean="0"/>
              <a:t>efinitions allows you to constrain and control the content of your XML documents</a:t>
            </a:r>
          </a:p>
          <a:p>
            <a:r>
              <a:rPr lang="en-US" dirty="0" smtClean="0"/>
              <a:t>Dictates what will appear in your documents</a:t>
            </a:r>
          </a:p>
          <a:p>
            <a:r>
              <a:rPr lang="en-US" dirty="0" smtClean="0"/>
              <a:t>Controls what, where, and how many instances of a certain XML tags may appear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7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DTD can do many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can specify the document “grammar” like language</a:t>
            </a:r>
          </a:p>
          <a:p>
            <a:r>
              <a:rPr lang="en-US" dirty="0" smtClean="0"/>
              <a:t>Specifies:</a:t>
            </a:r>
          </a:p>
          <a:p>
            <a:pPr lvl="1"/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Nesting</a:t>
            </a:r>
          </a:p>
          <a:p>
            <a:pPr lvl="1"/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Number of occurrences (cardinality)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Type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DTD can be declared within the XML document, but are most often written as a separate document</a:t>
            </a:r>
          </a:p>
          <a:p>
            <a:r>
              <a:rPr lang="en-US" dirty="0" smtClean="0"/>
              <a:t>DTDs allow organizations a way to develop an agreed upon language and information structures </a:t>
            </a:r>
          </a:p>
          <a:p>
            <a:r>
              <a:rPr lang="en-US" dirty="0" smtClean="0"/>
              <a:t>For our assignments, we will use </a:t>
            </a:r>
            <a:r>
              <a:rPr lang="en-US" i="1" dirty="0" smtClean="0"/>
              <a:t>external</a:t>
            </a:r>
            <a:r>
              <a:rPr lang="en-US" dirty="0" smtClean="0"/>
              <a:t> DTDs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DTDs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DTDs are older XML technology, and have certain limitations</a:t>
            </a:r>
          </a:p>
          <a:p>
            <a:r>
              <a:rPr lang="en-US" dirty="0" smtClean="0"/>
              <a:t>They lack some flexibility</a:t>
            </a:r>
          </a:p>
          <a:p>
            <a:r>
              <a:rPr lang="en-US" dirty="0" smtClean="0"/>
              <a:t>Not written using XML syntax, they are </a:t>
            </a:r>
            <a:r>
              <a:rPr lang="en-US" u="sng" dirty="0" smtClean="0"/>
              <a:t>NOT</a:t>
            </a:r>
            <a:r>
              <a:rPr lang="en-US" dirty="0" smtClean="0"/>
              <a:t> XML</a:t>
            </a:r>
          </a:p>
          <a:p>
            <a:r>
              <a:rPr lang="en-US" dirty="0" smtClean="0"/>
              <a:t>No data typing (can’t limit to </a:t>
            </a:r>
            <a:r>
              <a:rPr lang="en-US" dirty="0" smtClean="0">
                <a:latin typeface="Courier" pitchFamily="49" charset="0"/>
              </a:rPr>
              <a:t>string</a:t>
            </a:r>
            <a:r>
              <a:rPr lang="en-US" dirty="0" smtClean="0"/>
              <a:t> or </a:t>
            </a:r>
            <a:r>
              <a:rPr lang="en-US" dirty="0" smtClean="0">
                <a:latin typeface="Courier" pitchFamily="49" charset="0"/>
              </a:rPr>
              <a:t>integer</a:t>
            </a:r>
            <a:r>
              <a:rPr lang="en-US" dirty="0" smtClean="0"/>
              <a:t>) </a:t>
            </a:r>
          </a:p>
          <a:p>
            <a:r>
              <a:rPr lang="en-US" dirty="0" smtClean="0"/>
              <a:t>Limited ability to dictate structure of doc</a:t>
            </a:r>
          </a:p>
          <a:p>
            <a:r>
              <a:rPr lang="en-US" dirty="0" smtClean="0"/>
              <a:t>No support for namespaces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DTDs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Compact and easy to use</a:t>
            </a:r>
          </a:p>
          <a:p>
            <a:r>
              <a:rPr lang="en-US" dirty="0" smtClean="0"/>
              <a:t>Can be defined within the XML document</a:t>
            </a:r>
          </a:p>
          <a:p>
            <a:r>
              <a:rPr lang="en-US" dirty="0" smtClean="0"/>
              <a:t>Can define entities</a:t>
            </a:r>
          </a:p>
          <a:p>
            <a:r>
              <a:rPr lang="en-US" dirty="0" smtClean="0"/>
              <a:t>Widely accepted and supported by most parsers</a:t>
            </a:r>
          </a:p>
          <a:p>
            <a:r>
              <a:rPr lang="en-US" dirty="0" smtClean="0"/>
              <a:t>DTDs are mature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7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790</Words>
  <Application>Microsoft Office PowerPoint</Application>
  <PresentationFormat>On-screen Show (4:3)</PresentationFormat>
  <Paragraphs>107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Introduction to DTDs</vt:lpstr>
      <vt:lpstr>Introduction</vt:lpstr>
      <vt:lpstr>Building XML Documents</vt:lpstr>
      <vt:lpstr>Document Type Definitions</vt:lpstr>
      <vt:lpstr>Document Type Definitions</vt:lpstr>
      <vt:lpstr>DTD can do many things</vt:lpstr>
      <vt:lpstr>Document Type Definitions</vt:lpstr>
      <vt:lpstr>Disadvantages of DTDs</vt:lpstr>
      <vt:lpstr>Advantages of DTDs</vt:lpstr>
      <vt:lpstr>DTDs Enable Standards</vt:lpstr>
      <vt:lpstr>MARC to MARC XML</vt:lpstr>
      <vt:lpstr>Organizations and Communities May Exchange Data </vt:lpstr>
      <vt:lpstr>All kinds of data exchange</vt:lpstr>
      <vt:lpstr>Validation</vt:lpstr>
      <vt:lpstr>Validation</vt:lpstr>
      <vt:lpstr>Quick DTD notes</vt:lpstr>
      <vt:lpstr>Limitations of DTDs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DTDs</dc:title>
  <dc:creator>temp</dc:creator>
  <cp:lastModifiedBy>Wolfe, Mark D</cp:lastModifiedBy>
  <cp:revision>77</cp:revision>
  <cp:lastPrinted>2012-09-24T19:37:49Z</cp:lastPrinted>
  <dcterms:created xsi:type="dcterms:W3CDTF">2012-06-27T18:49:53Z</dcterms:created>
  <dcterms:modified xsi:type="dcterms:W3CDTF">2015-09-11T22:30:29Z</dcterms:modified>
</cp:coreProperties>
</file>