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2" r:id="rId7"/>
    <p:sldId id="277" r:id="rId8"/>
    <p:sldId id="268" r:id="rId9"/>
    <p:sldId id="272" r:id="rId10"/>
    <p:sldId id="269" r:id="rId11"/>
    <p:sldId id="274" r:id="rId12"/>
    <p:sldId id="270" r:id="rId13"/>
    <p:sldId id="276" r:id="rId14"/>
    <p:sldId id="267" r:id="rId15"/>
    <p:sldId id="271" r:id="rId16"/>
    <p:sldId id="264" r:id="rId17"/>
    <p:sldId id="263" r:id="rId18"/>
    <p:sldId id="265" r:id="rId19"/>
    <p:sldId id="260" r:id="rId20"/>
    <p:sldId id="266" r:id="rId21"/>
    <p:sldId id="261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39" autoAdjust="0"/>
    <p:restoredTop sz="94660"/>
  </p:normalViewPr>
  <p:slideViewPr>
    <p:cSldViewPr>
      <p:cViewPr varScale="1">
        <p:scale>
          <a:sx n="70" d="100"/>
          <a:sy n="70" d="100"/>
        </p:scale>
        <p:origin x="-64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2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9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8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7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321C1-40A6-4394-93E0-E18B1FC5A102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F91F8-09DC-42FD-A678-58D84727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id Selector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#text1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text-align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: center;</a:t>
            </a:r>
          </a:p>
          <a:p>
            <a:pPr marL="0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color: </a:t>
            </a:r>
            <a:r>
              <a:rPr lang="es-E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&lt;h1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id="text1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"&gt;Think Spring!&lt;/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h1&gt;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784725"/>
            <a:ext cx="57531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3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selector allows you to style content irrespective of what tag you apply it to</a:t>
            </a:r>
          </a:p>
          <a:p>
            <a:r>
              <a:rPr lang="en-US" dirty="0"/>
              <a:t>Classes are NOT </a:t>
            </a:r>
            <a:r>
              <a:rPr lang="en-US" dirty="0" smtClean="0"/>
              <a:t>unique</a:t>
            </a:r>
          </a:p>
          <a:p>
            <a:pPr lvl="1"/>
            <a:r>
              <a:rPr lang="en-US" dirty="0" smtClean="0"/>
              <a:t>Use same </a:t>
            </a:r>
            <a:r>
              <a:rPr lang="en-US" dirty="0"/>
              <a:t>class on multiple elements.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multiple classes on the same element.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class Selector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.center {</a:t>
            </a:r>
          </a:p>
          <a:p>
            <a:pPr marL="0" indent="0">
              <a:buNone/>
            </a:pPr>
            <a:r>
              <a:rPr lang="en-US" dirty="0" smtClean="0"/>
              <a:t>	text-align</a:t>
            </a:r>
            <a:r>
              <a:rPr lang="en-US" dirty="0"/>
              <a:t>: center;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color</a:t>
            </a:r>
            <a:r>
              <a:rPr lang="en-US"/>
              <a:t>: </a:t>
            </a:r>
            <a:r>
              <a:rPr lang="en-US" smtClean="0"/>
              <a:t>green;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h1 class="center"&gt;Think Spring!&lt;/h1&gt;</a:t>
            </a:r>
          </a:p>
          <a:p>
            <a:pPr marL="0" indent="0">
              <a:buNone/>
            </a:pPr>
            <a:r>
              <a:rPr lang="en-US" dirty="0"/>
              <a:t>&lt;p class="center"&gt;Think Spring!&lt;/p&gt;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257800"/>
            <a:ext cx="26003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2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When several selectors share the same declarations, they may be grouped into a comma-separated list.</a:t>
            </a:r>
          </a:p>
          <a:p>
            <a:endParaRPr lang="en-US" dirty="0"/>
          </a:p>
          <a:p>
            <a:r>
              <a:rPr lang="en-US" dirty="0" smtClean="0"/>
              <a:t>Take this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h1 { font-family: sans-serif }</a:t>
            </a: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h2 { font-family: sans-serif }</a:t>
            </a: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h3 { font-family: sans-serif </a:t>
            </a:r>
            <a:r>
              <a:rPr lang="en-US" dirty="0" smtClean="0">
                <a:latin typeface="Courier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And, do this: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h1, h2, h3 { font-family: sans-serif }</a:t>
            </a:r>
          </a:p>
        </p:txBody>
      </p:sp>
    </p:spTree>
    <p:extLst>
      <p:ext uri="{BB962C8B-B14F-4D97-AF65-F5344CB8AC3E}">
        <p14:creationId xmlns:p14="http://schemas.microsoft.com/office/powerpoint/2010/main" val="7063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other computer languages, CSS allows for comments</a:t>
            </a:r>
          </a:p>
          <a:p>
            <a:r>
              <a:rPr lang="en-US" dirty="0" smtClean="0"/>
              <a:t>Comments remind you and tell fellow coders what your CSS does</a:t>
            </a:r>
          </a:p>
          <a:p>
            <a:r>
              <a:rPr lang="en-US" dirty="0" smtClean="0"/>
              <a:t>Allows you to “flag” code for further review</a:t>
            </a:r>
          </a:p>
          <a:p>
            <a:r>
              <a:rPr lang="en-US" dirty="0" smtClean="0"/>
              <a:t>Indispensable for large website and programming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h1 { font-size: 24px; font-weight: bold; border: 1px solid black; color: pink; } </a:t>
            </a: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" pitchFamily="49" charset="0"/>
              </a:rPr>
              <a:t>/*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" pitchFamily="49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urier" pitchFamily="49" charset="0"/>
              </a:rPr>
              <a:t>This will make all &lt;h1&gt; headers big, bold, pink, and inside of a thin black rectangle! </a:t>
            </a:r>
            <a:r>
              <a:rPr lang="en-US" b="1" dirty="0">
                <a:solidFill>
                  <a:srgbClr val="FF0000"/>
                </a:solidFill>
                <a:latin typeface="Courier" pitchFamily="49" charset="0"/>
              </a:rPr>
              <a:t>*/</a:t>
            </a:r>
          </a:p>
        </p:txBody>
      </p:sp>
    </p:spTree>
    <p:extLst>
      <p:ext uri="{BB962C8B-B14F-4D97-AF65-F5344CB8AC3E}">
        <p14:creationId xmlns:p14="http://schemas.microsoft.com/office/powerpoint/2010/main" val="32883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Insert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Externally</a:t>
            </a:r>
          </a:p>
          <a:p>
            <a:r>
              <a:rPr lang="en-US" dirty="0" smtClean="0"/>
              <a:t>Internally</a:t>
            </a:r>
          </a:p>
          <a:p>
            <a:r>
              <a:rPr lang="en-US" dirty="0" smtClean="0"/>
              <a:t>Inline styles (inside tags)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CSS style right within the HTML tag that you want to apply them too.</a:t>
            </a:r>
          </a:p>
          <a:p>
            <a:r>
              <a:rPr lang="en-US" dirty="0" smtClean="0"/>
              <a:t>Very quick</a:t>
            </a:r>
          </a:p>
          <a:p>
            <a:r>
              <a:rPr lang="en-US" dirty="0" smtClean="0"/>
              <a:t>However, difficult to maintain</a:t>
            </a:r>
          </a:p>
          <a:p>
            <a:r>
              <a:rPr lang="en-US" dirty="0" smtClean="0"/>
              <a:t>Use sparingly</a:t>
            </a: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&lt;h1 style="color:blue;margin-left:30px</a:t>
            </a:r>
            <a:r>
              <a:rPr lang="en-US" dirty="0" smtClean="0">
                <a:latin typeface="Courier" pitchFamily="49" charset="0"/>
              </a:rPr>
              <a:t>;"&gt;Think Spring!&lt;/h1</a:t>
            </a:r>
            <a:r>
              <a:rPr lang="en-US" dirty="0">
                <a:latin typeface="Courier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0728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(or Embedded) CSS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Placed right on top of the page that it will affect</a:t>
            </a:r>
          </a:p>
          <a:p>
            <a:r>
              <a:rPr lang="en-US" dirty="0" smtClean="0"/>
              <a:t>As with DTDs, you can </a:t>
            </a:r>
            <a:r>
              <a:rPr lang="en-US" i="1" dirty="0" smtClean="0"/>
              <a:t>internally</a:t>
            </a:r>
            <a:r>
              <a:rPr lang="en-US" dirty="0" smtClean="0"/>
              <a:t> create a stylesheet </a:t>
            </a:r>
          </a:p>
          <a:p>
            <a:r>
              <a:rPr lang="en-US" dirty="0" smtClean="0"/>
              <a:t>They are more convenient for small webpages</a:t>
            </a:r>
          </a:p>
          <a:p>
            <a:r>
              <a:rPr lang="en-US" dirty="0" smtClean="0"/>
              <a:t>Mixing content and style will cause your pages to become unwieldy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CSS stylesheet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&lt;html&gt;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&lt;head&gt;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  &lt;style type="text/</a:t>
            </a:r>
            <a:r>
              <a:rPr lang="en-US" dirty="0" err="1">
                <a:latin typeface="Courier" pitchFamily="49" charset="0"/>
              </a:rPr>
              <a:t>css</a:t>
            </a:r>
            <a:r>
              <a:rPr lang="en-US" dirty="0">
                <a:latin typeface="Courier" pitchFamily="49" charset="0"/>
              </a:rPr>
              <a:t>"&gt;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/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p {color: white; }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body {background-color: black; }</a:t>
            </a:r>
            <a:br>
              <a:rPr lang="en-US" dirty="0">
                <a:latin typeface="Courier" pitchFamily="49" charset="0"/>
              </a:rPr>
            </a:b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&lt;/</a:t>
            </a:r>
            <a:r>
              <a:rPr lang="en-US" dirty="0">
                <a:latin typeface="Courier" pitchFamily="49" charset="0"/>
              </a:rPr>
              <a:t>style&gt;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&lt;/head&gt;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&lt;body&gt;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    &lt;p&gt;White text on a black background!&lt;/p&gt;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    &lt;/body&gt;</a:t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&lt;/html&gt;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35" y="5659873"/>
            <a:ext cx="8686800" cy="662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3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CSS?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CSS Provides Efficiency in Design and Updates</a:t>
            </a:r>
          </a:p>
          <a:p>
            <a:r>
              <a:rPr lang="en-US" dirty="0" smtClean="0"/>
              <a:t>CSS relatively easy to use</a:t>
            </a:r>
          </a:p>
          <a:p>
            <a:r>
              <a:rPr lang="en-US" dirty="0" smtClean="0"/>
              <a:t>Can give you more flexibility and control</a:t>
            </a:r>
          </a:p>
          <a:p>
            <a:r>
              <a:rPr lang="en-US" dirty="0" smtClean="0"/>
              <a:t>Faster loading pages</a:t>
            </a:r>
          </a:p>
          <a:p>
            <a:r>
              <a:rPr lang="en-US" dirty="0" smtClean="0"/>
              <a:t>Increased consistency</a:t>
            </a:r>
          </a:p>
          <a:p>
            <a:r>
              <a:rPr lang="en-US" dirty="0" smtClean="0"/>
              <a:t>Brings more sophistication to web design</a:t>
            </a:r>
          </a:p>
          <a:p>
            <a:r>
              <a:rPr lang="en-US" dirty="0"/>
              <a:t>CSS is designed primarily to enable the </a:t>
            </a:r>
            <a:r>
              <a:rPr lang="en-US" i="1" dirty="0"/>
              <a:t>separation</a:t>
            </a:r>
            <a:r>
              <a:rPr lang="en-US" dirty="0"/>
              <a:t> of document </a:t>
            </a:r>
            <a:r>
              <a:rPr lang="en-US" u="sng" dirty="0"/>
              <a:t>content</a:t>
            </a:r>
            <a:r>
              <a:rPr lang="en-US" dirty="0"/>
              <a:t> from document </a:t>
            </a:r>
            <a:r>
              <a:rPr lang="en-US" u="sng" dirty="0" smtClean="0"/>
              <a:t>presentation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8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Stylesheet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use an external stylesheet?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keeps your website design and content separate.</a:t>
            </a:r>
          </a:p>
          <a:p>
            <a:r>
              <a:rPr lang="en-US" dirty="0" smtClean="0"/>
              <a:t>CSS </a:t>
            </a:r>
            <a:r>
              <a:rPr lang="en-US" dirty="0"/>
              <a:t>code </a:t>
            </a:r>
            <a:r>
              <a:rPr lang="en-US" dirty="0" smtClean="0"/>
              <a:t>is easier to reuse. </a:t>
            </a:r>
          </a:p>
          <a:p>
            <a:r>
              <a:rPr lang="en-US" dirty="0" smtClean="0"/>
              <a:t>Instead </a:t>
            </a:r>
            <a:r>
              <a:rPr lang="en-US" dirty="0"/>
              <a:t>of typing the same CSS code on every web page you have, </a:t>
            </a:r>
            <a:endParaRPr lang="en-US" dirty="0" smtClean="0"/>
          </a:p>
          <a:p>
            <a:r>
              <a:rPr lang="en-US" dirty="0" smtClean="0"/>
              <a:t>Merely </a:t>
            </a:r>
            <a:r>
              <a:rPr lang="en-US" dirty="0"/>
              <a:t>have many pages refer to a single CSS file with the "link" tag.</a:t>
            </a:r>
          </a:p>
          <a:p>
            <a:r>
              <a:rPr lang="en-US" dirty="0"/>
              <a:t>You can make </a:t>
            </a:r>
            <a:r>
              <a:rPr lang="en-US" dirty="0" smtClean="0"/>
              <a:t>massive alterations to </a:t>
            </a:r>
            <a:r>
              <a:rPr lang="en-US" dirty="0"/>
              <a:t>your web pages with just a few changes in a single CSS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CSS Stylesheet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your .XSL file, you will link out using this command:</a:t>
            </a:r>
          </a:p>
          <a:p>
            <a:pPr marL="0" indent="0">
              <a:buNone/>
            </a:pPr>
            <a:endParaRPr lang="en-US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>
                <a:latin typeface="Courier" pitchFamily="49" charset="0"/>
              </a:rPr>
              <a:t>head&gt;</a:t>
            </a:r>
            <a:br>
              <a:rPr lang="en-US" dirty="0">
                <a:latin typeface="Courier" pitchFamily="49" charset="0"/>
              </a:rPr>
            </a:br>
            <a:r>
              <a:rPr lang="en-US" dirty="0" smtClean="0">
                <a:latin typeface="Courier" pitchFamily="49" charset="0"/>
              </a:rPr>
              <a:t>	&lt;</a:t>
            </a:r>
            <a:r>
              <a:rPr lang="en-US" dirty="0">
                <a:latin typeface="Courier" pitchFamily="49" charset="0"/>
              </a:rPr>
              <a:t>link </a:t>
            </a:r>
            <a:r>
              <a:rPr lang="en-US" dirty="0" err="1">
                <a:latin typeface="Courier" pitchFamily="49" charset="0"/>
              </a:rPr>
              <a:t>rel</a:t>
            </a:r>
            <a:r>
              <a:rPr lang="en-US" dirty="0">
                <a:latin typeface="Courier" pitchFamily="49" charset="0"/>
              </a:rPr>
              <a:t>="stylesheet" type="text/</a:t>
            </a:r>
            <a:r>
              <a:rPr lang="en-US" dirty="0" err="1">
                <a:latin typeface="Courier" pitchFamily="49" charset="0"/>
              </a:rPr>
              <a:t>css</a:t>
            </a:r>
            <a:r>
              <a:rPr lang="en-US" dirty="0">
                <a:latin typeface="Courier" pitchFamily="49" charset="0"/>
              </a:rPr>
              <a:t>" </a:t>
            </a:r>
            <a:r>
              <a:rPr lang="en-US" dirty="0" err="1">
                <a:latin typeface="Courier" pitchFamily="49" charset="0"/>
              </a:rPr>
              <a:t>href</a:t>
            </a:r>
            <a:r>
              <a:rPr lang="en-US">
                <a:latin typeface="Courier" pitchFamily="49" charset="0"/>
              </a:rPr>
              <a:t>="</a:t>
            </a:r>
            <a:r>
              <a:rPr lang="en-US" smtClean="0">
                <a:latin typeface="Courier" pitchFamily="49" charset="0"/>
              </a:rPr>
              <a:t>mystyle.css“/&gt;</a:t>
            </a:r>
            <a:r>
              <a:rPr lang="en-US" dirty="0">
                <a:latin typeface="Courier" pitchFamily="49" charset="0"/>
              </a:rPr>
              <a:t/>
            </a:r>
            <a:br>
              <a:rPr lang="en-US" dirty="0">
                <a:latin typeface="Courier" pitchFamily="49" charset="0"/>
              </a:rPr>
            </a:br>
            <a:r>
              <a:rPr lang="en-US" dirty="0">
                <a:latin typeface="Courier" pitchFamily="49" charset="0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18484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Browsers and CSS3</a:t>
            </a:r>
            <a:endParaRPr lang="en-US" dirty="0"/>
          </a:p>
        </p:txBody>
      </p:sp>
      <p:pic>
        <p:nvPicPr>
          <p:cNvPr id="2050" name="Picture 2" descr="Cross-Browser C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1600200"/>
            <a:ext cx="2286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</a:t>
            </a:r>
            <a:r>
              <a:rPr lang="en-US" sz="3200" smtClean="0"/>
              <a:t>be replaced by project “Spartan”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553200" y="1905000"/>
            <a:ext cx="4572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6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CSS?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W3C standard, started in 1996</a:t>
            </a:r>
          </a:p>
          <a:p>
            <a:r>
              <a:rPr lang="en-US" dirty="0" smtClean="0"/>
              <a:t>Improves accessibility</a:t>
            </a:r>
          </a:p>
          <a:p>
            <a:pPr lvl="1"/>
            <a:r>
              <a:rPr lang="en-US" dirty="0" smtClean="0"/>
              <a:t>Tables not required for elegance</a:t>
            </a:r>
          </a:p>
          <a:p>
            <a:r>
              <a:rPr lang="en-US" dirty="0" smtClean="0"/>
              <a:t>Reduces the complexity of pages</a:t>
            </a:r>
          </a:p>
          <a:p>
            <a:pPr lvl="1"/>
            <a:r>
              <a:rPr lang="en-US" dirty="0" smtClean="0"/>
              <a:t>Which in turn has led to more sophistication…</a:t>
            </a:r>
          </a:p>
          <a:p>
            <a:r>
              <a:rPr lang="en-US" dirty="0" smtClean="0"/>
              <a:t>It’s open up the way for other technologies to be built on and be supported by CSS. There are dozens, and still growing.</a:t>
            </a:r>
          </a:p>
          <a:p>
            <a:r>
              <a:rPr lang="en-US" dirty="0" smtClean="0"/>
              <a:t>Example, “Bootstrap”, which is an open source framework that combines CSS, HTML and </a:t>
            </a:r>
            <a:r>
              <a:rPr lang="en-US" dirty="0" err="1" smtClean="0"/>
              <a:t>Javascript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CSS </a:t>
            </a:r>
            <a:r>
              <a:rPr lang="en-US" dirty="0" smtClean="0"/>
              <a:t>(Cascading</a:t>
            </a:r>
            <a:r>
              <a:rPr lang="en-US" dirty="0"/>
              <a:t> Style </a:t>
            </a:r>
            <a:r>
              <a:rPr lang="en-US" dirty="0" smtClean="0"/>
              <a:t>Sheets)</a:t>
            </a:r>
            <a:endParaRPr lang="en-US" dirty="0"/>
          </a:p>
          <a:p>
            <a:r>
              <a:rPr lang="en-US" dirty="0"/>
              <a:t>CSS </a:t>
            </a:r>
            <a:r>
              <a:rPr lang="en-US" dirty="0" smtClean="0"/>
              <a:t>defines HTML display</a:t>
            </a:r>
            <a:endParaRPr lang="en-US" dirty="0"/>
          </a:p>
          <a:p>
            <a:r>
              <a:rPr lang="en-US" dirty="0"/>
              <a:t>Styles were added to HTML 4.0 to solve a problem</a:t>
            </a:r>
          </a:p>
          <a:p>
            <a:r>
              <a:rPr lang="en-US" dirty="0" smtClean="0"/>
              <a:t>External </a:t>
            </a:r>
            <a:r>
              <a:rPr lang="en-US" dirty="0"/>
              <a:t>Style Sheets </a:t>
            </a:r>
            <a:r>
              <a:rPr lang="en-US" dirty="0" smtClean="0"/>
              <a:t>are stored in .</a:t>
            </a:r>
            <a:r>
              <a:rPr lang="en-US" dirty="0" err="1" smtClean="0"/>
              <a:t>css</a:t>
            </a:r>
            <a:r>
              <a:rPr lang="en-US" dirty="0" smtClean="0"/>
              <a:t> files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</a:p>
          <a:p>
            <a:r>
              <a:rPr lang="en-US" dirty="0" smtClean="0"/>
              <a:t>Declaration</a:t>
            </a:r>
          </a:p>
          <a:p>
            <a:r>
              <a:rPr lang="en-US" dirty="0" smtClean="0"/>
              <a:t>Properties </a:t>
            </a:r>
          </a:p>
          <a:p>
            <a:r>
              <a:rPr lang="en-US" dirty="0" smtClean="0"/>
              <a:t>Values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8247588" cy="199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3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“selector” is </a:t>
            </a:r>
            <a:r>
              <a:rPr lang="en-US" dirty="0" smtClean="0"/>
              <a:t>an </a:t>
            </a:r>
            <a:r>
              <a:rPr lang="en-US" dirty="0"/>
              <a:t>instruction in a CSS rule set that tells the browser what elements to ‘select’ for styling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are some that we will look at: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lement </a:t>
            </a:r>
            <a:r>
              <a:rPr lang="en-US" dirty="0"/>
              <a:t>Selector</a:t>
            </a:r>
          </a:p>
          <a:p>
            <a:pPr lvl="1"/>
            <a:r>
              <a:rPr lang="en-US" dirty="0" smtClean="0"/>
              <a:t>id Selector</a:t>
            </a:r>
          </a:p>
          <a:p>
            <a:pPr lvl="1"/>
            <a:r>
              <a:rPr lang="en-US" dirty="0" smtClean="0"/>
              <a:t>class </a:t>
            </a:r>
            <a:r>
              <a:rPr lang="en-US" dirty="0"/>
              <a:t>Selector</a:t>
            </a:r>
          </a:p>
          <a:p>
            <a:pPr lvl="1"/>
            <a:r>
              <a:rPr lang="en-US" dirty="0" smtClean="0"/>
              <a:t>grouping </a:t>
            </a:r>
            <a:r>
              <a:rPr lang="en-US" dirty="0"/>
              <a:t>Selectors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 or Tag </a:t>
            </a:r>
            <a:r>
              <a:rPr lang="en-US" dirty="0"/>
              <a:t>Selector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selector selects tags by tag or “element” name.</a:t>
            </a:r>
          </a:p>
          <a:p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selector must match one or more HTML elements of the same name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Easiest to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 Selector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 text-align: center;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  color: red;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UAlbany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one of the SUNY centers.&lt;/p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5400" y="5305425"/>
            <a:ext cx="11110348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Selector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ID selector </a:t>
            </a:r>
            <a:r>
              <a:rPr lang="en-US" dirty="0"/>
              <a:t>as </a:t>
            </a:r>
            <a:r>
              <a:rPr lang="en-US" dirty="0" smtClean="0"/>
              <a:t>a </a:t>
            </a:r>
            <a:r>
              <a:rPr lang="en-US" dirty="0"/>
              <a:t>unique identifier to an </a:t>
            </a:r>
            <a:r>
              <a:rPr lang="en-US" dirty="0" smtClean="0"/>
              <a:t>element.</a:t>
            </a:r>
          </a:p>
          <a:p>
            <a:r>
              <a:rPr lang="en-US" dirty="0" smtClean="0"/>
              <a:t>The </a:t>
            </a:r>
            <a:r>
              <a:rPr lang="en-US" dirty="0"/>
              <a:t>id selector is used if you want to select a single, unique element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CSS </a:t>
            </a:r>
            <a:r>
              <a:rPr lang="en-US" dirty="0"/>
              <a:t>u</a:t>
            </a:r>
            <a:r>
              <a:rPr lang="en-US" dirty="0" smtClean="0"/>
              <a:t>ses a hash or pound sign (</a:t>
            </a:r>
            <a:r>
              <a:rPr lang="en-US" b="1" dirty="0" smtClean="0">
                <a:solidFill>
                  <a:srgbClr val="FF0000"/>
                </a:solidFill>
              </a:rPr>
              <a:t>#</a:t>
            </a:r>
            <a:r>
              <a:rPr lang="en-US" dirty="0" smtClean="0"/>
              <a:t>) to indicate it’s ID</a:t>
            </a:r>
          </a:p>
          <a:p>
            <a:r>
              <a:rPr lang="en-US" dirty="0"/>
              <a:t>ID's are unique</a:t>
            </a:r>
          </a:p>
          <a:p>
            <a:pPr lvl="1"/>
            <a:r>
              <a:rPr lang="en-US" dirty="0" smtClean="0"/>
              <a:t>IDs in theory, are only supposed to be used </a:t>
            </a:r>
            <a:r>
              <a:rPr lang="en-US" i="1" dirty="0" smtClean="0"/>
              <a:t>once</a:t>
            </a:r>
            <a:r>
              <a:rPr lang="en-US" dirty="0" smtClean="0"/>
              <a:t> per page</a:t>
            </a:r>
          </a:p>
          <a:p>
            <a:pPr lvl="1"/>
            <a:r>
              <a:rPr lang="en-US" dirty="0" smtClean="0"/>
              <a:t>In other words, a page would not be validate by W3C standards.</a:t>
            </a:r>
          </a:p>
          <a:p>
            <a:r>
              <a:rPr lang="en-US" dirty="0" smtClean="0"/>
              <a:t>Anytime we see ID in the computer world, think “unique”.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712</Words>
  <Application>Microsoft Office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Introduction to CSS</vt:lpstr>
      <vt:lpstr>Why CSS?</vt:lpstr>
      <vt:lpstr>Why CSS? (continued)</vt:lpstr>
      <vt:lpstr>CSS Overview</vt:lpstr>
      <vt:lpstr>CSS Syntax</vt:lpstr>
      <vt:lpstr>Selectors</vt:lpstr>
      <vt:lpstr>Element or Tag Selector </vt:lpstr>
      <vt:lpstr>Element Selector </vt:lpstr>
      <vt:lpstr>ID Selector</vt:lpstr>
      <vt:lpstr>The id Selector </vt:lpstr>
      <vt:lpstr>Class Selector</vt:lpstr>
      <vt:lpstr>The class Selector </vt:lpstr>
      <vt:lpstr>CSS Grouping</vt:lpstr>
      <vt:lpstr>CSS Comments</vt:lpstr>
      <vt:lpstr>CSS Comments</vt:lpstr>
      <vt:lpstr>Ways to Insert CSS</vt:lpstr>
      <vt:lpstr>Inline Styles</vt:lpstr>
      <vt:lpstr>Internal (or Embedded) CSS </vt:lpstr>
      <vt:lpstr>Internal CSS stylesheet</vt:lpstr>
      <vt:lpstr>External Stylesheet</vt:lpstr>
      <vt:lpstr>External CSS Stylesheet</vt:lpstr>
      <vt:lpstr>Browsers and CSS3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CSS?</dc:title>
  <dc:creator>Wolfe, Mark D</dc:creator>
  <cp:lastModifiedBy>Wolfe, Mark D</cp:lastModifiedBy>
  <cp:revision>47</cp:revision>
  <dcterms:created xsi:type="dcterms:W3CDTF">2015-03-23T18:10:15Z</dcterms:created>
  <dcterms:modified xsi:type="dcterms:W3CDTF">2015-10-31T19:19:54Z</dcterms:modified>
</cp:coreProperties>
</file>