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473" r:id="rId3"/>
    <p:sldId id="337" r:id="rId4"/>
    <p:sldId id="338" r:id="rId5"/>
    <p:sldId id="474" r:id="rId6"/>
    <p:sldId id="339" r:id="rId7"/>
    <p:sldId id="475" r:id="rId8"/>
    <p:sldId id="340" r:id="rId9"/>
    <p:sldId id="477" r:id="rId10"/>
    <p:sldId id="341" r:id="rId11"/>
    <p:sldId id="342" r:id="rId12"/>
    <p:sldId id="343" r:id="rId13"/>
    <p:sldId id="344" r:id="rId14"/>
    <p:sldId id="345" r:id="rId15"/>
    <p:sldId id="479" r:id="rId16"/>
    <p:sldId id="452" r:id="rId17"/>
    <p:sldId id="453" r:id="rId18"/>
    <p:sldId id="454" r:id="rId19"/>
    <p:sldId id="480" r:id="rId20"/>
    <p:sldId id="347" r:id="rId21"/>
    <p:sldId id="504" r:id="rId22"/>
    <p:sldId id="481" r:id="rId23"/>
    <p:sldId id="348" r:id="rId24"/>
    <p:sldId id="482" r:id="rId25"/>
    <p:sldId id="434" r:id="rId26"/>
    <p:sldId id="505" r:id="rId27"/>
    <p:sldId id="507" r:id="rId28"/>
    <p:sldId id="508" r:id="rId29"/>
    <p:sldId id="483" r:id="rId30"/>
    <p:sldId id="349" r:id="rId31"/>
    <p:sldId id="350" r:id="rId32"/>
    <p:sldId id="351" r:id="rId33"/>
    <p:sldId id="352" r:id="rId34"/>
    <p:sldId id="353" r:id="rId35"/>
    <p:sldId id="354" r:id="rId36"/>
    <p:sldId id="355" r:id="rId37"/>
    <p:sldId id="356" r:id="rId38"/>
    <p:sldId id="357" r:id="rId39"/>
    <p:sldId id="358" r:id="rId40"/>
    <p:sldId id="359" r:id="rId41"/>
    <p:sldId id="360" r:id="rId42"/>
    <p:sldId id="361" r:id="rId43"/>
    <p:sldId id="362" r:id="rId44"/>
    <p:sldId id="484" r:id="rId45"/>
    <p:sldId id="384" r:id="rId46"/>
    <p:sldId id="385" r:id="rId47"/>
    <p:sldId id="363" r:id="rId48"/>
    <p:sldId id="364" r:id="rId49"/>
    <p:sldId id="365" r:id="rId50"/>
    <p:sldId id="366" r:id="rId51"/>
    <p:sldId id="367" r:id="rId52"/>
    <p:sldId id="368" r:id="rId53"/>
    <p:sldId id="437" r:id="rId54"/>
    <p:sldId id="438" r:id="rId55"/>
    <p:sldId id="439" r:id="rId56"/>
    <p:sldId id="440" r:id="rId57"/>
    <p:sldId id="441" r:id="rId58"/>
    <p:sldId id="369" r:id="rId59"/>
    <p:sldId id="370" r:id="rId60"/>
    <p:sldId id="371" r:id="rId61"/>
    <p:sldId id="372" r:id="rId62"/>
    <p:sldId id="373" r:id="rId63"/>
    <p:sldId id="374" r:id="rId64"/>
    <p:sldId id="375" r:id="rId65"/>
    <p:sldId id="376" r:id="rId66"/>
    <p:sldId id="377" r:id="rId67"/>
    <p:sldId id="378" r:id="rId68"/>
    <p:sldId id="379" r:id="rId69"/>
    <p:sldId id="380" r:id="rId70"/>
    <p:sldId id="381" r:id="rId71"/>
    <p:sldId id="382" r:id="rId72"/>
    <p:sldId id="383" r:id="rId73"/>
    <p:sldId id="436" r:id="rId74"/>
    <p:sldId id="435" r:id="rId75"/>
    <p:sldId id="386" r:id="rId76"/>
    <p:sldId id="387" r:id="rId77"/>
    <p:sldId id="388" r:id="rId78"/>
    <p:sldId id="389" r:id="rId79"/>
    <p:sldId id="390" r:id="rId80"/>
    <p:sldId id="391" r:id="rId81"/>
    <p:sldId id="392" r:id="rId82"/>
    <p:sldId id="393" r:id="rId83"/>
    <p:sldId id="394" r:id="rId84"/>
    <p:sldId id="395" r:id="rId85"/>
    <p:sldId id="396" r:id="rId86"/>
    <p:sldId id="397" r:id="rId87"/>
    <p:sldId id="398" r:id="rId88"/>
    <p:sldId id="399" r:id="rId89"/>
    <p:sldId id="400" r:id="rId90"/>
    <p:sldId id="401" r:id="rId91"/>
    <p:sldId id="402" r:id="rId92"/>
    <p:sldId id="403" r:id="rId93"/>
    <p:sldId id="404" r:id="rId94"/>
    <p:sldId id="405" r:id="rId95"/>
    <p:sldId id="472" r:id="rId96"/>
    <p:sldId id="406" r:id="rId97"/>
    <p:sldId id="407" r:id="rId98"/>
    <p:sldId id="408" r:id="rId99"/>
    <p:sldId id="409" r:id="rId100"/>
    <p:sldId id="410" r:id="rId101"/>
    <p:sldId id="411" r:id="rId102"/>
    <p:sldId id="412" r:id="rId103"/>
    <p:sldId id="413" r:id="rId104"/>
    <p:sldId id="414" r:id="rId105"/>
    <p:sldId id="415" r:id="rId106"/>
    <p:sldId id="416" r:id="rId107"/>
    <p:sldId id="417" r:id="rId108"/>
    <p:sldId id="418" r:id="rId109"/>
    <p:sldId id="419" r:id="rId110"/>
    <p:sldId id="420" r:id="rId111"/>
    <p:sldId id="421" r:id="rId112"/>
    <p:sldId id="422" r:id="rId113"/>
    <p:sldId id="423" r:id="rId114"/>
    <p:sldId id="424" r:id="rId115"/>
    <p:sldId id="425" r:id="rId116"/>
    <p:sldId id="426" r:id="rId117"/>
    <p:sldId id="427" r:id="rId118"/>
    <p:sldId id="428" r:id="rId119"/>
    <p:sldId id="429" r:id="rId120"/>
    <p:sldId id="430" r:id="rId121"/>
    <p:sldId id="431" r:id="rId122"/>
    <p:sldId id="432" r:id="rId123"/>
    <p:sldId id="433" r:id="rId124"/>
    <p:sldId id="485" r:id="rId125"/>
    <p:sldId id="486" r:id="rId126"/>
    <p:sldId id="487" r:id="rId127"/>
    <p:sldId id="488" r:id="rId128"/>
    <p:sldId id="489" r:id="rId129"/>
    <p:sldId id="490" r:id="rId130"/>
    <p:sldId id="491" r:id="rId131"/>
    <p:sldId id="492" r:id="rId132"/>
    <p:sldId id="493" r:id="rId133"/>
    <p:sldId id="494" r:id="rId134"/>
    <p:sldId id="495" r:id="rId135"/>
    <p:sldId id="496" r:id="rId136"/>
    <p:sldId id="497" r:id="rId137"/>
    <p:sldId id="498" r:id="rId138"/>
    <p:sldId id="499" r:id="rId139"/>
    <p:sldId id="500" r:id="rId140"/>
    <p:sldId id="501" r:id="rId141"/>
    <p:sldId id="502" r:id="rId142"/>
    <p:sldId id="503" r:id="rId143"/>
    <p:sldId id="455" r:id="rId144"/>
    <p:sldId id="456" r:id="rId145"/>
    <p:sldId id="457" r:id="rId146"/>
    <p:sldId id="458" r:id="rId147"/>
    <p:sldId id="459" r:id="rId148"/>
    <p:sldId id="460" r:id="rId149"/>
    <p:sldId id="461" r:id="rId150"/>
    <p:sldId id="462" r:id="rId151"/>
    <p:sldId id="463" r:id="rId1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50" autoAdjust="0"/>
    <p:restoredTop sz="94660"/>
  </p:normalViewPr>
  <p:slideViewPr>
    <p:cSldViewPr>
      <p:cViewPr varScale="1">
        <p:scale>
          <a:sx n="84" d="100"/>
          <a:sy n="84" d="100"/>
        </p:scale>
        <p:origin x="-96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423097-1D3B-4CF2-99B3-03255ED72D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5B0EE-36A6-455E-B454-0CAFD428A8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FEA381-0130-4F7F-8ED2-E79DC94BEA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0C2475-6250-4400-9E81-3C217F092F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46E99-611E-4693-99F1-302C17EBEE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A45F71-CB19-45C7-9A00-DE7DE5EEC7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F2662C-01D9-4471-A34D-C7BAB2E1A3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80CC3-63AA-4CB3-AA31-9470815CA0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667601-5948-47F3-B0DF-0145B0A1F3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78FD1C-914B-49E6-AF2D-78BD87C098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CF7474-F056-4993-98A6-13BF39FE01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gamma/>
                <a:shade val="46275"/>
                <a:invGamma/>
              </a:schemeClr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2B688E8-DDA3-44A1-8F20-30C1CA254B2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hyperlink" Target="http://www.legacy-project.org/arts/display.html?ID=954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nga.gov.au/International/Catalogue/Detail.cfm?IRN=49353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cla.purdue.edu/WAAW/Cohn/Artists/Lacystat.html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people.cornell.edu/pages/srs8/engl_252/pictures/judy-chicago-dickinson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people.cornell.edu/pages/srs8/engl_252/pictures/judy-chicago-woolf.html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hyperlink" Target="http://www.people.cornell.edu/pages/srs8/engl_252/pictures/kara_walker_1.html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video.google.com/videoplay?docid=2626390539865231289" TargetMode="External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667000"/>
            <a:ext cx="7772400" cy="1470025"/>
          </a:xfrm>
        </p:spPr>
        <p:txBody>
          <a:bodyPr/>
          <a:lstStyle/>
          <a:p>
            <a:r>
              <a:rPr lang="en-US" sz="3600" dirty="0" smtClean="0"/>
              <a:t>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</a:t>
            </a:r>
            <a:br>
              <a:rPr lang="en-US" sz="3600" dirty="0" smtClean="0"/>
            </a:br>
            <a:r>
              <a:rPr lang="en-US" sz="3600" dirty="0" smtClean="0"/>
              <a:t>American Women Artists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Martha Graham, </a:t>
            </a:r>
            <a:r>
              <a:rPr lang="en-US" sz="2000" b="1" i="1" dirty="0" smtClean="0">
                <a:solidFill>
                  <a:schemeClr val="bg1"/>
                </a:solidFill>
              </a:rPr>
              <a:t>Frontier</a:t>
            </a:r>
            <a:r>
              <a:rPr lang="en-US" sz="2000" b="1" dirty="0" smtClean="0">
                <a:solidFill>
                  <a:schemeClr val="bg1"/>
                </a:solidFill>
              </a:rPr>
              <a:t>, 1935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Set by Isamu Noguchi; photograph by Barbara Morgan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Graham Frontier 1935 Noguch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50070"/>
            <a:ext cx="9144000" cy="5431730"/>
          </a:xfr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Kara Walker </a:t>
            </a:r>
            <a:r>
              <a:rPr lang="en-US" sz="2400" i="1" smtClean="0">
                <a:solidFill>
                  <a:schemeClr val="bg1"/>
                </a:solidFill>
              </a:rPr>
              <a:t>The End of Uncle Tom and the Grand Allegorical Tableau of Eva in Heaven</a:t>
            </a:r>
            <a:r>
              <a:rPr lang="en-US" sz="2400" smtClean="0">
                <a:solidFill>
                  <a:schemeClr val="bg1"/>
                </a:solidFill>
              </a:rPr>
              <a:t> , 1995, cut paper</a:t>
            </a:r>
          </a:p>
        </p:txBody>
      </p:sp>
      <p:pic>
        <p:nvPicPr>
          <p:cNvPr id="20482" name="Picture 7" descr="walker end of uncle tom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13863"/>
          <a:stretch>
            <a:fillRect/>
          </a:stretch>
        </p:blipFill>
        <p:spPr>
          <a:xfrm>
            <a:off x="-76200" y="1981200"/>
            <a:ext cx="4648200" cy="3048000"/>
          </a:xfrm>
        </p:spPr>
      </p:pic>
      <p:pic>
        <p:nvPicPr>
          <p:cNvPr id="20483" name="Picture 8" descr="walker end of uncle tom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14552"/>
          <a:stretch>
            <a:fillRect/>
          </a:stretch>
        </p:blipFill>
        <p:spPr>
          <a:xfrm>
            <a:off x="4495800" y="1981200"/>
            <a:ext cx="4648200" cy="304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1506" name="Picture 4" descr="walker end of uncle tom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l="4504" t="18787"/>
          <a:stretch>
            <a:fillRect/>
          </a:stretch>
        </p:blipFill>
        <p:spPr>
          <a:xfrm>
            <a:off x="0" y="685800"/>
            <a:ext cx="9144000" cy="5965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/>
          <p:cNvSpPr>
            <a:spLocks noGrp="1" noChangeArrowheads="1"/>
          </p:cNvSpPr>
          <p:nvPr>
            <p:ph type="title"/>
          </p:nvPr>
        </p:nvSpPr>
        <p:spPr>
          <a:xfrm>
            <a:off x="5562600" y="152400"/>
            <a:ext cx="3276600" cy="1143000"/>
          </a:xfrm>
        </p:spPr>
        <p:txBody>
          <a:bodyPr/>
          <a:lstStyle/>
          <a:p>
            <a:pPr algn="l" eaLnBrk="1" hangingPunct="1"/>
            <a:r>
              <a:rPr lang="en-US" sz="2400" smtClean="0">
                <a:solidFill>
                  <a:schemeClr val="bg1"/>
                </a:solidFill>
              </a:rPr>
              <a:t>WALKER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i="1" smtClean="0">
                <a:solidFill>
                  <a:schemeClr val="bg1"/>
                </a:solidFill>
              </a:rPr>
              <a:t>Look Away! Look Away! Look Away!</a:t>
            </a:r>
            <a:br>
              <a:rPr lang="en-US" sz="2400" i="1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1995</a:t>
            </a:r>
          </a:p>
        </p:txBody>
      </p:sp>
      <p:pic>
        <p:nvPicPr>
          <p:cNvPr id="22530" name="Picture 6" descr="Walker look awa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318125" cy="6858000"/>
          </a:xfrm>
        </p:spPr>
      </p:pic>
      <p:pic>
        <p:nvPicPr>
          <p:cNvPr id="22531" name="Picture 7" descr="Walker look away"/>
          <p:cNvPicPr>
            <a:picLocks noChangeAspect="1" noChangeArrowheads="1"/>
          </p:cNvPicPr>
          <p:nvPr/>
        </p:nvPicPr>
        <p:blipFill>
          <a:blip r:embed="rId2" cstate="print"/>
          <a:srcRect l="34389" t="20000" r="41254" b="50000"/>
          <a:stretch>
            <a:fillRect/>
          </a:stretch>
        </p:blipFill>
        <p:spPr bwMode="auto">
          <a:xfrm>
            <a:off x="5638800" y="1600200"/>
            <a:ext cx="330993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WALKER, </a:t>
            </a:r>
            <a:r>
              <a:rPr lang="en-US" sz="2400" i="1" smtClean="0">
                <a:solidFill>
                  <a:schemeClr val="bg1"/>
                </a:solidFill>
              </a:rPr>
              <a:t>Insurrection! (Our Tools Were Rudimentary, Yet We Pressed On), </a:t>
            </a:r>
            <a:r>
              <a:rPr lang="en-US" sz="2400" smtClean="0">
                <a:solidFill>
                  <a:schemeClr val="bg1"/>
                </a:solidFill>
              </a:rPr>
              <a:t>detail, 2000. Cut paper silhouettes and light projections, dimensions vary with installation. Solomon R. Guggenheim Museum</a:t>
            </a:r>
          </a:p>
        </p:txBody>
      </p:sp>
      <p:sp>
        <p:nvSpPr>
          <p:cNvPr id="23554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3555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3556" name="Picture 8" descr="Large view of Insurrection! (Our Tools Were Rudimentary, Yet We Pressed On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403066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10" descr="Large view of Insurrection! (Our Tools Were Rudimentary, Yet We Pressed On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6138" y="1600200"/>
            <a:ext cx="4259262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0" y="1676400"/>
            <a:ext cx="2667000" cy="1143000"/>
          </a:xfrm>
        </p:spPr>
        <p:txBody>
          <a:bodyPr/>
          <a:lstStyle/>
          <a:p>
            <a:pPr algn="l" eaLnBrk="1" hangingPunct="1"/>
            <a:r>
              <a:rPr lang="en-US" sz="2000" smtClean="0">
                <a:solidFill>
                  <a:schemeClr val="bg1"/>
                </a:solidFill>
              </a:rPr>
              <a:t>WALKER, </a:t>
            </a:r>
            <a:r>
              <a:rPr lang="en-US" sz="2000" i="1" smtClean="0">
                <a:solidFill>
                  <a:schemeClr val="bg1"/>
                </a:solidFill>
              </a:rPr>
              <a:t>Insurrection! (Our Tools Were Rudimentary, Yet We Pressed On), </a:t>
            </a:r>
            <a:r>
              <a:rPr lang="en-US" sz="2000" smtClean="0">
                <a:solidFill>
                  <a:schemeClr val="bg1"/>
                </a:solidFill>
              </a:rPr>
              <a:t>detail, 2000</a:t>
            </a:r>
            <a:br>
              <a:rPr lang="en-US" sz="2000" smtClean="0">
                <a:solidFill>
                  <a:schemeClr val="bg1"/>
                </a:solidFill>
              </a:rPr>
            </a:br>
            <a:r>
              <a:rPr lang="en-US" sz="2000" smtClean="0">
                <a:solidFill>
                  <a:schemeClr val="bg1"/>
                </a:solidFill>
              </a:rPr>
              <a:t>Cut paper silhouettes and light projections, dimensions vary with installation</a:t>
            </a:r>
            <a:br>
              <a:rPr lang="en-US" sz="2000" smtClean="0">
                <a:solidFill>
                  <a:schemeClr val="bg1"/>
                </a:solidFill>
              </a:rPr>
            </a:br>
            <a:r>
              <a:rPr lang="en-US" sz="2000" smtClean="0">
                <a:solidFill>
                  <a:schemeClr val="bg1"/>
                </a:solidFill>
              </a:rPr>
              <a:t>Solomon R. Guggenheim Museum</a:t>
            </a:r>
          </a:p>
        </p:txBody>
      </p:sp>
      <p:sp>
        <p:nvSpPr>
          <p:cNvPr id="24578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4579" name="Picture 6" descr="Large view of Insurrection! (Our Tools Were Rudimentary, Yet We Pressed On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948363" cy="6858000"/>
          </a:xfr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0" y="1676400"/>
            <a:ext cx="2667000" cy="1143000"/>
          </a:xfrm>
        </p:spPr>
        <p:txBody>
          <a:bodyPr/>
          <a:lstStyle/>
          <a:p>
            <a:pPr algn="l" eaLnBrk="1" hangingPunct="1"/>
            <a:r>
              <a:rPr lang="en-US" sz="2000" smtClean="0">
                <a:solidFill>
                  <a:schemeClr val="bg1"/>
                </a:solidFill>
              </a:rPr>
              <a:t>WALKER, </a:t>
            </a:r>
            <a:r>
              <a:rPr lang="en-US" sz="2000" i="1" smtClean="0">
                <a:solidFill>
                  <a:schemeClr val="bg1"/>
                </a:solidFill>
              </a:rPr>
              <a:t>Insurrection! (Our Tools Were Rudimentary, Yet We Pressed On), </a:t>
            </a:r>
            <a:r>
              <a:rPr lang="en-US" sz="2000" smtClean="0">
                <a:solidFill>
                  <a:schemeClr val="bg1"/>
                </a:solidFill>
              </a:rPr>
              <a:t>detail, 2000</a:t>
            </a:r>
            <a:br>
              <a:rPr lang="en-US" sz="2000" smtClean="0">
                <a:solidFill>
                  <a:schemeClr val="bg1"/>
                </a:solidFill>
              </a:rPr>
            </a:br>
            <a:r>
              <a:rPr lang="en-US" sz="2000" smtClean="0">
                <a:solidFill>
                  <a:schemeClr val="bg1"/>
                </a:solidFill>
              </a:rPr>
              <a:t>Cut paper silhouettes and light projections, dimensions vary with installation</a:t>
            </a:r>
            <a:br>
              <a:rPr lang="en-US" sz="2000" smtClean="0">
                <a:solidFill>
                  <a:schemeClr val="bg1"/>
                </a:solidFill>
              </a:rPr>
            </a:br>
            <a:r>
              <a:rPr lang="en-US" sz="2000" smtClean="0">
                <a:solidFill>
                  <a:schemeClr val="bg1"/>
                </a:solidFill>
              </a:rPr>
              <a:t>Solomon R. Guggenheim Museum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603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5604" name="Picture 6" descr="Large view of Insurrection! (Our Tools Were Rudimentary, Yet We Pressed On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284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5791200" y="274638"/>
            <a:ext cx="2895600" cy="2316162"/>
          </a:xfrm>
        </p:spPr>
        <p:txBody>
          <a:bodyPr/>
          <a:lstStyle/>
          <a:p>
            <a:pPr algn="l" eaLnBrk="1" hangingPunct="1"/>
            <a:r>
              <a:rPr lang="en-US" sz="2400" smtClean="0">
                <a:solidFill>
                  <a:schemeClr val="bg1"/>
                </a:solidFill>
              </a:rPr>
              <a:t>Carrie Mae Weems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i="1" smtClean="0">
                <a:solidFill>
                  <a:schemeClr val="bg1"/>
                </a:solidFill>
              </a:rPr>
              <a:t>Ain’t Jokin series</a:t>
            </a:r>
            <a:r>
              <a:rPr lang="en-US" sz="2400" smtClean="0">
                <a:solidFill>
                  <a:schemeClr val="bg1"/>
                </a:solidFill>
              </a:rPr>
              <a:t/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1987-1988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20x16”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7651" name="Picture 6" descr="Weems Mirror Mirror 20x16 aint jokin 1987 198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0013" y="0"/>
            <a:ext cx="5441950" cy="6858000"/>
          </a:xfr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>
            <a:spLocks noGrp="1" noChangeArrowheads="1"/>
          </p:cNvSpPr>
          <p:nvPr>
            <p:ph type="title"/>
          </p:nvPr>
        </p:nvSpPr>
        <p:spPr>
          <a:xfrm>
            <a:off x="6781800" y="533400"/>
            <a:ext cx="3048000" cy="1143000"/>
          </a:xfrm>
        </p:spPr>
        <p:txBody>
          <a:bodyPr/>
          <a:lstStyle/>
          <a:p>
            <a:pPr algn="l" eaLnBrk="1" hangingPunct="1"/>
            <a:r>
              <a:rPr lang="en-US" sz="2400" smtClean="0">
                <a:solidFill>
                  <a:schemeClr val="bg1"/>
                </a:solidFill>
              </a:rPr>
              <a:t>WEEMS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i="1" smtClean="0">
                <a:solidFill>
                  <a:schemeClr val="bg1"/>
                </a:solidFill>
              </a:rPr>
              <a:t>American Icons Series</a:t>
            </a:r>
            <a:br>
              <a:rPr lang="en-US" sz="2400" i="1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1988-1989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15x15”</a:t>
            </a:r>
          </a:p>
        </p:txBody>
      </p:sp>
      <p:sp>
        <p:nvSpPr>
          <p:cNvPr id="28674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8675" name="Picture 7" descr="Weems Untit 2 Amr Icons 1988 1989 15x1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2467" b="1311"/>
          <a:stretch>
            <a:fillRect/>
          </a:stretch>
        </p:blipFill>
        <p:spPr>
          <a:xfrm>
            <a:off x="0" y="152400"/>
            <a:ext cx="6629400" cy="6305550"/>
          </a:xfr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6781800" y="533400"/>
            <a:ext cx="3048000" cy="1143000"/>
          </a:xfrm>
        </p:spPr>
        <p:txBody>
          <a:bodyPr/>
          <a:lstStyle/>
          <a:p>
            <a:pPr algn="l" eaLnBrk="1" hangingPunct="1"/>
            <a:r>
              <a:rPr lang="en-US" sz="2400" smtClean="0">
                <a:solidFill>
                  <a:schemeClr val="bg1"/>
                </a:solidFill>
              </a:rPr>
              <a:t>WEEMS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i="1" smtClean="0">
                <a:solidFill>
                  <a:schemeClr val="bg1"/>
                </a:solidFill>
              </a:rPr>
              <a:t>American Icons Series</a:t>
            </a:r>
            <a:br>
              <a:rPr lang="en-US" sz="2400" i="1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1988-1989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15x15”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9699" name="Picture 6" descr="Weems Untit Amr Icons 1988 1989 15x1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638" y="152400"/>
            <a:ext cx="6615112" cy="6629400"/>
          </a:xfr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WEEMS, </a:t>
            </a:r>
            <a:r>
              <a:rPr lang="en-US" sz="2400" i="1" smtClean="0">
                <a:solidFill>
                  <a:schemeClr val="bg1"/>
                </a:solidFill>
              </a:rPr>
              <a:t>Colored People Series</a:t>
            </a:r>
            <a:r>
              <a:rPr lang="en-US" sz="2400" smtClean="0">
                <a:solidFill>
                  <a:schemeClr val="bg1"/>
                </a:solidFill>
              </a:rPr>
              <a:t>, 1989-1990, 16x48”</a:t>
            </a:r>
          </a:p>
        </p:txBody>
      </p:sp>
      <p:pic>
        <p:nvPicPr>
          <p:cNvPr id="30722" name="Picture 9" descr="Weems Colored People 1989 1990 16x4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52400" y="2057400"/>
            <a:ext cx="9372600" cy="3140075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Rectangle 4"/>
          <p:cNvSpPr>
            <a:spLocks noGrp="1" noChangeArrowheads="1"/>
          </p:cNvSpPr>
          <p:nvPr>
            <p:ph type="title"/>
          </p:nvPr>
        </p:nvSpPr>
        <p:spPr>
          <a:xfrm>
            <a:off x="5715000" y="274638"/>
            <a:ext cx="3657600" cy="1935162"/>
          </a:xfrm>
        </p:spPr>
        <p:txBody>
          <a:bodyPr/>
          <a:lstStyle/>
          <a:p>
            <a:pPr algn="l"/>
            <a:r>
              <a:rPr lang="en-US" sz="2000" b="1" dirty="0">
                <a:solidFill>
                  <a:schemeClr val="bg1"/>
                </a:solidFill>
              </a:rPr>
              <a:t>Barbara Morgan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i="1" dirty="0">
                <a:solidFill>
                  <a:schemeClr val="bg1"/>
                </a:solidFill>
              </a:rPr>
              <a:t>Martha Graham “Lamentation”</a:t>
            </a:r>
            <a:br>
              <a:rPr lang="en-US" sz="2000" b="1" i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1935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92166" name="Picture 6" descr="Morgan 1935 Graham Lamentatio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316538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WEEMS, </a:t>
            </a:r>
            <a:r>
              <a:rPr lang="en-US" sz="2400" i="1" smtClean="0">
                <a:solidFill>
                  <a:schemeClr val="bg1"/>
                </a:solidFill>
              </a:rPr>
              <a:t>Colored People Series</a:t>
            </a:r>
            <a:r>
              <a:rPr lang="en-US" sz="2400" smtClean="0">
                <a:solidFill>
                  <a:schemeClr val="bg1"/>
                </a:solidFill>
              </a:rPr>
              <a:t>, 1989-1990, 16x48”</a:t>
            </a:r>
          </a:p>
        </p:txBody>
      </p:sp>
      <p:pic>
        <p:nvPicPr>
          <p:cNvPr id="31746" name="Picture 5" descr="Weems Colored People 2 1989 1990 16x4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518"/>
          <a:stretch>
            <a:fillRect/>
          </a:stretch>
        </p:blipFill>
        <p:spPr>
          <a:xfrm>
            <a:off x="0" y="2209800"/>
            <a:ext cx="9144000" cy="2951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Carrie Mae Weems, </a:t>
            </a:r>
            <a:r>
              <a:rPr lang="en-US" sz="2400" i="1" smtClean="0">
                <a:solidFill>
                  <a:schemeClr val="bg1"/>
                </a:solidFill>
              </a:rPr>
              <a:t>Kitchen Table Series</a:t>
            </a:r>
            <a:r>
              <a:rPr lang="en-US" sz="2400" smtClean="0">
                <a:solidFill>
                  <a:schemeClr val="bg1"/>
                </a:solidFill>
              </a:rPr>
              <a:t>, 1990, 27x27”</a:t>
            </a:r>
          </a:p>
        </p:txBody>
      </p:sp>
      <p:pic>
        <p:nvPicPr>
          <p:cNvPr id="32770" name="Picture 7" descr="Weems Kitchen table 1 27x27 199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098"/>
          <a:stretch>
            <a:fillRect/>
          </a:stretch>
        </p:blipFill>
        <p:spPr>
          <a:xfrm>
            <a:off x="0" y="1828800"/>
            <a:ext cx="9144000" cy="2667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3794" name="Picture 4" descr="Weems Kitchen table 1 27x27 199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l="36111" t="1788" b="1501"/>
          <a:stretch>
            <a:fillRect/>
          </a:stretch>
        </p:blipFill>
        <p:spPr>
          <a:xfrm>
            <a:off x="-76200" y="1143000"/>
            <a:ext cx="9296400" cy="4191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4818" name="Picture 4" descr="Weems Kitchen Table 2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l="1086"/>
          <a:stretch>
            <a:fillRect/>
          </a:stretch>
        </p:blipFill>
        <p:spPr>
          <a:xfrm>
            <a:off x="1143000" y="-47625"/>
            <a:ext cx="6934200" cy="6905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Carrie Mae Weems, </a:t>
            </a:r>
            <a:r>
              <a:rPr lang="en-US" sz="2400" i="1" smtClean="0">
                <a:solidFill>
                  <a:schemeClr val="bg1"/>
                </a:solidFill>
              </a:rPr>
              <a:t>Kitchen Table Series,</a:t>
            </a:r>
            <a:r>
              <a:rPr lang="en-US" sz="2400" smtClean="0">
                <a:solidFill>
                  <a:schemeClr val="bg1"/>
                </a:solidFill>
              </a:rPr>
              <a:t> 1990, 27x27”</a:t>
            </a:r>
          </a:p>
        </p:txBody>
      </p:sp>
      <p:pic>
        <p:nvPicPr>
          <p:cNvPr id="35842" name="Picture 7" descr="Weems Kitchen Table 2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47800"/>
            <a:ext cx="4419600" cy="4352925"/>
          </a:xfrm>
        </p:spPr>
      </p:pic>
      <p:pic>
        <p:nvPicPr>
          <p:cNvPr id="35843" name="Picture 8" descr="Weems Kitchen Table 2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666" t="1692"/>
          <a:stretch>
            <a:fillRect/>
          </a:stretch>
        </p:blipFill>
        <p:spPr>
          <a:xfrm>
            <a:off x="4648200" y="1439863"/>
            <a:ext cx="4495800" cy="44275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4"/>
          <p:cNvSpPr>
            <a:spLocks noGrp="1" noChangeArrowheads="1"/>
          </p:cNvSpPr>
          <p:nvPr>
            <p:ph type="title"/>
          </p:nvPr>
        </p:nvSpPr>
        <p:spPr>
          <a:xfrm>
            <a:off x="6477000" y="579438"/>
            <a:ext cx="2895600" cy="1858962"/>
          </a:xfrm>
        </p:spPr>
        <p:txBody>
          <a:bodyPr/>
          <a:lstStyle/>
          <a:p>
            <a:pPr algn="l" eaLnBrk="1" hangingPunct="1"/>
            <a:r>
              <a:rPr lang="en-US" sz="2400" smtClean="0">
                <a:solidFill>
                  <a:schemeClr val="bg1"/>
                </a:solidFill>
              </a:rPr>
              <a:t>WEEMS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i="1" smtClean="0">
                <a:solidFill>
                  <a:schemeClr val="bg1"/>
                </a:solidFill>
              </a:rPr>
              <a:t>Kitchen Table Series</a:t>
            </a:r>
            <a:r>
              <a:rPr lang="en-US" sz="2400" smtClean="0">
                <a:solidFill>
                  <a:schemeClr val="bg1"/>
                </a:solidFill>
              </a:rPr>
              <a:t/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1990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27x27”</a:t>
            </a:r>
          </a:p>
        </p:txBody>
      </p:sp>
      <p:sp>
        <p:nvSpPr>
          <p:cNvPr id="36866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6867" name="Picture 7" descr="Weems Kitchen Tabl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1299" b="1299"/>
          <a:stretch>
            <a:fillRect/>
          </a:stretch>
        </p:blipFill>
        <p:spPr>
          <a:xfrm>
            <a:off x="517525" y="609600"/>
            <a:ext cx="5807075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WEEMS, </a:t>
            </a:r>
            <a:r>
              <a:rPr lang="en-US" sz="2400" i="1" smtClean="0">
                <a:solidFill>
                  <a:schemeClr val="bg1"/>
                </a:solidFill>
              </a:rPr>
              <a:t>From Here I Saw What Happened and I Cried</a:t>
            </a:r>
            <a:r>
              <a:rPr lang="en-US" sz="2400" smtClean="0">
                <a:solidFill>
                  <a:schemeClr val="bg1"/>
                </a:solidFill>
              </a:rPr>
              <a:t/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1995-96, C-print with sandblasted text on glass, 42 x 31 in.</a:t>
            </a:r>
            <a:r>
              <a:rPr lang="en-US" sz="4000" smtClean="0"/>
              <a:t> </a:t>
            </a:r>
          </a:p>
        </p:txBody>
      </p:sp>
      <p:sp>
        <p:nvSpPr>
          <p:cNvPr id="37890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891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7892" name="Picture 7" descr="weems_profile"/>
          <p:cNvPicPr>
            <a:picLocks noChangeAspect="1" noChangeArrowheads="1"/>
          </p:cNvPicPr>
          <p:nvPr/>
        </p:nvPicPr>
        <p:blipFill>
          <a:blip r:embed="rId2" cstate="print"/>
          <a:srcRect l="1918" t="1091" r="2158" b="10182"/>
          <a:stretch>
            <a:fillRect/>
          </a:stretch>
        </p:blipFill>
        <p:spPr bwMode="auto">
          <a:xfrm>
            <a:off x="123825" y="1295400"/>
            <a:ext cx="437197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8" descr="weems_negroid"/>
          <p:cNvPicPr>
            <a:picLocks noChangeAspect="1" noChangeArrowheads="1"/>
          </p:cNvPicPr>
          <p:nvPr/>
        </p:nvPicPr>
        <p:blipFill>
          <a:blip r:embed="rId3" cstate="print"/>
          <a:srcRect l="1913" t="1091" r="2393" b="10182"/>
          <a:stretch>
            <a:fillRect/>
          </a:stretch>
        </p:blipFill>
        <p:spPr bwMode="auto">
          <a:xfrm>
            <a:off x="4648200" y="1295400"/>
            <a:ext cx="437197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WEEMS, </a:t>
            </a:r>
            <a:r>
              <a:rPr lang="en-US" sz="2400" i="1" smtClean="0">
                <a:solidFill>
                  <a:schemeClr val="bg1"/>
                </a:solidFill>
              </a:rPr>
              <a:t>From Here I Saw What Happened and I Cried</a:t>
            </a:r>
            <a:r>
              <a:rPr lang="en-US" sz="2400" smtClean="0">
                <a:solidFill>
                  <a:schemeClr val="bg1"/>
                </a:solidFill>
              </a:rPr>
              <a:t/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1995-96, C-print with sandblasted text on glass, 42 x 31 in.</a:t>
            </a:r>
            <a:r>
              <a:rPr lang="en-US" sz="4000" smtClean="0"/>
              <a:t> 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8915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8916" name="Picture 7" descr="weems_anthropological"/>
          <p:cNvPicPr>
            <a:picLocks noChangeAspect="1" noChangeArrowheads="1"/>
          </p:cNvPicPr>
          <p:nvPr/>
        </p:nvPicPr>
        <p:blipFill>
          <a:blip r:embed="rId2" cstate="print"/>
          <a:srcRect l="1909" t="1454" r="2626" b="9818"/>
          <a:stretch>
            <a:fillRect/>
          </a:stretch>
        </p:blipFill>
        <p:spPr bwMode="auto">
          <a:xfrm>
            <a:off x="123825" y="1295400"/>
            <a:ext cx="437197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8" descr="weems_subject"/>
          <p:cNvPicPr>
            <a:picLocks noChangeAspect="1" noChangeArrowheads="1"/>
          </p:cNvPicPr>
          <p:nvPr/>
        </p:nvPicPr>
        <p:blipFill>
          <a:blip r:embed="rId3" cstate="print"/>
          <a:srcRect l="1909" t="1454" r="716" b="9818"/>
          <a:stretch>
            <a:fillRect/>
          </a:stretch>
        </p:blipFill>
        <p:spPr bwMode="auto">
          <a:xfrm>
            <a:off x="4648200" y="1295400"/>
            <a:ext cx="4459288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9938" name="Rectangle 9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9939" name="Rectangle 10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9940" name="Picture 5" descr="Weem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399256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7" descr="weem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1538" y="1143000"/>
            <a:ext cx="4081462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WEEMS, </a:t>
            </a:r>
            <a:r>
              <a:rPr lang="en-US" sz="2400" i="1" smtClean="0">
                <a:solidFill>
                  <a:schemeClr val="bg1"/>
                </a:solidFill>
              </a:rPr>
              <a:t>From Here I Saw What Happened and I Cried</a:t>
            </a:r>
            <a:r>
              <a:rPr lang="en-US" sz="2400" smtClean="0">
                <a:solidFill>
                  <a:schemeClr val="bg1"/>
                </a:solidFill>
              </a:rPr>
              <a:t/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1995-96, C-print with sandblasted text on glass, 42 x 31 in. </a:t>
            </a:r>
          </a:p>
        </p:txBody>
      </p:sp>
      <p:sp>
        <p:nvSpPr>
          <p:cNvPr id="40962" name="Rectangle 12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963" name="Rectangle 1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0964" name="Picture 9" descr="From Here I Saw What Happened And I Crie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contrast="-12000"/>
          </a:blip>
          <a:srcRect/>
          <a:stretch>
            <a:fillRect/>
          </a:stretch>
        </p:blipFill>
        <p:spPr bwMode="auto">
          <a:xfrm>
            <a:off x="149225" y="1143000"/>
            <a:ext cx="43465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11" descr="From Here I Saw What Happened And I Cried">
            <a:hlinkClick r:id="rId2"/>
          </p:cNvPr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/>
          <a:stretch>
            <a:fillRect/>
          </a:stretch>
        </p:blipFill>
        <p:spPr bwMode="auto">
          <a:xfrm>
            <a:off x="4648200" y="1143000"/>
            <a:ext cx="43465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sz="2000" b="1" dirty="0">
                <a:solidFill>
                  <a:schemeClr val="bg1"/>
                </a:solidFill>
              </a:rPr>
              <a:t>Barbara Morgan </a:t>
            </a:r>
            <a:r>
              <a:rPr lang="en-US" sz="2000" b="1" i="1" dirty="0">
                <a:solidFill>
                  <a:schemeClr val="bg1"/>
                </a:solidFill>
              </a:rPr>
              <a:t>Martha Graham in “Letter to the World”</a:t>
            </a:r>
            <a:r>
              <a:rPr lang="en-US" sz="2000" b="1" dirty="0">
                <a:solidFill>
                  <a:schemeClr val="bg1"/>
                </a:solidFill>
              </a:rPr>
              <a:t> 1944</a:t>
            </a:r>
          </a:p>
        </p:txBody>
      </p:sp>
      <p:pic>
        <p:nvPicPr>
          <p:cNvPr id="90118" name="Picture 6" descr="Morgan 1944 Graham in Letter to Worl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650"/>
          <a:stretch>
            <a:fillRect/>
          </a:stretch>
        </p:blipFill>
        <p:spPr>
          <a:xfrm>
            <a:off x="533400" y="685800"/>
            <a:ext cx="8153400" cy="61309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2000" smtClean="0">
                <a:solidFill>
                  <a:schemeClr val="bg1"/>
                </a:solidFill>
              </a:rPr>
              <a:t>Carrie Mae WEEMS, </a:t>
            </a:r>
            <a:r>
              <a:rPr lang="en-US" sz="2000" i="1" smtClean="0">
                <a:solidFill>
                  <a:schemeClr val="bg1"/>
                </a:solidFill>
              </a:rPr>
              <a:t>The Hampton Project, </a:t>
            </a:r>
            <a:r>
              <a:rPr lang="en-US" sz="2000" smtClean="0">
                <a:solidFill>
                  <a:schemeClr val="bg1"/>
                </a:solidFill>
              </a:rPr>
              <a:t>2000, </a:t>
            </a:r>
            <a:br>
              <a:rPr lang="en-US" sz="2000" smtClean="0">
                <a:solidFill>
                  <a:schemeClr val="bg1"/>
                </a:solidFill>
              </a:rPr>
            </a:br>
            <a:r>
              <a:rPr lang="en-US" sz="2000" smtClean="0">
                <a:solidFill>
                  <a:schemeClr val="bg1"/>
                </a:solidFill>
              </a:rPr>
              <a:t>digital photographs printed with pigmented inks on muslin and canvas, Courtesy of the artist and Pilkington Olsoff Fine Arts, Inc., New York; all photos by Arthur Evans 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987" name="Picture 5" descr="10am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62063"/>
            <a:ext cx="8610600" cy="559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3011" name="Picture 5" descr="10am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8363"/>
            <a:ext cx="9144000" cy="598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4035" name="Picture 5" descr="10am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46125"/>
            <a:ext cx="9144000" cy="611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274638"/>
            <a:ext cx="3962400" cy="1143000"/>
          </a:xfrm>
        </p:spPr>
        <p:txBody>
          <a:bodyPr/>
          <a:lstStyle/>
          <a:p>
            <a:pPr algn="l" eaLnBrk="1" hangingPunct="1"/>
            <a:r>
              <a:rPr lang="en-US" sz="2400" smtClean="0">
                <a:solidFill>
                  <a:schemeClr val="bg1"/>
                </a:solidFill>
              </a:rPr>
              <a:t>Carrie Mae Weems 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i="1" smtClean="0">
                <a:solidFill>
                  <a:schemeClr val="bg1"/>
                </a:solidFill>
              </a:rPr>
              <a:t>Not Manet’s Type</a:t>
            </a:r>
            <a:br>
              <a:rPr lang="en-US" sz="2400" i="1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2001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5059" name="Picture 5" descr="Carrie Mae Weems, Not Manet's Ty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46038"/>
            <a:ext cx="4398963" cy="681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sz="4000" dirty="0" smtClean="0"/>
              <a:t>Louise Bourgeois</a:t>
            </a:r>
            <a:endParaRPr lang="en-US" sz="4000" dirty="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6781800" y="274638"/>
            <a:ext cx="2438400" cy="3611562"/>
          </a:xfrm>
        </p:spPr>
        <p:txBody>
          <a:bodyPr/>
          <a:lstStyle/>
          <a:p>
            <a:pPr algn="l"/>
            <a:r>
              <a:rPr lang="en-US" sz="2400">
                <a:solidFill>
                  <a:schemeClr val="bg1"/>
                </a:solidFill>
              </a:rPr>
              <a:t>Robert Mapplethorpe </a:t>
            </a:r>
            <a:r>
              <a:rPr lang="en-US" sz="2400" i="1">
                <a:solidFill>
                  <a:schemeClr val="bg1"/>
                </a:solidFill>
              </a:rPr>
              <a:t>Louise Bourgeois with  “Filette”</a:t>
            </a:r>
            <a:r>
              <a:rPr lang="en-US" sz="2400">
                <a:solidFill>
                  <a:schemeClr val="bg1"/>
                </a:solidFill>
              </a:rPr>
              <a:t> 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1982</a:t>
            </a:r>
          </a:p>
        </p:txBody>
      </p:sp>
      <p:pic>
        <p:nvPicPr>
          <p:cNvPr id="16390" name="Picture 6" descr="Bourgeois w Filette Mapplethorpe 1982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 b="993"/>
          <a:stretch>
            <a:fillRect/>
          </a:stretch>
        </p:blipFill>
        <p:spPr>
          <a:xfrm>
            <a:off x="152400" y="228600"/>
            <a:ext cx="6400800" cy="63246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4953000" y="609600"/>
            <a:ext cx="3962400" cy="1143000"/>
          </a:xfrm>
        </p:spPr>
        <p:txBody>
          <a:bodyPr/>
          <a:lstStyle/>
          <a:p>
            <a:pPr algn="l"/>
            <a:r>
              <a:rPr lang="fr-FR" sz="2400">
                <a:solidFill>
                  <a:schemeClr val="bg1"/>
                </a:solidFill>
              </a:rPr>
              <a:t>Bourgeois </a:t>
            </a:r>
            <a:br>
              <a:rPr lang="fr-FR" sz="2400">
                <a:solidFill>
                  <a:schemeClr val="bg1"/>
                </a:solidFill>
              </a:rPr>
            </a:br>
            <a:r>
              <a:rPr lang="fr-FR" sz="2400" i="1">
                <a:solidFill>
                  <a:schemeClr val="bg1"/>
                </a:solidFill>
              </a:rPr>
              <a:t>Femme Maison</a:t>
            </a:r>
            <a:r>
              <a:rPr lang="fr-FR" sz="2400">
                <a:solidFill>
                  <a:schemeClr val="bg1"/>
                </a:solidFill>
              </a:rPr>
              <a:t> </a:t>
            </a:r>
            <a:br>
              <a:rPr lang="fr-FR" sz="2400">
                <a:solidFill>
                  <a:schemeClr val="bg1"/>
                </a:solidFill>
              </a:rPr>
            </a:br>
            <a:r>
              <a:rPr lang="fr-FR" sz="2400">
                <a:solidFill>
                  <a:schemeClr val="bg1"/>
                </a:solidFill>
              </a:rPr>
              <a:t>1945-47 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4103" name="Picture 7" descr="Bourgeois Femme Maison 1945 47 1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71650" y="-76200"/>
            <a:ext cx="2647950" cy="6934200"/>
          </a:xfrm>
          <a:noFill/>
          <a:ln/>
        </p:spPr>
      </p:pic>
      <p:sp>
        <p:nvSpPr>
          <p:cNvPr id="4105" name="Rectangle 9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105400" y="274638"/>
            <a:ext cx="3124200" cy="2468562"/>
          </a:xfrm>
        </p:spPr>
        <p:txBody>
          <a:bodyPr/>
          <a:lstStyle/>
          <a:p>
            <a:pPr algn="l"/>
            <a:r>
              <a:rPr lang="en-US" sz="2400">
                <a:solidFill>
                  <a:schemeClr val="bg1"/>
                </a:solidFill>
              </a:rPr>
              <a:t>Bourgeois 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 i="1">
                <a:solidFill>
                  <a:schemeClr val="bg1"/>
                </a:solidFill>
              </a:rPr>
              <a:t>Femme Maison</a:t>
            </a:r>
            <a:r>
              <a:rPr lang="en-US" sz="2400">
                <a:solidFill>
                  <a:schemeClr val="bg1"/>
                </a:solidFill>
              </a:rPr>
              <a:t> 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1946-47 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oil and ink on canvas 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91x36cm</a:t>
            </a:r>
          </a:p>
        </p:txBody>
      </p:sp>
      <p:pic>
        <p:nvPicPr>
          <p:cNvPr id="6148" name="Picture 4" descr="Bourgeois Femme Masion 1946 47 oil ink canvas 91x36cm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58963" y="0"/>
            <a:ext cx="2636837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Bourgeois, </a:t>
            </a:r>
            <a:r>
              <a:rPr lang="en-US" sz="2400" i="1">
                <a:solidFill>
                  <a:schemeClr val="bg1"/>
                </a:solidFill>
              </a:rPr>
              <a:t>He disappeared into complete silence,</a:t>
            </a:r>
            <a:r>
              <a:rPr lang="en-US" sz="2400">
                <a:solidFill>
                  <a:schemeClr val="bg1"/>
                </a:solidFill>
              </a:rPr>
              <a:t> 1947 plate #5</a:t>
            </a:r>
          </a:p>
        </p:txBody>
      </p:sp>
      <p:pic>
        <p:nvPicPr>
          <p:cNvPr id="7175" name="Picture 7" descr="Bourgeois He Disappeared 1947 5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66800" y="1279525"/>
            <a:ext cx="7543800" cy="55594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type="title"/>
          </p:nvPr>
        </p:nvSpPr>
        <p:spPr>
          <a:xfrm>
            <a:off x="5562600" y="274638"/>
            <a:ext cx="3124200" cy="2163762"/>
          </a:xfrm>
        </p:spPr>
        <p:txBody>
          <a:bodyPr/>
          <a:lstStyle/>
          <a:p>
            <a:pPr algn="l"/>
            <a:r>
              <a:rPr lang="en-US" sz="2000" b="1" dirty="0">
                <a:solidFill>
                  <a:schemeClr val="bg1"/>
                </a:solidFill>
              </a:rPr>
              <a:t>Barbara Morgan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i="1" dirty="0">
                <a:solidFill>
                  <a:schemeClr val="bg1"/>
                </a:solidFill>
              </a:rPr>
              <a:t>Pure Energy and Neurotic Man</a:t>
            </a:r>
            <a:br>
              <a:rPr lang="en-US" sz="2000" b="1" i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1941/71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20x15”</a:t>
            </a:r>
          </a:p>
        </p:txBody>
      </p:sp>
      <p:pic>
        <p:nvPicPr>
          <p:cNvPr id="88070" name="Picture 6" descr="Morgan 1941 71 Pure Energy and Neurotic Ma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270500" cy="6858000"/>
          </a:xfrm>
          <a:noFill/>
          <a:ln/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Bourgeois, </a:t>
            </a:r>
            <a:r>
              <a:rPr lang="en-US" sz="2400" i="1">
                <a:solidFill>
                  <a:schemeClr val="bg1"/>
                </a:solidFill>
              </a:rPr>
              <a:t>He disappeared into complete silence,</a:t>
            </a:r>
            <a:r>
              <a:rPr lang="en-US" sz="2400">
                <a:solidFill>
                  <a:schemeClr val="bg1"/>
                </a:solidFill>
              </a:rPr>
              <a:t> 1947 plate #7</a:t>
            </a:r>
          </a:p>
        </p:txBody>
      </p:sp>
      <p:pic>
        <p:nvPicPr>
          <p:cNvPr id="10246" name="Picture 6" descr="Bouregois he disappeared into complete silence 1947 7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1111250"/>
            <a:ext cx="7848600" cy="57848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fr-FR" sz="2400">
                <a:solidFill>
                  <a:schemeClr val="bg1"/>
                </a:solidFill>
              </a:rPr>
              <a:t>Bourgeois, </a:t>
            </a:r>
            <a:r>
              <a:rPr lang="fr-FR" sz="2400" i="1">
                <a:solidFill>
                  <a:schemeClr val="bg1"/>
                </a:solidFill>
              </a:rPr>
              <a:t>Lair</a:t>
            </a:r>
            <a:r>
              <a:rPr lang="fr-FR" sz="2400">
                <a:solidFill>
                  <a:schemeClr val="bg1"/>
                </a:solidFill>
              </a:rPr>
              <a:t>, 1963, latex 10x17x14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14342" name="Picture 6" descr="Bourgeois  Lair 1963 latex 10x17x14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76400" y="1371600"/>
            <a:ext cx="5984875" cy="51435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fr-FR" sz="2400">
                <a:solidFill>
                  <a:schemeClr val="bg1"/>
                </a:solidFill>
              </a:rPr>
              <a:t>Bourgeois, </a:t>
            </a:r>
            <a:r>
              <a:rPr lang="fr-FR" sz="2400" i="1">
                <a:solidFill>
                  <a:schemeClr val="bg1"/>
                </a:solidFill>
              </a:rPr>
              <a:t>Le Regard,</a:t>
            </a:r>
            <a:r>
              <a:rPr lang="fr-FR" sz="2400">
                <a:solidFill>
                  <a:schemeClr val="bg1"/>
                </a:solidFill>
              </a:rPr>
              <a:t> 1966, latex fabric 5x16x15in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18438" name="Picture 6" descr="Bourgeois Le Regard 1966 latex fabric 5x16x15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95400" y="563563"/>
            <a:ext cx="6553200" cy="61880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>
          <a:xfrm>
            <a:off x="5181600" y="274638"/>
            <a:ext cx="4038600" cy="2239962"/>
          </a:xfrm>
        </p:spPr>
        <p:txBody>
          <a:bodyPr/>
          <a:lstStyle/>
          <a:p>
            <a:pPr algn="l"/>
            <a:r>
              <a:rPr lang="fr-FR" sz="2400">
                <a:solidFill>
                  <a:schemeClr val="bg1"/>
                </a:solidFill>
              </a:rPr>
              <a:t>Bourgeois </a:t>
            </a:r>
            <a:br>
              <a:rPr lang="fr-FR" sz="2400">
                <a:solidFill>
                  <a:schemeClr val="bg1"/>
                </a:solidFill>
              </a:rPr>
            </a:br>
            <a:r>
              <a:rPr lang="fr-FR" sz="2400" i="1">
                <a:solidFill>
                  <a:schemeClr val="bg1"/>
                </a:solidFill>
              </a:rPr>
              <a:t>Filette</a:t>
            </a:r>
            <a:r>
              <a:rPr lang="fr-FR" sz="2400">
                <a:solidFill>
                  <a:schemeClr val="bg1"/>
                </a:solidFill>
              </a:rPr>
              <a:t> </a:t>
            </a:r>
            <a:br>
              <a:rPr lang="fr-FR" sz="2400">
                <a:solidFill>
                  <a:schemeClr val="bg1"/>
                </a:solidFill>
              </a:rPr>
            </a:br>
            <a:r>
              <a:rPr lang="fr-FR" sz="2400">
                <a:solidFill>
                  <a:schemeClr val="bg1"/>
                </a:solidFill>
              </a:rPr>
              <a:t>1968 </a:t>
            </a:r>
            <a:br>
              <a:rPr lang="fr-FR" sz="2400">
                <a:solidFill>
                  <a:schemeClr val="bg1"/>
                </a:solidFill>
              </a:rPr>
            </a:br>
            <a:r>
              <a:rPr lang="fr-FR" sz="2400">
                <a:solidFill>
                  <a:schemeClr val="bg1"/>
                </a:solidFill>
              </a:rPr>
              <a:t>latex </a:t>
            </a:r>
            <a:br>
              <a:rPr lang="fr-FR" sz="2400">
                <a:solidFill>
                  <a:schemeClr val="bg1"/>
                </a:solidFill>
              </a:rPr>
            </a:br>
            <a:r>
              <a:rPr lang="fr-FR" sz="2400">
                <a:solidFill>
                  <a:schemeClr val="bg1"/>
                </a:solidFill>
              </a:rPr>
              <a:t>24x11x8in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20486" name="Picture 6" descr="Bourgeois Filette 1968 latex 24x11x8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08038" y="0"/>
            <a:ext cx="3916362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5181600" y="-533400"/>
            <a:ext cx="4038600" cy="2239963"/>
          </a:xfrm>
        </p:spPr>
        <p:txBody>
          <a:bodyPr/>
          <a:lstStyle/>
          <a:p>
            <a:pPr algn="l"/>
            <a:r>
              <a:rPr lang="fr-FR" sz="2400">
                <a:solidFill>
                  <a:schemeClr val="bg1"/>
                </a:solidFill>
              </a:rPr>
              <a:t>Brancusi</a:t>
            </a:r>
            <a:br>
              <a:rPr lang="fr-FR" sz="2400">
                <a:solidFill>
                  <a:schemeClr val="bg1"/>
                </a:solidFill>
              </a:rPr>
            </a:br>
            <a:r>
              <a:rPr lang="fr-FR" sz="2400" i="1">
                <a:solidFill>
                  <a:schemeClr val="bg1"/>
                </a:solidFill>
              </a:rPr>
              <a:t>Princess X</a:t>
            </a:r>
            <a:br>
              <a:rPr lang="fr-FR" sz="2400" i="1">
                <a:solidFill>
                  <a:schemeClr val="bg1"/>
                </a:solidFill>
              </a:rPr>
            </a:br>
            <a:r>
              <a:rPr lang="fr-FR" sz="2400">
                <a:solidFill>
                  <a:schemeClr val="bg1"/>
                </a:solidFill>
              </a:rPr>
              <a:t>1913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221187" name="Picture 3" descr="Bourgeois Filette 1968 latex 24x11x8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08038" y="0"/>
            <a:ext cx="3916362" cy="6858000"/>
          </a:xfrm>
          <a:noFill/>
          <a:ln/>
        </p:spPr>
      </p:pic>
      <p:pic>
        <p:nvPicPr>
          <p:cNvPr id="221189" name="Picture 5" descr="19_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8275" y="1371600"/>
            <a:ext cx="3438525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Bourgeois </a:t>
            </a:r>
            <a:r>
              <a:rPr lang="en-US" sz="2400" i="1">
                <a:solidFill>
                  <a:schemeClr val="bg1"/>
                </a:solidFill>
              </a:rPr>
              <a:t>Janus Fleuri</a:t>
            </a:r>
            <a:r>
              <a:rPr lang="en-US" sz="2400">
                <a:solidFill>
                  <a:schemeClr val="bg1"/>
                </a:solidFill>
              </a:rPr>
              <a:t> 1968</a:t>
            </a:r>
          </a:p>
        </p:txBody>
      </p:sp>
      <p:pic>
        <p:nvPicPr>
          <p:cNvPr id="22534" name="Picture 6" descr="Bourgeois Janus Fleuri 1968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1066800"/>
            <a:ext cx="7772400" cy="567213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5943600" y="274638"/>
            <a:ext cx="3657600" cy="2468562"/>
          </a:xfrm>
        </p:spPr>
        <p:txBody>
          <a:bodyPr/>
          <a:lstStyle/>
          <a:p>
            <a:pPr algn="l"/>
            <a:r>
              <a:rPr lang="fr-FR" sz="2400">
                <a:solidFill>
                  <a:schemeClr val="bg1"/>
                </a:solidFill>
              </a:rPr>
              <a:t>Bourgeois </a:t>
            </a:r>
            <a:br>
              <a:rPr lang="fr-FR" sz="2400">
                <a:solidFill>
                  <a:schemeClr val="bg1"/>
                </a:solidFill>
              </a:rPr>
            </a:br>
            <a:r>
              <a:rPr lang="fr-FR" sz="2400" i="1">
                <a:solidFill>
                  <a:schemeClr val="bg1"/>
                </a:solidFill>
              </a:rPr>
              <a:t>Fragile Goddess</a:t>
            </a:r>
            <a:r>
              <a:rPr lang="fr-FR" sz="2400">
                <a:solidFill>
                  <a:schemeClr val="bg1"/>
                </a:solidFill>
              </a:rPr>
              <a:t> </a:t>
            </a:r>
            <a:br>
              <a:rPr lang="fr-FR" sz="2400">
                <a:solidFill>
                  <a:schemeClr val="bg1"/>
                </a:solidFill>
              </a:rPr>
            </a:br>
            <a:r>
              <a:rPr lang="fr-FR" sz="2400">
                <a:solidFill>
                  <a:schemeClr val="bg1"/>
                </a:solidFill>
              </a:rPr>
              <a:t>1970 </a:t>
            </a:r>
            <a:br>
              <a:rPr lang="fr-FR" sz="2400">
                <a:solidFill>
                  <a:schemeClr val="bg1"/>
                </a:solidFill>
              </a:rPr>
            </a:br>
            <a:r>
              <a:rPr lang="fr-FR" sz="2400">
                <a:solidFill>
                  <a:schemeClr val="bg1"/>
                </a:solidFill>
              </a:rPr>
              <a:t>10x6x6in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24582" name="Picture 6" descr="Bourgeois Fragile GOddess 1970 10x6x6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 r="1559"/>
          <a:stretch>
            <a:fillRect/>
          </a:stretch>
        </p:blipFill>
        <p:spPr>
          <a:xfrm>
            <a:off x="600075" y="0"/>
            <a:ext cx="4810125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5943600" y="-487363"/>
            <a:ext cx="3657600" cy="2468563"/>
          </a:xfrm>
        </p:spPr>
        <p:txBody>
          <a:bodyPr/>
          <a:lstStyle/>
          <a:p>
            <a:pPr algn="l"/>
            <a:r>
              <a:rPr lang="en-US" sz="2400" i="1">
                <a:solidFill>
                  <a:schemeClr val="bg1"/>
                </a:solidFill>
              </a:rPr>
              <a:t>Venus of Willendorf</a:t>
            </a:r>
            <a:br>
              <a:rPr lang="en-US" sz="2400" i="1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Austria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28,000-25,000BC</a:t>
            </a:r>
          </a:p>
        </p:txBody>
      </p:sp>
      <p:pic>
        <p:nvPicPr>
          <p:cNvPr id="222211" name="Picture 3" descr="Bourgeois Fragile GOddess 1970 10x6x6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 r="1559"/>
          <a:stretch>
            <a:fillRect/>
          </a:stretch>
        </p:blipFill>
        <p:spPr>
          <a:xfrm>
            <a:off x="600075" y="0"/>
            <a:ext cx="4810125" cy="6858000"/>
          </a:xfrm>
          <a:noFill/>
          <a:ln/>
        </p:spPr>
      </p:pic>
      <p:pic>
        <p:nvPicPr>
          <p:cNvPr id="222213" name="Picture 5" descr="willendor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733550"/>
            <a:ext cx="2903538" cy="5124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Bourgeois, </a:t>
            </a:r>
            <a:r>
              <a:rPr lang="en-US" sz="2400" i="1">
                <a:solidFill>
                  <a:schemeClr val="bg1"/>
                </a:solidFill>
              </a:rPr>
              <a:t>Trani Episode</a:t>
            </a:r>
            <a:r>
              <a:rPr lang="en-US" sz="2400">
                <a:solidFill>
                  <a:schemeClr val="bg1"/>
                </a:solidFill>
              </a:rPr>
              <a:t>, 1971-72 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marble (left), plaster latex (right), 23x23x17in</a:t>
            </a:r>
          </a:p>
        </p:txBody>
      </p:sp>
      <p:pic>
        <p:nvPicPr>
          <p:cNvPr id="26633" name="Picture 9" descr="Bourgeois Trani 2 marble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893888"/>
            <a:ext cx="4495800" cy="3573462"/>
          </a:xfrm>
          <a:noFill/>
          <a:ln/>
        </p:spPr>
      </p:pic>
      <p:pic>
        <p:nvPicPr>
          <p:cNvPr id="26634" name="Picture 10" descr="Bourgeois Trani Episode 1971 72 plaster latex 23x23x17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952625"/>
            <a:ext cx="4495800" cy="34686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Bourgeois, </a:t>
            </a:r>
            <a:r>
              <a:rPr lang="en-US" sz="2400" i="1">
                <a:solidFill>
                  <a:schemeClr val="bg1"/>
                </a:solidFill>
              </a:rPr>
              <a:t>Destruction of the Father</a:t>
            </a:r>
            <a:r>
              <a:rPr lang="en-US" sz="2400">
                <a:solidFill>
                  <a:schemeClr val="bg1"/>
                </a:solidFill>
              </a:rPr>
              <a:t>, 1974 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latex plaster wood fabric, 94x143x98in</a:t>
            </a:r>
          </a:p>
        </p:txBody>
      </p:sp>
      <p:pic>
        <p:nvPicPr>
          <p:cNvPr id="29705" name="Picture 9" descr="Bourgeois Destruction 2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71638"/>
            <a:ext cx="4953000" cy="3700462"/>
          </a:xfrm>
          <a:noFill/>
          <a:ln/>
        </p:spPr>
      </p:pic>
      <p:pic>
        <p:nvPicPr>
          <p:cNvPr id="29706" name="Picture 10" descr="Bourgeois Destruction of the Father 1974 latex plaster wood fabric 94x143x98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84763" y="1143000"/>
            <a:ext cx="4059237" cy="5715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4"/>
          <p:cNvSpPr>
            <a:spLocks noGrp="1" noChangeArrowheads="1"/>
          </p:cNvSpPr>
          <p:nvPr>
            <p:ph type="title"/>
          </p:nvPr>
        </p:nvSpPr>
        <p:spPr>
          <a:xfrm>
            <a:off x="5181600" y="274638"/>
            <a:ext cx="3505200" cy="2011362"/>
          </a:xfrm>
        </p:spPr>
        <p:txBody>
          <a:bodyPr/>
          <a:lstStyle/>
          <a:p>
            <a:pPr algn="l"/>
            <a:r>
              <a:rPr lang="en-US" sz="2000" b="1" dirty="0">
                <a:solidFill>
                  <a:schemeClr val="bg1"/>
                </a:solidFill>
              </a:rPr>
              <a:t>Barbara Morgan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i="1" dirty="0">
                <a:solidFill>
                  <a:schemeClr val="bg1"/>
                </a:solidFill>
              </a:rPr>
              <a:t>Corn Leaf Rhythm</a:t>
            </a:r>
            <a:r>
              <a:rPr lang="en-US" sz="2000" b="1" dirty="0">
                <a:solidFill>
                  <a:schemeClr val="bg1"/>
                </a:solidFill>
              </a:rPr>
              <a:t/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1945</a:t>
            </a:r>
          </a:p>
        </p:txBody>
      </p:sp>
      <p:pic>
        <p:nvPicPr>
          <p:cNvPr id="96262" name="Picture 6" descr="Morgan 1945 Corn Leaf Rhyth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>
          <a:xfrm>
            <a:off x="-76200" y="0"/>
            <a:ext cx="4868863" cy="6858000"/>
          </a:xfrm>
          <a:noFill/>
          <a:ln/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Bourgeois, </a:t>
            </a:r>
            <a:r>
              <a:rPr lang="en-US" sz="2400" i="1">
                <a:solidFill>
                  <a:schemeClr val="bg1"/>
                </a:solidFill>
              </a:rPr>
              <a:t>Untitled</a:t>
            </a:r>
            <a:r>
              <a:rPr lang="en-US" sz="2400">
                <a:solidFill>
                  <a:schemeClr val="bg1"/>
                </a:solidFill>
              </a:rPr>
              <a:t>,1989, pink marble, 79x78x53cm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Bourgeois, </a:t>
            </a:r>
            <a:r>
              <a:rPr lang="en-US" sz="2400" i="1">
                <a:solidFill>
                  <a:schemeClr val="bg1"/>
                </a:solidFill>
              </a:rPr>
              <a:t>Cell III,</a:t>
            </a:r>
            <a:r>
              <a:rPr lang="en-US" sz="2400">
                <a:solidFill>
                  <a:schemeClr val="bg1"/>
                </a:solidFill>
              </a:rPr>
              <a:t> 1991, mixed media</a:t>
            </a:r>
          </a:p>
        </p:txBody>
      </p:sp>
      <p:pic>
        <p:nvPicPr>
          <p:cNvPr id="32777" name="Picture 9" descr="Bourgeois untitled 1989 pink marble 79x78x53cm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4288" y="1524000"/>
            <a:ext cx="4165601" cy="5010150"/>
          </a:xfrm>
          <a:noFill/>
          <a:ln/>
        </p:spPr>
      </p:pic>
      <p:pic>
        <p:nvPicPr>
          <p:cNvPr id="32778" name="Picture 10" descr="Bourgeois Cell III 1991 mixed media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43400" y="1879600"/>
            <a:ext cx="4800600" cy="37592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Louise Bourgeois, </a:t>
            </a:r>
            <a:r>
              <a:rPr lang="en-US" sz="1800" i="1" dirty="0" err="1" smtClean="0">
                <a:solidFill>
                  <a:schemeClr val="bg1"/>
                </a:solidFill>
              </a:rPr>
              <a:t>Maman</a:t>
            </a:r>
            <a:r>
              <a:rPr lang="en-US" sz="1800" dirty="0" smtClean="0">
                <a:solidFill>
                  <a:schemeClr val="bg1"/>
                </a:solidFill>
              </a:rPr>
              <a:t>, 1999, bronze and steel, height 30’5”, Guggenheim Museum Bilbao, Spain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endParaRPr lang="en-US" sz="2000" b="1" dirty="0" smtClean="0">
              <a:solidFill>
                <a:schemeClr val="bg1"/>
              </a:solidFill>
            </a:endParaRP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87450"/>
            <a:ext cx="7162800" cy="567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sz="4000" dirty="0" smtClean="0"/>
              <a:t>Abject art</a:t>
            </a:r>
            <a:endParaRPr lang="en-US" sz="4000" dirty="0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Kiki Smith </a:t>
            </a:r>
            <a:r>
              <a:rPr lang="en-US" sz="2400" i="1">
                <a:solidFill>
                  <a:schemeClr val="bg1"/>
                </a:solidFill>
              </a:rPr>
              <a:t>Untitled (male and female)</a:t>
            </a:r>
            <a:r>
              <a:rPr lang="en-US" sz="2400">
                <a:solidFill>
                  <a:schemeClr val="bg1"/>
                </a:solidFill>
              </a:rPr>
              <a:t>, 1991</a:t>
            </a:r>
          </a:p>
        </p:txBody>
      </p:sp>
      <p:pic>
        <p:nvPicPr>
          <p:cNvPr id="3075" name="Picture 3" descr="Smith untitled female 1991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>
            <a:lum bright="6000" contrast="12000"/>
          </a:blip>
          <a:srcRect/>
          <a:stretch>
            <a:fillRect/>
          </a:stretch>
        </p:blipFill>
        <p:spPr>
          <a:xfrm>
            <a:off x="1387475" y="609600"/>
            <a:ext cx="2651125" cy="6248400"/>
          </a:xfrm>
          <a:noFill/>
          <a:ln/>
        </p:spPr>
      </p:pic>
      <p:pic>
        <p:nvPicPr>
          <p:cNvPr id="3076" name="Picture 4" descr="Smith Untitled Male 1991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>
            <a:lum bright="-12000"/>
          </a:blip>
          <a:srcRect/>
          <a:stretch>
            <a:fillRect/>
          </a:stretch>
        </p:blipFill>
        <p:spPr>
          <a:xfrm>
            <a:off x="5229225" y="609600"/>
            <a:ext cx="2466975" cy="6172200"/>
          </a:xfrm>
          <a:noFill/>
          <a:ln/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Smith, </a:t>
            </a:r>
            <a:r>
              <a:rPr lang="en-US" sz="2400" i="1">
                <a:solidFill>
                  <a:schemeClr val="bg1"/>
                </a:solidFill>
              </a:rPr>
              <a:t>Mother and Child</a:t>
            </a:r>
            <a:r>
              <a:rPr lang="en-US" sz="2400">
                <a:solidFill>
                  <a:schemeClr val="bg1"/>
                </a:solidFill>
              </a:rPr>
              <a:t>, 1993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Smith, </a:t>
            </a:r>
            <a:r>
              <a:rPr lang="en-US" sz="2400" i="1">
                <a:solidFill>
                  <a:schemeClr val="bg1"/>
                </a:solidFill>
              </a:rPr>
              <a:t>Untitled</a:t>
            </a:r>
            <a:r>
              <a:rPr lang="en-US" sz="2400">
                <a:solidFill>
                  <a:schemeClr val="bg1"/>
                </a:solidFill>
              </a:rPr>
              <a:t>, 1992</a:t>
            </a:r>
            <a:br>
              <a:rPr lang="en-US" sz="2400">
                <a:solidFill>
                  <a:schemeClr val="bg1"/>
                </a:solidFill>
              </a:rPr>
            </a:b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4099" name="Picture 3" descr="Smith Mother and Child 199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213" y="1143000"/>
            <a:ext cx="4141787" cy="5715000"/>
          </a:xfrm>
          <a:noFill/>
          <a:ln/>
        </p:spPr>
      </p:pic>
      <p:pic>
        <p:nvPicPr>
          <p:cNvPr id="4100" name="Picture 4" descr="Smith untitiled 1992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43400" y="1905000"/>
            <a:ext cx="4800600" cy="3355975"/>
          </a:xfrm>
          <a:noFill/>
          <a:ln/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Smith, </a:t>
            </a:r>
            <a:r>
              <a:rPr lang="en-US" sz="2400" i="1">
                <a:solidFill>
                  <a:schemeClr val="bg1"/>
                </a:solidFill>
              </a:rPr>
              <a:t>Pee Body</a:t>
            </a:r>
            <a:r>
              <a:rPr lang="en-US" sz="2400">
                <a:solidFill>
                  <a:schemeClr val="bg1"/>
                </a:solidFill>
              </a:rPr>
              <a:t>, 1992, wax, glass, beads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Smith, </a:t>
            </a:r>
            <a:r>
              <a:rPr lang="en-US" sz="2400" i="1">
                <a:solidFill>
                  <a:schemeClr val="bg1"/>
                </a:solidFill>
              </a:rPr>
              <a:t>Lilith</a:t>
            </a:r>
            <a:r>
              <a:rPr lang="en-US" sz="2400">
                <a:solidFill>
                  <a:schemeClr val="bg1"/>
                </a:solidFill>
              </a:rPr>
              <a:t>, 1993</a:t>
            </a:r>
            <a:br>
              <a:rPr lang="en-US" sz="2400">
                <a:solidFill>
                  <a:schemeClr val="bg1"/>
                </a:solidFill>
              </a:rPr>
            </a:b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5123" name="Picture 3" descr="SMith Pee Body 1992 wax glass beads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00200"/>
            <a:ext cx="4572000" cy="3554413"/>
          </a:xfrm>
          <a:noFill/>
          <a:ln/>
        </p:spPr>
      </p:pic>
      <p:pic>
        <p:nvPicPr>
          <p:cNvPr id="5124" name="Picture 4" descr="Smith Lilith 199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49825" y="1066800"/>
            <a:ext cx="4194175" cy="5791200"/>
          </a:xfrm>
          <a:noFill/>
          <a:ln/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Smith, </a:t>
            </a:r>
            <a:r>
              <a:rPr lang="en-US" sz="2400" i="1">
                <a:solidFill>
                  <a:schemeClr val="bg1"/>
                </a:solidFill>
              </a:rPr>
              <a:t>The Sitter,</a:t>
            </a:r>
            <a:r>
              <a:rPr lang="en-US" sz="2400">
                <a:solidFill>
                  <a:schemeClr val="bg1"/>
                </a:solidFill>
              </a:rPr>
              <a:t> 1992, wax, pigment, paper mache</a:t>
            </a:r>
          </a:p>
        </p:txBody>
      </p:sp>
      <p:pic>
        <p:nvPicPr>
          <p:cNvPr id="6147" name="Picture 3" descr="smith untitled 1992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 r="3030"/>
          <a:stretch>
            <a:fillRect/>
          </a:stretch>
        </p:blipFill>
        <p:spPr>
          <a:xfrm>
            <a:off x="0" y="1817688"/>
            <a:ext cx="4953000" cy="3571875"/>
          </a:xfrm>
          <a:noFill/>
          <a:ln/>
        </p:spPr>
      </p:pic>
      <p:pic>
        <p:nvPicPr>
          <p:cNvPr id="6148" name="Picture 4" descr="Smith The Sitter 1992 wax pigment paper mache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27625" y="1082675"/>
            <a:ext cx="3962400" cy="5318125"/>
          </a:xfrm>
          <a:noFill/>
          <a:ln/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Smith, </a:t>
            </a:r>
            <a:r>
              <a:rPr lang="en-US" sz="2400" i="1">
                <a:solidFill>
                  <a:schemeClr val="bg1"/>
                </a:solidFill>
              </a:rPr>
              <a:t>Bloodpool</a:t>
            </a:r>
            <a:r>
              <a:rPr lang="en-US" sz="2400">
                <a:solidFill>
                  <a:schemeClr val="bg1"/>
                </a:solidFill>
              </a:rPr>
              <a:t>, 1992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Smith, </a:t>
            </a:r>
            <a:r>
              <a:rPr lang="en-US" sz="2400" i="1">
                <a:solidFill>
                  <a:schemeClr val="bg1"/>
                </a:solidFill>
              </a:rPr>
              <a:t>A Man</a:t>
            </a:r>
            <a:r>
              <a:rPr lang="en-US" sz="2400">
                <a:solidFill>
                  <a:schemeClr val="bg1"/>
                </a:solidFill>
              </a:rPr>
              <a:t>,1988, ink, gampi paper</a:t>
            </a:r>
            <a:br>
              <a:rPr lang="en-US" sz="2400">
                <a:solidFill>
                  <a:schemeClr val="bg1"/>
                </a:solidFill>
              </a:rPr>
            </a:b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7171" name="Picture 3" descr="smith bloodpool 1992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743075"/>
            <a:ext cx="4953000" cy="4238625"/>
          </a:xfrm>
          <a:noFill/>
          <a:ln/>
        </p:spPr>
      </p:pic>
      <p:pic>
        <p:nvPicPr>
          <p:cNvPr id="7172" name="Picture 4" descr="Smith A Man 1988 ink gampi paper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19688" y="990600"/>
            <a:ext cx="4024312" cy="5867400"/>
          </a:xfrm>
          <a:noFill/>
          <a:ln/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0"/>
            <a:ext cx="4419600" cy="1295400"/>
          </a:xfrm>
        </p:spPr>
        <p:txBody>
          <a:bodyPr/>
          <a:lstStyle/>
          <a:p>
            <a:pPr algn="l"/>
            <a:r>
              <a:rPr lang="en-US" sz="2400">
                <a:solidFill>
                  <a:schemeClr val="bg1"/>
                </a:solidFill>
              </a:rPr>
              <a:t>Smith, </a:t>
            </a:r>
            <a:r>
              <a:rPr lang="en-US" sz="2400" i="1">
                <a:solidFill>
                  <a:schemeClr val="bg1"/>
                </a:solidFill>
              </a:rPr>
              <a:t>untitled </a:t>
            </a:r>
            <a:r>
              <a:rPr lang="en-US" sz="2400">
                <a:solidFill>
                  <a:schemeClr val="bg1"/>
                </a:solidFill>
              </a:rPr>
              <a:t>, paper, 1995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Smith, </a:t>
            </a:r>
            <a:r>
              <a:rPr lang="en-US" sz="2400" i="1">
                <a:solidFill>
                  <a:schemeClr val="bg1"/>
                </a:solidFill>
              </a:rPr>
              <a:t>Wild Woman, Mary Magdalene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8195" name="Picture 3" descr="smith untitled paper 1989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>
          <a:xfrm>
            <a:off x="695325" y="0"/>
            <a:ext cx="2962275" cy="6858000"/>
          </a:xfrm>
          <a:noFill/>
          <a:ln/>
        </p:spPr>
      </p:pic>
      <p:pic>
        <p:nvPicPr>
          <p:cNvPr id="8196" name="Picture 4" descr="Smith Wild WOman Mary Magdalene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60888" y="1600200"/>
            <a:ext cx="3697287" cy="5257800"/>
          </a:xfrm>
          <a:noFill/>
          <a:ln/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Kiki Smith, </a:t>
            </a:r>
            <a:r>
              <a:rPr lang="en-US" sz="2400" i="1">
                <a:solidFill>
                  <a:schemeClr val="bg1"/>
                </a:solidFill>
              </a:rPr>
              <a:t>Tale</a:t>
            </a:r>
            <a:r>
              <a:rPr lang="en-US" sz="2400">
                <a:solidFill>
                  <a:schemeClr val="bg1"/>
                </a:solidFill>
              </a:rPr>
              <a:t>, 1992</a:t>
            </a:r>
          </a:p>
        </p:txBody>
      </p:sp>
      <p:pic>
        <p:nvPicPr>
          <p:cNvPr id="9219" name="Picture 3" descr="SmithTale1992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93738"/>
            <a:ext cx="9144000" cy="6164262"/>
          </a:xfrm>
          <a:noFill/>
          <a:ln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sz="4000" dirty="0" smtClean="0"/>
              <a:t>Abstract Expressionism</a:t>
            </a:r>
            <a:endParaRPr lang="en-US" sz="4000" dirty="0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Smith, </a:t>
            </a:r>
            <a:r>
              <a:rPr lang="en-US" sz="2400" i="1">
                <a:solidFill>
                  <a:schemeClr val="bg1"/>
                </a:solidFill>
              </a:rPr>
              <a:t>Born</a:t>
            </a:r>
            <a:r>
              <a:rPr lang="en-US" sz="2400">
                <a:solidFill>
                  <a:schemeClr val="bg1"/>
                </a:solidFill>
              </a:rPr>
              <a:t>, bronze, 2002</a:t>
            </a:r>
          </a:p>
        </p:txBody>
      </p:sp>
      <p:pic>
        <p:nvPicPr>
          <p:cNvPr id="10243" name="Picture 3" descr="Smith Born 2002 bronze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14488"/>
            <a:ext cx="9144000" cy="4495800"/>
          </a:xfrm>
          <a:noFill/>
          <a:ln/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Smith, </a:t>
            </a:r>
            <a:r>
              <a:rPr lang="en-US" sz="2400" i="1">
                <a:solidFill>
                  <a:schemeClr val="bg1"/>
                </a:solidFill>
              </a:rPr>
              <a:t>Moon on Crutches</a:t>
            </a:r>
            <a:r>
              <a:rPr lang="en-US" sz="2400">
                <a:solidFill>
                  <a:schemeClr val="bg1"/>
                </a:solidFill>
              </a:rPr>
              <a:t>, 2002</a:t>
            </a:r>
          </a:p>
        </p:txBody>
      </p:sp>
      <p:pic>
        <p:nvPicPr>
          <p:cNvPr id="11267" name="Picture 3" descr="Smith Moon on crutches 2002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 r="1740"/>
          <a:stretch>
            <a:fillRect/>
          </a:stretch>
        </p:blipFill>
        <p:spPr>
          <a:xfrm>
            <a:off x="304800" y="655638"/>
            <a:ext cx="8610600" cy="6202362"/>
          </a:xfrm>
          <a:noFill/>
          <a:ln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Lee Krasner </a:t>
            </a:r>
            <a:r>
              <a:rPr lang="en-US" sz="2400" i="1">
                <a:solidFill>
                  <a:schemeClr val="bg1"/>
                </a:solidFill>
              </a:rPr>
              <a:t>Night Creatures</a:t>
            </a:r>
            <a:r>
              <a:rPr lang="en-US" sz="2400">
                <a:solidFill>
                  <a:schemeClr val="bg1"/>
                </a:solidFill>
              </a:rPr>
              <a:t> 1965 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Acrylic on paper; 30 x 42 1/2 in, MET, NYC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3" name="Picture 5" descr="l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7800"/>
            <a:ext cx="7620000" cy="540385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Helen Frankethaler in the studio 1975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9" name="Picture 5" descr="frankenthal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57238"/>
            <a:ext cx="7924800" cy="610076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algn="l"/>
            <a:r>
              <a:rPr lang="en-US" sz="2400">
                <a:solidFill>
                  <a:schemeClr val="bg1"/>
                </a:solidFill>
              </a:rPr>
              <a:t>Helen Frankenthaler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 i="1">
                <a:solidFill>
                  <a:schemeClr val="bg1"/>
                </a:solidFill>
              </a:rPr>
              <a:t>Coral Wedge</a:t>
            </a:r>
            <a:r>
              <a:rPr lang="en-US" sz="2400">
                <a:solidFill>
                  <a:schemeClr val="bg1"/>
                </a:solidFill>
              </a:rPr>
              <a:t/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1972, 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acrylic on canvas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81 1/2 x 46 1/2 inches, Kemper Museum of Contemporary Art, Kansas City, MO 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3" name="Picture 5" descr="Frankenthaler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-228600"/>
            <a:ext cx="4048125" cy="71628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sz="4000" dirty="0" smtClean="0"/>
              <a:t>Agnes Martin</a:t>
            </a:r>
            <a:endParaRPr lang="en-US" sz="4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sz="4000" dirty="0" smtClean="0"/>
              <a:t>Georgia O’Keeffe</a:t>
            </a:r>
            <a:endParaRPr lang="en-US" sz="4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1800" y="274638"/>
            <a:ext cx="1905000" cy="3611562"/>
          </a:xfrm>
        </p:spPr>
        <p:txBody>
          <a:bodyPr/>
          <a:lstStyle/>
          <a:p>
            <a:pPr algn="l"/>
            <a:r>
              <a:rPr lang="en-US" dirty="0" smtClean="0"/>
              <a:t>Agnes Martin, </a:t>
            </a:r>
            <a:r>
              <a:rPr lang="en-US" i="1" dirty="0" smtClean="0"/>
              <a:t>Dark River, </a:t>
            </a:r>
            <a:r>
              <a:rPr lang="en-US" dirty="0" smtClean="0"/>
              <a:t>1961, oil on canvas, 190.5x190.5cm, Collection Francois </a:t>
            </a:r>
            <a:r>
              <a:rPr lang="en-US" dirty="0" err="1" smtClean="0"/>
              <a:t>Pinault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6371630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0" y="274638"/>
            <a:ext cx="1828800" cy="3992562"/>
          </a:xfrm>
        </p:spPr>
        <p:txBody>
          <a:bodyPr/>
          <a:lstStyle/>
          <a:p>
            <a:pPr algn="l"/>
            <a:r>
              <a:rPr lang="en-US" dirty="0" smtClean="0"/>
              <a:t>Agnes Martin</a:t>
            </a:r>
            <a:br>
              <a:rPr lang="en-US" dirty="0" smtClean="0"/>
            </a:br>
            <a:r>
              <a:rPr lang="en-US" i="1" dirty="0" smtClean="0"/>
              <a:t>Friendship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1963</a:t>
            </a:r>
            <a:br>
              <a:rPr lang="en-US" dirty="0" smtClean="0"/>
            </a:br>
            <a:r>
              <a:rPr lang="en-US" dirty="0" smtClean="0"/>
              <a:t>gold leaf and gesso on canvas</a:t>
            </a:r>
            <a:br>
              <a:rPr lang="en-US" dirty="0" smtClean="0"/>
            </a:br>
            <a:r>
              <a:rPr lang="en-US" dirty="0" smtClean="0"/>
              <a:t>191x191cm</a:t>
            </a:r>
            <a:br>
              <a:rPr lang="en-US" dirty="0" smtClean="0"/>
            </a:br>
            <a:r>
              <a:rPr lang="en-US" dirty="0" smtClean="0"/>
              <a:t>Museum of Modern Art, New York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" y="228600"/>
            <a:ext cx="6443265" cy="647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sz="4000" dirty="0" err="1" smtClean="0"/>
              <a:t>Fluxus</a:t>
            </a:r>
            <a:r>
              <a:rPr lang="en-US" sz="4000" dirty="0" smtClean="0"/>
              <a:t> (performance art)</a:t>
            </a:r>
            <a:endParaRPr lang="en-US" sz="4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5181600" y="274638"/>
            <a:ext cx="3505200" cy="2392362"/>
          </a:xfrm>
        </p:spPr>
        <p:txBody>
          <a:bodyPr/>
          <a:lstStyle/>
          <a:p>
            <a:pPr algn="l"/>
            <a:r>
              <a:rPr lang="en-US" sz="2000" b="1" smtClean="0">
                <a:solidFill>
                  <a:schemeClr val="bg1"/>
                </a:solidFill>
              </a:rPr>
              <a:t>Yoko Ono</a:t>
            </a:r>
            <a:br>
              <a:rPr lang="en-US" sz="2000" b="1" smtClean="0">
                <a:solidFill>
                  <a:schemeClr val="bg1"/>
                </a:solidFill>
              </a:rPr>
            </a:br>
            <a:r>
              <a:rPr lang="en-US" sz="2000" b="1" i="1" smtClean="0">
                <a:solidFill>
                  <a:schemeClr val="bg1"/>
                </a:solidFill>
              </a:rPr>
              <a:t>Cut Piece</a:t>
            </a:r>
            <a:r>
              <a:rPr lang="en-US" sz="2000" b="1" smtClean="0">
                <a:solidFill>
                  <a:schemeClr val="bg1"/>
                </a:solidFill>
              </a:rPr>
              <a:t/>
            </a:r>
            <a:br>
              <a:rPr lang="en-US" sz="2000" b="1" smtClean="0">
                <a:solidFill>
                  <a:schemeClr val="bg1"/>
                </a:solidFill>
              </a:rPr>
            </a:br>
            <a:r>
              <a:rPr lang="en-US" sz="2000" b="1" smtClean="0">
                <a:solidFill>
                  <a:schemeClr val="bg1"/>
                </a:solidFill>
              </a:rPr>
              <a:t>Carnegie Recital Hall, New York</a:t>
            </a:r>
            <a:br>
              <a:rPr lang="en-US" sz="2000" b="1" smtClean="0">
                <a:solidFill>
                  <a:schemeClr val="bg1"/>
                </a:solidFill>
              </a:rPr>
            </a:br>
            <a:r>
              <a:rPr lang="en-US" sz="2000" b="1" smtClean="0">
                <a:solidFill>
                  <a:schemeClr val="bg1"/>
                </a:solidFill>
              </a:rPr>
              <a:t>March 21, 1965</a:t>
            </a:r>
          </a:p>
        </p:txBody>
      </p:sp>
      <p:pic>
        <p:nvPicPr>
          <p:cNvPr id="36867" name="Picture 6" descr="Yok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9575" y="0"/>
            <a:ext cx="477202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sz="4000" dirty="0" smtClean="0"/>
              <a:t>Ana </a:t>
            </a:r>
            <a:r>
              <a:rPr lang="en-US" sz="4000" dirty="0" err="1" smtClean="0"/>
              <a:t>Mendieta</a:t>
            </a:r>
            <a:endParaRPr lang="en-US" sz="4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 </a:t>
            </a:r>
            <a:r>
              <a:rPr lang="en-US" dirty="0" err="1" smtClean="0"/>
              <a:t>Mendieta</a:t>
            </a:r>
            <a:r>
              <a:rPr lang="en-US" dirty="0" smtClean="0"/>
              <a:t>, </a:t>
            </a:r>
            <a:r>
              <a:rPr lang="en-US" i="1" dirty="0" smtClean="0"/>
              <a:t>Untitled</a:t>
            </a:r>
            <a:r>
              <a:rPr lang="en-US" dirty="0" smtClean="0"/>
              <a:t>, from </a:t>
            </a:r>
            <a:r>
              <a:rPr lang="en-US" dirty="0" err="1" smtClean="0"/>
              <a:t>Silueta</a:t>
            </a:r>
            <a:r>
              <a:rPr lang="en-US" dirty="0" smtClean="0"/>
              <a:t> series, 1976</a:t>
            </a:r>
            <a:br>
              <a:rPr lang="en-US" dirty="0" smtClean="0"/>
            </a:br>
            <a:r>
              <a:rPr lang="en-US" dirty="0" smtClean="0"/>
              <a:t>red pigment on sand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829" y="2362200"/>
            <a:ext cx="8543299" cy="30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 </a:t>
            </a:r>
            <a:r>
              <a:rPr lang="en-US" dirty="0" err="1" smtClean="0"/>
              <a:t>Mendieta</a:t>
            </a:r>
            <a:r>
              <a:rPr lang="en-US" dirty="0" smtClean="0"/>
              <a:t>, </a:t>
            </a:r>
            <a:r>
              <a:rPr lang="en-US" i="1" dirty="0" smtClean="0"/>
              <a:t>Anima (Alma/Soul)</a:t>
            </a:r>
            <a:r>
              <a:rPr lang="en-US" dirty="0" smtClean="0"/>
              <a:t> from </a:t>
            </a:r>
            <a:r>
              <a:rPr lang="en-US" dirty="0" err="1" smtClean="0"/>
              <a:t>Silueta</a:t>
            </a:r>
            <a:r>
              <a:rPr lang="en-US" dirty="0" smtClean="0"/>
              <a:t> series, 1976, Oaxaca, Mexico;  documentation of earth-body work performance with fireworks and bamboo armature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7467600" cy="5051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0"/>
            <a:ext cx="4779818" cy="6858000"/>
          </a:xfrm>
          <a:prstGeom prst="rect">
            <a:avLst/>
          </a:prstGeom>
          <a:noFill/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6858000"/>
            <a:ext cx="9144000" cy="83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58" tIns="41029" rIns="82058" bIns="41029">
            <a:spAutoFit/>
          </a:bodyPr>
          <a:lstStyle/>
          <a:p>
            <a:pPr eaLnBrk="1" hangingPunct="1"/>
            <a:r>
              <a:rPr lang="en-US" sz="1100" dirty="0"/>
              <a:t> </a:t>
            </a:r>
          </a:p>
          <a:p>
            <a:pPr eaLnBrk="1" hangingPunct="1"/>
            <a:r>
              <a:rPr lang="en-US" sz="1100" b="1" dirty="0"/>
              <a:t>-------------</a:t>
            </a:r>
            <a:r>
              <a:rPr lang="en-US" sz="1100" dirty="0"/>
              <a:t> </a:t>
            </a:r>
          </a:p>
          <a:p>
            <a:pPr eaLnBrk="1" hangingPunct="1"/>
            <a:r>
              <a:rPr lang="en-US" sz="1100" b="1" dirty="0"/>
              <a:t>Image1</a:t>
            </a:r>
            <a:r>
              <a:rPr lang="en-US" sz="1100" dirty="0"/>
              <a:t> </a:t>
            </a:r>
          </a:p>
          <a:p>
            <a:pPr eaLnBrk="1" hangingPunct="1"/>
            <a:r>
              <a:rPr lang="en-US" sz="1100" b="1" dirty="0"/>
              <a:t>-------------</a:t>
            </a:r>
            <a:r>
              <a:rPr lang="en-US" sz="1100" dirty="0"/>
              <a:t> </a:t>
            </a:r>
          </a:p>
          <a:p>
            <a:pPr eaLnBrk="1" hangingPunct="1"/>
            <a:r>
              <a:rPr lang="en-US" sz="1100" dirty="0"/>
              <a:t> </a:t>
            </a:r>
          </a:p>
          <a:p>
            <a:pPr eaLnBrk="1" hangingPunct="1"/>
            <a:r>
              <a:rPr lang="en-US" sz="1100" b="1" dirty="0"/>
              <a:t>Field Data</a:t>
            </a:r>
            <a:r>
              <a:rPr lang="en-US" sz="1100" dirty="0"/>
              <a:t> </a:t>
            </a:r>
          </a:p>
          <a:p>
            <a:pPr eaLnBrk="1" hangingPunct="1"/>
            <a:r>
              <a:rPr lang="en-US" sz="1100" b="1" dirty="0"/>
              <a:t>Filename</a:t>
            </a:r>
            <a:r>
              <a:rPr lang="en-US" sz="1100" dirty="0"/>
              <a:t> AnaMendieta_009.tif </a:t>
            </a:r>
          </a:p>
          <a:p>
            <a:pPr eaLnBrk="1" hangingPunct="1"/>
            <a:r>
              <a:rPr lang="en-US" sz="1100" b="1" dirty="0"/>
              <a:t>Creation Date</a:t>
            </a:r>
            <a:r>
              <a:rPr lang="en-US" sz="1100" dirty="0"/>
              <a:t> 1977 </a:t>
            </a:r>
          </a:p>
          <a:p>
            <a:pPr eaLnBrk="1" hangingPunct="1"/>
            <a:r>
              <a:rPr lang="en-US" sz="1100" b="1" dirty="0"/>
              <a:t>Dimensions</a:t>
            </a:r>
            <a:r>
              <a:rPr lang="en-US" sz="1100" dirty="0"/>
              <a:t> 20 x 13 1/4 in. </a:t>
            </a:r>
          </a:p>
          <a:p>
            <a:pPr eaLnBrk="1" hangingPunct="1"/>
            <a:r>
              <a:rPr lang="en-US" sz="1100" b="1" dirty="0"/>
              <a:t>Title</a:t>
            </a:r>
            <a:r>
              <a:rPr lang="en-US" sz="1100" dirty="0"/>
              <a:t> Untitled from the Fetish Series </a:t>
            </a:r>
          </a:p>
          <a:p>
            <a:pPr eaLnBrk="1" hangingPunct="1"/>
            <a:r>
              <a:rPr lang="en-US" sz="1100" b="1" dirty="0"/>
              <a:t>Material-Technique</a:t>
            </a:r>
            <a:r>
              <a:rPr lang="en-US" sz="1100" dirty="0"/>
              <a:t> </a:t>
            </a:r>
            <a:r>
              <a:rPr lang="en-US" sz="1100" dirty="0" err="1"/>
              <a:t>chromogenic</a:t>
            </a:r>
            <a:r>
              <a:rPr lang="en-US" sz="1100" dirty="0"/>
              <a:t> print </a:t>
            </a:r>
          </a:p>
          <a:p>
            <a:pPr eaLnBrk="1" hangingPunct="1"/>
            <a:r>
              <a:rPr lang="en-US" sz="1100" b="1" dirty="0"/>
              <a:t>Description</a:t>
            </a:r>
            <a:r>
              <a:rPr lang="en-US" sz="1100" dirty="0"/>
              <a:t> earth-body work of sand and blood executed at Old Man's Creek, Iowa City, Iowa </a:t>
            </a:r>
          </a:p>
          <a:p>
            <a:pPr eaLnBrk="1" hangingPunct="1"/>
            <a:r>
              <a:rPr lang="en-US" sz="1100" b="1" dirty="0"/>
              <a:t>Work Type</a:t>
            </a:r>
            <a:r>
              <a:rPr lang="en-US" sz="1100" dirty="0"/>
              <a:t> color photographs </a:t>
            </a:r>
          </a:p>
          <a:p>
            <a:pPr eaLnBrk="1" hangingPunct="1"/>
            <a:r>
              <a:rPr lang="en-US" sz="1100" b="1" dirty="0"/>
              <a:t>Classification</a:t>
            </a:r>
            <a:r>
              <a:rPr lang="en-US" sz="1100" dirty="0"/>
              <a:t> photographs </a:t>
            </a:r>
          </a:p>
          <a:p>
            <a:pPr eaLnBrk="1" hangingPunct="1"/>
            <a:r>
              <a:rPr lang="en-US" sz="1100" b="1" dirty="0"/>
              <a:t>Names-Search List</a:t>
            </a:r>
            <a:r>
              <a:rPr lang="en-US" sz="1100" dirty="0"/>
              <a:t> </a:t>
            </a:r>
            <a:r>
              <a:rPr lang="en-US" sz="1100" dirty="0" err="1"/>
              <a:t>Mendieta</a:t>
            </a:r>
            <a:r>
              <a:rPr lang="en-US" sz="1100" dirty="0"/>
              <a:t>, Ana </a:t>
            </a:r>
          </a:p>
          <a:p>
            <a:pPr eaLnBrk="1" hangingPunct="1"/>
            <a:r>
              <a:rPr lang="en-US" sz="1100" b="1" dirty="0"/>
              <a:t>Name</a:t>
            </a:r>
            <a:r>
              <a:rPr lang="en-US" sz="1100" dirty="0"/>
              <a:t> Ana </a:t>
            </a:r>
            <a:r>
              <a:rPr lang="en-US" sz="1100" dirty="0" err="1"/>
              <a:t>Mendieta</a:t>
            </a:r>
            <a:r>
              <a:rPr lang="en-US" sz="1100" dirty="0"/>
              <a:t> </a:t>
            </a:r>
          </a:p>
          <a:p>
            <a:pPr eaLnBrk="1" hangingPunct="1"/>
            <a:r>
              <a:rPr lang="en-US" sz="1100" b="1" dirty="0"/>
              <a:t>Lifetime</a:t>
            </a:r>
            <a:r>
              <a:rPr lang="en-US" sz="1100" dirty="0"/>
              <a:t> 1948-1985 </a:t>
            </a:r>
          </a:p>
          <a:p>
            <a:pPr eaLnBrk="1" hangingPunct="1"/>
            <a:r>
              <a:rPr lang="en-US" sz="1100" b="1" dirty="0"/>
              <a:t>Nationality</a:t>
            </a:r>
            <a:r>
              <a:rPr lang="en-US" sz="1100" dirty="0"/>
              <a:t> American </a:t>
            </a:r>
          </a:p>
          <a:p>
            <a:pPr eaLnBrk="1" hangingPunct="1"/>
            <a:r>
              <a:rPr lang="en-US" sz="1100" b="1" dirty="0"/>
              <a:t>Gender</a:t>
            </a:r>
            <a:r>
              <a:rPr lang="en-US" sz="1100" dirty="0"/>
              <a:t> female </a:t>
            </a:r>
          </a:p>
          <a:p>
            <a:pPr eaLnBrk="1" hangingPunct="1"/>
            <a:r>
              <a:rPr lang="en-US" sz="1100" b="1" dirty="0"/>
              <a:t>Corporate</a:t>
            </a:r>
            <a:r>
              <a:rPr lang="en-US" sz="1100" dirty="0"/>
              <a:t> personal </a:t>
            </a:r>
          </a:p>
          <a:p>
            <a:pPr eaLnBrk="1" hangingPunct="1"/>
            <a:r>
              <a:rPr lang="en-US" sz="1100" b="1" dirty="0"/>
              <a:t>Vocabulary Sources</a:t>
            </a:r>
            <a:r>
              <a:rPr lang="en-US" sz="1100" dirty="0"/>
              <a:t> ULAN </a:t>
            </a:r>
          </a:p>
          <a:p>
            <a:pPr eaLnBrk="1" hangingPunct="1"/>
            <a:r>
              <a:rPr lang="en-US" sz="1100" b="1" dirty="0"/>
              <a:t>Style Period</a:t>
            </a:r>
            <a:r>
              <a:rPr lang="en-US" sz="1100" dirty="0"/>
              <a:t> international post-1945 styles and movements </a:t>
            </a:r>
          </a:p>
          <a:p>
            <a:pPr eaLnBrk="1" hangingPunct="1"/>
            <a:r>
              <a:rPr lang="en-US" sz="1100" b="1" dirty="0"/>
              <a:t>Museum City</a:t>
            </a:r>
            <a:r>
              <a:rPr lang="en-US" sz="1100" dirty="0"/>
              <a:t> New York, New York </a:t>
            </a:r>
          </a:p>
          <a:p>
            <a:pPr eaLnBrk="1" hangingPunct="1"/>
            <a:r>
              <a:rPr lang="en-US" sz="1100" b="1" dirty="0"/>
              <a:t>Museum Name</a:t>
            </a:r>
            <a:r>
              <a:rPr lang="en-US" sz="1100" dirty="0"/>
              <a:t> Whitney Museum of American Art </a:t>
            </a:r>
          </a:p>
          <a:p>
            <a:pPr eaLnBrk="1" hangingPunct="1"/>
            <a:r>
              <a:rPr lang="en-US" sz="1100" b="1" dirty="0"/>
              <a:t>Museum Country</a:t>
            </a:r>
            <a:r>
              <a:rPr lang="en-US" sz="1100" dirty="0"/>
              <a:t> United States </a:t>
            </a:r>
          </a:p>
          <a:p>
            <a:pPr eaLnBrk="1" hangingPunct="1"/>
            <a:r>
              <a:rPr lang="en-US" sz="1100" b="1" dirty="0"/>
              <a:t>Tag Words</a:t>
            </a:r>
            <a:r>
              <a:rPr lang="en-US" sz="1100" dirty="0"/>
              <a:t> environmental art </a:t>
            </a:r>
          </a:p>
          <a:p>
            <a:pPr eaLnBrk="1" hangingPunct="1"/>
            <a:r>
              <a:rPr lang="en-US" sz="1100" b="1" dirty="0" err="1"/>
              <a:t>OriginalDocumentID</a:t>
            </a:r>
            <a:r>
              <a:rPr lang="en-US" sz="1100" dirty="0"/>
              <a:t> xmp.did:FF7F1174072068118083F6A4E115F1AC </a:t>
            </a:r>
          </a:p>
          <a:p>
            <a:pPr eaLnBrk="1" hangingPunct="1"/>
            <a:r>
              <a:rPr lang="en-US" sz="1100" b="1" dirty="0" err="1"/>
              <a:t>ModifyDate</a:t>
            </a:r>
            <a:r>
              <a:rPr lang="en-US" sz="1100" dirty="0"/>
              <a:t> 2014-03-24T12:51:27-04:00 </a:t>
            </a:r>
          </a:p>
          <a:p>
            <a:pPr eaLnBrk="1" hangingPunct="1"/>
            <a:r>
              <a:rPr lang="en-US" sz="1100" b="1" dirty="0" err="1"/>
              <a:t>MetadataDate</a:t>
            </a:r>
            <a:r>
              <a:rPr lang="en-US" sz="1100" dirty="0"/>
              <a:t> 2014-03-24T12:51:27-04:00 </a:t>
            </a:r>
          </a:p>
          <a:p>
            <a:pPr eaLnBrk="1" hangingPunct="1"/>
            <a:r>
              <a:rPr lang="en-US" sz="1100" b="1" dirty="0" err="1"/>
              <a:t>InstanceID</a:t>
            </a:r>
            <a:r>
              <a:rPr lang="en-US" sz="1100" dirty="0"/>
              <a:t> xmp.iid:00801174072068118083F6A4E115F1AC </a:t>
            </a:r>
          </a:p>
          <a:p>
            <a:pPr eaLnBrk="1" hangingPunct="1"/>
            <a:r>
              <a:rPr lang="en-US" sz="1100" b="1" dirty="0" err="1"/>
              <a:t>ICCProfile</a:t>
            </a:r>
            <a:r>
              <a:rPr lang="en-US" sz="1100" dirty="0"/>
              <a:t> EPSON Standard RGB - Gamma 1.8 </a:t>
            </a:r>
          </a:p>
          <a:p>
            <a:pPr eaLnBrk="1" hangingPunct="1"/>
            <a:r>
              <a:rPr lang="en-US" sz="1100" b="1" dirty="0"/>
              <a:t>History[2]/</a:t>
            </a:r>
            <a:r>
              <a:rPr lang="en-US" sz="1100" b="1" dirty="0" err="1"/>
              <a:t>stEvt:when</a:t>
            </a:r>
            <a:r>
              <a:rPr lang="en-US" sz="1100" dirty="0"/>
              <a:t> 2014-03-24T12:51:27-04:00 </a:t>
            </a:r>
          </a:p>
          <a:p>
            <a:pPr eaLnBrk="1" hangingPunct="1"/>
            <a:r>
              <a:rPr lang="en-US" sz="1100" b="1" dirty="0"/>
              <a:t>History[2]/</a:t>
            </a:r>
            <a:r>
              <a:rPr lang="en-US" sz="1100" b="1" dirty="0" err="1"/>
              <a:t>stEvt:softwareAgent</a:t>
            </a:r>
            <a:r>
              <a:rPr lang="en-US" sz="1100" dirty="0"/>
              <a:t> Adobe Photoshop CS6 (Macintosh) </a:t>
            </a:r>
          </a:p>
          <a:p>
            <a:pPr eaLnBrk="1" hangingPunct="1"/>
            <a:r>
              <a:rPr lang="en-US" sz="1100" b="1" dirty="0"/>
              <a:t>History[2]/</a:t>
            </a:r>
            <a:r>
              <a:rPr lang="en-US" sz="1100" b="1" dirty="0" err="1"/>
              <a:t>stEvt:instanceID</a:t>
            </a:r>
            <a:r>
              <a:rPr lang="en-US" sz="1100" dirty="0"/>
              <a:t> xmp.iid:00801174072068118083F6A4E115F1AC </a:t>
            </a:r>
          </a:p>
          <a:p>
            <a:pPr eaLnBrk="1" hangingPunct="1"/>
            <a:r>
              <a:rPr lang="en-US" sz="1100" b="1" dirty="0"/>
              <a:t>History[2]/</a:t>
            </a:r>
            <a:r>
              <a:rPr lang="en-US" sz="1100" b="1" dirty="0" err="1"/>
              <a:t>stEvt:changed</a:t>
            </a:r>
            <a:r>
              <a:rPr lang="en-US" sz="1100" dirty="0"/>
              <a:t> / </a:t>
            </a:r>
          </a:p>
          <a:p>
            <a:pPr eaLnBrk="1" hangingPunct="1"/>
            <a:r>
              <a:rPr lang="en-US" sz="1100" b="1" dirty="0"/>
              <a:t>History[2]/</a:t>
            </a:r>
            <a:r>
              <a:rPr lang="en-US" sz="1100" b="1" dirty="0" err="1"/>
              <a:t>stEvt:action</a:t>
            </a:r>
            <a:r>
              <a:rPr lang="en-US" sz="1100" dirty="0"/>
              <a:t> saved </a:t>
            </a:r>
          </a:p>
          <a:p>
            <a:pPr eaLnBrk="1" hangingPunct="1"/>
            <a:r>
              <a:rPr lang="en-US" sz="1100" b="1" dirty="0"/>
              <a:t>History[2]</a:t>
            </a:r>
            <a:r>
              <a:rPr lang="en-US" sz="1100" dirty="0"/>
              <a:t> type=</a:t>
            </a:r>
            <a:r>
              <a:rPr lang="en-US" sz="1100" dirty="0" err="1"/>
              <a:t>Struct</a:t>
            </a:r>
            <a:r>
              <a:rPr lang="en-US" sz="1100" dirty="0"/>
              <a:t> </a:t>
            </a:r>
          </a:p>
          <a:p>
            <a:pPr eaLnBrk="1" hangingPunct="1"/>
            <a:r>
              <a:rPr lang="en-US" sz="1100" b="1" dirty="0"/>
              <a:t>History[1]/</a:t>
            </a:r>
            <a:r>
              <a:rPr lang="en-US" sz="1100" b="1" dirty="0" err="1"/>
              <a:t>stEvt:when</a:t>
            </a:r>
            <a:r>
              <a:rPr lang="en-US" sz="1100" dirty="0"/>
              <a:t> 2014-03-20T11:52-04:00 </a:t>
            </a:r>
          </a:p>
          <a:p>
            <a:pPr eaLnBrk="1" hangingPunct="1"/>
            <a:r>
              <a:rPr lang="en-US" sz="1100" b="1" dirty="0"/>
              <a:t>History[1]/</a:t>
            </a:r>
            <a:r>
              <a:rPr lang="en-US" sz="1100" b="1" dirty="0" err="1"/>
              <a:t>stEvt:softwareAgent</a:t>
            </a:r>
            <a:r>
              <a:rPr lang="en-US" sz="1100" dirty="0"/>
              <a:t> Adobe Photoshop CS6 (Macintosh) </a:t>
            </a:r>
          </a:p>
          <a:p>
            <a:pPr eaLnBrk="1" hangingPunct="1"/>
            <a:r>
              <a:rPr lang="en-US" sz="1100" b="1" dirty="0"/>
              <a:t>History[1]/</a:t>
            </a:r>
            <a:r>
              <a:rPr lang="en-US" sz="1100" b="1" dirty="0" err="1"/>
              <a:t>stEvt:instanceID</a:t>
            </a:r>
            <a:r>
              <a:rPr lang="en-US" sz="1100" dirty="0"/>
              <a:t> xmp.iid:FF7F1174072068118083F6A4E115F1AC </a:t>
            </a:r>
          </a:p>
          <a:p>
            <a:pPr eaLnBrk="1" hangingPunct="1"/>
            <a:r>
              <a:rPr lang="en-US" sz="1100" b="1" dirty="0"/>
              <a:t>History[1]/</a:t>
            </a:r>
            <a:r>
              <a:rPr lang="en-US" sz="1100" b="1" dirty="0" err="1"/>
              <a:t>stEvt:action</a:t>
            </a:r>
            <a:r>
              <a:rPr lang="en-US" sz="1100" dirty="0"/>
              <a:t> created </a:t>
            </a:r>
          </a:p>
          <a:p>
            <a:pPr eaLnBrk="1" hangingPunct="1"/>
            <a:r>
              <a:rPr lang="en-US" sz="1100" b="1" dirty="0"/>
              <a:t>History[1]</a:t>
            </a:r>
            <a:r>
              <a:rPr lang="en-US" sz="1100" dirty="0"/>
              <a:t> type=</a:t>
            </a:r>
            <a:r>
              <a:rPr lang="en-US" sz="1100" dirty="0" err="1"/>
              <a:t>Struct</a:t>
            </a:r>
            <a:r>
              <a:rPr lang="en-US" sz="1100" dirty="0"/>
              <a:t> </a:t>
            </a:r>
          </a:p>
          <a:p>
            <a:pPr eaLnBrk="1" hangingPunct="1"/>
            <a:r>
              <a:rPr lang="en-US" sz="1100" b="1" dirty="0"/>
              <a:t>History</a:t>
            </a:r>
            <a:r>
              <a:rPr lang="en-US" sz="1100" dirty="0"/>
              <a:t> type=</a:t>
            </a:r>
            <a:r>
              <a:rPr lang="en-US" sz="1100" dirty="0" err="1"/>
              <a:t>Seq</a:t>
            </a:r>
            <a:r>
              <a:rPr lang="en-US" sz="1100" dirty="0"/>
              <a:t> </a:t>
            </a:r>
          </a:p>
          <a:p>
            <a:pPr eaLnBrk="1" hangingPunct="1"/>
            <a:r>
              <a:rPr lang="en-US" sz="1100" b="1" dirty="0"/>
              <a:t>format</a:t>
            </a:r>
            <a:r>
              <a:rPr lang="en-US" sz="1100" dirty="0"/>
              <a:t> image/tiff </a:t>
            </a:r>
          </a:p>
          <a:p>
            <a:pPr eaLnBrk="1" hangingPunct="1"/>
            <a:r>
              <a:rPr lang="en-US" sz="1100" b="1" dirty="0" err="1"/>
              <a:t>DocumentID</a:t>
            </a:r>
            <a:r>
              <a:rPr lang="en-US" sz="1100" dirty="0"/>
              <a:t> xmp.did:FF7F1174072068118083F6A4E115F1AC </a:t>
            </a:r>
          </a:p>
          <a:p>
            <a:pPr eaLnBrk="1" hangingPunct="1"/>
            <a:r>
              <a:rPr lang="en-US" sz="1100" b="1" dirty="0" err="1"/>
              <a:t>CreateDate</a:t>
            </a:r>
            <a:r>
              <a:rPr lang="en-US" sz="1100" dirty="0"/>
              <a:t> 2014-03-20T11:52-04:00 </a:t>
            </a:r>
          </a:p>
          <a:p>
            <a:pPr eaLnBrk="1" hangingPunct="1"/>
            <a:r>
              <a:rPr lang="en-US" sz="1100" b="1" dirty="0" err="1"/>
              <a:t>ColorMode</a:t>
            </a:r>
            <a:r>
              <a:rPr lang="en-US" sz="1100" dirty="0"/>
              <a:t> 3 </a:t>
            </a:r>
          </a:p>
          <a:p>
            <a:pPr eaLnBrk="1" hangingPunct="1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62600" y="274638"/>
            <a:ext cx="3124200" cy="2925762"/>
          </a:xfrm>
        </p:spPr>
        <p:txBody>
          <a:bodyPr/>
          <a:lstStyle/>
          <a:p>
            <a:pPr algn="l"/>
            <a:r>
              <a:rPr lang="en-US" dirty="0" smtClean="0"/>
              <a:t>Ana </a:t>
            </a:r>
            <a:r>
              <a:rPr lang="en-US" dirty="0" err="1" smtClean="0"/>
              <a:t>Mendieta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Untitled</a:t>
            </a:r>
            <a:r>
              <a:rPr lang="en-US" dirty="0" smtClean="0"/>
              <a:t> </a:t>
            </a:r>
            <a:r>
              <a:rPr lang="en-US" dirty="0" smtClean="0"/>
              <a:t>from the Fetish Series </a:t>
            </a:r>
            <a:br>
              <a:rPr lang="en-US" dirty="0" smtClean="0"/>
            </a:br>
            <a:r>
              <a:rPr lang="en-US" dirty="0" smtClean="0"/>
              <a:t>earth-body work of sand and blood executed at Old Man's Creek, Iowa City, Iowa </a:t>
            </a:r>
            <a:br>
              <a:rPr lang="en-US" dirty="0" smtClean="0"/>
            </a:br>
            <a:r>
              <a:rPr lang="en-US" dirty="0" smtClean="0"/>
              <a:t>1977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92224"/>
            <a:ext cx="8382000" cy="5413375"/>
          </a:xfrm>
          <a:prstGeom prst="rect">
            <a:avLst/>
          </a:prstGeom>
          <a:noFill/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6858000"/>
            <a:ext cx="9144000" cy="731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58" tIns="41029" rIns="82058" bIns="41029">
            <a:spAutoFit/>
          </a:bodyPr>
          <a:lstStyle/>
          <a:p>
            <a:pPr eaLnBrk="1" hangingPunct="1"/>
            <a:r>
              <a:rPr lang="en-US" sz="1100" dirty="0"/>
              <a:t> </a:t>
            </a:r>
          </a:p>
          <a:p>
            <a:pPr eaLnBrk="1" hangingPunct="1"/>
            <a:r>
              <a:rPr lang="en-US" sz="1100" b="1" dirty="0"/>
              <a:t>-------------</a:t>
            </a:r>
            <a:r>
              <a:rPr lang="en-US" sz="1100" dirty="0"/>
              <a:t> </a:t>
            </a:r>
          </a:p>
          <a:p>
            <a:pPr eaLnBrk="1" hangingPunct="1"/>
            <a:r>
              <a:rPr lang="en-US" sz="1100" b="1" dirty="0"/>
              <a:t>Image1</a:t>
            </a:r>
            <a:r>
              <a:rPr lang="en-US" sz="1100" dirty="0"/>
              <a:t> </a:t>
            </a:r>
          </a:p>
          <a:p>
            <a:pPr eaLnBrk="1" hangingPunct="1"/>
            <a:r>
              <a:rPr lang="en-US" sz="1100" b="1" dirty="0"/>
              <a:t>-------------</a:t>
            </a:r>
            <a:r>
              <a:rPr lang="en-US" sz="1100" dirty="0"/>
              <a:t> </a:t>
            </a:r>
          </a:p>
          <a:p>
            <a:pPr eaLnBrk="1" hangingPunct="1"/>
            <a:r>
              <a:rPr lang="en-US" sz="1100" dirty="0"/>
              <a:t> </a:t>
            </a:r>
          </a:p>
          <a:p>
            <a:pPr eaLnBrk="1" hangingPunct="1"/>
            <a:r>
              <a:rPr lang="en-US" sz="1100" b="1" dirty="0"/>
              <a:t>Field Data</a:t>
            </a:r>
            <a:r>
              <a:rPr lang="en-US" sz="1100" dirty="0"/>
              <a:t> </a:t>
            </a:r>
          </a:p>
          <a:p>
            <a:pPr eaLnBrk="1" hangingPunct="1"/>
            <a:r>
              <a:rPr lang="en-US" sz="1100" b="1" dirty="0"/>
              <a:t>Filename</a:t>
            </a:r>
            <a:r>
              <a:rPr lang="en-US" sz="1100" dirty="0"/>
              <a:t> AnaMendieta_010.tif </a:t>
            </a:r>
          </a:p>
          <a:p>
            <a:pPr eaLnBrk="1" hangingPunct="1"/>
            <a:r>
              <a:rPr lang="en-US" sz="1100" b="1" dirty="0"/>
              <a:t>Creation Date</a:t>
            </a:r>
            <a:r>
              <a:rPr lang="en-US" sz="1100" dirty="0"/>
              <a:t> 1977 </a:t>
            </a:r>
          </a:p>
          <a:p>
            <a:pPr eaLnBrk="1" hangingPunct="1"/>
            <a:r>
              <a:rPr lang="en-US" sz="1100" b="1" dirty="0"/>
              <a:t>Dimensions</a:t>
            </a:r>
            <a:r>
              <a:rPr lang="en-US" sz="1100" dirty="0"/>
              <a:t> 20 x 13 1/4 in. </a:t>
            </a:r>
          </a:p>
          <a:p>
            <a:pPr eaLnBrk="1" hangingPunct="1"/>
            <a:r>
              <a:rPr lang="en-US" sz="1100" b="1" dirty="0"/>
              <a:t>Title</a:t>
            </a:r>
            <a:r>
              <a:rPr lang="en-US" sz="1100" dirty="0"/>
              <a:t> Untitled from the Fetish Series </a:t>
            </a:r>
          </a:p>
          <a:p>
            <a:pPr eaLnBrk="1" hangingPunct="1"/>
            <a:r>
              <a:rPr lang="en-US" sz="1100" b="1" dirty="0"/>
              <a:t>Material-Technique</a:t>
            </a:r>
            <a:r>
              <a:rPr lang="en-US" sz="1100" dirty="0"/>
              <a:t> </a:t>
            </a:r>
            <a:r>
              <a:rPr lang="en-US" sz="1100" dirty="0" err="1"/>
              <a:t>chromogenic</a:t>
            </a:r>
            <a:r>
              <a:rPr lang="en-US" sz="1100" dirty="0"/>
              <a:t> print </a:t>
            </a:r>
          </a:p>
          <a:p>
            <a:pPr eaLnBrk="1" hangingPunct="1"/>
            <a:r>
              <a:rPr lang="en-US" sz="1100" b="1" dirty="0"/>
              <a:t>Description</a:t>
            </a:r>
            <a:r>
              <a:rPr lang="en-US" sz="1100" dirty="0"/>
              <a:t> </a:t>
            </a:r>
            <a:r>
              <a:rPr lang="en-US" sz="1100" dirty="0" err="1"/>
              <a:t>eath</a:t>
            </a:r>
            <a:r>
              <a:rPr lang="en-US" sz="1100" dirty="0"/>
              <a:t>-body work of sand, sticks, and water executed at Old Man's Creek, Iowa City, Iowa </a:t>
            </a:r>
          </a:p>
          <a:p>
            <a:pPr eaLnBrk="1" hangingPunct="1"/>
            <a:r>
              <a:rPr lang="en-US" sz="1100" b="1" dirty="0"/>
              <a:t>Work Type</a:t>
            </a:r>
            <a:r>
              <a:rPr lang="en-US" sz="1100" dirty="0"/>
              <a:t> color photographs </a:t>
            </a:r>
          </a:p>
          <a:p>
            <a:pPr eaLnBrk="1" hangingPunct="1"/>
            <a:r>
              <a:rPr lang="en-US" sz="1100" b="1" dirty="0"/>
              <a:t>Classification</a:t>
            </a:r>
            <a:r>
              <a:rPr lang="en-US" sz="1100" dirty="0"/>
              <a:t> photographs </a:t>
            </a:r>
          </a:p>
          <a:p>
            <a:pPr eaLnBrk="1" hangingPunct="1"/>
            <a:r>
              <a:rPr lang="en-US" sz="1100" b="1" dirty="0"/>
              <a:t>Names-Search List</a:t>
            </a:r>
            <a:r>
              <a:rPr lang="en-US" sz="1100" dirty="0"/>
              <a:t> </a:t>
            </a:r>
            <a:r>
              <a:rPr lang="en-US" sz="1100" dirty="0" err="1"/>
              <a:t>Mendieta</a:t>
            </a:r>
            <a:r>
              <a:rPr lang="en-US" sz="1100" dirty="0"/>
              <a:t>, Ana </a:t>
            </a:r>
          </a:p>
          <a:p>
            <a:pPr eaLnBrk="1" hangingPunct="1"/>
            <a:r>
              <a:rPr lang="en-US" sz="1100" b="1" dirty="0"/>
              <a:t>Name</a:t>
            </a:r>
            <a:r>
              <a:rPr lang="en-US" sz="1100" dirty="0"/>
              <a:t> Ana </a:t>
            </a:r>
            <a:r>
              <a:rPr lang="en-US" sz="1100" dirty="0" err="1"/>
              <a:t>Mendieta</a:t>
            </a:r>
            <a:r>
              <a:rPr lang="en-US" sz="1100" dirty="0"/>
              <a:t> </a:t>
            </a:r>
          </a:p>
          <a:p>
            <a:pPr eaLnBrk="1" hangingPunct="1"/>
            <a:r>
              <a:rPr lang="en-US" sz="1100" b="1" dirty="0"/>
              <a:t>Lifetime</a:t>
            </a:r>
            <a:r>
              <a:rPr lang="en-US" sz="1100" dirty="0"/>
              <a:t> 1948-1985 </a:t>
            </a:r>
          </a:p>
          <a:p>
            <a:pPr eaLnBrk="1" hangingPunct="1"/>
            <a:r>
              <a:rPr lang="en-US" sz="1100" b="1" dirty="0"/>
              <a:t>Nationality</a:t>
            </a:r>
            <a:r>
              <a:rPr lang="en-US" sz="1100" dirty="0"/>
              <a:t> American </a:t>
            </a:r>
          </a:p>
          <a:p>
            <a:pPr eaLnBrk="1" hangingPunct="1"/>
            <a:r>
              <a:rPr lang="en-US" sz="1100" b="1" dirty="0"/>
              <a:t>Gender</a:t>
            </a:r>
            <a:r>
              <a:rPr lang="en-US" sz="1100" dirty="0"/>
              <a:t> female </a:t>
            </a:r>
          </a:p>
          <a:p>
            <a:pPr eaLnBrk="1" hangingPunct="1"/>
            <a:r>
              <a:rPr lang="en-US" sz="1100" b="1" dirty="0"/>
              <a:t>Corporate</a:t>
            </a:r>
            <a:r>
              <a:rPr lang="en-US" sz="1100" dirty="0"/>
              <a:t> personal </a:t>
            </a:r>
          </a:p>
          <a:p>
            <a:pPr eaLnBrk="1" hangingPunct="1"/>
            <a:r>
              <a:rPr lang="en-US" sz="1100" b="1" dirty="0"/>
              <a:t>Vocabulary Sources</a:t>
            </a:r>
            <a:r>
              <a:rPr lang="en-US" sz="1100" dirty="0"/>
              <a:t> ULAN </a:t>
            </a:r>
          </a:p>
          <a:p>
            <a:pPr eaLnBrk="1" hangingPunct="1"/>
            <a:r>
              <a:rPr lang="en-US" sz="1100" b="1" dirty="0"/>
              <a:t>Style Period</a:t>
            </a:r>
            <a:r>
              <a:rPr lang="en-US" sz="1100" dirty="0"/>
              <a:t> international post-1945 styles and movements </a:t>
            </a:r>
          </a:p>
          <a:p>
            <a:pPr eaLnBrk="1" hangingPunct="1"/>
            <a:r>
              <a:rPr lang="en-US" sz="1100" b="1" dirty="0"/>
              <a:t>Museum City</a:t>
            </a:r>
            <a:r>
              <a:rPr lang="en-US" sz="1100" dirty="0"/>
              <a:t> New York, New York </a:t>
            </a:r>
          </a:p>
          <a:p>
            <a:pPr eaLnBrk="1" hangingPunct="1"/>
            <a:r>
              <a:rPr lang="en-US" sz="1100" b="1" dirty="0"/>
              <a:t>Museum Name</a:t>
            </a:r>
            <a:r>
              <a:rPr lang="en-US" sz="1100" dirty="0"/>
              <a:t> Whitney Museum of American Art </a:t>
            </a:r>
          </a:p>
          <a:p>
            <a:pPr eaLnBrk="1" hangingPunct="1"/>
            <a:r>
              <a:rPr lang="en-US" sz="1100" b="1" dirty="0"/>
              <a:t>Museum Country</a:t>
            </a:r>
            <a:r>
              <a:rPr lang="en-US" sz="1100" dirty="0"/>
              <a:t> United States </a:t>
            </a:r>
          </a:p>
          <a:p>
            <a:pPr eaLnBrk="1" hangingPunct="1"/>
            <a:r>
              <a:rPr lang="en-US" sz="1100" b="1" dirty="0"/>
              <a:t>Tag Words</a:t>
            </a:r>
            <a:r>
              <a:rPr lang="en-US" sz="1100" dirty="0"/>
              <a:t> environmental art </a:t>
            </a:r>
          </a:p>
          <a:p>
            <a:pPr eaLnBrk="1" hangingPunct="1"/>
            <a:r>
              <a:rPr lang="en-US" sz="1100" b="1" dirty="0" err="1"/>
              <a:t>OriginalDocumentID</a:t>
            </a:r>
            <a:r>
              <a:rPr lang="en-US" sz="1100" dirty="0"/>
              <a:t> xmp.did:FE7F1174072068118083F6A4E115F1AC </a:t>
            </a:r>
          </a:p>
          <a:p>
            <a:pPr eaLnBrk="1" hangingPunct="1"/>
            <a:r>
              <a:rPr lang="en-US" sz="1100" b="1" dirty="0" err="1"/>
              <a:t>ModifyDate</a:t>
            </a:r>
            <a:r>
              <a:rPr lang="en-US" sz="1100" dirty="0"/>
              <a:t> 2014-03-24T12:50:06-04:00 </a:t>
            </a:r>
          </a:p>
          <a:p>
            <a:pPr eaLnBrk="1" hangingPunct="1"/>
            <a:r>
              <a:rPr lang="en-US" sz="1100" b="1" dirty="0" err="1"/>
              <a:t>MetadataDate</a:t>
            </a:r>
            <a:r>
              <a:rPr lang="en-US" sz="1100" dirty="0"/>
              <a:t> 2014-03-24T12:50:06-04:00 </a:t>
            </a:r>
          </a:p>
          <a:p>
            <a:pPr eaLnBrk="1" hangingPunct="1"/>
            <a:r>
              <a:rPr lang="en-US" sz="1100" b="1" dirty="0" err="1"/>
              <a:t>InstanceID</a:t>
            </a:r>
            <a:r>
              <a:rPr lang="en-US" sz="1100" dirty="0"/>
              <a:t> xmp.iid:FE7F1174072068118083F6A4E115F1AC </a:t>
            </a:r>
          </a:p>
          <a:p>
            <a:pPr eaLnBrk="1" hangingPunct="1"/>
            <a:r>
              <a:rPr lang="en-US" sz="1100" b="1" dirty="0" err="1"/>
              <a:t>ICCProfile</a:t>
            </a:r>
            <a:r>
              <a:rPr lang="en-US" sz="1100" dirty="0"/>
              <a:t> EPSON Standard RGB - Gamma 1.8 </a:t>
            </a:r>
          </a:p>
          <a:p>
            <a:pPr eaLnBrk="1" hangingPunct="1"/>
            <a:r>
              <a:rPr lang="en-US" sz="1100" b="1" dirty="0"/>
              <a:t>History[1]/</a:t>
            </a:r>
            <a:r>
              <a:rPr lang="en-US" sz="1100" b="1" dirty="0" err="1"/>
              <a:t>stEvt:when</a:t>
            </a:r>
            <a:r>
              <a:rPr lang="en-US" sz="1100" dirty="0"/>
              <a:t> 2014-03-20T11:55:38-04:00 </a:t>
            </a:r>
          </a:p>
          <a:p>
            <a:pPr eaLnBrk="1" hangingPunct="1"/>
            <a:r>
              <a:rPr lang="en-US" sz="1100" b="1" dirty="0"/>
              <a:t>History[1]/</a:t>
            </a:r>
            <a:r>
              <a:rPr lang="en-US" sz="1100" b="1" dirty="0" err="1"/>
              <a:t>stEvt:softwareAgent</a:t>
            </a:r>
            <a:r>
              <a:rPr lang="en-US" sz="1100" dirty="0"/>
              <a:t> Adobe Photoshop CS6 (Macintosh) </a:t>
            </a:r>
          </a:p>
          <a:p>
            <a:pPr eaLnBrk="1" hangingPunct="1"/>
            <a:r>
              <a:rPr lang="en-US" sz="1100" b="1" dirty="0"/>
              <a:t>History[1]/</a:t>
            </a:r>
            <a:r>
              <a:rPr lang="en-US" sz="1100" b="1" dirty="0" err="1"/>
              <a:t>stEvt:instanceID</a:t>
            </a:r>
            <a:r>
              <a:rPr lang="en-US" sz="1100" dirty="0"/>
              <a:t> xmp.iid:FE7F1174072068118083F6A4E115F1AC </a:t>
            </a:r>
          </a:p>
          <a:p>
            <a:pPr eaLnBrk="1" hangingPunct="1"/>
            <a:r>
              <a:rPr lang="en-US" sz="1100" b="1" dirty="0"/>
              <a:t>History[1]/</a:t>
            </a:r>
            <a:r>
              <a:rPr lang="en-US" sz="1100" b="1" dirty="0" err="1"/>
              <a:t>stEvt:action</a:t>
            </a:r>
            <a:r>
              <a:rPr lang="en-US" sz="1100" dirty="0"/>
              <a:t> created </a:t>
            </a:r>
          </a:p>
          <a:p>
            <a:pPr eaLnBrk="1" hangingPunct="1"/>
            <a:r>
              <a:rPr lang="en-US" sz="1100" b="1" dirty="0"/>
              <a:t>History[1]</a:t>
            </a:r>
            <a:r>
              <a:rPr lang="en-US" sz="1100" dirty="0"/>
              <a:t> type=</a:t>
            </a:r>
            <a:r>
              <a:rPr lang="en-US" sz="1100" dirty="0" err="1"/>
              <a:t>Struct</a:t>
            </a:r>
            <a:r>
              <a:rPr lang="en-US" sz="1100" dirty="0"/>
              <a:t> </a:t>
            </a:r>
          </a:p>
          <a:p>
            <a:pPr eaLnBrk="1" hangingPunct="1"/>
            <a:r>
              <a:rPr lang="en-US" sz="1100" b="1" dirty="0"/>
              <a:t>History</a:t>
            </a:r>
            <a:r>
              <a:rPr lang="en-US" sz="1100" dirty="0"/>
              <a:t> type=</a:t>
            </a:r>
            <a:r>
              <a:rPr lang="en-US" sz="1100" dirty="0" err="1"/>
              <a:t>Seq</a:t>
            </a:r>
            <a:r>
              <a:rPr lang="en-US" sz="1100" dirty="0"/>
              <a:t> </a:t>
            </a:r>
          </a:p>
          <a:p>
            <a:pPr eaLnBrk="1" hangingPunct="1"/>
            <a:r>
              <a:rPr lang="en-US" sz="1100" b="1" dirty="0"/>
              <a:t>format</a:t>
            </a:r>
            <a:r>
              <a:rPr lang="en-US" sz="1100" dirty="0"/>
              <a:t> image/tiff </a:t>
            </a:r>
          </a:p>
          <a:p>
            <a:pPr eaLnBrk="1" hangingPunct="1"/>
            <a:r>
              <a:rPr lang="en-US" sz="1100" b="1" dirty="0" err="1"/>
              <a:t>DocumentID</a:t>
            </a:r>
            <a:r>
              <a:rPr lang="en-US" sz="1100" dirty="0"/>
              <a:t> xmp.did:FE7F1174072068118083F6A4E115F1AC </a:t>
            </a:r>
          </a:p>
          <a:p>
            <a:pPr eaLnBrk="1" hangingPunct="1"/>
            <a:r>
              <a:rPr lang="en-US" sz="1100" b="1" dirty="0" err="1"/>
              <a:t>CreateDate</a:t>
            </a:r>
            <a:r>
              <a:rPr lang="en-US" sz="1100" dirty="0"/>
              <a:t> 2014-03-20T11:55:38-04:00 </a:t>
            </a:r>
          </a:p>
          <a:p>
            <a:pPr eaLnBrk="1" hangingPunct="1"/>
            <a:r>
              <a:rPr lang="en-US" sz="1100" b="1" dirty="0" err="1"/>
              <a:t>ColorMode</a:t>
            </a:r>
            <a:r>
              <a:rPr lang="en-US" sz="1100" dirty="0"/>
              <a:t> 3 </a:t>
            </a:r>
          </a:p>
          <a:p>
            <a:pPr eaLnBrk="1" hangingPunct="1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 </a:t>
            </a:r>
            <a:r>
              <a:rPr lang="en-US" dirty="0" err="1" smtClean="0"/>
              <a:t>Mendieta</a:t>
            </a:r>
            <a:r>
              <a:rPr lang="en-US" dirty="0" smtClean="0"/>
              <a:t>, </a:t>
            </a:r>
            <a:r>
              <a:rPr lang="en-US" i="1" dirty="0" smtClean="0"/>
              <a:t>Untitled</a:t>
            </a:r>
            <a:r>
              <a:rPr lang="en-US" dirty="0" smtClean="0"/>
              <a:t> </a:t>
            </a:r>
            <a:r>
              <a:rPr lang="en-US" dirty="0" smtClean="0"/>
              <a:t>from the Fetish </a:t>
            </a:r>
            <a:r>
              <a:rPr lang="en-US" dirty="0" smtClean="0"/>
              <a:t>Series, </a:t>
            </a:r>
            <a:r>
              <a:rPr lang="en-US" dirty="0" smtClean="0"/>
              <a:t>1977</a:t>
            </a:r>
            <a:br>
              <a:rPr lang="en-US" dirty="0" smtClean="0"/>
            </a:br>
            <a:r>
              <a:rPr lang="en-US" dirty="0" smtClean="0"/>
              <a:t>earth-body </a:t>
            </a:r>
            <a:r>
              <a:rPr lang="en-US" dirty="0" smtClean="0"/>
              <a:t>work of sand, sticks, and water executed at Old Man's Creek, Iowa City, Iowa 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sz="4000" dirty="0" smtClean="0"/>
              <a:t>Post-minimalism</a:t>
            </a:r>
            <a:endParaRPr lang="en-US" sz="4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274638"/>
            <a:ext cx="2362200" cy="2849562"/>
          </a:xfrm>
        </p:spPr>
        <p:txBody>
          <a:bodyPr/>
          <a:lstStyle/>
          <a:p>
            <a:pPr algn="l"/>
            <a:r>
              <a:rPr lang="en-US" dirty="0" smtClean="0"/>
              <a:t>Georgia O’Keeffe</a:t>
            </a:r>
            <a:br>
              <a:rPr lang="en-US" dirty="0" smtClean="0"/>
            </a:br>
            <a:r>
              <a:rPr lang="en-US" i="1" dirty="0" smtClean="0"/>
              <a:t>Music---Pink and Blue II</a:t>
            </a:r>
            <a:br>
              <a:rPr lang="en-US" i="1" dirty="0" smtClean="0"/>
            </a:br>
            <a:r>
              <a:rPr lang="en-US" dirty="0" smtClean="0"/>
              <a:t>1919</a:t>
            </a:r>
            <a:br>
              <a:rPr lang="en-US" dirty="0" smtClean="0"/>
            </a:br>
            <a:r>
              <a:rPr lang="en-US" dirty="0" smtClean="0"/>
              <a:t>Oil on canvas</a:t>
            </a:r>
            <a:br>
              <a:rPr lang="en-US" dirty="0" smtClean="0"/>
            </a:br>
            <a:r>
              <a:rPr lang="en-US" dirty="0" smtClean="0"/>
              <a:t>36x29”</a:t>
            </a:r>
            <a:br>
              <a:rPr lang="en-US" dirty="0" smtClean="0"/>
            </a:br>
            <a:r>
              <a:rPr lang="en-US" dirty="0" smtClean="0"/>
              <a:t>Whitney Museum of American Art</a:t>
            </a:r>
            <a:br>
              <a:rPr lang="en-US" dirty="0" smtClean="0"/>
            </a:br>
            <a:r>
              <a:rPr lang="en-US" dirty="0" smtClean="0"/>
              <a:t>New York</a:t>
            </a:r>
            <a:endParaRPr lang="en-US" dirty="0"/>
          </a:p>
        </p:txBody>
      </p:sp>
      <p:pic>
        <p:nvPicPr>
          <p:cNvPr id="4" name="Content Placeholder 3" descr="Okeeffe music 19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199" y="76200"/>
            <a:ext cx="5538037" cy="6705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5638800" y="274638"/>
            <a:ext cx="3505200" cy="3687762"/>
          </a:xfrm>
        </p:spPr>
        <p:txBody>
          <a:bodyPr/>
          <a:lstStyle/>
          <a:p>
            <a:pPr algn="l" eaLnBrk="1" hangingPunct="1"/>
            <a:r>
              <a:rPr lang="en-US" sz="2400" smtClean="0">
                <a:solidFill>
                  <a:schemeClr val="bg1"/>
                </a:solidFill>
              </a:rPr>
              <a:t>Eva HESSE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i="1" smtClean="0">
                <a:solidFill>
                  <a:schemeClr val="bg1"/>
                </a:solidFill>
              </a:rPr>
              <a:t>Hang-up</a:t>
            </a:r>
            <a:r>
              <a:rPr lang="en-US" sz="2400" smtClean="0">
                <a:solidFill>
                  <a:schemeClr val="bg1"/>
                </a:solidFill>
              </a:rPr>
              <a:t/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1966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acrylic on cloth over wood and steel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72x84x78”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Art Institute, Chicago</a:t>
            </a:r>
          </a:p>
        </p:txBody>
      </p:sp>
      <p:pic>
        <p:nvPicPr>
          <p:cNvPr id="3075" name="Picture 6" descr="hesse hang up 196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50545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Eva HESSE, </a:t>
            </a:r>
            <a:r>
              <a:rPr lang="en-US" sz="2400" i="1" smtClean="0">
                <a:solidFill>
                  <a:schemeClr val="bg1"/>
                </a:solidFill>
              </a:rPr>
              <a:t>Repetition 19, III</a:t>
            </a:r>
            <a:r>
              <a:rPr lang="en-US" sz="2400" smtClean="0">
                <a:solidFill>
                  <a:schemeClr val="bg1"/>
                </a:solidFill>
              </a:rPr>
              <a:t>, 1968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19 tubular fiberglass units, each approx 20”x12”, 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MoMA, New York</a:t>
            </a:r>
          </a:p>
        </p:txBody>
      </p:sp>
      <p:pic>
        <p:nvPicPr>
          <p:cNvPr id="4099" name="Picture 6" descr="Hesse repetition 19 III 196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8200" y="1271588"/>
            <a:ext cx="7543800" cy="55768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Eva Hesse, </a:t>
            </a:r>
            <a:r>
              <a:rPr lang="en-US" sz="2400" i="1" smtClean="0">
                <a:solidFill>
                  <a:schemeClr val="bg1"/>
                </a:solidFill>
              </a:rPr>
              <a:t>Contingent</a:t>
            </a:r>
            <a:r>
              <a:rPr lang="en-US" sz="2400" smtClean="0">
                <a:solidFill>
                  <a:schemeClr val="bg1"/>
                </a:solidFill>
              </a:rPr>
              <a:t>, 1969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cheesecloth, latex, fiberglass, 8-panel installation, 137x248x43”, Australian National Gallery, Canberra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124" name="Picture 5" descr="Eva HESSE | Contingen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158875"/>
            <a:ext cx="6096000" cy="56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Eva HESSE, </a:t>
            </a:r>
            <a:r>
              <a:rPr lang="en-US" sz="2400" i="1" smtClean="0">
                <a:solidFill>
                  <a:schemeClr val="bg1"/>
                </a:solidFill>
              </a:rPr>
              <a:t>Right After</a:t>
            </a:r>
            <a:r>
              <a:rPr lang="en-US" sz="2400" smtClean="0">
                <a:solidFill>
                  <a:schemeClr val="bg1"/>
                </a:solidFill>
              </a:rPr>
              <a:t>, 1969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fiberglass, 5x18x4’, Milwaukee Art Museum</a:t>
            </a:r>
          </a:p>
        </p:txBody>
      </p:sp>
      <p:pic>
        <p:nvPicPr>
          <p:cNvPr id="6147" name="Picture 6" descr="Hesse Right After 196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19200"/>
            <a:ext cx="9144000" cy="53705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Eva HESSE, </a:t>
            </a:r>
            <a:r>
              <a:rPr lang="en-US" sz="2400" i="1" smtClean="0">
                <a:solidFill>
                  <a:schemeClr val="bg1"/>
                </a:solidFill>
              </a:rPr>
              <a:t>Untitled (Rope piece)</a:t>
            </a:r>
            <a:r>
              <a:rPr lang="en-US" sz="2400" smtClean="0">
                <a:solidFill>
                  <a:schemeClr val="bg1"/>
                </a:solidFill>
              </a:rPr>
              <a:t>, 1970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latex over rope, string and wire, two strands, dimensions vaiable, Whitney Museum of American Art, New York</a:t>
            </a:r>
          </a:p>
        </p:txBody>
      </p:sp>
      <p:pic>
        <p:nvPicPr>
          <p:cNvPr id="7171" name="Picture 6" descr="Hesse untitled rope 197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268413"/>
            <a:ext cx="7696200" cy="55737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>
          <a:xfrm>
            <a:off x="5791200" y="427038"/>
            <a:ext cx="2895600" cy="4068762"/>
          </a:xfrm>
        </p:spPr>
        <p:txBody>
          <a:bodyPr/>
          <a:lstStyle/>
          <a:p>
            <a:pPr algn="l" eaLnBrk="1" hangingPunct="1"/>
            <a:r>
              <a:rPr lang="en-US" sz="2400" smtClean="0">
                <a:solidFill>
                  <a:schemeClr val="bg1"/>
                </a:solidFill>
              </a:rPr>
              <a:t>Eva HESSE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i="1" smtClean="0">
                <a:solidFill>
                  <a:schemeClr val="bg1"/>
                </a:solidFill>
              </a:rPr>
              <a:t>Untitled (7 poles)</a:t>
            </a:r>
            <a:br>
              <a:rPr lang="en-US" sz="2400" i="1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1970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fiberglass over polyethylene over aluminum wire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7 units each 74-111” high and 10-16” in circumference</a:t>
            </a:r>
            <a:r>
              <a:rPr lang="en-US" sz="2400" i="1" smtClean="0">
                <a:solidFill>
                  <a:schemeClr val="bg1"/>
                </a:solidFill>
              </a:rPr>
              <a:t/>
            </a:r>
            <a:br>
              <a:rPr lang="en-US" sz="2400" i="1" smtClean="0">
                <a:solidFill>
                  <a:schemeClr val="bg1"/>
                </a:solidFill>
              </a:rPr>
            </a:br>
            <a:endParaRPr lang="en-US" sz="2400" i="1" smtClean="0">
              <a:solidFill>
                <a:schemeClr val="bg1"/>
              </a:solidFill>
            </a:endParaRPr>
          </a:p>
        </p:txBody>
      </p:sp>
      <p:pic>
        <p:nvPicPr>
          <p:cNvPr id="8195" name="Picture 6" descr="Hesse untitled 7 poles 197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592763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chemeClr val="bg1"/>
                </a:solidFill>
              </a:rPr>
              <a:t>Lynda Benglis,</a:t>
            </a:r>
            <a:r>
              <a:rPr lang="en-US" sz="2400" smtClean="0">
                <a:solidFill>
                  <a:schemeClr val="bg1"/>
                </a:solidFill>
              </a:rPr>
              <a:t> </a:t>
            </a:r>
            <a:r>
              <a:rPr lang="en-US" sz="2400" i="1" smtClean="0">
                <a:solidFill>
                  <a:schemeClr val="bg1"/>
                </a:solidFill>
              </a:rPr>
              <a:t>Fallen Painting</a:t>
            </a:r>
            <a:r>
              <a:rPr lang="en-US" sz="2400" smtClean="0">
                <a:solidFill>
                  <a:schemeClr val="bg1"/>
                </a:solidFill>
              </a:rPr>
              <a:t>, 1968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Pigmented latex rubber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220" name="Picture 7" descr="finch8-8-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Lynda Benglis, self-portrait ad in </a:t>
            </a:r>
            <a:r>
              <a:rPr lang="en-US" sz="2400" i="1" smtClean="0">
                <a:solidFill>
                  <a:schemeClr val="bg1"/>
                </a:solidFill>
              </a:rPr>
              <a:t>Art Forum</a:t>
            </a:r>
            <a:r>
              <a:rPr lang="en-US" sz="2400" smtClean="0">
                <a:solidFill>
                  <a:schemeClr val="bg1"/>
                </a:solidFill>
              </a:rPr>
              <a:t/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November 1974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244" name="Picture 5" descr="repro09_11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43000"/>
            <a:ext cx="8915400" cy="465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2400" smtClean="0">
                <a:solidFill>
                  <a:schemeClr val="bg1"/>
                </a:solidFill>
              </a:rPr>
              <a:t>Pollock 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photograph by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 Hans Namuth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1950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268" name="Picture 4" descr="9500326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9538" y="0"/>
            <a:ext cx="52244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smtClean="0">
                <a:solidFill>
                  <a:schemeClr val="bg1"/>
                </a:solidFill>
              </a:rPr>
              <a:t>“Jackson Pollock: Is he the greatest living painter in the United States?” </a:t>
            </a:r>
            <a:r>
              <a:rPr lang="en-US" sz="2000" b="1" i="1" smtClean="0">
                <a:solidFill>
                  <a:schemeClr val="bg1"/>
                </a:solidFill>
              </a:rPr>
              <a:t>Life Magazine </a:t>
            </a:r>
            <a:r>
              <a:rPr lang="en-US" sz="2000" b="1" smtClean="0">
                <a:solidFill>
                  <a:schemeClr val="bg1"/>
                </a:solidFill>
              </a:rPr>
              <a:t>(1949)</a:t>
            </a:r>
          </a:p>
        </p:txBody>
      </p:sp>
      <p:pic>
        <p:nvPicPr>
          <p:cNvPr id="1229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981200"/>
            <a:ext cx="5791200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>
          <a:xfrm>
            <a:off x="5486400" y="76200"/>
            <a:ext cx="3200400" cy="3886200"/>
          </a:xfrm>
        </p:spPr>
        <p:txBody>
          <a:bodyPr/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0" dirty="0" smtClean="0"/>
              <a:t>Georgia O’Keefe</a:t>
            </a:r>
            <a:br>
              <a:rPr lang="en-US" sz="1800" b="0" dirty="0" smtClean="0"/>
            </a:br>
            <a:r>
              <a:rPr lang="en-US" sz="1800" b="0" dirty="0" smtClean="0"/>
              <a:t>Radiator Building---Night, New York</a:t>
            </a:r>
            <a:br>
              <a:rPr lang="en-US" sz="1800" b="0" dirty="0" smtClean="0"/>
            </a:br>
            <a:r>
              <a:rPr lang="en-US" sz="1800" b="0" dirty="0" smtClean="0"/>
              <a:t>1927</a:t>
            </a:r>
            <a:br>
              <a:rPr lang="en-US" sz="1800" b="0" dirty="0" smtClean="0"/>
            </a:br>
            <a:r>
              <a:rPr lang="en-US" sz="1800" b="0" dirty="0" smtClean="0"/>
              <a:t>Oil on canvas</a:t>
            </a:r>
            <a:br>
              <a:rPr lang="en-US" sz="1800" b="0" dirty="0" smtClean="0"/>
            </a:br>
            <a:r>
              <a:rPr lang="en-US" sz="1800" b="0" dirty="0" smtClean="0"/>
              <a:t>48x30”</a:t>
            </a:r>
            <a:br>
              <a:rPr lang="en-US" sz="1800" b="0" dirty="0" smtClean="0"/>
            </a:br>
            <a:r>
              <a:rPr lang="en-US" sz="1800" b="0" dirty="0" smtClean="0"/>
              <a:t>Carl van </a:t>
            </a:r>
            <a:r>
              <a:rPr lang="en-US" sz="1800" b="0" dirty="0" err="1" smtClean="0"/>
              <a:t>Vechten</a:t>
            </a:r>
            <a:r>
              <a:rPr lang="en-US" sz="1800" b="0" dirty="0" smtClean="0"/>
              <a:t> Gallery of Fine Arts, Fisk University, Nashville, </a:t>
            </a:r>
            <a:r>
              <a:rPr lang="en-US" sz="1800" b="0" dirty="0" err="1" smtClean="0"/>
              <a:t>Tenessee</a:t>
            </a:r>
            <a:endParaRPr lang="en-US" sz="1800" b="0" dirty="0" smtClean="0"/>
          </a:p>
        </p:txBody>
      </p:sp>
      <p:pic>
        <p:nvPicPr>
          <p:cNvPr id="4" name="Picture 3" descr="OKeefe Radiator Blg 1927.jpg"/>
          <p:cNvPicPr>
            <a:picLocks noChangeAspect="1"/>
          </p:cNvPicPr>
          <p:nvPr/>
        </p:nvPicPr>
        <p:blipFill>
          <a:blip r:embed="rId2" cstate="print"/>
          <a:srcRect r="1887"/>
          <a:stretch>
            <a:fillRect/>
          </a:stretch>
        </p:blipFill>
        <p:spPr>
          <a:xfrm>
            <a:off x="616526" y="1"/>
            <a:ext cx="4201234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19800" y="274638"/>
            <a:ext cx="2667000" cy="3230562"/>
          </a:xfrm>
        </p:spPr>
        <p:txBody>
          <a:bodyPr/>
          <a:lstStyle/>
          <a:p>
            <a:pPr algn="l" eaLnBrk="1" hangingPunct="1"/>
            <a:r>
              <a:rPr lang="en-US" sz="2400" smtClean="0">
                <a:solidFill>
                  <a:schemeClr val="bg1"/>
                </a:solidFill>
              </a:rPr>
              <a:t>Lynda Benglis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i="1" smtClean="0">
                <a:solidFill>
                  <a:schemeClr val="bg1"/>
                </a:solidFill>
              </a:rPr>
              <a:t>Untitled</a:t>
            </a:r>
            <a:br>
              <a:rPr lang="en-US" sz="2400" i="1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1970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poured  pigmented polyurethane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122 x 176 x 106 cm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340" name="Picture 5" descr="Bengl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46038"/>
            <a:ext cx="5878513" cy="681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bg1"/>
                </a:solidFill>
              </a:rPr>
              <a:t>BENGLIS, </a:t>
            </a:r>
            <a:r>
              <a:rPr lang="en-US" sz="2400" i="1" dirty="0" smtClean="0">
                <a:solidFill>
                  <a:schemeClr val="bg1"/>
                </a:solidFill>
              </a:rPr>
              <a:t>Pinto</a:t>
            </a:r>
            <a:r>
              <a:rPr lang="en-US" sz="2400" dirty="0" smtClean="0">
                <a:solidFill>
                  <a:schemeClr val="bg1"/>
                </a:solidFill>
              </a:rPr>
              <a:t>, 1971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Polyurethane foam, 10x60x11’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29600" cy="4525963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364" name="Picture 5" descr="Image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9144000" cy="443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Jackie WINSOR, </a:t>
            </a:r>
            <a:r>
              <a:rPr lang="en-US" sz="2400" i="1" smtClean="0">
                <a:solidFill>
                  <a:schemeClr val="bg1"/>
                </a:solidFill>
              </a:rPr>
              <a:t>Double Bound Circle</a:t>
            </a:r>
            <a:r>
              <a:rPr lang="en-US" sz="2400" smtClean="0">
                <a:solidFill>
                  <a:schemeClr val="bg1"/>
                </a:solidFill>
              </a:rPr>
              <a:t>, 1971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hemp, 16x61”, High Museum of Art, Atlanta</a:t>
            </a:r>
          </a:p>
        </p:txBody>
      </p:sp>
      <p:pic>
        <p:nvPicPr>
          <p:cNvPr id="16387" name="Picture 6" descr="Winsor double bound circle 197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0" y="1006475"/>
            <a:ext cx="7620000" cy="58293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Jackie WINSOR, </a:t>
            </a:r>
            <a:r>
              <a:rPr lang="en-US" sz="2400" i="1" smtClean="0">
                <a:solidFill>
                  <a:schemeClr val="bg1"/>
                </a:solidFill>
              </a:rPr>
              <a:t>Bound Square</a:t>
            </a:r>
            <a:r>
              <a:rPr lang="en-US" sz="2400" smtClean="0">
                <a:solidFill>
                  <a:schemeClr val="bg1"/>
                </a:solidFill>
              </a:rPr>
              <a:t>, 1972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wood and twine, 6’3”x6’4”x14”, MoMA, New York</a:t>
            </a:r>
          </a:p>
        </p:txBody>
      </p:sp>
      <p:pic>
        <p:nvPicPr>
          <p:cNvPr id="17411" name="Picture 6" descr="Winsor bound square 197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6000" contrast="-6000"/>
          </a:blip>
          <a:srcRect/>
          <a:stretch>
            <a:fillRect/>
          </a:stretch>
        </p:blipFill>
        <p:spPr>
          <a:xfrm>
            <a:off x="1447800" y="993775"/>
            <a:ext cx="6477000" cy="58054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sz="4000" dirty="0" smtClean="0"/>
              <a:t>Land Art (Earthworks)</a:t>
            </a:r>
            <a:endParaRPr lang="en-US" sz="40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chemeClr val="bg1"/>
                </a:solidFill>
              </a:rPr>
              <a:t>Nancy HOLT</a:t>
            </a:r>
            <a:r>
              <a:rPr lang="en-US" sz="2400" smtClean="0">
                <a:solidFill>
                  <a:schemeClr val="bg1"/>
                </a:solidFill>
              </a:rPr>
              <a:t>, </a:t>
            </a:r>
            <a:r>
              <a:rPr lang="en-US" sz="2400" i="1" smtClean="0">
                <a:solidFill>
                  <a:schemeClr val="bg1"/>
                </a:solidFill>
              </a:rPr>
              <a:t>Sun Tunnels</a:t>
            </a:r>
            <a:r>
              <a:rPr lang="en-US" sz="2400" smtClean="0">
                <a:solidFill>
                  <a:schemeClr val="bg1"/>
                </a:solidFill>
              </a:rPr>
              <a:t>, 1973-76, NW Utah Desert, 86ft long, Tunnel 18ft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364" name="Picture 5" descr="031017-057-s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75" y="860425"/>
            <a:ext cx="8988425" cy="599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chemeClr val="bg1"/>
                </a:solidFill>
              </a:rPr>
              <a:t>Nancy HOLT</a:t>
            </a:r>
            <a:r>
              <a:rPr lang="en-US" sz="2400" smtClean="0">
                <a:solidFill>
                  <a:schemeClr val="bg1"/>
                </a:solidFill>
              </a:rPr>
              <a:t>, </a:t>
            </a:r>
            <a:r>
              <a:rPr lang="en-US" sz="2400" i="1" smtClean="0">
                <a:solidFill>
                  <a:schemeClr val="bg1"/>
                </a:solidFill>
              </a:rPr>
              <a:t>Sun Tunnels</a:t>
            </a:r>
            <a:r>
              <a:rPr lang="en-US" sz="2400" smtClean="0">
                <a:solidFill>
                  <a:schemeClr val="bg1"/>
                </a:solidFill>
              </a:rPr>
              <a:t>, 1973-76, NW Utah Desert, 86ft long, Tunnel 18ft</a:t>
            </a:r>
          </a:p>
        </p:txBody>
      </p:sp>
      <p:pic>
        <p:nvPicPr>
          <p:cNvPr id="16387" name="Picture 6" descr="holt sun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300" t="5746" r="3342" b="5237"/>
          <a:stretch>
            <a:fillRect/>
          </a:stretch>
        </p:blipFill>
        <p:spPr>
          <a:xfrm>
            <a:off x="1893888" y="1143000"/>
            <a:ext cx="5345112" cy="5562600"/>
          </a:xfr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828800"/>
            <a:ext cx="8763000" cy="3505200"/>
          </a:xfrm>
        </p:spPr>
        <p:txBody>
          <a:bodyPr/>
          <a:lstStyle/>
          <a:p>
            <a:pPr marL="609600" indent="-609600"/>
            <a:endParaRPr lang="en-US" sz="4000" b="1" dirty="0">
              <a:solidFill>
                <a:schemeClr val="bg1"/>
              </a:solidFill>
            </a:endParaRPr>
          </a:p>
          <a:p>
            <a:pPr marL="609600" indent="-609600"/>
            <a:r>
              <a:rPr lang="en-US" sz="4000" b="1" dirty="0" smtClean="0">
                <a:solidFill>
                  <a:schemeClr val="bg1"/>
                </a:solidFill>
              </a:rPr>
              <a:t>Feminist Art of the 1970s:</a:t>
            </a:r>
          </a:p>
          <a:p>
            <a:pPr marL="609600" indent="-609600"/>
            <a:r>
              <a:rPr lang="en-US" sz="4000" b="1" dirty="0" smtClean="0">
                <a:solidFill>
                  <a:schemeClr val="bg1"/>
                </a:solidFill>
              </a:rPr>
              <a:t>First Generation Feminism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6" name="Rectangle 6"/>
          <p:cNvSpPr>
            <a:spLocks noGrp="1" noChangeArrowheads="1"/>
          </p:cNvSpPr>
          <p:nvPr>
            <p:ph type="title"/>
          </p:nvPr>
        </p:nvSpPr>
        <p:spPr>
          <a:xfrm>
            <a:off x="5943600" y="990600"/>
            <a:ext cx="2971800" cy="1143000"/>
          </a:xfrm>
        </p:spPr>
        <p:txBody>
          <a:bodyPr/>
          <a:lstStyle/>
          <a:p>
            <a:pPr algn="l"/>
            <a:r>
              <a:rPr lang="en-US" sz="2400">
                <a:solidFill>
                  <a:schemeClr val="bg1"/>
                </a:solidFill>
              </a:rPr>
              <a:t>Miriam SCHAPIRO </a:t>
            </a:r>
            <a:r>
              <a:rPr lang="en-US" sz="2400" i="1">
                <a:solidFill>
                  <a:schemeClr val="bg1"/>
                </a:solidFill>
              </a:rPr>
              <a:t>She Sweeps with Many Colored Brooms</a:t>
            </a:r>
            <a:r>
              <a:rPr lang="en-US" sz="2400">
                <a:solidFill>
                  <a:schemeClr val="bg1"/>
                </a:solidFill>
              </a:rPr>
              <a:t/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1976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acrylic and fabric on canvas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40x32”</a:t>
            </a:r>
          </a:p>
        </p:txBody>
      </p:sp>
      <p:pic>
        <p:nvPicPr>
          <p:cNvPr id="56330" name="Picture 10" descr="schapiro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b="9085"/>
          <a:stretch>
            <a:fillRect/>
          </a:stretch>
        </p:blipFill>
        <p:spPr>
          <a:xfrm>
            <a:off x="0" y="0"/>
            <a:ext cx="5441950" cy="6858000"/>
          </a:xfrm>
          <a:noFill/>
          <a:ln/>
        </p:spPr>
      </p:pic>
      <p:sp>
        <p:nvSpPr>
          <p:cNvPr id="56331" name="Rectangle 11"/>
          <p:cNvSpPr>
            <a:spLocks noGrp="1" noChangeArrowheads="1"/>
          </p:cNvSpPr>
          <p:nvPr>
            <p:ph sz="half" idx="1"/>
          </p:nvPr>
        </p:nvSpPr>
        <p:spPr>
          <a:xfrm>
            <a:off x="457200" y="1524000"/>
            <a:ext cx="4038600" cy="45259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Feminist Art Program, organized by Miriam Schapiro and Judy Chicago, </a:t>
            </a:r>
            <a:r>
              <a:rPr lang="en-US" sz="2400" i="1">
                <a:solidFill>
                  <a:schemeClr val="bg1"/>
                </a:solidFill>
              </a:rPr>
              <a:t>Woman House </a:t>
            </a:r>
            <a:r>
              <a:rPr lang="en-US" sz="2400">
                <a:solidFill>
                  <a:schemeClr val="bg1"/>
                </a:solidFill>
              </a:rPr>
              <a:t>(1971) 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“Menstruation Bathroom” / Sandy Orgel “Linen Closet”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4" name="Picture 8" descr="Sheet_Clos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524000"/>
            <a:ext cx="3392488" cy="5105400"/>
          </a:xfrm>
          <a:prstGeom prst="rect">
            <a:avLst/>
          </a:prstGeom>
          <a:noFill/>
        </p:spPr>
      </p:pic>
      <p:pic>
        <p:nvPicPr>
          <p:cNvPr id="4108" name="Picture 12" descr="3275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600200"/>
            <a:ext cx="3309938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sz="4000" dirty="0" err="1" smtClean="0"/>
              <a:t>Pictorialism</a:t>
            </a:r>
            <a:endParaRPr lang="en-US" sz="40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Feminist Art Program, organized by Miriam Schapiro and Judy Chicago, </a:t>
            </a:r>
            <a:r>
              <a:rPr lang="en-US" sz="2400" i="1">
                <a:solidFill>
                  <a:schemeClr val="bg1"/>
                </a:solidFill>
              </a:rPr>
              <a:t>Woman House </a:t>
            </a:r>
            <a:r>
              <a:rPr lang="en-US" sz="2400">
                <a:solidFill>
                  <a:schemeClr val="bg1"/>
                </a:solidFill>
              </a:rPr>
              <a:t>(1971) 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“Nutrurant Kitchen”</a:t>
            </a:r>
          </a:p>
        </p:txBody>
      </p:sp>
      <p:sp>
        <p:nvSpPr>
          <p:cNvPr id="14344" name="Rectangle 8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345" name="Rectangle 9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41" name="Picture 5" descr="3275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8538" y="1447800"/>
            <a:ext cx="3649662" cy="5334000"/>
          </a:xfrm>
          <a:prstGeom prst="rect">
            <a:avLst/>
          </a:prstGeom>
          <a:noFill/>
        </p:spPr>
      </p:pic>
      <p:pic>
        <p:nvPicPr>
          <p:cNvPr id="14342" name="Picture 6" descr="04composite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 r="52184"/>
          <a:stretch>
            <a:fillRect/>
          </a:stretch>
        </p:blipFill>
        <p:spPr>
          <a:xfrm>
            <a:off x="762000" y="1447800"/>
            <a:ext cx="3581400" cy="5334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Feminist Art Program, organized by Miriam Schapiro and Judy Chicago, </a:t>
            </a:r>
            <a:r>
              <a:rPr lang="en-US" sz="2400" i="1">
                <a:solidFill>
                  <a:schemeClr val="bg1"/>
                </a:solidFill>
              </a:rPr>
              <a:t>Woman House </a:t>
            </a:r>
            <a:r>
              <a:rPr lang="en-US" sz="2400">
                <a:solidFill>
                  <a:schemeClr val="bg1"/>
                </a:solidFill>
              </a:rPr>
              <a:t>(1971) 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“Leah’s Room”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7" name="Picture 7" descr="1497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1143000"/>
            <a:ext cx="3695700" cy="5715000"/>
          </a:xfrm>
          <a:prstGeom prst="rect">
            <a:avLst/>
          </a:prstGeom>
          <a:noFill/>
        </p:spPr>
      </p:pic>
      <p:pic>
        <p:nvPicPr>
          <p:cNvPr id="15369" name="Picture 9" descr="3275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063750"/>
            <a:ext cx="4953000" cy="3270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Feminist Art Program, organized by Miriam Schapiro and Judy Chicago, </a:t>
            </a:r>
            <a:r>
              <a:rPr lang="en-US" sz="2400" i="1">
                <a:solidFill>
                  <a:schemeClr val="bg1"/>
                </a:solidFill>
              </a:rPr>
              <a:t>Woman House </a:t>
            </a:r>
            <a:r>
              <a:rPr lang="en-US" sz="2400">
                <a:solidFill>
                  <a:schemeClr val="bg1"/>
                </a:solidFill>
              </a:rPr>
              <a:t>(1971) 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Performances: “Ironing” / “Scrubbing”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438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40" name="Picture 8" descr="1497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600200"/>
            <a:ext cx="3556000" cy="5105400"/>
          </a:xfrm>
          <a:prstGeom prst="rect">
            <a:avLst/>
          </a:prstGeom>
          <a:noFill/>
        </p:spPr>
      </p:pic>
      <p:pic>
        <p:nvPicPr>
          <p:cNvPr id="18442" name="Picture 10" descr="1497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905000"/>
            <a:ext cx="5410200" cy="3562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Newspaper coverage of the 1977 serial rapes and murders by the “Hillside Strangler”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9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00200"/>
            <a:ext cx="6705600" cy="447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Suzanne Lacy and Leslie Labowitz</a:t>
            </a:r>
            <a:r>
              <a:rPr lang="en-US" sz="2400" b="1">
                <a:solidFill>
                  <a:schemeClr val="bg1"/>
                </a:solidFill>
              </a:rPr>
              <a:t/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chemeClr val="bg1"/>
                </a:solidFill>
              </a:rPr>
              <a:t> </a:t>
            </a:r>
            <a:r>
              <a:rPr lang="en-US" sz="2400" i="1">
                <a:solidFill>
                  <a:schemeClr val="bg1"/>
                </a:solidFill>
              </a:rPr>
              <a:t>In Mourning and in Rage</a:t>
            </a:r>
            <a:r>
              <a:rPr lang="en-US" sz="2400">
                <a:solidFill>
                  <a:schemeClr val="bg1"/>
                </a:solidFill>
              </a:rPr>
              <a:t/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Media event memorial for Victims of Hillside Strangler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Los Angeles, CA, 1977 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4" name="Picture 4" descr="fig34-m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609725"/>
            <a:ext cx="6705600" cy="4486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Suzanne Lacy and Leslie Labowitz</a:t>
            </a:r>
            <a:r>
              <a:rPr lang="en-US" sz="2400" b="1">
                <a:solidFill>
                  <a:schemeClr val="bg1"/>
                </a:solidFill>
              </a:rPr>
              <a:t/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chemeClr val="bg1"/>
                </a:solidFill>
              </a:rPr>
              <a:t> </a:t>
            </a:r>
            <a:r>
              <a:rPr lang="en-US" sz="2400" i="1">
                <a:solidFill>
                  <a:schemeClr val="bg1"/>
                </a:solidFill>
              </a:rPr>
              <a:t>In Mourning and in Rage</a:t>
            </a:r>
            <a:r>
              <a:rPr lang="en-US" sz="2400">
                <a:solidFill>
                  <a:schemeClr val="bg1"/>
                </a:solidFill>
              </a:rPr>
              <a:t/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Media event memorial for Victims of Hillside Strangler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Los Angeles, CA, 1977 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7" name="Picture 9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00200"/>
            <a:ext cx="6781800" cy="452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Suzanne Lacy and Leslie Labowitz</a:t>
            </a:r>
            <a:r>
              <a:rPr lang="en-US" sz="2400" b="1">
                <a:solidFill>
                  <a:schemeClr val="bg1"/>
                </a:solidFill>
              </a:rPr>
              <a:t/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chemeClr val="bg1"/>
                </a:solidFill>
              </a:rPr>
              <a:t> </a:t>
            </a:r>
            <a:r>
              <a:rPr lang="en-US" sz="2400" i="1">
                <a:solidFill>
                  <a:schemeClr val="bg1"/>
                </a:solidFill>
              </a:rPr>
              <a:t>In Mourning and in Rage</a:t>
            </a:r>
            <a:r>
              <a:rPr lang="en-US" sz="2400">
                <a:solidFill>
                  <a:schemeClr val="bg1"/>
                </a:solidFill>
              </a:rPr>
              <a:t/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Media event memorial for Victims of Hillside Strangler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Los Angeles, CA, 1977 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8" name="Picture 6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51000"/>
            <a:ext cx="6781800" cy="452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Suzanne Lacy and Leslie Labowitz</a:t>
            </a:r>
            <a:r>
              <a:rPr lang="en-US" sz="2400" b="1">
                <a:solidFill>
                  <a:schemeClr val="bg1"/>
                </a:solidFill>
              </a:rPr>
              <a:t/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chemeClr val="bg1"/>
                </a:solidFill>
              </a:rPr>
              <a:t> </a:t>
            </a:r>
            <a:r>
              <a:rPr lang="en-US" sz="2400" i="1">
                <a:solidFill>
                  <a:schemeClr val="bg1"/>
                </a:solidFill>
              </a:rPr>
              <a:t>In Mourning and in Rage</a:t>
            </a:r>
            <a:r>
              <a:rPr lang="en-US" sz="2400">
                <a:solidFill>
                  <a:schemeClr val="bg1"/>
                </a:solidFill>
              </a:rPr>
              <a:t/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Media event memorial for Victims of Hillside Strangler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Los Angeles, CA, 1977 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62" name="Picture 6" descr="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25600"/>
            <a:ext cx="6705600" cy="447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686800" cy="1143000"/>
          </a:xfrm>
        </p:spPr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Judy Chicago, </a:t>
            </a:r>
            <a:r>
              <a:rPr lang="en-US" sz="2400" i="1">
                <a:solidFill>
                  <a:schemeClr val="bg1"/>
                </a:solidFill>
              </a:rPr>
              <a:t>The Dinner Party</a:t>
            </a:r>
            <a:r>
              <a:rPr lang="en-US" sz="2400">
                <a:solidFill>
                  <a:schemeClr val="bg1"/>
                </a:solidFill>
              </a:rPr>
              <a:t>, 1979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mixed media, 48x42x3ft, Collection of the Dinner Party Trust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51" name="Picture 7" descr="022"/>
          <p:cNvPicPr>
            <a:picLocks noChangeAspect="1" noChangeArrowheads="1"/>
          </p:cNvPicPr>
          <p:nvPr/>
        </p:nvPicPr>
        <p:blipFill>
          <a:blip r:embed="rId2" cstate="print">
            <a:lum bright="-6000" contrast="18000"/>
          </a:blip>
          <a:srcRect/>
          <a:stretch>
            <a:fillRect/>
          </a:stretch>
        </p:blipFill>
        <p:spPr bwMode="auto">
          <a:xfrm>
            <a:off x="914400" y="1014413"/>
            <a:ext cx="7239000" cy="5875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7" name="Picture 5" descr="dinnerparty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2088"/>
            <a:ext cx="9144000" cy="6513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495800" cy="2697162"/>
          </a:xfrm>
        </p:spPr>
        <p:txBody>
          <a:bodyPr/>
          <a:lstStyle/>
          <a:p>
            <a:pPr algn="l"/>
            <a:r>
              <a:rPr lang="en-US"/>
              <a:t>Jane Reece</a:t>
            </a:r>
            <a:br>
              <a:rPr lang="en-US"/>
            </a:br>
            <a:r>
              <a:rPr lang="en-US" i="1"/>
              <a:t>The Poinsettia Girl (Self-portrait)</a:t>
            </a:r>
            <a:br>
              <a:rPr lang="en-US" i="1"/>
            </a:br>
            <a:r>
              <a:rPr lang="en-US"/>
              <a:t>1907</a:t>
            </a:r>
            <a:br>
              <a:rPr lang="en-US"/>
            </a:br>
            <a:r>
              <a:rPr lang="en-US"/>
              <a:t>sepia-toned gelatin silver print</a:t>
            </a:r>
          </a:p>
        </p:txBody>
      </p:sp>
      <p:pic>
        <p:nvPicPr>
          <p:cNvPr id="16390" name="Picture 6" descr="Reece 1907 Poinsettia Girl self por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53100" y="0"/>
            <a:ext cx="2801938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Judy Chicago, </a:t>
            </a:r>
            <a:r>
              <a:rPr lang="en-US" sz="2400" i="1">
                <a:solidFill>
                  <a:schemeClr val="bg1"/>
                </a:solidFill>
              </a:rPr>
              <a:t>The Dinner Party</a:t>
            </a:r>
            <a:r>
              <a:rPr lang="en-US" sz="2400">
                <a:solidFill>
                  <a:schemeClr val="bg1"/>
                </a:solidFill>
              </a:rPr>
              <a:t>, 1979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4" name="Picture 8" descr="judy-chicago-dickinso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275" y="1600200"/>
            <a:ext cx="3590925" cy="4800600"/>
          </a:xfrm>
          <a:prstGeom prst="rect">
            <a:avLst/>
          </a:prstGeom>
          <a:noFill/>
        </p:spPr>
      </p:pic>
      <p:pic>
        <p:nvPicPr>
          <p:cNvPr id="9226" name="Picture 10" descr="judy-chicago-woolf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1600200"/>
            <a:ext cx="3605213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Judy Chicago, </a:t>
            </a:r>
            <a:r>
              <a:rPr lang="en-US" sz="2400" i="1">
                <a:solidFill>
                  <a:schemeClr val="bg1"/>
                </a:solidFill>
              </a:rPr>
              <a:t>The Dinner Party</a:t>
            </a:r>
            <a:r>
              <a:rPr lang="en-US" sz="2400">
                <a:solidFill>
                  <a:schemeClr val="bg1"/>
                </a:solidFill>
              </a:rPr>
              <a:t>, 1979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9" name="Picture 5" descr="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914400"/>
            <a:ext cx="5867400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Nancy Spero, </a:t>
            </a:r>
            <a:r>
              <a:rPr lang="en-US" sz="2400" i="1">
                <a:solidFill>
                  <a:schemeClr val="bg1"/>
                </a:solidFill>
              </a:rPr>
              <a:t>Family Group</a:t>
            </a:r>
            <a:r>
              <a:rPr lang="en-US" sz="2400">
                <a:solidFill>
                  <a:schemeClr val="bg1"/>
                </a:solidFill>
              </a:rPr>
              <a:t> 1953-1954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 oil on canvas, 39 x 27 in 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Nancy Spero, </a:t>
            </a:r>
            <a:r>
              <a:rPr lang="en-US" sz="2400" i="1">
                <a:solidFill>
                  <a:schemeClr val="bg1"/>
                </a:solidFill>
              </a:rPr>
              <a:t>Ferocious Mother,</a:t>
            </a:r>
            <a:r>
              <a:rPr lang="en-US" sz="2400">
                <a:solidFill>
                  <a:schemeClr val="bg1"/>
                </a:solidFill>
              </a:rPr>
              <a:t> 1962 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oil on canvas, 64.25 x 51 in </a:t>
            </a:r>
          </a:p>
        </p:txBody>
      </p:sp>
      <p:sp>
        <p:nvSpPr>
          <p:cNvPr id="30727" name="Rectangle 7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728" name="Rectangle 8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5" name="Picture 5" descr="677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413" y="1524000"/>
            <a:ext cx="3922712" cy="5334000"/>
          </a:xfrm>
          <a:prstGeom prst="rect">
            <a:avLst/>
          </a:prstGeom>
          <a:noFill/>
        </p:spPr>
      </p:pic>
      <p:pic>
        <p:nvPicPr>
          <p:cNvPr id="30730" name="Picture 10" descr="677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600200"/>
            <a:ext cx="4184650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Nancy Spero, </a:t>
            </a:r>
            <a:r>
              <a:rPr lang="en-US" sz="2400" i="1">
                <a:solidFill>
                  <a:schemeClr val="bg1"/>
                </a:solidFill>
              </a:rPr>
              <a:t>Miss Liberty, Victims</a:t>
            </a:r>
            <a:r>
              <a:rPr lang="en-US" sz="2400">
                <a:solidFill>
                  <a:schemeClr val="bg1"/>
                </a:solidFill>
              </a:rPr>
              <a:t> 1966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gouache and ink on paper, 24 x </a:t>
            </a:r>
            <a:r>
              <a:rPr lang="en-US" sz="2400" b="1">
                <a:solidFill>
                  <a:schemeClr val="bg1"/>
                </a:solidFill>
              </a:rPr>
              <a:t>w:</a:t>
            </a:r>
            <a:r>
              <a:rPr lang="en-US" sz="2400">
                <a:solidFill>
                  <a:schemeClr val="bg1"/>
                </a:solidFill>
              </a:rPr>
              <a:t> 36 in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7" name="Picture 5" descr="678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1413"/>
            <a:ext cx="8458200" cy="5656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Nancy Spero, </a:t>
            </a:r>
            <a:r>
              <a:rPr lang="en-US" sz="2400" i="1">
                <a:solidFill>
                  <a:schemeClr val="bg1"/>
                </a:solidFill>
              </a:rPr>
              <a:t>Torture of Women</a:t>
            </a:r>
            <a:r>
              <a:rPr lang="en-US" sz="2400">
                <a:solidFill>
                  <a:schemeClr val="bg1"/>
                </a:solidFill>
              </a:rPr>
              <a:t>, 1985-1989 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handprinting and typewriter collage on paper, 64 x 200 in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701" name="Picture 5" descr="678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150" y="1066800"/>
            <a:ext cx="7410450" cy="5756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960438"/>
            <a:ext cx="3657600" cy="1935162"/>
          </a:xfrm>
        </p:spPr>
        <p:txBody>
          <a:bodyPr/>
          <a:lstStyle/>
          <a:p>
            <a:pPr algn="l"/>
            <a:r>
              <a:rPr lang="en-US" sz="2000" b="1" i="1" dirty="0" smtClean="0">
                <a:solidFill>
                  <a:schemeClr val="bg1"/>
                </a:solidFill>
              </a:rPr>
              <a:t>Martha </a:t>
            </a:r>
            <a:r>
              <a:rPr lang="en-US" sz="2000" b="1" i="1" dirty="0" err="1" smtClean="0">
                <a:solidFill>
                  <a:schemeClr val="bg1"/>
                </a:solidFill>
              </a:rPr>
              <a:t>Rosler</a:t>
            </a:r>
            <a:r>
              <a:rPr lang="en-US" sz="2000" b="1" i="1" dirty="0" smtClean="0">
                <a:solidFill>
                  <a:schemeClr val="bg1"/>
                </a:solidFill>
              </a:rPr>
              <a:t>, Red Stripe Kitchen</a:t>
            </a:r>
            <a:r>
              <a:rPr lang="en-US" sz="2000" b="1" dirty="0" smtClean="0">
                <a:solidFill>
                  <a:schemeClr val="bg1"/>
                </a:solidFill>
              </a:rPr>
              <a:t> (from the series </a:t>
            </a:r>
            <a:r>
              <a:rPr lang="en-US" sz="2000" b="1" i="1" dirty="0" smtClean="0">
                <a:solidFill>
                  <a:schemeClr val="bg1"/>
                </a:solidFill>
              </a:rPr>
              <a:t>Bringing the War Home: House Beautiful</a:t>
            </a:r>
            <a:r>
              <a:rPr lang="en-US" sz="2000" b="1" dirty="0" smtClean="0">
                <a:solidFill>
                  <a:schemeClr val="bg1"/>
                </a:solidFill>
              </a:rPr>
              <a:t>), 1967–72. Photomontage, printed as a color photograph, edition 8/10, image: 23 1/4 x 17 3/4 inches (59.1 x 45.1 cm). Solomon R. Guggenheim Museum, New York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33400"/>
            <a:ext cx="3886200" cy="546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029200" y="4724400"/>
            <a:ext cx="381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www.youtube.com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watch?v</a:t>
            </a:r>
            <a:r>
              <a:rPr lang="en-US" dirty="0">
                <a:solidFill>
                  <a:schemeClr val="bg1"/>
                </a:solidFill>
              </a:rPr>
              <a:t>=Vm5vZaE8Ysc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39624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hlinkClick r:id="rId3"/>
              </a:rPr>
              <a:t>Rosler</a:t>
            </a:r>
            <a:r>
              <a:rPr lang="en-US" sz="2000" b="1" dirty="0" smtClean="0">
                <a:solidFill>
                  <a:schemeClr val="bg1"/>
                </a:solidFill>
                <a:hlinkClick r:id="rId3"/>
              </a:rPr>
              <a:t> "Semiotics of the Kitchen" (1975) video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075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>
          <a:xfrm>
            <a:off x="6400800" y="-152400"/>
            <a:ext cx="2895600" cy="3230563"/>
          </a:xfrm>
        </p:spPr>
        <p:txBody>
          <a:bodyPr/>
          <a:lstStyle/>
          <a:p>
            <a:pPr algn="l"/>
            <a:r>
              <a:rPr lang="en-US" sz="2400">
                <a:solidFill>
                  <a:schemeClr val="bg1"/>
                </a:solidFill>
              </a:rPr>
              <a:t>Carolee Schneemann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 i="1">
                <a:solidFill>
                  <a:schemeClr val="bg1"/>
                </a:solidFill>
              </a:rPr>
              <a:t>Eye Body</a:t>
            </a:r>
            <a:r>
              <a:rPr lang="en-US" sz="2400">
                <a:solidFill>
                  <a:schemeClr val="bg1"/>
                </a:solidFill>
              </a:rPr>
              <a:t/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1963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36 transformative actions for the camera</a:t>
            </a:r>
          </a:p>
        </p:txBody>
      </p:sp>
      <p:sp>
        <p:nvSpPr>
          <p:cNvPr id="33797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9" name="Picture 7" descr="Carolee-Schneemann-Eye-bod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38"/>
            <a:ext cx="6164263" cy="6811962"/>
          </a:xfrm>
          <a:prstGeom prst="rect">
            <a:avLst/>
          </a:prstGeom>
          <a:noFill/>
        </p:spPr>
      </p:pic>
      <p:pic>
        <p:nvPicPr>
          <p:cNvPr id="33801" name="Picture 9" descr="ean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3124200"/>
            <a:ext cx="2857500" cy="3686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400800" y="-152400"/>
            <a:ext cx="2895600" cy="3230563"/>
          </a:xfrm>
        </p:spPr>
        <p:txBody>
          <a:bodyPr/>
          <a:lstStyle/>
          <a:p>
            <a:pPr algn="l"/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2" name="Picture 4" descr="Carolee-Schneemann-Eye-bod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38"/>
            <a:ext cx="6164263" cy="6811962"/>
          </a:xfrm>
          <a:prstGeom prst="rect">
            <a:avLst/>
          </a:prstGeom>
          <a:noFill/>
        </p:spPr>
      </p:pic>
      <p:pic>
        <p:nvPicPr>
          <p:cNvPr id="73735" name="Picture 7" descr="ch515x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295400"/>
            <a:ext cx="2314575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274638"/>
            <a:ext cx="3352800" cy="3001962"/>
          </a:xfrm>
        </p:spPr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Carolee Schneemann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 i="1">
                <a:solidFill>
                  <a:schemeClr val="bg1"/>
                </a:solidFill>
              </a:rPr>
              <a:t>Meat Joy</a:t>
            </a:r>
            <a:r>
              <a:rPr lang="en-US" sz="2400">
                <a:solidFill>
                  <a:schemeClr val="bg1"/>
                </a:solidFill>
              </a:rPr>
              <a:t/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Paris 1964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3" name="Picture 5" descr="meatj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81600" cy="3322638"/>
          </a:xfrm>
          <a:prstGeom prst="rect">
            <a:avLst/>
          </a:prstGeom>
          <a:noFill/>
        </p:spPr>
      </p:pic>
      <p:pic>
        <p:nvPicPr>
          <p:cNvPr id="37895" name="Picture 7" descr="meatjo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425825"/>
            <a:ext cx="4953000" cy="3508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Carolee Schneemann </a:t>
            </a:r>
            <a:r>
              <a:rPr lang="en-US" sz="2400" i="1">
                <a:solidFill>
                  <a:schemeClr val="bg1"/>
                </a:solidFill>
              </a:rPr>
              <a:t>Interior Scroll</a:t>
            </a:r>
            <a:r>
              <a:rPr lang="en-US" sz="2400">
                <a:solidFill>
                  <a:schemeClr val="bg1"/>
                </a:solidFill>
              </a:rPr>
              <a:t>, 1975</a:t>
            </a:r>
          </a:p>
        </p:txBody>
      </p:sp>
      <p:pic>
        <p:nvPicPr>
          <p:cNvPr id="44038" name="Picture 6" descr="schneemann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730" r="893" b="3127"/>
          <a:stretch>
            <a:fillRect/>
          </a:stretch>
        </p:blipFill>
        <p:spPr>
          <a:xfrm>
            <a:off x="381000" y="990600"/>
            <a:ext cx="8458200" cy="54102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sz="4000" dirty="0" smtClean="0"/>
              <a:t>Harlem Renaissance</a:t>
            </a:r>
            <a:endParaRPr lang="en-US" sz="40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Carolee Schneemann </a:t>
            </a:r>
            <a:r>
              <a:rPr lang="en-US" sz="2400" i="1">
                <a:solidFill>
                  <a:schemeClr val="bg1"/>
                </a:solidFill>
              </a:rPr>
              <a:t>Interior Scroll</a:t>
            </a:r>
            <a:r>
              <a:rPr lang="en-US" sz="2400">
                <a:solidFill>
                  <a:schemeClr val="bg1"/>
                </a:solidFill>
              </a:rPr>
              <a:t>, 1975</a:t>
            </a:r>
          </a:p>
        </p:txBody>
      </p:sp>
      <p:sp>
        <p:nvSpPr>
          <p:cNvPr id="35848" name="Rectangle 8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50" name="Picture 10" descr="interior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914400"/>
            <a:ext cx="4062413" cy="5943600"/>
          </a:xfrm>
          <a:prstGeom prst="rect">
            <a:avLst/>
          </a:prstGeom>
          <a:noFill/>
        </p:spPr>
      </p:pic>
      <p:pic>
        <p:nvPicPr>
          <p:cNvPr id="35851" name="Picture 11" descr="schneemann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24142" t="17230" r="47807" b="18283"/>
          <a:stretch>
            <a:fillRect/>
          </a:stretch>
        </p:blipFill>
        <p:spPr>
          <a:xfrm>
            <a:off x="457200" y="914400"/>
            <a:ext cx="3844925" cy="59436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2400">
                <a:solidFill>
                  <a:schemeClr val="bg1"/>
                </a:solidFill>
              </a:rPr>
              <a:t>Hannah Willke, </a:t>
            </a:r>
            <a:r>
              <a:rPr lang="en-US" sz="2400" i="1">
                <a:solidFill>
                  <a:schemeClr val="bg1"/>
                </a:solidFill>
              </a:rPr>
              <a:t>S.O.S. Starification Object Series</a:t>
            </a:r>
            <a:r>
              <a:rPr lang="en-US" sz="2400">
                <a:solidFill>
                  <a:schemeClr val="bg1"/>
                </a:solidFill>
              </a:rPr>
              <a:t>, 1974-82, Mixed media, 40x58”</a:t>
            </a:r>
          </a:p>
        </p:txBody>
      </p:sp>
      <p:pic>
        <p:nvPicPr>
          <p:cNvPr id="39943" name="Picture 7" descr="wilk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942975"/>
            <a:ext cx="8610600" cy="59150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029200" y="274638"/>
            <a:ext cx="3886200" cy="3306762"/>
          </a:xfrm>
        </p:spPr>
        <p:txBody>
          <a:bodyPr/>
          <a:lstStyle/>
          <a:p>
            <a:pPr algn="l"/>
            <a:r>
              <a:rPr lang="en-US" sz="2400">
                <a:solidFill>
                  <a:schemeClr val="bg1"/>
                </a:solidFill>
              </a:rPr>
              <a:t>Hannah Willke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 i="1">
                <a:solidFill>
                  <a:schemeClr val="bg1"/>
                </a:solidFill>
              </a:rPr>
              <a:t>S.O.S. Starification Object Series</a:t>
            </a:r>
            <a:r>
              <a:rPr lang="en-US" sz="2400">
                <a:solidFill>
                  <a:schemeClr val="bg1"/>
                </a:solidFill>
              </a:rPr>
              <a:t/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1974-82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Mixed media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40x58”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5" name="Picture 5" descr="sosdetail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6200"/>
            <a:ext cx="4419600" cy="662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Eleanor </a:t>
            </a:r>
            <a:r>
              <a:rPr lang="en-US" sz="2000" b="1" dirty="0" err="1" smtClean="0">
                <a:solidFill>
                  <a:schemeClr val="bg1"/>
                </a:solidFill>
              </a:rPr>
              <a:t>Antin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i="1" dirty="0" smtClean="0">
                <a:solidFill>
                  <a:schemeClr val="bg1"/>
                </a:solidFill>
              </a:rPr>
              <a:t>The King of Solana Beach</a:t>
            </a:r>
            <a:r>
              <a:rPr lang="en-US" sz="2000" b="1" dirty="0" smtClean="0">
                <a:solidFill>
                  <a:schemeClr val="bg1"/>
                </a:solidFill>
              </a:rPr>
              <a:t>, 1974, one of a series of eight 6x9” photographs of a performance, San Diego, California.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752600"/>
            <a:ext cx="7162800" cy="487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Mary Kelly, </a:t>
            </a:r>
            <a:r>
              <a:rPr lang="en-US" sz="2000" b="1" i="1" dirty="0" smtClean="0">
                <a:solidFill>
                  <a:schemeClr val="bg1"/>
                </a:solidFill>
              </a:rPr>
              <a:t>Post Partum Documentation VI</a:t>
            </a:r>
            <a:r>
              <a:rPr lang="en-US" sz="2000" b="1" dirty="0" smtClean="0">
                <a:solidFill>
                  <a:schemeClr val="bg1"/>
                </a:solidFill>
              </a:rPr>
              <a:t>, 1978, Perspex unit, white card, resin, slate. 1 of the 15 units, 20x25.5cm each.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371600"/>
            <a:ext cx="3886200" cy="489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2514600"/>
            <a:ext cx="8763000" cy="3505200"/>
          </a:xfrm>
        </p:spPr>
        <p:txBody>
          <a:bodyPr/>
          <a:lstStyle/>
          <a:p>
            <a:pPr marL="609600" indent="-609600" eaLnBrk="1" hangingPunct="1"/>
            <a:r>
              <a:rPr lang="en-US" sz="4000" b="1" dirty="0" smtClean="0">
                <a:solidFill>
                  <a:schemeClr val="bg1"/>
                </a:solidFill>
              </a:rPr>
              <a:t>Postmodernism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SHERMAN </a:t>
            </a:r>
            <a:r>
              <a:rPr lang="en-US" sz="2400" i="1" smtClean="0">
                <a:solidFill>
                  <a:schemeClr val="bg1"/>
                </a:solidFill>
              </a:rPr>
              <a:t>Untitled #</a:t>
            </a:r>
            <a:r>
              <a:rPr lang="en-US" sz="2400" smtClean="0">
                <a:solidFill>
                  <a:schemeClr val="bg1"/>
                </a:solidFill>
              </a:rPr>
              <a:t>92 ,1981</a:t>
            </a:r>
          </a:p>
        </p:txBody>
      </p:sp>
      <p:pic>
        <p:nvPicPr>
          <p:cNvPr id="14338" name="Picture 7" descr="Sherman 92 198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95400"/>
            <a:ext cx="9144000" cy="4832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Cindy SHERMAN </a:t>
            </a:r>
            <a:r>
              <a:rPr lang="en-US" sz="2400" i="1" smtClean="0">
                <a:solidFill>
                  <a:schemeClr val="bg1"/>
                </a:solidFill>
              </a:rPr>
              <a:t>Untitled #2,</a:t>
            </a:r>
            <a:r>
              <a:rPr lang="en-US" sz="2400" smtClean="0">
                <a:solidFill>
                  <a:schemeClr val="bg1"/>
                </a:solidFill>
              </a:rPr>
              <a:t> 1977 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 SHERMAN </a:t>
            </a:r>
            <a:r>
              <a:rPr lang="en-US" sz="2400" i="1" smtClean="0">
                <a:solidFill>
                  <a:schemeClr val="bg1"/>
                </a:solidFill>
              </a:rPr>
              <a:t>Untitled #</a:t>
            </a:r>
            <a:r>
              <a:rPr lang="en-US" sz="2400" smtClean="0">
                <a:solidFill>
                  <a:schemeClr val="bg1"/>
                </a:solidFill>
              </a:rPr>
              <a:t>11, 1978</a:t>
            </a:r>
          </a:p>
        </p:txBody>
      </p:sp>
      <p:pic>
        <p:nvPicPr>
          <p:cNvPr id="15362" name="Picture 7" descr="Sherman 2 197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341438"/>
            <a:ext cx="3894138" cy="4906962"/>
          </a:xfrm>
        </p:spPr>
      </p:pic>
      <p:pic>
        <p:nvPicPr>
          <p:cNvPr id="15363" name="Picture 8" descr="Sherman 11 197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38600" y="1371600"/>
            <a:ext cx="5105400" cy="3714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SHERMAN </a:t>
            </a:r>
            <a:r>
              <a:rPr lang="en-US" sz="2400" i="1" smtClean="0">
                <a:solidFill>
                  <a:schemeClr val="bg1"/>
                </a:solidFill>
              </a:rPr>
              <a:t>Untitled #</a:t>
            </a:r>
            <a:r>
              <a:rPr lang="en-US" sz="2400" smtClean="0">
                <a:solidFill>
                  <a:schemeClr val="bg1"/>
                </a:solidFill>
              </a:rPr>
              <a:t> 13, 1978 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 SHERMAN </a:t>
            </a:r>
            <a:r>
              <a:rPr lang="en-US" sz="2400" i="1" smtClean="0">
                <a:solidFill>
                  <a:schemeClr val="bg1"/>
                </a:solidFill>
              </a:rPr>
              <a:t>Untitled #</a:t>
            </a:r>
            <a:r>
              <a:rPr lang="en-US" sz="2400" smtClean="0">
                <a:solidFill>
                  <a:schemeClr val="bg1"/>
                </a:solidFill>
              </a:rPr>
              <a:t> 52, 1979</a:t>
            </a:r>
          </a:p>
        </p:txBody>
      </p:sp>
      <p:pic>
        <p:nvPicPr>
          <p:cNvPr id="16386" name="Picture 7" descr="Sherman 13 197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88" y="1447800"/>
            <a:ext cx="3916362" cy="4953000"/>
          </a:xfrm>
        </p:spPr>
      </p:pic>
      <p:pic>
        <p:nvPicPr>
          <p:cNvPr id="16387" name="Picture 8" descr="Sherman 52 197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14800" y="1979613"/>
            <a:ext cx="5029200" cy="33543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SHERMAN </a:t>
            </a:r>
            <a:r>
              <a:rPr lang="en-US" sz="2400" i="1" smtClean="0">
                <a:solidFill>
                  <a:schemeClr val="bg1"/>
                </a:solidFill>
              </a:rPr>
              <a:t>Untitled #</a:t>
            </a:r>
            <a:r>
              <a:rPr lang="en-US" sz="2400" smtClean="0">
                <a:solidFill>
                  <a:schemeClr val="bg1"/>
                </a:solidFill>
              </a:rPr>
              <a:t> 35, 1979 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SHERMAN </a:t>
            </a:r>
            <a:r>
              <a:rPr lang="en-US" sz="2400" i="1" smtClean="0">
                <a:solidFill>
                  <a:schemeClr val="bg1"/>
                </a:solidFill>
              </a:rPr>
              <a:t>Untitled #</a:t>
            </a:r>
            <a:r>
              <a:rPr lang="en-US" sz="2400" smtClean="0">
                <a:solidFill>
                  <a:schemeClr val="bg1"/>
                </a:solidFill>
              </a:rPr>
              <a:t> 56, 1980</a:t>
            </a:r>
          </a:p>
        </p:txBody>
      </p:sp>
      <p:pic>
        <p:nvPicPr>
          <p:cNvPr id="17410" name="Picture 7" descr="Sherman 35 197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914400"/>
            <a:ext cx="4071938" cy="5943600"/>
          </a:xfrm>
        </p:spPr>
      </p:pic>
      <p:pic>
        <p:nvPicPr>
          <p:cNvPr id="17411" name="Picture 8" descr="SHerman 56 198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19600" y="1981200"/>
            <a:ext cx="4648200" cy="3111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19600" cy="2697162"/>
          </a:xfrm>
        </p:spPr>
        <p:txBody>
          <a:bodyPr/>
          <a:lstStyle/>
          <a:p>
            <a:pPr algn="l"/>
            <a:r>
              <a:rPr lang="en-US" dirty="0" smtClean="0"/>
              <a:t>Augusta Savage</a:t>
            </a:r>
            <a:br>
              <a:rPr lang="en-US" dirty="0" smtClean="0"/>
            </a:br>
            <a:r>
              <a:rPr lang="en-US" i="1" dirty="0" smtClean="0"/>
              <a:t>La </a:t>
            </a:r>
            <a:r>
              <a:rPr lang="en-US" i="1" dirty="0" err="1" smtClean="0"/>
              <a:t>Citadelle</a:t>
            </a:r>
            <a:r>
              <a:rPr lang="en-US" i="1" dirty="0" smtClean="0"/>
              <a:t>: Freedom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1930</a:t>
            </a:r>
            <a:br>
              <a:rPr lang="en-US" dirty="0" smtClean="0"/>
            </a:br>
            <a:r>
              <a:rPr lang="en-US" dirty="0" smtClean="0"/>
              <a:t>Bronze</a:t>
            </a:r>
            <a:br>
              <a:rPr lang="en-US" dirty="0" smtClean="0"/>
            </a:br>
            <a:r>
              <a:rPr lang="en-US" dirty="0" smtClean="0"/>
              <a:t>14.5x7x6”</a:t>
            </a:r>
            <a:br>
              <a:rPr lang="en-US" dirty="0" smtClean="0"/>
            </a:br>
            <a:r>
              <a:rPr lang="en-US" dirty="0" smtClean="0"/>
              <a:t>Howard University Art Collection, Washington, D.C.</a:t>
            </a:r>
            <a:endParaRPr lang="en-US" dirty="0"/>
          </a:p>
        </p:txBody>
      </p:sp>
      <p:pic>
        <p:nvPicPr>
          <p:cNvPr id="4" name="Content Placeholder 3" descr="august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62931" b="36022"/>
          <a:stretch>
            <a:fillRect/>
          </a:stretch>
        </p:blipFill>
        <p:spPr>
          <a:xfrm>
            <a:off x="5105400" y="152400"/>
            <a:ext cx="3510264" cy="66474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SHERMAN </a:t>
            </a:r>
            <a:r>
              <a:rPr lang="en-US" sz="2400" i="1" smtClean="0">
                <a:solidFill>
                  <a:schemeClr val="bg1"/>
                </a:solidFill>
              </a:rPr>
              <a:t>Untitled #</a:t>
            </a:r>
            <a:r>
              <a:rPr lang="en-US" sz="2400" smtClean="0">
                <a:solidFill>
                  <a:schemeClr val="bg1"/>
                </a:solidFill>
              </a:rPr>
              <a:t>92 ,1981</a:t>
            </a:r>
          </a:p>
        </p:txBody>
      </p:sp>
      <p:pic>
        <p:nvPicPr>
          <p:cNvPr id="18434" name="Picture 7" descr="Sherman 92 198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95400"/>
            <a:ext cx="9144000" cy="4832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SHERMAN </a:t>
            </a:r>
            <a:r>
              <a:rPr lang="en-US" sz="2400" i="1" smtClean="0">
                <a:solidFill>
                  <a:schemeClr val="bg1"/>
                </a:solidFill>
              </a:rPr>
              <a:t>Untitled #</a:t>
            </a:r>
            <a:r>
              <a:rPr lang="en-US" sz="2400" smtClean="0">
                <a:solidFill>
                  <a:schemeClr val="bg1"/>
                </a:solidFill>
              </a:rPr>
              <a:t>93, 1981</a:t>
            </a:r>
          </a:p>
        </p:txBody>
      </p:sp>
      <p:pic>
        <p:nvPicPr>
          <p:cNvPr id="19458" name="Picture 7" descr="SHerman 93 198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00188"/>
            <a:ext cx="9144000" cy="472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SHERMAN </a:t>
            </a:r>
            <a:r>
              <a:rPr lang="en-US" sz="2400" i="1" smtClean="0">
                <a:solidFill>
                  <a:schemeClr val="bg1"/>
                </a:solidFill>
              </a:rPr>
              <a:t>Untitled #</a:t>
            </a:r>
            <a:r>
              <a:rPr lang="en-US" sz="2400" smtClean="0">
                <a:solidFill>
                  <a:schemeClr val="bg1"/>
                </a:solidFill>
              </a:rPr>
              <a:t> 114 1982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 SHERMAN </a:t>
            </a:r>
            <a:r>
              <a:rPr lang="en-US" sz="2400" i="1" smtClean="0">
                <a:solidFill>
                  <a:schemeClr val="bg1"/>
                </a:solidFill>
              </a:rPr>
              <a:t>Untitled #</a:t>
            </a:r>
            <a:r>
              <a:rPr lang="en-US" sz="2400" smtClean="0">
                <a:solidFill>
                  <a:schemeClr val="bg1"/>
                </a:solidFill>
              </a:rPr>
              <a:t> 153 1985</a:t>
            </a:r>
          </a:p>
        </p:txBody>
      </p:sp>
      <p:pic>
        <p:nvPicPr>
          <p:cNvPr id="20482" name="Picture 7" descr="Sherman 114 198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6413" y="1066800"/>
            <a:ext cx="3810000" cy="5791200"/>
          </a:xfrm>
        </p:spPr>
      </p:pic>
      <p:pic>
        <p:nvPicPr>
          <p:cNvPr id="20483" name="Picture 10" descr="sherman 153 198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1850" y="1066800"/>
            <a:ext cx="3914775" cy="5791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2000" b="1" smtClean="0">
                <a:solidFill>
                  <a:schemeClr val="bg1"/>
                </a:solidFill>
              </a:rPr>
              <a:t>KRUGER, </a:t>
            </a:r>
            <a:r>
              <a:rPr lang="en-US" sz="2000" b="1" i="1" smtClean="0">
                <a:solidFill>
                  <a:schemeClr val="bg1"/>
                </a:solidFill>
              </a:rPr>
              <a:t>I shop, therefore I am</a:t>
            </a:r>
            <a:r>
              <a:rPr lang="en-US" sz="2000" b="1" smtClean="0">
                <a:solidFill>
                  <a:schemeClr val="bg1"/>
                </a:solidFill>
              </a:rPr>
              <a:t>, 1987</a:t>
            </a:r>
            <a:br>
              <a:rPr lang="en-US" sz="2000" b="1" smtClean="0">
                <a:solidFill>
                  <a:schemeClr val="bg1"/>
                </a:solidFill>
              </a:rPr>
            </a:br>
            <a:r>
              <a:rPr lang="en-US" sz="2000" b="1" smtClean="0">
                <a:solidFill>
                  <a:schemeClr val="bg1"/>
                </a:solidFill>
              </a:rPr>
              <a:t>Photographic silkscreen on vinyl, 111 x 113 inches, Mary Boone Gallery</a:t>
            </a:r>
            <a:br>
              <a:rPr lang="en-US" sz="2000" b="1" smtClean="0">
                <a:solidFill>
                  <a:schemeClr val="bg1"/>
                </a:solidFill>
              </a:rPr>
            </a:br>
            <a:r>
              <a:rPr lang="en-US" sz="2000" b="1" smtClean="0">
                <a:solidFill>
                  <a:schemeClr val="bg1"/>
                </a:solidFill>
              </a:rPr>
              <a:t>Tote Bag, 14x17”, Mary Boone Gallery</a:t>
            </a:r>
          </a:p>
        </p:txBody>
      </p:sp>
      <p:sp>
        <p:nvSpPr>
          <p:cNvPr id="21506" name="Rectangle 8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1507" name="Picture 7" descr="kruger-photo-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47800"/>
            <a:ext cx="502126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0" descr="Kruger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4391" t="1251" r="6519" b="18669"/>
          <a:stretch>
            <a:fillRect/>
          </a:stretch>
        </p:blipFill>
        <p:spPr>
          <a:xfrm>
            <a:off x="5943600" y="1600200"/>
            <a:ext cx="2832100" cy="4419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6"/>
          <p:cNvSpPr>
            <a:spLocks noGrp="1" noChangeArrowheads="1"/>
          </p:cNvSpPr>
          <p:nvPr>
            <p:ph type="title"/>
          </p:nvPr>
        </p:nvSpPr>
        <p:spPr>
          <a:xfrm>
            <a:off x="3352800" y="228600"/>
            <a:ext cx="4419600" cy="114300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KRUGER</a:t>
            </a:r>
          </a:p>
        </p:txBody>
      </p:sp>
      <p:sp>
        <p:nvSpPr>
          <p:cNvPr id="22530" name="Rectangle 7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2531" name="Rectangle 8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2532" name="Picture 5" descr="cul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013" y="609600"/>
            <a:ext cx="3049587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0" descr="buy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606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KRUGER </a:t>
            </a:r>
            <a:r>
              <a:rPr lang="en-US" sz="2400" i="1" smtClean="0">
                <a:solidFill>
                  <a:schemeClr val="bg1"/>
                </a:solidFill>
              </a:rPr>
              <a:t>You Body is a Battleground</a:t>
            </a:r>
            <a:r>
              <a:rPr lang="en-US" sz="2400" smtClean="0">
                <a:solidFill>
                  <a:schemeClr val="bg1"/>
                </a:solidFill>
              </a:rPr>
              <a:t> postcard, 6x4”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KRUGER </a:t>
            </a:r>
            <a:r>
              <a:rPr lang="en-US" sz="2400" i="1" smtClean="0">
                <a:solidFill>
                  <a:schemeClr val="bg1"/>
                </a:solidFill>
              </a:rPr>
              <a:t>It’s a small world, but not if you have to clean it</a:t>
            </a:r>
            <a:r>
              <a:rPr lang="en-US" sz="2400" smtClean="0">
                <a:solidFill>
                  <a:schemeClr val="bg1"/>
                </a:solidFill>
              </a:rPr>
              <a:t>, note cube 2x2x2”</a:t>
            </a:r>
          </a:p>
        </p:txBody>
      </p:sp>
      <p:pic>
        <p:nvPicPr>
          <p:cNvPr id="23554" name="Picture 7" descr="Kruger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981" b="10008"/>
          <a:stretch>
            <a:fillRect/>
          </a:stretch>
        </p:blipFill>
        <p:spPr>
          <a:xfrm>
            <a:off x="609600" y="1295400"/>
            <a:ext cx="3614738" cy="5334000"/>
          </a:xfrm>
        </p:spPr>
      </p:pic>
      <p:pic>
        <p:nvPicPr>
          <p:cNvPr id="23555" name="Picture 8" descr="Kruger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5061" t="5608" r="3572" b="25189"/>
          <a:stretch>
            <a:fillRect/>
          </a:stretch>
        </p:blipFill>
        <p:spPr>
          <a:xfrm>
            <a:off x="4648200" y="1524000"/>
            <a:ext cx="42672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KRUGER, </a:t>
            </a:r>
            <a:r>
              <a:rPr lang="en-US" sz="2400" i="1" smtClean="0">
                <a:solidFill>
                  <a:schemeClr val="bg1"/>
                </a:solidFill>
              </a:rPr>
              <a:t>You rule by pathetic display</a:t>
            </a:r>
            <a:r>
              <a:rPr lang="en-US" sz="2400" smtClean="0">
                <a:solidFill>
                  <a:schemeClr val="bg1"/>
                </a:solidFill>
              </a:rPr>
              <a:t>, 1982, photograph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KRUGER, </a:t>
            </a:r>
            <a:r>
              <a:rPr lang="en-US" sz="2400" i="1" smtClean="0">
                <a:solidFill>
                  <a:schemeClr val="bg1"/>
                </a:solidFill>
              </a:rPr>
              <a:t>Your Gaze hits the side of my face</a:t>
            </a:r>
            <a:r>
              <a:rPr lang="en-US" sz="2400" smtClean="0">
                <a:solidFill>
                  <a:schemeClr val="bg1"/>
                </a:solidFill>
              </a:rPr>
              <a:t>, 1981, 60x40”</a:t>
            </a:r>
          </a:p>
        </p:txBody>
      </p:sp>
      <p:pic>
        <p:nvPicPr>
          <p:cNvPr id="24578" name="Picture 7" descr="kruger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11" t="1108" b="13559"/>
          <a:stretch>
            <a:fillRect/>
          </a:stretch>
        </p:blipFill>
        <p:spPr>
          <a:xfrm>
            <a:off x="957263" y="990600"/>
            <a:ext cx="3097212" cy="5638800"/>
          </a:xfrm>
        </p:spPr>
      </p:pic>
      <p:sp>
        <p:nvSpPr>
          <p:cNvPr id="24579" name="Rectangle 11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4580" name="Picture 9" descr="Kruger 6"/>
          <p:cNvPicPr>
            <a:picLocks noChangeAspect="1" noChangeArrowheads="1"/>
          </p:cNvPicPr>
          <p:nvPr/>
        </p:nvPicPr>
        <p:blipFill>
          <a:blip r:embed="rId3" cstate="print"/>
          <a:srcRect b="10768"/>
          <a:stretch>
            <a:fillRect/>
          </a:stretch>
        </p:blipFill>
        <p:spPr bwMode="auto">
          <a:xfrm>
            <a:off x="4724400" y="990600"/>
            <a:ext cx="3937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/>
          <p:cNvSpPr>
            <a:spLocks noGrp="1" noChangeArrowheads="1"/>
          </p:cNvSpPr>
          <p:nvPr>
            <p:ph type="title"/>
          </p:nvPr>
        </p:nvSpPr>
        <p:spPr>
          <a:xfrm>
            <a:off x="4648200" y="0"/>
            <a:ext cx="5791200" cy="3230563"/>
          </a:xfrm>
        </p:spPr>
        <p:txBody>
          <a:bodyPr/>
          <a:lstStyle/>
          <a:p>
            <a:pPr algn="l" eaLnBrk="1" hangingPunct="1"/>
            <a:r>
              <a:rPr lang="en-US" sz="2400" smtClean="0">
                <a:solidFill>
                  <a:schemeClr val="bg1"/>
                </a:solidFill>
              </a:rPr>
              <a:t>KRUGER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i="1" smtClean="0">
                <a:solidFill>
                  <a:schemeClr val="bg1"/>
                </a:solidFill>
              </a:rPr>
              <a:t>We Won’t Play Nature to </a:t>
            </a:r>
            <a:br>
              <a:rPr lang="en-US" sz="2400" i="1" smtClean="0">
                <a:solidFill>
                  <a:schemeClr val="bg1"/>
                </a:solidFill>
              </a:rPr>
            </a:br>
            <a:r>
              <a:rPr lang="en-US" sz="2400" i="1" smtClean="0">
                <a:solidFill>
                  <a:schemeClr val="bg1"/>
                </a:solidFill>
              </a:rPr>
              <a:t>Your Culture</a:t>
            </a:r>
            <a:br>
              <a:rPr lang="en-US" sz="2400" i="1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1984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photograph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72x48”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Mary Boone Gallery, New York</a:t>
            </a:r>
          </a:p>
        </p:txBody>
      </p:sp>
      <p:sp>
        <p:nvSpPr>
          <p:cNvPr id="25602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5603" name="Picture 9" descr="Kruger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b="23334"/>
          <a:stretch>
            <a:fillRect/>
          </a:stretch>
        </p:blipFill>
        <p:spPr>
          <a:xfrm>
            <a:off x="0" y="0"/>
            <a:ext cx="440055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Sherrie LEVINE, </a:t>
            </a:r>
            <a:r>
              <a:rPr lang="en-US" sz="2400" i="1" smtClean="0">
                <a:solidFill>
                  <a:schemeClr val="bg1"/>
                </a:solidFill>
              </a:rPr>
              <a:t>Fountain, "After Marcel Duchamp,"</a:t>
            </a:r>
            <a:r>
              <a:rPr lang="en-US" sz="2400" smtClean="0">
                <a:solidFill>
                  <a:schemeClr val="bg1"/>
                </a:solidFill>
              </a:rPr>
              <a:t> 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bronze, 1991</a:t>
            </a:r>
            <a:br>
              <a:rPr lang="en-US" sz="2400" smtClean="0">
                <a:solidFill>
                  <a:schemeClr val="bg1"/>
                </a:solidFill>
              </a:rPr>
            </a:br>
            <a:endParaRPr lang="en-US" sz="2400" smtClean="0">
              <a:solidFill>
                <a:schemeClr val="bg1"/>
              </a:solidFill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7651" name="Picture 5" descr="duchamp_lev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663700"/>
            <a:ext cx="5962650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bg1"/>
                </a:solidFill>
              </a:rPr>
              <a:t>LEVINE, </a:t>
            </a:r>
            <a:r>
              <a:rPr lang="en-US" sz="2400" i="1" dirty="0" smtClean="0">
                <a:solidFill>
                  <a:schemeClr val="bg1"/>
                </a:solidFill>
              </a:rPr>
              <a:t>After Walker Evans</a:t>
            </a:r>
            <a:r>
              <a:rPr lang="en-US" sz="2400" dirty="0" smtClean="0">
                <a:solidFill>
                  <a:schemeClr val="bg1"/>
                </a:solidFill>
              </a:rPr>
              <a:t> #2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LEVINE, </a:t>
            </a:r>
            <a:r>
              <a:rPr lang="en-US" sz="2400" i="1" dirty="0" smtClean="0">
                <a:solidFill>
                  <a:schemeClr val="bg1"/>
                </a:solidFill>
              </a:rPr>
              <a:t>After Edward Weston</a:t>
            </a:r>
            <a:r>
              <a:rPr lang="en-US" sz="2400" dirty="0" smtClean="0">
                <a:solidFill>
                  <a:schemeClr val="bg1"/>
                </a:solidFill>
              </a:rPr>
              <a:t> 1981</a:t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28674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8675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8676" name="Picture 8" descr="weston_lev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600200"/>
            <a:ext cx="337661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0" descr="evans_levinepic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688" y="1600200"/>
            <a:ext cx="350678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sz="4000" dirty="0" smtClean="0"/>
              <a:t>Barbara Morgan</a:t>
            </a:r>
            <a:endParaRPr lang="en-US" sz="4000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HOLZER </a:t>
            </a:r>
            <a:r>
              <a:rPr lang="en-US" sz="2400" i="1" smtClean="0">
                <a:solidFill>
                  <a:schemeClr val="bg1"/>
                </a:solidFill>
              </a:rPr>
              <a:t>Truisms </a:t>
            </a:r>
            <a:r>
              <a:rPr lang="en-US" sz="2400" smtClean="0">
                <a:solidFill>
                  <a:schemeClr val="bg1"/>
                </a:solidFill>
              </a:rPr>
              <a:t>series 1982 Times Square, Organized by the Public Art Fund of New York</a:t>
            </a:r>
          </a:p>
        </p:txBody>
      </p:sp>
      <p:pic>
        <p:nvPicPr>
          <p:cNvPr id="30722" name="Picture 10" descr="Holzer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b="31073"/>
          <a:stretch>
            <a:fillRect/>
          </a:stretch>
        </p:blipFill>
        <p:spPr>
          <a:xfrm>
            <a:off x="0" y="2057400"/>
            <a:ext cx="9144000" cy="2743200"/>
          </a:xfrm>
        </p:spPr>
      </p:pic>
      <p:sp>
        <p:nvSpPr>
          <p:cNvPr id="30723" name="Rectangle 11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5562600" y="0"/>
            <a:ext cx="3886200" cy="2743200"/>
          </a:xfrm>
        </p:spPr>
        <p:txBody>
          <a:bodyPr/>
          <a:lstStyle/>
          <a:p>
            <a:pPr algn="l" eaLnBrk="1" hangingPunct="1"/>
            <a:r>
              <a:rPr lang="en-US" sz="2400" smtClean="0">
                <a:solidFill>
                  <a:schemeClr val="bg1"/>
                </a:solidFill>
              </a:rPr>
              <a:t>HOLZER 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i="1" smtClean="0">
                <a:solidFill>
                  <a:schemeClr val="bg1"/>
                </a:solidFill>
              </a:rPr>
              <a:t>Truisms </a:t>
            </a:r>
            <a:r>
              <a:rPr lang="en-US" sz="2400" smtClean="0">
                <a:solidFill>
                  <a:schemeClr val="bg1"/>
                </a:solidFill>
              </a:rPr>
              <a:t>series 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1982 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Times Square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Organized by the Public Art Fund of New York</a:t>
            </a:r>
          </a:p>
        </p:txBody>
      </p:sp>
      <p:pic>
        <p:nvPicPr>
          <p:cNvPr id="31746" name="Picture 3" descr="Holzer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292725" cy="6858000"/>
          </a:xfrm>
        </p:spPr>
      </p:pic>
      <p:sp>
        <p:nvSpPr>
          <p:cNvPr id="31747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HOLZER </a:t>
            </a:r>
            <a:r>
              <a:rPr lang="en-US" sz="2400" i="1" smtClean="0">
                <a:solidFill>
                  <a:schemeClr val="bg1"/>
                </a:solidFill>
              </a:rPr>
              <a:t>Truisms</a:t>
            </a:r>
            <a:r>
              <a:rPr lang="en-US" sz="2400" smtClean="0">
                <a:solidFill>
                  <a:schemeClr val="bg1"/>
                </a:solidFill>
              </a:rPr>
              <a:t> 1987 Candlestick Park, San Francisco</a:t>
            </a:r>
            <a:br>
              <a:rPr lang="en-US" sz="2400" smtClean="0">
                <a:solidFill>
                  <a:schemeClr val="bg1"/>
                </a:solidFill>
              </a:rPr>
            </a:br>
            <a:r>
              <a:rPr lang="en-US" sz="2400" smtClean="0">
                <a:solidFill>
                  <a:schemeClr val="bg1"/>
                </a:solidFill>
              </a:rPr>
              <a:t>HOLZER </a:t>
            </a:r>
            <a:r>
              <a:rPr lang="en-US" sz="2400" i="1" smtClean="0">
                <a:solidFill>
                  <a:schemeClr val="bg1"/>
                </a:solidFill>
              </a:rPr>
              <a:t>Living Series</a:t>
            </a:r>
            <a:r>
              <a:rPr lang="en-US" sz="2400" smtClean="0">
                <a:solidFill>
                  <a:schemeClr val="bg1"/>
                </a:solidFill>
              </a:rPr>
              <a:t> 1980-1982</a:t>
            </a:r>
          </a:p>
        </p:txBody>
      </p:sp>
      <p:pic>
        <p:nvPicPr>
          <p:cNvPr id="34818" name="Picture 7" descr="Holzer 3 Truisms 1987 Candelstick Park San Fra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3663" y="1143000"/>
            <a:ext cx="4402137" cy="5715000"/>
          </a:xfrm>
        </p:spPr>
      </p:pic>
      <p:pic>
        <p:nvPicPr>
          <p:cNvPr id="34819" name="Picture 8" descr="Holzer 6 Living Series 1980 198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65675" y="914400"/>
            <a:ext cx="4302125" cy="6096000"/>
          </a:xfr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smtClean="0">
                <a:solidFill>
                  <a:schemeClr val="bg1"/>
                </a:solidFill>
              </a:rPr>
              <a:t>GUERRILLA GIRLS</a:t>
            </a:r>
            <a:r>
              <a:rPr lang="en-US" sz="2400" smtClean="0">
                <a:solidFill>
                  <a:schemeClr val="bg1"/>
                </a:solidFill>
              </a:rPr>
              <a:t>, </a:t>
            </a:r>
            <a:r>
              <a:rPr lang="en-US" sz="2400" i="1" smtClean="0">
                <a:solidFill>
                  <a:schemeClr val="bg1"/>
                </a:solidFill>
              </a:rPr>
              <a:t>Do women have to be naked to get into the Met. Museum?</a:t>
            </a:r>
            <a:r>
              <a:rPr lang="en-US" sz="2400" smtClean="0">
                <a:solidFill>
                  <a:schemeClr val="bg1"/>
                </a:solidFill>
              </a:rPr>
              <a:t> 1989, Poster 11x28”</a:t>
            </a:r>
          </a:p>
        </p:txBody>
      </p:sp>
      <p:pic>
        <p:nvPicPr>
          <p:cNvPr id="35842" name="Picture 9" descr="Guerrilla Girls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6817"/>
          <a:stretch>
            <a:fillRect/>
          </a:stretch>
        </p:blipFill>
        <p:spPr>
          <a:xfrm>
            <a:off x="0" y="1685925"/>
            <a:ext cx="9144000" cy="34464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chemeClr val="bg1"/>
                </a:solidFill>
              </a:rPr>
              <a:t>GUERRILLA GIRLS</a:t>
            </a:r>
            <a:r>
              <a:rPr lang="en-US" sz="2400" smtClean="0">
                <a:solidFill>
                  <a:schemeClr val="bg1"/>
                </a:solidFill>
              </a:rPr>
              <a:t>, </a:t>
            </a:r>
            <a:r>
              <a:rPr lang="en-US" sz="2400" i="1" smtClean="0">
                <a:solidFill>
                  <a:schemeClr val="bg1"/>
                </a:solidFill>
              </a:rPr>
              <a:t>The Advantages of Being a Woman Artist</a:t>
            </a:r>
            <a:r>
              <a:rPr lang="en-US" sz="2400" smtClean="0">
                <a:solidFill>
                  <a:schemeClr val="bg1"/>
                </a:solidFill>
              </a:rPr>
              <a:t>, 1988</a:t>
            </a:r>
          </a:p>
        </p:txBody>
      </p:sp>
      <p:pic>
        <p:nvPicPr>
          <p:cNvPr id="36866" name="Picture 6" descr="Guerrilla Girls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5214"/>
          <a:stretch>
            <a:fillRect/>
          </a:stretch>
        </p:blipFill>
        <p:spPr>
          <a:xfrm>
            <a:off x="1219200" y="833438"/>
            <a:ext cx="6781800" cy="60277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sz="4000" dirty="0" smtClean="0"/>
              <a:t>Postcolonial art</a:t>
            </a:r>
            <a:endParaRPr lang="en-US" sz="4000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2000" b="1" smtClean="0">
                <a:solidFill>
                  <a:schemeClr val="bg1"/>
                </a:solidFill>
              </a:rPr>
              <a:t>Lorna Simpson, </a:t>
            </a:r>
            <a:r>
              <a:rPr lang="en-US" sz="2000" b="1" i="1" smtClean="0">
                <a:solidFill>
                  <a:schemeClr val="bg1"/>
                </a:solidFill>
              </a:rPr>
              <a:t>Guarded Conditions</a:t>
            </a:r>
            <a:r>
              <a:rPr lang="en-US" sz="2000" b="1" smtClean="0">
                <a:solidFill>
                  <a:schemeClr val="bg1"/>
                </a:solidFill>
              </a:rPr>
              <a:t>, 1989, 18 color polaroid prints, 21 engraved plastic, plaques,, and plastic letters, Museum of Contemporary Art, San Diego</a:t>
            </a:r>
            <a:br>
              <a:rPr lang="en-US" sz="2000" b="1" smtClean="0">
                <a:solidFill>
                  <a:schemeClr val="bg1"/>
                </a:solidFill>
              </a:rPr>
            </a:br>
            <a:endParaRPr lang="en-US" sz="2000" b="1" smtClean="0">
              <a:solidFill>
                <a:schemeClr val="bg1"/>
              </a:solidFill>
            </a:endParaRPr>
          </a:p>
        </p:txBody>
      </p:sp>
      <p:sp>
        <p:nvSpPr>
          <p:cNvPr id="47107" name="Content Placeholder 4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775" y="1295400"/>
            <a:ext cx="7997825" cy="553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2000" b="1" smtClean="0">
                <a:solidFill>
                  <a:schemeClr val="bg1"/>
                </a:solidFill>
              </a:rPr>
              <a:t>Lorna Simpson, </a:t>
            </a:r>
            <a:r>
              <a:rPr lang="en-US" sz="2000" b="1" i="1" smtClean="0">
                <a:solidFill>
                  <a:schemeClr val="bg1"/>
                </a:solidFill>
              </a:rPr>
              <a:t>Wigs II</a:t>
            </a:r>
            <a:r>
              <a:rPr lang="en-US" sz="2000" b="1" smtClean="0">
                <a:solidFill>
                  <a:schemeClr val="bg1"/>
                </a:solidFill>
              </a:rPr>
              <a:t>, 1994-2006, waterless lithograph on felt, Walker Art Center, Minneapolis</a:t>
            </a:r>
            <a:br>
              <a:rPr lang="en-US" sz="2000" b="1" smtClean="0">
                <a:solidFill>
                  <a:schemeClr val="bg1"/>
                </a:solidFill>
              </a:rPr>
            </a:br>
            <a:endParaRPr lang="en-US" sz="2000" b="1" smtClean="0">
              <a:solidFill>
                <a:schemeClr val="bg1"/>
              </a:solidFill>
            </a:endParaRPr>
          </a:p>
        </p:txBody>
      </p:sp>
      <p:sp>
        <p:nvSpPr>
          <p:cNvPr id="48131" name="Content Placeholder 5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295400"/>
            <a:ext cx="85725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Picaninny images 1900-1930s</a:t>
            </a:r>
          </a:p>
        </p:txBody>
      </p:sp>
      <p:sp>
        <p:nvSpPr>
          <p:cNvPr id="18434" name="Rectangle 19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8435" name="Rectangle 20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8436" name="Picture 9" descr="0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981200"/>
            <a:ext cx="4495800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1" descr="0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4486275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Picaninny images 1900-1930s</a:t>
            </a:r>
          </a:p>
        </p:txBody>
      </p:sp>
      <p:sp>
        <p:nvSpPr>
          <p:cNvPr id="19458" name="Rectangle 7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459" name="Rectangle 8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9460" name="Picture 4" descr="07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" y="2236788"/>
            <a:ext cx="5105400" cy="3101975"/>
          </a:xfrm>
        </p:spPr>
      </p:pic>
      <p:pic>
        <p:nvPicPr>
          <p:cNvPr id="19461" name="Picture 5" descr="twoste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600200"/>
            <a:ext cx="363696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1475</Words>
  <Application>Microsoft Office PowerPoint</Application>
  <PresentationFormat>On-screen Show (4:3)</PresentationFormat>
  <Paragraphs>234</Paragraphs>
  <Slides>151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151</vt:i4>
      </vt:variant>
    </vt:vector>
  </HeadingPairs>
  <TitlesOfParts>
    <vt:vector size="152" baseType="lpstr">
      <vt:lpstr>Default Design</vt:lpstr>
      <vt:lpstr>20th Century  American Women Artists</vt:lpstr>
      <vt:lpstr>Georgia O’Keeffe</vt:lpstr>
      <vt:lpstr>Georgia O’Keeffe Music---Pink and Blue II 1919 Oil on canvas 36x29” Whitney Museum of American Art New York</vt:lpstr>
      <vt:lpstr> Georgia O’Keefe Radiator Building---Night, New York 1927 Oil on canvas 48x30” Carl van Vechten Gallery of Fine Arts, Fisk University, Nashville, Tenessee</vt:lpstr>
      <vt:lpstr>Pictorialism</vt:lpstr>
      <vt:lpstr>Jane Reece The Poinsettia Girl (Self-portrait) 1907 sepia-toned gelatin silver print</vt:lpstr>
      <vt:lpstr>Harlem Renaissance</vt:lpstr>
      <vt:lpstr>Augusta Savage La Citadelle: Freedom 1930 Bronze 14.5x7x6” Howard University Art Collection, Washington, D.C.</vt:lpstr>
      <vt:lpstr>Barbara Morgan</vt:lpstr>
      <vt:lpstr>Martha Graham, Frontier, 1935 Set by Isamu Noguchi; photograph by Barbara Morgan</vt:lpstr>
      <vt:lpstr>Barbara Morgan Martha Graham “Lamentation” 1935</vt:lpstr>
      <vt:lpstr>Barbara Morgan Martha Graham in “Letter to the World” 1944</vt:lpstr>
      <vt:lpstr>Barbara Morgan Pure Energy and Neurotic Man 1941/71 20x15”</vt:lpstr>
      <vt:lpstr>Barbara Morgan Corn Leaf Rhythm 1945</vt:lpstr>
      <vt:lpstr>Abstract Expressionism</vt:lpstr>
      <vt:lpstr>Lee Krasner Night Creatures 1965  Acrylic on paper; 30 x 42 1/2 in, MET, NYC</vt:lpstr>
      <vt:lpstr>Helen Frankethaler in the studio 1975</vt:lpstr>
      <vt:lpstr>Helen Frankenthaler Coral Wedge 1972,  acrylic on canvas 81 1/2 x 46 1/2 inches, Kemper Museum of Contemporary Art, Kansas City, MO </vt:lpstr>
      <vt:lpstr>Agnes Martin</vt:lpstr>
      <vt:lpstr>Agnes Martin, Dark River, 1961, oil on canvas, 190.5x190.5cm, Collection Francois Pinault</vt:lpstr>
      <vt:lpstr>Agnes Martin Friendship 1963 gold leaf and gesso on canvas 191x191cm Museum of Modern Art, New York</vt:lpstr>
      <vt:lpstr>Fluxus (performance art)</vt:lpstr>
      <vt:lpstr>Yoko Ono Cut Piece Carnegie Recital Hall, New York March 21, 1965</vt:lpstr>
      <vt:lpstr>Ana Mendieta</vt:lpstr>
      <vt:lpstr>Ana Mendieta, Untitled, from Silueta series, 1976 red pigment on sand</vt:lpstr>
      <vt:lpstr>Ana Mendieta, Anima (Alma/Soul) from Silueta series, 1976, Oaxaca, Mexico;  documentation of earth-body work performance with fireworks and bamboo armature</vt:lpstr>
      <vt:lpstr>Ana Mendieta Untitled from the Fetish Series  earth-body work of sand and blood executed at Old Man's Creek, Iowa City, Iowa  1977  </vt:lpstr>
      <vt:lpstr>Ana Mendieta, Untitled from the Fetish Series, 1977 earth-body work of sand, sticks, and water executed at Old Man's Creek, Iowa City, Iowa  </vt:lpstr>
      <vt:lpstr>Post-minimalism</vt:lpstr>
      <vt:lpstr>Eva HESSE Hang-up 1966 acrylic on cloth over wood and steel 72x84x78” Art Institute, Chicago</vt:lpstr>
      <vt:lpstr>Eva HESSE, Repetition 19, III, 1968 19 tubular fiberglass units, each approx 20”x12”,  MoMA, New York</vt:lpstr>
      <vt:lpstr>Eva Hesse, Contingent, 1969 cheesecloth, latex, fiberglass, 8-panel installation, 137x248x43”, Australian National Gallery, Canberra</vt:lpstr>
      <vt:lpstr>Eva HESSE, Right After, 1969 fiberglass, 5x18x4’, Milwaukee Art Museum</vt:lpstr>
      <vt:lpstr>Eva HESSE, Untitled (Rope piece), 1970 latex over rope, string and wire, two strands, dimensions vaiable, Whitney Museum of American Art, New York</vt:lpstr>
      <vt:lpstr>Eva HESSE Untitled (7 poles) 1970 fiberglass over polyethylene over aluminum wire 7 units each 74-111” high and 10-16” in circumference </vt:lpstr>
      <vt:lpstr>Lynda Benglis, Fallen Painting, 1968 Pigmented latex rubber</vt:lpstr>
      <vt:lpstr>Lynda Benglis, self-portrait ad in Art Forum November 1974</vt:lpstr>
      <vt:lpstr>Pollock  photograph by  Hans Namuth 1950</vt:lpstr>
      <vt:lpstr>“Jackson Pollock: Is he the greatest living painter in the United States?” Life Magazine (1949)</vt:lpstr>
      <vt:lpstr>Lynda Benglis Untitled 1970 poured  pigmented polyurethane 122 x 176 x 106 cm </vt:lpstr>
      <vt:lpstr>BENGLIS, Pinto, 1971 Polyurethane foam, 10x60x11’</vt:lpstr>
      <vt:lpstr>Jackie WINSOR, Double Bound Circle, 1971 hemp, 16x61”, High Museum of Art, Atlanta</vt:lpstr>
      <vt:lpstr>Jackie WINSOR, Bound Square, 1972 wood and twine, 6’3”x6’4”x14”, MoMA, New York</vt:lpstr>
      <vt:lpstr>Land Art (Earthworks)</vt:lpstr>
      <vt:lpstr>Nancy HOLT, Sun Tunnels, 1973-76, NW Utah Desert, 86ft long, Tunnel 18ft</vt:lpstr>
      <vt:lpstr>Nancy HOLT, Sun Tunnels, 1973-76, NW Utah Desert, 86ft long, Tunnel 18ft</vt:lpstr>
      <vt:lpstr>Slide 47</vt:lpstr>
      <vt:lpstr>Miriam SCHAPIRO She Sweeps with Many Colored Brooms 1976 acrylic and fabric on canvas 40x32”</vt:lpstr>
      <vt:lpstr>Feminist Art Program, organized by Miriam Schapiro and Judy Chicago, Woman House (1971)  “Menstruation Bathroom” / Sandy Orgel “Linen Closet”</vt:lpstr>
      <vt:lpstr>Feminist Art Program, organized by Miriam Schapiro and Judy Chicago, Woman House (1971)  “Nutrurant Kitchen”</vt:lpstr>
      <vt:lpstr>Feminist Art Program, organized by Miriam Schapiro and Judy Chicago, Woman House (1971)  “Leah’s Room”</vt:lpstr>
      <vt:lpstr>Feminist Art Program, organized by Miriam Schapiro and Judy Chicago, Woman House (1971)  Performances: “Ironing” / “Scrubbing”</vt:lpstr>
      <vt:lpstr>Newspaper coverage of the 1977 serial rapes and murders by the “Hillside Strangler”</vt:lpstr>
      <vt:lpstr>Suzanne Lacy and Leslie Labowitz  In Mourning and in Rage Media event memorial for Victims of Hillside Strangler Los Angeles, CA, 1977 </vt:lpstr>
      <vt:lpstr>Suzanne Lacy and Leslie Labowitz  In Mourning and in Rage Media event memorial for Victims of Hillside Strangler Los Angeles, CA, 1977 </vt:lpstr>
      <vt:lpstr>Suzanne Lacy and Leslie Labowitz  In Mourning and in Rage Media event memorial for Victims of Hillside Strangler Los Angeles, CA, 1977 </vt:lpstr>
      <vt:lpstr>Suzanne Lacy and Leslie Labowitz  In Mourning and in Rage Media event memorial for Victims of Hillside Strangler Los Angeles, CA, 1977 </vt:lpstr>
      <vt:lpstr>Judy Chicago, The Dinner Party, 1979 mixed media, 48x42x3ft, Collection of the Dinner Party Trust</vt:lpstr>
      <vt:lpstr>Slide 59</vt:lpstr>
      <vt:lpstr>Judy Chicago, The Dinner Party, 1979</vt:lpstr>
      <vt:lpstr>Judy Chicago, The Dinner Party, 1979</vt:lpstr>
      <vt:lpstr>Nancy Spero, Family Group 1953-1954  oil on canvas, 39 x 27 in  Nancy Spero, Ferocious Mother, 1962  oil on canvas, 64.25 x 51 in </vt:lpstr>
      <vt:lpstr>Nancy Spero, Miss Liberty, Victims 1966 gouache and ink on paper, 24 x w: 36 in </vt:lpstr>
      <vt:lpstr>Nancy Spero, Torture of Women, 1985-1989  handprinting and typewriter collage on paper, 64 x 200 in</vt:lpstr>
      <vt:lpstr>Martha Rosler, Red Stripe Kitchen (from the series Bringing the War Home: House Beautiful), 1967–72. Photomontage, printed as a color photograph, edition 8/10, image: 23 1/4 x 17 3/4 inches (59.1 x 45.1 cm). Solomon R. Guggenheim Museum, New York </vt:lpstr>
      <vt:lpstr>Carolee Schneemann Eye Body 1963 36 transformative actions for the camera</vt:lpstr>
      <vt:lpstr>Slide 67</vt:lpstr>
      <vt:lpstr>Carolee Schneemann Meat Joy Paris 1964</vt:lpstr>
      <vt:lpstr>Carolee Schneemann Interior Scroll, 1975</vt:lpstr>
      <vt:lpstr>Carolee Schneemann Interior Scroll, 1975</vt:lpstr>
      <vt:lpstr>Hannah Willke, S.O.S. Starification Object Series, 1974-82, Mixed media, 40x58”</vt:lpstr>
      <vt:lpstr>Hannah Willke S.O.S. Starification Object Series 1974-82 Mixed media 40x58”</vt:lpstr>
      <vt:lpstr>Eleanor Antin, The King of Solana Beach, 1974, one of a series of eight 6x9” photographs of a performance, San Diego, California.</vt:lpstr>
      <vt:lpstr>Mary Kelly, Post Partum Documentation VI, 1978, Perspex unit, white card, resin, slate. 1 of the 15 units, 20x25.5cm each. </vt:lpstr>
      <vt:lpstr>Slide 75</vt:lpstr>
      <vt:lpstr>SHERMAN Untitled #92 ,1981</vt:lpstr>
      <vt:lpstr>Cindy SHERMAN Untitled #2, 1977   SHERMAN Untitled #11, 1978</vt:lpstr>
      <vt:lpstr>SHERMAN Untitled # 13, 1978   SHERMAN Untitled # 52, 1979</vt:lpstr>
      <vt:lpstr>SHERMAN Untitled # 35, 1979  SHERMAN Untitled # 56, 1980</vt:lpstr>
      <vt:lpstr>SHERMAN Untitled #92 ,1981</vt:lpstr>
      <vt:lpstr>SHERMAN Untitled #93, 1981</vt:lpstr>
      <vt:lpstr>SHERMAN Untitled # 114 1982  SHERMAN Untitled # 153 1985</vt:lpstr>
      <vt:lpstr>KRUGER, I shop, therefore I am, 1987 Photographic silkscreen on vinyl, 111 x 113 inches, Mary Boone Gallery Tote Bag, 14x17”, Mary Boone Gallery</vt:lpstr>
      <vt:lpstr>KRUGER</vt:lpstr>
      <vt:lpstr>KRUGER You Body is a Battleground postcard, 6x4” KRUGER It’s a small world, but not if you have to clean it, note cube 2x2x2”</vt:lpstr>
      <vt:lpstr>KRUGER, You rule by pathetic display, 1982, photograph KRUGER, Your Gaze hits the side of my face, 1981, 60x40”</vt:lpstr>
      <vt:lpstr>KRUGER We Won’t Play Nature to  Your Culture 1984 photograph 72x48” Mary Boone Gallery, New York</vt:lpstr>
      <vt:lpstr>Sherrie LEVINE, Fountain, "After Marcel Duchamp,"  bronze, 1991 </vt:lpstr>
      <vt:lpstr>LEVINE, After Walker Evans #2 LEVINE, After Edward Weston 1981 </vt:lpstr>
      <vt:lpstr>HOLZER Truisms series 1982 Times Square, Organized by the Public Art Fund of New York</vt:lpstr>
      <vt:lpstr>HOLZER  Truisms series  1982  Times Square Organized by the Public Art Fund of New York</vt:lpstr>
      <vt:lpstr>HOLZER Truisms 1987 Candlestick Park, San Francisco HOLZER Living Series 1980-1982</vt:lpstr>
      <vt:lpstr>GUERRILLA GIRLS, Do women have to be naked to get into the Met. Museum? 1989, Poster 11x28”</vt:lpstr>
      <vt:lpstr>GUERRILLA GIRLS, The Advantages of Being a Woman Artist, 1988</vt:lpstr>
      <vt:lpstr>Postcolonial art</vt:lpstr>
      <vt:lpstr>Lorna Simpson, Guarded Conditions, 1989, 18 color polaroid prints, 21 engraved plastic, plaques,, and plastic letters, Museum of Contemporary Art, San Diego </vt:lpstr>
      <vt:lpstr>Lorna Simpson, Wigs II, 1994-2006, waterless lithograph on felt, Walker Art Center, Minneapolis </vt:lpstr>
      <vt:lpstr>Picaninny images 1900-1930s</vt:lpstr>
      <vt:lpstr>Picaninny images 1900-1930s</vt:lpstr>
      <vt:lpstr>Kara Walker The End of Uncle Tom and the Grand Allegorical Tableau of Eva in Heaven , 1995, cut paper</vt:lpstr>
      <vt:lpstr>Slide 101</vt:lpstr>
      <vt:lpstr>WALKER Look Away! Look Away! Look Away! 1995</vt:lpstr>
      <vt:lpstr>WALKER, Insurrection! (Our Tools Were Rudimentary, Yet We Pressed On), detail, 2000. Cut paper silhouettes and light projections, dimensions vary with installation. Solomon R. Guggenheim Museum</vt:lpstr>
      <vt:lpstr>WALKER, Insurrection! (Our Tools Were Rudimentary, Yet We Pressed On), detail, 2000 Cut paper silhouettes and light projections, dimensions vary with installation Solomon R. Guggenheim Museum</vt:lpstr>
      <vt:lpstr>WALKER, Insurrection! (Our Tools Were Rudimentary, Yet We Pressed On), detail, 2000 Cut paper silhouettes and light projections, dimensions vary with installation Solomon R. Guggenheim Museum</vt:lpstr>
      <vt:lpstr>Carrie Mae Weems Ain’t Jokin series 1987-1988 20x16”</vt:lpstr>
      <vt:lpstr>WEEMS American Icons Series 1988-1989 15x15”</vt:lpstr>
      <vt:lpstr>WEEMS American Icons Series 1988-1989 15x15”</vt:lpstr>
      <vt:lpstr>WEEMS, Colored People Series, 1989-1990, 16x48”</vt:lpstr>
      <vt:lpstr>WEEMS, Colored People Series, 1989-1990, 16x48”</vt:lpstr>
      <vt:lpstr>Carrie Mae Weems, Kitchen Table Series, 1990, 27x27”</vt:lpstr>
      <vt:lpstr>Slide 112</vt:lpstr>
      <vt:lpstr>Slide 113</vt:lpstr>
      <vt:lpstr>Carrie Mae Weems, Kitchen Table Series, 1990, 27x27”</vt:lpstr>
      <vt:lpstr>WEEMS Kitchen Table Series 1990 27x27”</vt:lpstr>
      <vt:lpstr>WEEMS, From Here I Saw What Happened and I Cried 1995-96, C-print with sandblasted text on glass, 42 x 31 in. </vt:lpstr>
      <vt:lpstr>WEEMS, From Here I Saw What Happened and I Cried 1995-96, C-print with sandblasted text on glass, 42 x 31 in. </vt:lpstr>
      <vt:lpstr>Slide 118</vt:lpstr>
      <vt:lpstr>WEEMS, From Here I Saw What Happened and I Cried 1995-96, C-print with sandblasted text on glass, 42 x 31 in. </vt:lpstr>
      <vt:lpstr>Carrie Mae WEEMS, The Hampton Project, 2000,  digital photographs printed with pigmented inks on muslin and canvas, Courtesy of the artist and Pilkington Olsoff Fine Arts, Inc., New York; all photos by Arthur Evans </vt:lpstr>
      <vt:lpstr>Slide 121</vt:lpstr>
      <vt:lpstr>Slide 122</vt:lpstr>
      <vt:lpstr>Carrie Mae Weems  Not Manet’s Type 2001</vt:lpstr>
      <vt:lpstr>Slide 124</vt:lpstr>
      <vt:lpstr>Louise Bourgeois</vt:lpstr>
      <vt:lpstr>Robert Mapplethorpe Louise Bourgeois with  “Filette”  1982</vt:lpstr>
      <vt:lpstr>Bourgeois  Femme Maison  1945-47 </vt:lpstr>
      <vt:lpstr>Bourgeois  Femme Maison  1946-47  oil and ink on canvas  91x36cm</vt:lpstr>
      <vt:lpstr>Bourgeois, He disappeared into complete silence, 1947 plate #5</vt:lpstr>
      <vt:lpstr>Bourgeois, He disappeared into complete silence, 1947 plate #7</vt:lpstr>
      <vt:lpstr>Bourgeois, Lair, 1963, latex 10x17x14</vt:lpstr>
      <vt:lpstr>Bourgeois, Le Regard, 1966, latex fabric 5x16x15in</vt:lpstr>
      <vt:lpstr>Bourgeois  Filette  1968  latex  24x11x8in</vt:lpstr>
      <vt:lpstr>Brancusi Princess X 1913</vt:lpstr>
      <vt:lpstr>Bourgeois Janus Fleuri 1968</vt:lpstr>
      <vt:lpstr>Bourgeois  Fragile Goddess  1970  10x6x6in</vt:lpstr>
      <vt:lpstr>Venus of Willendorf Austria 28,000-25,000BC</vt:lpstr>
      <vt:lpstr>Bourgeois, Trani Episode, 1971-72  marble (left), plaster latex (right), 23x23x17in</vt:lpstr>
      <vt:lpstr>Bourgeois, Destruction of the Father, 1974  latex plaster wood fabric, 94x143x98in</vt:lpstr>
      <vt:lpstr>Bourgeois, Untitled,1989, pink marble, 79x78x53cm Bourgeois, Cell III, 1991, mixed media</vt:lpstr>
      <vt:lpstr>  Louise Bourgeois, Maman, 1999, bronze and steel, height 30’5”, Guggenheim Museum Bilbao, Spain </vt:lpstr>
      <vt:lpstr>Abject art</vt:lpstr>
      <vt:lpstr>Kiki Smith Untitled (male and female), 1991</vt:lpstr>
      <vt:lpstr>Smith, Mother and Child, 1993 Smith, Untitled, 1992 </vt:lpstr>
      <vt:lpstr>Smith, Pee Body, 1992, wax, glass, beads Smith, Lilith, 1993 </vt:lpstr>
      <vt:lpstr>Smith, The Sitter, 1992, wax, pigment, paper mache</vt:lpstr>
      <vt:lpstr>Smith, Bloodpool, 1992 Smith, A Man,1988, ink, gampi paper </vt:lpstr>
      <vt:lpstr>Smith, untitled , paper, 1995 Smith, Wild Woman, Mary Magdalene</vt:lpstr>
      <vt:lpstr>Kiki Smith, Tale, 1992</vt:lpstr>
      <vt:lpstr>Smith, Born, bronze, 2002</vt:lpstr>
      <vt:lpstr>Smith, Moon on Crutches, 2002</vt:lpstr>
    </vt:vector>
  </TitlesOfParts>
  <Company>Stony Brook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Pictorialism  and the Photosecessionists</dc:title>
  <dc:creator>Robert R. Shane</dc:creator>
  <cp:lastModifiedBy>kodaktester</cp:lastModifiedBy>
  <cp:revision>66</cp:revision>
  <dcterms:created xsi:type="dcterms:W3CDTF">2007-02-06T15:20:17Z</dcterms:created>
  <dcterms:modified xsi:type="dcterms:W3CDTF">2015-06-15T16:48:41Z</dcterms:modified>
</cp:coreProperties>
</file>