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8" r:id="rId7"/>
    <p:sldId id="271" r:id="rId8"/>
    <p:sldId id="269" r:id="rId9"/>
    <p:sldId id="260" r:id="rId10"/>
    <p:sldId id="264" r:id="rId11"/>
    <p:sldId id="262" r:id="rId12"/>
    <p:sldId id="270" r:id="rId13"/>
    <p:sldId id="263" r:id="rId14"/>
    <p:sldId id="273" r:id="rId15"/>
    <p:sldId id="274" r:id="rId16"/>
    <p:sldId id="26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4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1C36-5AC5-40E2-BE9A-EAA34330FF38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58CD3-5D8B-4751-A1E9-CC07A42BA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1C36-5AC5-40E2-BE9A-EAA34330FF38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58CD3-5D8B-4751-A1E9-CC07A42BA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1C36-5AC5-40E2-BE9A-EAA34330FF38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58CD3-5D8B-4751-A1E9-CC07A42BA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1C36-5AC5-40E2-BE9A-EAA34330FF38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58CD3-5D8B-4751-A1E9-CC07A42BA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1C36-5AC5-40E2-BE9A-EAA34330FF38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58CD3-5D8B-4751-A1E9-CC07A42BA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1C36-5AC5-40E2-BE9A-EAA34330FF38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58CD3-5D8B-4751-A1E9-CC07A42BA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1C36-5AC5-40E2-BE9A-EAA34330FF38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58CD3-5D8B-4751-A1E9-CC07A42BA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1C36-5AC5-40E2-BE9A-EAA34330FF38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58CD3-5D8B-4751-A1E9-CC07A42BA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1C36-5AC5-40E2-BE9A-EAA34330FF38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58CD3-5D8B-4751-A1E9-CC07A42BA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1C36-5AC5-40E2-BE9A-EAA34330FF38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58CD3-5D8B-4751-A1E9-CC07A42BA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1C36-5AC5-40E2-BE9A-EAA34330FF38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58CD3-5D8B-4751-A1E9-CC07A42BA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11C36-5AC5-40E2-BE9A-EAA34330FF38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58CD3-5D8B-4751-A1E9-CC07A42BA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albany.edu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png"/><Relationship Id="rId7" Type="http://schemas.openxmlformats.org/officeDocument/2006/relationships/image" Target="../media/image33.jpeg"/><Relationship Id="rId2" Type="http://schemas.openxmlformats.org/officeDocument/2006/relationships/hyperlink" Target="http://www.chem.psu.ed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hyperlink" Target="http://research.chem.psu.edu/awcgroup/research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tannica.com/EBchecked/media/18013/The-structure-of-buckminsterfullerene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ritannica.com/EBchecked/topic/956967/Iijima-Sumio" TargetMode="External"/><Relationship Id="rId3" Type="http://schemas.openxmlformats.org/officeDocument/2006/relationships/hyperlink" Target="http://www.britannica.com/EBchecked/topic/323819/Sir-Harold-W-Kroto" TargetMode="External"/><Relationship Id="rId7" Type="http://schemas.openxmlformats.org/officeDocument/2006/relationships/hyperlink" Target="http://www.britannica.com/EBchecked/topic/221902/R-Buckminster-Fuller" TargetMode="External"/><Relationship Id="rId2" Type="http://schemas.openxmlformats.org/officeDocument/2006/relationships/hyperlink" Target="http://www.britannica.com/EBchecked/topic/146968/Robert-F-Curl-Jr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ritannica.com/EBchecked/topic/87400/C60" TargetMode="External"/><Relationship Id="rId5" Type="http://schemas.openxmlformats.org/officeDocument/2006/relationships/hyperlink" Target="http://www.britannica.com/EBchecked/topic/221916/fullerene" TargetMode="External"/><Relationship Id="rId4" Type="http://schemas.openxmlformats.org/officeDocument/2006/relationships/hyperlink" Target="http://www.britannica.com/EBchecked/topic/549395/Richard-E-Smalley" TargetMode="External"/><Relationship Id="rId9" Type="http://schemas.openxmlformats.org/officeDocument/2006/relationships/hyperlink" Target="http://www.britannica.com/EBchecked/topic/956965/carbon-nanotube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hyperlink" Target="http://www.nsf.gov/index.jsp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albany.edu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hyperlink" Target="http://cires.colorado.edu/" TargetMode="Externa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a.gov/" TargetMode="External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hyperlink" Target="http://spacescience.arc.nasa.gov/" TargetMode="External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University at Albany - State University of New York">
            <a:hlinkClick r:id="rId2" tooltip="University at Albany Hom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733800"/>
            <a:ext cx="6840209" cy="124777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905000" y="16002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/>
              <a:t>Atmospheric Chemistry, Environmental Science and </a:t>
            </a:r>
            <a:r>
              <a:rPr lang="en-US" sz="3200" b="1" dirty="0" err="1"/>
              <a:t>Nanoscience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762000" y="838200"/>
            <a:ext cx="74428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The Real Life Science Guest Speaker Series </a:t>
            </a: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524000" y="5334000"/>
            <a:ext cx="5562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Monday, March 12th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2:35 – 3:10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Room 305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9800" y="3429000"/>
            <a:ext cx="6172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Prof. Robert Keesee</a:t>
            </a:r>
          </a:p>
          <a:p>
            <a:r>
              <a:rPr lang="en-US" sz="2000" b="1" dirty="0" smtClean="0"/>
              <a:t>Department of Atmospheric and Environmental Sciences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targazerslounge.com/attachments/imaging-widefield-special-events-comets/23537d1245312082-beautiful-noctilucent-clouds-over-beannachar-450d-first-light-img_38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00264"/>
            <a:ext cx="5334000" cy="3557736"/>
          </a:xfrm>
          <a:prstGeom prst="rect">
            <a:avLst/>
          </a:prstGeom>
          <a:noFill/>
        </p:spPr>
      </p:pic>
      <p:pic>
        <p:nvPicPr>
          <p:cNvPr id="4100" name="Picture 4" descr="http://www.iccopr.uscg.gov/iccopr/i/pictures/plane20100527-660-NA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4737463" cy="2590800"/>
          </a:xfrm>
          <a:prstGeom prst="rect">
            <a:avLst/>
          </a:prstGeom>
          <a:noFill/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1921" y="685800"/>
            <a:ext cx="460207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http://upload.wikimedia.org/wikipedia/commons/thumb/b/bc/Venuspioneeruv.jpg/220px-Venuspioneeru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3833551"/>
            <a:ext cx="2819400" cy="302444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3810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Stratospheric Aerosol Layer (</a:t>
            </a:r>
            <a:r>
              <a:rPr lang="en-US" b="1" dirty="0" err="1" smtClean="0"/>
              <a:t>Junge</a:t>
            </a:r>
            <a:r>
              <a:rPr lang="en-US" b="1" dirty="0" smtClean="0"/>
              <a:t> Layer)  about 15 miles above surface of the Earth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36576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Noctilucent</a:t>
            </a:r>
            <a:r>
              <a:rPr lang="en-US" sz="2400" b="1" dirty="0" smtClean="0">
                <a:solidFill>
                  <a:schemeClr val="bg1"/>
                </a:solidFill>
              </a:rPr>
              <a:t> clouds about 50 miles high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34290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Venus clouds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chem.psu.edu/unit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391400" cy="1509790"/>
          </a:xfrm>
          <a:prstGeom prst="rect">
            <a:avLst/>
          </a:prstGeom>
          <a:noFill/>
        </p:spPr>
      </p:pic>
      <p:pic>
        <p:nvPicPr>
          <p:cNvPr id="19462" name="Picture 6" descr="3D Periodic Tabl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057400"/>
            <a:ext cx="6000750" cy="4800600"/>
          </a:xfrm>
          <a:prstGeom prst="rect">
            <a:avLst/>
          </a:prstGeom>
          <a:noFill/>
        </p:spPr>
      </p:pic>
      <p:pic>
        <p:nvPicPr>
          <p:cNvPr id="19464" name="Picture 8" descr="Cluster Physics and Chemistr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1447800"/>
            <a:ext cx="7048500" cy="704850"/>
          </a:xfrm>
          <a:prstGeom prst="rect">
            <a:avLst/>
          </a:prstGeom>
          <a:noFill/>
        </p:spPr>
      </p:pic>
      <p:pic>
        <p:nvPicPr>
          <p:cNvPr id="19466" name="Picture 10" descr="http://www.clubs.psu.edu/up/concertchoir/PSU_SR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68409" y="2057400"/>
            <a:ext cx="3175591" cy="1526921"/>
          </a:xfrm>
          <a:prstGeom prst="rect">
            <a:avLst/>
          </a:prstGeom>
          <a:noFill/>
        </p:spPr>
      </p:pic>
      <p:pic>
        <p:nvPicPr>
          <p:cNvPr id="19468" name="Picture 12" descr="http://sweet.laxallstars.com/files/2012/01/penn_state_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18200" y="4438650"/>
            <a:ext cx="3225800" cy="2419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nair.go.jp/gif-e/22e-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-24458"/>
            <a:ext cx="8895944" cy="688245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2819400"/>
            <a:ext cx="8915400" cy="403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048000"/>
            <a:ext cx="7010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j.iop.org/images/1402-4896/2012/T146/014002/Full/pscr400327fi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8686800" cy="5334000"/>
          </a:xfrm>
          <a:prstGeom prst="rect">
            <a:avLst/>
          </a:prstGeom>
          <a:noFill/>
        </p:spPr>
      </p:pic>
      <p:pic>
        <p:nvPicPr>
          <p:cNvPr id="2052" name="Picture 4" descr="The structure of buckminsterfullerene (C60).&#10;[Credit: Encyclopædia Britannica, Inc.]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25375" y="-304800"/>
            <a:ext cx="952500" cy="1123950"/>
          </a:xfrm>
          <a:prstGeom prst="rect">
            <a:avLst/>
          </a:prstGeom>
          <a:noFill/>
        </p:spPr>
      </p:pic>
      <p:pic>
        <p:nvPicPr>
          <p:cNvPr id="2054" name="Picture 6" descr="http://pil.phys.uniroma1.it/twiki/pub/Pil/HighTcSuperconductivity/c60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1371600"/>
            <a:ext cx="2679583" cy="260780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62000" y="3048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From clusters to </a:t>
            </a:r>
            <a:r>
              <a:rPr lang="en-US" sz="3600" b="1" dirty="0" err="1" smtClean="0"/>
              <a:t>Nanoscience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57200" y="990600"/>
            <a:ext cx="84582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In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1985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hlinkClick r:id="rId2" tooltip="Robert F. Curl, Jr."/>
              </a:rPr>
              <a:t>Robert F. Curl, Jr.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,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hlinkClick r:id="rId3" tooltip="Harold W. Kroto"/>
              </a:rPr>
              <a:t>Harold W.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hlinkClick r:id="rId3" tooltip="Harold W. Kroto"/>
              </a:rPr>
              <a:t>Kroto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, and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hlinkClick r:id="rId4" tooltip="Richard E. Smalley"/>
              </a:rPr>
              <a:t>Richard E. Smalley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discovered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the first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hlinkClick r:id="rId5" tooltip="fullerene"/>
              </a:rPr>
              <a:t>fullerene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, the third known form of pure carbon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(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after diamond and graphite). They named their discovery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hlinkClick r:id="rId6" tooltip="buckminsterfullerene"/>
              </a:rPr>
              <a:t>buckminsterfullerene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(“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buckyball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”) for its resemblance to the geodesic domes promoted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by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the American architect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hlinkClick r:id="rId7" tooltip="R. Buckminster Fuller"/>
              </a:rPr>
              <a:t>R. Buckminster Fuller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Technically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called C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60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for the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hlinkClick r:id="rId6" tooltip="60 carbon"/>
              </a:rPr>
              <a:t>60 carbon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atoms that form their hollow spherical structure,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buckyballs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resemble a football one nanometer in diameter.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In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1991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hlinkClick r:id="rId8" tooltip="Sumio Iijima"/>
              </a:rPr>
              <a:t>Sumio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hlinkClick r:id="rId8" tooltip="Sumio Iijima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hlinkClick r:id="rId8" tooltip="Sumio Iijima"/>
              </a:rPr>
              <a:t>Iijima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made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hlinkClick r:id="rId9" tooltip="carbon nanotubes"/>
              </a:rPr>
              <a:t>carbon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hlinkClick r:id="rId9" tooltip="carbon nanotubes"/>
              </a:rPr>
              <a:t>nanotubes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,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in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which the carbon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ring-like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structures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are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extended from spheres into long tubes of varying diameter.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Taken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together, these new structures surprised and excited the imaginations of scientists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about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the possibilities of forming well-defined nanostructures with unexpected new properties.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286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From clusters to </a:t>
            </a:r>
            <a:r>
              <a:rPr lang="en-US" sz="3600" b="1" dirty="0" err="1" smtClean="0"/>
              <a:t>Nanoscience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276600"/>
            <a:ext cx="708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but I was more interested in learning about our atmosphere and environment.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685800" y="838200"/>
            <a:ext cx="7391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</a:rPr>
              <a:t>Research emphasis shifting to materials </a:t>
            </a:r>
            <a:r>
              <a:rPr lang="en-US" sz="3200" b="1" dirty="0" smtClean="0">
                <a:solidFill>
                  <a:prstClr val="black"/>
                </a:solidFill>
              </a:rPr>
              <a:t> such as titanium , molybdenum,  aluminum and lead and away from systems of more atmospheric relevance 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49530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Another opportunity knocks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National Science Foundati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33400"/>
            <a:ext cx="8281035" cy="1600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066800" y="2286000"/>
            <a:ext cx="510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Atmospheric Chemistry Program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1066800" y="2895600"/>
            <a:ext cx="7315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Supports research to measure and model the concentration and distribution of gases and aerosols in the lower and middle atmosphere. Also supports research on the chemical reactions among atmospheric species; the sources and sinks of important trace gases and aerosols; the aqueous-phase atmospheric chemistry; the transport of gases and aerosols throughout the atmosphere; and the improved methods for measuring the concentrations of trace species and their fluxes into and out of the atmosphere.</a:t>
            </a:r>
            <a:endParaRPr lang="en-US" dirty="0"/>
          </a:p>
        </p:txBody>
      </p:sp>
      <p:pic>
        <p:nvPicPr>
          <p:cNvPr id="1026" name="Picture 2" descr="http://chemistry.unca.edu/sites/chemistry.unca.edu/files/images/NSF_Logo_r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57200"/>
            <a:ext cx="1501775" cy="150177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62000" y="4953000"/>
            <a:ext cx="7772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Science  Funding  </a:t>
            </a:r>
            <a:r>
              <a:rPr lang="en-US" sz="8800" b="1" cap="none" spc="0" dirty="0" smtClean="0">
                <a:ln/>
                <a:solidFill>
                  <a:schemeClr val="accent3"/>
                </a:solidFill>
                <a:effectLst/>
              </a:rPr>
              <a:t>$ </a:t>
            </a:r>
            <a:r>
              <a:rPr lang="en-US" sz="8800" b="1" cap="none" spc="0" dirty="0" smtClean="0">
                <a:ln/>
                <a:solidFill>
                  <a:schemeClr val="accent3"/>
                </a:solidFill>
                <a:effectLst/>
              </a:rPr>
              <a:t>$ $</a:t>
            </a:r>
            <a:endParaRPr lang="en-US" sz="8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University at Albany - State University of New York">
            <a:hlinkClick r:id="rId2" tooltip="University at Albany Hom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33400"/>
            <a:ext cx="6840209" cy="1247776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143000" y="533400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Department of Atmospheric and Environmental Sciences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981200"/>
            <a:ext cx="5410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Research areas:  </a:t>
            </a:r>
          </a:p>
          <a:p>
            <a:r>
              <a:rPr lang="en-US" sz="2400" b="1" dirty="0" smtClean="0"/>
              <a:t>	</a:t>
            </a:r>
            <a:r>
              <a:rPr lang="en-US" sz="2400" b="1" dirty="0" smtClean="0"/>
              <a:t>Aerosol particles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Administration:</a:t>
            </a:r>
          </a:p>
          <a:p>
            <a:r>
              <a:rPr lang="en-US" sz="2400" b="1" dirty="0" smtClean="0"/>
              <a:t>	</a:t>
            </a:r>
            <a:r>
              <a:rPr lang="en-US" sz="2400" b="1" dirty="0" smtClean="0"/>
              <a:t>Graduate admissions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Teaching areas:</a:t>
            </a:r>
          </a:p>
          <a:p>
            <a:r>
              <a:rPr lang="en-US" sz="2400" b="1" dirty="0" smtClean="0"/>
              <a:t>	</a:t>
            </a:r>
            <a:r>
              <a:rPr lang="en-US" sz="2400" b="1" dirty="0" smtClean="0"/>
              <a:t>Air Quality</a:t>
            </a:r>
          </a:p>
          <a:p>
            <a:r>
              <a:rPr lang="en-US" sz="2400" b="1" dirty="0" smtClean="0"/>
              <a:t>	</a:t>
            </a:r>
            <a:r>
              <a:rPr lang="en-US" sz="2400" b="1" dirty="0" smtClean="0"/>
              <a:t>Atmospheric Chemistry</a:t>
            </a:r>
          </a:p>
          <a:p>
            <a:r>
              <a:rPr lang="en-US" sz="2400" b="1" dirty="0" smtClean="0"/>
              <a:t>	</a:t>
            </a:r>
            <a:r>
              <a:rPr lang="en-US" sz="2400" b="1" dirty="0" smtClean="0"/>
              <a:t>The Upper Atmosphere</a:t>
            </a:r>
          </a:p>
          <a:p>
            <a:r>
              <a:rPr lang="en-US" sz="2400" b="1" dirty="0" smtClean="0"/>
              <a:t>	</a:t>
            </a:r>
            <a:r>
              <a:rPr lang="en-US" sz="2400" b="1" dirty="0" smtClean="0"/>
              <a:t>Energy, Sustainability and Climate</a:t>
            </a:r>
            <a:endParaRPr lang="en-US" sz="2400" b="1" dirty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581400"/>
            <a:ext cx="336804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78400" y="1600200"/>
            <a:ext cx="3860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7162800" y="4953000"/>
            <a:ext cx="304800" cy="3048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5800"/>
            <a:ext cx="7924800" cy="129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514600" y="13716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Pomona, CA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057400" y="48006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Covina, CA</a:t>
            </a:r>
            <a:endParaRPr lang="en-US" sz="2000" dirty="0"/>
          </a:p>
        </p:txBody>
      </p:sp>
      <p:pic>
        <p:nvPicPr>
          <p:cNvPr id="8194" name="Picture 2" descr="http://profile.ak.fbcdn.net/hprofile-ak-snc4/161996_112513515486614_5010495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1371600"/>
            <a:ext cx="1428750" cy="1390650"/>
          </a:xfrm>
          <a:prstGeom prst="rect">
            <a:avLst/>
          </a:prstGeom>
          <a:noFill/>
        </p:spPr>
      </p:pic>
      <p:pic>
        <p:nvPicPr>
          <p:cNvPr id="8196" name="Picture 4" descr="http://profile.ak.fbcdn.net/hprofile-ak-ash2/50273_75460321350_3348838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685800"/>
            <a:ext cx="1419225" cy="1247775"/>
          </a:xfrm>
          <a:prstGeom prst="rect">
            <a:avLst/>
          </a:prstGeom>
          <a:noFill/>
        </p:spPr>
      </p:pic>
      <p:pic>
        <p:nvPicPr>
          <p:cNvPr id="8198" name="Picture 6" descr="http://t2.gstatic.com/images?q=tbn:ANd9GcSDooSP6g8RMwqru_l-bK4YN7FXAPxWzr8gDMnUnZLCQL462mWzlxh7s0F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733800"/>
            <a:ext cx="1863956" cy="1790701"/>
          </a:xfrm>
          <a:prstGeom prst="rect">
            <a:avLst/>
          </a:prstGeom>
          <a:noFill/>
        </p:spPr>
      </p:pic>
      <p:pic>
        <p:nvPicPr>
          <p:cNvPr id="8200" name="Picture 8" descr="http://t2.gstatic.com/images?q=tbn:ANd9GcTsnCLbZEi_zxTj5BZcdHzYcgKmD_4wpqYMq8N45ISinerHZqzJ_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4876800"/>
            <a:ext cx="1524000" cy="847725"/>
          </a:xfrm>
          <a:prstGeom prst="rect">
            <a:avLst/>
          </a:prstGeom>
          <a:noFill/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28800" y="4114800"/>
            <a:ext cx="66389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33400" y="22860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10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grade bailed on advanced Spanish for Chemistry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5638800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Switched into AP chemistry</a:t>
            </a:r>
          </a:p>
          <a:p>
            <a:r>
              <a:rPr lang="en-US" sz="2400" b="1" dirty="0" smtClean="0"/>
              <a:t>Lab prep assistant in 11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and 12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grades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5757041" cy="2455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14400" y="1752600"/>
            <a:ext cx="952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www.secure-payments-gateway.com/naturalcoasters/thirstystone-large/VUAZ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0"/>
            <a:ext cx="1753865" cy="17597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9600" y="2667000"/>
            <a:ext cx="67056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First paid chemistry job:</a:t>
            </a:r>
          </a:p>
          <a:p>
            <a:endParaRPr lang="en-US" sz="2400" b="1" dirty="0" smtClean="0"/>
          </a:p>
          <a:p>
            <a:r>
              <a:rPr lang="en-US" sz="3200" b="1" dirty="0" smtClean="0"/>
              <a:t>Analyzed </a:t>
            </a:r>
            <a:r>
              <a:rPr lang="en-US" sz="3200" b="1" dirty="0" smtClean="0"/>
              <a:t>collected airborne dust for sulfate, </a:t>
            </a:r>
            <a:r>
              <a:rPr lang="en-US" sz="3200" b="1" dirty="0" smtClean="0"/>
              <a:t>nitrate, </a:t>
            </a:r>
            <a:r>
              <a:rPr lang="en-US" sz="3200" b="1" dirty="0" smtClean="0"/>
              <a:t>and ammonium ions</a:t>
            </a:r>
          </a:p>
          <a:p>
            <a:endParaRPr lang="en-US" sz="2400" b="1" dirty="0" smtClean="0"/>
          </a:p>
          <a:p>
            <a:r>
              <a:rPr lang="en-US" sz="3200" b="1" dirty="0" smtClean="0"/>
              <a:t>Part of </a:t>
            </a:r>
            <a:r>
              <a:rPr lang="en-US" sz="3200" b="1" dirty="0" smtClean="0"/>
              <a:t>a project </a:t>
            </a:r>
            <a:r>
              <a:rPr lang="en-US" sz="3200" b="1" dirty="0" smtClean="0"/>
              <a:t>to investigate affect of copper mining on air quality in southeast Arizona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sci-bay.com/product_images/catalog19596/0809110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419600"/>
            <a:ext cx="3505200" cy="2625263"/>
          </a:xfrm>
          <a:prstGeom prst="rect">
            <a:avLst/>
          </a:prstGeom>
          <a:noFill/>
        </p:spPr>
      </p:pic>
      <p:pic>
        <p:nvPicPr>
          <p:cNvPr id="2" name="Picture 6" descr="http://www.hi-q.net/images/Products/Hvp-3500X(ge2cx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52400"/>
            <a:ext cx="2083982" cy="3200400"/>
          </a:xfrm>
          <a:prstGeom prst="rect">
            <a:avLst/>
          </a:prstGeom>
          <a:noFill/>
        </p:spPr>
      </p:pic>
      <p:pic>
        <p:nvPicPr>
          <p:cNvPr id="3" name="Picture 2" descr="Click to view full size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474988" cy="3352800"/>
          </a:xfrm>
          <a:prstGeom prst="rect">
            <a:avLst/>
          </a:prstGeom>
          <a:noFill/>
        </p:spPr>
      </p:pic>
      <p:pic>
        <p:nvPicPr>
          <p:cNvPr id="4" name="Picture 4" descr="http://www.geology.utoronto.ca/facilities/cosmochemistry-laboratory/cosmochem-images/DSCF0348.JPG/image_previe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86200"/>
            <a:ext cx="3149600" cy="2362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429000" y="3505200"/>
            <a:ext cx="57150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Sulfate is precipitated as barium sulfate by reaction with barium chloride in acidic medium. The turbidity is proportional to the concentration of sulfate:</a:t>
            </a:r>
          </a:p>
          <a:p>
            <a:r>
              <a:rPr lang="en-US" dirty="0" smtClean="0"/>
              <a:t>(SO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  <a:r>
              <a:rPr lang="en-US" baseline="30000" dirty="0" smtClean="0"/>
              <a:t>2-</a:t>
            </a:r>
            <a:r>
              <a:rPr lang="en-US" dirty="0" smtClean="0"/>
              <a:t> + Ba</a:t>
            </a:r>
            <a:r>
              <a:rPr lang="en-US" baseline="30000" dirty="0" smtClean="0"/>
              <a:t>2+</a:t>
            </a:r>
            <a:r>
              <a:rPr lang="en-US" dirty="0" smtClean="0"/>
              <a:t> → BaSO</a:t>
            </a:r>
            <a:r>
              <a:rPr lang="en-US" baseline="-25000" dirty="0" smtClean="0"/>
              <a:t>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276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Open-pit mine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0" y="609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Hi-</a:t>
            </a:r>
            <a:r>
              <a:rPr lang="en-US" dirty="0" err="1" smtClean="0"/>
              <a:t>vol</a:t>
            </a:r>
            <a:r>
              <a:rPr lang="en-US" dirty="0" smtClean="0"/>
              <a:t> sampler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6324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Teflon “bomb” digester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05200" y="5867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spectrophotometer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universitylogo.net/wp-content/uploads/2011/11/university-of-colorado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28600"/>
            <a:ext cx="2604494" cy="1905000"/>
          </a:xfrm>
          <a:prstGeom prst="rect">
            <a:avLst/>
          </a:prstGeom>
          <a:noFill/>
        </p:spPr>
      </p:pic>
      <p:pic>
        <p:nvPicPr>
          <p:cNvPr id="22532" name="Picture 4" descr="http://upload.wikimedia.org/wikipedia/commons/9/97/University_of_Colorado_at_Boulder_-_Wordmar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749149"/>
            <a:ext cx="3276600" cy="1082422"/>
          </a:xfrm>
          <a:prstGeom prst="rect">
            <a:avLst/>
          </a:prstGeom>
          <a:noFill/>
        </p:spPr>
      </p:pic>
      <p:pic>
        <p:nvPicPr>
          <p:cNvPr id="22534" name="Picture 6" descr="http://gallery.carnegiefoundation.org/collections/cid/chemistry/colorado/cid_efforts_files/phpThumb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4572000" cy="2724150"/>
          </a:xfrm>
          <a:prstGeom prst="rect">
            <a:avLst/>
          </a:prstGeom>
          <a:noFill/>
        </p:spPr>
      </p:pic>
      <p:pic>
        <p:nvPicPr>
          <p:cNvPr id="22542" name="Picture 14" descr="http://cires.colorado.edu/images/cires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133600"/>
            <a:ext cx="4572000" cy="80386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81000" y="3124200"/>
            <a:ext cx="8229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Gas-phase clusters, which are weakly bound aggregates comprised of either atoms or molecules, often display properties that lie between those of the gaseous and condensed states.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5105400"/>
            <a:ext cx="655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Atmospheric ions attract water molecules to form water clusters or “mini-droplets” of just a handful of water molecules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29200" y="2438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Graduate School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8382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Plumber, mechanic, electrician, and chemist</a:t>
            </a:r>
            <a:endParaRPr lang="en-US" sz="2800" b="1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676400"/>
            <a:ext cx="5420176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http://www.geochem.ethz.ch/hovey/hpms_sour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52600"/>
            <a:ext cx="3234690" cy="4114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810000" y="60960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Mass Spectrometer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://www.emc.maricopa.edu/faculty/farabee/biobk/dissolNAC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7444038" cy="472440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2438400" y="1295400"/>
            <a:ext cx="1447800" cy="14478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ars.sciencedirect.com/content/image/1-s2.0-S0009261498005387-gr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57200"/>
            <a:ext cx="7334858" cy="5830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www.bestjobdescriptions.com/wp-content/uploads/2011/03/nasa-ames-research-center-150x15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28800"/>
            <a:ext cx="2057400" cy="2057400"/>
          </a:xfrm>
          <a:prstGeom prst="rect">
            <a:avLst/>
          </a:prstGeom>
          <a:noFill/>
        </p:spPr>
      </p:pic>
      <p:pic>
        <p:nvPicPr>
          <p:cNvPr id="18434" name="Picture 2" descr="Home">
            <a:hlinkClick r:id="rId3" tooltip="Hom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19229"/>
            <a:ext cx="8153400" cy="140957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62000" y="1828800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hlinkClick r:id="rId5" tooltip="Home"/>
              </a:rPr>
              <a:t>Space Science and Astrobiology at Ames Research Center</a:t>
            </a:r>
            <a:r>
              <a:rPr lang="en-US" sz="2400" dirty="0" smtClean="0">
                <a:hlinkClick r:id="rId5" tooltip="Home"/>
              </a:rPr>
              <a:t> </a:t>
            </a:r>
            <a:endParaRPr lang="en-US" sz="2400" dirty="0"/>
          </a:p>
        </p:txBody>
      </p:sp>
      <p:pic>
        <p:nvPicPr>
          <p:cNvPr id="18438" name="Picture 6" descr="http://inhabitat.com/wp-content/blogs.dir/1/files/2011/12/NASA_Ames_Research_Cent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2457450"/>
            <a:ext cx="6934200" cy="4400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505</Words>
  <Application>Microsoft Office PowerPoint</Application>
  <PresentationFormat>On-screen Show (4:3)</PresentationFormat>
  <Paragraphs>61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G. Keesee</dc:creator>
  <cp:lastModifiedBy>Robert G. Keesee</cp:lastModifiedBy>
  <cp:revision>70</cp:revision>
  <dcterms:created xsi:type="dcterms:W3CDTF">2012-03-08T22:01:40Z</dcterms:created>
  <dcterms:modified xsi:type="dcterms:W3CDTF">2012-03-10T22:41:17Z</dcterms:modified>
</cp:coreProperties>
</file>