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59" r:id="rId4"/>
    <p:sldId id="265" r:id="rId5"/>
    <p:sldId id="267" r:id="rId6"/>
    <p:sldId id="272" r:id="rId7"/>
    <p:sldId id="273" r:id="rId8"/>
    <p:sldId id="274" r:id="rId9"/>
    <p:sldId id="275" r:id="rId10"/>
    <p:sldId id="276" r:id="rId11"/>
    <p:sldId id="27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6CBA3-F78F-4AF4-8CB4-7B1639B78E6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676B7A-CF86-4FA5-8148-771EE3B6A144}">
      <dgm:prSet/>
      <dgm:spPr/>
      <dgm:t>
        <a:bodyPr/>
        <a:lstStyle/>
        <a:p>
          <a:pPr rtl="0"/>
          <a:r>
            <a:rPr lang="en-US" dirty="0" smtClean="0"/>
            <a:t>Radiant energy </a:t>
          </a:r>
          <a:endParaRPr lang="en-US" dirty="0"/>
        </a:p>
      </dgm:t>
    </dgm:pt>
    <dgm:pt modelId="{82B1E126-3B13-4562-8311-875BFF58758C}" type="parTrans" cxnId="{B3ECD879-58C0-4B38-9942-8F1BE9CF1E15}">
      <dgm:prSet/>
      <dgm:spPr/>
      <dgm:t>
        <a:bodyPr/>
        <a:lstStyle/>
        <a:p>
          <a:endParaRPr lang="en-US"/>
        </a:p>
      </dgm:t>
    </dgm:pt>
    <dgm:pt modelId="{F72F6C1A-63D9-4FB9-B20D-4B4787A52033}" type="sibTrans" cxnId="{B3ECD879-58C0-4B38-9942-8F1BE9CF1E15}">
      <dgm:prSet/>
      <dgm:spPr/>
      <dgm:t>
        <a:bodyPr/>
        <a:lstStyle/>
        <a:p>
          <a:endParaRPr lang="en-US"/>
        </a:p>
      </dgm:t>
    </dgm:pt>
    <dgm:pt modelId="{BBB518E3-CD91-4E64-B6C0-813FD6D38F84}">
      <dgm:prSet/>
      <dgm:spPr/>
      <dgm:t>
        <a:bodyPr/>
        <a:lstStyle/>
        <a:p>
          <a:pPr rtl="0"/>
          <a:r>
            <a:rPr lang="en-US" dirty="0" smtClean="0"/>
            <a:t>Thermal energy</a:t>
          </a:r>
          <a:endParaRPr lang="en-US" dirty="0"/>
        </a:p>
      </dgm:t>
    </dgm:pt>
    <dgm:pt modelId="{D26D83F8-0E49-4D9B-A58C-1FCBD7B7C6BB}" type="parTrans" cxnId="{14DDA6F0-54DA-4153-870C-583DDC5C5258}">
      <dgm:prSet/>
      <dgm:spPr/>
      <dgm:t>
        <a:bodyPr/>
        <a:lstStyle/>
        <a:p>
          <a:endParaRPr lang="en-US"/>
        </a:p>
      </dgm:t>
    </dgm:pt>
    <dgm:pt modelId="{237FA596-40A4-4191-BF50-116E25E4D936}" type="sibTrans" cxnId="{14DDA6F0-54DA-4153-870C-583DDC5C5258}">
      <dgm:prSet/>
      <dgm:spPr/>
      <dgm:t>
        <a:bodyPr/>
        <a:lstStyle/>
        <a:p>
          <a:endParaRPr lang="en-US"/>
        </a:p>
      </dgm:t>
    </dgm:pt>
    <dgm:pt modelId="{C3B25B0E-EE42-42C2-80DB-2A62958E2745}">
      <dgm:prSet/>
      <dgm:spPr/>
      <dgm:t>
        <a:bodyPr/>
        <a:lstStyle/>
        <a:p>
          <a:pPr rtl="0"/>
          <a:r>
            <a:rPr lang="en-US" dirty="0" smtClean="0"/>
            <a:t>Kinetic energy</a:t>
          </a:r>
          <a:endParaRPr lang="en-US" dirty="0"/>
        </a:p>
      </dgm:t>
    </dgm:pt>
    <dgm:pt modelId="{CC61F115-CAE5-4A85-B7CC-064C9EB7D347}" type="parTrans" cxnId="{3846D195-95AD-408D-981E-47970B40DF2E}">
      <dgm:prSet/>
      <dgm:spPr/>
      <dgm:t>
        <a:bodyPr/>
        <a:lstStyle/>
        <a:p>
          <a:endParaRPr lang="en-US"/>
        </a:p>
      </dgm:t>
    </dgm:pt>
    <dgm:pt modelId="{625A58A5-FE59-4F62-92ED-7860B53F3717}" type="sibTrans" cxnId="{3846D195-95AD-408D-981E-47970B40DF2E}">
      <dgm:prSet/>
      <dgm:spPr/>
      <dgm:t>
        <a:bodyPr/>
        <a:lstStyle/>
        <a:p>
          <a:endParaRPr lang="en-US"/>
        </a:p>
      </dgm:t>
    </dgm:pt>
    <dgm:pt modelId="{141D3FF3-4E98-44A7-B610-F1F939B9AA52}" type="pres">
      <dgm:prSet presAssocID="{B2F6CBA3-F78F-4AF4-8CB4-7B1639B78E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9728FA-A53A-4A5F-B035-D9676F03C815}" type="pres">
      <dgm:prSet presAssocID="{85676B7A-CF86-4FA5-8148-771EE3B6A14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03F3-2797-4501-976E-3F8EA8DF8047}" type="pres">
      <dgm:prSet presAssocID="{F72F6C1A-63D9-4FB9-B20D-4B4787A52033}" presName="parTxOnlySpace" presStyleCnt="0"/>
      <dgm:spPr/>
    </dgm:pt>
    <dgm:pt modelId="{5F442DFA-74BA-417B-A2DC-B364822B492D}" type="pres">
      <dgm:prSet presAssocID="{BBB518E3-CD91-4E64-B6C0-813FD6D38F8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65038-6E9E-4A3B-9264-F265AF3D5FBC}" type="pres">
      <dgm:prSet presAssocID="{237FA596-40A4-4191-BF50-116E25E4D936}" presName="parTxOnlySpace" presStyleCnt="0"/>
      <dgm:spPr/>
    </dgm:pt>
    <dgm:pt modelId="{6681A18D-4837-4C00-96DF-A30720CE5039}" type="pres">
      <dgm:prSet presAssocID="{C3B25B0E-EE42-42C2-80DB-2A62958E274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F4D10-F909-4430-807E-21920E01E330}" type="presOf" srcId="{BBB518E3-CD91-4E64-B6C0-813FD6D38F84}" destId="{5F442DFA-74BA-417B-A2DC-B364822B492D}" srcOrd="0" destOrd="0" presId="urn:microsoft.com/office/officeart/2005/8/layout/chevron1"/>
    <dgm:cxn modelId="{3846D195-95AD-408D-981E-47970B40DF2E}" srcId="{B2F6CBA3-F78F-4AF4-8CB4-7B1639B78E61}" destId="{C3B25B0E-EE42-42C2-80DB-2A62958E2745}" srcOrd="2" destOrd="0" parTransId="{CC61F115-CAE5-4A85-B7CC-064C9EB7D347}" sibTransId="{625A58A5-FE59-4F62-92ED-7860B53F3717}"/>
    <dgm:cxn modelId="{819BA641-92EC-4E6C-8770-14400A3026F6}" type="presOf" srcId="{B2F6CBA3-F78F-4AF4-8CB4-7B1639B78E61}" destId="{141D3FF3-4E98-44A7-B610-F1F939B9AA52}" srcOrd="0" destOrd="0" presId="urn:microsoft.com/office/officeart/2005/8/layout/chevron1"/>
    <dgm:cxn modelId="{9B4FDCEE-B635-4701-8C35-2DA2385FADED}" type="presOf" srcId="{85676B7A-CF86-4FA5-8148-771EE3B6A144}" destId="{B09728FA-A53A-4A5F-B035-D9676F03C815}" srcOrd="0" destOrd="0" presId="urn:microsoft.com/office/officeart/2005/8/layout/chevron1"/>
    <dgm:cxn modelId="{B62C54FF-7026-4EC3-94C8-40A1CF6D8D0D}" type="presOf" srcId="{C3B25B0E-EE42-42C2-80DB-2A62958E2745}" destId="{6681A18D-4837-4C00-96DF-A30720CE5039}" srcOrd="0" destOrd="0" presId="urn:microsoft.com/office/officeart/2005/8/layout/chevron1"/>
    <dgm:cxn modelId="{B3ECD879-58C0-4B38-9942-8F1BE9CF1E15}" srcId="{B2F6CBA3-F78F-4AF4-8CB4-7B1639B78E61}" destId="{85676B7A-CF86-4FA5-8148-771EE3B6A144}" srcOrd="0" destOrd="0" parTransId="{82B1E126-3B13-4562-8311-875BFF58758C}" sibTransId="{F72F6C1A-63D9-4FB9-B20D-4B4787A52033}"/>
    <dgm:cxn modelId="{14DDA6F0-54DA-4153-870C-583DDC5C5258}" srcId="{B2F6CBA3-F78F-4AF4-8CB4-7B1639B78E61}" destId="{BBB518E3-CD91-4E64-B6C0-813FD6D38F84}" srcOrd="1" destOrd="0" parTransId="{D26D83F8-0E49-4D9B-A58C-1FCBD7B7C6BB}" sibTransId="{237FA596-40A4-4191-BF50-116E25E4D936}"/>
    <dgm:cxn modelId="{B4C1EE07-FAA2-4ACB-8F60-8AAB83AE8887}" type="presParOf" srcId="{141D3FF3-4E98-44A7-B610-F1F939B9AA52}" destId="{B09728FA-A53A-4A5F-B035-D9676F03C815}" srcOrd="0" destOrd="0" presId="urn:microsoft.com/office/officeart/2005/8/layout/chevron1"/>
    <dgm:cxn modelId="{5F469D14-630E-43BC-A51B-ED1BF9B42B9F}" type="presParOf" srcId="{141D3FF3-4E98-44A7-B610-F1F939B9AA52}" destId="{637903F3-2797-4501-976E-3F8EA8DF8047}" srcOrd="1" destOrd="0" presId="urn:microsoft.com/office/officeart/2005/8/layout/chevron1"/>
    <dgm:cxn modelId="{316240C0-2BD7-4E30-8F32-0AB5AEAF1F0F}" type="presParOf" srcId="{141D3FF3-4E98-44A7-B610-F1F939B9AA52}" destId="{5F442DFA-74BA-417B-A2DC-B364822B492D}" srcOrd="2" destOrd="0" presId="urn:microsoft.com/office/officeart/2005/8/layout/chevron1"/>
    <dgm:cxn modelId="{8FBF67B0-38FE-467C-9C54-30AAC24A3029}" type="presParOf" srcId="{141D3FF3-4E98-44A7-B610-F1F939B9AA52}" destId="{C2265038-6E9E-4A3B-9264-F265AF3D5FBC}" srcOrd="3" destOrd="0" presId="urn:microsoft.com/office/officeart/2005/8/layout/chevron1"/>
    <dgm:cxn modelId="{D07604FA-1A3B-4555-B716-92642F11A95D}" type="presParOf" srcId="{141D3FF3-4E98-44A7-B610-F1F939B9AA52}" destId="{6681A18D-4837-4C00-96DF-A30720CE503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728FA-A53A-4A5F-B035-D9676F03C815}">
      <dsp:nvSpPr>
        <dsp:cNvPr id="0" name=""/>
        <dsp:cNvSpPr/>
      </dsp:nvSpPr>
      <dsp:spPr>
        <a:xfrm>
          <a:off x="2098" y="0"/>
          <a:ext cx="2556643" cy="3693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Radiant energy </a:t>
          </a:r>
          <a:endParaRPr lang="en-US" sz="2200" kern="1200" dirty="0"/>
        </a:p>
      </dsp:txBody>
      <dsp:txXfrm>
        <a:off x="186764" y="0"/>
        <a:ext cx="2187311" cy="369332"/>
      </dsp:txXfrm>
    </dsp:sp>
    <dsp:sp modelId="{5F442DFA-74BA-417B-A2DC-B364822B492D}">
      <dsp:nvSpPr>
        <dsp:cNvPr id="0" name=""/>
        <dsp:cNvSpPr/>
      </dsp:nvSpPr>
      <dsp:spPr>
        <a:xfrm>
          <a:off x="2303078" y="0"/>
          <a:ext cx="2556643" cy="3693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Thermal energy</a:t>
          </a:r>
          <a:endParaRPr lang="en-US" sz="2200" kern="1200" dirty="0"/>
        </a:p>
      </dsp:txBody>
      <dsp:txXfrm>
        <a:off x="2487744" y="0"/>
        <a:ext cx="2187311" cy="369332"/>
      </dsp:txXfrm>
    </dsp:sp>
    <dsp:sp modelId="{6681A18D-4837-4C00-96DF-A30720CE5039}">
      <dsp:nvSpPr>
        <dsp:cNvPr id="0" name=""/>
        <dsp:cNvSpPr/>
      </dsp:nvSpPr>
      <dsp:spPr>
        <a:xfrm>
          <a:off x="4604057" y="0"/>
          <a:ext cx="2556643" cy="3693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Kinetic energy</a:t>
          </a:r>
          <a:endParaRPr lang="en-US" sz="2200" kern="1200" dirty="0"/>
        </a:p>
      </dsp:txBody>
      <dsp:txXfrm>
        <a:off x="4788723" y="0"/>
        <a:ext cx="2187311" cy="36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6DE8F-D22C-4B3C-A6CF-164030D5F4B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94F3F-3E50-4ADE-98BE-68B034E13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2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94F3F-3E50-4ADE-98BE-68B034E132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9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3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7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7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2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4E46-85A7-41EE-89C8-EB09B083547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EB9C8-8A2C-4B1C-90B2-C73CE436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2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199" y="2743200"/>
            <a:ext cx="13716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799" y="2743200"/>
            <a:ext cx="13716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197" y="22860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799" y="1828800"/>
            <a:ext cx="1371600" cy="3657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3200398" y="2476500"/>
            <a:ext cx="4572001" cy="1447800"/>
          </a:xfrm>
          <a:prstGeom prst="curvedConnector3">
            <a:avLst>
              <a:gd name="adj1" fmla="val 50000"/>
            </a:avLst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93024" y="1828800"/>
            <a:ext cx="1393375" cy="457200"/>
          </a:xfrm>
          <a:prstGeom prst="rect">
            <a:avLst/>
          </a:prstGeom>
          <a:solidFill>
            <a:srgbClr val="F8E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199" y="2286000"/>
            <a:ext cx="1371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 flipV="1">
            <a:off x="4114799" y="5486400"/>
            <a:ext cx="1371600" cy="152400"/>
          </a:xfrm>
          <a:prstGeom prst="trapezoid">
            <a:avLst>
              <a:gd name="adj" fmla="val 442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 flipV="1">
            <a:off x="2743199" y="5486400"/>
            <a:ext cx="1371600" cy="152400"/>
          </a:xfrm>
          <a:prstGeom prst="trapezoid">
            <a:avLst>
              <a:gd name="adj" fmla="val 442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/>
          <p:cNvCxnSpPr/>
          <p:nvPr/>
        </p:nvCxnSpPr>
        <p:spPr>
          <a:xfrm rot="5400000">
            <a:off x="1904997" y="2465614"/>
            <a:ext cx="4572001" cy="1447800"/>
          </a:xfrm>
          <a:prstGeom prst="curvedConnector3">
            <a:avLst>
              <a:gd name="adj1" fmla="val 50000"/>
            </a:avLst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81200" y="3352800"/>
            <a:ext cx="1295399" cy="182880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62299" y="251459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nap ITC" pitchFamily="82" charset="0"/>
              </a:rPr>
              <a:t>Low      High</a:t>
            </a:r>
            <a:endParaRPr lang="en-US" b="1" dirty="0">
              <a:latin typeface="Snap ITC" pitchFamily="8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0524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nap ITC" pitchFamily="82" charset="0"/>
              </a:rPr>
              <a:t>High      Low</a:t>
            </a:r>
            <a:endParaRPr lang="en-US" b="1" dirty="0">
              <a:latin typeface="Snap ITC" pitchFamily="82" charset="0"/>
            </a:endParaRPr>
          </a:p>
        </p:txBody>
      </p:sp>
      <p:sp>
        <p:nvSpPr>
          <p:cNvPr id="32" name="Up Arrow 31"/>
          <p:cNvSpPr/>
          <p:nvPr/>
        </p:nvSpPr>
        <p:spPr>
          <a:xfrm>
            <a:off x="4648199" y="2743200"/>
            <a:ext cx="304800" cy="2155372"/>
          </a:xfrm>
          <a:prstGeom prst="upArrow">
            <a:avLst>
              <a:gd name="adj1" fmla="val 42858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 flipV="1">
            <a:off x="3314696" y="2743200"/>
            <a:ext cx="228601" cy="2307770"/>
          </a:xfrm>
          <a:prstGeom prst="upArrow">
            <a:avLst>
              <a:gd name="adj1" fmla="val 5714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6200000">
            <a:off x="3856263" y="1924050"/>
            <a:ext cx="304800" cy="1181100"/>
          </a:xfrm>
          <a:prstGeom prst="upArrow">
            <a:avLst>
              <a:gd name="adj1" fmla="val 42858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5400000">
            <a:off x="4000498" y="4441372"/>
            <a:ext cx="304800" cy="1219200"/>
          </a:xfrm>
          <a:prstGeom prst="upArrow">
            <a:avLst>
              <a:gd name="adj1" fmla="val 42858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38800" y="35052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Thermally Driven Direct Circulation</a:t>
            </a:r>
            <a:endParaRPr lang="en-US" sz="32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00398" y="213438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nap ITC" pitchFamily="82" charset="0"/>
              </a:rPr>
              <a:t>Low      High</a:t>
            </a:r>
            <a:endParaRPr lang="en-US" dirty="0">
              <a:latin typeface="Snap ITC" pitchFamily="82" charset="0"/>
            </a:endParaRPr>
          </a:p>
        </p:txBody>
      </p: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3409233712"/>
              </p:ext>
            </p:extLst>
          </p:nvPr>
        </p:nvGraphicFramePr>
        <p:xfrm>
          <a:off x="571498" y="545067"/>
          <a:ext cx="71628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562600" y="91439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Liberation Sans Narrow" pitchFamily="34" charset="0"/>
              </a:rPr>
              <a:t>Vertical and horizontal motion</a:t>
            </a:r>
            <a:endParaRPr lang="en-US" sz="2000" b="1" dirty="0">
              <a:latin typeface="Liberation Sans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2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3" grpId="0" animBg="1"/>
      <p:bldP spid="18" grpId="0" animBg="1"/>
      <p:bldP spid="30" grpId="0"/>
      <p:bldP spid="30" grpId="1"/>
      <p:bldP spid="31" grpId="0"/>
      <p:bldP spid="32" grpId="0" animBg="1"/>
      <p:bldP spid="33" grpId="0" animBg="1"/>
      <p:bldP spid="34" grpId="0" animBg="1"/>
      <p:bldP spid="35" grpId="0" animBg="1"/>
      <p:bldP spid="36" grpId="0"/>
      <p:bldP spid="37" grpId="0"/>
      <p:bldGraphic spid="39" grpId="0">
        <p:bldAsOne/>
      </p:bldGraphic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miley Face 26"/>
          <p:cNvSpPr/>
          <p:nvPr/>
        </p:nvSpPr>
        <p:spPr>
          <a:xfrm>
            <a:off x="2148840" y="42976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4943860" flipV="1">
            <a:off x="3826792" y="3975669"/>
            <a:ext cx="932970" cy="10755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21348071" flipV="1">
            <a:off x="4271528" y="3562117"/>
            <a:ext cx="133306" cy="99524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3721779" y="2982787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37957" y="3509117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14475" y="291595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1080" y="435125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1284647" flipV="1">
            <a:off x="3448552" y="3470847"/>
            <a:ext cx="1543588" cy="216967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800600" y="3124733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24733"/>
                <a:ext cx="95250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769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837944" y="466344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837944" y="4663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2688336" y="3913632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3383932" y="36118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53 -0.15602 L 0.2592 -0.16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3" grpId="0"/>
      <p:bldP spid="5" grpId="0"/>
      <p:bldP spid="7" grpId="0"/>
      <p:bldP spid="24" grpId="0" animBg="1"/>
      <p:bldP spid="18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miley Face 26"/>
          <p:cNvSpPr/>
          <p:nvPr/>
        </p:nvSpPr>
        <p:spPr>
          <a:xfrm>
            <a:off x="2148840" y="42976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 flipV="1">
            <a:off x="4657211" y="4034790"/>
            <a:ext cx="1033272" cy="1188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6200000">
            <a:off x="4670795" y="3029926"/>
            <a:ext cx="1028700" cy="114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65082" y="3725099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 smtClean="0">
                <a:solidFill>
                  <a:prstClr val="black"/>
                </a:solidFill>
              </a:rPr>
              <a:t>C  </a:t>
            </a:r>
            <a:r>
              <a:rPr lang="en-US" dirty="0" smtClean="0">
                <a:solidFill>
                  <a:prstClr val="black"/>
                </a:solidFill>
              </a:rPr>
              <a:t>=  0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1054" y="285624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29257" y="424207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flipV="1">
            <a:off x="4270745" y="3461775"/>
            <a:ext cx="1825254" cy="231630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357759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en-US" sz="2400" b="1" baseline="-25000" dirty="0" smtClean="0"/>
              <a:t>g</a:t>
            </a:r>
            <a:endParaRPr lang="en-US" sz="2400" b="1" baseline="-25000" dirty="0"/>
          </a:p>
        </p:txBody>
      </p:sp>
      <p:sp>
        <p:nvSpPr>
          <p:cNvPr id="26" name="Smiley Face 25"/>
          <p:cNvSpPr/>
          <p:nvPr/>
        </p:nvSpPr>
        <p:spPr>
          <a:xfrm>
            <a:off x="1837944" y="466344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837944" y="4663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2688336" y="3913632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3383932" y="36118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4183283" y="3520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8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2 -0.16713 L 0.3592 -0.16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46 L 0.09966 0.000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/>
      <p:bldP spid="5" grpId="0"/>
      <p:bldP spid="7" grpId="0"/>
      <p:bldP spid="24" grpId="0" animBg="1"/>
      <p:bldP spid="24" grpId="1" animBg="1"/>
      <p:bldP spid="18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2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16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1066801" y="5029201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97827" y="4129596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6200000">
            <a:off x="1058638" y="5029201"/>
            <a:ext cx="1028700" cy="114298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>
            <a:off x="1504953" y="4221929"/>
            <a:ext cx="593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FF0000"/>
                </a:solidFill>
              </a:rPr>
              <a:t>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0957" y="5416034"/>
            <a:ext cx="91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en-US" b="1" baseline="-25000" dirty="0" smtClean="0"/>
              <a:t>0</a:t>
            </a:r>
            <a:r>
              <a:rPr lang="en-US" dirty="0" smtClean="0"/>
              <a:t>  = 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/>
      <p:bldP spid="12" grpId="0"/>
      <p:bldP spid="13" grpId="0" animBg="1"/>
      <p:bldP spid="14" grpId="0" animBg="1"/>
      <p:bldP spid="2" grpId="0"/>
      <p:bldP spid="15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>
            <a:off x="1613806" y="5287341"/>
            <a:ext cx="458952" cy="11060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7753247">
            <a:off x="1306722" y="4805606"/>
            <a:ext cx="1098796" cy="71979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069523" y="4800602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1352550" y="5257800"/>
            <a:ext cx="457198" cy="228602"/>
          </a:xfrm>
          <a:prstGeom prst="rightArrow">
            <a:avLst>
              <a:gd name="adj1" fmla="val 50000"/>
              <a:gd name="adj2" fmla="val 5816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41022" y="5495529"/>
                <a:ext cx="2190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V</a:t>
                </a:r>
                <a:r>
                  <a:rPr lang="en-US" dirty="0" smtClean="0"/>
                  <a:t>  =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V</a:t>
                </a:r>
                <a:r>
                  <a:rPr lang="en-US" b="1" baseline="-25000" dirty="0" smtClean="0"/>
                  <a:t>0 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= </a:t>
                </a:r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b="1" baseline="-25000" dirty="0"/>
                  <a:t>0 </a:t>
                </a:r>
                <a:r>
                  <a:rPr lang="en-US" b="1" baseline="-25000" dirty="0" smtClean="0"/>
                  <a:t> </a:t>
                </a:r>
                <a:r>
                  <a:rPr lang="en-US" b="1" dirty="0" smtClean="0"/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22" y="5495529"/>
                <a:ext cx="219075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222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100646" y="4038598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26943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28368" y="515797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7753247">
            <a:off x="1486265" y="5033565"/>
            <a:ext cx="473365" cy="185285"/>
          </a:xfrm>
          <a:prstGeom prst="rightArrow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810506" y="4841595"/>
                <a:ext cx="524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06" y="4841595"/>
                <a:ext cx="5245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03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-0.0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13" grpId="0" animBg="1"/>
      <p:bldP spid="14" grpId="0" animBg="1"/>
      <p:bldP spid="14" grpId="1" animBg="1"/>
      <p:bldP spid="2" grpId="0"/>
      <p:bldP spid="3" grpId="0"/>
      <p:bldP spid="5" grpId="0"/>
      <p:bldP spid="7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161198" flipV="1">
            <a:off x="1685173" y="5099055"/>
            <a:ext cx="596095" cy="13330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8038488">
            <a:off x="1476585" y="4579728"/>
            <a:ext cx="910057" cy="107569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133924" y="4454762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1362526" y="5021881"/>
            <a:ext cx="457198" cy="208651"/>
          </a:xfrm>
          <a:prstGeom prst="rightArrow">
            <a:avLst>
              <a:gd name="adj1" fmla="val 50000"/>
              <a:gd name="adj2" fmla="val 5816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04354" y="3890844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26943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04354" y="51573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7753247">
            <a:off x="1486265" y="5033565"/>
            <a:ext cx="473365" cy="185285"/>
          </a:xfrm>
          <a:prstGeom prst="rightArrow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810506" y="4841595"/>
                <a:ext cx="524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06" y="4841595"/>
                <a:ext cx="52450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Arrow 23"/>
          <p:cNvSpPr/>
          <p:nvPr/>
        </p:nvSpPr>
        <p:spPr>
          <a:xfrm rot="17059012" flipV="1">
            <a:off x="1261371" y="4905101"/>
            <a:ext cx="910289" cy="180761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1946233" y="4505702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33" y="4505702"/>
                <a:ext cx="95250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0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527048" y="5330952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7753247">
            <a:off x="1436799" y="4659225"/>
            <a:ext cx="473365" cy="185285"/>
          </a:xfrm>
          <a:prstGeom prst="rightArrow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0833 -0.0444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14" grpId="0" animBg="1"/>
      <p:bldP spid="3" grpId="0"/>
      <p:bldP spid="5" grpId="0"/>
      <p:bldP spid="7" grpId="0"/>
      <p:bldP spid="21" grpId="0" animBg="1"/>
      <p:bldP spid="21" grpId="1" animBg="1"/>
      <p:bldP spid="22" grpId="0"/>
      <p:bldP spid="22" grpId="1"/>
      <p:bldP spid="24" grpId="0" animBg="1"/>
      <p:bldP spid="18" grpId="0"/>
      <p:bldP spid="26" grpId="0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549609" flipV="1">
            <a:off x="1874646" y="4898218"/>
            <a:ext cx="769371" cy="1101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8577414" flipV="1">
            <a:off x="1753142" y="4363876"/>
            <a:ext cx="938671" cy="92804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374734" y="4177667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08258" y="3930978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798" y="367072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04354" y="51573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8108498" flipV="1">
            <a:off x="1450605" y="4564159"/>
            <a:ext cx="991256" cy="192187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104849" y="4377113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849" y="4377113"/>
                <a:ext cx="95250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0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609344" y="502920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2586 -0.0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3" grpId="0"/>
      <p:bldP spid="5" grpId="0"/>
      <p:bldP spid="7" grpId="0"/>
      <p:bldP spid="24" grpId="0" animBg="1"/>
      <p:bldP spid="18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19626" flipV="1">
            <a:off x="2117841" y="4540618"/>
            <a:ext cx="782441" cy="10255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9665859" flipV="1">
            <a:off x="2207824" y="4136353"/>
            <a:ext cx="698761" cy="80765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668639" y="3834264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0848" y="3979023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7036" y="349455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16933" y="48445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8590100" flipV="1">
            <a:off x="1713557" y="4200848"/>
            <a:ext cx="1132782" cy="193169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610848" y="3586884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48" y="3586884"/>
                <a:ext cx="95250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0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837944" y="466344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837944" y="4663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1837944" y="4663440"/>
            <a:ext cx="108289" cy="137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0342 -0.0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3" grpId="0"/>
      <p:bldP spid="5" grpId="0"/>
      <p:bldP spid="7" grpId="0"/>
      <p:bldP spid="24" grpId="0" animBg="1"/>
      <p:bldP spid="18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3169499" flipV="1">
            <a:off x="2591006" y="4321083"/>
            <a:ext cx="932970" cy="12065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20475098" flipV="1">
            <a:off x="2756206" y="3839324"/>
            <a:ext cx="538010" cy="104407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213198" y="3384717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25212" y="3853376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71444" y="3032886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58855" y="4814207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9429473" flipV="1">
            <a:off x="2072862" y="3809258"/>
            <a:ext cx="1415218" cy="204789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3379198" y="3511984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198" y="3511984"/>
                <a:ext cx="95250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09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837944" y="466344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837944" y="4663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2148840" y="42976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 -0.05602 L 0.09253 -0.11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3" grpId="0"/>
      <p:bldP spid="5" grpId="0"/>
      <p:bldP spid="7" grpId="0"/>
      <p:bldP spid="24" grpId="0" animBg="1"/>
      <p:bldP spid="18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miley Face 26"/>
          <p:cNvSpPr/>
          <p:nvPr/>
        </p:nvSpPr>
        <p:spPr>
          <a:xfrm>
            <a:off x="2148840" y="429768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1531192" y="5322438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3898106" flipV="1">
            <a:off x="3134571" y="4065980"/>
            <a:ext cx="932970" cy="10755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20825507" flipV="1">
            <a:off x="3442061" y="3612697"/>
            <a:ext cx="307481" cy="77414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897752" y="3089644"/>
            <a:ext cx="1028700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314" y="6096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Equation of Motion 	a  </a:t>
            </a:r>
            <a:r>
              <a:rPr lang="en-US" sz="2400" dirty="0" smtClean="0"/>
              <a:t>=  </a:t>
            </a:r>
            <a:r>
              <a:rPr lang="en-US" sz="2400" dirty="0" err="1" smtClean="0"/>
              <a:t>d</a:t>
            </a:r>
            <a:r>
              <a:rPr lang="en-US" sz="2400" b="1" dirty="0" err="1" smtClean="0"/>
              <a:t>V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 = </a:t>
            </a:r>
            <a:r>
              <a:rPr lang="en-US" sz="2400" b="1" dirty="0" smtClean="0"/>
              <a:t>G</a:t>
            </a:r>
            <a:r>
              <a:rPr lang="en-US" sz="2400" dirty="0" smtClean="0"/>
              <a:t>  +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  </a:t>
            </a:r>
            <a:r>
              <a:rPr lang="en-US" sz="2400" dirty="0" smtClean="0"/>
              <a:t>+</a:t>
            </a:r>
            <a:r>
              <a:rPr lang="en-US" sz="3200" b="1" dirty="0" smtClean="0"/>
              <a:t>  </a:t>
            </a:r>
            <a:r>
              <a:rPr lang="en-US" sz="24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 </a:t>
            </a:r>
            <a:r>
              <a:rPr lang="en-US" sz="2400" dirty="0" smtClean="0"/>
              <a:t>+   </a:t>
            </a:r>
            <a:r>
              <a:rPr lang="en-US" sz="2400" b="1" dirty="0" smtClean="0"/>
              <a:t>C    </a:t>
            </a:r>
            <a:r>
              <a:rPr lang="en-US" sz="2400" dirty="0" smtClean="0"/>
              <a:t>+     </a:t>
            </a:r>
            <a:r>
              <a:rPr lang="en-US" sz="2400" b="1" dirty="0" smtClean="0"/>
              <a:t>F</a:t>
            </a:r>
            <a:endParaRPr lang="en-US" sz="2400" dirty="0"/>
          </a:p>
          <a:p>
            <a:r>
              <a:rPr lang="en-US" sz="2400" dirty="0" smtClean="0"/>
              <a:t>				     =  -</a:t>
            </a:r>
            <a:r>
              <a:rPr lang="en-US" sz="2400" dirty="0" err="1" smtClean="0"/>
              <a:t>g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</a:t>
            </a:r>
            <a:r>
              <a:rPr lang="en-US" sz="2400" dirty="0" smtClean="0"/>
              <a:t> -  (1/</a:t>
            </a:r>
            <a:r>
              <a:rPr lang="el-GR" sz="2400" dirty="0" smtClean="0"/>
              <a:t>ρ</a:t>
            </a:r>
            <a:r>
              <a:rPr lang="en-US" sz="2400" dirty="0" smtClean="0"/>
              <a:t>)</a:t>
            </a:r>
            <a:r>
              <a:rPr lang="en-US" sz="2400" b="1" dirty="0" smtClean="0">
                <a:sym typeface="Symbol"/>
              </a:rPr>
              <a:t></a:t>
            </a:r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/>
              <a:t> -  </a:t>
            </a:r>
            <a:r>
              <a:rPr lang="en-US" sz="2400" dirty="0" err="1" smtClean="0"/>
              <a:t>f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 x V</a:t>
            </a:r>
            <a:r>
              <a:rPr lang="en-US" sz="2400" dirty="0" smtClean="0"/>
              <a:t>  -  </a:t>
            </a:r>
            <a:r>
              <a:rPr lang="en-US" sz="2400" dirty="0" err="1" smtClean="0"/>
              <a:t>b</a:t>
            </a:r>
            <a:r>
              <a:rPr lang="en-US" sz="2400" b="1" dirty="0" err="1" smtClean="0"/>
              <a:t>V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6314" y="1439498"/>
            <a:ext cx="81642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Geostrophic assumptions: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Hydrostatic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equilibrium    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Friction </a:t>
            </a:r>
            <a:r>
              <a:rPr lang="en-US" dirty="0">
                <a:solidFill>
                  <a:prstClr val="black"/>
                </a:solidFill>
              </a:rPr>
              <a:t>negligible		</a:t>
            </a:r>
            <a:r>
              <a:rPr lang="en-US" b="1" dirty="0">
                <a:solidFill>
                  <a:prstClr val="black"/>
                </a:solidFill>
              </a:rPr>
              <a:t>F </a:t>
            </a:r>
            <a:r>
              <a:rPr lang="en-US" dirty="0">
                <a:solidFill>
                  <a:prstClr val="black"/>
                </a:solidFill>
              </a:rPr>
              <a:t> =  0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Uniform </a:t>
            </a:r>
            <a:r>
              <a:rPr lang="en-US" dirty="0">
                <a:solidFill>
                  <a:prstClr val="black"/>
                </a:solidFill>
              </a:rPr>
              <a:t>pressure gradient	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constant (straight </a:t>
            </a:r>
            <a:r>
              <a:rPr lang="en-US" dirty="0" smtClean="0">
                <a:solidFill>
                  <a:prstClr val="black"/>
                </a:solidFill>
              </a:rPr>
              <a:t>parallel evenly spaced isobars)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 No </a:t>
            </a:r>
            <a:r>
              <a:rPr lang="en-US" dirty="0">
                <a:solidFill>
                  <a:prstClr val="black"/>
                </a:solidFill>
              </a:rPr>
              <a:t>net acceleration	</a:t>
            </a:r>
            <a:r>
              <a:rPr lang="en-US" b="1" dirty="0" smtClean="0">
                <a:solidFill>
                  <a:prstClr val="black"/>
                </a:solidFill>
              </a:rPr>
              <a:t>a 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r>
              <a:rPr lang="en-US" dirty="0">
                <a:solidFill>
                  <a:prstClr val="black"/>
                </a:solidFill>
              </a:rPr>
              <a:t> =  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48006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6096000"/>
            <a:ext cx="6629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48600" y="5634335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791" y="303288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524000" y="5543550"/>
            <a:ext cx="114300" cy="1143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45749" y="3538500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 </a:t>
            </a:r>
            <a:r>
              <a:rPr lang="en-US" b="1" dirty="0">
                <a:solidFill>
                  <a:prstClr val="black"/>
                </a:solidFill>
              </a:rPr>
              <a:t>C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14475" y="291595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</a:t>
            </a:r>
            <a:r>
              <a:rPr lang="en-US" sz="2400" b="1" baseline="-25000" dirty="0" err="1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1080" y="435125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0218580" flipV="1">
            <a:off x="2726438" y="3536798"/>
            <a:ext cx="1543588" cy="216967"/>
          </a:xfrm>
          <a:prstGeom prst="rightArrow">
            <a:avLst>
              <a:gd name="adj1" fmla="val 50000"/>
              <a:gd name="adj2" fmla="val 6114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212001" y="3113581"/>
                <a:ext cx="952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V</a:t>
                </a:r>
                <a:r>
                  <a:rPr lang="en-US" dirty="0"/>
                  <a:t> 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001" y="3113581"/>
                <a:ext cx="95250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769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miley Face 25"/>
          <p:cNvSpPr/>
          <p:nvPr/>
        </p:nvSpPr>
        <p:spPr>
          <a:xfrm>
            <a:off x="1837944" y="4663440"/>
            <a:ext cx="118444" cy="127889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7048" y="554355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1837944" y="466344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1609344" y="5029200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2688336" y="3913632"/>
            <a:ext cx="114300" cy="114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8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3 -0.11157 L 0.16753 -0.1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3" grpId="0"/>
      <p:bldP spid="5" grpId="0"/>
      <p:bldP spid="7" grpId="0"/>
      <p:bldP spid="24" grpId="0" animBg="1"/>
      <p:bldP spid="18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226</Words>
  <Application>Microsoft Office PowerPoint</Application>
  <PresentationFormat>On-screen Show (4:3)</PresentationFormat>
  <Paragraphs>128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51</cp:revision>
  <dcterms:created xsi:type="dcterms:W3CDTF">2012-11-13T16:12:36Z</dcterms:created>
  <dcterms:modified xsi:type="dcterms:W3CDTF">2012-11-20T23:13:18Z</dcterms:modified>
</cp:coreProperties>
</file>