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336" r:id="rId2"/>
    <p:sldId id="542" r:id="rId3"/>
    <p:sldId id="571" r:id="rId4"/>
    <p:sldId id="591" r:id="rId5"/>
    <p:sldId id="567" r:id="rId6"/>
    <p:sldId id="577" r:id="rId7"/>
    <p:sldId id="568" r:id="rId8"/>
    <p:sldId id="569" r:id="rId9"/>
    <p:sldId id="570" r:id="rId10"/>
    <p:sldId id="592" r:id="rId11"/>
    <p:sldId id="493" r:id="rId12"/>
    <p:sldId id="496" r:id="rId13"/>
    <p:sldId id="497" r:id="rId14"/>
    <p:sldId id="459" r:id="rId15"/>
    <p:sldId id="543" r:id="rId16"/>
    <p:sldId id="593" r:id="rId17"/>
    <p:sldId id="550" r:id="rId18"/>
    <p:sldId id="551" r:id="rId19"/>
    <p:sldId id="552" r:id="rId20"/>
    <p:sldId id="594" r:id="rId21"/>
    <p:sldId id="499" r:id="rId22"/>
    <p:sldId id="442" r:id="rId23"/>
    <p:sldId id="443" r:id="rId24"/>
    <p:sldId id="444" r:id="rId25"/>
    <p:sldId id="595" r:id="rId26"/>
    <p:sldId id="579" r:id="rId27"/>
    <p:sldId id="584" r:id="rId28"/>
    <p:sldId id="582" r:id="rId29"/>
    <p:sldId id="398" r:id="rId30"/>
    <p:sldId id="546" r:id="rId31"/>
    <p:sldId id="596" r:id="rId32"/>
    <p:sldId id="555" r:id="rId33"/>
    <p:sldId id="556" r:id="rId34"/>
    <p:sldId id="557" r:id="rId35"/>
    <p:sldId id="558" r:id="rId36"/>
    <p:sldId id="585" r:id="rId37"/>
    <p:sldId id="564" r:id="rId38"/>
    <p:sldId id="565" r:id="rId39"/>
    <p:sldId id="566" r:id="rId40"/>
    <p:sldId id="586" r:id="rId41"/>
    <p:sldId id="587" r:id="rId42"/>
    <p:sldId id="588" r:id="rId43"/>
    <p:sldId id="589" r:id="rId44"/>
    <p:sldId id="576" r:id="rId45"/>
    <p:sldId id="597" r:id="rId46"/>
    <p:sldId id="505" r:id="rId4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  <a:srgbClr val="66FF66"/>
    <a:srgbClr val="008000"/>
    <a:srgbClr val="003300"/>
    <a:srgbClr val="33CC33"/>
    <a:srgbClr val="0000CC"/>
    <a:srgbClr val="3333FF"/>
    <a:srgbClr val="00FF00"/>
    <a:srgbClr val="000000"/>
    <a:srgbClr val="CC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42" autoAdjust="0"/>
    <p:restoredTop sz="94586" autoAdjust="0"/>
  </p:normalViewPr>
  <p:slideViewPr>
    <p:cSldViewPr snapToGrid="0">
      <p:cViewPr varScale="1">
        <p:scale>
          <a:sx n="83" d="100"/>
          <a:sy n="83" d="100"/>
        </p:scale>
        <p:origin x="-1374" y="-84"/>
      </p:cViewPr>
      <p:guideLst>
        <p:guide orient="horz" pos="2280"/>
        <p:guide pos="27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-2400" y="-7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Fault Origin (%)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Sheet1!$A$2:$A$7</c:f>
              <c:strCache>
                <c:ptCount val="6"/>
                <c:pt idx="0">
                  <c:v>Reqs</c:v>
                </c:pt>
                <c:pt idx="1">
                  <c:v>Design</c:v>
                </c:pt>
                <c:pt idx="2">
                  <c:v>Prog / Unit Testing</c:v>
                </c:pt>
                <c:pt idx="3">
                  <c:v>Integration Testing</c:v>
                </c:pt>
                <c:pt idx="4">
                  <c:v>System Testing</c:v>
                </c:pt>
                <c:pt idx="5">
                  <c:v>Production</c:v>
                </c:pt>
              </c:strCache>
            </c:strRef>
          </c:cat>
          <c:val>
            <c:numRef>
              <c:f>Sheet1!$B$2:$B$7</c:f>
              <c:numCache>
                <c:formatCode>0</c:formatCode>
                <c:ptCount val="6"/>
                <c:pt idx="0">
                  <c:v>10</c:v>
                </c:pt>
                <c:pt idx="1">
                  <c:v>40</c:v>
                </c:pt>
                <c:pt idx="2">
                  <c:v>50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Fault Detection (%)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Sheet1!$A$2:$A$7</c:f>
              <c:strCache>
                <c:ptCount val="6"/>
                <c:pt idx="0">
                  <c:v>Reqs</c:v>
                </c:pt>
                <c:pt idx="1">
                  <c:v>Design</c:v>
                </c:pt>
                <c:pt idx="2">
                  <c:v>Prog / Unit Testing</c:v>
                </c:pt>
                <c:pt idx="3">
                  <c:v>Integration Testing</c:v>
                </c:pt>
                <c:pt idx="4">
                  <c:v>System Testing</c:v>
                </c:pt>
                <c:pt idx="5">
                  <c:v>Production</c:v>
                </c:pt>
              </c:strCache>
            </c:strRef>
          </c:cat>
          <c:val>
            <c:numRef>
              <c:f>Sheet1!$C$2:$C$7</c:f>
              <c:numCache>
                <c:formatCode>0</c:formatCode>
                <c:ptCount val="6"/>
                <c:pt idx="0">
                  <c:v>6</c:v>
                </c:pt>
                <c:pt idx="1">
                  <c:v>13</c:v>
                </c:pt>
                <c:pt idx="2">
                  <c:v>20</c:v>
                </c:pt>
                <c:pt idx="3">
                  <c:v>20</c:v>
                </c:pt>
                <c:pt idx="4">
                  <c:v>36</c:v>
                </c:pt>
                <c:pt idx="5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Unit Cost (X)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Sheet1!$A$2:$A$7</c:f>
              <c:strCache>
                <c:ptCount val="6"/>
                <c:pt idx="0">
                  <c:v>Reqs</c:v>
                </c:pt>
                <c:pt idx="1">
                  <c:v>Design</c:v>
                </c:pt>
                <c:pt idx="2">
                  <c:v>Prog / Unit Testing</c:v>
                </c:pt>
                <c:pt idx="3">
                  <c:v>Integration Testing</c:v>
                </c:pt>
                <c:pt idx="4">
                  <c:v>System Testing</c:v>
                </c:pt>
                <c:pt idx="5">
                  <c:v>Production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5</c:v>
                </c:pt>
                <c:pt idx="4">
                  <c:v>10</c:v>
                </c:pt>
                <c:pt idx="5">
                  <c:v>50</c:v>
                </c:pt>
              </c:numCache>
            </c:numRef>
          </c:val>
        </c:ser>
        <c:axId val="71813760"/>
        <c:axId val="71819648"/>
      </c:barChart>
      <c:catAx>
        <c:axId val="71813760"/>
        <c:scaling>
          <c:orientation val="minMax"/>
        </c:scaling>
        <c:axPos val="b"/>
        <c:tickLblPos val="nextTo"/>
        <c:txPr>
          <a:bodyPr/>
          <a:lstStyle/>
          <a:p>
            <a:pPr>
              <a:defRPr i="0">
                <a:latin typeface="Comic Sans MS" pitchFamily="66" charset="0"/>
              </a:defRPr>
            </a:pPr>
            <a:endParaRPr lang="en-US"/>
          </a:p>
        </c:txPr>
        <c:crossAx val="71819648"/>
        <c:crosses val="autoZero"/>
        <c:auto val="1"/>
        <c:lblAlgn val="ctr"/>
        <c:lblOffset val="100"/>
      </c:catAx>
      <c:valAx>
        <c:axId val="71819648"/>
        <c:scaling>
          <c:orientation val="minMax"/>
        </c:scaling>
        <c:axPos val="l"/>
        <c:majorGridlines/>
        <c:numFmt formatCode="0" sourceLinked="1"/>
        <c:tickLblPos val="nextTo"/>
        <c:crossAx val="7181376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>
              <a:latin typeface="Comic Sans MS" pitchFamily="66" charset="0"/>
            </a:defRPr>
          </a:pPr>
          <a:endParaRPr lang="en-US"/>
        </a:p>
      </c:txPr>
    </c:legend>
    <c:plotVisOnly val="1"/>
    <c:dispBlanksAs val="gap"/>
  </c:chart>
  <c:spPr>
    <a:solidFill>
      <a:schemeClr val="bg1">
        <a:lumMod val="60000"/>
        <a:lumOff val="40000"/>
      </a:schemeClr>
    </a:solidFill>
  </c:spPr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t" anchorCtr="0" compatLnSpc="1">
            <a:prstTxWarp prst="textNoShape">
              <a:avLst/>
            </a:prstTxWarp>
          </a:bodyPr>
          <a:lstStyle>
            <a:lvl1pPr defTabSz="966646">
              <a:defRPr sz="1100" b="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4" y="1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t" anchorCtr="0" compatLnSpc="1">
            <a:prstTxWarp prst="textNoShape">
              <a:avLst/>
            </a:prstTxWarp>
          </a:bodyPr>
          <a:lstStyle>
            <a:lvl1pPr algn="r" defTabSz="966646">
              <a:defRPr sz="1100" b="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1776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b" anchorCtr="0" compatLnSpc="1">
            <a:prstTxWarp prst="textNoShape">
              <a:avLst/>
            </a:prstTxWarp>
          </a:bodyPr>
          <a:lstStyle>
            <a:lvl1pPr defTabSz="966646">
              <a:defRPr sz="1100" b="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4" y="9121776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b" anchorCtr="0" compatLnSpc="1">
            <a:prstTxWarp prst="textNoShape">
              <a:avLst/>
            </a:prstTxWarp>
          </a:bodyPr>
          <a:lstStyle>
            <a:lvl1pPr algn="r" defTabSz="966646">
              <a:defRPr sz="1100" b="0" i="1"/>
            </a:lvl1pPr>
          </a:lstStyle>
          <a:p>
            <a:pPr>
              <a:defRPr/>
            </a:pPr>
            <a:fld id="{48BBA39B-AE14-4570-B3A9-31D9F1EA86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6390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t" anchorCtr="0" compatLnSpc="1">
            <a:prstTxWarp prst="textNoShape">
              <a:avLst/>
            </a:prstTxWarp>
          </a:bodyPr>
          <a:lstStyle>
            <a:lvl1pPr defTabSz="966646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t" anchorCtr="0" compatLnSpc="1">
            <a:prstTxWarp prst="textNoShape">
              <a:avLst/>
            </a:prstTxWarp>
          </a:bodyPr>
          <a:lstStyle>
            <a:lvl1pPr algn="r" defTabSz="966646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1776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b" anchorCtr="0" compatLnSpc="1">
            <a:prstTxWarp prst="textNoShape">
              <a:avLst/>
            </a:prstTxWarp>
          </a:bodyPr>
          <a:lstStyle>
            <a:lvl1pPr defTabSz="966646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1776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b" anchorCtr="0" compatLnSpc="1">
            <a:prstTxWarp prst="textNoShape">
              <a:avLst/>
            </a:prstTxWarp>
          </a:bodyPr>
          <a:lstStyle>
            <a:lvl1pPr algn="r" defTabSz="966646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4829278-A2CB-4B9A-9F71-A6E9E2CD2A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59300"/>
            <a:ext cx="5365750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05" tIns="48654" rIns="97305" bIns="486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7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0475" y="720725"/>
            <a:ext cx="4794250" cy="3595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270355" y="9144000"/>
            <a:ext cx="772904" cy="280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274" tIns="46976" rIns="92274" bIns="46976">
            <a:spAutoFit/>
          </a:bodyPr>
          <a:lstStyle/>
          <a:p>
            <a:pPr algn="ctr" defTabSz="917441">
              <a:lnSpc>
                <a:spcPct val="90000"/>
              </a:lnSpc>
              <a:defRPr/>
            </a:pPr>
            <a:r>
              <a:rPr lang="en-US" sz="1300" b="0" dirty="0">
                <a:solidFill>
                  <a:schemeClr val="tx1"/>
                </a:solidFill>
              </a:rPr>
              <a:t>Page </a:t>
            </a:r>
            <a:fld id="{3FBEDAFD-D98C-4D05-88D0-2D348FF8E47E}" type="slidenum">
              <a:rPr lang="en-US" sz="1300" b="0">
                <a:solidFill>
                  <a:schemeClr val="tx1"/>
                </a:solidFill>
              </a:rPr>
              <a:pPr algn="ctr" defTabSz="917441">
                <a:lnSpc>
                  <a:spcPct val="90000"/>
                </a:lnSpc>
                <a:defRPr/>
              </a:pPr>
              <a:t>‹#›</a:t>
            </a:fld>
            <a:endParaRPr lang="en-US" sz="13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45429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atless.ncl.ac.uk/Risks/25.72.html#subj1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devtopics.com/20-famous-software-disasters/" TargetMode="External"/><Relationship Id="rId4" Type="http://schemas.openxmlformats.org/officeDocument/2006/relationships/hyperlink" Target="http://www.wired.com/software/coolapps/news/2005/11/69355?currentPage=2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1.5 hours, ASEE&amp;T 2011, Hawaii. With CSEE&amp;T</a:t>
            </a:r>
            <a:r>
              <a:rPr lang="en-US" baseline="0" dirty="0" smtClean="0"/>
              <a:t> and ICSE.</a:t>
            </a:r>
            <a:endParaRPr lang="en-US" dirty="0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8B0613-1642-4725-8793-2604CF037F01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http://catless.ncl.ac.uk/Risks/25.72.html#subj1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http://www.wired.com/software/coolapps/news/2005/11/69355?currentPage=2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http://www.devtopics.com/20-famous-software-disasters/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29278-A2CB-4B9A-9F71-A6E9E2CD2AB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553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5200"/>
            <a:fld id="{D81AA02F-ED07-4FA5-850A-B00198F26702}" type="slidenum">
              <a:rPr lang="en-US" smtClean="0"/>
              <a:pPr defTabSz="965200"/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5200"/>
            <a:fld id="{C2393BBC-9C79-467B-BC99-E9F1B2C30743}" type="slidenum">
              <a:rPr lang="en-US" smtClean="0"/>
              <a:pPr defTabSz="965200"/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5200"/>
            <a:fld id="{482B2CB7-E996-42E0-90CE-B474F5FB3299}" type="slidenum">
              <a:rPr lang="en-US" smtClean="0"/>
              <a:pPr defTabSz="965200"/>
              <a:t>37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5200"/>
            <a:fld id="{C9BDEBB2-779D-4A1C-A9D1-3881657A1DB5}" type="slidenum">
              <a:rPr lang="en-US" smtClean="0"/>
              <a:pPr defTabSz="965200"/>
              <a:t>38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Jeff Offutt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AD382-E992-4A01-A0A2-05BDE81508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Jeff Offutt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1E5FA-6BCB-408C-B584-C8625D9C77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9738" y="96838"/>
            <a:ext cx="2216150" cy="62801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113" y="96838"/>
            <a:ext cx="6499225" cy="62801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Jeff Offutt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03113-EEF4-48C2-A017-E687F3D944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anchor="b"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u="sn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19650" y="6592711"/>
            <a:ext cx="4014928" cy="227189"/>
          </a:xfrm>
        </p:spPr>
        <p:txBody>
          <a:bodyPr anchor="b"/>
          <a:lstStyle>
            <a:lvl1pPr>
              <a:defRPr sz="900" smtClean="0"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34577" y="6581422"/>
            <a:ext cx="1710483" cy="276578"/>
          </a:xfrm>
        </p:spPr>
        <p:txBody>
          <a:bodyPr anchor="b"/>
          <a:lstStyle>
            <a:lvl1pPr>
              <a:defRPr/>
            </a:lvl1pPr>
          </a:lstStyle>
          <a:p>
            <a:pPr>
              <a:defRPr/>
            </a:pPr>
            <a:fld id="{BBDE8A8A-8C88-46EB-A4F9-387E7AC298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Jeff Offutt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BD1B8-2781-440F-936E-A6C808BD20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113" y="1085850"/>
            <a:ext cx="4357687" cy="5291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5850"/>
            <a:ext cx="4357688" cy="5291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Jeff Offutt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457C2-E6E8-4EC3-8537-A4CCD3538F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Jeff Offutt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93127-3EAE-4912-BEDC-70159AC6EC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Jeff Offutt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E8E54-11B3-46D3-8DA9-56519484B6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Jeff Offutt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91122-F5DD-4163-9321-EA03BC4B81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Jeff Offutt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2E7BB-8B7A-482E-8E7D-8574AE85F4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Jeff Offutt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AC4E9-B8E2-4287-935F-10AD442B33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5725" y="6596172"/>
            <a:ext cx="26574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100" b="0" smtClean="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9650" y="6605588"/>
            <a:ext cx="2895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>
              <a:defRPr sz="800" b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51350" y="6637338"/>
            <a:ext cx="1905000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8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DBAF88E-513A-49C4-B9AD-0320B07E7C5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39825" y="96838"/>
            <a:ext cx="6931025" cy="1035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" y="862445"/>
            <a:ext cx="8966200" cy="5743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 </a:t>
            </a:r>
          </a:p>
          <a:p>
            <a:pPr lvl="4"/>
            <a:r>
              <a:rPr lang="en-US" dirty="0" smtClean="0"/>
              <a:t>Fifth level 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350" y="6350"/>
            <a:ext cx="9118600" cy="6832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32" name="Picture 9" descr="gmulogo-color15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85125" y="15875"/>
            <a:ext cx="1143000" cy="85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 bwMode="auto">
          <a:xfrm>
            <a:off x="47298" y="47298"/>
            <a:ext cx="1219200" cy="838200"/>
          </a:xfrm>
          <a:prstGeom prst="rect">
            <a:avLst/>
          </a:prstGeom>
          <a:solidFill>
            <a:schemeClr val="bg1"/>
          </a:solidFill>
        </p:spPr>
        <p:txBody>
          <a:bodyPr wrap="none">
            <a:prstTxWarp prst="textRingInside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extrusionClr>
                <a:srgbClr val="CCFFFF"/>
              </a:extrusionClr>
            </a:sp3d>
          </a:bodyPr>
          <a:lstStyle/>
          <a:p>
            <a:pPr algn="ctr">
              <a:defRPr/>
            </a:pPr>
            <a:r>
              <a:rPr lang="en-US" spc="300" dirty="0">
                <a:ln w="11430" cmpd="sng">
                  <a:solidFill>
                    <a:srgbClr val="CCFFFF"/>
                  </a:solidFill>
                  <a:prstDash val="solid"/>
                  <a:miter lim="800000"/>
                </a:ln>
                <a:solidFill>
                  <a:srgbClr val="CCFF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dist="50800" sx="1000" sy="1000" algn="ctr" rotWithShape="0">
                    <a:schemeClr val="tx1"/>
                  </a:outerShdw>
                </a:effectLst>
              </a:rPr>
              <a:t>Software Engineering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46181" y="301113"/>
            <a:ext cx="1021433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rgbClr val="CCFFFF"/>
              </a:contourClr>
            </a:sp3d>
          </a:bodyPr>
          <a:lstStyle/>
          <a:p>
            <a:pPr algn="ctr">
              <a:defRPr/>
            </a:pPr>
            <a:r>
              <a:rPr lang="en-US" sz="1800" cap="all" dirty="0">
                <a:ln w="0"/>
                <a:solidFill>
                  <a:srgbClr val="66FFCC"/>
                </a:solidFill>
                <a:effectLst>
                  <a:reflection blurRad="12700" stA="50000" endPos="50000" dist="5000" dir="5400000" sy="-100000" rotWithShape="0"/>
                </a:effectLst>
              </a:rPr>
              <a:t>@ GMU</a:t>
            </a: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0" y="838200"/>
            <a:ext cx="8001000" cy="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8229600" y="6642556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of 46</a:t>
            </a:r>
            <a:endParaRPr lang="en-US" sz="800" b="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26" r:id="rId1"/>
    <p:sldLayoutId id="214748393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ransition spd="med"/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Arial" pitchFamily="34" charset="0"/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0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000"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800" b="0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Wingdings" pitchFamily="2" charset="2"/>
        <a:buChar char="Ø"/>
        <a:defRPr sz="1800" b="0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Wingdings" pitchFamily="2" charset="2"/>
        <a:buChar char="Ø"/>
        <a:defRPr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Wingdings" pitchFamily="2" charset="2"/>
        <a:buChar char="Ø"/>
        <a:defRPr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Wingdings" pitchFamily="2" charset="2"/>
        <a:buChar char="Ø"/>
        <a:defRPr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Wingdings" pitchFamily="2" charset="2"/>
        <a:buChar char="Ø"/>
        <a:defRPr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cs.gmu.edu/~offutt/softwaretest/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1424" y="739702"/>
            <a:ext cx="8245366" cy="1292086"/>
          </a:xfrm>
        </p:spPr>
        <p:txBody>
          <a:bodyPr/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How To Teach Testing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67413"/>
            <a:ext cx="6400800" cy="167820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sz="2800" dirty="0" smtClean="0"/>
              <a:t>Based on the book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sz="2800" i="1" dirty="0" smtClean="0"/>
              <a:t>Introduction to Software Testing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dirty="0" smtClean="0"/>
              <a:t>with </a:t>
            </a:r>
            <a:r>
              <a:rPr lang="en-US" sz="2800" dirty="0" smtClean="0"/>
              <a:t>Paul Ammann</a:t>
            </a:r>
            <a:endParaRPr lang="en-US" dirty="0" smtClean="0"/>
          </a:p>
          <a:p>
            <a:r>
              <a:rPr lang="en-US" sz="2000" b="0" i="1" dirty="0" smtClean="0"/>
              <a:t>www.cs.gmu.edu/~offutt/softwaretest/</a:t>
            </a: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830388" y="1845210"/>
            <a:ext cx="5472112" cy="2917825"/>
          </a:xfrm>
          <a:prstGeom prst="rect">
            <a:avLst/>
          </a:prstGeom>
          <a:solidFill>
            <a:srgbClr val="0000A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Jeff Offutt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Professor, Software Engineering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George Mason University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Fairfax, VA   USA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www.cs.gmu.edu/~offutt/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offutt@gmu.edu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8209722" y="6533322"/>
            <a:ext cx="9144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9BD83-01CB-4CB6-A5B9-EB889AE20AD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14400" y="1293451"/>
            <a:ext cx="7304809" cy="5026429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28575">
            <a:solidFill>
              <a:srgbClr val="000000"/>
            </a:solidFill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Types of Testing Courses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Motivating </a:t>
            </a:r>
            <a:r>
              <a:rPr lang="en-US" sz="2400" b="0" kern="0" dirty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Students </a:t>
            </a: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to</a:t>
            </a:r>
            <a:r>
              <a:rPr lang="en-US" sz="2400" b="0" kern="0" dirty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Test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What Do Testers Do?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Some of My Introductory Lecture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Teaching Test Criteria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Example : Graphs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Practice and Assessment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959246" y="1945677"/>
            <a:ext cx="4753731" cy="716272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06830" y="6576060"/>
            <a:ext cx="173355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Motivating Students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0196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Testing in the 21st Century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8900" y="852488"/>
            <a:ext cx="8966200" cy="5524500"/>
          </a:xfrm>
        </p:spPr>
        <p:txBody>
          <a:bodyPr/>
          <a:lstStyle/>
          <a:p>
            <a:r>
              <a:rPr lang="en-US" sz="2800" dirty="0" smtClean="0"/>
              <a:t>Software defines </a:t>
            </a:r>
            <a:r>
              <a:rPr lang="en-US" sz="2800" dirty="0" smtClean="0">
                <a:solidFill>
                  <a:srgbClr val="FFFF00"/>
                </a:solidFill>
              </a:rPr>
              <a:t>behavior</a:t>
            </a:r>
            <a:endParaRPr lang="en-US" sz="2400" dirty="0" smtClean="0">
              <a:solidFill>
                <a:srgbClr val="FFFF00"/>
              </a:solidFill>
            </a:endParaRPr>
          </a:p>
          <a:p>
            <a:pPr lvl="1"/>
            <a:r>
              <a:rPr lang="en-US" sz="1800" dirty="0" smtClean="0"/>
              <a:t>network routers, finance, switching networks, other infrastructure</a:t>
            </a:r>
          </a:p>
          <a:p>
            <a:r>
              <a:rPr lang="en-US" sz="2800" dirty="0" smtClean="0"/>
              <a:t>Today’s software </a:t>
            </a:r>
            <a:r>
              <a:rPr lang="en-US" sz="2800" dirty="0" smtClean="0">
                <a:solidFill>
                  <a:schemeClr val="tx2"/>
                </a:solidFill>
              </a:rPr>
              <a:t>market</a:t>
            </a:r>
            <a:r>
              <a:rPr lang="en-US" sz="2800" dirty="0" smtClean="0"/>
              <a:t> :</a:t>
            </a:r>
          </a:p>
          <a:p>
            <a:pPr lvl="1"/>
            <a:r>
              <a:rPr lang="en-US" sz="2000" dirty="0" smtClean="0"/>
              <a:t>is much </a:t>
            </a:r>
            <a:r>
              <a:rPr lang="en-US" sz="2000" dirty="0" smtClean="0">
                <a:solidFill>
                  <a:schemeClr val="tx2"/>
                </a:solidFill>
              </a:rPr>
              <a:t>bigger</a:t>
            </a:r>
          </a:p>
          <a:p>
            <a:pPr lvl="1"/>
            <a:r>
              <a:rPr lang="en-US" sz="2000" dirty="0" smtClean="0"/>
              <a:t>is more </a:t>
            </a:r>
            <a:r>
              <a:rPr lang="en-US" sz="2000" dirty="0" smtClean="0">
                <a:solidFill>
                  <a:schemeClr val="tx2"/>
                </a:solidFill>
              </a:rPr>
              <a:t>competitive</a:t>
            </a:r>
          </a:p>
          <a:p>
            <a:pPr lvl="1"/>
            <a:r>
              <a:rPr lang="en-US" sz="2000" dirty="0" smtClean="0"/>
              <a:t>has more </a:t>
            </a:r>
            <a:r>
              <a:rPr lang="en-US" sz="2000" dirty="0" smtClean="0">
                <a:solidFill>
                  <a:schemeClr val="tx2"/>
                </a:solidFill>
              </a:rPr>
              <a:t>users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Embedded Control</a:t>
            </a:r>
            <a:r>
              <a:rPr lang="en-US" sz="2800" dirty="0" smtClean="0"/>
              <a:t> Applications</a:t>
            </a:r>
          </a:p>
          <a:p>
            <a:pPr lvl="1"/>
            <a:r>
              <a:rPr lang="en-US" sz="1800" dirty="0" smtClean="0"/>
              <a:t>airplanes, air traffic control</a:t>
            </a:r>
          </a:p>
          <a:p>
            <a:pPr lvl="1"/>
            <a:r>
              <a:rPr lang="en-US" sz="1800" dirty="0" smtClean="0"/>
              <a:t>spaceships</a:t>
            </a:r>
          </a:p>
          <a:p>
            <a:pPr lvl="1"/>
            <a:r>
              <a:rPr lang="en-US" sz="1800" dirty="0" smtClean="0"/>
              <a:t>watches</a:t>
            </a:r>
          </a:p>
          <a:p>
            <a:pPr lvl="1"/>
            <a:r>
              <a:rPr lang="en-US" sz="1800" dirty="0" smtClean="0"/>
              <a:t>ovens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Agile</a:t>
            </a:r>
            <a:r>
              <a:rPr lang="en-US" sz="2800" dirty="0" smtClean="0"/>
              <a:t> processes put increased pressure on testers</a:t>
            </a:r>
          </a:p>
          <a:p>
            <a:r>
              <a:rPr lang="en-US" sz="2800" dirty="0" smtClean="0"/>
              <a:t>Software must be </a:t>
            </a:r>
            <a:r>
              <a:rPr lang="en-US" sz="2800" dirty="0" smtClean="0">
                <a:solidFill>
                  <a:schemeClr val="tx2"/>
                </a:solidFill>
              </a:rPr>
              <a:t>reliable</a:t>
            </a:r>
            <a:r>
              <a:rPr lang="en-US" sz="2800" dirty="0" smtClean="0"/>
              <a:t> to be </a:t>
            </a:r>
            <a:r>
              <a:rPr lang="en-US" sz="2800" dirty="0" smtClean="0">
                <a:solidFill>
                  <a:schemeClr val="tx2"/>
                </a:solidFill>
              </a:rPr>
              <a:t>secure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Web</a:t>
            </a:r>
            <a:r>
              <a:rPr lang="en-US" sz="2800" dirty="0" smtClean="0"/>
              <a:t> software is very competitive</a:t>
            </a:r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u="sng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983302-050F-40D8-8FDE-27F55111EFB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3318231" y="3758044"/>
            <a:ext cx="3402012" cy="15319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lvl="1">
              <a:lnSpc>
                <a:spcPct val="80000"/>
              </a:lnSpc>
              <a:spcBef>
                <a:spcPct val="30000"/>
              </a:spcBef>
              <a:buSzPct val="100000"/>
              <a:buFontTx/>
              <a:buChar char="–"/>
            </a:pPr>
            <a:r>
              <a:rPr lang="en-US" sz="1800" b="0" dirty="0">
                <a:solidFill>
                  <a:srgbClr val="F8F8F8"/>
                </a:solidFill>
                <a:cs typeface="Arial" pitchFamily="34" charset="0"/>
              </a:rPr>
              <a:t> PDAs</a:t>
            </a:r>
          </a:p>
          <a:p>
            <a:pPr lvl="1">
              <a:lnSpc>
                <a:spcPct val="80000"/>
              </a:lnSpc>
              <a:spcBef>
                <a:spcPct val="30000"/>
              </a:spcBef>
              <a:buSzPct val="100000"/>
              <a:buFontTx/>
              <a:buChar char="–"/>
            </a:pPr>
            <a:r>
              <a:rPr lang="en-US" sz="1800" b="0" dirty="0">
                <a:solidFill>
                  <a:srgbClr val="F8F8F8"/>
                </a:solidFill>
                <a:cs typeface="Arial" pitchFamily="34" charset="0"/>
              </a:rPr>
              <a:t> memory seats </a:t>
            </a:r>
          </a:p>
          <a:p>
            <a:pPr lvl="1">
              <a:lnSpc>
                <a:spcPct val="80000"/>
              </a:lnSpc>
              <a:spcBef>
                <a:spcPct val="30000"/>
              </a:spcBef>
              <a:buSzPct val="100000"/>
              <a:buFontTx/>
              <a:buChar char="–"/>
            </a:pPr>
            <a:r>
              <a:rPr lang="en-US" sz="1800" b="0" dirty="0">
                <a:solidFill>
                  <a:srgbClr val="F8F8F8"/>
                </a:solidFill>
                <a:cs typeface="Arial" pitchFamily="34" charset="0"/>
              </a:rPr>
              <a:t> DVD players</a:t>
            </a:r>
          </a:p>
          <a:p>
            <a:pPr lvl="1">
              <a:lnSpc>
                <a:spcPct val="80000"/>
              </a:lnSpc>
              <a:spcBef>
                <a:spcPct val="30000"/>
              </a:spcBef>
              <a:buSzPct val="100000"/>
              <a:buFontTx/>
              <a:buChar char="–"/>
            </a:pPr>
            <a:r>
              <a:rPr lang="en-US" sz="1800" b="0" dirty="0">
                <a:solidFill>
                  <a:srgbClr val="F8F8F8"/>
                </a:solidFill>
                <a:cs typeface="Arial" pitchFamily="34" charset="0"/>
              </a:rPr>
              <a:t> garage door openers</a:t>
            </a:r>
          </a:p>
          <a:p>
            <a:pPr lvl="1">
              <a:lnSpc>
                <a:spcPct val="80000"/>
              </a:lnSpc>
              <a:spcBef>
                <a:spcPct val="30000"/>
              </a:spcBef>
              <a:buSzPct val="100000"/>
              <a:buFontTx/>
              <a:buChar char="–"/>
            </a:pPr>
            <a:r>
              <a:rPr lang="en-US" sz="1800" b="0" dirty="0">
                <a:solidFill>
                  <a:srgbClr val="F8F8F8"/>
                </a:solidFill>
                <a:cs typeface="Arial" pitchFamily="34" charset="0"/>
              </a:rPr>
              <a:t> cell phones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105400" y="1804926"/>
            <a:ext cx="3863975" cy="1938338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69000">
                <a:schemeClr val="bg1">
                  <a:lumMod val="60000"/>
                  <a:lumOff val="40000"/>
                </a:schemeClr>
              </a:gs>
              <a:gs pos="88000">
                <a:schemeClr val="bg1">
                  <a:lumMod val="75000"/>
                </a:schemeClr>
              </a:gs>
            </a:gsLst>
            <a:lin ang="5400000" scaled="0"/>
          </a:gradFill>
          <a:ln w="127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Industry is going through a revolution in what testing means to the success of software products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6830" y="6576060"/>
            <a:ext cx="173355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Motivating Students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Costly Software Failures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E8E54-11B3-46D3-8DA9-56519484B6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8900" y="861848"/>
            <a:ext cx="8966200" cy="5254790"/>
          </a:xfrm>
          <a:prstGeom prst="rect">
            <a:avLst/>
          </a:prstGeom>
        </p:spPr>
        <p:txBody>
          <a:bodyPr/>
          <a:lstStyle/>
          <a:p>
            <a:pPr marL="285750" indent="-285750">
              <a:lnSpc>
                <a:spcPct val="83000"/>
              </a:lnSpc>
              <a:spcBef>
                <a:spcPct val="30000"/>
              </a:spcBef>
              <a:buSzPct val="75000"/>
              <a:buFont typeface="Arial" pitchFamily="34" charset="0"/>
              <a:buChar char="•"/>
              <a:defRPr/>
            </a:pPr>
            <a:r>
              <a:rPr lang="en-US" sz="2800" b="0" kern="0" dirty="0" smtClean="0">
                <a:solidFill>
                  <a:schemeClr val="tx1"/>
                </a:solidFill>
              </a:rPr>
              <a:t>NIST report, “The </a:t>
            </a:r>
            <a:r>
              <a:rPr lang="en-US" sz="2800" b="0" kern="0" dirty="0" smtClean="0">
                <a:solidFill>
                  <a:schemeClr val="tx2"/>
                </a:solidFill>
              </a:rPr>
              <a:t>Economic Impacts</a:t>
            </a:r>
            <a:r>
              <a:rPr lang="en-US" sz="2800" b="0" kern="0" dirty="0" smtClean="0">
                <a:solidFill>
                  <a:schemeClr val="tx1"/>
                </a:solidFill>
              </a:rPr>
              <a:t> of Inadequate Infrastructure for Software Testing” (2002)</a:t>
            </a:r>
          </a:p>
          <a:p>
            <a:pPr marL="685800" lvl="1" indent="-228600">
              <a:lnSpc>
                <a:spcPct val="83000"/>
              </a:lnSpc>
              <a:spcBef>
                <a:spcPct val="30000"/>
              </a:spcBef>
              <a:buSzPct val="100000"/>
              <a:buFont typeface="Arial" pitchFamily="34" charset="0"/>
              <a:buChar char="•"/>
              <a:defRPr/>
            </a:pPr>
            <a:r>
              <a:rPr lang="en-US" sz="2400" b="0" kern="0" dirty="0" smtClean="0">
                <a:solidFill>
                  <a:schemeClr val="tx1"/>
                </a:solidFill>
              </a:rPr>
              <a:t>Inadequate software testing costs the US alone between $22 and $59 </a:t>
            </a:r>
            <a:r>
              <a:rPr lang="en-US" sz="2400" b="0" kern="0" dirty="0" smtClean="0">
                <a:solidFill>
                  <a:schemeClr val="tx2"/>
                </a:solidFill>
              </a:rPr>
              <a:t>billion</a:t>
            </a:r>
            <a:r>
              <a:rPr lang="en-US" sz="2400" b="0" kern="0" dirty="0" smtClean="0">
                <a:solidFill>
                  <a:schemeClr val="tx1"/>
                </a:solidFill>
              </a:rPr>
              <a:t> annually</a:t>
            </a:r>
          </a:p>
          <a:p>
            <a:pPr marL="685800" lvl="1" indent="-228600">
              <a:lnSpc>
                <a:spcPct val="83000"/>
              </a:lnSpc>
              <a:spcBef>
                <a:spcPct val="30000"/>
              </a:spcBef>
              <a:buSzPct val="100000"/>
              <a:buFont typeface="Arial" pitchFamily="34" charset="0"/>
              <a:buChar char="•"/>
              <a:defRPr/>
            </a:pPr>
            <a:r>
              <a:rPr lang="en-US" sz="2400" b="0" kern="0" dirty="0" smtClean="0">
                <a:solidFill>
                  <a:schemeClr val="tx1"/>
                </a:solidFill>
              </a:rPr>
              <a:t>Better approaches could cut this amount in </a:t>
            </a:r>
            <a:r>
              <a:rPr lang="en-US" sz="2400" b="0" kern="0" dirty="0" smtClean="0">
                <a:solidFill>
                  <a:schemeClr val="tx2"/>
                </a:solidFill>
              </a:rPr>
              <a:t>half</a:t>
            </a:r>
            <a:endParaRPr kumimoji="0" lang="en-US" sz="320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75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Huge losses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due to web application failures</a:t>
            </a:r>
            <a:endParaRPr kumimoji="0" lang="en-US" sz="1400" b="0" i="0" u="none" strike="noStrike" kern="0" cap="none" spc="0" normalizeH="0" baseline="8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85800" marR="0" lvl="1" indent="-22860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Financial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services : $6.5 million per hour (</a:t>
            </a:r>
            <a:r>
              <a:rPr lang="en-US" sz="2400" b="0" kern="0" dirty="0" smtClean="0">
                <a:solidFill>
                  <a:schemeClr val="tx1"/>
                </a:solidFill>
                <a:latin typeface="+mn-lt"/>
              </a:rPr>
              <a:t>just in USA!)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685800" marR="0" lvl="1" indent="-22860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Credit card sales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applications : $2.4 million per hour (in USA)</a:t>
            </a:r>
          </a:p>
          <a:p>
            <a:pPr marL="285750" marR="0" lvl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75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Dec 2006, </a:t>
            </a:r>
            <a:r>
              <a:rPr kumimoji="0" lang="en-US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amazon.com’s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BOGO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offer turned into a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 discount</a:t>
            </a:r>
          </a:p>
          <a:p>
            <a:pPr marL="285750" marR="0" lvl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75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2007 : Symantec says that most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security vulnerabilities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 due to faulty software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4925" y="5979509"/>
            <a:ext cx="9061450" cy="523875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75000"/>
                </a:schemeClr>
              </a:gs>
              <a:gs pos="47000">
                <a:schemeClr val="bg1">
                  <a:lumMod val="60000"/>
                  <a:lumOff val="40000"/>
                </a:schemeClr>
              </a:gs>
              <a:gs pos="96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2800" b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charset="-122"/>
              </a:rPr>
              <a:t>World-wide monetary loss due </a:t>
            </a:r>
            <a:r>
              <a:rPr lang="en-US" altLang="zh-CN" b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charset="-122"/>
              </a:rPr>
              <a:t>to</a:t>
            </a:r>
            <a:r>
              <a:rPr lang="en-US" altLang="zh-CN" sz="2800" b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charset="-122"/>
              </a:rPr>
              <a:t> poor software </a:t>
            </a:r>
            <a:r>
              <a:rPr lang="en-US" altLang="zh-CN" b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charset="-122"/>
              </a:rPr>
              <a:t>is </a:t>
            </a:r>
            <a:r>
              <a:rPr lang="en-US" altLang="zh-CN" sz="2800" b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risten ITC" pitchFamily="66" charset="0"/>
                <a:ea typeface="宋体" charset="-122"/>
              </a:rPr>
              <a:t>staggering</a:t>
            </a:r>
            <a:endParaRPr lang="en-US" sz="2800" b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Kristen ITC" pitchFamily="66" charset="0"/>
              <a:ea typeface="宋体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06830" y="6576060"/>
            <a:ext cx="173355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Motivating Students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Content Placeholder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981075"/>
            <a:ext cx="23812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Spectacular Software Failures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E8E54-11B3-46D3-8DA9-56519484B6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29683" y="2602358"/>
            <a:ext cx="6453187" cy="777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83000"/>
              </a:lnSpc>
              <a:spcBef>
                <a:spcPct val="30000"/>
              </a:spcBef>
              <a:buSzPct val="75000"/>
              <a:buFont typeface="Arial" pitchFamily="34" charset="0"/>
              <a:buChar char="•"/>
              <a:defRPr/>
            </a:pPr>
            <a:r>
              <a:rPr lang="en-US" sz="2400" b="0" kern="0" dirty="0" smtClean="0">
                <a:solidFill>
                  <a:schemeClr val="tx2"/>
                </a:solidFill>
                <a:latin typeface="+mn-lt"/>
              </a:rPr>
              <a:t>Well known failures</a:t>
            </a:r>
            <a:r>
              <a:rPr lang="en-US" sz="2400" b="0" kern="0" dirty="0">
                <a:solidFill>
                  <a:schemeClr val="tx1"/>
                </a:solidFill>
                <a:latin typeface="+mn-lt"/>
              </a:rPr>
              <a:t>:  </a:t>
            </a:r>
            <a:r>
              <a:rPr lang="en-US" sz="2400" b="0" kern="0" dirty="0" smtClean="0">
                <a:solidFill>
                  <a:schemeClr val="tx1"/>
                </a:solidFill>
                <a:latin typeface="+mn-lt"/>
              </a:rPr>
              <a:t>DC metro collision, </a:t>
            </a:r>
            <a:r>
              <a:rPr lang="en-US" sz="2400" b="0" kern="0" dirty="0" err="1" smtClean="0">
                <a:solidFill>
                  <a:schemeClr val="tx1"/>
                </a:solidFill>
                <a:latin typeface="+mn-lt"/>
              </a:rPr>
              <a:t>Ariane</a:t>
            </a:r>
            <a:r>
              <a:rPr lang="en-US" sz="2400" b="0" kern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b="0" kern="0" dirty="0">
                <a:solidFill>
                  <a:schemeClr val="tx1"/>
                </a:solidFill>
                <a:latin typeface="+mn-lt"/>
              </a:rPr>
              <a:t>5 explosion, </a:t>
            </a:r>
            <a:r>
              <a:rPr lang="en-US" sz="2400" b="0" kern="0" dirty="0" smtClean="0">
                <a:solidFill>
                  <a:schemeClr val="tx1"/>
                </a:solidFill>
                <a:latin typeface="+mn-lt"/>
              </a:rPr>
              <a:t>Intel’s Pentium</a:t>
            </a:r>
          </a:p>
          <a:p>
            <a:pPr>
              <a:lnSpc>
                <a:spcPct val="83000"/>
              </a:lnSpc>
              <a:spcBef>
                <a:spcPct val="30000"/>
              </a:spcBef>
              <a:buSzPct val="75000"/>
              <a:defRPr/>
            </a:pPr>
            <a:r>
              <a:rPr lang="en-US" sz="2400" b="0" kern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b="0" kern="0" dirty="0" smtClean="0">
                <a:solidFill>
                  <a:schemeClr val="tx1"/>
                </a:solidFill>
                <a:latin typeface="+mn-lt"/>
              </a:rPr>
              <a:t>   FDIV bug</a:t>
            </a:r>
            <a:endParaRPr lang="en-US" sz="2400" b="0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29683" y="3886002"/>
            <a:ext cx="6453187" cy="1303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83000"/>
              </a:lnSpc>
              <a:spcBef>
                <a:spcPct val="30000"/>
              </a:spcBef>
              <a:buSzPct val="75000"/>
              <a:buFont typeface="Arial" pitchFamily="34" charset="0"/>
              <a:buChar char="•"/>
              <a:defRPr/>
            </a:pPr>
            <a:r>
              <a:rPr lang="en-US" sz="2400" b="0" kern="0" dirty="0" smtClean="0">
                <a:solidFill>
                  <a:schemeClr val="tx1"/>
                </a:solidFill>
                <a:latin typeface="+mn-lt"/>
              </a:rPr>
              <a:t>Poor testing </a:t>
            </a:r>
            <a:r>
              <a:rPr lang="en-US" sz="2400" b="0" kern="0" dirty="0">
                <a:solidFill>
                  <a:schemeClr val="tx1"/>
                </a:solidFill>
                <a:latin typeface="+mn-lt"/>
              </a:rPr>
              <a:t>of safety-critical software can cost </a:t>
            </a:r>
            <a:r>
              <a:rPr lang="en-US" sz="2400" b="0" i="1" kern="0" dirty="0" smtClean="0">
                <a:solidFill>
                  <a:schemeClr val="tx1"/>
                </a:solidFill>
                <a:latin typeface="+mn-lt"/>
              </a:rPr>
              <a:t>lives </a:t>
            </a:r>
            <a:r>
              <a:rPr lang="en-US" sz="2400" b="0" kern="0" dirty="0" smtClean="0">
                <a:solidFill>
                  <a:schemeClr val="tx1"/>
                </a:solidFill>
                <a:latin typeface="+mn-lt"/>
              </a:rPr>
              <a:t>:</a:t>
            </a:r>
            <a:endParaRPr lang="en-US" sz="2400" b="0" kern="0" dirty="0">
              <a:solidFill>
                <a:schemeClr val="tx1"/>
              </a:solidFill>
              <a:latin typeface="+mn-lt"/>
            </a:endParaRPr>
          </a:p>
          <a:p>
            <a:pPr marL="742950" lvl="1" indent="-285750">
              <a:lnSpc>
                <a:spcPct val="83000"/>
              </a:lnSpc>
              <a:spcBef>
                <a:spcPct val="30000"/>
              </a:spcBef>
              <a:buSzPct val="75000"/>
              <a:buFont typeface="Arial" pitchFamily="34" charset="0"/>
              <a:buChar char="•"/>
              <a:defRPr/>
            </a:pPr>
            <a:r>
              <a:rPr lang="en-US" sz="2400" b="0" kern="0" dirty="0">
                <a:solidFill>
                  <a:schemeClr val="tx1"/>
                </a:solidFill>
                <a:latin typeface="+mn-lt"/>
              </a:rPr>
              <a:t>THERAC-25 radiation machine:  3 </a:t>
            </a:r>
            <a:r>
              <a:rPr lang="en-US" sz="2400" b="0" kern="0" dirty="0" smtClean="0">
                <a:solidFill>
                  <a:schemeClr val="tx1"/>
                </a:solidFill>
                <a:latin typeface="+mn-lt"/>
              </a:rPr>
              <a:t>dead</a:t>
            </a:r>
          </a:p>
          <a:p>
            <a:pPr marL="742950" lvl="1" indent="-285750">
              <a:lnSpc>
                <a:spcPct val="83000"/>
              </a:lnSpc>
              <a:spcBef>
                <a:spcPct val="30000"/>
              </a:spcBef>
              <a:buSzPct val="75000"/>
              <a:buFont typeface="Arial" pitchFamily="34" charset="0"/>
              <a:buChar char="•"/>
              <a:defRPr/>
            </a:pPr>
            <a:r>
              <a:rPr lang="en-US" sz="2400" b="0" kern="0" dirty="0" err="1" smtClean="0">
                <a:solidFill>
                  <a:schemeClr val="tx1"/>
                </a:solidFill>
                <a:latin typeface="+mn-lt"/>
              </a:rPr>
              <a:t>Multidata</a:t>
            </a:r>
            <a:r>
              <a:rPr lang="en-US" sz="2400" b="0" kern="0" dirty="0" smtClean="0">
                <a:solidFill>
                  <a:schemeClr val="tx1"/>
                </a:solidFill>
                <a:latin typeface="+mn-lt"/>
              </a:rPr>
              <a:t> therapy software: 8 dead</a:t>
            </a:r>
            <a:endParaRPr lang="en-US" sz="2400" b="0" kern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8" name="Picture 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64300" y="4829175"/>
            <a:ext cx="2462213" cy="18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00480" y="1487267"/>
            <a:ext cx="1066800" cy="1047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0" name="Text Box 24"/>
          <p:cNvSpPr txBox="1">
            <a:spLocks noChangeArrowheads="1"/>
          </p:cNvSpPr>
          <p:nvPr/>
        </p:nvSpPr>
        <p:spPr bwMode="auto">
          <a:xfrm>
            <a:off x="4627125" y="1280076"/>
            <a:ext cx="1681162" cy="1016000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Mars Polar</a:t>
            </a:r>
            <a:br>
              <a:rPr lang="en-US" dirty="0"/>
            </a:br>
            <a:r>
              <a:rPr lang="en-US" dirty="0"/>
              <a:t>Lander crash</a:t>
            </a:r>
            <a:br>
              <a:rPr lang="en-US" dirty="0"/>
            </a:br>
            <a:r>
              <a:rPr lang="en-US" dirty="0"/>
              <a:t>site?</a:t>
            </a:r>
          </a:p>
        </p:txBody>
      </p:sp>
      <p:sp>
        <p:nvSpPr>
          <p:cNvPr id="11" name="Text Box 25"/>
          <p:cNvSpPr txBox="1">
            <a:spLocks noChangeArrowheads="1"/>
          </p:cNvSpPr>
          <p:nvPr/>
        </p:nvSpPr>
        <p:spPr bwMode="auto">
          <a:xfrm>
            <a:off x="5947036" y="4691741"/>
            <a:ext cx="2393950" cy="400050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dirty="0"/>
              <a:t>THERAC-25 design</a:t>
            </a:r>
          </a:p>
        </p:txBody>
      </p:sp>
      <p:sp>
        <p:nvSpPr>
          <p:cNvPr id="12" name="Text Box 26"/>
          <p:cNvSpPr txBox="1">
            <a:spLocks noChangeArrowheads="1"/>
          </p:cNvSpPr>
          <p:nvPr/>
        </p:nvSpPr>
        <p:spPr bwMode="auto">
          <a:xfrm>
            <a:off x="6378575" y="909638"/>
            <a:ext cx="2536825" cy="2247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Ariane</a:t>
            </a:r>
            <a:r>
              <a:rPr lang="en-US" dirty="0">
                <a:solidFill>
                  <a:srgbClr val="000000"/>
                </a:solidFill>
              </a:rPr>
              <a:t> 5: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exception-handling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bug :  forced self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destruct on maiden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flight (64-bit to 16-bit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conversion:  about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370 million $ lost)</a:t>
            </a:r>
          </a:p>
        </p:txBody>
      </p:sp>
      <p:pic>
        <p:nvPicPr>
          <p:cNvPr id="13" name="Picture 2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67706" y="3134992"/>
            <a:ext cx="792163" cy="722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82550" y="5465740"/>
            <a:ext cx="6261100" cy="954107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75000"/>
                </a:schemeClr>
              </a:gs>
              <a:gs pos="47000">
                <a:schemeClr val="bg1">
                  <a:lumMod val="60000"/>
                  <a:lumOff val="40000"/>
                </a:schemeClr>
              </a:gs>
              <a:gs pos="96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2800" b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charset="-122"/>
              </a:rPr>
              <a:t>We need our software to be</a:t>
            </a:r>
            <a:r>
              <a:rPr lang="en-US" altLang="zh-CN" b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charset="-122"/>
              </a:rPr>
              <a:t> </a:t>
            </a:r>
            <a:r>
              <a:rPr lang="en-US" altLang="zh-CN" sz="2800" b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risten ITC" pitchFamily="66" charset="0"/>
                <a:ea typeface="宋体" charset="-122"/>
              </a:rPr>
              <a:t>reliable</a:t>
            </a:r>
          </a:p>
          <a:p>
            <a:pPr algn="ctr">
              <a:defRPr/>
            </a:pPr>
            <a:r>
              <a:rPr lang="en-US" sz="2800" b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宋体" charset="-122"/>
              </a:rPr>
              <a:t>Testing is how we assess reliability</a:t>
            </a:r>
            <a:endParaRPr lang="en-US" sz="2800" b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宋体" charset="-122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129683" y="864870"/>
            <a:ext cx="6453187" cy="777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83000"/>
              </a:lnSpc>
              <a:spcBef>
                <a:spcPct val="30000"/>
              </a:spcBef>
              <a:buSzPct val="75000"/>
              <a:buFont typeface="Arial" pitchFamily="34" charset="0"/>
              <a:buChar char="•"/>
              <a:defRPr/>
            </a:pPr>
            <a:r>
              <a:rPr lang="en-US" sz="2400" b="0" kern="0" dirty="0" smtClean="0">
                <a:solidFill>
                  <a:schemeClr val="tx2"/>
                </a:solidFill>
                <a:latin typeface="+mn-lt"/>
              </a:rPr>
              <a:t>NASA’s Mars </a:t>
            </a:r>
            <a:r>
              <a:rPr lang="en-US" sz="2400" b="0" kern="0" dirty="0" err="1" smtClean="0">
                <a:solidFill>
                  <a:schemeClr val="tx2"/>
                </a:solidFill>
                <a:latin typeface="+mn-lt"/>
              </a:rPr>
              <a:t>lander</a:t>
            </a:r>
            <a:r>
              <a:rPr lang="en-US" sz="2400" b="0" kern="0" dirty="0" smtClean="0">
                <a:solidFill>
                  <a:schemeClr val="tx1"/>
                </a:solidFill>
                <a:latin typeface="+mn-lt"/>
              </a:rPr>
              <a:t>: September 1999, crashed due to a units integration fault</a:t>
            </a:r>
            <a:endParaRPr lang="en-US" sz="2400" b="0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06830" y="6576060"/>
            <a:ext cx="173355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Motivating Students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  <p:bldP spid="10" grpId="0" animBg="1"/>
      <p:bldP spid="11" grpId="0" animBg="1"/>
      <p:bldP spid="12" grpId="0"/>
      <p:bldP spid="14" grpId="0" animBg="1"/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Northeast Blackout of 2003</a:t>
            </a:r>
          </a:p>
        </p:txBody>
      </p:sp>
      <p:sp>
        <p:nvSpPr>
          <p:cNvPr id="1229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u="sng"/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0BCE5F-BC8F-40C5-8407-F3B08CEE706B}" type="slidenum">
              <a:rPr lang="en-US" smtClean="0"/>
              <a:pPr/>
              <a:t>14</a:t>
            </a:fld>
            <a:endParaRPr lang="en-US" smtClean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5125" y="785813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le 7"/>
          <p:cNvSpPr/>
          <p:nvPr/>
        </p:nvSpPr>
        <p:spPr bwMode="auto">
          <a:xfrm>
            <a:off x="285750" y="2543175"/>
            <a:ext cx="2357438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nb-NO" sz="1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Affected 10 million people in Ontario, Canada</a:t>
            </a:r>
            <a:endParaRPr lang="en-GB" sz="18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285750" y="3543300"/>
            <a:ext cx="2357438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nb-NO" sz="1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Affected 40 million people in 8 US states</a:t>
            </a:r>
            <a:endParaRPr lang="en-GB" sz="18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285750" y="4543425"/>
            <a:ext cx="2357438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nb-NO" sz="1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Financial losses of</a:t>
            </a:r>
          </a:p>
          <a:p>
            <a:pPr algn="ctr">
              <a:spcBef>
                <a:spcPct val="20000"/>
              </a:spcBef>
              <a:defRPr/>
            </a:pPr>
            <a:r>
              <a:rPr lang="nb-NO" sz="1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$6 Billion USD</a:t>
            </a:r>
            <a:endParaRPr lang="en-GB" sz="18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85750" y="1246188"/>
            <a:ext cx="2357438" cy="121126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nb-NO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508 generating units and 256 power plants shut down</a:t>
            </a:r>
            <a:endParaRPr lang="en-GB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85750" y="5543550"/>
            <a:ext cx="6929438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nb-NO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nb-NO" sz="1800" dirty="0">
                <a:solidFill>
                  <a:schemeClr val="bg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alarm system </a:t>
            </a:r>
            <a:r>
              <a:rPr lang="nb-NO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 the energy management system </a:t>
            </a:r>
            <a:r>
              <a:rPr lang="nb-NO" sz="1800" dirty="0">
                <a:solidFill>
                  <a:schemeClr val="bg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failed due to a software error</a:t>
            </a:r>
            <a:r>
              <a:rPr lang="nb-NO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and operators were not informed of the power overload in the system</a:t>
            </a:r>
            <a:endParaRPr lang="en-GB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06830" y="6576060"/>
            <a:ext cx="173355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Motivating Students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Late Testing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ED0CD3-10A3-4C97-8373-873A243A295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167149" y="1111863"/>
          <a:ext cx="8829368" cy="4325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Box 79"/>
          <p:cNvSpPr txBox="1">
            <a:spLocks noChangeArrowheads="1"/>
          </p:cNvSpPr>
          <p:nvPr/>
        </p:nvSpPr>
        <p:spPr bwMode="auto">
          <a:xfrm>
            <a:off x="148590" y="5944776"/>
            <a:ext cx="88582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Software </a:t>
            </a:r>
            <a:r>
              <a:rPr lang="en-US" sz="1600" dirty="0">
                <a:solidFill>
                  <a:schemeClr val="tx1"/>
                </a:solidFill>
              </a:rPr>
              <a:t>Engineering Institute; Carnegie Mellon University; Handbook </a:t>
            </a:r>
            <a:r>
              <a:rPr lang="en-US" sz="1600" dirty="0" smtClean="0">
                <a:solidFill>
                  <a:schemeClr val="tx1"/>
                </a:solidFill>
              </a:rPr>
              <a:t>CMU/SEI-96-HB-002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5787" y="1249124"/>
            <a:ext cx="49970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$1000 unit cost, per fault, 100 faults</a:t>
            </a:r>
            <a:endParaRPr lang="en-US" dirty="0"/>
          </a:p>
        </p:txBody>
      </p:sp>
      <p:grpSp>
        <p:nvGrpSpPr>
          <p:cNvPr id="6" name="Group 26"/>
          <p:cNvGrpSpPr/>
          <p:nvPr/>
        </p:nvGrpSpPr>
        <p:grpSpPr>
          <a:xfrm rot="1822050">
            <a:off x="1157750" y="2760722"/>
            <a:ext cx="668593" cy="383459"/>
            <a:chOff x="1088924" y="5651404"/>
            <a:chExt cx="668593" cy="383459"/>
          </a:xfrm>
        </p:grpSpPr>
        <p:sp>
          <p:nvSpPr>
            <p:cNvPr id="13" name="Oval 12"/>
            <p:cNvSpPr/>
            <p:nvPr/>
          </p:nvSpPr>
          <p:spPr bwMode="auto">
            <a:xfrm>
              <a:off x="1120878" y="5651404"/>
              <a:ext cx="604684" cy="383459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AFD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88924" y="5658467"/>
              <a:ext cx="6685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$6K</a:t>
              </a:r>
              <a:endParaRPr lang="en-US" sz="1800" dirty="0"/>
            </a:p>
          </p:txBody>
        </p:sp>
      </p:grpSp>
      <p:grpSp>
        <p:nvGrpSpPr>
          <p:cNvPr id="10" name="Group 27"/>
          <p:cNvGrpSpPr/>
          <p:nvPr/>
        </p:nvGrpSpPr>
        <p:grpSpPr>
          <a:xfrm rot="2197571">
            <a:off x="2145899" y="2583746"/>
            <a:ext cx="705462" cy="383459"/>
            <a:chOff x="2322873" y="5651404"/>
            <a:chExt cx="705462" cy="383459"/>
          </a:xfrm>
        </p:grpSpPr>
        <p:sp>
          <p:nvSpPr>
            <p:cNvPr id="15" name="Oval 14"/>
            <p:cNvSpPr/>
            <p:nvPr/>
          </p:nvSpPr>
          <p:spPr bwMode="auto">
            <a:xfrm>
              <a:off x="2373262" y="5651404"/>
              <a:ext cx="604684" cy="383459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AFD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322873" y="5658467"/>
              <a:ext cx="7054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$13K</a:t>
              </a:r>
              <a:endParaRPr lang="en-US" sz="1800" dirty="0"/>
            </a:p>
          </p:txBody>
        </p:sp>
      </p:grpSp>
      <p:grpSp>
        <p:nvGrpSpPr>
          <p:cNvPr id="11" name="Group 28"/>
          <p:cNvGrpSpPr/>
          <p:nvPr/>
        </p:nvGrpSpPr>
        <p:grpSpPr>
          <a:xfrm rot="2053068">
            <a:off x="3089801" y="2288786"/>
            <a:ext cx="725128" cy="383459"/>
            <a:chOff x="3492911" y="5651404"/>
            <a:chExt cx="725128" cy="383459"/>
          </a:xfrm>
        </p:grpSpPr>
        <p:sp>
          <p:nvSpPr>
            <p:cNvPr id="17" name="Oval 16"/>
            <p:cNvSpPr/>
            <p:nvPr/>
          </p:nvSpPr>
          <p:spPr bwMode="auto">
            <a:xfrm>
              <a:off x="3553133" y="5651404"/>
              <a:ext cx="604684" cy="383459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AFD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92911" y="5658467"/>
              <a:ext cx="725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$20K</a:t>
              </a:r>
              <a:endParaRPr lang="en-US" sz="1800" dirty="0"/>
            </a:p>
          </p:txBody>
        </p:sp>
      </p:grpSp>
      <p:grpSp>
        <p:nvGrpSpPr>
          <p:cNvPr id="14" name="Group 29"/>
          <p:cNvGrpSpPr/>
          <p:nvPr/>
        </p:nvGrpSpPr>
        <p:grpSpPr>
          <a:xfrm rot="1653092">
            <a:off x="4009117" y="2328114"/>
            <a:ext cx="877528" cy="383459"/>
            <a:chOff x="4412227" y="5651404"/>
            <a:chExt cx="877528" cy="383459"/>
          </a:xfrm>
        </p:grpSpPr>
        <p:sp>
          <p:nvSpPr>
            <p:cNvPr id="21" name="Oval 20"/>
            <p:cNvSpPr/>
            <p:nvPr/>
          </p:nvSpPr>
          <p:spPr bwMode="auto">
            <a:xfrm>
              <a:off x="4481667" y="5651404"/>
              <a:ext cx="738648" cy="383459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AFD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412227" y="5658467"/>
              <a:ext cx="877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$100K</a:t>
              </a:r>
              <a:endParaRPr lang="en-US" sz="1800" dirty="0"/>
            </a:p>
          </p:txBody>
        </p:sp>
      </p:grpSp>
      <p:grpSp>
        <p:nvGrpSpPr>
          <p:cNvPr id="19" name="Group 30"/>
          <p:cNvGrpSpPr/>
          <p:nvPr/>
        </p:nvGrpSpPr>
        <p:grpSpPr>
          <a:xfrm rot="2354308">
            <a:off x="4938273" y="1777522"/>
            <a:ext cx="877528" cy="383459"/>
            <a:chOff x="5626511" y="5651404"/>
            <a:chExt cx="877528" cy="383459"/>
          </a:xfrm>
        </p:grpSpPr>
        <p:sp>
          <p:nvSpPr>
            <p:cNvPr id="23" name="Oval 22"/>
            <p:cNvSpPr/>
            <p:nvPr/>
          </p:nvSpPr>
          <p:spPr bwMode="auto">
            <a:xfrm>
              <a:off x="5695951" y="5651404"/>
              <a:ext cx="738648" cy="383459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AFD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626511" y="5658467"/>
              <a:ext cx="877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$360K</a:t>
              </a:r>
              <a:endParaRPr lang="en-US" sz="1800" dirty="0"/>
            </a:p>
          </p:txBody>
        </p:sp>
      </p:grpSp>
      <p:grpSp>
        <p:nvGrpSpPr>
          <p:cNvPr id="20" name="Group 31"/>
          <p:cNvGrpSpPr/>
          <p:nvPr/>
        </p:nvGrpSpPr>
        <p:grpSpPr>
          <a:xfrm rot="20112755">
            <a:off x="5567516" y="1325211"/>
            <a:ext cx="877528" cy="383459"/>
            <a:chOff x="6806382" y="5651404"/>
            <a:chExt cx="877528" cy="383459"/>
          </a:xfrm>
        </p:grpSpPr>
        <p:sp>
          <p:nvSpPr>
            <p:cNvPr id="25" name="Oval 24"/>
            <p:cNvSpPr/>
            <p:nvPr/>
          </p:nvSpPr>
          <p:spPr bwMode="auto">
            <a:xfrm>
              <a:off x="6875822" y="5651404"/>
              <a:ext cx="738648" cy="383459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AFD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806382" y="5658467"/>
              <a:ext cx="877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$250K</a:t>
              </a:r>
              <a:endParaRPr lang="en-US" sz="1800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306830" y="6576060"/>
            <a:ext cx="173355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Motivating Students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9BD83-01CB-4CB6-A5B9-EB889AE20AD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14400" y="1293451"/>
            <a:ext cx="7304809" cy="5026429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28575">
            <a:solidFill>
              <a:srgbClr val="000000"/>
            </a:solidFill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Types of Testing Courses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Motivating </a:t>
            </a:r>
            <a:r>
              <a:rPr lang="en-US" sz="2400" b="0" kern="0" dirty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Students </a:t>
            </a: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to</a:t>
            </a:r>
            <a:r>
              <a:rPr lang="en-US" sz="2400" b="0" kern="0" dirty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Test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What Do Testers Do?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Some of My Introductory Lecture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Teaching Test Criteria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Example : Graphs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Practice and Assessment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959246" y="2671233"/>
            <a:ext cx="3795634" cy="716272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987040" y="6572250"/>
            <a:ext cx="1287780" cy="2654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Testers Do?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0196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Student Programs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Oval 22"/>
          <p:cNvSpPr>
            <a:spLocks noChangeArrowheads="1"/>
          </p:cNvSpPr>
          <p:nvPr/>
        </p:nvSpPr>
        <p:spPr bwMode="auto">
          <a:xfrm>
            <a:off x="152400" y="2133600"/>
            <a:ext cx="2514600" cy="1219200"/>
          </a:xfrm>
          <a:prstGeom prst="ellipse">
            <a:avLst/>
          </a:prstGeom>
          <a:solidFill>
            <a:srgbClr val="0000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Assignment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7" name="Oval 22"/>
          <p:cNvSpPr>
            <a:spLocks noChangeArrowheads="1"/>
          </p:cNvSpPr>
          <p:nvPr/>
        </p:nvSpPr>
        <p:spPr bwMode="auto">
          <a:xfrm>
            <a:off x="3314700" y="1143000"/>
            <a:ext cx="2514600" cy="1219200"/>
          </a:xfrm>
          <a:prstGeom prst="ellipse">
            <a:avLst/>
          </a:prstGeom>
          <a:solidFill>
            <a:srgbClr val="0000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Programming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8" name="Oval 22"/>
          <p:cNvSpPr>
            <a:spLocks noChangeArrowheads="1"/>
          </p:cNvSpPr>
          <p:nvPr/>
        </p:nvSpPr>
        <p:spPr bwMode="auto">
          <a:xfrm>
            <a:off x="3314700" y="3124200"/>
            <a:ext cx="2514600" cy="1219200"/>
          </a:xfrm>
          <a:prstGeom prst="ellipse">
            <a:avLst/>
          </a:prstGeom>
          <a:solidFill>
            <a:srgbClr val="0000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Debugging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9" name="Oval 22"/>
          <p:cNvSpPr>
            <a:spLocks noChangeArrowheads="1"/>
          </p:cNvSpPr>
          <p:nvPr/>
        </p:nvSpPr>
        <p:spPr bwMode="auto">
          <a:xfrm>
            <a:off x="6477000" y="2133600"/>
            <a:ext cx="2514600" cy="1219200"/>
          </a:xfrm>
          <a:prstGeom prst="ellipse">
            <a:avLst/>
          </a:prstGeom>
          <a:solidFill>
            <a:srgbClr val="0000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Submit</a:t>
            </a:r>
            <a:endParaRPr lang="en-US" sz="2800" dirty="0">
              <a:latin typeface="Comic Sans MS" pitchFamily="66" charset="0"/>
            </a:endParaRPr>
          </a:p>
        </p:txBody>
      </p:sp>
      <p:pic>
        <p:nvPicPr>
          <p:cNvPr id="1026" name="Picture 2" descr="C:\Documents and Settings\offutt\Desktop\smil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6163" y="2950018"/>
            <a:ext cx="757237" cy="707582"/>
          </a:xfrm>
          <a:prstGeom prst="rect">
            <a:avLst/>
          </a:prstGeom>
          <a:noFill/>
        </p:spPr>
      </p:pic>
      <p:cxnSp>
        <p:nvCxnSpPr>
          <p:cNvPr id="13" name="Straight Arrow Connector 12"/>
          <p:cNvCxnSpPr>
            <a:stCxn id="6" idx="7"/>
            <a:endCxn id="7" idx="2"/>
          </p:cNvCxnSpPr>
          <p:nvPr/>
        </p:nvCxnSpPr>
        <p:spPr bwMode="auto">
          <a:xfrm rot="5400000" flipH="1" flipV="1">
            <a:off x="2526948" y="1524397"/>
            <a:ext cx="559548" cy="101595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rot="5400000">
            <a:off x="3505200" y="2743200"/>
            <a:ext cx="9144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rot="5400000" flipH="1" flipV="1">
            <a:off x="4724400" y="2743200"/>
            <a:ext cx="9144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7" idx="6"/>
            <a:endCxn id="9" idx="1"/>
          </p:cNvCxnSpPr>
          <p:nvPr/>
        </p:nvCxnSpPr>
        <p:spPr bwMode="auto">
          <a:xfrm>
            <a:off x="5829300" y="1752600"/>
            <a:ext cx="1015955" cy="5595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rot="5400000">
            <a:off x="3772694" y="2742803"/>
            <a:ext cx="685006" cy="79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4687094" y="2742406"/>
            <a:ext cx="6858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rot="5400000">
            <a:off x="3925094" y="2780903"/>
            <a:ext cx="685006" cy="79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rot="5400000" flipH="1" flipV="1">
            <a:off x="4534694" y="2780506"/>
            <a:ext cx="6858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rot="5400000">
            <a:off x="4076700" y="2780506"/>
            <a:ext cx="685006" cy="79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rot="5400000" flipH="1" flipV="1">
            <a:off x="4382294" y="2780506"/>
            <a:ext cx="6858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914400" y="4322763"/>
            <a:ext cx="2362200" cy="554037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50000">
                <a:srgbClr val="0033CC">
                  <a:gamma/>
                  <a:shade val="46275"/>
                  <a:invGamma/>
                </a:srgbClr>
              </a:gs>
              <a:gs pos="100000">
                <a:srgbClr val="0033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0" hangingPunct="0">
              <a:defRPr/>
            </a:pPr>
            <a:r>
              <a:rPr lang="en-US" sz="2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Does it work ?</a:t>
            </a:r>
            <a:endParaRPr lang="en-US" sz="2400" b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914400" y="4876800"/>
            <a:ext cx="2362200" cy="838200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50000">
                <a:srgbClr val="0033CC">
                  <a:gamma/>
                  <a:shade val="46275"/>
                  <a:invGamma/>
                </a:srgbClr>
              </a:gs>
              <a:gs pos="100000">
                <a:srgbClr val="0033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0" hangingPunct="0">
              <a:defRPr/>
            </a:pPr>
            <a:r>
              <a:rPr lang="en-US" sz="2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All the time ?</a:t>
            </a:r>
          </a:p>
          <a:p>
            <a:pPr eaLnBrk="0" hangingPunct="0">
              <a:defRPr/>
            </a:pPr>
            <a:r>
              <a:rPr 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Maybe not …</a:t>
            </a:r>
            <a:endParaRPr lang="en-US" sz="2400" b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1" name="Rectangle 4"/>
          <p:cNvSpPr>
            <a:spLocks noChangeArrowheads="1"/>
          </p:cNvSpPr>
          <p:nvPr/>
        </p:nvSpPr>
        <p:spPr bwMode="auto">
          <a:xfrm>
            <a:off x="914400" y="5715000"/>
            <a:ext cx="2362200" cy="554037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50000">
                <a:srgbClr val="0033CC">
                  <a:gamma/>
                  <a:shade val="46275"/>
                  <a:invGamma/>
                </a:srgbClr>
              </a:gs>
              <a:gs pos="100000">
                <a:srgbClr val="0033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0" hangingPunct="0">
              <a:defRPr/>
            </a:pPr>
            <a:r>
              <a:rPr lang="en-US" sz="2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Who cares ?</a:t>
            </a:r>
            <a:endParaRPr lang="en-US" sz="2400" b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2" name="Rectangle 4"/>
          <p:cNvSpPr>
            <a:spLocks noChangeArrowheads="1"/>
          </p:cNvSpPr>
          <p:nvPr/>
        </p:nvSpPr>
        <p:spPr bwMode="auto">
          <a:xfrm>
            <a:off x="5334000" y="4856163"/>
            <a:ext cx="2895600" cy="554037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50000">
                <a:srgbClr val="0033CC">
                  <a:gamma/>
                  <a:shade val="46275"/>
                  <a:invGamma/>
                </a:srgbClr>
              </a:gs>
              <a:gs pos="100000">
                <a:srgbClr val="0033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24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Customers care !</a:t>
            </a:r>
            <a:endParaRPr lang="en-US" sz="2400" b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3" name="Rectangle 4"/>
          <p:cNvSpPr>
            <a:spLocks noChangeArrowheads="1"/>
          </p:cNvSpPr>
          <p:nvPr/>
        </p:nvSpPr>
        <p:spPr bwMode="auto">
          <a:xfrm>
            <a:off x="5334000" y="5410200"/>
            <a:ext cx="2895600" cy="762000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50000">
                <a:srgbClr val="0033CC">
                  <a:gamma/>
                  <a:shade val="46275"/>
                  <a:invGamma/>
                </a:srgbClr>
              </a:gs>
              <a:gs pos="100000">
                <a:srgbClr val="0033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24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Thus …</a:t>
            </a:r>
          </a:p>
          <a:p>
            <a:pPr algn="ctr" eaLnBrk="0" hangingPunct="0">
              <a:defRPr/>
            </a:pPr>
            <a:r>
              <a:rPr lang="en-US" sz="24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Industry cares !</a:t>
            </a:r>
            <a:endParaRPr lang="en-US" sz="2400" b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95086" y="1485158"/>
            <a:ext cx="15404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Deadline 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87040" y="6572250"/>
            <a:ext cx="1287780" cy="2654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Testers Do?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Testing in Real Life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Oval 22"/>
          <p:cNvSpPr>
            <a:spLocks noChangeArrowheads="1"/>
          </p:cNvSpPr>
          <p:nvPr/>
        </p:nvSpPr>
        <p:spPr bwMode="auto">
          <a:xfrm>
            <a:off x="76200" y="1028700"/>
            <a:ext cx="1790700" cy="609600"/>
          </a:xfrm>
          <a:prstGeom prst="ellipse">
            <a:avLst/>
          </a:prstGeom>
          <a:solidFill>
            <a:srgbClr val="0000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Comic Sans MS" pitchFamily="66" charset="0"/>
              </a:rPr>
              <a:t>Needs or idea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" name="Down Arrow 6"/>
          <p:cNvSpPr/>
          <p:nvPr/>
        </p:nvSpPr>
        <p:spPr bwMode="auto">
          <a:xfrm>
            <a:off x="3219450" y="1704975"/>
            <a:ext cx="228600" cy="4572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ight Arrow 8"/>
          <p:cNvSpPr/>
          <p:nvPr/>
        </p:nvSpPr>
        <p:spPr bwMode="auto">
          <a:xfrm>
            <a:off x="1943100" y="1219200"/>
            <a:ext cx="419100" cy="228600"/>
          </a:xfrm>
          <a:prstGeom prst="rightArrow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Oval 22"/>
          <p:cNvSpPr>
            <a:spLocks noChangeArrowheads="1"/>
          </p:cNvSpPr>
          <p:nvPr/>
        </p:nvSpPr>
        <p:spPr bwMode="auto">
          <a:xfrm>
            <a:off x="7277100" y="990600"/>
            <a:ext cx="1790700" cy="685800"/>
          </a:xfrm>
          <a:prstGeom prst="ellipse">
            <a:avLst/>
          </a:prstGeom>
          <a:solidFill>
            <a:srgbClr val="0000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Comic Sans MS" pitchFamily="66" charset="0"/>
              </a:rPr>
              <a:t>Future</a:t>
            </a:r>
          </a:p>
          <a:p>
            <a:pPr algn="ctr"/>
            <a:r>
              <a:rPr lang="en-US" dirty="0" smtClean="0">
                <a:latin typeface="Comic Sans MS" pitchFamily="66" charset="0"/>
              </a:rPr>
              <a:t>Evolution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4343400" y="6019800"/>
            <a:ext cx="457200" cy="228600"/>
          </a:xfrm>
          <a:prstGeom prst="rightArrow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ight Arrow 13"/>
          <p:cNvSpPr/>
          <p:nvPr/>
        </p:nvSpPr>
        <p:spPr bwMode="auto">
          <a:xfrm>
            <a:off x="6781800" y="1219200"/>
            <a:ext cx="419100" cy="228600"/>
          </a:xfrm>
          <a:prstGeom prst="rightArrow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Oval 22"/>
          <p:cNvSpPr>
            <a:spLocks noChangeArrowheads="1"/>
          </p:cNvSpPr>
          <p:nvPr/>
        </p:nvSpPr>
        <p:spPr bwMode="auto">
          <a:xfrm>
            <a:off x="2438400" y="1028700"/>
            <a:ext cx="1790700" cy="609600"/>
          </a:xfrm>
          <a:prstGeom prst="ellipse">
            <a:avLst/>
          </a:prstGeom>
          <a:solidFill>
            <a:srgbClr val="0000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Comic Sans MS" pitchFamily="66" charset="0"/>
              </a:rPr>
              <a:t>Requirements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Oval 22"/>
          <p:cNvSpPr>
            <a:spLocks noChangeArrowheads="1"/>
          </p:cNvSpPr>
          <p:nvPr/>
        </p:nvSpPr>
        <p:spPr bwMode="auto">
          <a:xfrm>
            <a:off x="2438400" y="2228850"/>
            <a:ext cx="1790700" cy="609600"/>
          </a:xfrm>
          <a:prstGeom prst="ellipse">
            <a:avLst/>
          </a:prstGeom>
          <a:solidFill>
            <a:srgbClr val="0000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Comic Sans MS" pitchFamily="66" charset="0"/>
              </a:rPr>
              <a:t>Architecture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6" name="Oval 22"/>
          <p:cNvSpPr>
            <a:spLocks noChangeArrowheads="1"/>
          </p:cNvSpPr>
          <p:nvPr/>
        </p:nvSpPr>
        <p:spPr bwMode="auto">
          <a:xfrm>
            <a:off x="2438400" y="3429000"/>
            <a:ext cx="1790700" cy="609600"/>
          </a:xfrm>
          <a:prstGeom prst="ellipse">
            <a:avLst/>
          </a:prstGeom>
          <a:solidFill>
            <a:srgbClr val="0000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Comic Sans MS" pitchFamily="66" charset="0"/>
              </a:rPr>
              <a:t>Design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7" name="Oval 22"/>
          <p:cNvSpPr>
            <a:spLocks noChangeArrowheads="1"/>
          </p:cNvSpPr>
          <p:nvPr/>
        </p:nvSpPr>
        <p:spPr bwMode="auto">
          <a:xfrm>
            <a:off x="2438400" y="4629150"/>
            <a:ext cx="1790700" cy="609600"/>
          </a:xfrm>
          <a:prstGeom prst="ellipse">
            <a:avLst/>
          </a:prstGeom>
          <a:solidFill>
            <a:srgbClr val="0000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Comic Sans MS" pitchFamily="66" charset="0"/>
              </a:rPr>
              <a:t>Programming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8" name="Oval 22"/>
          <p:cNvSpPr>
            <a:spLocks noChangeArrowheads="1"/>
          </p:cNvSpPr>
          <p:nvPr/>
        </p:nvSpPr>
        <p:spPr bwMode="auto">
          <a:xfrm>
            <a:off x="2438400" y="5829300"/>
            <a:ext cx="1790700" cy="609600"/>
          </a:xfrm>
          <a:prstGeom prst="ellipse">
            <a:avLst/>
          </a:prstGeom>
          <a:solidFill>
            <a:srgbClr val="0000FF"/>
          </a:solidFill>
          <a:ln w="38100">
            <a:solidFill>
              <a:srgbClr val="92D05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ller" pitchFamily="82" charset="0"/>
              </a:rPr>
              <a:t>Unit Test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iller" pitchFamily="82" charset="0"/>
            </a:endParaRPr>
          </a:p>
        </p:txBody>
      </p:sp>
      <p:sp>
        <p:nvSpPr>
          <p:cNvPr id="11" name="Oval 22"/>
          <p:cNvSpPr>
            <a:spLocks noChangeArrowheads="1"/>
          </p:cNvSpPr>
          <p:nvPr/>
        </p:nvSpPr>
        <p:spPr bwMode="auto">
          <a:xfrm>
            <a:off x="4914900" y="1028700"/>
            <a:ext cx="1790700" cy="609600"/>
          </a:xfrm>
          <a:prstGeom prst="ellipse">
            <a:avLst/>
          </a:prstGeom>
          <a:solidFill>
            <a:srgbClr val="0000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Comic Sans MS" pitchFamily="66" charset="0"/>
              </a:rPr>
              <a:t>Deployment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9" name="Oval 22"/>
          <p:cNvSpPr>
            <a:spLocks noChangeArrowheads="1"/>
          </p:cNvSpPr>
          <p:nvPr/>
        </p:nvSpPr>
        <p:spPr bwMode="auto">
          <a:xfrm>
            <a:off x="4914900" y="3276600"/>
            <a:ext cx="1790700" cy="609600"/>
          </a:xfrm>
          <a:prstGeom prst="ellipse">
            <a:avLst/>
          </a:prstGeom>
          <a:solidFill>
            <a:srgbClr val="0000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Comic Sans MS" pitchFamily="66" charset="0"/>
              </a:rPr>
              <a:t>Full System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1" name="Oval 22"/>
          <p:cNvSpPr>
            <a:spLocks noChangeArrowheads="1"/>
          </p:cNvSpPr>
          <p:nvPr/>
        </p:nvSpPr>
        <p:spPr bwMode="auto">
          <a:xfrm>
            <a:off x="4914900" y="5829300"/>
            <a:ext cx="1790700" cy="609600"/>
          </a:xfrm>
          <a:prstGeom prst="ellipse">
            <a:avLst/>
          </a:prstGeom>
          <a:solidFill>
            <a:srgbClr val="0000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Comic Sans MS" pitchFamily="66" charset="0"/>
              </a:rPr>
              <a:t>Integrate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2" name="Oval 22"/>
          <p:cNvSpPr>
            <a:spLocks noChangeArrowheads="1"/>
          </p:cNvSpPr>
          <p:nvPr/>
        </p:nvSpPr>
        <p:spPr bwMode="auto">
          <a:xfrm>
            <a:off x="4914900" y="4400550"/>
            <a:ext cx="1790700" cy="914400"/>
          </a:xfrm>
          <a:prstGeom prst="ellipse">
            <a:avLst/>
          </a:prstGeom>
          <a:solidFill>
            <a:srgbClr val="0000FF"/>
          </a:solidFill>
          <a:ln w="38100">
            <a:solidFill>
              <a:srgbClr val="92D05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ller" pitchFamily="82" charset="0"/>
              </a:rPr>
              <a:t>Integration</a:t>
            </a:r>
          </a:p>
          <a:p>
            <a:pPr algn="ctr"/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ller" pitchFamily="82" charset="0"/>
              </a:rPr>
              <a:t>Test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iller" pitchFamily="82" charset="0"/>
            </a:endParaRP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4914900" y="2152650"/>
            <a:ext cx="1790700" cy="609600"/>
          </a:xfrm>
          <a:prstGeom prst="ellipse">
            <a:avLst/>
          </a:prstGeom>
          <a:solidFill>
            <a:srgbClr val="0000FF"/>
          </a:solidFill>
          <a:ln w="38100">
            <a:solidFill>
              <a:srgbClr val="92D05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ller" pitchFamily="82" charset="0"/>
              </a:rPr>
              <a:t>System Test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iller" pitchFamily="82" charset="0"/>
            </a:endParaRPr>
          </a:p>
        </p:txBody>
      </p:sp>
      <p:sp>
        <p:nvSpPr>
          <p:cNvPr id="26" name="Down Arrow 25"/>
          <p:cNvSpPr/>
          <p:nvPr/>
        </p:nvSpPr>
        <p:spPr bwMode="auto">
          <a:xfrm>
            <a:off x="3219450" y="2905125"/>
            <a:ext cx="228600" cy="4572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Down Arrow 26"/>
          <p:cNvSpPr/>
          <p:nvPr/>
        </p:nvSpPr>
        <p:spPr bwMode="auto">
          <a:xfrm>
            <a:off x="3219450" y="4105275"/>
            <a:ext cx="228600" cy="4572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Down Arrow 27"/>
          <p:cNvSpPr/>
          <p:nvPr/>
        </p:nvSpPr>
        <p:spPr bwMode="auto">
          <a:xfrm>
            <a:off x="3219450" y="5305425"/>
            <a:ext cx="228600" cy="4572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Down Arrow 28"/>
          <p:cNvSpPr/>
          <p:nvPr/>
        </p:nvSpPr>
        <p:spPr bwMode="auto">
          <a:xfrm flipV="1">
            <a:off x="5695950" y="1666875"/>
            <a:ext cx="228600" cy="4572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Down Arrow 29"/>
          <p:cNvSpPr/>
          <p:nvPr/>
        </p:nvSpPr>
        <p:spPr bwMode="auto">
          <a:xfrm flipV="1">
            <a:off x="5695950" y="2790825"/>
            <a:ext cx="228600" cy="4572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Down Arrow 30"/>
          <p:cNvSpPr/>
          <p:nvPr/>
        </p:nvSpPr>
        <p:spPr bwMode="auto">
          <a:xfrm flipV="1">
            <a:off x="5695950" y="3914775"/>
            <a:ext cx="228600" cy="4572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Down Arrow 31"/>
          <p:cNvSpPr/>
          <p:nvPr/>
        </p:nvSpPr>
        <p:spPr bwMode="auto">
          <a:xfrm flipV="1">
            <a:off x="5695950" y="5343525"/>
            <a:ext cx="228600" cy="4572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Curved Right Arrow 36"/>
          <p:cNvSpPr/>
          <p:nvPr/>
        </p:nvSpPr>
        <p:spPr bwMode="auto">
          <a:xfrm flipV="1">
            <a:off x="2209800" y="3886200"/>
            <a:ext cx="381000" cy="838200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Curved Right Arrow 37"/>
          <p:cNvSpPr/>
          <p:nvPr/>
        </p:nvSpPr>
        <p:spPr bwMode="auto">
          <a:xfrm flipV="1">
            <a:off x="1981200" y="2667000"/>
            <a:ext cx="457200" cy="2286000"/>
          </a:xfrm>
          <a:prstGeom prst="curvedRightArrow">
            <a:avLst/>
          </a:prstGeom>
          <a:solidFill>
            <a:srgbClr val="FF0000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Curved Right Arrow 38"/>
          <p:cNvSpPr/>
          <p:nvPr/>
        </p:nvSpPr>
        <p:spPr bwMode="auto">
          <a:xfrm flipV="1">
            <a:off x="2133600" y="5105400"/>
            <a:ext cx="381000" cy="838200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0" name="Curved Right Arrow 39"/>
          <p:cNvSpPr/>
          <p:nvPr/>
        </p:nvSpPr>
        <p:spPr bwMode="auto">
          <a:xfrm flipV="1">
            <a:off x="1981200" y="3733800"/>
            <a:ext cx="381000" cy="2514600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Curved Left Arrow 40"/>
          <p:cNvSpPr/>
          <p:nvPr/>
        </p:nvSpPr>
        <p:spPr bwMode="auto">
          <a:xfrm>
            <a:off x="6553200" y="5105400"/>
            <a:ext cx="381000" cy="838200"/>
          </a:xfrm>
          <a:prstGeom prst="curved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Curved Up Arrow 42"/>
          <p:cNvSpPr/>
          <p:nvPr/>
        </p:nvSpPr>
        <p:spPr bwMode="auto">
          <a:xfrm flipH="1">
            <a:off x="4038600" y="5105400"/>
            <a:ext cx="1066800" cy="381000"/>
          </a:xfrm>
          <a:prstGeom prst="curved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5" name="Curved Up Arrow 44"/>
          <p:cNvSpPr/>
          <p:nvPr/>
        </p:nvSpPr>
        <p:spPr bwMode="auto">
          <a:xfrm rot="1881852" flipH="1">
            <a:off x="3603132" y="4286546"/>
            <a:ext cx="1361433" cy="412691"/>
          </a:xfrm>
          <a:prstGeom prst="curved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6" name="Curved Down Arrow 45"/>
          <p:cNvSpPr/>
          <p:nvPr/>
        </p:nvSpPr>
        <p:spPr bwMode="auto">
          <a:xfrm rot="3362020" flipH="1">
            <a:off x="3333089" y="3337970"/>
            <a:ext cx="2375218" cy="391351"/>
          </a:xfrm>
          <a:prstGeom prst="curvedDownArrow">
            <a:avLst>
              <a:gd name="adj1" fmla="val 25000"/>
              <a:gd name="adj2" fmla="val 53220"/>
              <a:gd name="adj3" fmla="val 25000"/>
            </a:avLst>
          </a:prstGeom>
          <a:solidFill>
            <a:srgbClr val="FF0000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8" name="Straight Arrow Connector 47"/>
          <p:cNvCxnSpPr>
            <a:stCxn id="23" idx="3"/>
            <a:endCxn id="17" idx="7"/>
          </p:cNvCxnSpPr>
          <p:nvPr/>
        </p:nvCxnSpPr>
        <p:spPr bwMode="auto">
          <a:xfrm rot="5400000">
            <a:off x="3549276" y="3090558"/>
            <a:ext cx="2045448" cy="1210284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endCxn id="16" idx="7"/>
          </p:cNvCxnSpPr>
          <p:nvPr/>
        </p:nvCxnSpPr>
        <p:spPr bwMode="auto">
          <a:xfrm rot="10800000" flipV="1">
            <a:off x="3966858" y="2590800"/>
            <a:ext cx="1062342" cy="927474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stCxn id="23" idx="2"/>
            <a:endCxn id="15" idx="6"/>
          </p:cNvCxnSpPr>
          <p:nvPr/>
        </p:nvCxnSpPr>
        <p:spPr bwMode="auto">
          <a:xfrm rot="10800000" flipV="1">
            <a:off x="4229100" y="2457450"/>
            <a:ext cx="685800" cy="762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23" idx="1"/>
            <a:endCxn id="8" idx="5"/>
          </p:cNvCxnSpPr>
          <p:nvPr/>
        </p:nvCxnSpPr>
        <p:spPr bwMode="auto">
          <a:xfrm rot="16200000" flipV="1">
            <a:off x="4225551" y="1290333"/>
            <a:ext cx="692898" cy="1210284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7086600" y="3409890"/>
            <a:ext cx="1295400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Bradley Hand ITC" pitchFamily="66" charset="0"/>
              </a:rPr>
              <a:t>Expensive</a:t>
            </a:r>
            <a:endParaRPr lang="en-US" sz="2000" dirty="0">
              <a:solidFill>
                <a:srgbClr val="FFFF00"/>
              </a:solidFill>
              <a:latin typeface="Bradley Hand ITC" pitchFamily="66" charset="0"/>
            </a:endParaRPr>
          </a:p>
        </p:txBody>
      </p:sp>
      <p:cxnSp>
        <p:nvCxnSpPr>
          <p:cNvPr id="60" name="Straight Connector 59"/>
          <p:cNvCxnSpPr/>
          <p:nvPr/>
        </p:nvCxnSpPr>
        <p:spPr bwMode="auto">
          <a:xfrm>
            <a:off x="4953000" y="3028890"/>
            <a:ext cx="2209800" cy="47631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7239000" y="2960052"/>
            <a:ext cx="1752600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Bradley Hand ITC" pitchFamily="66" charset="0"/>
              </a:rPr>
              <a:t>Very expensive</a:t>
            </a:r>
            <a:endParaRPr lang="en-US" sz="2000" dirty="0">
              <a:solidFill>
                <a:srgbClr val="FFFF00"/>
              </a:solidFill>
              <a:latin typeface="Bradley Hand ITC" pitchFamily="66" charset="0"/>
            </a:endParaRPr>
          </a:p>
        </p:txBody>
      </p:sp>
      <p:cxnSp>
        <p:nvCxnSpPr>
          <p:cNvPr id="62" name="Straight Connector 61"/>
          <p:cNvCxnSpPr>
            <a:endCxn id="61" idx="1"/>
          </p:cNvCxnSpPr>
          <p:nvPr/>
        </p:nvCxnSpPr>
        <p:spPr bwMode="auto">
          <a:xfrm>
            <a:off x="4876800" y="2743200"/>
            <a:ext cx="2362200" cy="4169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7239000" y="2510214"/>
            <a:ext cx="1219200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Bradley Hand ITC" pitchFamily="66" charset="0"/>
              </a:rPr>
              <a:t>Disaster!</a:t>
            </a:r>
            <a:endParaRPr lang="en-US" sz="2000" dirty="0">
              <a:solidFill>
                <a:srgbClr val="FFFF00"/>
              </a:solidFill>
              <a:latin typeface="Bradley Hand ITC" pitchFamily="66" charset="0"/>
            </a:endParaRPr>
          </a:p>
        </p:txBody>
      </p:sp>
      <p:cxnSp>
        <p:nvCxnSpPr>
          <p:cNvPr id="72" name="Straight Connector 71"/>
          <p:cNvCxnSpPr>
            <a:endCxn id="71" idx="1"/>
          </p:cNvCxnSpPr>
          <p:nvPr/>
        </p:nvCxnSpPr>
        <p:spPr bwMode="auto">
          <a:xfrm>
            <a:off x="4572000" y="2514600"/>
            <a:ext cx="2667000" cy="19566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7162800" y="1752600"/>
            <a:ext cx="1676400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Bradley Hand ITC" pitchFamily="66" charset="0"/>
              </a:rPr>
              <a:t>Unrecoverable</a:t>
            </a:r>
          </a:p>
          <a:p>
            <a:r>
              <a:rPr lang="en-US" sz="2000" dirty="0" smtClean="0">
                <a:solidFill>
                  <a:srgbClr val="FFFF00"/>
                </a:solidFill>
                <a:latin typeface="Bradley Hand ITC" pitchFamily="66" charset="0"/>
              </a:rPr>
              <a:t>Common !!</a:t>
            </a:r>
            <a:endParaRPr lang="en-US" sz="2000" dirty="0">
              <a:solidFill>
                <a:srgbClr val="FFFF00"/>
              </a:solidFill>
              <a:latin typeface="Bradley Hand ITC" pitchFamily="66" charset="0"/>
            </a:endParaRPr>
          </a:p>
        </p:txBody>
      </p:sp>
      <p:cxnSp>
        <p:nvCxnSpPr>
          <p:cNvPr id="76" name="Straight Connector 75"/>
          <p:cNvCxnSpPr>
            <a:endCxn id="75" idx="1"/>
          </p:cNvCxnSpPr>
          <p:nvPr/>
        </p:nvCxnSpPr>
        <p:spPr bwMode="auto">
          <a:xfrm>
            <a:off x="4495800" y="1828800"/>
            <a:ext cx="2667000" cy="27774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2987040" y="6572250"/>
            <a:ext cx="1287780" cy="2654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Testers Do?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00"/>
                            </p:stCondLst>
                            <p:childTnLst>
                              <p:par>
                                <p:cTn id="1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500"/>
                            </p:stCondLst>
                            <p:childTnLst>
                              <p:par>
                                <p:cTn id="1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2" grpId="0" animBg="1"/>
      <p:bldP spid="13" grpId="0" animBg="1"/>
      <p:bldP spid="14" grpId="0" animBg="1"/>
      <p:bldP spid="8" grpId="0" animBg="1"/>
      <p:bldP spid="15" grpId="0" animBg="1"/>
      <p:bldP spid="16" grpId="0" animBg="1"/>
      <p:bldP spid="17" grpId="0" animBg="1"/>
      <p:bldP spid="18" grpId="0" animBg="1"/>
      <p:bldP spid="11" grpId="0" animBg="1"/>
      <p:bldP spid="19" grpId="0" animBg="1"/>
      <p:bldP spid="21" grpId="0" animBg="1"/>
      <p:bldP spid="22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3" grpId="0" animBg="1"/>
      <p:bldP spid="45" grpId="0" animBg="1"/>
      <p:bldP spid="46" grpId="0" animBg="1"/>
      <p:bldP spid="58" grpId="0" animBg="1"/>
      <p:bldP spid="61" grpId="0" animBg="1"/>
      <p:bldP spid="71" grpId="0" animBg="1"/>
      <p:bldP spid="7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Google’s Motto</a:t>
            </a:r>
            <a:endParaRPr lang="en-US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66800" y="2590800"/>
            <a:ext cx="7010400" cy="1877437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75000"/>
                </a:schemeClr>
              </a:gs>
              <a:gs pos="47000">
                <a:schemeClr val="bg1">
                  <a:lumMod val="60000"/>
                  <a:lumOff val="40000"/>
                </a:schemeClr>
              </a:gs>
              <a:gs pos="96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48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宋体" charset="-122"/>
              </a:rPr>
              <a:t>Debugging Sucks</a:t>
            </a:r>
          </a:p>
          <a:p>
            <a:pPr algn="ctr">
              <a:defRPr/>
            </a:pPr>
            <a:endParaRPr lang="en-US" altLang="zh-CN" sz="2000" b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ea typeface="宋体" charset="-122"/>
            </a:endParaRPr>
          </a:p>
          <a:p>
            <a:pPr algn="ctr">
              <a:defRPr/>
            </a:pPr>
            <a:r>
              <a:rPr lang="en-US" altLang="zh-CN" sz="48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宋体" charset="-122"/>
              </a:rPr>
              <a:t>Testing Rocks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87040" y="6572250"/>
            <a:ext cx="1287780" cy="2654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Testers Do?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Am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PhD </a:t>
            </a:r>
            <a:r>
              <a:rPr lang="en-US" sz="2800" dirty="0" smtClean="0">
                <a:solidFill>
                  <a:schemeClr val="tx2"/>
                </a:solidFill>
              </a:rPr>
              <a:t>Georgia Institute of Technology</a:t>
            </a:r>
            <a:r>
              <a:rPr lang="en-US" sz="2800" dirty="0" smtClean="0"/>
              <a:t>, 1988</a:t>
            </a:r>
          </a:p>
          <a:p>
            <a:r>
              <a:rPr lang="en-US" sz="2800" dirty="0" smtClean="0"/>
              <a:t>Professor at </a:t>
            </a:r>
            <a:r>
              <a:rPr lang="en-US" sz="2800" dirty="0" smtClean="0">
                <a:solidFill>
                  <a:schemeClr val="tx2"/>
                </a:solidFill>
              </a:rPr>
              <a:t>George Mason University</a:t>
            </a:r>
            <a:r>
              <a:rPr lang="en-US" sz="2800" dirty="0" smtClean="0"/>
              <a:t> since 1992</a:t>
            </a:r>
          </a:p>
          <a:p>
            <a:pPr lvl="1"/>
            <a:r>
              <a:rPr lang="en-US" sz="2400" dirty="0" smtClean="0">
                <a:solidFill>
                  <a:schemeClr val="tx2"/>
                </a:solidFill>
              </a:rPr>
              <a:t>Fairfax</a:t>
            </a:r>
            <a:r>
              <a:rPr lang="en-US" sz="2400" dirty="0" smtClean="0"/>
              <a:t> Virginia (near Washington DC)</a:t>
            </a:r>
          </a:p>
          <a:p>
            <a:pPr lvl="1"/>
            <a:r>
              <a:rPr lang="en-US" sz="2400" dirty="0" smtClean="0"/>
              <a:t>BS, MS, PhD in </a:t>
            </a:r>
            <a:r>
              <a:rPr lang="en-US" sz="2400" dirty="0" smtClean="0">
                <a:solidFill>
                  <a:schemeClr val="tx2"/>
                </a:solidFill>
              </a:rPr>
              <a:t>Software Engineering</a:t>
            </a:r>
            <a:r>
              <a:rPr lang="en-US" sz="2400" dirty="0" smtClean="0"/>
              <a:t> (also CS)</a:t>
            </a:r>
          </a:p>
          <a:p>
            <a:r>
              <a:rPr lang="en-US" sz="2800" dirty="0" smtClean="0"/>
              <a:t>Lead the </a:t>
            </a:r>
            <a:r>
              <a:rPr lang="en-US" sz="2800" dirty="0" smtClean="0">
                <a:solidFill>
                  <a:schemeClr val="tx2"/>
                </a:solidFill>
              </a:rPr>
              <a:t>Software Engineering MS</a:t>
            </a:r>
            <a:r>
              <a:rPr lang="en-US" sz="2800" dirty="0" smtClean="0"/>
              <a:t> program</a:t>
            </a:r>
          </a:p>
          <a:p>
            <a:pPr lvl="1"/>
            <a:r>
              <a:rPr lang="en-US" sz="2400" dirty="0" smtClean="0"/>
              <a:t>Oldest and largest in USA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Editor-in-Chief</a:t>
            </a:r>
            <a:r>
              <a:rPr lang="en-US" sz="2800" dirty="0" smtClean="0"/>
              <a:t> of Wiley’s journal of Software Testing, Verification and Reliability (</a:t>
            </a:r>
            <a:r>
              <a:rPr lang="en-US" sz="2800" dirty="0" smtClean="0">
                <a:solidFill>
                  <a:schemeClr val="tx2"/>
                </a:solidFill>
              </a:rPr>
              <a:t>STVR</a:t>
            </a:r>
            <a:r>
              <a:rPr lang="en-US" sz="2800" dirty="0" smtClean="0"/>
              <a:t>)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Co-Founder</a:t>
            </a:r>
            <a:r>
              <a:rPr lang="en-US" sz="2800" dirty="0" smtClean="0"/>
              <a:t> of IEEE International Conference on Software Testing, Verification and Validation (</a:t>
            </a:r>
            <a:r>
              <a:rPr lang="en-US" sz="2800" dirty="0" smtClean="0">
                <a:solidFill>
                  <a:schemeClr val="tx2"/>
                </a:solidFill>
              </a:rPr>
              <a:t>ICST</a:t>
            </a:r>
            <a:r>
              <a:rPr lang="en-US" sz="2800" dirty="0" smtClean="0"/>
              <a:t>)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Co-Author</a:t>
            </a:r>
            <a:r>
              <a:rPr lang="en-US" sz="2800" dirty="0" smtClean="0"/>
              <a:t> of </a:t>
            </a:r>
            <a:r>
              <a:rPr lang="en-US" sz="2800" dirty="0" smtClean="0">
                <a:solidFill>
                  <a:schemeClr val="tx2"/>
                </a:solidFill>
              </a:rPr>
              <a:t>Introduction to Software Testing</a:t>
            </a:r>
            <a:r>
              <a:rPr lang="en-US" sz="2800" dirty="0" smtClean="0"/>
              <a:t> (Cambridge University </a:t>
            </a:r>
            <a:r>
              <a:rPr lang="en-US" dirty="0" smtClean="0"/>
              <a:t>Press, with Paul Ammann)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u="s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E8A8A-8C88-46EB-A4F9-387E7AC2981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9BD83-01CB-4CB6-A5B9-EB889AE20AD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14400" y="1293451"/>
            <a:ext cx="7304809" cy="5026429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28575">
            <a:solidFill>
              <a:srgbClr val="000000"/>
            </a:solidFill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Types of Testing Courses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Motivating </a:t>
            </a:r>
            <a:r>
              <a:rPr lang="en-US" sz="2400" b="0" kern="0" dirty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Students </a:t>
            </a: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to</a:t>
            </a:r>
            <a:r>
              <a:rPr lang="en-US" sz="2400" b="0" kern="0" dirty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Test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What Do Testers Do?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Some of My Introductory Lecture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Teaching Test Criteria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Example : Graphs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Practice and Assessment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959246" y="3376912"/>
            <a:ext cx="5578714" cy="716272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175760" y="6572250"/>
            <a:ext cx="784860" cy="2654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Intro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0196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Design in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899" y="862445"/>
            <a:ext cx="8866258" cy="5743143"/>
          </a:xfrm>
        </p:spPr>
        <p:txBody>
          <a:bodyPr/>
          <a:lstStyle/>
          <a:p>
            <a:r>
              <a:rPr lang="en-US" sz="3200" i="1" dirty="0" smtClean="0">
                <a:solidFill>
                  <a:schemeClr val="tx2"/>
                </a:solidFill>
              </a:rPr>
              <a:t>Test Design</a:t>
            </a:r>
            <a:r>
              <a:rPr lang="en-US" sz="3200" dirty="0" smtClean="0"/>
              <a:t> is the process of designing input values that will effectively test software</a:t>
            </a:r>
          </a:p>
          <a:p>
            <a:pPr lvl="1"/>
            <a:endParaRPr lang="en-US" sz="2400" dirty="0" smtClean="0"/>
          </a:p>
          <a:p>
            <a:r>
              <a:rPr lang="en-US" sz="3200" dirty="0" smtClean="0"/>
              <a:t>Test design is one of </a:t>
            </a:r>
            <a:r>
              <a:rPr lang="en-US" sz="3200" dirty="0" smtClean="0">
                <a:solidFill>
                  <a:schemeClr val="tx2"/>
                </a:solidFill>
              </a:rPr>
              <a:t>several activities</a:t>
            </a:r>
            <a:r>
              <a:rPr lang="en-US" sz="3200" dirty="0" smtClean="0"/>
              <a:t> for testing software</a:t>
            </a:r>
          </a:p>
          <a:p>
            <a:pPr lvl="1"/>
            <a:r>
              <a:rPr lang="en-US" sz="2400" dirty="0" smtClean="0"/>
              <a:t>Most </a:t>
            </a:r>
            <a:r>
              <a:rPr lang="en-US" sz="2400" dirty="0" smtClean="0">
                <a:solidFill>
                  <a:schemeClr val="tx2"/>
                </a:solidFill>
              </a:rPr>
              <a:t>mathematical</a:t>
            </a:r>
          </a:p>
          <a:p>
            <a:pPr lvl="1"/>
            <a:r>
              <a:rPr lang="en-US" sz="2400" dirty="0" smtClean="0"/>
              <a:t>Most </a:t>
            </a:r>
            <a:r>
              <a:rPr lang="en-US" sz="2400" dirty="0" smtClean="0">
                <a:solidFill>
                  <a:schemeClr val="tx2"/>
                </a:solidFill>
              </a:rPr>
              <a:t>technically</a:t>
            </a:r>
            <a:r>
              <a:rPr lang="en-US" sz="2400" dirty="0" smtClean="0"/>
              <a:t> challenging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u="s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E8A8A-8C88-46EB-A4F9-387E7AC2981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50838" y="4573772"/>
            <a:ext cx="8442325" cy="954087"/>
          </a:xfrm>
          <a:prstGeom prst="rect">
            <a:avLst/>
          </a:prstGeom>
          <a:solidFill>
            <a:srgbClr val="0000CC"/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Why do test organizations still use the same people for all </a:t>
            </a:r>
            <a:r>
              <a:rPr lang="en-US" sz="2800" b="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test </a:t>
            </a:r>
            <a:r>
              <a:rPr lang="en-US" sz="2800" b="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activities??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881352" y="5491347"/>
            <a:ext cx="5517931" cy="523875"/>
          </a:xfrm>
          <a:prstGeom prst="rect">
            <a:avLst/>
          </a:prstGeom>
          <a:solidFill>
            <a:srgbClr val="0000CC"/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This </a:t>
            </a:r>
            <a:r>
              <a:rPr lang="en-US" sz="2800" b="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clearly </a:t>
            </a:r>
            <a:r>
              <a:rPr lang="en-US" sz="2800" b="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wastes</a:t>
            </a:r>
            <a:r>
              <a:rPr lang="en-US" sz="2800" b="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resources</a:t>
            </a:r>
            <a:endParaRPr lang="en-US" sz="2800" b="0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75760" y="6572250"/>
            <a:ext cx="784860" cy="2654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Intro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Model-Driven Test Design</a:t>
            </a:r>
          </a:p>
        </p:txBody>
      </p:sp>
      <p:sp>
        <p:nvSpPr>
          <p:cNvPr id="3379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u="sng"/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294F79-DEBF-444C-9DAB-51F4E2415D78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3188" y="3597275"/>
            <a:ext cx="13827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software artifact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703388" y="1125538"/>
            <a:ext cx="13827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model / structure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303588" y="1125538"/>
            <a:ext cx="18018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test requirements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842000" y="971550"/>
            <a:ext cx="20193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refined requirements / test specs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559675" y="3960813"/>
            <a:ext cx="13827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input values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000750" y="5443538"/>
            <a:ext cx="1001713" cy="7080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test cases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406900" y="5443538"/>
            <a:ext cx="1146175" cy="7080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test scripts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813050" y="5443538"/>
            <a:ext cx="1146175" cy="7080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test results</a:t>
            </a:r>
          </a:p>
        </p:txBody>
      </p:sp>
      <p:cxnSp>
        <p:nvCxnSpPr>
          <p:cNvPr id="16" name="Curved Connector 15"/>
          <p:cNvCxnSpPr>
            <a:stCxn id="7" idx="0"/>
            <a:endCxn id="8" idx="1"/>
          </p:cNvCxnSpPr>
          <p:nvPr/>
        </p:nvCxnSpPr>
        <p:spPr bwMode="auto">
          <a:xfrm rot="5400000" flipH="1" flipV="1">
            <a:off x="189706" y="2083594"/>
            <a:ext cx="2117725" cy="909638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Shape 24"/>
          <p:cNvCxnSpPr>
            <a:stCxn id="11" idx="2"/>
            <a:endCxn id="12" idx="3"/>
          </p:cNvCxnSpPr>
          <p:nvPr/>
        </p:nvCxnSpPr>
        <p:spPr bwMode="auto">
          <a:xfrm rot="5400000">
            <a:off x="7062788" y="4608513"/>
            <a:ext cx="1128712" cy="1249362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230313" y="5443538"/>
            <a:ext cx="1135062" cy="7080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pass / fail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 flipV="1">
            <a:off x="3005138" y="1479550"/>
            <a:ext cx="51911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3" name="Straight Arrow Connector 52"/>
          <p:cNvCxnSpPr>
            <a:stCxn id="9" idx="3"/>
            <a:endCxn id="10" idx="1"/>
          </p:cNvCxnSpPr>
          <p:nvPr/>
        </p:nvCxnSpPr>
        <p:spPr bwMode="auto">
          <a:xfrm flipV="1">
            <a:off x="5105400" y="1479550"/>
            <a:ext cx="736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rot="10800000">
            <a:off x="2300288" y="5795963"/>
            <a:ext cx="636587" cy="158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 rot="10800000">
            <a:off x="3848100" y="5795963"/>
            <a:ext cx="636588" cy="158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 rot="10800000">
            <a:off x="5448300" y="5795963"/>
            <a:ext cx="636588" cy="158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1565275" y="3433763"/>
            <a:ext cx="2417763" cy="101600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Bradley Hand ITC" pitchFamily="66" charset="0"/>
              </a:rPr>
              <a:t>IMPLEMENTATION</a:t>
            </a:r>
          </a:p>
          <a:p>
            <a:pPr algn="ctr"/>
            <a:r>
              <a:rPr lang="en-US">
                <a:latin typeface="Bradley Hand ITC" pitchFamily="66" charset="0"/>
              </a:rPr>
              <a:t>ABSTRACTION</a:t>
            </a:r>
          </a:p>
          <a:p>
            <a:pPr algn="ctr"/>
            <a:r>
              <a:rPr lang="en-US">
                <a:latin typeface="Bradley Hand ITC" pitchFamily="66" charset="0"/>
              </a:rPr>
              <a:t>LEVEL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6084888" y="2398713"/>
            <a:ext cx="1990725" cy="101600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Bradley Hand ITC" pitchFamily="66" charset="0"/>
              </a:rPr>
              <a:t>DESIGN</a:t>
            </a:r>
          </a:p>
          <a:p>
            <a:pPr algn="ctr"/>
            <a:r>
              <a:rPr lang="en-US">
                <a:latin typeface="Bradley Hand ITC" pitchFamily="66" charset="0"/>
              </a:rPr>
              <a:t>ABSTRACTION</a:t>
            </a:r>
          </a:p>
          <a:p>
            <a:pPr algn="ctr"/>
            <a:r>
              <a:rPr lang="en-US">
                <a:latin typeface="Bradley Hand ITC" pitchFamily="66" charset="0"/>
              </a:rPr>
              <a:t>LEVEL</a:t>
            </a:r>
          </a:p>
        </p:txBody>
      </p:sp>
      <p:cxnSp>
        <p:nvCxnSpPr>
          <p:cNvPr id="20" name="Shape 19"/>
          <p:cNvCxnSpPr>
            <a:stCxn id="10" idx="3"/>
            <a:endCxn id="11" idx="0"/>
          </p:cNvCxnSpPr>
          <p:nvPr/>
        </p:nvCxnSpPr>
        <p:spPr bwMode="auto">
          <a:xfrm>
            <a:off x="7861300" y="1479550"/>
            <a:ext cx="390525" cy="2481263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3" name="Straight Connector 62"/>
          <p:cNvCxnSpPr>
            <a:cxnSpLocks noChangeShapeType="1"/>
          </p:cNvCxnSpPr>
          <p:nvPr/>
        </p:nvCxnSpPr>
        <p:spPr bwMode="auto">
          <a:xfrm>
            <a:off x="149225" y="3479800"/>
            <a:ext cx="8845550" cy="1588"/>
          </a:xfrm>
          <a:prstGeom prst="line">
            <a:avLst/>
          </a:prstGeom>
          <a:noFill/>
          <a:ln w="57150" algn="ctr">
            <a:solidFill>
              <a:srgbClr val="FF0066"/>
            </a:solidFill>
            <a:prstDash val="sysDot"/>
            <a:round/>
            <a:headEnd type="none" w="sm" len="sm"/>
            <a:tailEnd type="none" w="sm" len="sm"/>
          </a:ln>
        </p:spPr>
      </p:cxnSp>
      <p:cxnSp>
        <p:nvCxnSpPr>
          <p:cNvPr id="27" name="Curved Connector 15"/>
          <p:cNvCxnSpPr>
            <a:cxnSpLocks noChangeShapeType="1"/>
            <a:endCxn id="28" idx="1"/>
          </p:cNvCxnSpPr>
          <p:nvPr/>
        </p:nvCxnSpPr>
        <p:spPr bwMode="auto">
          <a:xfrm flipV="1">
            <a:off x="1122363" y="2432050"/>
            <a:ext cx="2100262" cy="1143000"/>
          </a:xfrm>
          <a:prstGeom prst="curvedConnector3">
            <a:avLst>
              <a:gd name="adj1" fmla="val 17338"/>
            </a:avLst>
          </a:prstGeom>
          <a:noFill/>
          <a:ln w="38100" algn="ctr">
            <a:solidFill>
              <a:srgbClr val="FF6600"/>
            </a:solidFill>
            <a:round/>
            <a:headEnd type="none" w="sm" len="sm"/>
            <a:tailEnd type="arrow" w="med" len="med"/>
          </a:ln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222625" y="2078038"/>
            <a:ext cx="1801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tx2"/>
                </a:solidFill>
                <a:latin typeface="Comic Sans MS" pitchFamily="66" charset="0"/>
                <a:cs typeface="Shruti" pitchFamily="2"/>
              </a:rPr>
              <a:t>test requirements</a:t>
            </a:r>
          </a:p>
        </p:txBody>
      </p:sp>
      <p:cxnSp>
        <p:nvCxnSpPr>
          <p:cNvPr id="30" name="Curved Connector 15"/>
          <p:cNvCxnSpPr>
            <a:cxnSpLocks noChangeShapeType="1"/>
            <a:stCxn id="28" idx="3"/>
            <a:endCxn id="10" idx="1"/>
          </p:cNvCxnSpPr>
          <p:nvPr/>
        </p:nvCxnSpPr>
        <p:spPr bwMode="auto">
          <a:xfrm flipV="1">
            <a:off x="5024438" y="1479550"/>
            <a:ext cx="817562" cy="952500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rgbClr val="FF6600"/>
            </a:solidFill>
            <a:round/>
            <a:headEnd type="none" w="sm" len="sm"/>
            <a:tailEnd type="arrow" w="med" len="med"/>
          </a:ln>
        </p:spPr>
      </p:cxnSp>
      <p:sp>
        <p:nvSpPr>
          <p:cNvPr id="29" name="TextBox 28"/>
          <p:cNvSpPr txBox="1"/>
          <p:nvPr/>
        </p:nvSpPr>
        <p:spPr>
          <a:xfrm>
            <a:off x="4175760" y="6572250"/>
            <a:ext cx="784860" cy="2654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Intro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26" grpId="0"/>
      <p:bldP spid="67" grpId="0" animBg="1"/>
      <p:bldP spid="68" grpId="0" animBg="1"/>
      <p:bldP spid="2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Model-Driven Test Design – Steps</a:t>
            </a:r>
          </a:p>
        </p:txBody>
      </p:sp>
      <p:sp>
        <p:nvSpPr>
          <p:cNvPr id="3481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u="sng"/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1F16BB-FE78-4CB5-BC78-AFB15379FB10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4822" name="TextBox 6"/>
          <p:cNvSpPr txBox="1">
            <a:spLocks noChangeArrowheads="1"/>
          </p:cNvSpPr>
          <p:nvPr/>
        </p:nvSpPr>
        <p:spPr bwMode="auto">
          <a:xfrm>
            <a:off x="103188" y="3597275"/>
            <a:ext cx="13827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software artifact</a:t>
            </a:r>
          </a:p>
        </p:txBody>
      </p:sp>
      <p:sp>
        <p:nvSpPr>
          <p:cNvPr id="34823" name="TextBox 7"/>
          <p:cNvSpPr txBox="1">
            <a:spLocks noChangeArrowheads="1"/>
          </p:cNvSpPr>
          <p:nvPr/>
        </p:nvSpPr>
        <p:spPr bwMode="auto">
          <a:xfrm>
            <a:off x="1589088" y="1125538"/>
            <a:ext cx="13827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model / structure</a:t>
            </a:r>
          </a:p>
        </p:txBody>
      </p:sp>
      <p:sp>
        <p:nvSpPr>
          <p:cNvPr id="34824" name="TextBox 8"/>
          <p:cNvSpPr txBox="1">
            <a:spLocks noChangeArrowheads="1"/>
          </p:cNvSpPr>
          <p:nvPr/>
        </p:nvSpPr>
        <p:spPr bwMode="auto">
          <a:xfrm>
            <a:off x="3360738" y="1125538"/>
            <a:ext cx="18018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test requirements</a:t>
            </a:r>
          </a:p>
        </p:txBody>
      </p:sp>
      <p:sp>
        <p:nvSpPr>
          <p:cNvPr id="34825" name="TextBox 9"/>
          <p:cNvSpPr txBox="1">
            <a:spLocks noChangeArrowheads="1"/>
          </p:cNvSpPr>
          <p:nvPr/>
        </p:nvSpPr>
        <p:spPr bwMode="auto">
          <a:xfrm>
            <a:off x="5564188" y="971550"/>
            <a:ext cx="20193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refined requirements / test specs</a:t>
            </a:r>
          </a:p>
        </p:txBody>
      </p:sp>
      <p:sp>
        <p:nvSpPr>
          <p:cNvPr id="34826" name="TextBox 10"/>
          <p:cNvSpPr txBox="1">
            <a:spLocks noChangeArrowheads="1"/>
          </p:cNvSpPr>
          <p:nvPr/>
        </p:nvSpPr>
        <p:spPr bwMode="auto">
          <a:xfrm>
            <a:off x="7559675" y="3952875"/>
            <a:ext cx="13827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input values</a:t>
            </a:r>
          </a:p>
        </p:txBody>
      </p:sp>
      <p:sp>
        <p:nvSpPr>
          <p:cNvPr id="34827" name="TextBox 11"/>
          <p:cNvSpPr txBox="1">
            <a:spLocks noChangeArrowheads="1"/>
          </p:cNvSpPr>
          <p:nvPr/>
        </p:nvSpPr>
        <p:spPr bwMode="auto">
          <a:xfrm>
            <a:off x="6000750" y="5449888"/>
            <a:ext cx="1001713" cy="7080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test cases</a:t>
            </a:r>
          </a:p>
        </p:txBody>
      </p:sp>
      <p:sp>
        <p:nvSpPr>
          <p:cNvPr id="34828" name="TextBox 12"/>
          <p:cNvSpPr txBox="1">
            <a:spLocks noChangeArrowheads="1"/>
          </p:cNvSpPr>
          <p:nvPr/>
        </p:nvSpPr>
        <p:spPr bwMode="auto">
          <a:xfrm>
            <a:off x="4406900" y="5449888"/>
            <a:ext cx="1146175" cy="7080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test scripts</a:t>
            </a:r>
          </a:p>
        </p:txBody>
      </p:sp>
      <p:sp>
        <p:nvSpPr>
          <p:cNvPr id="34829" name="TextBox 13"/>
          <p:cNvSpPr txBox="1">
            <a:spLocks noChangeArrowheads="1"/>
          </p:cNvSpPr>
          <p:nvPr/>
        </p:nvSpPr>
        <p:spPr bwMode="auto">
          <a:xfrm>
            <a:off x="2813050" y="5449888"/>
            <a:ext cx="1146175" cy="7080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test results</a:t>
            </a:r>
          </a:p>
        </p:txBody>
      </p:sp>
      <p:cxnSp>
        <p:nvCxnSpPr>
          <p:cNvPr id="16" name="Curved Connector 15"/>
          <p:cNvCxnSpPr>
            <a:stCxn id="34822" idx="0"/>
            <a:endCxn id="34823" idx="1"/>
          </p:cNvCxnSpPr>
          <p:nvPr/>
        </p:nvCxnSpPr>
        <p:spPr bwMode="auto">
          <a:xfrm rot="5400000" flipH="1" flipV="1">
            <a:off x="132556" y="2140744"/>
            <a:ext cx="2117725" cy="795338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Shape 24"/>
          <p:cNvCxnSpPr>
            <a:stCxn id="34826" idx="2"/>
            <a:endCxn id="34827" idx="3"/>
          </p:cNvCxnSpPr>
          <p:nvPr/>
        </p:nvCxnSpPr>
        <p:spPr bwMode="auto">
          <a:xfrm rot="5400000">
            <a:off x="7055644" y="4607719"/>
            <a:ext cx="1143000" cy="1249362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832" name="TextBox 25"/>
          <p:cNvSpPr txBox="1">
            <a:spLocks noChangeArrowheads="1"/>
          </p:cNvSpPr>
          <p:nvPr/>
        </p:nvSpPr>
        <p:spPr bwMode="auto">
          <a:xfrm>
            <a:off x="1230313" y="5449888"/>
            <a:ext cx="1135062" cy="7080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pass / fail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 flipV="1">
            <a:off x="2833688" y="1463675"/>
            <a:ext cx="663575" cy="1587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3" name="Straight Arrow Connector 52"/>
          <p:cNvCxnSpPr>
            <a:endCxn id="34825" idx="1"/>
          </p:cNvCxnSpPr>
          <p:nvPr/>
        </p:nvCxnSpPr>
        <p:spPr bwMode="auto">
          <a:xfrm>
            <a:off x="4876800" y="1479550"/>
            <a:ext cx="687388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rot="10800000">
            <a:off x="2300288" y="5802313"/>
            <a:ext cx="636587" cy="158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 rot="10800000">
            <a:off x="3848100" y="5802313"/>
            <a:ext cx="636588" cy="158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 rot="10800000">
            <a:off x="5448300" y="5802313"/>
            <a:ext cx="636588" cy="158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838" name="TextBox 66"/>
          <p:cNvSpPr txBox="1">
            <a:spLocks noChangeArrowheads="1"/>
          </p:cNvSpPr>
          <p:nvPr/>
        </p:nvSpPr>
        <p:spPr bwMode="auto">
          <a:xfrm>
            <a:off x="1565275" y="3435350"/>
            <a:ext cx="2417763" cy="101600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Bradley Hand ITC" pitchFamily="66" charset="0"/>
              </a:rPr>
              <a:t>IMPLEMENTATION</a:t>
            </a:r>
          </a:p>
          <a:p>
            <a:pPr algn="ctr"/>
            <a:r>
              <a:rPr lang="en-US">
                <a:latin typeface="Bradley Hand ITC" pitchFamily="66" charset="0"/>
              </a:rPr>
              <a:t>ABSTRACTION</a:t>
            </a:r>
          </a:p>
          <a:p>
            <a:pPr algn="ctr"/>
            <a:r>
              <a:rPr lang="en-US">
                <a:latin typeface="Bradley Hand ITC" pitchFamily="66" charset="0"/>
              </a:rPr>
              <a:t>LEVEL</a:t>
            </a:r>
          </a:p>
        </p:txBody>
      </p:sp>
      <p:sp>
        <p:nvSpPr>
          <p:cNvPr id="34839" name="TextBox 67"/>
          <p:cNvSpPr txBox="1">
            <a:spLocks noChangeArrowheads="1"/>
          </p:cNvSpPr>
          <p:nvPr/>
        </p:nvSpPr>
        <p:spPr bwMode="auto">
          <a:xfrm>
            <a:off x="6084888" y="2524125"/>
            <a:ext cx="1990725" cy="101600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Bradley Hand ITC" pitchFamily="66" charset="0"/>
              </a:rPr>
              <a:t>DESIGN</a:t>
            </a:r>
          </a:p>
          <a:p>
            <a:pPr algn="ctr"/>
            <a:r>
              <a:rPr lang="en-US">
                <a:latin typeface="Bradley Hand ITC" pitchFamily="66" charset="0"/>
              </a:rPr>
              <a:t>ABSTRACTION</a:t>
            </a:r>
          </a:p>
          <a:p>
            <a:pPr algn="ctr"/>
            <a:r>
              <a:rPr lang="en-US">
                <a:latin typeface="Bradley Hand ITC" pitchFamily="66" charset="0"/>
              </a:rPr>
              <a:t>LEVEL</a:t>
            </a:r>
          </a:p>
        </p:txBody>
      </p:sp>
      <p:cxnSp>
        <p:nvCxnSpPr>
          <p:cNvPr id="20" name="Shape 19"/>
          <p:cNvCxnSpPr>
            <a:stCxn id="34825" idx="3"/>
            <a:endCxn id="34826" idx="0"/>
          </p:cNvCxnSpPr>
          <p:nvPr/>
        </p:nvCxnSpPr>
        <p:spPr bwMode="auto">
          <a:xfrm>
            <a:off x="7583488" y="1479550"/>
            <a:ext cx="668337" cy="2473325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4841" name="Straight Connector 62"/>
          <p:cNvCxnSpPr>
            <a:cxnSpLocks noChangeShapeType="1"/>
          </p:cNvCxnSpPr>
          <p:nvPr/>
        </p:nvCxnSpPr>
        <p:spPr bwMode="auto">
          <a:xfrm>
            <a:off x="149225" y="3481388"/>
            <a:ext cx="8845550" cy="1587"/>
          </a:xfrm>
          <a:prstGeom prst="line">
            <a:avLst/>
          </a:prstGeom>
          <a:noFill/>
          <a:ln w="57150" algn="ctr">
            <a:solidFill>
              <a:srgbClr val="FF0066"/>
            </a:solidFill>
            <a:prstDash val="sysDot"/>
            <a:round/>
            <a:headEnd type="none" w="sm" len="sm"/>
            <a:tailEnd type="none" w="sm" len="sm"/>
          </a:ln>
        </p:spPr>
      </p:cxnSp>
      <p:sp>
        <p:nvSpPr>
          <p:cNvPr id="39" name="TextBox 38"/>
          <p:cNvSpPr txBox="1"/>
          <p:nvPr/>
        </p:nvSpPr>
        <p:spPr>
          <a:xfrm>
            <a:off x="541755" y="2008240"/>
            <a:ext cx="1051891" cy="707886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math</a:t>
            </a:r>
          </a:p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analysis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792413" y="960438"/>
            <a:ext cx="1136650" cy="4000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criterion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694238" y="960438"/>
            <a:ext cx="819150" cy="4000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refine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623175" y="1589088"/>
            <a:ext cx="1123950" cy="4000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generate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383463" y="5038725"/>
            <a:ext cx="1138237" cy="1014413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prefix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postfix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expected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70488" y="5167313"/>
            <a:ext cx="1208087" cy="40005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automate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733800" y="5126038"/>
            <a:ext cx="995363" cy="40005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execute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217738" y="5153025"/>
            <a:ext cx="1095375" cy="40005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evaluate</a:t>
            </a:r>
          </a:p>
        </p:txBody>
      </p:sp>
      <p:cxnSp>
        <p:nvCxnSpPr>
          <p:cNvPr id="34850" name="Curved Connector 15"/>
          <p:cNvCxnSpPr>
            <a:cxnSpLocks noChangeShapeType="1"/>
            <a:endCxn id="34851" idx="1"/>
          </p:cNvCxnSpPr>
          <p:nvPr/>
        </p:nvCxnSpPr>
        <p:spPr bwMode="auto">
          <a:xfrm flipV="1">
            <a:off x="1122363" y="2432050"/>
            <a:ext cx="2100262" cy="1143000"/>
          </a:xfrm>
          <a:prstGeom prst="curvedConnector3">
            <a:avLst>
              <a:gd name="adj1" fmla="val 17338"/>
            </a:avLst>
          </a:prstGeom>
          <a:noFill/>
          <a:ln w="38100" algn="ctr">
            <a:solidFill>
              <a:srgbClr val="FF6600"/>
            </a:solidFill>
            <a:round/>
            <a:headEnd type="none" w="sm" len="sm"/>
            <a:tailEnd type="arrow" w="med" len="med"/>
          </a:ln>
        </p:spPr>
      </p:cxnSp>
      <p:sp>
        <p:nvSpPr>
          <p:cNvPr id="34851" name="TextBox 34"/>
          <p:cNvSpPr txBox="1">
            <a:spLocks noChangeArrowheads="1"/>
          </p:cNvSpPr>
          <p:nvPr/>
        </p:nvSpPr>
        <p:spPr bwMode="auto">
          <a:xfrm>
            <a:off x="3222625" y="2078038"/>
            <a:ext cx="1801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tx2"/>
                </a:solidFill>
                <a:latin typeface="Comic Sans MS" pitchFamily="66" charset="0"/>
                <a:cs typeface="Shruti" pitchFamily="2"/>
              </a:rPr>
              <a:t>test requirements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665288" y="2532063"/>
            <a:ext cx="1285875" cy="7080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domain analysis</a:t>
            </a:r>
          </a:p>
        </p:txBody>
      </p:sp>
      <p:cxnSp>
        <p:nvCxnSpPr>
          <p:cNvPr id="34853" name="Curved Connector 15"/>
          <p:cNvCxnSpPr>
            <a:cxnSpLocks noChangeShapeType="1"/>
            <a:stCxn id="34851" idx="3"/>
            <a:endCxn id="34825" idx="1"/>
          </p:cNvCxnSpPr>
          <p:nvPr/>
        </p:nvCxnSpPr>
        <p:spPr bwMode="auto">
          <a:xfrm flipV="1">
            <a:off x="5024438" y="1479550"/>
            <a:ext cx="539750" cy="952500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rgbClr val="FF6600"/>
            </a:solidFill>
            <a:round/>
            <a:headEnd type="none" w="sm" len="sm"/>
            <a:tailEnd type="arrow" w="med" len="med"/>
          </a:ln>
        </p:spPr>
      </p:cxn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3041650" y="2562225"/>
            <a:ext cx="4600575" cy="2070100"/>
            <a:chOff x="3041822" y="2562130"/>
            <a:chExt cx="4600955" cy="2069438"/>
          </a:xfrm>
        </p:grpSpPr>
        <p:sp>
          <p:nvSpPr>
            <p:cNvPr id="49" name="Left Brace 48"/>
            <p:cNvSpPr/>
            <p:nvPr/>
          </p:nvSpPr>
          <p:spPr>
            <a:xfrm rot="4719087">
              <a:off x="4974912" y="1963702"/>
              <a:ext cx="734777" cy="4600955"/>
            </a:xfrm>
            <a:prstGeom prst="leftBrace">
              <a:avLst>
                <a:gd name="adj1" fmla="val 8333"/>
                <a:gd name="adj2" fmla="val 49690"/>
              </a:avLst>
            </a:prstGeom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34857" name="Group 89"/>
            <p:cNvGrpSpPr>
              <a:grpSpLocks/>
            </p:cNvGrpSpPr>
            <p:nvPr/>
          </p:nvGrpSpPr>
          <p:grpSpPr bwMode="auto">
            <a:xfrm rot="-677690">
              <a:off x="4562954" y="2562130"/>
              <a:ext cx="999582" cy="1367073"/>
              <a:chOff x="4698749" y="2544024"/>
              <a:chExt cx="999582" cy="1367073"/>
            </a:xfrm>
          </p:grpSpPr>
          <p:sp>
            <p:nvSpPr>
              <p:cNvPr id="52" name="Freeform 51"/>
              <p:cNvSpPr/>
              <p:nvPr/>
            </p:nvSpPr>
            <p:spPr>
              <a:xfrm>
                <a:off x="5287542" y="2655110"/>
                <a:ext cx="411197" cy="1252137"/>
              </a:xfrm>
              <a:custGeom>
                <a:avLst/>
                <a:gdLst>
                  <a:gd name="connsiteX0" fmla="*/ 0 w 411108"/>
                  <a:gd name="connsiteY0" fmla="*/ 1252009 h 1252009"/>
                  <a:gd name="connsiteX1" fmla="*/ 9054 w 411108"/>
                  <a:gd name="connsiteY1" fmla="*/ 790282 h 1252009"/>
                  <a:gd name="connsiteX2" fmla="*/ 18107 w 411108"/>
                  <a:gd name="connsiteY2" fmla="*/ 672587 h 1252009"/>
                  <a:gd name="connsiteX3" fmla="*/ 45268 w 411108"/>
                  <a:gd name="connsiteY3" fmla="*/ 582053 h 1252009"/>
                  <a:gd name="connsiteX4" fmla="*/ 63375 w 411108"/>
                  <a:gd name="connsiteY4" fmla="*/ 518678 h 1252009"/>
                  <a:gd name="connsiteX5" fmla="*/ 99588 w 411108"/>
                  <a:gd name="connsiteY5" fmla="*/ 455304 h 1252009"/>
                  <a:gd name="connsiteX6" fmla="*/ 108642 w 411108"/>
                  <a:gd name="connsiteY6" fmla="*/ 428144 h 1252009"/>
                  <a:gd name="connsiteX7" fmla="*/ 135802 w 411108"/>
                  <a:gd name="connsiteY7" fmla="*/ 391930 h 1252009"/>
                  <a:gd name="connsiteX8" fmla="*/ 181070 w 411108"/>
                  <a:gd name="connsiteY8" fmla="*/ 328556 h 1252009"/>
                  <a:gd name="connsiteX9" fmla="*/ 244444 w 411108"/>
                  <a:gd name="connsiteY9" fmla="*/ 228967 h 1252009"/>
                  <a:gd name="connsiteX10" fmla="*/ 325925 w 411108"/>
                  <a:gd name="connsiteY10" fmla="*/ 111272 h 1252009"/>
                  <a:gd name="connsiteX11" fmla="*/ 353085 w 411108"/>
                  <a:gd name="connsiteY11" fmla="*/ 75059 h 1252009"/>
                  <a:gd name="connsiteX12" fmla="*/ 371192 w 411108"/>
                  <a:gd name="connsiteY12" fmla="*/ 47898 h 1252009"/>
                  <a:gd name="connsiteX13" fmla="*/ 407406 w 411108"/>
                  <a:gd name="connsiteY13" fmla="*/ 2631 h 12520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1108" h="1252009">
                    <a:moveTo>
                      <a:pt x="0" y="1252009"/>
                    </a:moveTo>
                    <a:cubicBezTo>
                      <a:pt x="3018" y="1098100"/>
                      <a:pt x="4246" y="944145"/>
                      <a:pt x="9054" y="790282"/>
                    </a:cubicBezTo>
                    <a:cubicBezTo>
                      <a:pt x="10283" y="750954"/>
                      <a:pt x="13510" y="711665"/>
                      <a:pt x="18107" y="672587"/>
                    </a:cubicBezTo>
                    <a:cubicBezTo>
                      <a:pt x="21300" y="645447"/>
                      <a:pt x="39317" y="605857"/>
                      <a:pt x="45268" y="582053"/>
                    </a:cubicBezTo>
                    <a:cubicBezTo>
                      <a:pt x="48170" y="570445"/>
                      <a:pt x="56879" y="531670"/>
                      <a:pt x="63375" y="518678"/>
                    </a:cubicBezTo>
                    <a:cubicBezTo>
                      <a:pt x="74256" y="496916"/>
                      <a:pt x="88707" y="477066"/>
                      <a:pt x="99588" y="455304"/>
                    </a:cubicBezTo>
                    <a:cubicBezTo>
                      <a:pt x="103856" y="446768"/>
                      <a:pt x="103907" y="436430"/>
                      <a:pt x="108642" y="428144"/>
                    </a:cubicBezTo>
                    <a:cubicBezTo>
                      <a:pt x="116128" y="415043"/>
                      <a:pt x="127805" y="404726"/>
                      <a:pt x="135802" y="391930"/>
                    </a:cubicBezTo>
                    <a:cubicBezTo>
                      <a:pt x="175521" y="328378"/>
                      <a:pt x="129294" y="380330"/>
                      <a:pt x="181070" y="328556"/>
                    </a:cubicBezTo>
                    <a:cubicBezTo>
                      <a:pt x="204412" y="258524"/>
                      <a:pt x="169387" y="354063"/>
                      <a:pt x="244444" y="228967"/>
                    </a:cubicBezTo>
                    <a:cubicBezTo>
                      <a:pt x="287130" y="157823"/>
                      <a:pt x="261047" y="197776"/>
                      <a:pt x="325925" y="111272"/>
                    </a:cubicBezTo>
                    <a:cubicBezTo>
                      <a:pt x="334978" y="99201"/>
                      <a:pt x="344715" y="87614"/>
                      <a:pt x="353085" y="75059"/>
                    </a:cubicBezTo>
                    <a:cubicBezTo>
                      <a:pt x="359121" y="66005"/>
                      <a:pt x="364226" y="56257"/>
                      <a:pt x="371192" y="47898"/>
                    </a:cubicBezTo>
                    <a:cubicBezTo>
                      <a:pt x="411108" y="0"/>
                      <a:pt x="388420" y="40605"/>
                      <a:pt x="407406" y="2631"/>
                    </a:cubicBezTo>
                  </a:path>
                </a:pathLst>
              </a:custGeom>
              <a:ln w="38100">
                <a:solidFill>
                  <a:schemeClr val="accent1">
                    <a:lumMod val="40000"/>
                    <a:lumOff val="6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" name="Freeform 54"/>
              <p:cNvSpPr/>
              <p:nvPr/>
            </p:nvSpPr>
            <p:spPr>
              <a:xfrm flipH="1">
                <a:off x="4698270" y="2741878"/>
                <a:ext cx="590599" cy="1128351"/>
              </a:xfrm>
              <a:custGeom>
                <a:avLst/>
                <a:gdLst>
                  <a:gd name="connsiteX0" fmla="*/ 0 w 411108"/>
                  <a:gd name="connsiteY0" fmla="*/ 1252009 h 1252009"/>
                  <a:gd name="connsiteX1" fmla="*/ 9054 w 411108"/>
                  <a:gd name="connsiteY1" fmla="*/ 790282 h 1252009"/>
                  <a:gd name="connsiteX2" fmla="*/ 18107 w 411108"/>
                  <a:gd name="connsiteY2" fmla="*/ 672587 h 1252009"/>
                  <a:gd name="connsiteX3" fmla="*/ 45268 w 411108"/>
                  <a:gd name="connsiteY3" fmla="*/ 582053 h 1252009"/>
                  <a:gd name="connsiteX4" fmla="*/ 63375 w 411108"/>
                  <a:gd name="connsiteY4" fmla="*/ 518678 h 1252009"/>
                  <a:gd name="connsiteX5" fmla="*/ 99588 w 411108"/>
                  <a:gd name="connsiteY5" fmla="*/ 455304 h 1252009"/>
                  <a:gd name="connsiteX6" fmla="*/ 108642 w 411108"/>
                  <a:gd name="connsiteY6" fmla="*/ 428144 h 1252009"/>
                  <a:gd name="connsiteX7" fmla="*/ 135802 w 411108"/>
                  <a:gd name="connsiteY7" fmla="*/ 391930 h 1252009"/>
                  <a:gd name="connsiteX8" fmla="*/ 181070 w 411108"/>
                  <a:gd name="connsiteY8" fmla="*/ 328556 h 1252009"/>
                  <a:gd name="connsiteX9" fmla="*/ 244444 w 411108"/>
                  <a:gd name="connsiteY9" fmla="*/ 228967 h 1252009"/>
                  <a:gd name="connsiteX10" fmla="*/ 325925 w 411108"/>
                  <a:gd name="connsiteY10" fmla="*/ 111272 h 1252009"/>
                  <a:gd name="connsiteX11" fmla="*/ 353085 w 411108"/>
                  <a:gd name="connsiteY11" fmla="*/ 75059 h 1252009"/>
                  <a:gd name="connsiteX12" fmla="*/ 371192 w 411108"/>
                  <a:gd name="connsiteY12" fmla="*/ 47898 h 1252009"/>
                  <a:gd name="connsiteX13" fmla="*/ 407406 w 411108"/>
                  <a:gd name="connsiteY13" fmla="*/ 2631 h 12520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1108" h="1252009">
                    <a:moveTo>
                      <a:pt x="0" y="1252009"/>
                    </a:moveTo>
                    <a:cubicBezTo>
                      <a:pt x="3018" y="1098100"/>
                      <a:pt x="4246" y="944145"/>
                      <a:pt x="9054" y="790282"/>
                    </a:cubicBezTo>
                    <a:cubicBezTo>
                      <a:pt x="10283" y="750954"/>
                      <a:pt x="13510" y="711665"/>
                      <a:pt x="18107" y="672587"/>
                    </a:cubicBezTo>
                    <a:cubicBezTo>
                      <a:pt x="21300" y="645447"/>
                      <a:pt x="39317" y="605857"/>
                      <a:pt x="45268" y="582053"/>
                    </a:cubicBezTo>
                    <a:cubicBezTo>
                      <a:pt x="48170" y="570445"/>
                      <a:pt x="56879" y="531670"/>
                      <a:pt x="63375" y="518678"/>
                    </a:cubicBezTo>
                    <a:cubicBezTo>
                      <a:pt x="74256" y="496916"/>
                      <a:pt x="88707" y="477066"/>
                      <a:pt x="99588" y="455304"/>
                    </a:cubicBezTo>
                    <a:cubicBezTo>
                      <a:pt x="103856" y="446768"/>
                      <a:pt x="103907" y="436430"/>
                      <a:pt x="108642" y="428144"/>
                    </a:cubicBezTo>
                    <a:cubicBezTo>
                      <a:pt x="116128" y="415043"/>
                      <a:pt x="127805" y="404726"/>
                      <a:pt x="135802" y="391930"/>
                    </a:cubicBezTo>
                    <a:cubicBezTo>
                      <a:pt x="175521" y="328378"/>
                      <a:pt x="129294" y="380330"/>
                      <a:pt x="181070" y="328556"/>
                    </a:cubicBezTo>
                    <a:cubicBezTo>
                      <a:pt x="204412" y="258524"/>
                      <a:pt x="169387" y="354063"/>
                      <a:pt x="244444" y="228967"/>
                    </a:cubicBezTo>
                    <a:cubicBezTo>
                      <a:pt x="287130" y="157823"/>
                      <a:pt x="261047" y="197776"/>
                      <a:pt x="325925" y="111272"/>
                    </a:cubicBezTo>
                    <a:cubicBezTo>
                      <a:pt x="334978" y="99201"/>
                      <a:pt x="344715" y="87614"/>
                      <a:pt x="353085" y="75059"/>
                    </a:cubicBezTo>
                    <a:cubicBezTo>
                      <a:pt x="359121" y="66005"/>
                      <a:pt x="364226" y="56257"/>
                      <a:pt x="371192" y="47898"/>
                    </a:cubicBezTo>
                    <a:cubicBezTo>
                      <a:pt x="411108" y="0"/>
                      <a:pt x="388420" y="40605"/>
                      <a:pt x="407406" y="2631"/>
                    </a:cubicBezTo>
                  </a:path>
                </a:pathLst>
              </a:custGeom>
              <a:ln w="38100">
                <a:solidFill>
                  <a:schemeClr val="accent1">
                    <a:lumMod val="40000"/>
                    <a:lumOff val="6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6" name="Straight Arrow Connector 55"/>
              <p:cNvCxnSpPr>
                <a:stCxn id="52" idx="0"/>
              </p:cNvCxnSpPr>
              <p:nvPr/>
            </p:nvCxnSpPr>
            <p:spPr>
              <a:xfrm flipH="1" flipV="1">
                <a:off x="5240321" y="2540771"/>
                <a:ext cx="46042" cy="1366401"/>
              </a:xfrm>
              <a:prstGeom prst="straightConnector1">
                <a:avLst/>
              </a:prstGeom>
              <a:ln w="38100">
                <a:solidFill>
                  <a:schemeClr val="accent1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7" name="TextBox 56"/>
          <p:cNvSpPr txBox="1"/>
          <p:nvPr/>
        </p:nvSpPr>
        <p:spPr>
          <a:xfrm rot="21030169">
            <a:off x="4832350" y="4314825"/>
            <a:ext cx="1166813" cy="40005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feedback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175760" y="6572250"/>
            <a:ext cx="784860" cy="2654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Intro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36" grpId="0" animBg="1"/>
      <p:bldP spid="5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139825" y="147145"/>
            <a:ext cx="6931025" cy="985464"/>
          </a:xfrm>
        </p:spPr>
        <p:txBody>
          <a:bodyPr/>
          <a:lstStyle/>
          <a:p>
            <a:r>
              <a:rPr lang="en-US" dirty="0" smtClean="0"/>
              <a:t>MDTD – Activities</a:t>
            </a:r>
          </a:p>
        </p:txBody>
      </p:sp>
      <p:sp>
        <p:nvSpPr>
          <p:cNvPr id="3584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u="sng"/>
          </a:p>
        </p:txBody>
      </p:sp>
      <p:sp>
        <p:nvSpPr>
          <p:cNvPr id="358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EEF379-53FE-4FF6-BEF8-8B5B44366513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35846" name="TextBox 6"/>
          <p:cNvSpPr txBox="1">
            <a:spLocks noChangeArrowheads="1"/>
          </p:cNvSpPr>
          <p:nvPr/>
        </p:nvSpPr>
        <p:spPr bwMode="auto">
          <a:xfrm>
            <a:off x="103188" y="3616939"/>
            <a:ext cx="13827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software artifact</a:t>
            </a:r>
          </a:p>
        </p:txBody>
      </p:sp>
      <p:sp>
        <p:nvSpPr>
          <p:cNvPr id="35847" name="TextBox 7"/>
          <p:cNvSpPr txBox="1">
            <a:spLocks noChangeArrowheads="1"/>
          </p:cNvSpPr>
          <p:nvPr/>
        </p:nvSpPr>
        <p:spPr bwMode="auto">
          <a:xfrm>
            <a:off x="1703388" y="1145202"/>
            <a:ext cx="13827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model / structure</a:t>
            </a:r>
          </a:p>
        </p:txBody>
      </p:sp>
      <p:sp>
        <p:nvSpPr>
          <p:cNvPr id="35848" name="TextBox 8"/>
          <p:cNvSpPr txBox="1">
            <a:spLocks noChangeArrowheads="1"/>
          </p:cNvSpPr>
          <p:nvPr/>
        </p:nvSpPr>
        <p:spPr bwMode="auto">
          <a:xfrm>
            <a:off x="3303588" y="1145202"/>
            <a:ext cx="18018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test requirements</a:t>
            </a:r>
          </a:p>
        </p:txBody>
      </p:sp>
      <p:sp>
        <p:nvSpPr>
          <p:cNvPr id="35849" name="TextBox 9"/>
          <p:cNvSpPr txBox="1">
            <a:spLocks noChangeArrowheads="1"/>
          </p:cNvSpPr>
          <p:nvPr/>
        </p:nvSpPr>
        <p:spPr bwMode="auto">
          <a:xfrm>
            <a:off x="5322888" y="991214"/>
            <a:ext cx="20193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refined requirements / test specs</a:t>
            </a:r>
          </a:p>
        </p:txBody>
      </p:sp>
      <p:sp>
        <p:nvSpPr>
          <p:cNvPr id="35850" name="TextBox 10"/>
          <p:cNvSpPr txBox="1">
            <a:spLocks noChangeArrowheads="1"/>
          </p:cNvSpPr>
          <p:nvPr/>
        </p:nvSpPr>
        <p:spPr bwMode="auto">
          <a:xfrm>
            <a:off x="7559675" y="3616939"/>
            <a:ext cx="13827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input values</a:t>
            </a:r>
          </a:p>
        </p:txBody>
      </p:sp>
      <p:sp>
        <p:nvSpPr>
          <p:cNvPr id="35851" name="TextBox 11"/>
          <p:cNvSpPr txBox="1">
            <a:spLocks noChangeArrowheads="1"/>
          </p:cNvSpPr>
          <p:nvPr/>
        </p:nvSpPr>
        <p:spPr bwMode="auto">
          <a:xfrm>
            <a:off x="6000750" y="5152052"/>
            <a:ext cx="1001713" cy="7080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test cases</a:t>
            </a:r>
          </a:p>
        </p:txBody>
      </p:sp>
      <p:sp>
        <p:nvSpPr>
          <p:cNvPr id="35852" name="TextBox 12"/>
          <p:cNvSpPr txBox="1">
            <a:spLocks noChangeArrowheads="1"/>
          </p:cNvSpPr>
          <p:nvPr/>
        </p:nvSpPr>
        <p:spPr bwMode="auto">
          <a:xfrm>
            <a:off x="4406900" y="5152052"/>
            <a:ext cx="1146175" cy="7080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test scripts</a:t>
            </a:r>
          </a:p>
        </p:txBody>
      </p:sp>
      <p:sp>
        <p:nvSpPr>
          <p:cNvPr id="35853" name="TextBox 13"/>
          <p:cNvSpPr txBox="1">
            <a:spLocks noChangeArrowheads="1"/>
          </p:cNvSpPr>
          <p:nvPr/>
        </p:nvSpPr>
        <p:spPr bwMode="auto">
          <a:xfrm>
            <a:off x="2813050" y="5152052"/>
            <a:ext cx="1146175" cy="7080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test results</a:t>
            </a:r>
          </a:p>
        </p:txBody>
      </p:sp>
      <p:cxnSp>
        <p:nvCxnSpPr>
          <p:cNvPr id="16" name="Curved Connector 15"/>
          <p:cNvCxnSpPr>
            <a:stCxn id="35846" idx="0"/>
            <a:endCxn id="35847" idx="1"/>
          </p:cNvCxnSpPr>
          <p:nvPr/>
        </p:nvCxnSpPr>
        <p:spPr bwMode="auto">
          <a:xfrm rot="5400000" flipH="1" flipV="1">
            <a:off x="189706" y="2103258"/>
            <a:ext cx="2117725" cy="909638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Shape 24"/>
          <p:cNvCxnSpPr>
            <a:stCxn id="35850" idx="2"/>
            <a:endCxn id="35851" idx="3"/>
          </p:cNvCxnSpPr>
          <p:nvPr/>
        </p:nvCxnSpPr>
        <p:spPr bwMode="auto">
          <a:xfrm rot="5400000">
            <a:off x="7035801" y="4291626"/>
            <a:ext cx="1181100" cy="1247775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5856" name="TextBox 25"/>
          <p:cNvSpPr txBox="1">
            <a:spLocks noChangeArrowheads="1"/>
          </p:cNvSpPr>
          <p:nvPr/>
        </p:nvSpPr>
        <p:spPr bwMode="auto">
          <a:xfrm>
            <a:off x="1230313" y="5152052"/>
            <a:ext cx="1135062" cy="7080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  <a:cs typeface="Shruti" pitchFamily="2"/>
              </a:rPr>
              <a:t>pass / fail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 flipV="1">
            <a:off x="3005138" y="1499214"/>
            <a:ext cx="51911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flipV="1">
            <a:off x="4876800" y="1499214"/>
            <a:ext cx="519113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rot="10800000">
            <a:off x="2300288" y="5504477"/>
            <a:ext cx="636587" cy="158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 rot="10800000">
            <a:off x="3848100" y="5504477"/>
            <a:ext cx="636588" cy="158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 rot="10800000">
            <a:off x="5448300" y="5504477"/>
            <a:ext cx="636588" cy="158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5862" name="TextBox 66"/>
          <p:cNvSpPr txBox="1">
            <a:spLocks noChangeArrowheads="1"/>
          </p:cNvSpPr>
          <p:nvPr/>
        </p:nvSpPr>
        <p:spPr bwMode="auto">
          <a:xfrm>
            <a:off x="1565275" y="3048614"/>
            <a:ext cx="2417763" cy="101600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Bradley Hand ITC" pitchFamily="66" charset="0"/>
              </a:rPr>
              <a:t>IMPLEMENTATION</a:t>
            </a:r>
          </a:p>
          <a:p>
            <a:pPr algn="ctr"/>
            <a:r>
              <a:rPr lang="en-US">
                <a:latin typeface="Bradley Hand ITC" pitchFamily="66" charset="0"/>
              </a:rPr>
              <a:t>ABSTRACTION</a:t>
            </a:r>
          </a:p>
          <a:p>
            <a:pPr algn="ctr"/>
            <a:r>
              <a:rPr lang="en-US">
                <a:latin typeface="Bradley Hand ITC" pitchFamily="66" charset="0"/>
              </a:rPr>
              <a:t>LEVEL</a:t>
            </a:r>
          </a:p>
        </p:txBody>
      </p:sp>
      <p:sp>
        <p:nvSpPr>
          <p:cNvPr id="35863" name="TextBox 67"/>
          <p:cNvSpPr txBox="1">
            <a:spLocks noChangeArrowheads="1"/>
          </p:cNvSpPr>
          <p:nvPr/>
        </p:nvSpPr>
        <p:spPr bwMode="auto">
          <a:xfrm>
            <a:off x="6084888" y="2137389"/>
            <a:ext cx="1990725" cy="101600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Bradley Hand ITC" pitchFamily="66" charset="0"/>
              </a:rPr>
              <a:t>DESIGN</a:t>
            </a:r>
          </a:p>
          <a:p>
            <a:pPr algn="ctr"/>
            <a:r>
              <a:rPr lang="en-US">
                <a:latin typeface="Bradley Hand ITC" pitchFamily="66" charset="0"/>
              </a:rPr>
              <a:t>ABSTRACTION</a:t>
            </a:r>
          </a:p>
          <a:p>
            <a:pPr algn="ctr"/>
            <a:r>
              <a:rPr lang="en-US">
                <a:latin typeface="Bradley Hand ITC" pitchFamily="66" charset="0"/>
              </a:rPr>
              <a:t>LEVEL</a:t>
            </a:r>
          </a:p>
        </p:txBody>
      </p:sp>
      <p:cxnSp>
        <p:nvCxnSpPr>
          <p:cNvPr id="20" name="Shape 19"/>
          <p:cNvCxnSpPr>
            <a:stCxn id="35849" idx="3"/>
            <a:endCxn id="35850" idx="0"/>
          </p:cNvCxnSpPr>
          <p:nvPr/>
        </p:nvCxnSpPr>
        <p:spPr bwMode="auto">
          <a:xfrm>
            <a:off x="7342188" y="1499214"/>
            <a:ext cx="908050" cy="2117725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5865" name="Straight Connector 62"/>
          <p:cNvCxnSpPr>
            <a:cxnSpLocks noChangeShapeType="1"/>
          </p:cNvCxnSpPr>
          <p:nvPr/>
        </p:nvCxnSpPr>
        <p:spPr bwMode="auto">
          <a:xfrm>
            <a:off x="149225" y="3104484"/>
            <a:ext cx="8845550" cy="1587"/>
          </a:xfrm>
          <a:prstGeom prst="line">
            <a:avLst/>
          </a:prstGeom>
          <a:noFill/>
          <a:ln w="57150" algn="ctr">
            <a:solidFill>
              <a:srgbClr val="FF0066"/>
            </a:solidFill>
            <a:prstDash val="sysDot"/>
            <a:round/>
            <a:headEnd type="none" w="sm" len="sm"/>
            <a:tailEnd type="none" w="sm" len="sm"/>
          </a:ln>
        </p:spPr>
      </p:cxn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1325563" y="1059477"/>
            <a:ext cx="5967412" cy="1354137"/>
            <a:chOff x="1325880" y="1040130"/>
            <a:chExt cx="5966460" cy="1353205"/>
          </a:xfrm>
        </p:grpSpPr>
        <p:sp>
          <p:nvSpPr>
            <p:cNvPr id="35877" name="Rounded Rectangle 26"/>
            <p:cNvSpPr>
              <a:spLocks noChangeArrowheads="1"/>
            </p:cNvSpPr>
            <p:nvPr/>
          </p:nvSpPr>
          <p:spPr bwMode="auto">
            <a:xfrm>
              <a:off x="1325880" y="1040130"/>
              <a:ext cx="5966460" cy="1337310"/>
            </a:xfrm>
            <a:prstGeom prst="roundRect">
              <a:avLst>
                <a:gd name="adj" fmla="val 16667"/>
              </a:avLst>
            </a:prstGeom>
            <a:solidFill>
              <a:srgbClr val="66CCFF">
                <a:alpha val="30196"/>
              </a:srgbClr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465489" y="1931691"/>
              <a:ext cx="1687243" cy="46164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Test Design</a:t>
              </a: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4397375" y="4099539"/>
            <a:ext cx="4711700" cy="1657350"/>
            <a:chOff x="4396740" y="4080510"/>
            <a:chExt cx="4712970" cy="1657350"/>
          </a:xfrm>
        </p:grpSpPr>
        <p:sp>
          <p:nvSpPr>
            <p:cNvPr id="30" name="Rounded Rectangle 29"/>
            <p:cNvSpPr/>
            <p:nvPr/>
          </p:nvSpPr>
          <p:spPr bwMode="auto">
            <a:xfrm>
              <a:off x="4396740" y="4137660"/>
              <a:ext cx="4712970" cy="1600200"/>
            </a:xfrm>
            <a:prstGeom prst="roundRect">
              <a:avLst/>
            </a:prstGeom>
            <a:solidFill>
              <a:srgbClr val="66CCFF">
                <a:alpha val="30196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0" lon="0" rev="1800000"/>
              </a:camera>
              <a:lightRig rig="threePt" dir="t"/>
            </a:scene3d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145322" y="4080510"/>
              <a:ext cx="2752808" cy="523220"/>
            </a:xfrm>
            <a:prstGeom prst="rect">
              <a:avLst/>
            </a:prstGeom>
            <a:noFill/>
            <a:scene3d>
              <a:camera prst="orthographicFront">
                <a:rot lat="0" lon="0" rev="180000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Test Automation</a:t>
              </a:r>
            </a:p>
          </p:txBody>
        </p:sp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873375" y="5121889"/>
            <a:ext cx="1527175" cy="1423988"/>
            <a:chOff x="2872740" y="5101590"/>
            <a:chExt cx="1527810" cy="1425357"/>
          </a:xfrm>
        </p:grpSpPr>
        <p:sp>
          <p:nvSpPr>
            <p:cNvPr id="35873" name="Rounded Rectangle 31"/>
            <p:cNvSpPr>
              <a:spLocks noChangeArrowheads="1"/>
            </p:cNvSpPr>
            <p:nvPr/>
          </p:nvSpPr>
          <p:spPr bwMode="auto">
            <a:xfrm>
              <a:off x="2907030" y="5101590"/>
              <a:ext cx="1459230" cy="1424940"/>
            </a:xfrm>
            <a:prstGeom prst="roundRect">
              <a:avLst>
                <a:gd name="adj" fmla="val 16667"/>
              </a:avLst>
            </a:prstGeom>
            <a:solidFill>
              <a:srgbClr val="66CCFF">
                <a:alpha val="30196"/>
              </a:srgbClr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872740" y="5695886"/>
              <a:ext cx="1527810" cy="8310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Test Execution</a:t>
              </a:r>
            </a:p>
          </p:txBody>
        </p:sp>
      </p:grp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936625" y="5136177"/>
            <a:ext cx="1624013" cy="1447800"/>
            <a:chOff x="1188720" y="5025390"/>
            <a:chExt cx="1623060" cy="1448217"/>
          </a:xfrm>
        </p:grpSpPr>
        <p:sp>
          <p:nvSpPr>
            <p:cNvPr id="35871" name="Rounded Rectangle 33"/>
            <p:cNvSpPr>
              <a:spLocks noChangeArrowheads="1"/>
            </p:cNvSpPr>
            <p:nvPr/>
          </p:nvSpPr>
          <p:spPr bwMode="auto">
            <a:xfrm>
              <a:off x="1196340" y="5025390"/>
              <a:ext cx="1615440" cy="1424940"/>
            </a:xfrm>
            <a:prstGeom prst="roundRect">
              <a:avLst>
                <a:gd name="adj" fmla="val 16667"/>
              </a:avLst>
            </a:prstGeom>
            <a:solidFill>
              <a:srgbClr val="66CCFF">
                <a:alpha val="30196"/>
              </a:srgbClr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188720" y="5643105"/>
              <a:ext cx="1623060" cy="8305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Test Evaluation</a:t>
              </a:r>
            </a:p>
          </p:txBody>
        </p:sp>
      </p:grpSp>
      <p:cxnSp>
        <p:nvCxnSpPr>
          <p:cNvPr id="39" name="Curved Connector 15"/>
          <p:cNvCxnSpPr>
            <a:cxnSpLocks noChangeShapeType="1"/>
            <a:endCxn id="41" idx="1"/>
          </p:cNvCxnSpPr>
          <p:nvPr/>
        </p:nvCxnSpPr>
        <p:spPr bwMode="auto">
          <a:xfrm flipV="1">
            <a:off x="965051" y="2589366"/>
            <a:ext cx="2100262" cy="1143000"/>
          </a:xfrm>
          <a:prstGeom prst="curvedConnector3">
            <a:avLst>
              <a:gd name="adj1" fmla="val 17338"/>
            </a:avLst>
          </a:prstGeom>
          <a:noFill/>
          <a:ln w="38100" algn="ctr">
            <a:solidFill>
              <a:srgbClr val="FF6600"/>
            </a:solidFill>
            <a:round/>
            <a:headEnd type="none" w="sm" len="sm"/>
            <a:tailEnd type="arrow" w="med" len="med"/>
          </a:ln>
        </p:spPr>
      </p:cxnSp>
      <p:sp>
        <p:nvSpPr>
          <p:cNvPr id="41" name="TextBox 34"/>
          <p:cNvSpPr txBox="1">
            <a:spLocks noChangeArrowheads="1"/>
          </p:cNvSpPr>
          <p:nvPr/>
        </p:nvSpPr>
        <p:spPr bwMode="auto">
          <a:xfrm>
            <a:off x="3065313" y="2235354"/>
            <a:ext cx="1801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  <a:latin typeface="Comic Sans MS" pitchFamily="66" charset="0"/>
                <a:cs typeface="Shruti" pitchFamily="2"/>
              </a:rPr>
              <a:t>test requirements</a:t>
            </a:r>
          </a:p>
        </p:txBody>
      </p:sp>
      <p:cxnSp>
        <p:nvCxnSpPr>
          <p:cNvPr id="42" name="Curved Connector 15"/>
          <p:cNvCxnSpPr>
            <a:cxnSpLocks noChangeShapeType="1"/>
            <a:stCxn id="41" idx="3"/>
          </p:cNvCxnSpPr>
          <p:nvPr/>
        </p:nvCxnSpPr>
        <p:spPr bwMode="auto">
          <a:xfrm flipV="1">
            <a:off x="4867126" y="1636866"/>
            <a:ext cx="539750" cy="952500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rgbClr val="FF6600"/>
            </a:solidFill>
            <a:round/>
            <a:headEnd type="none" w="sm" len="sm"/>
            <a:tailEnd type="arrow" w="med" len="med"/>
          </a:ln>
        </p:spPr>
      </p:cxnSp>
      <p:sp>
        <p:nvSpPr>
          <p:cNvPr id="40" name="AutoShape 15"/>
          <p:cNvSpPr>
            <a:spLocks noChangeArrowheads="1"/>
          </p:cNvSpPr>
          <p:nvPr/>
        </p:nvSpPr>
        <p:spPr bwMode="auto">
          <a:xfrm>
            <a:off x="1123950" y="2448539"/>
            <a:ext cx="6088063" cy="2154238"/>
          </a:xfrm>
          <a:prstGeom prst="star16">
            <a:avLst>
              <a:gd name="adj" fmla="val 37500"/>
            </a:avLst>
          </a:prstGeom>
          <a:solidFill>
            <a:schemeClr val="hlink"/>
          </a:solidFill>
          <a:ln w="28575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Papyrus" pitchFamily="66" charset="0"/>
              </a:rPr>
              <a:t>Raising our abstraction level makes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Papyrus" pitchFamily="66" charset="0"/>
              </a:rPr>
              <a:t>test design MUCH easier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175760" y="6572250"/>
            <a:ext cx="784860" cy="2654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Intro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9BD83-01CB-4CB6-A5B9-EB889AE20AD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14400" y="1293451"/>
            <a:ext cx="7304809" cy="5026429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28575">
            <a:solidFill>
              <a:srgbClr val="000000"/>
            </a:solidFill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Types of Testing Courses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Motivating </a:t>
            </a:r>
            <a:r>
              <a:rPr lang="en-US" sz="2400" b="0" kern="0" dirty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Students </a:t>
            </a: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to</a:t>
            </a:r>
            <a:r>
              <a:rPr lang="en-US" sz="2400" b="0" kern="0" dirty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Test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What Do Testers Do?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Some of My Introductory Lecture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Teaching Test Criteria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Example : Graphs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Practice and Assessment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959247" y="4051826"/>
            <a:ext cx="3852240" cy="716272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838700" y="6560820"/>
            <a:ext cx="161925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Teaching Criteria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0196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Teach the </a:t>
            </a:r>
            <a:r>
              <a:rPr lang="en-US" sz="3200" dirty="0" smtClean="0">
                <a:solidFill>
                  <a:schemeClr val="tx2"/>
                </a:solidFill>
              </a:rPr>
              <a:t>concept</a:t>
            </a:r>
            <a:r>
              <a:rPr lang="en-US" sz="3200" dirty="0" smtClean="0"/>
              <a:t> of criteria in the abstract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Summarize the </a:t>
            </a:r>
            <a:r>
              <a:rPr lang="en-US" sz="3200" dirty="0" smtClean="0">
                <a:solidFill>
                  <a:schemeClr val="tx2"/>
                </a:solidFill>
              </a:rPr>
              <a:t>math</a:t>
            </a:r>
            <a:r>
              <a:rPr lang="en-US" sz="3200" dirty="0" smtClean="0"/>
              <a:t> background</a:t>
            </a:r>
          </a:p>
          <a:p>
            <a:pPr marL="914400" lvl="1" indent="-457200"/>
            <a:r>
              <a:rPr lang="en-US" sz="2400" dirty="0" smtClean="0"/>
              <a:t>Graphs, logic, input domains (sets), grammars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3200" dirty="0" smtClean="0"/>
              <a:t>Explain </a:t>
            </a:r>
            <a:r>
              <a:rPr lang="en-US" sz="3200" dirty="0" smtClean="0">
                <a:solidFill>
                  <a:schemeClr val="tx2"/>
                </a:solidFill>
              </a:rPr>
              <a:t>criteria on the abstract</a:t>
            </a:r>
            <a:r>
              <a:rPr lang="en-US" sz="3200" dirty="0" smtClean="0"/>
              <a:t> structure</a:t>
            </a:r>
          </a:p>
          <a:p>
            <a:pPr marL="914400" lvl="1" indent="-457200"/>
            <a:r>
              <a:rPr lang="en-US" sz="2400" dirty="0" smtClean="0"/>
              <a:t>A graph is a graph is a graph … and testers cover graphs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3200" dirty="0" smtClean="0"/>
              <a:t>How to </a:t>
            </a:r>
            <a:r>
              <a:rPr lang="en-US" sz="3200" dirty="0" smtClean="0">
                <a:solidFill>
                  <a:schemeClr val="tx2"/>
                </a:solidFill>
              </a:rPr>
              <a:t>derive abstract structures</a:t>
            </a:r>
            <a:r>
              <a:rPr lang="en-US" sz="3200" dirty="0" smtClean="0"/>
              <a:t> from various specific artifacts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Activity diagrams, architectural diagrams , </a:t>
            </a:r>
            <a:r>
              <a:rPr lang="en-US" sz="2400" dirty="0" err="1" smtClean="0"/>
              <a:t>statecharts</a:t>
            </a:r>
            <a:r>
              <a:rPr lang="en-US" sz="2400" dirty="0" smtClean="0"/>
              <a:t> , call graphs, DFGs, CFGs , source, … all yield graphs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3200" dirty="0" smtClean="0"/>
              <a:t>Unique points about the criteria </a:t>
            </a:r>
            <a:r>
              <a:rPr lang="en-US" sz="3200" dirty="0" smtClean="0">
                <a:solidFill>
                  <a:schemeClr val="tx2"/>
                </a:solidFill>
              </a:rPr>
              <a:t>on that artifact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u="sn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E8A8A-8C88-46EB-A4F9-387E7AC2981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838700" y="6560820"/>
            <a:ext cx="161925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Teaching Criteria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Coverage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91941"/>
            <a:ext cx="8966200" cy="5743143"/>
          </a:xfrm>
        </p:spPr>
        <p:txBody>
          <a:bodyPr/>
          <a:lstStyle/>
          <a:p>
            <a:r>
              <a:rPr lang="en-US" u="sng" dirty="0" smtClean="0">
                <a:solidFill>
                  <a:schemeClr val="tx2"/>
                </a:solidFill>
              </a:rPr>
              <a:t>Test Requirements</a:t>
            </a:r>
            <a:r>
              <a:rPr lang="en-US" dirty="0" smtClean="0"/>
              <a:t> : Specific things that must be satisfied or covered during testing</a:t>
            </a:r>
          </a:p>
          <a:p>
            <a:r>
              <a:rPr lang="en-US" u="sng" dirty="0" smtClean="0">
                <a:solidFill>
                  <a:schemeClr val="tx2"/>
                </a:solidFill>
              </a:rPr>
              <a:t>Test Criterion</a:t>
            </a:r>
            <a:r>
              <a:rPr lang="en-US" dirty="0" smtClean="0"/>
              <a:t> : A collection of rules and a process that define test requirements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u="sn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E8A8A-8C88-46EB-A4F9-387E7AC2981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90550" y="2657593"/>
            <a:ext cx="7962900" cy="1565275"/>
          </a:xfrm>
          <a:prstGeom prst="rect">
            <a:avLst/>
          </a:prstGeom>
          <a:solidFill>
            <a:srgbClr val="0000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Given a set of test requirements </a:t>
            </a:r>
            <a:r>
              <a:rPr lang="en-US" sz="2400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TR</a:t>
            </a:r>
            <a: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 for coverage criterion </a:t>
            </a:r>
            <a:r>
              <a:rPr lang="en-US" sz="2400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C</a:t>
            </a:r>
            <a: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, a test set </a:t>
            </a:r>
            <a:r>
              <a:rPr lang="en-US" sz="2400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T</a:t>
            </a:r>
            <a: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 satisfies </a:t>
            </a:r>
            <a:r>
              <a:rPr lang="en-US" sz="2400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C</a:t>
            </a:r>
            <a: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 coverage if and only if for every test requirement </a:t>
            </a:r>
            <a:r>
              <a:rPr lang="en-US" sz="2400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tr</a:t>
            </a:r>
            <a: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 in </a:t>
            </a:r>
            <a:r>
              <a:rPr lang="en-US" sz="2400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TR</a:t>
            </a:r>
            <a: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, there is at least one test </a:t>
            </a:r>
            <a:r>
              <a:rPr lang="en-US" sz="2400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t</a:t>
            </a:r>
            <a: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 in </a:t>
            </a:r>
            <a:r>
              <a:rPr lang="en-US" sz="2400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T</a:t>
            </a:r>
            <a: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 such that </a:t>
            </a:r>
            <a:r>
              <a:rPr lang="en-US" sz="2400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t</a:t>
            </a:r>
            <a: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 satisfies </a:t>
            </a:r>
            <a:r>
              <a:rPr lang="en-US" sz="2400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tr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38113" y="4235682"/>
            <a:ext cx="8867775" cy="2351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sng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Infeasible test requirements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test requirements that cannot be satisfied</a:t>
            </a:r>
          </a:p>
          <a:p>
            <a:pPr marL="685800" marR="0" lvl="1" indent="-22860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No test case values exist that meet the test requirements</a:t>
            </a:r>
          </a:p>
          <a:p>
            <a:pPr marL="685800" marR="0" lvl="1" indent="-22860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Char char="–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Dead code</a:t>
            </a:r>
          </a:p>
          <a:p>
            <a:pPr marL="285750" marR="0" lvl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Thus, 100% coverage is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impossible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practice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38700" y="6560820"/>
            <a:ext cx="161925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Teaching Criteria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Criteria Based on Structures</a:t>
            </a:r>
          </a:p>
        </p:txBody>
      </p:sp>
      <p:sp>
        <p:nvSpPr>
          <p:cNvPr id="61443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smtClean="0"/>
          </a:p>
        </p:txBody>
      </p:sp>
      <p:sp>
        <p:nvSpPr>
          <p:cNvPr id="6144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5CFED6-AC28-47AC-9080-57FB8536E4ED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61446" name="Text Box 13"/>
          <p:cNvSpPr txBox="1">
            <a:spLocks noChangeArrowheads="1"/>
          </p:cNvSpPr>
          <p:nvPr/>
        </p:nvSpPr>
        <p:spPr bwMode="auto">
          <a:xfrm>
            <a:off x="879475" y="950913"/>
            <a:ext cx="7385050" cy="519112"/>
          </a:xfrm>
          <a:prstGeom prst="rect">
            <a:avLst/>
          </a:prstGeom>
          <a:solidFill>
            <a:srgbClr val="0000CC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>
                <a:solidFill>
                  <a:srgbClr val="FFFF00"/>
                </a:solidFill>
                <a:cs typeface="Arial" pitchFamily="34" charset="0"/>
              </a:rPr>
              <a:t>Structures</a:t>
            </a:r>
            <a:r>
              <a:rPr lang="en-US" sz="2800">
                <a:solidFill>
                  <a:schemeClr val="tx1"/>
                </a:solidFill>
                <a:cs typeface="Arial" pitchFamily="34" charset="0"/>
              </a:rPr>
              <a:t> : Four ways to model software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82613" y="1539875"/>
            <a:ext cx="4017962" cy="584200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Monotype Sorts" charset="2"/>
              <a:buAutoNum type="arabicPeriod"/>
              <a:defRPr/>
            </a:pPr>
            <a:r>
              <a:rPr lang="en-US" sz="3200" b="0" kern="0" dirty="0">
                <a:solidFill>
                  <a:schemeClr val="tx1"/>
                </a:solidFill>
                <a:latin typeface="+mn-lt"/>
              </a:rPr>
              <a:t>Graphs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82613" y="2651125"/>
            <a:ext cx="4017962" cy="739775"/>
          </a:xfrm>
          <a:prstGeom prst="rect">
            <a:avLst/>
          </a:prstGeom>
        </p:spPr>
        <p:txBody>
          <a:bodyPr/>
          <a:lstStyle/>
          <a:p>
            <a:pPr marL="514350" indent="-51435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+mj-lt"/>
              <a:buAutoNum type="arabicPeriod" startAt="2"/>
              <a:defRPr/>
            </a:pPr>
            <a:r>
              <a:rPr lang="en-US" sz="3200" b="0" kern="0" dirty="0">
                <a:solidFill>
                  <a:schemeClr val="tx1"/>
                </a:solidFill>
                <a:latin typeface="+mn-lt"/>
              </a:rPr>
              <a:t>Logical Expressions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25475" y="3790950"/>
            <a:ext cx="4017963" cy="963613"/>
          </a:xfrm>
          <a:prstGeom prst="rect">
            <a:avLst/>
          </a:prstGeom>
        </p:spPr>
        <p:txBody>
          <a:bodyPr/>
          <a:lstStyle/>
          <a:p>
            <a:pPr marL="514350" indent="-51435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+mj-lt"/>
              <a:buAutoNum type="arabicPeriod" startAt="3"/>
              <a:defRPr/>
            </a:pPr>
            <a:r>
              <a:rPr lang="en-US" sz="3200" b="0" kern="0" dirty="0">
                <a:solidFill>
                  <a:schemeClr val="tx1"/>
                </a:solidFill>
                <a:latin typeface="+mn-lt"/>
              </a:rPr>
              <a:t>Input Domain Characterization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582613" y="5422900"/>
            <a:ext cx="4017962" cy="795338"/>
          </a:xfrm>
          <a:prstGeom prst="rect">
            <a:avLst/>
          </a:prstGeom>
        </p:spPr>
        <p:txBody>
          <a:bodyPr/>
          <a:lstStyle/>
          <a:p>
            <a:pPr marL="514350" indent="-51435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+mj-lt"/>
              <a:buAutoNum type="arabicPeriod" startAt="4"/>
              <a:defRPr/>
            </a:pPr>
            <a:r>
              <a:rPr lang="en-US" sz="3200" b="0" kern="0" dirty="0">
                <a:solidFill>
                  <a:schemeClr val="tx1"/>
                </a:solidFill>
                <a:latin typeface="+mn-lt"/>
              </a:rPr>
              <a:t>Syntactic Structures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949825" y="1531938"/>
            <a:ext cx="1497013" cy="1016000"/>
            <a:chOff x="2211" y="818"/>
            <a:chExt cx="943" cy="640"/>
          </a:xfrm>
        </p:grpSpPr>
        <p:sp>
          <p:nvSpPr>
            <p:cNvPr id="61455" name="Oval 5"/>
            <p:cNvSpPr>
              <a:spLocks noChangeArrowheads="1"/>
            </p:cNvSpPr>
            <p:nvPr/>
          </p:nvSpPr>
          <p:spPr bwMode="auto">
            <a:xfrm>
              <a:off x="2211" y="818"/>
              <a:ext cx="242" cy="242"/>
            </a:xfrm>
            <a:prstGeom prst="ellipse">
              <a:avLst/>
            </a:prstGeom>
            <a:solidFill>
              <a:srgbClr val="66FF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6" name="Oval 6"/>
            <p:cNvSpPr>
              <a:spLocks noChangeArrowheads="1"/>
            </p:cNvSpPr>
            <p:nvPr/>
          </p:nvSpPr>
          <p:spPr bwMode="auto">
            <a:xfrm>
              <a:off x="2912" y="949"/>
              <a:ext cx="242" cy="242"/>
            </a:xfrm>
            <a:prstGeom prst="ellipse">
              <a:avLst/>
            </a:prstGeom>
            <a:solidFill>
              <a:srgbClr val="66FF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7" name="Oval 7"/>
            <p:cNvSpPr>
              <a:spLocks noChangeArrowheads="1"/>
            </p:cNvSpPr>
            <p:nvPr/>
          </p:nvSpPr>
          <p:spPr bwMode="auto">
            <a:xfrm>
              <a:off x="2495" y="1216"/>
              <a:ext cx="242" cy="242"/>
            </a:xfrm>
            <a:prstGeom prst="ellipse">
              <a:avLst/>
            </a:prstGeom>
            <a:solidFill>
              <a:srgbClr val="66FF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8" name="Line 8"/>
            <p:cNvSpPr>
              <a:spLocks noChangeShapeType="1"/>
            </p:cNvSpPr>
            <p:nvPr/>
          </p:nvSpPr>
          <p:spPr bwMode="auto">
            <a:xfrm>
              <a:off x="2460" y="939"/>
              <a:ext cx="456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59" name="Line 9"/>
            <p:cNvSpPr>
              <a:spLocks noChangeShapeType="1"/>
            </p:cNvSpPr>
            <p:nvPr/>
          </p:nvSpPr>
          <p:spPr bwMode="auto">
            <a:xfrm>
              <a:off x="2361" y="1052"/>
              <a:ext cx="179" cy="1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0" name="Line 10"/>
            <p:cNvSpPr>
              <a:spLocks noChangeShapeType="1"/>
            </p:cNvSpPr>
            <p:nvPr/>
          </p:nvSpPr>
          <p:spPr bwMode="auto">
            <a:xfrm flipV="1">
              <a:off x="2731" y="1166"/>
              <a:ext cx="215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4949825" y="2817813"/>
            <a:ext cx="3703638" cy="396875"/>
          </a:xfrm>
          <a:prstGeom prst="rect">
            <a:avLst/>
          </a:prstGeom>
          <a:solidFill>
            <a:srgbClr val="0000CC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latin typeface="Helvetica" charset="0"/>
                <a:cs typeface="Arial" pitchFamily="34" charset="0"/>
              </a:rPr>
              <a:t>(not X or not Y) and A and B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4949825" y="5099050"/>
            <a:ext cx="2063750" cy="1330325"/>
          </a:xfrm>
          <a:prstGeom prst="rect">
            <a:avLst/>
          </a:prstGeom>
          <a:solidFill>
            <a:srgbClr val="0000CC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latin typeface="Helvetica" charset="0"/>
                <a:cs typeface="Arial" pitchFamily="34" charset="0"/>
              </a:rPr>
              <a:t>if (x &gt; y)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latin typeface="Helvetica" charset="0"/>
                <a:cs typeface="Arial" pitchFamily="34" charset="0"/>
              </a:rPr>
              <a:t>    z = x - y;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latin typeface="Helvetica" charset="0"/>
                <a:cs typeface="Arial" pitchFamily="34" charset="0"/>
              </a:rPr>
              <a:t>else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latin typeface="Helvetica" charset="0"/>
                <a:cs typeface="Arial" pitchFamily="34" charset="0"/>
              </a:rPr>
              <a:t>   z = 2 * x;</a:t>
            </a: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4949825" y="3614738"/>
            <a:ext cx="2995613" cy="954087"/>
          </a:xfrm>
          <a:prstGeom prst="rect">
            <a:avLst/>
          </a:prstGeom>
          <a:solidFill>
            <a:srgbClr val="0000CC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latin typeface="Helvetica" charset="0"/>
                <a:cs typeface="Arial" pitchFamily="34" charset="0"/>
              </a:rPr>
              <a:t>A: {0, 1, &gt;1}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latin typeface="Helvetica" charset="0"/>
                <a:cs typeface="Arial" pitchFamily="34" charset="0"/>
              </a:rPr>
              <a:t>B: {600, 700, 800}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latin typeface="Helvetica" charset="0"/>
                <a:cs typeface="Arial" pitchFamily="34" charset="0"/>
              </a:rPr>
              <a:t>C: {swe, cs, isa, infs}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38700" y="6560820"/>
            <a:ext cx="161925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Teaching Criteria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2" grpId="0"/>
      <p:bldP spid="21" grpId="0" animBg="1" autoUpdateAnimBg="0"/>
      <p:bldP spid="22" grpId="0" animBg="1" autoUpdateAnimBg="0"/>
      <p:bldP spid="23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110E24-6E00-4BF5-B5A0-2D143BCCDD15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Coverage Overview</a:t>
            </a:r>
          </a:p>
        </p:txBody>
      </p:sp>
      <p:sp>
        <p:nvSpPr>
          <p:cNvPr id="188419" name="Text Box 3"/>
          <p:cNvSpPr txBox="1">
            <a:spLocks noChangeArrowheads="1"/>
          </p:cNvSpPr>
          <p:nvPr/>
        </p:nvSpPr>
        <p:spPr bwMode="auto">
          <a:xfrm>
            <a:off x="2514600" y="914400"/>
            <a:ext cx="4114800" cy="974725"/>
          </a:xfrm>
          <a:prstGeom prst="rect">
            <a:avLst/>
          </a:prstGeom>
          <a:gradFill rotWithShape="1">
            <a:gsLst>
              <a:gs pos="0">
                <a:srgbClr val="FAF400"/>
              </a:gs>
              <a:gs pos="100000">
                <a:srgbClr val="FAF4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pitchFamily="34" charset="0"/>
              </a:rPr>
              <a:t>Four Structures for Modeling Software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2563" y="1905000"/>
            <a:ext cx="8704262" cy="1116013"/>
            <a:chOff x="115" y="1200"/>
            <a:chExt cx="5483" cy="703"/>
          </a:xfrm>
        </p:grpSpPr>
        <p:sp>
          <p:nvSpPr>
            <p:cNvPr id="188421" name="Text Box 5"/>
            <p:cNvSpPr txBox="1">
              <a:spLocks noChangeArrowheads="1"/>
            </p:cNvSpPr>
            <p:nvPr/>
          </p:nvSpPr>
          <p:spPr bwMode="auto">
            <a:xfrm>
              <a:off x="115" y="1557"/>
              <a:ext cx="944" cy="345"/>
            </a:xfrm>
            <a:prstGeom prst="rect">
              <a:avLst/>
            </a:prstGeom>
            <a:gradFill rotWithShape="1">
              <a:gsLst>
                <a:gs pos="0">
                  <a:srgbClr val="FAF400"/>
                </a:gs>
                <a:gs pos="100000">
                  <a:srgbClr val="FAF4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  <a:cs typeface="Arial" pitchFamily="34" charset="0"/>
                </a:rPr>
                <a:t>Graphs</a:t>
              </a:r>
            </a:p>
          </p:txBody>
        </p:sp>
        <p:sp>
          <p:nvSpPr>
            <p:cNvPr id="188422" name="Text Box 6"/>
            <p:cNvSpPr txBox="1">
              <a:spLocks noChangeArrowheads="1"/>
            </p:cNvSpPr>
            <p:nvPr/>
          </p:nvSpPr>
          <p:spPr bwMode="auto">
            <a:xfrm>
              <a:off x="1457" y="1558"/>
              <a:ext cx="945" cy="345"/>
            </a:xfrm>
            <a:prstGeom prst="rect">
              <a:avLst/>
            </a:prstGeom>
            <a:gradFill rotWithShape="1">
              <a:gsLst>
                <a:gs pos="0">
                  <a:srgbClr val="FAF400"/>
                </a:gs>
                <a:gs pos="100000">
                  <a:srgbClr val="FAF4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  <a:cs typeface="Arial" pitchFamily="34" charset="0"/>
                </a:rPr>
                <a:t>Logic</a:t>
              </a:r>
            </a:p>
          </p:txBody>
        </p:sp>
        <p:sp>
          <p:nvSpPr>
            <p:cNvPr id="188423" name="Text Box 7"/>
            <p:cNvSpPr txBox="1">
              <a:spLocks noChangeArrowheads="1"/>
            </p:cNvSpPr>
            <p:nvPr/>
          </p:nvSpPr>
          <p:spPr bwMode="auto">
            <a:xfrm>
              <a:off x="2745" y="1558"/>
              <a:ext cx="1575" cy="330"/>
            </a:xfrm>
            <a:prstGeom prst="rect">
              <a:avLst/>
            </a:prstGeom>
            <a:gradFill rotWithShape="1">
              <a:gsLst>
                <a:gs pos="0">
                  <a:srgbClr val="FAF400"/>
                </a:gs>
                <a:gs pos="100000">
                  <a:srgbClr val="FAF4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  <a:cs typeface="Arial" pitchFamily="34" charset="0"/>
                </a:rPr>
                <a:t>Input </a:t>
              </a:r>
              <a:r>
                <a:rPr lang="en-US" sz="28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  <a:cs typeface="Arial" pitchFamily="34" charset="0"/>
                </a:rPr>
                <a:t>Domain</a:t>
              </a:r>
              <a:endParaRPr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188424" name="Text Box 8"/>
            <p:cNvSpPr txBox="1">
              <a:spLocks noChangeArrowheads="1"/>
            </p:cNvSpPr>
            <p:nvPr/>
          </p:nvSpPr>
          <p:spPr bwMode="auto">
            <a:xfrm>
              <a:off x="4653" y="1558"/>
              <a:ext cx="945" cy="345"/>
            </a:xfrm>
            <a:prstGeom prst="rect">
              <a:avLst/>
            </a:prstGeom>
            <a:gradFill rotWithShape="1">
              <a:gsLst>
                <a:gs pos="0">
                  <a:srgbClr val="FAF400"/>
                </a:gs>
                <a:gs pos="100000">
                  <a:srgbClr val="FAF4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  <a:cs typeface="Arial" pitchFamily="34" charset="0"/>
                </a:rPr>
                <a:t>Syntax</a:t>
              </a:r>
            </a:p>
          </p:txBody>
        </p:sp>
        <p:sp>
          <p:nvSpPr>
            <p:cNvPr id="53299" name="Line 9"/>
            <p:cNvSpPr>
              <a:spLocks noChangeShapeType="1"/>
            </p:cNvSpPr>
            <p:nvPr/>
          </p:nvSpPr>
          <p:spPr bwMode="auto">
            <a:xfrm>
              <a:off x="576" y="1376"/>
              <a:ext cx="45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00" name="Line 10"/>
            <p:cNvSpPr>
              <a:spLocks noChangeShapeType="1"/>
            </p:cNvSpPr>
            <p:nvPr/>
          </p:nvSpPr>
          <p:spPr bwMode="auto">
            <a:xfrm>
              <a:off x="587" y="1376"/>
              <a:ext cx="0" cy="1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01" name="Line 11"/>
            <p:cNvSpPr>
              <a:spLocks noChangeShapeType="1"/>
            </p:cNvSpPr>
            <p:nvPr/>
          </p:nvSpPr>
          <p:spPr bwMode="auto">
            <a:xfrm>
              <a:off x="1930" y="1376"/>
              <a:ext cx="0" cy="1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02" name="Line 12"/>
            <p:cNvSpPr>
              <a:spLocks noChangeShapeType="1"/>
            </p:cNvSpPr>
            <p:nvPr/>
          </p:nvSpPr>
          <p:spPr bwMode="auto">
            <a:xfrm>
              <a:off x="3527" y="1368"/>
              <a:ext cx="0" cy="1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03" name="Line 13"/>
            <p:cNvSpPr>
              <a:spLocks noChangeShapeType="1"/>
            </p:cNvSpPr>
            <p:nvPr/>
          </p:nvSpPr>
          <p:spPr bwMode="auto">
            <a:xfrm>
              <a:off x="2867" y="1200"/>
              <a:ext cx="0" cy="1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04" name="Line 14"/>
            <p:cNvSpPr>
              <a:spLocks noChangeShapeType="1"/>
            </p:cNvSpPr>
            <p:nvPr/>
          </p:nvSpPr>
          <p:spPr bwMode="auto">
            <a:xfrm>
              <a:off x="5126" y="1368"/>
              <a:ext cx="0" cy="1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33338" y="3025775"/>
            <a:ext cx="4138612" cy="3578225"/>
            <a:chOff x="21" y="1906"/>
            <a:chExt cx="2607" cy="2254"/>
          </a:xfrm>
        </p:grpSpPr>
        <p:sp>
          <p:nvSpPr>
            <p:cNvPr id="53283" name="AutoShape 16"/>
            <p:cNvSpPr>
              <a:spLocks noChangeArrowheads="1"/>
            </p:cNvSpPr>
            <p:nvPr/>
          </p:nvSpPr>
          <p:spPr bwMode="auto">
            <a:xfrm>
              <a:off x="21" y="3316"/>
              <a:ext cx="2607" cy="844"/>
            </a:xfrm>
            <a:prstGeom prst="roundRect">
              <a:avLst>
                <a:gd name="adj" fmla="val 16667"/>
              </a:avLst>
            </a:prstGeom>
            <a:solidFill>
              <a:srgbClr val="333399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33" name="Text Box 17"/>
            <p:cNvSpPr txBox="1">
              <a:spLocks noChangeArrowheads="1"/>
            </p:cNvSpPr>
            <p:nvPr/>
          </p:nvSpPr>
          <p:spPr bwMode="auto">
            <a:xfrm>
              <a:off x="1673" y="3814"/>
              <a:ext cx="908" cy="268"/>
            </a:xfrm>
            <a:prstGeom prst="rect">
              <a:avLst/>
            </a:prstGeom>
            <a:gradFill rotWithShape="1">
              <a:gsLst>
                <a:gs pos="0">
                  <a:srgbClr val="FAF400"/>
                </a:gs>
                <a:gs pos="100000">
                  <a:srgbClr val="FAF4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  <a:cs typeface="Arial" pitchFamily="34" charset="0"/>
                </a:rPr>
                <a:t>Use cases</a:t>
              </a:r>
            </a:p>
          </p:txBody>
        </p:sp>
        <p:sp>
          <p:nvSpPr>
            <p:cNvPr id="188434" name="Text Box 18"/>
            <p:cNvSpPr txBox="1">
              <a:spLocks noChangeArrowheads="1"/>
            </p:cNvSpPr>
            <p:nvPr/>
          </p:nvSpPr>
          <p:spPr bwMode="auto">
            <a:xfrm>
              <a:off x="1150" y="3390"/>
              <a:ext cx="908" cy="268"/>
            </a:xfrm>
            <a:prstGeom prst="rect">
              <a:avLst/>
            </a:prstGeom>
            <a:gradFill rotWithShape="1">
              <a:gsLst>
                <a:gs pos="0">
                  <a:srgbClr val="FAF400"/>
                </a:gs>
                <a:gs pos="100000">
                  <a:srgbClr val="FAF4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  <a:cs typeface="Arial" pitchFamily="34" charset="0"/>
                </a:rPr>
                <a:t>Specs</a:t>
              </a:r>
            </a:p>
          </p:txBody>
        </p:sp>
        <p:sp>
          <p:nvSpPr>
            <p:cNvPr id="188435" name="Text Box 19"/>
            <p:cNvSpPr txBox="1">
              <a:spLocks noChangeArrowheads="1"/>
            </p:cNvSpPr>
            <p:nvPr/>
          </p:nvSpPr>
          <p:spPr bwMode="auto">
            <a:xfrm>
              <a:off x="609" y="3814"/>
              <a:ext cx="908" cy="268"/>
            </a:xfrm>
            <a:prstGeom prst="rect">
              <a:avLst/>
            </a:prstGeom>
            <a:gradFill rotWithShape="1">
              <a:gsLst>
                <a:gs pos="0">
                  <a:srgbClr val="FAF400"/>
                </a:gs>
                <a:gs pos="100000">
                  <a:srgbClr val="FAF4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  <a:cs typeface="Arial" pitchFamily="34" charset="0"/>
                </a:rPr>
                <a:t>Design</a:t>
              </a:r>
            </a:p>
          </p:txBody>
        </p:sp>
        <p:sp>
          <p:nvSpPr>
            <p:cNvPr id="188436" name="Text Box 20"/>
            <p:cNvSpPr txBox="1">
              <a:spLocks noChangeArrowheads="1"/>
            </p:cNvSpPr>
            <p:nvPr/>
          </p:nvSpPr>
          <p:spPr bwMode="auto">
            <a:xfrm>
              <a:off x="82" y="3390"/>
              <a:ext cx="908" cy="268"/>
            </a:xfrm>
            <a:prstGeom prst="rect">
              <a:avLst/>
            </a:prstGeom>
            <a:gradFill rotWithShape="1">
              <a:gsLst>
                <a:gs pos="0">
                  <a:srgbClr val="FAF400"/>
                </a:gs>
                <a:gs pos="100000">
                  <a:srgbClr val="FAF4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  <a:cs typeface="Arial" pitchFamily="34" charset="0"/>
                </a:rPr>
                <a:t>Source</a:t>
              </a:r>
            </a:p>
          </p:txBody>
        </p:sp>
        <p:sp>
          <p:nvSpPr>
            <p:cNvPr id="53288" name="Line 21"/>
            <p:cNvSpPr>
              <a:spLocks noChangeShapeType="1"/>
            </p:cNvSpPr>
            <p:nvPr/>
          </p:nvSpPr>
          <p:spPr bwMode="auto">
            <a:xfrm>
              <a:off x="523" y="3152"/>
              <a:ext cx="16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89" name="Line 22"/>
            <p:cNvSpPr>
              <a:spLocks noChangeShapeType="1"/>
            </p:cNvSpPr>
            <p:nvPr/>
          </p:nvSpPr>
          <p:spPr bwMode="auto">
            <a:xfrm>
              <a:off x="590" y="1906"/>
              <a:ext cx="0" cy="124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90" name="Line 23"/>
            <p:cNvSpPr>
              <a:spLocks noChangeShapeType="1"/>
            </p:cNvSpPr>
            <p:nvPr/>
          </p:nvSpPr>
          <p:spPr bwMode="auto">
            <a:xfrm flipV="1">
              <a:off x="533" y="3152"/>
              <a:ext cx="0" cy="2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91" name="Line 24"/>
            <p:cNvSpPr>
              <a:spLocks noChangeShapeType="1"/>
            </p:cNvSpPr>
            <p:nvPr/>
          </p:nvSpPr>
          <p:spPr bwMode="auto">
            <a:xfrm flipV="1">
              <a:off x="1605" y="3152"/>
              <a:ext cx="0" cy="2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92" name="Line 25"/>
            <p:cNvSpPr>
              <a:spLocks noChangeShapeType="1"/>
            </p:cNvSpPr>
            <p:nvPr/>
          </p:nvSpPr>
          <p:spPr bwMode="auto">
            <a:xfrm flipV="1">
              <a:off x="1065" y="3144"/>
              <a:ext cx="0" cy="6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93" name="Line 26"/>
            <p:cNvSpPr>
              <a:spLocks noChangeShapeType="1"/>
            </p:cNvSpPr>
            <p:nvPr/>
          </p:nvSpPr>
          <p:spPr bwMode="auto">
            <a:xfrm flipV="1">
              <a:off x="2129" y="3152"/>
              <a:ext cx="0" cy="6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94" name="Text Box 27"/>
            <p:cNvSpPr txBox="1">
              <a:spLocks noChangeArrowheads="1"/>
            </p:cNvSpPr>
            <p:nvPr/>
          </p:nvSpPr>
          <p:spPr bwMode="auto">
            <a:xfrm>
              <a:off x="549" y="2202"/>
              <a:ext cx="706" cy="4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>
                  <a:latin typeface="Comic Sans MS" pitchFamily="66" charset="0"/>
                  <a:cs typeface="Arial" pitchFamily="34" charset="0"/>
                </a:rPr>
                <a:t>Applied to</a:t>
              </a:r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2636838" y="2989263"/>
            <a:ext cx="3305175" cy="1971675"/>
            <a:chOff x="1661" y="1883"/>
            <a:chExt cx="2082" cy="1242"/>
          </a:xfrm>
        </p:grpSpPr>
        <p:sp>
          <p:nvSpPr>
            <p:cNvPr id="53271" name="AutoShape 29"/>
            <p:cNvSpPr>
              <a:spLocks noChangeArrowheads="1"/>
            </p:cNvSpPr>
            <p:nvPr/>
          </p:nvSpPr>
          <p:spPr bwMode="auto">
            <a:xfrm>
              <a:off x="1661" y="2281"/>
              <a:ext cx="2082" cy="844"/>
            </a:xfrm>
            <a:prstGeom prst="roundRect">
              <a:avLst>
                <a:gd name="adj" fmla="val 16667"/>
              </a:avLst>
            </a:prstGeom>
            <a:solidFill>
              <a:srgbClr val="333399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46" name="Text Box 30"/>
            <p:cNvSpPr txBox="1">
              <a:spLocks noChangeArrowheads="1"/>
            </p:cNvSpPr>
            <p:nvPr/>
          </p:nvSpPr>
          <p:spPr bwMode="auto">
            <a:xfrm>
              <a:off x="2998" y="2761"/>
              <a:ext cx="685" cy="268"/>
            </a:xfrm>
            <a:prstGeom prst="rect">
              <a:avLst/>
            </a:prstGeom>
            <a:gradFill rotWithShape="1">
              <a:gsLst>
                <a:gs pos="0">
                  <a:srgbClr val="FAF400"/>
                </a:gs>
                <a:gs pos="100000">
                  <a:srgbClr val="FAF4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  <a:cs typeface="Arial" pitchFamily="34" charset="0"/>
                </a:rPr>
                <a:t>DNF</a:t>
              </a:r>
            </a:p>
          </p:txBody>
        </p:sp>
        <p:sp>
          <p:nvSpPr>
            <p:cNvPr id="188447" name="Text Box 31"/>
            <p:cNvSpPr txBox="1">
              <a:spLocks noChangeArrowheads="1"/>
            </p:cNvSpPr>
            <p:nvPr/>
          </p:nvSpPr>
          <p:spPr bwMode="auto">
            <a:xfrm>
              <a:off x="2154" y="2773"/>
              <a:ext cx="685" cy="268"/>
            </a:xfrm>
            <a:prstGeom prst="rect">
              <a:avLst/>
            </a:prstGeom>
            <a:gradFill rotWithShape="1">
              <a:gsLst>
                <a:gs pos="0">
                  <a:srgbClr val="FAF400"/>
                </a:gs>
                <a:gs pos="100000">
                  <a:srgbClr val="FAF4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  <a:cs typeface="Arial" pitchFamily="34" charset="0"/>
                </a:rPr>
                <a:t>Specs</a:t>
              </a:r>
            </a:p>
          </p:txBody>
        </p:sp>
        <p:sp>
          <p:nvSpPr>
            <p:cNvPr id="188448" name="Text Box 32"/>
            <p:cNvSpPr txBox="1">
              <a:spLocks noChangeArrowheads="1"/>
            </p:cNvSpPr>
            <p:nvPr/>
          </p:nvSpPr>
          <p:spPr bwMode="auto">
            <a:xfrm>
              <a:off x="2596" y="2335"/>
              <a:ext cx="685" cy="268"/>
            </a:xfrm>
            <a:prstGeom prst="rect">
              <a:avLst/>
            </a:prstGeom>
            <a:gradFill rotWithShape="1">
              <a:gsLst>
                <a:gs pos="0">
                  <a:srgbClr val="FAF400"/>
                </a:gs>
                <a:gs pos="100000">
                  <a:srgbClr val="FAF4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  <a:cs typeface="Arial" pitchFamily="34" charset="0"/>
                </a:rPr>
                <a:t>FSMs</a:t>
              </a:r>
            </a:p>
          </p:txBody>
        </p:sp>
        <p:sp>
          <p:nvSpPr>
            <p:cNvPr id="188449" name="Text Box 33"/>
            <p:cNvSpPr txBox="1">
              <a:spLocks noChangeArrowheads="1"/>
            </p:cNvSpPr>
            <p:nvPr/>
          </p:nvSpPr>
          <p:spPr bwMode="auto">
            <a:xfrm>
              <a:off x="1752" y="2348"/>
              <a:ext cx="685" cy="268"/>
            </a:xfrm>
            <a:prstGeom prst="rect">
              <a:avLst/>
            </a:prstGeom>
            <a:gradFill rotWithShape="1">
              <a:gsLst>
                <a:gs pos="0">
                  <a:srgbClr val="FAF400"/>
                </a:gs>
                <a:gs pos="100000">
                  <a:srgbClr val="FAF4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  <a:cs typeface="Arial" pitchFamily="34" charset="0"/>
                </a:rPr>
                <a:t>Source</a:t>
              </a:r>
            </a:p>
          </p:txBody>
        </p:sp>
        <p:sp>
          <p:nvSpPr>
            <p:cNvPr id="53276" name="Line 34"/>
            <p:cNvSpPr>
              <a:spLocks noChangeShapeType="1"/>
            </p:cNvSpPr>
            <p:nvPr/>
          </p:nvSpPr>
          <p:spPr bwMode="auto">
            <a:xfrm>
              <a:off x="1929" y="1912"/>
              <a:ext cx="0" cy="19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77" name="Line 35"/>
            <p:cNvSpPr>
              <a:spLocks noChangeShapeType="1"/>
            </p:cNvSpPr>
            <p:nvPr/>
          </p:nvSpPr>
          <p:spPr bwMode="auto">
            <a:xfrm>
              <a:off x="1923" y="2102"/>
              <a:ext cx="14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78" name="Line 36"/>
            <p:cNvSpPr>
              <a:spLocks noChangeShapeType="1"/>
            </p:cNvSpPr>
            <p:nvPr/>
          </p:nvSpPr>
          <p:spPr bwMode="auto">
            <a:xfrm flipV="1">
              <a:off x="2095" y="2102"/>
              <a:ext cx="0" cy="2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79" name="Line 37"/>
            <p:cNvSpPr>
              <a:spLocks noChangeShapeType="1"/>
            </p:cNvSpPr>
            <p:nvPr/>
          </p:nvSpPr>
          <p:spPr bwMode="auto">
            <a:xfrm flipV="1">
              <a:off x="2939" y="2102"/>
              <a:ext cx="0" cy="2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80" name="Line 38"/>
            <p:cNvSpPr>
              <a:spLocks noChangeShapeType="1"/>
            </p:cNvSpPr>
            <p:nvPr/>
          </p:nvSpPr>
          <p:spPr bwMode="auto">
            <a:xfrm flipV="1">
              <a:off x="2497" y="2108"/>
              <a:ext cx="0" cy="6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81" name="Line 39"/>
            <p:cNvSpPr>
              <a:spLocks noChangeShapeType="1"/>
            </p:cNvSpPr>
            <p:nvPr/>
          </p:nvSpPr>
          <p:spPr bwMode="auto">
            <a:xfrm flipV="1">
              <a:off x="3341" y="2102"/>
              <a:ext cx="0" cy="6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82" name="Text Box 40"/>
            <p:cNvSpPr txBox="1">
              <a:spLocks noChangeArrowheads="1"/>
            </p:cNvSpPr>
            <p:nvPr/>
          </p:nvSpPr>
          <p:spPr bwMode="auto">
            <a:xfrm>
              <a:off x="1841" y="1883"/>
              <a:ext cx="1001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>
                  <a:latin typeface="Comic Sans MS" pitchFamily="66" charset="0"/>
                  <a:cs typeface="Arial" pitchFamily="34" charset="0"/>
                </a:rPr>
                <a:t>Applied to</a:t>
              </a:r>
            </a:p>
          </p:txBody>
        </p: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5803900" y="3040063"/>
            <a:ext cx="3201988" cy="3489325"/>
            <a:chOff x="3656" y="1915"/>
            <a:chExt cx="2017" cy="2198"/>
          </a:xfrm>
        </p:grpSpPr>
        <p:sp>
          <p:nvSpPr>
            <p:cNvPr id="53259" name="AutoShape 42"/>
            <p:cNvSpPr>
              <a:spLocks noChangeArrowheads="1"/>
            </p:cNvSpPr>
            <p:nvPr/>
          </p:nvSpPr>
          <p:spPr bwMode="auto">
            <a:xfrm>
              <a:off x="3656" y="3269"/>
              <a:ext cx="2017" cy="844"/>
            </a:xfrm>
            <a:prstGeom prst="roundRect">
              <a:avLst>
                <a:gd name="adj" fmla="val 16667"/>
              </a:avLst>
            </a:prstGeom>
            <a:solidFill>
              <a:srgbClr val="333399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59" name="Text Box 43"/>
            <p:cNvSpPr txBox="1">
              <a:spLocks noChangeArrowheads="1"/>
            </p:cNvSpPr>
            <p:nvPr/>
          </p:nvSpPr>
          <p:spPr bwMode="auto">
            <a:xfrm>
              <a:off x="4948" y="3762"/>
              <a:ext cx="670" cy="268"/>
            </a:xfrm>
            <a:prstGeom prst="rect">
              <a:avLst/>
            </a:prstGeom>
            <a:gradFill rotWithShape="1">
              <a:gsLst>
                <a:gs pos="0">
                  <a:srgbClr val="FAF400"/>
                </a:gs>
                <a:gs pos="100000">
                  <a:srgbClr val="FAF4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  <a:cs typeface="Arial" pitchFamily="34" charset="0"/>
                </a:rPr>
                <a:t>Input</a:t>
              </a:r>
            </a:p>
          </p:txBody>
        </p:sp>
        <p:sp>
          <p:nvSpPr>
            <p:cNvPr id="188460" name="Text Box 44"/>
            <p:cNvSpPr txBox="1">
              <a:spLocks noChangeArrowheads="1"/>
            </p:cNvSpPr>
            <p:nvPr/>
          </p:nvSpPr>
          <p:spPr bwMode="auto">
            <a:xfrm>
              <a:off x="4531" y="3352"/>
              <a:ext cx="670" cy="268"/>
            </a:xfrm>
            <a:prstGeom prst="rect">
              <a:avLst/>
            </a:prstGeom>
            <a:gradFill rotWithShape="1">
              <a:gsLst>
                <a:gs pos="0">
                  <a:srgbClr val="FAF400"/>
                </a:gs>
                <a:gs pos="100000">
                  <a:srgbClr val="FAF4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  <a:cs typeface="Arial" pitchFamily="34" charset="0"/>
                </a:rPr>
                <a:t>Models</a:t>
              </a:r>
            </a:p>
          </p:txBody>
        </p:sp>
        <p:sp>
          <p:nvSpPr>
            <p:cNvPr id="188461" name="Text Box 45"/>
            <p:cNvSpPr txBox="1">
              <a:spLocks noChangeArrowheads="1"/>
            </p:cNvSpPr>
            <p:nvPr/>
          </p:nvSpPr>
          <p:spPr bwMode="auto">
            <a:xfrm>
              <a:off x="4115" y="3762"/>
              <a:ext cx="670" cy="268"/>
            </a:xfrm>
            <a:prstGeom prst="rect">
              <a:avLst/>
            </a:prstGeom>
            <a:gradFill rotWithShape="1">
              <a:gsLst>
                <a:gs pos="0">
                  <a:srgbClr val="FAF400"/>
                </a:gs>
                <a:gs pos="100000">
                  <a:srgbClr val="FAF4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  <a:cs typeface="Arial" pitchFamily="34" charset="0"/>
                </a:rPr>
                <a:t>Integ</a:t>
              </a:r>
            </a:p>
          </p:txBody>
        </p:sp>
        <p:sp>
          <p:nvSpPr>
            <p:cNvPr id="188462" name="Text Box 46"/>
            <p:cNvSpPr txBox="1">
              <a:spLocks noChangeArrowheads="1"/>
            </p:cNvSpPr>
            <p:nvPr/>
          </p:nvSpPr>
          <p:spPr bwMode="auto">
            <a:xfrm>
              <a:off x="3711" y="3351"/>
              <a:ext cx="670" cy="268"/>
            </a:xfrm>
            <a:prstGeom prst="rect">
              <a:avLst/>
            </a:prstGeom>
            <a:gradFill rotWithShape="1">
              <a:gsLst>
                <a:gs pos="0">
                  <a:srgbClr val="FAF400"/>
                </a:gs>
                <a:gs pos="100000">
                  <a:srgbClr val="FAF4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  <a:cs typeface="Arial" pitchFamily="34" charset="0"/>
                </a:rPr>
                <a:t>Source</a:t>
              </a:r>
            </a:p>
          </p:txBody>
        </p:sp>
        <p:sp>
          <p:nvSpPr>
            <p:cNvPr id="53264" name="Line 47"/>
            <p:cNvSpPr>
              <a:spLocks noChangeShapeType="1"/>
            </p:cNvSpPr>
            <p:nvPr/>
          </p:nvSpPr>
          <p:spPr bwMode="auto">
            <a:xfrm>
              <a:off x="4037" y="3099"/>
              <a:ext cx="12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5" name="Line 48"/>
            <p:cNvSpPr>
              <a:spLocks noChangeShapeType="1"/>
            </p:cNvSpPr>
            <p:nvPr/>
          </p:nvSpPr>
          <p:spPr bwMode="auto">
            <a:xfrm flipV="1">
              <a:off x="4046" y="3099"/>
              <a:ext cx="0" cy="24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6" name="Line 49"/>
            <p:cNvSpPr>
              <a:spLocks noChangeShapeType="1"/>
            </p:cNvSpPr>
            <p:nvPr/>
          </p:nvSpPr>
          <p:spPr bwMode="auto">
            <a:xfrm flipV="1">
              <a:off x="4866" y="3099"/>
              <a:ext cx="0" cy="25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7" name="Line 50"/>
            <p:cNvSpPr>
              <a:spLocks noChangeShapeType="1"/>
            </p:cNvSpPr>
            <p:nvPr/>
          </p:nvSpPr>
          <p:spPr bwMode="auto">
            <a:xfrm flipV="1">
              <a:off x="4450" y="3105"/>
              <a:ext cx="0" cy="6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8" name="Line 51"/>
            <p:cNvSpPr>
              <a:spLocks noChangeShapeType="1"/>
            </p:cNvSpPr>
            <p:nvPr/>
          </p:nvSpPr>
          <p:spPr bwMode="auto">
            <a:xfrm flipV="1">
              <a:off x="5283" y="3099"/>
              <a:ext cx="0" cy="6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9" name="Line 52"/>
            <p:cNvSpPr>
              <a:spLocks noChangeShapeType="1"/>
            </p:cNvSpPr>
            <p:nvPr/>
          </p:nvSpPr>
          <p:spPr bwMode="auto">
            <a:xfrm>
              <a:off x="5126" y="1915"/>
              <a:ext cx="0" cy="11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70" name="Text Box 53"/>
            <p:cNvSpPr txBox="1">
              <a:spLocks noChangeArrowheads="1"/>
            </p:cNvSpPr>
            <p:nvPr/>
          </p:nvSpPr>
          <p:spPr bwMode="auto">
            <a:xfrm>
              <a:off x="4469" y="2185"/>
              <a:ext cx="706" cy="4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>
                  <a:latin typeface="Comic Sans MS" pitchFamily="66" charset="0"/>
                  <a:cs typeface="Arial" pitchFamily="34" charset="0"/>
                </a:rPr>
                <a:t>Applied to</a:t>
              </a:r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4838700" y="6560820"/>
            <a:ext cx="161925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Teaching Criteria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8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Testing Teaching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" y="803869"/>
            <a:ext cx="8966200" cy="580172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Undergraduate</a:t>
            </a:r>
            <a:r>
              <a:rPr lang="en-US" dirty="0" smtClean="0"/>
              <a:t> :</a:t>
            </a:r>
          </a:p>
          <a:p>
            <a:pPr lvl="1">
              <a:lnSpc>
                <a:spcPct val="70000"/>
              </a:lnSpc>
            </a:pPr>
            <a:r>
              <a:rPr lang="en-US" sz="2400" dirty="0" smtClean="0"/>
              <a:t>Introductory lecture in </a:t>
            </a:r>
            <a:r>
              <a:rPr lang="en-US" sz="2400" dirty="0" smtClean="0">
                <a:solidFill>
                  <a:schemeClr val="tx2"/>
                </a:solidFill>
              </a:rPr>
              <a:t>CS 1</a:t>
            </a:r>
            <a:r>
              <a:rPr lang="en-US" sz="2400" dirty="0" smtClean="0"/>
              <a:t> (first year)</a:t>
            </a:r>
          </a:p>
          <a:p>
            <a:pPr lvl="1">
              <a:lnSpc>
                <a:spcPct val="70000"/>
              </a:lnSpc>
            </a:pPr>
            <a:r>
              <a:rPr lang="en-US" sz="2400" dirty="0" err="1" smtClean="0"/>
              <a:t>JUnit</a:t>
            </a:r>
            <a:r>
              <a:rPr lang="en-US" sz="2400" dirty="0" smtClean="0"/>
              <a:t> in </a:t>
            </a:r>
            <a:r>
              <a:rPr lang="en-US" sz="2400" dirty="0" smtClean="0">
                <a:solidFill>
                  <a:schemeClr val="tx2"/>
                </a:solidFill>
              </a:rPr>
              <a:t>introductory programming</a:t>
            </a:r>
            <a:r>
              <a:rPr lang="en-US" sz="2400" dirty="0" smtClean="0"/>
              <a:t> (first year)</a:t>
            </a:r>
          </a:p>
          <a:p>
            <a:pPr lvl="1">
              <a:lnSpc>
                <a:spcPct val="70000"/>
              </a:lnSpc>
            </a:pPr>
            <a:r>
              <a:rPr lang="en-US" sz="2400" dirty="0" smtClean="0"/>
              <a:t>Testing module in </a:t>
            </a:r>
            <a:r>
              <a:rPr lang="en-US" sz="2400" dirty="0" smtClean="0">
                <a:solidFill>
                  <a:schemeClr val="tx2"/>
                </a:solidFill>
              </a:rPr>
              <a:t>data structures</a:t>
            </a:r>
            <a:r>
              <a:rPr lang="en-US" sz="2400" dirty="0" smtClean="0"/>
              <a:t> course (second year)</a:t>
            </a:r>
          </a:p>
          <a:p>
            <a:pPr lvl="1">
              <a:lnSpc>
                <a:spcPct val="70000"/>
              </a:lnSpc>
            </a:pPr>
            <a:r>
              <a:rPr lang="en-US" sz="2400" dirty="0" smtClean="0"/>
              <a:t>Testing module in </a:t>
            </a:r>
            <a:r>
              <a:rPr lang="en-US" sz="2400" dirty="0" smtClean="0">
                <a:solidFill>
                  <a:schemeClr val="tx2"/>
                </a:solidFill>
              </a:rPr>
              <a:t>software engineering</a:t>
            </a:r>
            <a:r>
              <a:rPr lang="en-US" sz="2400" dirty="0" smtClean="0"/>
              <a:t> survey course (third year)</a:t>
            </a:r>
          </a:p>
          <a:p>
            <a:pPr lvl="1">
              <a:lnSpc>
                <a:spcPct val="70000"/>
              </a:lnSpc>
            </a:pPr>
            <a:r>
              <a:rPr lang="en-US" sz="2400" dirty="0" smtClean="0">
                <a:solidFill>
                  <a:schemeClr val="tx2"/>
                </a:solidFill>
              </a:rPr>
              <a:t>Testing and maintenance</a:t>
            </a:r>
            <a:r>
              <a:rPr lang="en-US" sz="2400" dirty="0" smtClean="0"/>
              <a:t> (fourth year, GMU SWE 437)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Graduate</a:t>
            </a:r>
            <a:r>
              <a:rPr lang="en-US" dirty="0" smtClean="0"/>
              <a:t> :</a:t>
            </a:r>
          </a:p>
          <a:p>
            <a:pPr lvl="1">
              <a:lnSpc>
                <a:spcPct val="70000"/>
              </a:lnSpc>
            </a:pPr>
            <a:r>
              <a:rPr lang="en-US" sz="2400" dirty="0" smtClean="0">
                <a:solidFill>
                  <a:schemeClr val="tx2"/>
                </a:solidFill>
              </a:rPr>
              <a:t>MS course</a:t>
            </a:r>
            <a:r>
              <a:rPr lang="en-US" sz="2400" dirty="0" smtClean="0"/>
              <a:t> on testing to current and future developers and managers</a:t>
            </a:r>
          </a:p>
          <a:p>
            <a:pPr lvl="1">
              <a:lnSpc>
                <a:spcPct val="70000"/>
              </a:lnSpc>
              <a:buNone/>
            </a:pPr>
            <a:r>
              <a:rPr lang="en-US" sz="2400" dirty="0" smtClean="0"/>
              <a:t>   Yearly since 1992 (GMU SWE 637)</a:t>
            </a:r>
          </a:p>
          <a:p>
            <a:pPr lvl="1">
              <a:lnSpc>
                <a:spcPct val="70000"/>
              </a:lnSpc>
            </a:pPr>
            <a:r>
              <a:rPr lang="en-US" sz="2400" dirty="0" smtClean="0"/>
              <a:t>Various </a:t>
            </a:r>
            <a:r>
              <a:rPr lang="en-US" sz="2400" dirty="0" smtClean="0">
                <a:solidFill>
                  <a:schemeClr val="tx2"/>
                </a:solidFill>
              </a:rPr>
              <a:t>research seminars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Industry</a:t>
            </a:r>
            <a:r>
              <a:rPr lang="en-US" dirty="0" smtClean="0"/>
              <a:t> :</a:t>
            </a:r>
          </a:p>
          <a:p>
            <a:pPr lvl="1"/>
            <a:r>
              <a:rPr lang="en-US" sz="2400" dirty="0" smtClean="0">
                <a:solidFill>
                  <a:schemeClr val="tx2"/>
                </a:solidFill>
              </a:rPr>
              <a:t>Tutorials</a:t>
            </a:r>
            <a:r>
              <a:rPr lang="en-US" sz="2400" dirty="0" smtClean="0"/>
              <a:t> at numerous companies, mostly recently a week-long course at Samsung Electronics based on our MS-level course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u="s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E8A8A-8C88-46EB-A4F9-387E7AC2981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430" y="96838"/>
            <a:ext cx="6847840" cy="1446212"/>
          </a:xfrm>
        </p:spPr>
        <p:txBody>
          <a:bodyPr/>
          <a:lstStyle/>
          <a:p>
            <a:r>
              <a:rPr lang="en-US" dirty="0" smtClean="0"/>
              <a:t>Advantages of Criteria-Based Test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" y="1325880"/>
            <a:ext cx="8966200" cy="5279708"/>
          </a:xfrm>
        </p:spPr>
        <p:txBody>
          <a:bodyPr/>
          <a:lstStyle/>
          <a:p>
            <a:r>
              <a:rPr lang="en-US" sz="3200" dirty="0" smtClean="0"/>
              <a:t>Criteria maximize the “</a:t>
            </a:r>
            <a:r>
              <a:rPr lang="en-US" sz="3200" dirty="0" smtClean="0">
                <a:solidFill>
                  <a:schemeClr val="tx2"/>
                </a:solidFill>
              </a:rPr>
              <a:t>bang for the buck</a:t>
            </a:r>
            <a:r>
              <a:rPr lang="en-US" sz="3200" dirty="0" smtClean="0"/>
              <a:t>”</a:t>
            </a:r>
          </a:p>
          <a:p>
            <a:pPr lvl="1"/>
            <a:r>
              <a:rPr lang="en-US" sz="2400" dirty="0" smtClean="0">
                <a:solidFill>
                  <a:schemeClr val="tx2"/>
                </a:solidFill>
              </a:rPr>
              <a:t>Fewer</a:t>
            </a:r>
            <a:r>
              <a:rPr lang="en-US" sz="2400" dirty="0" smtClean="0"/>
              <a:t> tests that are </a:t>
            </a:r>
            <a:r>
              <a:rPr lang="en-US" sz="2400" dirty="0" smtClean="0">
                <a:solidFill>
                  <a:schemeClr val="tx2"/>
                </a:solidFill>
              </a:rPr>
              <a:t>more effective</a:t>
            </a:r>
            <a:r>
              <a:rPr lang="en-US" sz="2400" dirty="0" smtClean="0"/>
              <a:t> at finding faults</a:t>
            </a:r>
          </a:p>
          <a:p>
            <a:r>
              <a:rPr lang="en-US" sz="3200" dirty="0" smtClean="0">
                <a:solidFill>
                  <a:schemeClr val="tx2"/>
                </a:solidFill>
              </a:rPr>
              <a:t>Comprehensive</a:t>
            </a:r>
            <a:r>
              <a:rPr lang="en-US" sz="3200" dirty="0" smtClean="0"/>
              <a:t> test set with minimal overlap</a:t>
            </a:r>
          </a:p>
          <a:p>
            <a:r>
              <a:rPr lang="en-US" sz="3200" dirty="0" smtClean="0">
                <a:solidFill>
                  <a:schemeClr val="tx2"/>
                </a:solidFill>
              </a:rPr>
              <a:t>Traceability</a:t>
            </a:r>
            <a:r>
              <a:rPr lang="en-US" sz="3200" dirty="0" smtClean="0"/>
              <a:t> from software artifacts to tests</a:t>
            </a:r>
          </a:p>
          <a:p>
            <a:pPr lvl="1"/>
            <a:r>
              <a:rPr lang="en-US" sz="2400" dirty="0" smtClean="0"/>
              <a:t>The “</a:t>
            </a:r>
            <a:r>
              <a:rPr lang="en-US" sz="2400" dirty="0" smtClean="0">
                <a:solidFill>
                  <a:schemeClr val="tx2"/>
                </a:solidFill>
              </a:rPr>
              <a:t>why</a:t>
            </a:r>
            <a:r>
              <a:rPr lang="en-US" sz="2400" dirty="0" smtClean="0"/>
              <a:t>” for each test is answered</a:t>
            </a:r>
          </a:p>
          <a:p>
            <a:pPr lvl="1"/>
            <a:r>
              <a:rPr lang="en-US" sz="2400" dirty="0" smtClean="0"/>
              <a:t>Built-in support for </a:t>
            </a:r>
            <a:r>
              <a:rPr lang="en-US" sz="2400" dirty="0" smtClean="0">
                <a:solidFill>
                  <a:schemeClr val="tx2"/>
                </a:solidFill>
              </a:rPr>
              <a:t>regression testing</a:t>
            </a:r>
          </a:p>
          <a:p>
            <a:r>
              <a:rPr lang="en-US" sz="3200" dirty="0" smtClean="0"/>
              <a:t>A “</a:t>
            </a:r>
            <a:r>
              <a:rPr lang="en-US" sz="3200" dirty="0" smtClean="0">
                <a:solidFill>
                  <a:schemeClr val="tx2"/>
                </a:solidFill>
              </a:rPr>
              <a:t>stopping rule</a:t>
            </a:r>
            <a:r>
              <a:rPr lang="en-US" sz="3200" dirty="0" smtClean="0"/>
              <a:t>” for testing—advance knowledge of </a:t>
            </a:r>
            <a:r>
              <a:rPr lang="en-US" sz="3200" dirty="0" smtClean="0">
                <a:solidFill>
                  <a:schemeClr val="tx2"/>
                </a:solidFill>
              </a:rPr>
              <a:t>how many tests</a:t>
            </a:r>
            <a:r>
              <a:rPr lang="en-US" sz="3200" dirty="0" smtClean="0"/>
              <a:t> are needed</a:t>
            </a:r>
          </a:p>
          <a:p>
            <a:r>
              <a:rPr lang="en-US" sz="3200" dirty="0" smtClean="0"/>
              <a:t>Natural to </a:t>
            </a:r>
            <a:r>
              <a:rPr lang="en-US" sz="3200" dirty="0" smtClean="0">
                <a:solidFill>
                  <a:schemeClr val="tx2"/>
                </a:solidFill>
              </a:rPr>
              <a:t>automate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u="s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E8A8A-8C88-46EB-A4F9-387E7AC29813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838700" y="6560820"/>
            <a:ext cx="161925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Teaching Criteria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9BD83-01CB-4CB6-A5B9-EB889AE20ADC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14400" y="1293451"/>
            <a:ext cx="7304809" cy="5026429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28575">
            <a:solidFill>
              <a:srgbClr val="000000"/>
            </a:solidFill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Types of Testing Courses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Motivating </a:t>
            </a:r>
            <a:r>
              <a:rPr lang="en-US" sz="2400" b="0" kern="0" dirty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Students </a:t>
            </a: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to</a:t>
            </a:r>
            <a:r>
              <a:rPr lang="en-US" sz="2400" b="0" kern="0" dirty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Test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What Do Testers Do?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Some of My Introductory Lecture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Teaching Test Criteria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Example : Graphs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Practice and Assessment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959247" y="4767434"/>
            <a:ext cx="3085979" cy="716272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358890" y="6560820"/>
            <a:ext cx="88773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Graphs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0196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F83017-DE2F-4591-89F9-78E499CCF5BD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6838"/>
            <a:ext cx="7772400" cy="1076325"/>
          </a:xfrm>
        </p:spPr>
        <p:txBody>
          <a:bodyPr/>
          <a:lstStyle/>
          <a:p>
            <a:r>
              <a:rPr lang="en-US" dirty="0" smtClean="0">
                <a:effectLst/>
              </a:rPr>
              <a:t>Covering Graphs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3" y="1387475"/>
            <a:ext cx="8867775" cy="4956175"/>
          </a:xfrm>
        </p:spPr>
        <p:txBody>
          <a:bodyPr/>
          <a:lstStyle/>
          <a:p>
            <a:r>
              <a:rPr lang="en-US" sz="3200" dirty="0" smtClean="0"/>
              <a:t>Graphs are the most </a:t>
            </a:r>
            <a:r>
              <a:rPr lang="en-US" sz="3200" dirty="0" smtClean="0">
                <a:solidFill>
                  <a:schemeClr val="tx2"/>
                </a:solidFill>
              </a:rPr>
              <a:t>commonly</a:t>
            </a:r>
            <a:r>
              <a:rPr lang="en-US" sz="3200" dirty="0" smtClean="0"/>
              <a:t> used structure for testing</a:t>
            </a:r>
            <a:endParaRPr lang="en-US" dirty="0" smtClean="0"/>
          </a:p>
          <a:p>
            <a:r>
              <a:rPr lang="en-US" sz="3200" dirty="0" smtClean="0"/>
              <a:t>Graphs can come from </a:t>
            </a:r>
            <a:r>
              <a:rPr lang="en-US" sz="3200" dirty="0" smtClean="0">
                <a:solidFill>
                  <a:schemeClr val="tx2"/>
                </a:solidFill>
              </a:rPr>
              <a:t>many sources</a:t>
            </a:r>
          </a:p>
          <a:p>
            <a:pPr lvl="1"/>
            <a:r>
              <a:rPr lang="en-US" dirty="0" smtClean="0"/>
              <a:t>Control flow graphs</a:t>
            </a:r>
          </a:p>
          <a:p>
            <a:pPr lvl="1"/>
            <a:r>
              <a:rPr lang="en-US" dirty="0" smtClean="0"/>
              <a:t>Design structure</a:t>
            </a:r>
          </a:p>
          <a:p>
            <a:pPr lvl="1"/>
            <a:r>
              <a:rPr lang="en-US" dirty="0" smtClean="0"/>
              <a:t>FSMs and </a:t>
            </a:r>
            <a:r>
              <a:rPr lang="en-US" dirty="0" err="1" smtClean="0"/>
              <a:t>statecharts</a:t>
            </a:r>
            <a:endParaRPr lang="en-US" dirty="0" smtClean="0"/>
          </a:p>
          <a:p>
            <a:pPr lvl="1"/>
            <a:r>
              <a:rPr lang="en-US" dirty="0" smtClean="0"/>
              <a:t>Use cases</a:t>
            </a:r>
          </a:p>
          <a:p>
            <a:r>
              <a:rPr lang="en-US" sz="3200" dirty="0" smtClean="0"/>
              <a:t>Tests usually are intended to “</a:t>
            </a:r>
            <a:r>
              <a:rPr lang="en-US" sz="3200" dirty="0" smtClean="0">
                <a:solidFill>
                  <a:schemeClr val="tx2"/>
                </a:solidFill>
              </a:rPr>
              <a:t>cover</a:t>
            </a:r>
            <a:r>
              <a:rPr lang="en-US" sz="3200" dirty="0" smtClean="0"/>
              <a:t>” the graph in some way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58890" y="6560820"/>
            <a:ext cx="88773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Graphs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smtClean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1BA83E-D712-43A4-B2C3-961A1CDE000C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a Graph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A set </a:t>
            </a:r>
            <a:r>
              <a:rPr lang="en-US" sz="3200" i="1" dirty="0" smtClean="0"/>
              <a:t>N</a:t>
            </a:r>
            <a:r>
              <a:rPr lang="en-US" sz="3200" dirty="0" smtClean="0"/>
              <a:t> of </a:t>
            </a:r>
            <a:r>
              <a:rPr lang="en-US" sz="3200" u="sng" dirty="0" smtClean="0">
                <a:solidFill>
                  <a:schemeClr val="tx2"/>
                </a:solidFill>
              </a:rPr>
              <a:t>nodes</a:t>
            </a:r>
            <a:r>
              <a:rPr lang="en-US" sz="3200" dirty="0" smtClean="0"/>
              <a:t>, </a:t>
            </a:r>
            <a:r>
              <a:rPr lang="en-US" sz="3200" i="1" dirty="0" smtClean="0"/>
              <a:t>N</a:t>
            </a:r>
            <a:r>
              <a:rPr lang="en-US" sz="3200" dirty="0" smtClean="0"/>
              <a:t> is not empty</a:t>
            </a:r>
          </a:p>
          <a:p>
            <a:pPr lvl="1"/>
            <a:endParaRPr lang="en-US" dirty="0" smtClean="0"/>
          </a:p>
          <a:p>
            <a:r>
              <a:rPr lang="en-US" sz="3200" dirty="0" smtClean="0"/>
              <a:t>A set </a:t>
            </a:r>
            <a:r>
              <a:rPr lang="en-US" sz="3200" i="1" dirty="0" smtClean="0"/>
              <a:t>N</a:t>
            </a:r>
            <a:r>
              <a:rPr lang="en-US" sz="3200" i="1" baseline="-25000" dirty="0" smtClean="0"/>
              <a:t>0</a:t>
            </a:r>
            <a:r>
              <a:rPr lang="en-US" sz="3200" dirty="0" smtClean="0"/>
              <a:t> of </a:t>
            </a:r>
            <a:r>
              <a:rPr lang="en-US" sz="3200" u="sng" dirty="0" smtClean="0">
                <a:solidFill>
                  <a:schemeClr val="tx2"/>
                </a:solidFill>
              </a:rPr>
              <a:t>initial nodes</a:t>
            </a:r>
            <a:r>
              <a:rPr lang="en-US" sz="3200" dirty="0" smtClean="0"/>
              <a:t>, </a:t>
            </a:r>
            <a:r>
              <a:rPr lang="en-US" sz="3200" i="1" dirty="0" smtClean="0"/>
              <a:t>N</a:t>
            </a:r>
            <a:r>
              <a:rPr lang="en-US" sz="3200" i="1" baseline="-25000" dirty="0" smtClean="0"/>
              <a:t>0</a:t>
            </a:r>
            <a:r>
              <a:rPr lang="en-US" sz="3200" dirty="0" smtClean="0"/>
              <a:t> is not empty</a:t>
            </a:r>
          </a:p>
          <a:p>
            <a:pPr lvl="1"/>
            <a:endParaRPr lang="en-US" dirty="0" smtClean="0"/>
          </a:p>
          <a:p>
            <a:r>
              <a:rPr lang="en-US" sz="3200" dirty="0" smtClean="0"/>
              <a:t>A set </a:t>
            </a:r>
            <a:r>
              <a:rPr lang="en-US" sz="3200" i="1" dirty="0" err="1" smtClean="0"/>
              <a:t>N</a:t>
            </a:r>
            <a:r>
              <a:rPr lang="en-US" sz="3200" i="1" baseline="-25000" dirty="0" err="1" smtClean="0"/>
              <a:t>f</a:t>
            </a:r>
            <a:r>
              <a:rPr lang="en-US" sz="3200" dirty="0" smtClean="0"/>
              <a:t> of </a:t>
            </a:r>
            <a:r>
              <a:rPr lang="en-US" sz="3200" u="sng" dirty="0" smtClean="0">
                <a:solidFill>
                  <a:schemeClr val="tx2"/>
                </a:solidFill>
              </a:rPr>
              <a:t>final nodes</a:t>
            </a:r>
            <a:r>
              <a:rPr lang="en-US" sz="3200" dirty="0" smtClean="0"/>
              <a:t>, </a:t>
            </a:r>
            <a:r>
              <a:rPr lang="en-US" sz="3200" i="1" dirty="0" err="1" smtClean="0"/>
              <a:t>N</a:t>
            </a:r>
            <a:r>
              <a:rPr lang="en-US" sz="3200" i="1" baseline="-25000" dirty="0" err="1" smtClean="0"/>
              <a:t>f</a:t>
            </a:r>
            <a:r>
              <a:rPr lang="en-US" sz="3200" dirty="0" smtClean="0"/>
              <a:t> is not empty</a:t>
            </a:r>
          </a:p>
          <a:p>
            <a:pPr lvl="1"/>
            <a:endParaRPr lang="en-US" dirty="0" smtClean="0"/>
          </a:p>
          <a:p>
            <a:r>
              <a:rPr lang="en-US" sz="3200" dirty="0" smtClean="0"/>
              <a:t>A set </a:t>
            </a:r>
            <a:r>
              <a:rPr lang="en-US" sz="3200" i="1" dirty="0" smtClean="0"/>
              <a:t>E</a:t>
            </a:r>
            <a:r>
              <a:rPr lang="en-US" sz="3200" dirty="0" smtClean="0"/>
              <a:t> of </a:t>
            </a:r>
            <a:r>
              <a:rPr lang="en-US" sz="3200" u="sng" dirty="0" smtClean="0">
                <a:solidFill>
                  <a:schemeClr val="tx2"/>
                </a:solidFill>
              </a:rPr>
              <a:t>edges</a:t>
            </a:r>
            <a:r>
              <a:rPr lang="en-US" sz="3200" dirty="0" smtClean="0"/>
              <a:t>, each edge from one node to another</a:t>
            </a:r>
          </a:p>
          <a:p>
            <a:pPr lvl="1"/>
            <a:r>
              <a:rPr lang="en-US" dirty="0" smtClean="0"/>
              <a:t>( 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i</a:t>
            </a:r>
            <a:r>
              <a:rPr lang="en-US" dirty="0" smtClean="0"/>
              <a:t> , 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j</a:t>
            </a:r>
            <a:r>
              <a:rPr lang="en-US" dirty="0" smtClean="0"/>
              <a:t> ), </a:t>
            </a:r>
            <a:r>
              <a:rPr lang="en-US" i="1" dirty="0" err="1" smtClean="0"/>
              <a:t>i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chemeClr val="tx2"/>
                </a:solidFill>
              </a:rPr>
              <a:t>predecessor</a:t>
            </a:r>
            <a:r>
              <a:rPr lang="en-US" dirty="0" smtClean="0"/>
              <a:t>, </a:t>
            </a:r>
            <a:r>
              <a:rPr lang="en-US" i="1" dirty="0" smtClean="0"/>
              <a:t>j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chemeClr val="tx2"/>
                </a:solidFill>
              </a:rPr>
              <a:t>successor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58890" y="6560820"/>
            <a:ext cx="88773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Graphs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smtClean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AC5B73-7DDD-4060-9F91-C8B33B039E2E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Example Graphs</a:t>
            </a:r>
          </a:p>
        </p:txBody>
      </p:sp>
      <p:grpSp>
        <p:nvGrpSpPr>
          <p:cNvPr id="2" name="Group 114"/>
          <p:cNvGrpSpPr>
            <a:grpSpLocks/>
          </p:cNvGrpSpPr>
          <p:nvPr/>
        </p:nvGrpSpPr>
        <p:grpSpPr bwMode="auto">
          <a:xfrm>
            <a:off x="160338" y="1271588"/>
            <a:ext cx="1984375" cy="3794125"/>
            <a:chOff x="101" y="801"/>
            <a:chExt cx="1250" cy="2390"/>
          </a:xfrm>
        </p:grpSpPr>
        <p:sp>
          <p:nvSpPr>
            <p:cNvPr id="6204" name="Oval 5"/>
            <p:cNvSpPr>
              <a:spLocks noChangeArrowheads="1"/>
            </p:cNvSpPr>
            <p:nvPr/>
          </p:nvSpPr>
          <p:spPr bwMode="auto">
            <a:xfrm>
              <a:off x="551" y="1019"/>
              <a:ext cx="350" cy="296"/>
            </a:xfrm>
            <a:prstGeom prst="ellipse">
              <a:avLst/>
            </a:prstGeom>
            <a:solidFill>
              <a:srgbClr val="0066FF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" name="Text Box 4"/>
            <p:cNvSpPr txBox="1">
              <a:spLocks noChangeArrowheads="1"/>
            </p:cNvSpPr>
            <p:nvPr/>
          </p:nvSpPr>
          <p:spPr bwMode="auto">
            <a:xfrm>
              <a:off x="628" y="1042"/>
              <a:ext cx="19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6206" name="Oval 8"/>
            <p:cNvSpPr>
              <a:spLocks noChangeArrowheads="1"/>
            </p:cNvSpPr>
            <p:nvPr/>
          </p:nvSpPr>
          <p:spPr bwMode="auto">
            <a:xfrm>
              <a:off x="1001" y="1957"/>
              <a:ext cx="350" cy="296"/>
            </a:xfrm>
            <a:prstGeom prst="ellipse">
              <a:avLst/>
            </a:prstGeom>
            <a:solidFill>
              <a:srgbClr val="0066FF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7" name="Text Box 9"/>
            <p:cNvSpPr txBox="1">
              <a:spLocks noChangeArrowheads="1"/>
            </p:cNvSpPr>
            <p:nvPr/>
          </p:nvSpPr>
          <p:spPr bwMode="auto">
            <a:xfrm>
              <a:off x="1078" y="1980"/>
              <a:ext cx="19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208" name="Oval 11"/>
            <p:cNvSpPr>
              <a:spLocks noChangeArrowheads="1"/>
            </p:cNvSpPr>
            <p:nvPr/>
          </p:nvSpPr>
          <p:spPr bwMode="auto">
            <a:xfrm>
              <a:off x="101" y="1957"/>
              <a:ext cx="350" cy="296"/>
            </a:xfrm>
            <a:prstGeom prst="ellipse">
              <a:avLst/>
            </a:prstGeom>
            <a:solidFill>
              <a:srgbClr val="0066FF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9" name="Text Box 12"/>
            <p:cNvSpPr txBox="1">
              <a:spLocks noChangeArrowheads="1"/>
            </p:cNvSpPr>
            <p:nvPr/>
          </p:nvSpPr>
          <p:spPr bwMode="auto">
            <a:xfrm>
              <a:off x="178" y="1980"/>
              <a:ext cx="19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210" name="Oval 14"/>
            <p:cNvSpPr>
              <a:spLocks noChangeArrowheads="1"/>
            </p:cNvSpPr>
            <p:nvPr/>
          </p:nvSpPr>
          <p:spPr bwMode="auto">
            <a:xfrm>
              <a:off x="551" y="2895"/>
              <a:ext cx="350" cy="296"/>
            </a:xfrm>
            <a:prstGeom prst="ellipse">
              <a:avLst/>
            </a:prstGeom>
            <a:solidFill>
              <a:srgbClr val="0066FF"/>
            </a:solidFill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1" name="Text Box 15"/>
            <p:cNvSpPr txBox="1">
              <a:spLocks noChangeArrowheads="1"/>
            </p:cNvSpPr>
            <p:nvPr/>
          </p:nvSpPr>
          <p:spPr bwMode="auto">
            <a:xfrm>
              <a:off x="628" y="2918"/>
              <a:ext cx="19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6212" name="Line 19"/>
            <p:cNvSpPr>
              <a:spLocks noChangeShapeType="1"/>
            </p:cNvSpPr>
            <p:nvPr/>
          </p:nvSpPr>
          <p:spPr bwMode="auto">
            <a:xfrm flipH="1">
              <a:off x="360" y="1312"/>
              <a:ext cx="327" cy="6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3" name="Line 22"/>
            <p:cNvSpPr>
              <a:spLocks noChangeShapeType="1"/>
            </p:cNvSpPr>
            <p:nvPr/>
          </p:nvSpPr>
          <p:spPr bwMode="auto">
            <a:xfrm>
              <a:off x="384" y="2239"/>
              <a:ext cx="280" cy="6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4" name="Line 27"/>
            <p:cNvSpPr>
              <a:spLocks noChangeShapeType="1"/>
            </p:cNvSpPr>
            <p:nvPr/>
          </p:nvSpPr>
          <p:spPr bwMode="auto">
            <a:xfrm flipH="1">
              <a:off x="756" y="2235"/>
              <a:ext cx="327" cy="6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5" name="Line 28"/>
            <p:cNvSpPr>
              <a:spLocks noChangeShapeType="1"/>
            </p:cNvSpPr>
            <p:nvPr/>
          </p:nvSpPr>
          <p:spPr bwMode="auto">
            <a:xfrm>
              <a:off x="780" y="1317"/>
              <a:ext cx="280" cy="6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6" name="Line 29"/>
            <p:cNvSpPr>
              <a:spLocks noChangeShapeType="1"/>
            </p:cNvSpPr>
            <p:nvPr/>
          </p:nvSpPr>
          <p:spPr bwMode="auto">
            <a:xfrm>
              <a:off x="726" y="801"/>
              <a:ext cx="0" cy="20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1" name="Text Box 109"/>
          <p:cNvSpPr txBox="1">
            <a:spLocks noChangeArrowheads="1"/>
          </p:cNvSpPr>
          <p:nvPr/>
        </p:nvSpPr>
        <p:spPr bwMode="auto">
          <a:xfrm>
            <a:off x="423863" y="5411788"/>
            <a:ext cx="1457325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N</a:t>
            </a:r>
            <a:r>
              <a:rPr lang="en-US" baseline="-25000">
                <a:solidFill>
                  <a:schemeClr val="tx1"/>
                </a:solidFill>
              </a:rPr>
              <a:t>0</a:t>
            </a:r>
            <a:r>
              <a:rPr lang="en-US">
                <a:solidFill>
                  <a:schemeClr val="tx1"/>
                </a:solidFill>
              </a:rPr>
              <a:t> = { 0 }</a:t>
            </a: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N</a:t>
            </a:r>
            <a:r>
              <a:rPr lang="en-US" baseline="-25000">
                <a:solidFill>
                  <a:schemeClr val="tx1"/>
                </a:solidFill>
              </a:rPr>
              <a:t>f</a:t>
            </a:r>
            <a:r>
              <a:rPr lang="en-US">
                <a:solidFill>
                  <a:schemeClr val="tx1"/>
                </a:solidFill>
              </a:rPr>
              <a:t> = { 3 }</a:t>
            </a:r>
          </a:p>
        </p:txBody>
      </p:sp>
      <p:grpSp>
        <p:nvGrpSpPr>
          <p:cNvPr id="3" name="Group 116"/>
          <p:cNvGrpSpPr>
            <a:grpSpLocks/>
          </p:cNvGrpSpPr>
          <p:nvPr/>
        </p:nvGrpSpPr>
        <p:grpSpPr bwMode="auto">
          <a:xfrm>
            <a:off x="7058025" y="1617663"/>
            <a:ext cx="1984375" cy="3448050"/>
            <a:chOff x="4446" y="1019"/>
            <a:chExt cx="1250" cy="2172"/>
          </a:xfrm>
        </p:grpSpPr>
        <p:sp>
          <p:nvSpPr>
            <p:cNvPr id="6192" name="Oval 90"/>
            <p:cNvSpPr>
              <a:spLocks noChangeArrowheads="1"/>
            </p:cNvSpPr>
            <p:nvPr/>
          </p:nvSpPr>
          <p:spPr bwMode="auto">
            <a:xfrm>
              <a:off x="4896" y="1019"/>
              <a:ext cx="350" cy="296"/>
            </a:xfrm>
            <a:prstGeom prst="ellipse">
              <a:avLst/>
            </a:prstGeom>
            <a:solidFill>
              <a:srgbClr val="0066FF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3" name="Text Box 91"/>
            <p:cNvSpPr txBox="1">
              <a:spLocks noChangeArrowheads="1"/>
            </p:cNvSpPr>
            <p:nvPr/>
          </p:nvSpPr>
          <p:spPr bwMode="auto">
            <a:xfrm>
              <a:off x="4973" y="1042"/>
              <a:ext cx="19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6194" name="Oval 93"/>
            <p:cNvSpPr>
              <a:spLocks noChangeArrowheads="1"/>
            </p:cNvSpPr>
            <p:nvPr/>
          </p:nvSpPr>
          <p:spPr bwMode="auto">
            <a:xfrm>
              <a:off x="5346" y="1957"/>
              <a:ext cx="350" cy="296"/>
            </a:xfrm>
            <a:prstGeom prst="ellipse">
              <a:avLst/>
            </a:prstGeom>
            <a:solidFill>
              <a:srgbClr val="0066FF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5" name="Text Box 94"/>
            <p:cNvSpPr txBox="1">
              <a:spLocks noChangeArrowheads="1"/>
            </p:cNvSpPr>
            <p:nvPr/>
          </p:nvSpPr>
          <p:spPr bwMode="auto">
            <a:xfrm>
              <a:off x="5423" y="1980"/>
              <a:ext cx="19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196" name="Oval 96"/>
            <p:cNvSpPr>
              <a:spLocks noChangeArrowheads="1"/>
            </p:cNvSpPr>
            <p:nvPr/>
          </p:nvSpPr>
          <p:spPr bwMode="auto">
            <a:xfrm>
              <a:off x="4446" y="1957"/>
              <a:ext cx="350" cy="296"/>
            </a:xfrm>
            <a:prstGeom prst="ellipse">
              <a:avLst/>
            </a:prstGeom>
            <a:solidFill>
              <a:srgbClr val="0066FF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7" name="Text Box 97"/>
            <p:cNvSpPr txBox="1">
              <a:spLocks noChangeArrowheads="1"/>
            </p:cNvSpPr>
            <p:nvPr/>
          </p:nvSpPr>
          <p:spPr bwMode="auto">
            <a:xfrm>
              <a:off x="4523" y="1980"/>
              <a:ext cx="19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198" name="Oval 99"/>
            <p:cNvSpPr>
              <a:spLocks noChangeArrowheads="1"/>
            </p:cNvSpPr>
            <p:nvPr/>
          </p:nvSpPr>
          <p:spPr bwMode="auto">
            <a:xfrm>
              <a:off x="4896" y="2895"/>
              <a:ext cx="350" cy="296"/>
            </a:xfrm>
            <a:prstGeom prst="ellipse">
              <a:avLst/>
            </a:prstGeom>
            <a:solidFill>
              <a:srgbClr val="0066FF"/>
            </a:solidFill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9" name="Text Box 100"/>
            <p:cNvSpPr txBox="1">
              <a:spLocks noChangeArrowheads="1"/>
            </p:cNvSpPr>
            <p:nvPr/>
          </p:nvSpPr>
          <p:spPr bwMode="auto">
            <a:xfrm>
              <a:off x="4973" y="2918"/>
              <a:ext cx="19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6200" name="Line 101"/>
            <p:cNvSpPr>
              <a:spLocks noChangeShapeType="1"/>
            </p:cNvSpPr>
            <p:nvPr/>
          </p:nvSpPr>
          <p:spPr bwMode="auto">
            <a:xfrm flipH="1">
              <a:off x="4705" y="1312"/>
              <a:ext cx="327" cy="6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1" name="Line 102"/>
            <p:cNvSpPr>
              <a:spLocks noChangeShapeType="1"/>
            </p:cNvSpPr>
            <p:nvPr/>
          </p:nvSpPr>
          <p:spPr bwMode="auto">
            <a:xfrm>
              <a:off x="4729" y="2239"/>
              <a:ext cx="280" cy="6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2" name="Line 103"/>
            <p:cNvSpPr>
              <a:spLocks noChangeShapeType="1"/>
            </p:cNvSpPr>
            <p:nvPr/>
          </p:nvSpPr>
          <p:spPr bwMode="auto">
            <a:xfrm flipH="1">
              <a:off x="5101" y="2235"/>
              <a:ext cx="327" cy="6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3" name="Line 104"/>
            <p:cNvSpPr>
              <a:spLocks noChangeShapeType="1"/>
            </p:cNvSpPr>
            <p:nvPr/>
          </p:nvSpPr>
          <p:spPr bwMode="auto">
            <a:xfrm>
              <a:off x="5125" y="1317"/>
              <a:ext cx="280" cy="6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3" name="Text Box 110"/>
          <p:cNvSpPr txBox="1">
            <a:spLocks noChangeArrowheads="1"/>
          </p:cNvSpPr>
          <p:nvPr/>
        </p:nvSpPr>
        <p:spPr bwMode="auto">
          <a:xfrm>
            <a:off x="7321550" y="5411788"/>
            <a:ext cx="1457325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N</a:t>
            </a:r>
            <a:r>
              <a:rPr lang="en-US" baseline="-25000">
                <a:solidFill>
                  <a:schemeClr val="tx1"/>
                </a:solidFill>
              </a:rPr>
              <a:t>0</a:t>
            </a:r>
            <a:r>
              <a:rPr lang="en-US">
                <a:solidFill>
                  <a:schemeClr val="tx1"/>
                </a:solidFill>
              </a:rPr>
              <a:t> = { }</a:t>
            </a: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N</a:t>
            </a:r>
            <a:r>
              <a:rPr lang="en-US" baseline="-25000">
                <a:solidFill>
                  <a:schemeClr val="tx1"/>
                </a:solidFill>
              </a:rPr>
              <a:t>f</a:t>
            </a:r>
            <a:r>
              <a:rPr lang="en-US">
                <a:solidFill>
                  <a:schemeClr val="tx1"/>
                </a:solidFill>
              </a:rPr>
              <a:t> = { 3 }</a:t>
            </a:r>
          </a:p>
        </p:txBody>
      </p:sp>
      <p:grpSp>
        <p:nvGrpSpPr>
          <p:cNvPr id="4" name="Group 115"/>
          <p:cNvGrpSpPr>
            <a:grpSpLocks/>
          </p:cNvGrpSpPr>
          <p:nvPr/>
        </p:nvGrpSpPr>
        <p:grpSpPr bwMode="auto">
          <a:xfrm>
            <a:off x="2363788" y="1266825"/>
            <a:ext cx="4475162" cy="3798888"/>
            <a:chOff x="1489" y="798"/>
            <a:chExt cx="2819" cy="2393"/>
          </a:xfrm>
        </p:grpSpPr>
        <p:sp>
          <p:nvSpPr>
            <p:cNvPr id="6157" name="Oval 78"/>
            <p:cNvSpPr>
              <a:spLocks noChangeArrowheads="1"/>
            </p:cNvSpPr>
            <p:nvPr/>
          </p:nvSpPr>
          <p:spPr bwMode="auto">
            <a:xfrm>
              <a:off x="3548" y="2895"/>
              <a:ext cx="350" cy="296"/>
            </a:xfrm>
            <a:prstGeom prst="ellipse">
              <a:avLst/>
            </a:prstGeom>
            <a:solidFill>
              <a:srgbClr val="0066FF"/>
            </a:solidFill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Text Box 79"/>
            <p:cNvSpPr txBox="1">
              <a:spLocks noChangeArrowheads="1"/>
            </p:cNvSpPr>
            <p:nvPr/>
          </p:nvSpPr>
          <p:spPr bwMode="auto">
            <a:xfrm>
              <a:off x="3625" y="2918"/>
              <a:ext cx="19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6159" name="Oval 31"/>
            <p:cNvSpPr>
              <a:spLocks noChangeArrowheads="1"/>
            </p:cNvSpPr>
            <p:nvPr/>
          </p:nvSpPr>
          <p:spPr bwMode="auto">
            <a:xfrm>
              <a:off x="1899" y="1016"/>
              <a:ext cx="350" cy="296"/>
            </a:xfrm>
            <a:prstGeom prst="ellipse">
              <a:avLst/>
            </a:prstGeom>
            <a:solidFill>
              <a:srgbClr val="0066FF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0" name="Text Box 32"/>
            <p:cNvSpPr txBox="1">
              <a:spLocks noChangeArrowheads="1"/>
            </p:cNvSpPr>
            <p:nvPr/>
          </p:nvSpPr>
          <p:spPr bwMode="auto">
            <a:xfrm>
              <a:off x="1976" y="1039"/>
              <a:ext cx="19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6161" name="Oval 34"/>
            <p:cNvSpPr>
              <a:spLocks noChangeArrowheads="1"/>
            </p:cNvSpPr>
            <p:nvPr/>
          </p:nvSpPr>
          <p:spPr bwMode="auto">
            <a:xfrm>
              <a:off x="2309" y="1954"/>
              <a:ext cx="350" cy="296"/>
            </a:xfrm>
            <a:prstGeom prst="ellipse">
              <a:avLst/>
            </a:prstGeom>
            <a:solidFill>
              <a:srgbClr val="0066FF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2" name="Text Box 35"/>
            <p:cNvSpPr txBox="1">
              <a:spLocks noChangeArrowheads="1"/>
            </p:cNvSpPr>
            <p:nvPr/>
          </p:nvSpPr>
          <p:spPr bwMode="auto">
            <a:xfrm>
              <a:off x="2386" y="1977"/>
              <a:ext cx="19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163" name="Oval 37"/>
            <p:cNvSpPr>
              <a:spLocks noChangeArrowheads="1"/>
            </p:cNvSpPr>
            <p:nvPr/>
          </p:nvSpPr>
          <p:spPr bwMode="auto">
            <a:xfrm>
              <a:off x="1489" y="1954"/>
              <a:ext cx="350" cy="296"/>
            </a:xfrm>
            <a:prstGeom prst="ellipse">
              <a:avLst/>
            </a:prstGeom>
            <a:solidFill>
              <a:srgbClr val="0066FF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4" name="Text Box 38"/>
            <p:cNvSpPr txBox="1">
              <a:spLocks noChangeArrowheads="1"/>
            </p:cNvSpPr>
            <p:nvPr/>
          </p:nvSpPr>
          <p:spPr bwMode="auto">
            <a:xfrm>
              <a:off x="1566" y="1977"/>
              <a:ext cx="19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6165" name="Oval 40"/>
            <p:cNvSpPr>
              <a:spLocks noChangeArrowheads="1"/>
            </p:cNvSpPr>
            <p:nvPr/>
          </p:nvSpPr>
          <p:spPr bwMode="auto">
            <a:xfrm>
              <a:off x="1899" y="2892"/>
              <a:ext cx="350" cy="296"/>
            </a:xfrm>
            <a:prstGeom prst="ellipse">
              <a:avLst/>
            </a:prstGeom>
            <a:solidFill>
              <a:srgbClr val="0066FF"/>
            </a:solidFill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6" name="Text Box 41"/>
            <p:cNvSpPr txBox="1">
              <a:spLocks noChangeArrowheads="1"/>
            </p:cNvSpPr>
            <p:nvPr/>
          </p:nvSpPr>
          <p:spPr bwMode="auto">
            <a:xfrm>
              <a:off x="1976" y="2915"/>
              <a:ext cx="19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6167" name="Line 42"/>
            <p:cNvSpPr>
              <a:spLocks noChangeShapeType="1"/>
            </p:cNvSpPr>
            <p:nvPr/>
          </p:nvSpPr>
          <p:spPr bwMode="auto">
            <a:xfrm flipH="1">
              <a:off x="1708" y="1309"/>
              <a:ext cx="327" cy="6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Line 43"/>
            <p:cNvSpPr>
              <a:spLocks noChangeShapeType="1"/>
            </p:cNvSpPr>
            <p:nvPr/>
          </p:nvSpPr>
          <p:spPr bwMode="auto">
            <a:xfrm>
              <a:off x="1732" y="2236"/>
              <a:ext cx="280" cy="6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Line 44"/>
            <p:cNvSpPr>
              <a:spLocks noChangeShapeType="1"/>
            </p:cNvSpPr>
            <p:nvPr/>
          </p:nvSpPr>
          <p:spPr bwMode="auto">
            <a:xfrm flipH="1">
              <a:off x="2104" y="2232"/>
              <a:ext cx="327" cy="6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45"/>
            <p:cNvSpPr>
              <a:spLocks noChangeShapeType="1"/>
            </p:cNvSpPr>
            <p:nvPr/>
          </p:nvSpPr>
          <p:spPr bwMode="auto">
            <a:xfrm>
              <a:off x="2128" y="1314"/>
              <a:ext cx="280" cy="6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Line 46"/>
            <p:cNvSpPr>
              <a:spLocks noChangeShapeType="1"/>
            </p:cNvSpPr>
            <p:nvPr/>
          </p:nvSpPr>
          <p:spPr bwMode="auto">
            <a:xfrm>
              <a:off x="2074" y="798"/>
              <a:ext cx="0" cy="20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Oval 49"/>
            <p:cNvSpPr>
              <a:spLocks noChangeArrowheads="1"/>
            </p:cNvSpPr>
            <p:nvPr/>
          </p:nvSpPr>
          <p:spPr bwMode="auto">
            <a:xfrm>
              <a:off x="2725" y="1018"/>
              <a:ext cx="350" cy="296"/>
            </a:xfrm>
            <a:prstGeom prst="ellipse">
              <a:avLst/>
            </a:prstGeom>
            <a:solidFill>
              <a:srgbClr val="0066FF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3" name="Text Box 50"/>
            <p:cNvSpPr txBox="1">
              <a:spLocks noChangeArrowheads="1"/>
            </p:cNvSpPr>
            <p:nvPr/>
          </p:nvSpPr>
          <p:spPr bwMode="auto">
            <a:xfrm>
              <a:off x="2802" y="1041"/>
              <a:ext cx="19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174" name="Oval 52"/>
            <p:cNvSpPr>
              <a:spLocks noChangeArrowheads="1"/>
            </p:cNvSpPr>
            <p:nvPr/>
          </p:nvSpPr>
          <p:spPr bwMode="auto">
            <a:xfrm>
              <a:off x="3135" y="1956"/>
              <a:ext cx="350" cy="296"/>
            </a:xfrm>
            <a:prstGeom prst="ellipse">
              <a:avLst/>
            </a:prstGeom>
            <a:solidFill>
              <a:srgbClr val="0066FF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" name="Text Box 53"/>
            <p:cNvSpPr txBox="1">
              <a:spLocks noChangeArrowheads="1"/>
            </p:cNvSpPr>
            <p:nvPr/>
          </p:nvSpPr>
          <p:spPr bwMode="auto">
            <a:xfrm>
              <a:off x="3212" y="1979"/>
              <a:ext cx="19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6176" name="Oval 58"/>
            <p:cNvSpPr>
              <a:spLocks noChangeArrowheads="1"/>
            </p:cNvSpPr>
            <p:nvPr/>
          </p:nvSpPr>
          <p:spPr bwMode="auto">
            <a:xfrm>
              <a:off x="2725" y="2894"/>
              <a:ext cx="350" cy="296"/>
            </a:xfrm>
            <a:prstGeom prst="ellipse">
              <a:avLst/>
            </a:prstGeom>
            <a:solidFill>
              <a:srgbClr val="0066FF"/>
            </a:solidFill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7" name="Text Box 59"/>
            <p:cNvSpPr txBox="1">
              <a:spLocks noChangeArrowheads="1"/>
            </p:cNvSpPr>
            <p:nvPr/>
          </p:nvSpPr>
          <p:spPr bwMode="auto">
            <a:xfrm>
              <a:off x="2802" y="2917"/>
              <a:ext cx="19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6178" name="Line 61"/>
            <p:cNvSpPr>
              <a:spLocks noChangeShapeType="1"/>
            </p:cNvSpPr>
            <p:nvPr/>
          </p:nvSpPr>
          <p:spPr bwMode="auto">
            <a:xfrm>
              <a:off x="2592" y="2238"/>
              <a:ext cx="280" cy="6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Line 62"/>
            <p:cNvSpPr>
              <a:spLocks noChangeShapeType="1"/>
            </p:cNvSpPr>
            <p:nvPr/>
          </p:nvSpPr>
          <p:spPr bwMode="auto">
            <a:xfrm flipH="1">
              <a:off x="2972" y="2234"/>
              <a:ext cx="327" cy="6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Line 63"/>
            <p:cNvSpPr>
              <a:spLocks noChangeShapeType="1"/>
            </p:cNvSpPr>
            <p:nvPr/>
          </p:nvSpPr>
          <p:spPr bwMode="auto">
            <a:xfrm>
              <a:off x="2957" y="1316"/>
              <a:ext cx="280" cy="6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Line 64"/>
            <p:cNvSpPr>
              <a:spLocks noChangeShapeType="1"/>
            </p:cNvSpPr>
            <p:nvPr/>
          </p:nvSpPr>
          <p:spPr bwMode="auto">
            <a:xfrm>
              <a:off x="2900" y="800"/>
              <a:ext cx="0" cy="20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Oval 69"/>
            <p:cNvSpPr>
              <a:spLocks noChangeArrowheads="1"/>
            </p:cNvSpPr>
            <p:nvPr/>
          </p:nvSpPr>
          <p:spPr bwMode="auto">
            <a:xfrm>
              <a:off x="3548" y="1019"/>
              <a:ext cx="350" cy="296"/>
            </a:xfrm>
            <a:prstGeom prst="ellipse">
              <a:avLst/>
            </a:prstGeom>
            <a:solidFill>
              <a:srgbClr val="0066FF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3" name="Text Box 70"/>
            <p:cNvSpPr txBox="1">
              <a:spLocks noChangeArrowheads="1"/>
            </p:cNvSpPr>
            <p:nvPr/>
          </p:nvSpPr>
          <p:spPr bwMode="auto">
            <a:xfrm>
              <a:off x="3625" y="1042"/>
              <a:ext cx="19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184" name="Oval 72"/>
            <p:cNvSpPr>
              <a:spLocks noChangeArrowheads="1"/>
            </p:cNvSpPr>
            <p:nvPr/>
          </p:nvSpPr>
          <p:spPr bwMode="auto">
            <a:xfrm>
              <a:off x="3958" y="1957"/>
              <a:ext cx="350" cy="296"/>
            </a:xfrm>
            <a:prstGeom prst="ellipse">
              <a:avLst/>
            </a:prstGeom>
            <a:solidFill>
              <a:srgbClr val="0066FF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5" name="Text Box 73"/>
            <p:cNvSpPr txBox="1">
              <a:spLocks noChangeArrowheads="1"/>
            </p:cNvSpPr>
            <p:nvPr/>
          </p:nvSpPr>
          <p:spPr bwMode="auto">
            <a:xfrm>
              <a:off x="4035" y="1980"/>
              <a:ext cx="19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6186" name="Line 80"/>
            <p:cNvSpPr>
              <a:spLocks noChangeShapeType="1"/>
            </p:cNvSpPr>
            <p:nvPr/>
          </p:nvSpPr>
          <p:spPr bwMode="auto">
            <a:xfrm flipH="1">
              <a:off x="3339" y="1312"/>
              <a:ext cx="327" cy="6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Line 81"/>
            <p:cNvSpPr>
              <a:spLocks noChangeShapeType="1"/>
            </p:cNvSpPr>
            <p:nvPr/>
          </p:nvSpPr>
          <p:spPr bwMode="auto">
            <a:xfrm>
              <a:off x="3426" y="2255"/>
              <a:ext cx="280" cy="6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Line 82"/>
            <p:cNvSpPr>
              <a:spLocks noChangeShapeType="1"/>
            </p:cNvSpPr>
            <p:nvPr/>
          </p:nvSpPr>
          <p:spPr bwMode="auto">
            <a:xfrm flipH="1">
              <a:off x="3774" y="2266"/>
              <a:ext cx="327" cy="6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9" name="Line 83"/>
            <p:cNvSpPr>
              <a:spLocks noChangeShapeType="1"/>
            </p:cNvSpPr>
            <p:nvPr/>
          </p:nvSpPr>
          <p:spPr bwMode="auto">
            <a:xfrm>
              <a:off x="3782" y="1317"/>
              <a:ext cx="280" cy="6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0" name="Line 88"/>
            <p:cNvSpPr>
              <a:spLocks noChangeShapeType="1"/>
            </p:cNvSpPr>
            <p:nvPr/>
          </p:nvSpPr>
          <p:spPr bwMode="auto">
            <a:xfrm flipH="1">
              <a:off x="2545" y="1319"/>
              <a:ext cx="296" cy="6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1" name="Line 105"/>
            <p:cNvSpPr>
              <a:spLocks noChangeShapeType="1"/>
            </p:cNvSpPr>
            <p:nvPr/>
          </p:nvSpPr>
          <p:spPr bwMode="auto">
            <a:xfrm>
              <a:off x="3723" y="806"/>
              <a:ext cx="0" cy="20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5" name="Text Box 111"/>
          <p:cNvSpPr txBox="1">
            <a:spLocks noChangeArrowheads="1"/>
          </p:cNvSpPr>
          <p:nvPr/>
        </p:nvSpPr>
        <p:spPr bwMode="auto">
          <a:xfrm>
            <a:off x="3478213" y="5411788"/>
            <a:ext cx="2247900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N</a:t>
            </a:r>
            <a:r>
              <a:rPr lang="en-US" baseline="-25000">
                <a:solidFill>
                  <a:schemeClr val="tx1"/>
                </a:solidFill>
              </a:rPr>
              <a:t>0</a:t>
            </a:r>
            <a:r>
              <a:rPr lang="en-US">
                <a:solidFill>
                  <a:schemeClr val="tx1"/>
                </a:solidFill>
              </a:rPr>
              <a:t> = { 0, 1, 2 }</a:t>
            </a: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N</a:t>
            </a:r>
            <a:r>
              <a:rPr lang="en-US" baseline="-25000">
                <a:solidFill>
                  <a:schemeClr val="tx1"/>
                </a:solidFill>
              </a:rPr>
              <a:t>f</a:t>
            </a:r>
            <a:r>
              <a:rPr lang="en-US">
                <a:solidFill>
                  <a:schemeClr val="tx1"/>
                </a:solidFill>
              </a:rPr>
              <a:t> = { 7, 8, 9 }</a:t>
            </a:r>
          </a:p>
        </p:txBody>
      </p:sp>
      <p:sp>
        <p:nvSpPr>
          <p:cNvPr id="17481" name="AutoShape 73"/>
          <p:cNvSpPr>
            <a:spLocks noChangeArrowheads="1"/>
          </p:cNvSpPr>
          <p:nvPr/>
        </p:nvSpPr>
        <p:spPr bwMode="auto">
          <a:xfrm>
            <a:off x="7210425" y="2454275"/>
            <a:ext cx="1798638" cy="1608138"/>
          </a:xfrm>
          <a:prstGeom prst="irregularSeal2">
            <a:avLst/>
          </a:prstGeom>
          <a:solidFill>
            <a:schemeClr val="folHlink"/>
          </a:solidFill>
          <a:ln w="28575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Not a</a:t>
            </a:r>
          </a:p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valid</a:t>
            </a:r>
          </a:p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graph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358890" y="6560820"/>
            <a:ext cx="88773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Graphs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7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8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smtClean="0"/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882C6F-CD98-48E5-A552-9E2BC770226E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Paths in Graphs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3" y="857253"/>
            <a:ext cx="8867775" cy="2524125"/>
          </a:xfrm>
        </p:spPr>
        <p:txBody>
          <a:bodyPr/>
          <a:lstStyle/>
          <a:p>
            <a:r>
              <a:rPr lang="en-US" u="sng" dirty="0" smtClean="0">
                <a:solidFill>
                  <a:schemeClr val="tx2"/>
                </a:solidFill>
              </a:rPr>
              <a:t>Path</a:t>
            </a:r>
            <a:r>
              <a:rPr lang="en-US" dirty="0" smtClean="0"/>
              <a:t> : A sequence of nodes – [n</a:t>
            </a:r>
            <a:r>
              <a:rPr lang="en-US" baseline="-25000" dirty="0" smtClean="0"/>
              <a:t>1</a:t>
            </a:r>
            <a:r>
              <a:rPr lang="en-US" dirty="0" smtClean="0"/>
              <a:t>, n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M</a:t>
            </a:r>
            <a:r>
              <a:rPr lang="en-US" dirty="0" smtClean="0"/>
              <a:t>]</a:t>
            </a:r>
          </a:p>
          <a:p>
            <a:pPr lvl="1"/>
            <a:r>
              <a:rPr lang="en-US" sz="1800" dirty="0" smtClean="0"/>
              <a:t>Each pair of nodes is an edge</a:t>
            </a:r>
          </a:p>
          <a:p>
            <a:r>
              <a:rPr lang="en-US" u="sng" dirty="0" smtClean="0">
                <a:solidFill>
                  <a:schemeClr val="tx2"/>
                </a:solidFill>
              </a:rPr>
              <a:t>Length</a:t>
            </a:r>
            <a:r>
              <a:rPr lang="en-US" dirty="0" smtClean="0"/>
              <a:t> : The number of edges</a:t>
            </a:r>
          </a:p>
          <a:p>
            <a:pPr lvl="1"/>
            <a:r>
              <a:rPr lang="en-US" sz="1800" dirty="0" smtClean="0"/>
              <a:t>A single node is a path of length 0</a:t>
            </a:r>
          </a:p>
          <a:p>
            <a:r>
              <a:rPr lang="en-US" u="sng" dirty="0" err="1" smtClean="0">
                <a:solidFill>
                  <a:schemeClr val="tx2"/>
                </a:solidFill>
              </a:rPr>
              <a:t>Subpath</a:t>
            </a:r>
            <a:r>
              <a:rPr lang="en-US" dirty="0" smtClean="0"/>
              <a:t> : A subsequence of nodes in </a:t>
            </a:r>
            <a:r>
              <a:rPr lang="en-US" i="1" dirty="0" smtClean="0"/>
              <a:t>p</a:t>
            </a:r>
            <a:r>
              <a:rPr lang="en-US" dirty="0" smtClean="0"/>
              <a:t> is a </a:t>
            </a:r>
            <a:r>
              <a:rPr lang="en-US" dirty="0" err="1" smtClean="0"/>
              <a:t>subpath</a:t>
            </a:r>
            <a:r>
              <a:rPr lang="en-US" dirty="0" smtClean="0"/>
              <a:t> of </a:t>
            </a:r>
            <a:r>
              <a:rPr lang="en-US" i="1" dirty="0" smtClean="0"/>
              <a:t>p</a:t>
            </a:r>
          </a:p>
          <a:p>
            <a:r>
              <a:rPr lang="en-US" u="sng" dirty="0" smtClean="0">
                <a:solidFill>
                  <a:schemeClr val="tx2"/>
                </a:solidFill>
              </a:rPr>
              <a:t>Reach</a:t>
            </a:r>
            <a:r>
              <a:rPr lang="en-US" dirty="0" smtClean="0"/>
              <a:t> (</a:t>
            </a:r>
            <a:r>
              <a:rPr lang="en-US" i="1" u="sng" dirty="0" smtClean="0"/>
              <a:t>n</a:t>
            </a:r>
            <a:r>
              <a:rPr lang="en-US" dirty="0" smtClean="0"/>
              <a:t>) : </a:t>
            </a:r>
            <a:r>
              <a:rPr lang="en-US" dirty="0" err="1" smtClean="0"/>
              <a:t>Subgraph</a:t>
            </a:r>
            <a:r>
              <a:rPr lang="en-US" dirty="0" smtClean="0"/>
              <a:t> that can be reached from </a:t>
            </a:r>
            <a:r>
              <a:rPr lang="en-US" i="1" dirty="0" smtClean="0"/>
              <a:t>n</a:t>
            </a: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177800" y="3487738"/>
            <a:ext cx="4475163" cy="2892425"/>
            <a:chOff x="244" y="2197"/>
            <a:chExt cx="2819" cy="1822"/>
          </a:xfrm>
        </p:grpSpPr>
        <p:sp>
          <p:nvSpPr>
            <p:cNvPr id="7178" name="Line 15"/>
            <p:cNvSpPr>
              <a:spLocks noChangeShapeType="1"/>
            </p:cNvSpPr>
            <p:nvPr/>
          </p:nvSpPr>
          <p:spPr bwMode="auto">
            <a:xfrm flipH="1">
              <a:off x="463" y="2641"/>
              <a:ext cx="239" cy="4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Line 16"/>
            <p:cNvSpPr>
              <a:spLocks noChangeShapeType="1"/>
            </p:cNvSpPr>
            <p:nvPr/>
          </p:nvSpPr>
          <p:spPr bwMode="auto">
            <a:xfrm>
              <a:off x="509" y="3338"/>
              <a:ext cx="258" cy="3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Line 17"/>
            <p:cNvSpPr>
              <a:spLocks noChangeShapeType="1"/>
            </p:cNvSpPr>
            <p:nvPr/>
          </p:nvSpPr>
          <p:spPr bwMode="auto">
            <a:xfrm flipH="1">
              <a:off x="859" y="3292"/>
              <a:ext cx="239" cy="4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Line 18"/>
            <p:cNvSpPr>
              <a:spLocks noChangeShapeType="1"/>
            </p:cNvSpPr>
            <p:nvPr/>
          </p:nvSpPr>
          <p:spPr bwMode="auto">
            <a:xfrm>
              <a:off x="939" y="2646"/>
              <a:ext cx="188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Line 19"/>
            <p:cNvSpPr>
              <a:spLocks noChangeShapeType="1"/>
            </p:cNvSpPr>
            <p:nvPr/>
          </p:nvSpPr>
          <p:spPr bwMode="auto">
            <a:xfrm>
              <a:off x="829" y="2202"/>
              <a:ext cx="0" cy="1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50"/>
            <p:cNvGrpSpPr>
              <a:grpSpLocks/>
            </p:cNvGrpSpPr>
            <p:nvPr/>
          </p:nvGrpSpPr>
          <p:grpSpPr bwMode="auto">
            <a:xfrm>
              <a:off x="654" y="3720"/>
              <a:ext cx="1999" cy="299"/>
              <a:chOff x="654" y="3720"/>
              <a:chExt cx="1999" cy="299"/>
            </a:xfrm>
          </p:grpSpPr>
          <p:grpSp>
            <p:nvGrpSpPr>
              <p:cNvPr id="4" name="Group 42"/>
              <p:cNvGrpSpPr>
                <a:grpSpLocks/>
              </p:cNvGrpSpPr>
              <p:nvPr/>
            </p:nvGrpSpPr>
            <p:grpSpPr bwMode="auto">
              <a:xfrm>
                <a:off x="2303" y="3723"/>
                <a:ext cx="350" cy="296"/>
                <a:chOff x="2303" y="3723"/>
                <a:chExt cx="350" cy="296"/>
              </a:xfrm>
            </p:grpSpPr>
            <p:sp>
              <p:nvSpPr>
                <p:cNvPr id="7224" name="Oval 5"/>
                <p:cNvSpPr>
                  <a:spLocks noChangeArrowheads="1"/>
                </p:cNvSpPr>
                <p:nvPr/>
              </p:nvSpPr>
              <p:spPr bwMode="auto">
                <a:xfrm>
                  <a:off x="2303" y="3723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5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380" y="3746"/>
                  <a:ext cx="19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chemeClr val="tx1"/>
                      </a:solidFill>
                    </a:rPr>
                    <a:t>9</a:t>
                  </a:r>
                </a:p>
              </p:txBody>
            </p:sp>
          </p:grpSp>
          <p:grpSp>
            <p:nvGrpSpPr>
              <p:cNvPr id="5" name="Group 40"/>
              <p:cNvGrpSpPr>
                <a:grpSpLocks/>
              </p:cNvGrpSpPr>
              <p:nvPr/>
            </p:nvGrpSpPr>
            <p:grpSpPr bwMode="auto">
              <a:xfrm>
                <a:off x="654" y="3720"/>
                <a:ext cx="350" cy="296"/>
                <a:chOff x="654" y="3720"/>
                <a:chExt cx="350" cy="296"/>
              </a:xfrm>
            </p:grpSpPr>
            <p:sp>
              <p:nvSpPr>
                <p:cNvPr id="7222" name="Oval 13"/>
                <p:cNvSpPr>
                  <a:spLocks noChangeArrowheads="1"/>
                </p:cNvSpPr>
                <p:nvPr/>
              </p:nvSpPr>
              <p:spPr bwMode="auto">
                <a:xfrm>
                  <a:off x="654" y="3720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3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731" y="3743"/>
                  <a:ext cx="19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chemeClr val="tx1"/>
                      </a:solidFill>
                    </a:rPr>
                    <a:t>7</a:t>
                  </a:r>
                </a:p>
              </p:txBody>
            </p:sp>
          </p:grpSp>
          <p:grpSp>
            <p:nvGrpSpPr>
              <p:cNvPr id="6" name="Group 41"/>
              <p:cNvGrpSpPr>
                <a:grpSpLocks/>
              </p:cNvGrpSpPr>
              <p:nvPr/>
            </p:nvGrpSpPr>
            <p:grpSpPr bwMode="auto">
              <a:xfrm>
                <a:off x="1478" y="3722"/>
                <a:ext cx="350" cy="296"/>
                <a:chOff x="1480" y="3722"/>
                <a:chExt cx="350" cy="296"/>
              </a:xfrm>
            </p:grpSpPr>
            <p:sp>
              <p:nvSpPr>
                <p:cNvPr id="7220" name="Oval 24"/>
                <p:cNvSpPr>
                  <a:spLocks noChangeArrowheads="1"/>
                </p:cNvSpPr>
                <p:nvPr/>
              </p:nvSpPr>
              <p:spPr bwMode="auto">
                <a:xfrm>
                  <a:off x="1480" y="3722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557" y="3745"/>
                  <a:ext cx="19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</p:grpSp>
        </p:grpSp>
        <p:sp>
          <p:nvSpPr>
            <p:cNvPr id="7184" name="Line 26"/>
            <p:cNvSpPr>
              <a:spLocks noChangeShapeType="1"/>
            </p:cNvSpPr>
            <p:nvPr/>
          </p:nvSpPr>
          <p:spPr bwMode="auto">
            <a:xfrm>
              <a:off x="1343" y="3318"/>
              <a:ext cx="236" cy="4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27"/>
            <p:cNvSpPr>
              <a:spLocks noChangeShapeType="1"/>
            </p:cNvSpPr>
            <p:nvPr/>
          </p:nvSpPr>
          <p:spPr bwMode="auto">
            <a:xfrm flipH="1">
              <a:off x="1734" y="3330"/>
              <a:ext cx="223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Line 28"/>
            <p:cNvSpPr>
              <a:spLocks noChangeShapeType="1"/>
            </p:cNvSpPr>
            <p:nvPr/>
          </p:nvSpPr>
          <p:spPr bwMode="auto">
            <a:xfrm>
              <a:off x="1768" y="2640"/>
              <a:ext cx="212" cy="4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Line 29"/>
            <p:cNvSpPr>
              <a:spLocks noChangeShapeType="1"/>
            </p:cNvSpPr>
            <p:nvPr/>
          </p:nvSpPr>
          <p:spPr bwMode="auto">
            <a:xfrm>
              <a:off x="1655" y="2197"/>
              <a:ext cx="0" cy="1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52"/>
            <p:cNvGrpSpPr>
              <a:grpSpLocks/>
            </p:cNvGrpSpPr>
            <p:nvPr/>
          </p:nvGrpSpPr>
          <p:grpSpPr bwMode="auto">
            <a:xfrm>
              <a:off x="654" y="2376"/>
              <a:ext cx="1999" cy="299"/>
              <a:chOff x="654" y="2376"/>
              <a:chExt cx="1999" cy="299"/>
            </a:xfrm>
          </p:grpSpPr>
          <p:grpSp>
            <p:nvGrpSpPr>
              <p:cNvPr id="8" name="Group 47"/>
              <p:cNvGrpSpPr>
                <a:grpSpLocks/>
              </p:cNvGrpSpPr>
              <p:nvPr/>
            </p:nvGrpSpPr>
            <p:grpSpPr bwMode="auto">
              <a:xfrm>
                <a:off x="654" y="2376"/>
                <a:ext cx="350" cy="296"/>
                <a:chOff x="654" y="1844"/>
                <a:chExt cx="350" cy="296"/>
              </a:xfrm>
            </p:grpSpPr>
            <p:sp>
              <p:nvSpPr>
                <p:cNvPr id="7215" name="Oval 7"/>
                <p:cNvSpPr>
                  <a:spLocks noChangeArrowheads="1"/>
                </p:cNvSpPr>
                <p:nvPr/>
              </p:nvSpPr>
              <p:spPr bwMode="auto">
                <a:xfrm>
                  <a:off x="654" y="184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16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731" y="1867"/>
                  <a:ext cx="19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chemeClr val="tx1"/>
                      </a:solidFill>
                    </a:rPr>
                    <a:t>0</a:t>
                  </a:r>
                </a:p>
              </p:txBody>
            </p:sp>
          </p:grpSp>
          <p:grpSp>
            <p:nvGrpSpPr>
              <p:cNvPr id="9" name="Group 48"/>
              <p:cNvGrpSpPr>
                <a:grpSpLocks/>
              </p:cNvGrpSpPr>
              <p:nvPr/>
            </p:nvGrpSpPr>
            <p:grpSpPr bwMode="auto">
              <a:xfrm>
                <a:off x="1478" y="2378"/>
                <a:ext cx="350" cy="296"/>
                <a:chOff x="1480" y="1846"/>
                <a:chExt cx="350" cy="296"/>
              </a:xfrm>
            </p:grpSpPr>
            <p:sp>
              <p:nvSpPr>
                <p:cNvPr id="7213" name="Oval 20"/>
                <p:cNvSpPr>
                  <a:spLocks noChangeArrowheads="1"/>
                </p:cNvSpPr>
                <p:nvPr/>
              </p:nvSpPr>
              <p:spPr bwMode="auto">
                <a:xfrm>
                  <a:off x="1480" y="1846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14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557" y="1869"/>
                  <a:ext cx="19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</p:grpSp>
          <p:grpSp>
            <p:nvGrpSpPr>
              <p:cNvPr id="10" name="Group 49"/>
              <p:cNvGrpSpPr>
                <a:grpSpLocks/>
              </p:cNvGrpSpPr>
              <p:nvPr/>
            </p:nvGrpSpPr>
            <p:grpSpPr bwMode="auto">
              <a:xfrm>
                <a:off x="2303" y="2379"/>
                <a:ext cx="350" cy="296"/>
                <a:chOff x="2303" y="1847"/>
                <a:chExt cx="350" cy="296"/>
              </a:xfrm>
            </p:grpSpPr>
            <p:sp>
              <p:nvSpPr>
                <p:cNvPr id="7211" name="Oval 30"/>
                <p:cNvSpPr>
                  <a:spLocks noChangeArrowheads="1"/>
                </p:cNvSpPr>
                <p:nvPr/>
              </p:nvSpPr>
              <p:spPr bwMode="auto">
                <a:xfrm>
                  <a:off x="2303" y="1847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12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380" y="1870"/>
                  <a:ext cx="19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</p:grpSp>
        </p:grpSp>
        <p:grpSp>
          <p:nvGrpSpPr>
            <p:cNvPr id="11" name="Group 51"/>
            <p:cNvGrpSpPr>
              <a:grpSpLocks/>
            </p:cNvGrpSpPr>
            <p:nvPr/>
          </p:nvGrpSpPr>
          <p:grpSpPr bwMode="auto">
            <a:xfrm>
              <a:off x="244" y="3048"/>
              <a:ext cx="2819" cy="299"/>
              <a:chOff x="244" y="3153"/>
              <a:chExt cx="2819" cy="299"/>
            </a:xfrm>
          </p:grpSpPr>
          <p:grpSp>
            <p:nvGrpSpPr>
              <p:cNvPr id="12" name="Group 45"/>
              <p:cNvGrpSpPr>
                <a:grpSpLocks/>
              </p:cNvGrpSpPr>
              <p:nvPr/>
            </p:nvGrpSpPr>
            <p:grpSpPr bwMode="auto">
              <a:xfrm>
                <a:off x="1067" y="3153"/>
                <a:ext cx="350" cy="296"/>
                <a:chOff x="1064" y="2782"/>
                <a:chExt cx="350" cy="296"/>
              </a:xfrm>
            </p:grpSpPr>
            <p:sp>
              <p:nvSpPr>
                <p:cNvPr id="7206" name="Oval 9"/>
                <p:cNvSpPr>
                  <a:spLocks noChangeArrowheads="1"/>
                </p:cNvSpPr>
                <p:nvPr/>
              </p:nvSpPr>
              <p:spPr bwMode="auto">
                <a:xfrm>
                  <a:off x="1064" y="2782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7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141" y="2805"/>
                  <a:ext cx="19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</p:grpSp>
          <p:grpSp>
            <p:nvGrpSpPr>
              <p:cNvPr id="13" name="Group 46"/>
              <p:cNvGrpSpPr>
                <a:grpSpLocks/>
              </p:cNvGrpSpPr>
              <p:nvPr/>
            </p:nvGrpSpPr>
            <p:grpSpPr bwMode="auto">
              <a:xfrm>
                <a:off x="244" y="3153"/>
                <a:ext cx="350" cy="296"/>
                <a:chOff x="244" y="2782"/>
                <a:chExt cx="350" cy="296"/>
              </a:xfrm>
            </p:grpSpPr>
            <p:sp>
              <p:nvSpPr>
                <p:cNvPr id="7204" name="Oval 11"/>
                <p:cNvSpPr>
                  <a:spLocks noChangeArrowheads="1"/>
                </p:cNvSpPr>
                <p:nvPr/>
              </p:nvSpPr>
              <p:spPr bwMode="auto">
                <a:xfrm>
                  <a:off x="244" y="2782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5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21" y="2805"/>
                  <a:ext cx="19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</p:grpSp>
          <p:grpSp>
            <p:nvGrpSpPr>
              <p:cNvPr id="14" name="Group 44"/>
              <p:cNvGrpSpPr>
                <a:grpSpLocks/>
              </p:cNvGrpSpPr>
              <p:nvPr/>
            </p:nvGrpSpPr>
            <p:grpSpPr bwMode="auto">
              <a:xfrm>
                <a:off x="1890" y="3155"/>
                <a:ext cx="350" cy="296"/>
                <a:chOff x="1890" y="2784"/>
                <a:chExt cx="350" cy="296"/>
              </a:xfrm>
            </p:grpSpPr>
            <p:sp>
              <p:nvSpPr>
                <p:cNvPr id="7202" name="Oval 22"/>
                <p:cNvSpPr>
                  <a:spLocks noChangeArrowheads="1"/>
                </p:cNvSpPr>
                <p:nvPr/>
              </p:nvSpPr>
              <p:spPr bwMode="auto">
                <a:xfrm>
                  <a:off x="1890" y="27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3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967" y="2807"/>
                  <a:ext cx="19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</p:grpSp>
          <p:grpSp>
            <p:nvGrpSpPr>
              <p:cNvPr id="15" name="Group 43"/>
              <p:cNvGrpSpPr>
                <a:grpSpLocks/>
              </p:cNvGrpSpPr>
              <p:nvPr/>
            </p:nvGrpSpPr>
            <p:grpSpPr bwMode="auto">
              <a:xfrm>
                <a:off x="2713" y="3156"/>
                <a:ext cx="350" cy="296"/>
                <a:chOff x="2713" y="2785"/>
                <a:chExt cx="350" cy="296"/>
              </a:xfrm>
            </p:grpSpPr>
            <p:sp>
              <p:nvSpPr>
                <p:cNvPr id="7200" name="Oval 32"/>
                <p:cNvSpPr>
                  <a:spLocks noChangeArrowheads="1"/>
                </p:cNvSpPr>
                <p:nvPr/>
              </p:nvSpPr>
              <p:spPr bwMode="auto">
                <a:xfrm>
                  <a:off x="2713" y="2785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1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790" y="2808"/>
                  <a:ext cx="19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chemeClr val="tx1"/>
                      </a:solidFill>
                    </a:rPr>
                    <a:t>6</a:t>
                  </a:r>
                </a:p>
              </p:txBody>
            </p:sp>
          </p:grpSp>
        </p:grpSp>
        <p:sp>
          <p:nvSpPr>
            <p:cNvPr id="7190" name="Line 34"/>
            <p:cNvSpPr>
              <a:spLocks noChangeShapeType="1"/>
            </p:cNvSpPr>
            <p:nvPr/>
          </p:nvSpPr>
          <p:spPr bwMode="auto">
            <a:xfrm flipH="1">
              <a:off x="2142" y="2640"/>
              <a:ext cx="219" cy="42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Line 35"/>
            <p:cNvSpPr>
              <a:spLocks noChangeShapeType="1"/>
            </p:cNvSpPr>
            <p:nvPr/>
          </p:nvSpPr>
          <p:spPr bwMode="auto">
            <a:xfrm>
              <a:off x="2181" y="3335"/>
              <a:ext cx="212" cy="3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Line 36"/>
            <p:cNvSpPr>
              <a:spLocks noChangeShapeType="1"/>
            </p:cNvSpPr>
            <p:nvPr/>
          </p:nvSpPr>
          <p:spPr bwMode="auto">
            <a:xfrm flipH="1">
              <a:off x="2533" y="3302"/>
              <a:ext cx="231" cy="4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Line 37"/>
            <p:cNvSpPr>
              <a:spLocks noChangeShapeType="1"/>
            </p:cNvSpPr>
            <p:nvPr/>
          </p:nvSpPr>
          <p:spPr bwMode="auto">
            <a:xfrm>
              <a:off x="2589" y="2633"/>
              <a:ext cx="200" cy="4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Line 38"/>
            <p:cNvSpPr>
              <a:spLocks noChangeShapeType="1"/>
            </p:cNvSpPr>
            <p:nvPr/>
          </p:nvSpPr>
          <p:spPr bwMode="auto">
            <a:xfrm flipH="1">
              <a:off x="1340" y="2655"/>
              <a:ext cx="208" cy="41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Line 39"/>
            <p:cNvSpPr>
              <a:spLocks noChangeShapeType="1"/>
            </p:cNvSpPr>
            <p:nvPr/>
          </p:nvSpPr>
          <p:spPr bwMode="auto">
            <a:xfrm>
              <a:off x="2478" y="2232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5701" name="Text Box 53"/>
          <p:cNvSpPr txBox="1">
            <a:spLocks noChangeArrowheads="1"/>
          </p:cNvSpPr>
          <p:nvPr/>
        </p:nvSpPr>
        <p:spPr bwMode="auto">
          <a:xfrm>
            <a:off x="4707323" y="4035425"/>
            <a:ext cx="1712913" cy="1781175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 dirty="0" smtClean="0">
                <a:solidFill>
                  <a:schemeClr val="tx1"/>
                </a:solidFill>
              </a:rPr>
              <a:t>Some Paths</a:t>
            </a:r>
            <a:endParaRPr lang="en-US" u="sng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[ 0, 3, 7 ]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[ 1, 4, 8, 5, 1 ]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[ 2, 6, 9 ]</a:t>
            </a:r>
          </a:p>
        </p:txBody>
      </p:sp>
      <p:sp>
        <p:nvSpPr>
          <p:cNvPr id="155702" name="Text Box 54"/>
          <p:cNvSpPr txBox="1">
            <a:spLocks noChangeArrowheads="1"/>
          </p:cNvSpPr>
          <p:nvPr/>
        </p:nvSpPr>
        <p:spPr bwMode="auto">
          <a:xfrm>
            <a:off x="6453189" y="4048125"/>
            <a:ext cx="2624908" cy="1631216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Reach (0) = { 0, 3, 4, 7, 8, 5, 1, 9 }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Reach ({0, 2}) = G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Reach([2,6]) = {2, 6, 9}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358890" y="6560820"/>
            <a:ext cx="88773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Graphs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701" grpId="0" animBg="1"/>
      <p:bldP spid="15570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smtClean="0"/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E33E42-62C0-4BA0-B25C-9AEE16DA4F9D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Paths, Visiting and Touring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3" y="873231"/>
            <a:ext cx="8867775" cy="935904"/>
          </a:xfrm>
        </p:spPr>
        <p:txBody>
          <a:bodyPr/>
          <a:lstStyle/>
          <a:p>
            <a:r>
              <a:rPr lang="en-US" sz="2400" u="sng" dirty="0" smtClean="0">
                <a:solidFill>
                  <a:schemeClr val="tx2"/>
                </a:solidFill>
              </a:rPr>
              <a:t>Test Path</a:t>
            </a:r>
            <a:r>
              <a:rPr lang="en-US" sz="2400" dirty="0" smtClean="0"/>
              <a:t> : A path that starts at an initial node and ends at a final node – one execution of a test case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798513" y="1701752"/>
            <a:ext cx="4346575" cy="1443038"/>
            <a:chOff x="503" y="2966"/>
            <a:chExt cx="2738" cy="909"/>
          </a:xfrm>
        </p:grpSpPr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730" y="3273"/>
              <a:ext cx="350" cy="296"/>
              <a:chOff x="4288" y="1746"/>
              <a:chExt cx="350" cy="296"/>
            </a:xfrm>
          </p:grpSpPr>
          <p:sp>
            <p:nvSpPr>
              <p:cNvPr id="8231" name="Oval 5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2" name="Text Box 6"/>
              <p:cNvSpPr txBox="1">
                <a:spLocks noChangeArrowheads="1"/>
              </p:cNvSpPr>
              <p:nvPr/>
            </p:nvSpPr>
            <p:spPr bwMode="auto">
              <a:xfrm>
                <a:off x="4365" y="1769"/>
                <a:ext cx="19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dirty="0">
                    <a:solidFill>
                      <a:schemeClr val="tx2"/>
                    </a:solidFill>
                  </a:rPr>
                  <a:t>0</a:t>
                </a:r>
              </a:p>
            </p:txBody>
          </p:sp>
        </p:grp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1255" y="2966"/>
              <a:ext cx="380" cy="908"/>
              <a:chOff x="1346" y="2965"/>
              <a:chExt cx="380" cy="908"/>
            </a:xfrm>
          </p:grpSpPr>
          <p:grpSp>
            <p:nvGrpSpPr>
              <p:cNvPr id="5" name="Group 19"/>
              <p:cNvGrpSpPr>
                <a:grpSpLocks/>
              </p:cNvGrpSpPr>
              <p:nvPr/>
            </p:nvGrpSpPr>
            <p:grpSpPr bwMode="auto">
              <a:xfrm>
                <a:off x="1346" y="3577"/>
                <a:ext cx="350" cy="296"/>
                <a:chOff x="4738" y="2684"/>
                <a:chExt cx="350" cy="296"/>
              </a:xfrm>
            </p:grpSpPr>
            <p:sp>
              <p:nvSpPr>
                <p:cNvPr id="8229" name="Oval 7"/>
                <p:cNvSpPr>
                  <a:spLocks noChangeArrowheads="1"/>
                </p:cNvSpPr>
                <p:nvPr/>
              </p:nvSpPr>
              <p:spPr bwMode="auto">
                <a:xfrm>
                  <a:off x="4738" y="26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30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815" y="2707"/>
                  <a:ext cx="19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</p:grpSp>
          <p:grpSp>
            <p:nvGrpSpPr>
              <p:cNvPr id="6" name="Group 20"/>
              <p:cNvGrpSpPr>
                <a:grpSpLocks/>
              </p:cNvGrpSpPr>
              <p:nvPr/>
            </p:nvGrpSpPr>
            <p:grpSpPr bwMode="auto">
              <a:xfrm>
                <a:off x="1376" y="2965"/>
                <a:ext cx="350" cy="296"/>
                <a:chOff x="3838" y="2684"/>
                <a:chExt cx="350" cy="296"/>
              </a:xfrm>
            </p:grpSpPr>
            <p:sp>
              <p:nvSpPr>
                <p:cNvPr id="8227" name="Oval 9"/>
                <p:cNvSpPr>
                  <a:spLocks noChangeArrowheads="1"/>
                </p:cNvSpPr>
                <p:nvPr/>
              </p:nvSpPr>
              <p:spPr bwMode="auto">
                <a:xfrm>
                  <a:off x="3838" y="26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28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915" y="2707"/>
                  <a:ext cx="19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dirty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</p:grpSp>
        </p:grpSp>
        <p:grpSp>
          <p:nvGrpSpPr>
            <p:cNvPr id="7" name="Group 21"/>
            <p:cNvGrpSpPr>
              <a:grpSpLocks/>
            </p:cNvGrpSpPr>
            <p:nvPr/>
          </p:nvGrpSpPr>
          <p:grpSpPr bwMode="auto">
            <a:xfrm>
              <a:off x="2891" y="3273"/>
              <a:ext cx="350" cy="296"/>
              <a:chOff x="4288" y="3622"/>
              <a:chExt cx="350" cy="296"/>
            </a:xfrm>
          </p:grpSpPr>
          <p:sp>
            <p:nvSpPr>
              <p:cNvPr id="8223" name="Oval 11"/>
              <p:cNvSpPr>
                <a:spLocks noChangeArrowheads="1"/>
              </p:cNvSpPr>
              <p:nvPr/>
            </p:nvSpPr>
            <p:spPr bwMode="auto">
              <a:xfrm>
                <a:off x="4288" y="3622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4" name="Text Box 12"/>
              <p:cNvSpPr txBox="1">
                <a:spLocks noChangeArrowheads="1"/>
              </p:cNvSpPr>
              <p:nvPr/>
            </p:nvSpPr>
            <p:spPr bwMode="auto">
              <a:xfrm>
                <a:off x="4365" y="3645"/>
                <a:ext cx="19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chemeClr val="tx2"/>
                    </a:solidFill>
                  </a:rPr>
                  <a:t>6</a:t>
                </a:r>
              </a:p>
            </p:txBody>
          </p:sp>
        </p:grpSp>
        <p:sp>
          <p:nvSpPr>
            <p:cNvPr id="8204" name="Line 13"/>
            <p:cNvSpPr>
              <a:spLocks noChangeShapeType="1"/>
            </p:cNvSpPr>
            <p:nvPr/>
          </p:nvSpPr>
          <p:spPr bwMode="auto">
            <a:xfrm flipV="1">
              <a:off x="1075" y="3193"/>
              <a:ext cx="250" cy="16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Line 17"/>
            <p:cNvSpPr>
              <a:spLocks noChangeShapeType="1"/>
            </p:cNvSpPr>
            <p:nvPr/>
          </p:nvSpPr>
          <p:spPr bwMode="auto">
            <a:xfrm>
              <a:off x="503" y="3421"/>
              <a:ext cx="22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" name="Group 22"/>
            <p:cNvGrpSpPr>
              <a:grpSpLocks/>
            </p:cNvGrpSpPr>
            <p:nvPr/>
          </p:nvGrpSpPr>
          <p:grpSpPr bwMode="auto">
            <a:xfrm>
              <a:off x="1810" y="3273"/>
              <a:ext cx="350" cy="296"/>
              <a:chOff x="4288" y="1746"/>
              <a:chExt cx="350" cy="296"/>
            </a:xfrm>
          </p:grpSpPr>
          <p:sp>
            <p:nvSpPr>
              <p:cNvPr id="8221" name="Oval 23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2" name="Text Box 24"/>
              <p:cNvSpPr txBox="1">
                <a:spLocks noChangeArrowheads="1"/>
              </p:cNvSpPr>
              <p:nvPr/>
            </p:nvSpPr>
            <p:spPr bwMode="auto">
              <a:xfrm>
                <a:off x="4365" y="1769"/>
                <a:ext cx="19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>
                    <a:solidFill>
                      <a:schemeClr val="tx1"/>
                    </a:solidFill>
                  </a:rPr>
                  <a:t>3</a:t>
                </a:r>
              </a:p>
            </p:txBody>
          </p:sp>
        </p:grpSp>
        <p:grpSp>
          <p:nvGrpSpPr>
            <p:cNvPr id="9" name="Group 32"/>
            <p:cNvGrpSpPr>
              <a:grpSpLocks/>
            </p:cNvGrpSpPr>
            <p:nvPr/>
          </p:nvGrpSpPr>
          <p:grpSpPr bwMode="auto">
            <a:xfrm>
              <a:off x="2335" y="2967"/>
              <a:ext cx="380" cy="908"/>
              <a:chOff x="2450" y="2968"/>
              <a:chExt cx="380" cy="908"/>
            </a:xfrm>
          </p:grpSpPr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2450" y="3580"/>
                <a:ext cx="350" cy="296"/>
                <a:chOff x="4738" y="2684"/>
                <a:chExt cx="350" cy="296"/>
              </a:xfrm>
            </p:grpSpPr>
            <p:sp>
              <p:nvSpPr>
                <p:cNvPr id="8219" name="Oval 26"/>
                <p:cNvSpPr>
                  <a:spLocks noChangeArrowheads="1"/>
                </p:cNvSpPr>
                <p:nvPr/>
              </p:nvSpPr>
              <p:spPr bwMode="auto">
                <a:xfrm>
                  <a:off x="4738" y="26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4815" y="2707"/>
                  <a:ext cx="19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2480" y="2968"/>
                <a:ext cx="350" cy="296"/>
                <a:chOff x="3838" y="2684"/>
                <a:chExt cx="350" cy="296"/>
              </a:xfrm>
            </p:grpSpPr>
            <p:sp>
              <p:nvSpPr>
                <p:cNvPr id="8217" name="Oval 29"/>
                <p:cNvSpPr>
                  <a:spLocks noChangeArrowheads="1"/>
                </p:cNvSpPr>
                <p:nvPr/>
              </p:nvSpPr>
              <p:spPr bwMode="auto">
                <a:xfrm>
                  <a:off x="3838" y="26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18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3915" y="2707"/>
                  <a:ext cx="19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</p:grpSp>
        </p:grpSp>
        <p:sp>
          <p:nvSpPr>
            <p:cNvPr id="8208" name="Line 33"/>
            <p:cNvSpPr>
              <a:spLocks noChangeShapeType="1"/>
            </p:cNvSpPr>
            <p:nvPr/>
          </p:nvSpPr>
          <p:spPr bwMode="auto">
            <a:xfrm flipV="1">
              <a:off x="2679" y="3513"/>
              <a:ext cx="250" cy="16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Line 34"/>
            <p:cNvSpPr>
              <a:spLocks noChangeShapeType="1"/>
            </p:cNvSpPr>
            <p:nvPr/>
          </p:nvSpPr>
          <p:spPr bwMode="auto">
            <a:xfrm flipV="1">
              <a:off x="1595" y="3513"/>
              <a:ext cx="250" cy="16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Line 35"/>
            <p:cNvSpPr>
              <a:spLocks noChangeShapeType="1"/>
            </p:cNvSpPr>
            <p:nvPr/>
          </p:nvSpPr>
          <p:spPr bwMode="auto">
            <a:xfrm flipV="1">
              <a:off x="2147" y="3193"/>
              <a:ext cx="250" cy="16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Line 36"/>
            <p:cNvSpPr>
              <a:spLocks noChangeShapeType="1"/>
            </p:cNvSpPr>
            <p:nvPr/>
          </p:nvSpPr>
          <p:spPr bwMode="auto">
            <a:xfrm>
              <a:off x="1055" y="3517"/>
              <a:ext cx="218" cy="1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Line 37"/>
            <p:cNvSpPr>
              <a:spLocks noChangeShapeType="1"/>
            </p:cNvSpPr>
            <p:nvPr/>
          </p:nvSpPr>
          <p:spPr bwMode="auto">
            <a:xfrm>
              <a:off x="1607" y="3198"/>
              <a:ext cx="218" cy="1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Line 38"/>
            <p:cNvSpPr>
              <a:spLocks noChangeShapeType="1"/>
            </p:cNvSpPr>
            <p:nvPr/>
          </p:nvSpPr>
          <p:spPr bwMode="auto">
            <a:xfrm>
              <a:off x="2123" y="3518"/>
              <a:ext cx="218" cy="1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Line 39"/>
            <p:cNvSpPr>
              <a:spLocks noChangeShapeType="1"/>
            </p:cNvSpPr>
            <p:nvPr/>
          </p:nvSpPr>
          <p:spPr bwMode="auto">
            <a:xfrm>
              <a:off x="2707" y="3197"/>
              <a:ext cx="218" cy="1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6712" name="Text Box 40"/>
          <p:cNvSpPr txBox="1">
            <a:spLocks noChangeArrowheads="1"/>
          </p:cNvSpPr>
          <p:nvPr/>
        </p:nvSpPr>
        <p:spPr bwMode="auto">
          <a:xfrm>
            <a:off x="5543550" y="1457277"/>
            <a:ext cx="3303588" cy="1933575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Double-diamond graph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Four test paths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[ </a:t>
            </a:r>
            <a:r>
              <a:rPr lang="en-US" dirty="0">
                <a:solidFill>
                  <a:schemeClr val="tx2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, 1, 3, 4, </a:t>
            </a:r>
            <a:r>
              <a:rPr lang="en-US" dirty="0">
                <a:solidFill>
                  <a:schemeClr val="tx2"/>
                </a:solidFill>
              </a:rPr>
              <a:t>6</a:t>
            </a:r>
            <a:r>
              <a:rPr lang="en-US" dirty="0">
                <a:solidFill>
                  <a:schemeClr val="tx1"/>
                </a:solidFill>
              </a:rPr>
              <a:t> ]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[ </a:t>
            </a:r>
            <a:r>
              <a:rPr lang="en-US" dirty="0">
                <a:solidFill>
                  <a:schemeClr val="tx2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, 1, 3, 5, </a:t>
            </a:r>
            <a:r>
              <a:rPr lang="en-US" dirty="0">
                <a:solidFill>
                  <a:schemeClr val="tx2"/>
                </a:solidFill>
              </a:rPr>
              <a:t>6</a:t>
            </a:r>
            <a:r>
              <a:rPr lang="en-US" dirty="0">
                <a:solidFill>
                  <a:schemeClr val="tx1"/>
                </a:solidFill>
              </a:rPr>
              <a:t> ]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[ </a:t>
            </a:r>
            <a:r>
              <a:rPr lang="en-US" dirty="0">
                <a:solidFill>
                  <a:schemeClr val="tx2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, 2, 3, 4, </a:t>
            </a:r>
            <a:r>
              <a:rPr lang="en-US" dirty="0">
                <a:solidFill>
                  <a:schemeClr val="tx2"/>
                </a:solidFill>
              </a:rPr>
              <a:t>6</a:t>
            </a:r>
            <a:r>
              <a:rPr lang="en-US" dirty="0">
                <a:solidFill>
                  <a:schemeClr val="tx1"/>
                </a:solidFill>
              </a:rPr>
              <a:t> ]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[ </a:t>
            </a:r>
            <a:r>
              <a:rPr lang="en-US" dirty="0">
                <a:solidFill>
                  <a:schemeClr val="tx2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, 2, 3, 5, </a:t>
            </a:r>
            <a:r>
              <a:rPr lang="en-US" dirty="0">
                <a:solidFill>
                  <a:schemeClr val="tx2"/>
                </a:solidFill>
              </a:rPr>
              <a:t>6</a:t>
            </a:r>
            <a:r>
              <a:rPr lang="en-US" dirty="0">
                <a:solidFill>
                  <a:schemeClr val="tx1"/>
                </a:solidFill>
              </a:rPr>
              <a:t> ]</a:t>
            </a:r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 bwMode="auto">
          <a:xfrm>
            <a:off x="138113" y="3416034"/>
            <a:ext cx="8867775" cy="157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sng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Visit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A test path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1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visits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node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if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in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</a:p>
          <a:p>
            <a:pPr marL="285750" marR="0" lvl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A test path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1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visits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edge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if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in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</a:p>
          <a:p>
            <a:pPr marL="285750" marR="0" lvl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sng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Tour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A test path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1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tours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subpath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if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a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subpath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358890" y="6560820"/>
            <a:ext cx="88773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Graphs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517049" y="4818374"/>
            <a:ext cx="7959682" cy="1785104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Path [ 0, 1, 3, 4, 6 ]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Visits nodes 0, 1, 3, 4, 6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Visits edges (0, 1),   (1, 3),   (3, 4), (4, 6)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Tours </a:t>
            </a:r>
            <a:r>
              <a:rPr lang="en-US" dirty="0" err="1">
                <a:solidFill>
                  <a:schemeClr val="tx1"/>
                </a:solidFill>
              </a:rPr>
              <a:t>subpaths</a:t>
            </a:r>
            <a:r>
              <a:rPr lang="en-US" dirty="0">
                <a:solidFill>
                  <a:schemeClr val="tx1"/>
                </a:solidFill>
              </a:rPr>
              <a:t> [0, 1, 3],   [1, 3, 4],   [3, 4, 6],   [0, 1, 3, 4],   [1, 3, 4, 6</a:t>
            </a:r>
            <a:r>
              <a:rPr lang="en-US" dirty="0" smtClean="0">
                <a:solidFill>
                  <a:schemeClr val="tx1"/>
                </a:solidFill>
              </a:rPr>
              <a:t>], …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6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712" grpId="0" animBg="1"/>
      <p:bldP spid="41" grpId="0"/>
      <p:bldP spid="4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smtClean="0"/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D5064C-7376-4E0D-A9BE-435A9D35CEFA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and Covering Graphs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3" y="1085850"/>
            <a:ext cx="8867775" cy="1276350"/>
          </a:xfrm>
        </p:spPr>
        <p:txBody>
          <a:bodyPr/>
          <a:lstStyle/>
          <a:p>
            <a:r>
              <a:rPr lang="en-US" dirty="0" smtClean="0"/>
              <a:t>We use graphs in testing as follows :</a:t>
            </a:r>
          </a:p>
          <a:p>
            <a:pPr lvl="1"/>
            <a:r>
              <a:rPr lang="en-US" sz="2400" dirty="0" smtClean="0"/>
              <a:t>Developing a model of the software as a graph</a:t>
            </a:r>
          </a:p>
          <a:p>
            <a:pPr lvl="1"/>
            <a:r>
              <a:rPr lang="en-US" sz="2400" dirty="0" smtClean="0"/>
              <a:t>Requiring tests to visit or tour specific sets of nodes, edges or </a:t>
            </a:r>
            <a:r>
              <a:rPr lang="en-US" sz="2400" dirty="0" err="1" smtClean="0"/>
              <a:t>subpaths</a:t>
            </a:r>
            <a:endParaRPr lang="en-US" sz="2400" dirty="0" smtClean="0"/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138113" y="2747183"/>
            <a:ext cx="8867775" cy="2778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800" b="0" u="sng" dirty="0">
                <a:solidFill>
                  <a:schemeClr val="tx2"/>
                </a:solidFill>
              </a:rPr>
              <a:t>Test Requirements</a:t>
            </a:r>
            <a:r>
              <a:rPr lang="en-US" sz="2800" b="0" dirty="0">
                <a:solidFill>
                  <a:schemeClr val="tx2"/>
                </a:solidFill>
              </a:rPr>
              <a:t> (TR)</a:t>
            </a:r>
            <a:r>
              <a:rPr lang="en-US" sz="2800" b="0" dirty="0">
                <a:solidFill>
                  <a:schemeClr val="tx1"/>
                </a:solidFill>
              </a:rPr>
              <a:t> : Describe properties of test paths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800" b="0" u="sng" dirty="0">
                <a:solidFill>
                  <a:schemeClr val="tx2"/>
                </a:solidFill>
              </a:rPr>
              <a:t>Test Criterion</a:t>
            </a:r>
            <a:r>
              <a:rPr lang="en-US" sz="2800" b="0" dirty="0">
                <a:solidFill>
                  <a:schemeClr val="tx1"/>
                </a:solidFill>
              </a:rPr>
              <a:t> : Rules that define test requirements</a:t>
            </a:r>
          </a:p>
          <a:p>
            <a:pPr marL="285750" indent="-285750" algn="just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800" b="0" u="sng" dirty="0">
                <a:solidFill>
                  <a:schemeClr val="tx2"/>
                </a:solidFill>
              </a:rPr>
              <a:t>Satisfaction</a:t>
            </a:r>
            <a:r>
              <a:rPr lang="en-US" sz="2800" b="0" dirty="0">
                <a:solidFill>
                  <a:schemeClr val="tx1"/>
                </a:solidFill>
              </a:rPr>
              <a:t> : </a:t>
            </a:r>
            <a:r>
              <a:rPr lang="en-US" sz="2800" b="0" i="1" dirty="0">
                <a:solidFill>
                  <a:schemeClr val="tx1"/>
                </a:solidFill>
              </a:rPr>
              <a:t>Given a set TR of test requirements for a criterion C, a set of tests T satisfies C on a graph if and only if for every test requirement in TR, there is a test path in path(T) that meets the test requirement </a:t>
            </a:r>
            <a:r>
              <a:rPr lang="en-US" sz="2800" b="0" i="1" dirty="0" err="1">
                <a:solidFill>
                  <a:schemeClr val="tx1"/>
                </a:solidFill>
              </a:rPr>
              <a:t>tr</a:t>
            </a:r>
            <a:endParaRPr lang="en-US" sz="2800" b="0" i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58890" y="6560820"/>
            <a:ext cx="88773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Graphs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smtClean="0"/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F20958-4B5F-4066-BDA6-B6B16B7D613C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6838"/>
            <a:ext cx="7772400" cy="1043704"/>
          </a:xfrm>
        </p:spPr>
        <p:txBody>
          <a:bodyPr/>
          <a:lstStyle/>
          <a:p>
            <a:r>
              <a:rPr lang="en-US" dirty="0" smtClean="0"/>
              <a:t>Node and Edge Coverage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3" y="1266825"/>
            <a:ext cx="8867775" cy="766763"/>
          </a:xfrm>
        </p:spPr>
        <p:txBody>
          <a:bodyPr/>
          <a:lstStyle/>
          <a:p>
            <a:r>
              <a:rPr lang="en-US" dirty="0" smtClean="0"/>
              <a:t>The first (and simplest) two criteria require that each node and edge in a graph be executed </a:t>
            </a:r>
          </a:p>
        </p:txBody>
      </p:sp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441325" y="2511425"/>
            <a:ext cx="8262938" cy="1206500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Node Coverage (NC)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: Test set </a:t>
            </a:r>
            <a:r>
              <a:rPr lang="en-US" sz="2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satisfies node coverage on graph </a:t>
            </a:r>
            <a:r>
              <a:rPr lang="en-US" sz="2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iff for every syntactically reachable node </a:t>
            </a:r>
            <a:r>
              <a:rPr lang="en-US" sz="2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in </a:t>
            </a:r>
            <a:r>
              <a:rPr lang="en-US" sz="2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there is some path </a:t>
            </a:r>
            <a:r>
              <a:rPr lang="en-US" sz="2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in </a:t>
            </a:r>
            <a:r>
              <a:rPr lang="en-US" sz="2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path(T)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such that </a:t>
            </a:r>
            <a:r>
              <a:rPr lang="en-US" sz="2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visits </a:t>
            </a:r>
            <a:r>
              <a:rPr lang="en-US" sz="2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169989" name="Text Box 5"/>
          <p:cNvSpPr txBox="1">
            <a:spLocks noChangeArrowheads="1"/>
          </p:cNvSpPr>
          <p:nvPr/>
        </p:nvSpPr>
        <p:spPr bwMode="auto">
          <a:xfrm>
            <a:off x="439738" y="5461000"/>
            <a:ext cx="8262937" cy="476250"/>
          </a:xfrm>
          <a:prstGeom prst="rect">
            <a:avLst/>
          </a:prstGeom>
          <a:gradFill rotWithShape="1">
            <a:gsLst>
              <a:gs pos="0">
                <a:srgbClr val="66CCFF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Node Coverage (NC)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: TR contains each reachable node in G.</a:t>
            </a:r>
          </a:p>
        </p:txBody>
      </p:sp>
      <p:sp>
        <p:nvSpPr>
          <p:cNvPr id="169990" name="Rectangle 6"/>
          <p:cNvSpPr>
            <a:spLocks noChangeArrowheads="1"/>
          </p:cNvSpPr>
          <p:nvPr/>
        </p:nvSpPr>
        <p:spPr bwMode="auto">
          <a:xfrm>
            <a:off x="138113" y="4211638"/>
            <a:ext cx="8867775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800" b="0" dirty="0">
                <a:solidFill>
                  <a:schemeClr val="tx1"/>
                </a:solidFill>
              </a:rPr>
              <a:t>This statement is a bit cumbersome, so we abbreviate it in terms of the set of test requirements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58890" y="6560820"/>
            <a:ext cx="88773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Graphs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9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9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8" grpId="0" animBg="1" autoUpdateAnimBg="0"/>
      <p:bldP spid="169989" grpId="0" animBg="1" autoUpdateAnimBg="0"/>
      <p:bldP spid="169990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38AD35-1365-4FA7-8712-557C01D3C856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6837"/>
            <a:ext cx="7772400" cy="1053537"/>
          </a:xfrm>
        </p:spPr>
        <p:txBody>
          <a:bodyPr/>
          <a:lstStyle/>
          <a:p>
            <a:r>
              <a:rPr lang="en-US" dirty="0" smtClean="0"/>
              <a:t>Node and Edge Coverage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3" y="1035050"/>
            <a:ext cx="8867775" cy="471488"/>
          </a:xfrm>
        </p:spPr>
        <p:txBody>
          <a:bodyPr/>
          <a:lstStyle/>
          <a:p>
            <a:r>
              <a:rPr lang="en-US" dirty="0" smtClean="0"/>
              <a:t>Edge coverage is slightly stronger than node coverage </a:t>
            </a:r>
          </a:p>
        </p:txBody>
      </p:sp>
      <p:sp>
        <p:nvSpPr>
          <p:cNvPr id="168965" name="Text Box 5"/>
          <p:cNvSpPr txBox="1">
            <a:spLocks noChangeArrowheads="1"/>
          </p:cNvSpPr>
          <p:nvPr/>
        </p:nvSpPr>
        <p:spPr bwMode="auto">
          <a:xfrm>
            <a:off x="460375" y="1670050"/>
            <a:ext cx="8262938" cy="841375"/>
          </a:xfrm>
          <a:prstGeom prst="rect">
            <a:avLst/>
          </a:prstGeom>
          <a:gradFill rotWithShape="1">
            <a:gsLst>
              <a:gs pos="0">
                <a:srgbClr val="0066FF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Edge Coverage (EC)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: TR contains each reachable path of length up to 1, inclusive, in G.</a:t>
            </a:r>
          </a:p>
        </p:txBody>
      </p:sp>
      <p:sp>
        <p:nvSpPr>
          <p:cNvPr id="168968" name="Rectangle 8"/>
          <p:cNvSpPr>
            <a:spLocks noChangeArrowheads="1"/>
          </p:cNvSpPr>
          <p:nvPr/>
        </p:nvSpPr>
        <p:spPr bwMode="auto">
          <a:xfrm>
            <a:off x="138113" y="2674938"/>
            <a:ext cx="8867775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800" b="0" dirty="0">
                <a:solidFill>
                  <a:schemeClr val="tx1"/>
                </a:solidFill>
              </a:rPr>
              <a:t>The “length up to 1” allows for graphs with one node and no edges</a:t>
            </a:r>
          </a:p>
        </p:txBody>
      </p:sp>
      <p:sp>
        <p:nvSpPr>
          <p:cNvPr id="168969" name="Rectangle 9"/>
          <p:cNvSpPr>
            <a:spLocks noChangeArrowheads="1"/>
          </p:cNvSpPr>
          <p:nvPr/>
        </p:nvSpPr>
        <p:spPr bwMode="auto">
          <a:xfrm>
            <a:off x="153988" y="3594100"/>
            <a:ext cx="8867775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800" b="0" dirty="0">
                <a:solidFill>
                  <a:schemeClr val="tx1"/>
                </a:solidFill>
              </a:rPr>
              <a:t>NC and EC are only different when there is an edge and another </a:t>
            </a:r>
            <a:r>
              <a:rPr lang="en-US" sz="2800" b="0" dirty="0" err="1">
                <a:solidFill>
                  <a:schemeClr val="tx1"/>
                </a:solidFill>
              </a:rPr>
              <a:t>subpath</a:t>
            </a:r>
            <a:r>
              <a:rPr lang="en-US" sz="2800" b="0" dirty="0">
                <a:solidFill>
                  <a:schemeClr val="tx1"/>
                </a:solidFill>
              </a:rPr>
              <a:t> between a pair of nodes (as in an “</a:t>
            </a:r>
            <a:r>
              <a:rPr lang="en-US" sz="2800" b="0" dirty="0">
                <a:solidFill>
                  <a:schemeClr val="tx1"/>
                </a:solidFill>
                <a:latin typeface="Arial" pitchFamily="34" charset="0"/>
              </a:rPr>
              <a:t>if-else</a:t>
            </a:r>
            <a:r>
              <a:rPr lang="en-US" sz="2800" b="0" dirty="0">
                <a:solidFill>
                  <a:schemeClr val="tx1"/>
                </a:solidFill>
              </a:rPr>
              <a:t>” statement)</a:t>
            </a:r>
          </a:p>
        </p:txBody>
      </p:sp>
      <p:sp>
        <p:nvSpPr>
          <p:cNvPr id="169003" name="Text Box 43"/>
          <p:cNvSpPr txBox="1">
            <a:spLocks noChangeArrowheads="1"/>
          </p:cNvSpPr>
          <p:nvPr/>
        </p:nvSpPr>
        <p:spPr bwMode="auto">
          <a:xfrm>
            <a:off x="3643313" y="4595178"/>
            <a:ext cx="4999037" cy="1939925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u="sng">
                <a:solidFill>
                  <a:schemeClr val="tx1"/>
                </a:solidFill>
              </a:rPr>
              <a:t>Node Coverage</a:t>
            </a:r>
            <a:r>
              <a:rPr lang="en-US">
                <a:solidFill>
                  <a:schemeClr val="tx1"/>
                </a:solidFill>
              </a:rPr>
              <a:t> : TR = { 0, 1, 2 }</a:t>
            </a:r>
          </a:p>
          <a:p>
            <a:r>
              <a:rPr lang="en-US">
                <a:solidFill>
                  <a:schemeClr val="tx1"/>
                </a:solidFill>
              </a:rPr>
              <a:t>                             Test Path = [ 0, 1, 2 ]</a:t>
            </a:r>
          </a:p>
          <a:p>
            <a:endParaRPr lang="en-US">
              <a:solidFill>
                <a:schemeClr val="tx1"/>
              </a:solidFill>
            </a:endParaRPr>
          </a:p>
          <a:p>
            <a:r>
              <a:rPr lang="en-US" u="sng">
                <a:solidFill>
                  <a:schemeClr val="tx1"/>
                </a:solidFill>
              </a:rPr>
              <a:t>Edge Coverage</a:t>
            </a:r>
            <a:r>
              <a:rPr lang="en-US">
                <a:solidFill>
                  <a:schemeClr val="tx1"/>
                </a:solidFill>
              </a:rPr>
              <a:t> : TR = { (0,1), (0, 2), (1, 2) }</a:t>
            </a:r>
          </a:p>
          <a:p>
            <a:r>
              <a:rPr lang="en-US">
                <a:solidFill>
                  <a:schemeClr val="tx1"/>
                </a:solidFill>
              </a:rPr>
              <a:t>                             Test Paths = [ 0, 1, 2 ]</a:t>
            </a:r>
          </a:p>
          <a:p>
            <a:r>
              <a:rPr lang="en-US">
                <a:solidFill>
                  <a:schemeClr val="tx1"/>
                </a:solidFill>
              </a:rPr>
              <a:t>                                                   [ 0, 2 ]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1763713" y="4547553"/>
            <a:ext cx="1436687" cy="1749425"/>
            <a:chOff x="979" y="2843"/>
            <a:chExt cx="905" cy="1102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979" y="3344"/>
              <a:ext cx="350" cy="296"/>
              <a:chOff x="4288" y="1746"/>
              <a:chExt cx="350" cy="296"/>
            </a:xfrm>
          </p:grpSpPr>
          <p:sp>
            <p:nvSpPr>
              <p:cNvPr id="14360" name="Oval 12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solidFill>
                <a:srgbClr val="0066FF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1" name="Text Box 13"/>
              <p:cNvSpPr txBox="1">
                <a:spLocks noChangeArrowheads="1"/>
              </p:cNvSpPr>
              <p:nvPr/>
            </p:nvSpPr>
            <p:spPr bwMode="auto">
              <a:xfrm>
                <a:off x="4365" y="1769"/>
                <a:ext cx="19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504" y="3037"/>
              <a:ext cx="380" cy="908"/>
              <a:chOff x="1346" y="2965"/>
              <a:chExt cx="380" cy="908"/>
            </a:xfrm>
          </p:grpSpPr>
          <p:grpSp>
            <p:nvGrpSpPr>
              <p:cNvPr id="5" name="Group 15"/>
              <p:cNvGrpSpPr>
                <a:grpSpLocks/>
              </p:cNvGrpSpPr>
              <p:nvPr/>
            </p:nvGrpSpPr>
            <p:grpSpPr bwMode="auto">
              <a:xfrm>
                <a:off x="1346" y="3577"/>
                <a:ext cx="350" cy="296"/>
                <a:chOff x="4738" y="2684"/>
                <a:chExt cx="350" cy="296"/>
              </a:xfrm>
            </p:grpSpPr>
            <p:sp>
              <p:nvSpPr>
                <p:cNvPr id="14358" name="Oval 16"/>
                <p:cNvSpPr>
                  <a:spLocks noChangeArrowheads="1"/>
                </p:cNvSpPr>
                <p:nvPr/>
              </p:nvSpPr>
              <p:spPr bwMode="auto">
                <a:xfrm>
                  <a:off x="4738" y="26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59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4815" y="2707"/>
                  <a:ext cx="19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</p:grpSp>
          <p:grpSp>
            <p:nvGrpSpPr>
              <p:cNvPr id="6" name="Group 18"/>
              <p:cNvGrpSpPr>
                <a:grpSpLocks/>
              </p:cNvGrpSpPr>
              <p:nvPr/>
            </p:nvGrpSpPr>
            <p:grpSpPr bwMode="auto">
              <a:xfrm>
                <a:off x="1376" y="2965"/>
                <a:ext cx="350" cy="296"/>
                <a:chOff x="3838" y="2684"/>
                <a:chExt cx="350" cy="296"/>
              </a:xfrm>
            </p:grpSpPr>
            <p:sp>
              <p:nvSpPr>
                <p:cNvPr id="14356" name="Oval 19"/>
                <p:cNvSpPr>
                  <a:spLocks noChangeArrowheads="1"/>
                </p:cNvSpPr>
                <p:nvPr/>
              </p:nvSpPr>
              <p:spPr bwMode="auto">
                <a:xfrm>
                  <a:off x="3838" y="2684"/>
                  <a:ext cx="350" cy="296"/>
                </a:xfrm>
                <a:prstGeom prst="ellipse">
                  <a:avLst/>
                </a:prstGeom>
                <a:solidFill>
                  <a:srgbClr val="0066FF"/>
                </a:solidFill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57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915" y="2707"/>
                  <a:ext cx="19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chemeClr val="tx1"/>
                      </a:solidFill>
                    </a:rPr>
                    <a:t>0</a:t>
                  </a:r>
                </a:p>
              </p:txBody>
            </p:sp>
          </p:grpSp>
        </p:grpSp>
        <p:sp>
          <p:nvSpPr>
            <p:cNvPr id="14350" name="Line 24"/>
            <p:cNvSpPr>
              <a:spLocks noChangeShapeType="1"/>
            </p:cNvSpPr>
            <p:nvPr/>
          </p:nvSpPr>
          <p:spPr bwMode="auto">
            <a:xfrm flipV="1">
              <a:off x="1324" y="3264"/>
              <a:ext cx="250" cy="16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Line 39"/>
            <p:cNvSpPr>
              <a:spLocks noChangeShapeType="1"/>
            </p:cNvSpPr>
            <p:nvPr/>
          </p:nvSpPr>
          <p:spPr bwMode="auto">
            <a:xfrm>
              <a:off x="1304" y="3588"/>
              <a:ext cx="218" cy="1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2" name="Line 44"/>
            <p:cNvSpPr>
              <a:spLocks noChangeShapeType="1"/>
            </p:cNvSpPr>
            <p:nvPr/>
          </p:nvSpPr>
          <p:spPr bwMode="auto">
            <a:xfrm>
              <a:off x="1694" y="3335"/>
              <a:ext cx="0" cy="3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Line 45"/>
            <p:cNvSpPr>
              <a:spLocks noChangeShapeType="1"/>
            </p:cNvSpPr>
            <p:nvPr/>
          </p:nvSpPr>
          <p:spPr bwMode="auto">
            <a:xfrm>
              <a:off x="1694" y="2843"/>
              <a:ext cx="0" cy="1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6358890" y="6560820"/>
            <a:ext cx="88773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Graphs  </a:t>
            </a:r>
            <a:r>
              <a:rPr lang="en-US" sz="1100" b="0" dirty="0" smtClean="0">
                <a:latin typeface="Comic Sans MS" pitchFamily="66" charset="0"/>
              </a:rPr>
              <a:t>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9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5" grpId="0" animBg="1" autoUpdateAnimBg="0"/>
      <p:bldP spid="168968" grpId="0" autoUpdateAnimBg="0"/>
      <p:bldP spid="168969" grpId="0" autoUpdateAnimBg="0"/>
      <p:bldP spid="169003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9BD83-01CB-4CB6-A5B9-EB889AE20AD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14400" y="1293451"/>
            <a:ext cx="7304809" cy="5026429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28575">
            <a:solidFill>
              <a:srgbClr val="000000"/>
            </a:solidFill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Types of Testing Courses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Motivating </a:t>
            </a:r>
            <a:r>
              <a:rPr lang="en-US" sz="2400" b="0" kern="0" dirty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Students </a:t>
            </a: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to</a:t>
            </a:r>
            <a:r>
              <a:rPr lang="en-US" sz="2400" b="0" kern="0" dirty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Test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What Do Testers Do?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Some of My Introductory Lecture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Teaching Test Criteria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Example : Graphs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Practice and Assessment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959247" y="1349337"/>
            <a:ext cx="4341036" cy="716272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1440" y="6572250"/>
            <a:ext cx="126873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Test Courses</a:t>
            </a:r>
            <a:r>
              <a:rPr lang="en-US" sz="1100" b="0" dirty="0" smtClean="0">
                <a:latin typeface="Comic Sans MS" pitchFamily="66" charset="0"/>
              </a:rPr>
              <a:t>  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0196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9BD83-01CB-4CB6-A5B9-EB889AE20ADC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14400" y="1293451"/>
            <a:ext cx="7304809" cy="5026429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28575">
            <a:solidFill>
              <a:srgbClr val="000000"/>
            </a:solidFill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Types of Testing Courses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Motivating </a:t>
            </a:r>
            <a:r>
              <a:rPr lang="en-US" sz="2400" b="0" kern="0" dirty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Students </a:t>
            </a: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to</a:t>
            </a:r>
            <a:r>
              <a:rPr lang="en-US" sz="2400" b="0" kern="0" dirty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Test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What Do Testers Do?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Some of My Introductory Lecture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Teaching Test Criteria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Example : Graphs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Practice and Assessment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959247" y="5465506"/>
            <a:ext cx="4203472" cy="716272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170420" y="6560820"/>
            <a:ext cx="101346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Practice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Small</a:t>
            </a:r>
            <a:r>
              <a:rPr lang="en-US" dirty="0" smtClean="0"/>
              <a:t> lab examples vs. </a:t>
            </a:r>
            <a:r>
              <a:rPr lang="en-US" dirty="0" smtClean="0">
                <a:solidFill>
                  <a:schemeClr val="tx2"/>
                </a:solidFill>
              </a:rPr>
              <a:t>real</a:t>
            </a:r>
            <a:r>
              <a:rPr lang="en-US" dirty="0" smtClean="0"/>
              <a:t> software</a:t>
            </a:r>
          </a:p>
          <a:p>
            <a:pPr lvl="1"/>
            <a:r>
              <a:rPr lang="en-US" dirty="0" smtClean="0"/>
              <a:t>Small lab examples focus </a:t>
            </a:r>
            <a:r>
              <a:rPr lang="en-US" dirty="0" smtClean="0">
                <a:solidFill>
                  <a:schemeClr val="tx2"/>
                </a:solidFill>
              </a:rPr>
              <a:t>learning time</a:t>
            </a:r>
            <a:r>
              <a:rPr lang="en-US" dirty="0" smtClean="0"/>
              <a:t> very efficiently</a:t>
            </a:r>
          </a:p>
          <a:p>
            <a:pPr lvl="1"/>
            <a:r>
              <a:rPr lang="en-US" dirty="0" smtClean="0"/>
              <a:t>Real software (OSS) makes it </a:t>
            </a:r>
            <a:r>
              <a:rPr lang="en-US" dirty="0" smtClean="0">
                <a:solidFill>
                  <a:schemeClr val="tx2"/>
                </a:solidFill>
              </a:rPr>
              <a:t>feel more real</a:t>
            </a:r>
            <a:r>
              <a:rPr lang="en-US" dirty="0" smtClean="0"/>
              <a:t>—but uses time inefficiently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Theory</a:t>
            </a:r>
            <a:r>
              <a:rPr lang="en-US" dirty="0" smtClean="0"/>
              <a:t> exercises vs. </a:t>
            </a:r>
            <a:r>
              <a:rPr lang="en-US" dirty="0" smtClean="0">
                <a:solidFill>
                  <a:schemeClr val="tx2"/>
                </a:solidFill>
              </a:rPr>
              <a:t>test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design</a:t>
            </a:r>
            <a:r>
              <a:rPr lang="en-US" dirty="0" smtClean="0"/>
              <a:t> and execution</a:t>
            </a:r>
          </a:p>
          <a:p>
            <a:pPr lvl="1"/>
            <a:r>
              <a:rPr lang="en-US" dirty="0" smtClean="0"/>
              <a:t>A small theoretical exercise can help </a:t>
            </a:r>
            <a:r>
              <a:rPr lang="en-US" dirty="0" smtClean="0">
                <a:solidFill>
                  <a:schemeClr val="tx2"/>
                </a:solidFill>
              </a:rPr>
              <a:t>clarify concept</a:t>
            </a:r>
          </a:p>
          <a:p>
            <a:pPr lvl="1"/>
            <a:r>
              <a:rPr lang="en-US" dirty="0" smtClean="0"/>
              <a:t>Designing, generating, automating, and running tests makes it “</a:t>
            </a:r>
            <a:r>
              <a:rPr lang="en-US" dirty="0" smtClean="0">
                <a:solidFill>
                  <a:schemeClr val="tx2"/>
                </a:solidFill>
              </a:rPr>
              <a:t>real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But involves a lot of time with </a:t>
            </a:r>
            <a:r>
              <a:rPr lang="en-US" dirty="0" smtClean="0">
                <a:solidFill>
                  <a:schemeClr val="tx2"/>
                </a:solidFill>
              </a:rPr>
              <a:t>no learning</a:t>
            </a:r>
          </a:p>
          <a:p>
            <a:r>
              <a:rPr lang="en-US" dirty="0" smtClean="0"/>
              <a:t>Role of </a:t>
            </a:r>
            <a:r>
              <a:rPr lang="en-US" dirty="0" smtClean="0">
                <a:solidFill>
                  <a:schemeClr val="tx2"/>
                </a:solidFill>
              </a:rPr>
              <a:t>tools</a:t>
            </a:r>
          </a:p>
          <a:p>
            <a:pPr lvl="1"/>
            <a:r>
              <a:rPr lang="en-US" dirty="0" smtClean="0"/>
              <a:t>Lots of </a:t>
            </a:r>
            <a:r>
              <a:rPr lang="en-US" dirty="0" smtClean="0">
                <a:solidFill>
                  <a:schemeClr val="tx2"/>
                </a:solidFill>
              </a:rPr>
              <a:t>free tools</a:t>
            </a:r>
            <a:r>
              <a:rPr lang="en-US" dirty="0" smtClean="0"/>
              <a:t> for criteria measurement, test management, test automation</a:t>
            </a:r>
          </a:p>
          <a:p>
            <a:pPr lvl="1"/>
            <a:r>
              <a:rPr lang="en-US" dirty="0" smtClean="0"/>
              <a:t>Fewer for test design or test value creation (Agitator-deceased, </a:t>
            </a:r>
            <a:r>
              <a:rPr lang="en-US" dirty="0" err="1" smtClean="0"/>
              <a:t>Pex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Students can get overwhelmed with </a:t>
            </a:r>
            <a:r>
              <a:rPr lang="en-US" dirty="0" smtClean="0">
                <a:solidFill>
                  <a:schemeClr val="tx2"/>
                </a:solidFill>
              </a:rPr>
              <a:t>installation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tx2"/>
                </a:solidFill>
              </a:rPr>
              <a:t>usability</a:t>
            </a:r>
            <a:r>
              <a:rPr lang="en-US" dirty="0" smtClean="0"/>
              <a:t> pain</a:t>
            </a:r>
          </a:p>
          <a:p>
            <a:pPr lvl="1"/>
            <a:r>
              <a:rPr lang="en-US" dirty="0" smtClean="0"/>
              <a:t>Teachers can get overwhelmed with </a:t>
            </a:r>
            <a:r>
              <a:rPr lang="en-US" dirty="0" smtClean="0">
                <a:solidFill>
                  <a:schemeClr val="tx2"/>
                </a:solidFill>
              </a:rPr>
              <a:t>support-type</a:t>
            </a:r>
            <a:r>
              <a:rPr lang="en-US" dirty="0" smtClean="0"/>
              <a:t> questions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u="sn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E8A8A-8C88-46EB-A4F9-387E7AC29813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37652" y="5663228"/>
            <a:ext cx="8829368" cy="867930"/>
          </a:xfrm>
          <a:prstGeom prst="rect">
            <a:avLst/>
          </a:prstGeom>
          <a:solidFill>
            <a:srgbClr val="0000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buSzPct val="75000"/>
              <a:buFont typeface="Monotype Sorts" charset="2"/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I try to balance realism with tightly focused </a:t>
            </a:r>
            <a:r>
              <a:rPr lang="en-US" sz="2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homeworks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 and quizzes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70420" y="6560820"/>
            <a:ext cx="101346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Practice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in My MS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Weekly quizzes</a:t>
            </a:r>
            <a:r>
              <a:rPr lang="en-US" dirty="0" smtClean="0"/>
              <a:t> – short questions on the theory or concepts</a:t>
            </a:r>
          </a:p>
          <a:p>
            <a:pPr lvl="1"/>
            <a:r>
              <a:rPr lang="en-US" dirty="0" smtClean="0"/>
              <a:t>Lots of problem solving</a:t>
            </a:r>
          </a:p>
          <a:p>
            <a:pPr lvl="1"/>
            <a:r>
              <a:rPr lang="en-US" dirty="0" smtClean="0"/>
              <a:t>Example: “</a:t>
            </a:r>
            <a:r>
              <a:rPr lang="en-US" dirty="0" smtClean="0">
                <a:solidFill>
                  <a:srgbClr val="99FF99"/>
                </a:solidFill>
                <a:latin typeface="Helvetica" pitchFamily="34" charset="0"/>
                <a:cs typeface="Helvetica" pitchFamily="34" charset="0"/>
              </a:rPr>
              <a:t>Give </a:t>
            </a:r>
            <a:r>
              <a:rPr lang="en-US" b="1" dirty="0" smtClean="0">
                <a:solidFill>
                  <a:srgbClr val="99FF99"/>
                </a:solidFill>
                <a:latin typeface="Helvetica" pitchFamily="34" charset="0"/>
                <a:cs typeface="Helvetica" pitchFamily="34" charset="0"/>
              </a:rPr>
              <a:t>two</a:t>
            </a:r>
            <a:r>
              <a:rPr lang="en-US" dirty="0" smtClean="0">
                <a:solidFill>
                  <a:srgbClr val="99FF99"/>
                </a:solidFill>
                <a:latin typeface="Helvetica" pitchFamily="34" charset="0"/>
                <a:cs typeface="Helvetica" pitchFamily="34" charset="0"/>
              </a:rPr>
              <a:t> reasons why testing is more important in 2011 than it was in 1995.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Example: “</a:t>
            </a:r>
            <a:r>
              <a:rPr lang="en-US" dirty="0" smtClean="0">
                <a:solidFill>
                  <a:srgbClr val="99FF99"/>
                </a:solidFill>
              </a:rPr>
              <a:t>Answer the following questions for the graph:</a:t>
            </a:r>
          </a:p>
          <a:p>
            <a:pPr marL="914400" lvl="2" indent="-182880">
              <a:lnSpc>
                <a:spcPct val="80000"/>
              </a:lnSpc>
              <a:spcBef>
                <a:spcPts val="600"/>
              </a:spcBef>
            </a:pPr>
            <a:r>
              <a:rPr lang="en-US" dirty="0" smtClean="0">
                <a:solidFill>
                  <a:srgbClr val="99FF99"/>
                </a:solidFill>
                <a:latin typeface="Helvetica" pitchFamily="34" charset="0"/>
                <a:cs typeface="Helvetica" pitchFamily="34" charset="0"/>
              </a:rPr>
              <a:t>N  = {1, 2, 3, 4, 5, 6, 7, 8}, N0 = {1, 3}, </a:t>
            </a:r>
            <a:r>
              <a:rPr lang="en-US" dirty="0" err="1" smtClean="0">
                <a:solidFill>
                  <a:srgbClr val="99FF99"/>
                </a:solidFill>
                <a:latin typeface="Helvetica" pitchFamily="34" charset="0"/>
                <a:cs typeface="Helvetica" pitchFamily="34" charset="0"/>
              </a:rPr>
              <a:t>Nf</a:t>
            </a:r>
            <a:r>
              <a:rPr lang="en-US" dirty="0" smtClean="0">
                <a:solidFill>
                  <a:srgbClr val="99FF99"/>
                </a:solidFill>
                <a:latin typeface="Helvetica" pitchFamily="34" charset="0"/>
                <a:cs typeface="Helvetica" pitchFamily="34" charset="0"/>
              </a:rPr>
              <a:t> = {8}</a:t>
            </a:r>
          </a:p>
          <a:p>
            <a:pPr marL="914400" lvl="2" indent="-182880">
              <a:lnSpc>
                <a:spcPct val="80000"/>
              </a:lnSpc>
              <a:spcBef>
                <a:spcPts val="600"/>
              </a:spcBef>
            </a:pPr>
            <a:r>
              <a:rPr lang="en-US" dirty="0" smtClean="0">
                <a:solidFill>
                  <a:srgbClr val="99FF99"/>
                </a:solidFill>
                <a:latin typeface="Helvetica" pitchFamily="34" charset="0"/>
                <a:cs typeface="Helvetica" pitchFamily="34" charset="0"/>
              </a:rPr>
              <a:t>E  = {(1, 2), (3, 4), (2, 5), (4, 2), (4, 5), (4, 7), (2, 6), (5, 8), (6, 8), (7, 8)}</a:t>
            </a:r>
          </a:p>
          <a:p>
            <a:pPr marL="914400" lvl="2" indent="-182880">
              <a:lnSpc>
                <a:spcPct val="80000"/>
              </a:lnSpc>
              <a:spcBef>
                <a:spcPts val="600"/>
              </a:spcBef>
            </a:pPr>
            <a:r>
              <a:rPr lang="en-US" dirty="0" smtClean="0">
                <a:solidFill>
                  <a:srgbClr val="99FF99"/>
                </a:solidFill>
                <a:latin typeface="Helvetica" pitchFamily="34" charset="0"/>
                <a:cs typeface="Helvetica" pitchFamily="34" charset="0"/>
              </a:rPr>
              <a:t>Draw the graph using the style in the book.</a:t>
            </a:r>
          </a:p>
          <a:p>
            <a:pPr marL="914400" lvl="2" indent="-182880">
              <a:lnSpc>
                <a:spcPct val="80000"/>
              </a:lnSpc>
              <a:spcBef>
                <a:spcPts val="600"/>
              </a:spcBef>
            </a:pPr>
            <a:r>
              <a:rPr lang="en-US" dirty="0" smtClean="0">
                <a:solidFill>
                  <a:srgbClr val="99FF99"/>
                </a:solidFill>
                <a:latin typeface="Helvetica" pitchFamily="34" charset="0"/>
                <a:cs typeface="Helvetica" pitchFamily="34" charset="0"/>
              </a:rPr>
              <a:t>Is [4, 2, 5] a test path?</a:t>
            </a:r>
            <a:r>
              <a:rPr lang="en-US" dirty="0" smtClean="0">
                <a:solidFill>
                  <a:srgbClr val="99FF99"/>
                </a:solidFill>
              </a:rPr>
              <a:t> </a:t>
            </a:r>
            <a:r>
              <a:rPr lang="en-US" dirty="0" smtClean="0"/>
              <a:t>”</a:t>
            </a:r>
            <a:endParaRPr lang="en-US" dirty="0" smtClean="0">
              <a:latin typeface="Helvetica" pitchFamily="34" charset="0"/>
              <a:cs typeface="Helvetica" pitchFamily="34" charset="0"/>
            </a:endParaRPr>
          </a:p>
          <a:p>
            <a:r>
              <a:rPr lang="en-US" dirty="0" smtClean="0"/>
              <a:t>Almost </a:t>
            </a:r>
            <a:r>
              <a:rPr lang="en-US" dirty="0" smtClean="0">
                <a:solidFill>
                  <a:schemeClr val="tx2"/>
                </a:solidFill>
              </a:rPr>
              <a:t>weekly homework</a:t>
            </a:r>
            <a:r>
              <a:rPr lang="en-US" dirty="0" smtClean="0"/>
              <a:t> assignments</a:t>
            </a:r>
          </a:p>
          <a:p>
            <a:pPr lvl="1"/>
            <a:r>
              <a:rPr lang="en-US" dirty="0" smtClean="0"/>
              <a:t>Some </a:t>
            </a:r>
            <a:r>
              <a:rPr lang="en-US" dirty="0" smtClean="0">
                <a:solidFill>
                  <a:schemeClr val="tx2"/>
                </a:solidFill>
              </a:rPr>
              <a:t>conceptual</a:t>
            </a:r>
            <a:r>
              <a:rPr lang="en-US" dirty="0" smtClean="0"/>
              <a:t>; writing in nature</a:t>
            </a:r>
          </a:p>
          <a:p>
            <a:pPr lvl="1"/>
            <a:r>
              <a:rPr lang="en-US" dirty="0" smtClean="0"/>
              <a:t>Some </a:t>
            </a:r>
            <a:r>
              <a:rPr lang="en-US" dirty="0" smtClean="0">
                <a:solidFill>
                  <a:schemeClr val="tx2"/>
                </a:solidFill>
              </a:rPr>
              <a:t>test design and generation</a:t>
            </a:r>
            <a:r>
              <a:rPr lang="en-US" dirty="0" smtClean="0"/>
              <a:t> on small lab software</a:t>
            </a:r>
          </a:p>
          <a:p>
            <a:pPr lvl="1"/>
            <a:r>
              <a:rPr lang="en-US" dirty="0" smtClean="0"/>
              <a:t>Some requiring </a:t>
            </a:r>
            <a:r>
              <a:rPr lang="en-US" dirty="0" smtClean="0">
                <a:solidFill>
                  <a:schemeClr val="tx2"/>
                </a:solidFill>
              </a:rPr>
              <a:t>automation</a:t>
            </a:r>
            <a:r>
              <a:rPr lang="en-US" dirty="0" smtClean="0"/>
              <a:t> and testing … often with </a:t>
            </a:r>
            <a:r>
              <a:rPr lang="en-US" dirty="0" smtClean="0">
                <a:solidFill>
                  <a:schemeClr val="tx2"/>
                </a:solidFill>
              </a:rPr>
              <a:t>subtle faults</a:t>
            </a:r>
          </a:p>
          <a:p>
            <a:pPr lvl="1"/>
            <a:r>
              <a:rPr lang="en-US" dirty="0" smtClean="0"/>
              <a:t>Some using </a:t>
            </a:r>
            <a:r>
              <a:rPr lang="en-US" dirty="0" smtClean="0">
                <a:solidFill>
                  <a:schemeClr val="tx2"/>
                </a:solidFill>
              </a:rPr>
              <a:t>tools</a:t>
            </a:r>
          </a:p>
          <a:p>
            <a:pPr lvl="1"/>
            <a:r>
              <a:rPr lang="en-US" dirty="0" smtClean="0"/>
              <a:t>Example: “</a:t>
            </a:r>
            <a:r>
              <a:rPr lang="en-US" dirty="0" smtClean="0">
                <a:solidFill>
                  <a:srgbClr val="99FF99"/>
                </a:solidFill>
                <a:latin typeface="Helvetica" pitchFamily="34" charset="0"/>
                <a:cs typeface="Helvetica" pitchFamily="34" charset="0"/>
              </a:rPr>
              <a:t>Develop </a:t>
            </a:r>
            <a:r>
              <a:rPr lang="en-US" dirty="0" err="1" smtClean="0">
                <a:solidFill>
                  <a:srgbClr val="99FF99"/>
                </a:solidFill>
                <a:latin typeface="Helvetica" pitchFamily="34" charset="0"/>
                <a:cs typeface="Helvetica" pitchFamily="34" charset="0"/>
              </a:rPr>
              <a:t>JUnit</a:t>
            </a:r>
            <a:r>
              <a:rPr lang="en-US" dirty="0" smtClean="0">
                <a:solidFill>
                  <a:srgbClr val="99FF99"/>
                </a:solidFill>
                <a:latin typeface="Helvetica" pitchFamily="34" charset="0"/>
                <a:cs typeface="Helvetica" pitchFamily="34" charset="0"/>
              </a:rPr>
              <a:t> tests for the Fraction class to satisfy edge coverage on the control flow graph.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u="sn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E8A8A-8C88-46EB-A4F9-387E7AC29813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170420" y="6560820"/>
            <a:ext cx="101346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Practice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Consistency in </a:t>
            </a:r>
            <a:r>
              <a:rPr lang="en-US" dirty="0" err="1" smtClean="0"/>
              <a:t>Homeworks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" y="920112"/>
            <a:ext cx="8966200" cy="757632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I often have them test software with different criteria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u="sn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E8A8A-8C88-46EB-A4F9-387E7AC29813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8966" y="1639957"/>
            <a:ext cx="4283764" cy="4801314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Homework 4</a:t>
            </a:r>
          </a:p>
          <a:p>
            <a:r>
              <a:rPr lang="en-US" sz="1800" b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Perform developer (unit) testing on the </a:t>
            </a:r>
            <a:r>
              <a:rPr lang="en-US" sz="1800" b="0" dirty="0" smtClean="0">
                <a:solidFill>
                  <a:schemeClr val="tx2"/>
                </a:solidFill>
                <a:latin typeface="Helvetica" pitchFamily="34" charset="0"/>
                <a:cs typeface="Helvetica" pitchFamily="34" charset="0"/>
              </a:rPr>
              <a:t>vending machine</a:t>
            </a:r>
            <a:r>
              <a:rPr lang="en-US" sz="1800" b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. Develop </a:t>
            </a:r>
            <a:r>
              <a:rPr lang="en-US" sz="1800" b="0" dirty="0" smtClean="0">
                <a:solidFill>
                  <a:schemeClr val="tx2"/>
                </a:solidFill>
                <a:latin typeface="Helvetica" pitchFamily="34" charset="0"/>
                <a:cs typeface="Helvetica" pitchFamily="34" charset="0"/>
              </a:rPr>
              <a:t>prime path </a:t>
            </a:r>
            <a:r>
              <a:rPr lang="en-US" sz="1800" b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tests for all methods, encode them in </a:t>
            </a:r>
            <a:r>
              <a:rPr lang="en-US" sz="1800" b="0" dirty="0" err="1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JUnit</a:t>
            </a:r>
            <a:r>
              <a:rPr lang="en-US" sz="1800" b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, and run them.</a:t>
            </a:r>
          </a:p>
          <a:p>
            <a:r>
              <a:rPr lang="en-US" sz="1800" b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Submit the following :</a:t>
            </a:r>
          </a:p>
          <a:p>
            <a:pPr marL="182880" indent="-182880">
              <a:buFont typeface="Arial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All control flow graphs</a:t>
            </a:r>
          </a:p>
          <a:p>
            <a:pPr marL="182880" indent="-182880">
              <a:buFont typeface="Arial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Prime paths using the node numbers in your graphs (for traceability)</a:t>
            </a:r>
          </a:p>
          <a:p>
            <a:pPr marL="182880" indent="-182880">
              <a:buFont typeface="Arial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All tests, annotated with the prime paths that each test tours</a:t>
            </a:r>
          </a:p>
          <a:p>
            <a:pPr marL="182880" indent="-182880">
              <a:buFont typeface="Arial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Printouts of your </a:t>
            </a:r>
            <a:r>
              <a:rPr lang="en-US" sz="1800" b="0" dirty="0" err="1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JUnit</a:t>
            </a:r>
            <a:r>
              <a:rPr lang="en-US" sz="1800" b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 test classes, documenting its test and prime path</a:t>
            </a:r>
          </a:p>
          <a:p>
            <a:pPr marL="182880" indent="-182880">
              <a:buFont typeface="Arial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Each </a:t>
            </a:r>
            <a:r>
              <a:rPr lang="en-US" sz="1800" b="0" dirty="0" err="1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JUnit</a:t>
            </a:r>
            <a:r>
              <a:rPr lang="en-US" sz="1800" b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 test should document which test it implements and which prime path it tours</a:t>
            </a:r>
          </a:p>
          <a:p>
            <a:pPr marL="182880" indent="-182880">
              <a:buFont typeface="Arial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Printouts of test execution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34340" y="1583636"/>
            <a:ext cx="4283764" cy="3693319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0" dirty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Homework 5</a:t>
            </a:r>
            <a:endParaRPr lang="en-US" sz="1800" b="0" dirty="0" smtClean="0">
              <a:solidFill>
                <a:schemeClr val="tx1"/>
              </a:solidFill>
              <a:latin typeface="Helvetica" pitchFamily="34" charset="0"/>
              <a:cs typeface="Helvetica" pitchFamily="34" charset="0"/>
            </a:endParaRPr>
          </a:p>
          <a:p>
            <a:r>
              <a:rPr lang="en-US" sz="1800" b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Perform  </a:t>
            </a:r>
            <a:r>
              <a:rPr lang="en-US" sz="1800" b="0" dirty="0" smtClean="0">
                <a:solidFill>
                  <a:schemeClr val="tx2"/>
                </a:solidFill>
                <a:latin typeface="Helvetica" pitchFamily="34" charset="0"/>
                <a:cs typeface="Helvetica" pitchFamily="34" charset="0"/>
              </a:rPr>
              <a:t>CACC logic testing </a:t>
            </a:r>
            <a:r>
              <a:rPr lang="en-US" sz="1800" b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on the </a:t>
            </a:r>
            <a:r>
              <a:rPr lang="en-US" sz="1800" b="0" dirty="0" smtClean="0">
                <a:solidFill>
                  <a:schemeClr val="tx2"/>
                </a:solidFill>
                <a:latin typeface="Helvetica" pitchFamily="34" charset="0"/>
                <a:cs typeface="Helvetica" pitchFamily="34" charset="0"/>
              </a:rPr>
              <a:t>vending machine</a:t>
            </a:r>
            <a:r>
              <a:rPr lang="en-US" sz="1800" b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. Develop test requirements, truth assignments, test values, encode them in </a:t>
            </a:r>
            <a:r>
              <a:rPr lang="en-US" sz="1800" b="0" dirty="0" err="1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JUnit</a:t>
            </a:r>
            <a:r>
              <a:rPr lang="en-US" sz="1800" b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, and run them.</a:t>
            </a:r>
          </a:p>
          <a:p>
            <a:endParaRPr lang="en-US" sz="1800" b="0" dirty="0" smtClean="0">
              <a:solidFill>
                <a:schemeClr val="tx1"/>
              </a:solidFill>
              <a:latin typeface="Helvetica" pitchFamily="34" charset="0"/>
              <a:cs typeface="Helvetica" pitchFamily="34" charset="0"/>
            </a:endParaRPr>
          </a:p>
          <a:p>
            <a:r>
              <a:rPr lang="en-US" sz="1800" b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How do you think these tests compare with your prime path tests from homework 4?</a:t>
            </a:r>
          </a:p>
          <a:p>
            <a:r>
              <a:rPr lang="en-US" sz="1800" b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Comment on the expense of creating and running the tests, and on the effectiveness of the tests.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70420" y="6560820"/>
            <a:ext cx="101346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Practice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" y="862445"/>
            <a:ext cx="7209824" cy="5743143"/>
          </a:xfrm>
        </p:spPr>
        <p:txBody>
          <a:bodyPr/>
          <a:lstStyle/>
          <a:p>
            <a:r>
              <a:rPr lang="en-US" dirty="0">
                <a:hlinkClick r:id="rId2"/>
              </a:rPr>
              <a:t>http://www.cs.gmu.edu/~offutt/softwaretest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High quality </a:t>
            </a:r>
            <a:r>
              <a:rPr lang="en-US" dirty="0" smtClean="0">
                <a:solidFill>
                  <a:schemeClr val="tx2"/>
                </a:solidFill>
              </a:rPr>
              <a:t>PPT</a:t>
            </a:r>
            <a:r>
              <a:rPr lang="en-US" dirty="0" smtClean="0"/>
              <a:t> slides</a:t>
            </a:r>
          </a:p>
          <a:p>
            <a:r>
              <a:rPr lang="en-US" dirty="0" smtClean="0"/>
              <a:t>Student and instructor </a:t>
            </a:r>
            <a:r>
              <a:rPr lang="en-US" dirty="0" smtClean="0">
                <a:solidFill>
                  <a:schemeClr val="tx2"/>
                </a:solidFill>
              </a:rPr>
              <a:t>solution manuals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Errata</a:t>
            </a:r>
            <a:r>
              <a:rPr lang="en-US" dirty="0" smtClean="0"/>
              <a:t> list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Web applications</a:t>
            </a:r>
            <a:r>
              <a:rPr lang="en-US" dirty="0" smtClean="0"/>
              <a:t> that translate structures (graphs and logic expressions) to test requirements and test paths</a:t>
            </a:r>
          </a:p>
          <a:p>
            <a:r>
              <a:rPr lang="en-US" dirty="0" smtClean="0"/>
              <a:t>Sample </a:t>
            </a:r>
            <a:r>
              <a:rPr lang="en-US" dirty="0" smtClean="0">
                <a:solidFill>
                  <a:schemeClr val="tx2"/>
                </a:solidFill>
              </a:rPr>
              <a:t>chapter</a:t>
            </a:r>
            <a:r>
              <a:rPr lang="en-US" dirty="0" smtClean="0"/>
              <a:t>, table of contents, syllabi, programs from text, etc.</a:t>
            </a:r>
          </a:p>
          <a:p>
            <a:r>
              <a:rPr lang="en-US" dirty="0" smtClean="0"/>
              <a:t>Coming soon : </a:t>
            </a:r>
            <a:r>
              <a:rPr lang="en-US" dirty="0" smtClean="0">
                <a:solidFill>
                  <a:schemeClr val="tx2"/>
                </a:solidFill>
              </a:rPr>
              <a:t>Online discussion</a:t>
            </a:r>
            <a:r>
              <a:rPr lang="en-US" dirty="0" smtClean="0"/>
              <a:t> forum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u="sn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E8A8A-8C88-46EB-A4F9-387E7AC29813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pic>
        <p:nvPicPr>
          <p:cNvPr id="7" name="Picture 6" descr="bookcover-websi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69952" y="1510879"/>
            <a:ext cx="2286000" cy="3581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170420" y="6560820"/>
            <a:ext cx="101346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Practice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u="sn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E8A8A-8C88-46EB-A4F9-387E7AC29813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1294" y="1680328"/>
            <a:ext cx="8829368" cy="535531"/>
          </a:xfrm>
          <a:prstGeom prst="rect">
            <a:avLst/>
          </a:prstGeom>
          <a:solidFill>
            <a:srgbClr val="0000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buSzPct val="75000"/>
              <a:buFont typeface="Monotype Sorts" charset="2"/>
              <a:buNone/>
              <a:defRPr/>
            </a:pPr>
            <a:r>
              <a:rPr lang="en-US" sz="3200" dirty="0" smtClean="0"/>
              <a:t>It has never been more necessary to teach testing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51294" y="2687025"/>
            <a:ext cx="8829368" cy="978729"/>
          </a:xfrm>
          <a:prstGeom prst="rect">
            <a:avLst/>
          </a:prstGeom>
          <a:solidFill>
            <a:srgbClr val="0000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buSzPct val="75000"/>
              <a:buFont typeface="Monotype Sorts" charset="2"/>
              <a:buNone/>
              <a:defRPr/>
            </a:pPr>
            <a:r>
              <a:rPr lang="en-US" sz="3200" dirty="0" smtClean="0"/>
              <a:t>We have never had more resources for teaching testing!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51294" y="4136920"/>
            <a:ext cx="8829368" cy="535531"/>
          </a:xfrm>
          <a:prstGeom prst="rect">
            <a:avLst/>
          </a:prstGeom>
          <a:solidFill>
            <a:srgbClr val="0000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buSzPct val="75000"/>
              <a:buFont typeface="Monotype Sorts" charset="2"/>
              <a:buNone/>
              <a:defRPr/>
            </a:pPr>
            <a:r>
              <a:rPr lang="en-US" sz="3200" dirty="0" smtClean="0"/>
              <a:t>Testing should be taught at multiple levels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51294" y="5143618"/>
            <a:ext cx="8829368" cy="535531"/>
          </a:xfrm>
          <a:prstGeom prst="rect">
            <a:avLst/>
          </a:prstGeom>
          <a:solidFill>
            <a:srgbClr val="0000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buSzPct val="75000"/>
              <a:buFont typeface="Monotype Sorts" charset="2"/>
              <a:buNone/>
              <a:defRPr/>
            </a:pPr>
            <a:r>
              <a:rPr lang="en-US" sz="3200" dirty="0" smtClean="0"/>
              <a:t>Multiple topics in testing should be taught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  <p:bldP spid="8" grpId="0" animBg="1" autoUpdateAnimBg="0"/>
      <p:bldP spid="9" grpId="0" animBg="1" autoUpdateAnimBg="0"/>
      <p:bldP spid="10" grpId="0" animBg="1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F1FA58-CEDF-44A8-8127-F035743BE5B6}" type="slidenum">
              <a:rPr lang="zh-CN" altLang="en-US" smtClean="0">
                <a:ea typeface="宋体"/>
                <a:cs typeface="宋体"/>
              </a:rPr>
              <a:pPr/>
              <a:t>46</a:t>
            </a:fld>
            <a:endParaRPr lang="en-US" altLang="zh-CN" smtClean="0">
              <a:ea typeface="宋体"/>
              <a:cs typeface="宋体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/>
                <a:cs typeface="宋体"/>
              </a:rPr>
              <a:t>Contact</a:t>
            </a: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1692169" y="4091151"/>
            <a:ext cx="5749159" cy="2062103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latin typeface="Comic Sans MS" pitchFamily="66" charset="0"/>
                <a:ea typeface="宋体" charset="-122"/>
              </a:rPr>
              <a:t>Jeff Offutt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zh-CN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latin typeface="Comic Sans MS" pitchFamily="66" charset="0"/>
                <a:ea typeface="宋体" charset="-122"/>
              </a:rPr>
              <a:t>offutt@gmu.edu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zh-CN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latin typeface="Comic Sans MS" pitchFamily="66" charset="0"/>
                <a:ea typeface="宋体" charset="-122"/>
              </a:rPr>
              <a:t>http://cs.gmu.edu/~offutt/</a:t>
            </a:r>
          </a:p>
        </p:txBody>
      </p:sp>
      <p:sp>
        <p:nvSpPr>
          <p:cNvPr id="51206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ea typeface="宋体"/>
                <a:cs typeface="宋体"/>
              </a:rPr>
              <a:t>Test Courses   -&gt;   Motivating Students   -&gt;   Testers Do?   -&gt;   Intro   -&gt;   Teaching Criteria   -&gt;   Graphs   -&gt;   Practice</a:t>
            </a:r>
            <a:endParaRPr lang="en-US" altLang="zh-CN" smtClean="0">
              <a:ea typeface="宋体"/>
              <a:cs typeface="宋体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47484" y="1680328"/>
            <a:ext cx="8829368" cy="1975926"/>
          </a:xfrm>
          <a:prstGeom prst="rect">
            <a:avLst/>
          </a:prstGeom>
          <a:solidFill>
            <a:srgbClr val="0000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buSzPct val="75000"/>
              <a:buFont typeface="Monotype Sorts" charset="2"/>
              <a:buNone/>
              <a:defRPr/>
            </a:pP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We are in the middle of a </a:t>
            </a:r>
            <a:r>
              <a:rPr lang="en-US" sz="28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revolution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 in how software is tested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  <a:buSzPct val="75000"/>
              <a:buFont typeface="Monotype Sorts" charset="2"/>
              <a:buNone/>
              <a:defRPr/>
            </a:pP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  <a:p>
            <a:pPr algn="ctr">
              <a:lnSpc>
                <a:spcPct val="90000"/>
              </a:lnSpc>
              <a:spcBef>
                <a:spcPct val="30000"/>
              </a:spcBef>
              <a:buSzPct val="75000"/>
              <a:buFont typeface="Monotype Sorts" charset="2"/>
              <a:buNone/>
              <a:defRPr/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Research is 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pitchFamily="34" charset="0"/>
              </a:rPr>
              <a:t>finally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 meeting practice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 animBg="1"/>
      <p:bldP spid="7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Class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tx2"/>
                </a:solidFill>
              </a:rPr>
              <a:t>Lower division</a:t>
            </a:r>
            <a:r>
              <a:rPr lang="en-US" sz="2400" dirty="0" smtClean="0"/>
              <a:t> CS / SWE undergraduate course</a:t>
            </a:r>
          </a:p>
          <a:p>
            <a:pPr marL="914400" lvl="1" indent="-514350"/>
            <a:r>
              <a:rPr lang="en-US" dirty="0" smtClean="0"/>
              <a:t>Rudimentary programming skills</a:t>
            </a:r>
          </a:p>
          <a:p>
            <a:pPr marL="914400" lvl="1" indent="-514350"/>
            <a:r>
              <a:rPr lang="en-US" dirty="0" smtClean="0"/>
              <a:t>Emphasize unit / developer testing</a:t>
            </a:r>
          </a:p>
          <a:p>
            <a:pPr marL="914400" lvl="1" indent="-514350"/>
            <a:r>
              <a:rPr lang="en-US" dirty="0" err="1" smtClean="0"/>
              <a:t>JUnit</a:t>
            </a:r>
            <a:r>
              <a:rPr lang="en-US" dirty="0" smtClean="0"/>
              <a:t> is an essential tool</a:t>
            </a:r>
          </a:p>
          <a:p>
            <a:pPr marL="914400" lvl="1" indent="-514350"/>
            <a:r>
              <a:rPr lang="en-US" dirty="0" smtClean="0"/>
              <a:t>Little theory, basic test criteria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tx2"/>
                </a:solidFill>
              </a:rPr>
              <a:t>Upper division</a:t>
            </a:r>
            <a:r>
              <a:rPr lang="en-US" sz="2400" dirty="0" smtClean="0"/>
              <a:t> CS / SWE undergraduate course</a:t>
            </a:r>
          </a:p>
          <a:p>
            <a:pPr marL="914400" lvl="1" indent="-514350"/>
            <a:r>
              <a:rPr lang="en-US" dirty="0" smtClean="0"/>
              <a:t>Stronger programmers, more math background</a:t>
            </a:r>
          </a:p>
          <a:p>
            <a:pPr marL="914400" lvl="1" indent="-514350"/>
            <a:r>
              <a:rPr lang="en-US" dirty="0" smtClean="0"/>
              <a:t>Modest theory, some test criteria</a:t>
            </a:r>
          </a:p>
          <a:p>
            <a:pPr marL="914400" lvl="1" indent="-514350"/>
            <a:r>
              <a:rPr lang="en-US" dirty="0" smtClean="0"/>
              <a:t>Emphasize test automation and system testing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tx2"/>
                </a:solidFill>
              </a:rPr>
              <a:t>MS</a:t>
            </a:r>
            <a:r>
              <a:rPr lang="en-US" sz="2400" dirty="0" smtClean="0"/>
              <a:t> CS / SWE course</a:t>
            </a:r>
          </a:p>
          <a:p>
            <a:pPr marL="914400" lvl="1" indent="-514350"/>
            <a:r>
              <a:rPr lang="en-US" dirty="0" smtClean="0"/>
              <a:t>Use the theory to support practical testing</a:t>
            </a:r>
          </a:p>
          <a:p>
            <a:pPr marL="914400" lvl="1" indent="-514350"/>
            <a:r>
              <a:rPr lang="en-US" dirty="0" smtClean="0"/>
              <a:t>Both unit / developer and system testing</a:t>
            </a:r>
          </a:p>
          <a:p>
            <a:pPr marL="914400" lvl="1" indent="-514350"/>
            <a:r>
              <a:rPr lang="en-US" dirty="0" smtClean="0"/>
              <a:t>Emphasize automation, tools, all useful criteria</a:t>
            </a:r>
            <a:endParaRPr lang="en-US" sz="1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tx2"/>
                </a:solidFill>
              </a:rPr>
              <a:t>PhD</a:t>
            </a:r>
            <a:r>
              <a:rPr lang="en-US" sz="2400" dirty="0" smtClean="0"/>
              <a:t> CS / SWE course</a:t>
            </a:r>
          </a:p>
          <a:p>
            <a:pPr marL="914400" lvl="1" indent="-514350"/>
            <a:r>
              <a:rPr lang="en-US" dirty="0" smtClean="0"/>
              <a:t>Research seminar … emphasize theory and potential future advances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u="sn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E8A8A-8C88-46EB-A4F9-387E7AC2981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" y="6572250"/>
            <a:ext cx="126873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Test Courses</a:t>
            </a:r>
            <a:r>
              <a:rPr lang="en-US" sz="1100" b="0" dirty="0" smtClean="0">
                <a:latin typeface="Comic Sans MS" pitchFamily="66" charset="0"/>
              </a:rPr>
              <a:t>  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Test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" y="862446"/>
            <a:ext cx="8966200" cy="54891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Test Design – Criteria-based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u="sn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E8A8A-8C88-46EB-A4F9-387E7AC2981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21690" y="1343863"/>
            <a:ext cx="7251700" cy="954088"/>
          </a:xfrm>
          <a:prstGeom prst="rect">
            <a:avLst/>
          </a:prstGeom>
          <a:solidFill>
            <a:srgbClr val="0000CC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Design test values to satisfy coverage criteria or other engineering goal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88900" y="5553572"/>
            <a:ext cx="8966200" cy="54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 typeface="+mj-lt"/>
              <a:buAutoNum type="arabicPeriod" startAt="5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 Evaluation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88900" y="4595897"/>
            <a:ext cx="8966200" cy="54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 typeface="+mj-lt"/>
              <a:buAutoNum type="arabicPeriod" startAt="4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 Execution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88900" y="3638222"/>
            <a:ext cx="8966200" cy="54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 typeface="+mj-lt"/>
              <a:buAutoNum type="arabicPeriod" startAt="3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 Automation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88900" y="2250334"/>
            <a:ext cx="8966200" cy="54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 typeface="+mj-lt"/>
              <a:buAutoNum type="arabicPeriod" startAt="2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 Design – Human-based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721690" y="2731751"/>
            <a:ext cx="7683500" cy="954088"/>
          </a:xfrm>
          <a:prstGeom prst="rect">
            <a:avLst/>
          </a:prstGeom>
          <a:solidFill>
            <a:srgbClr val="0000CC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Design test values based on domain knowledge of the program and human knowledge of testing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721690" y="4119639"/>
            <a:ext cx="7251700" cy="523875"/>
          </a:xfrm>
          <a:prstGeom prst="rect">
            <a:avLst/>
          </a:prstGeom>
          <a:solidFill>
            <a:srgbClr val="0000CC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Embed test values into executable scripts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721690" y="5077314"/>
            <a:ext cx="7626350" cy="523875"/>
          </a:xfrm>
          <a:prstGeom prst="rect">
            <a:avLst/>
          </a:prstGeom>
          <a:solidFill>
            <a:srgbClr val="0000CC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Run tests on the software and record the results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21690" y="6034985"/>
            <a:ext cx="7899400" cy="523875"/>
          </a:xfrm>
          <a:prstGeom prst="rect">
            <a:avLst/>
          </a:prstGeom>
          <a:solidFill>
            <a:srgbClr val="0000CC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Evaluate results of testing, report to developers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1440" y="6572250"/>
            <a:ext cx="126873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Test Courses</a:t>
            </a:r>
            <a:r>
              <a:rPr lang="en-US" sz="1100" b="0" dirty="0" smtClean="0">
                <a:latin typeface="Comic Sans MS" pitchFamily="66" charset="0"/>
              </a:rPr>
              <a:t>  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of Students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u="s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E8A8A-8C88-46EB-A4F9-387E7AC2981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4638076" y="1110926"/>
            <a:ext cx="4373770" cy="2011497"/>
            <a:chOff x="4346658" y="1014848"/>
            <a:chExt cx="4373770" cy="2011497"/>
          </a:xfrm>
        </p:grpSpPr>
        <p:sp>
          <p:nvSpPr>
            <p:cNvPr id="8" name="Content Placeholder 2"/>
            <p:cNvSpPr txBox="1">
              <a:spLocks/>
            </p:cNvSpPr>
            <p:nvPr/>
          </p:nvSpPr>
          <p:spPr bwMode="auto">
            <a:xfrm>
              <a:off x="4346658" y="1014848"/>
              <a:ext cx="4373770" cy="489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2075" tIns="46038" rIns="92075" bIns="46038" numCol="1" anchor="t" anchorCtr="0" compatLnSpc="1">
              <a:prstTxWarp prst="textNoShape">
                <a:avLst/>
              </a:prstTxWarp>
            </a:bodyPr>
            <a:lstStyle/>
            <a:p>
              <a:pPr marL="285750" marR="0" lvl="0" indent="-285750" algn="ctr" defTabSz="914400" rtl="0" eaLnBrk="0" fontAlgn="base" latinLnBrk="0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Tx/>
                <a:buSzPct val="100000"/>
                <a:buFont typeface="Arial" pitchFamily="34" charset="0"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Background Knowledge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79740" y="1702906"/>
              <a:ext cx="2507610" cy="1323439"/>
            </a:xfrm>
            <a:prstGeom prst="rect">
              <a:avLst/>
            </a:prstGeom>
            <a:solidFill>
              <a:schemeClr val="bg1">
                <a:lumMod val="60000"/>
                <a:lumOff val="40000"/>
              </a:schemeClr>
            </a:solidFill>
            <a:ln w="28575">
              <a:solidFill>
                <a:schemeClr val="accent2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Math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Programming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Software engineering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Domain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385115" y="3801119"/>
            <a:ext cx="4373770" cy="2627050"/>
            <a:chOff x="2034154" y="3910448"/>
            <a:chExt cx="4373770" cy="2627050"/>
          </a:xfrm>
        </p:grpSpPr>
        <p:sp>
          <p:nvSpPr>
            <p:cNvPr id="10" name="Content Placeholder 2"/>
            <p:cNvSpPr txBox="1">
              <a:spLocks/>
            </p:cNvSpPr>
            <p:nvPr/>
          </p:nvSpPr>
          <p:spPr bwMode="auto">
            <a:xfrm>
              <a:off x="2034154" y="3910448"/>
              <a:ext cx="4373770" cy="489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2075" tIns="46038" rIns="92075" bIns="46038" numCol="1" anchor="t" anchorCtr="0" compatLnSpc="1">
              <a:prstTxWarp prst="textNoShape">
                <a:avLst/>
              </a:prstTxWarp>
            </a:bodyPr>
            <a:lstStyle/>
            <a:p>
              <a:pPr marL="285750" marR="0" lvl="0" indent="-285750" algn="ctr" defTabSz="914400" rtl="0" eaLnBrk="0" fontAlgn="base" latinLnBrk="0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Tx/>
                <a:buSzPct val="100000"/>
                <a:buFont typeface="Arial" pitchFamily="34" charset="0"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Activity to Teach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444751" y="4598506"/>
              <a:ext cx="3552576" cy="1938992"/>
            </a:xfrm>
            <a:prstGeom prst="rect">
              <a:avLst/>
            </a:prstGeom>
            <a:solidFill>
              <a:schemeClr val="bg1">
                <a:lumMod val="60000"/>
                <a:lumOff val="40000"/>
              </a:schemeClr>
            </a:solidFill>
            <a:ln w="28575">
              <a:solidFill>
                <a:schemeClr val="accent2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Management (</a:t>
              </a:r>
              <a:r>
                <a:rPr lang="en-US" i="1" dirty="0" smtClean="0">
                  <a:solidFill>
                    <a:schemeClr val="tx1"/>
                  </a:solidFill>
                </a:rPr>
                <a:t>TM</a:t>
              </a:r>
              <a:r>
                <a:rPr lang="en-US" dirty="0" smtClean="0">
                  <a:solidFill>
                    <a:schemeClr val="tx1"/>
                  </a:solidFill>
                </a:rPr>
                <a:t>)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Design – Criteria-based (</a:t>
              </a:r>
              <a:r>
                <a:rPr lang="en-US" i="1" dirty="0" smtClean="0">
                  <a:solidFill>
                    <a:schemeClr val="tx1"/>
                  </a:solidFill>
                </a:rPr>
                <a:t>TDC</a:t>
              </a:r>
              <a:r>
                <a:rPr lang="en-US" dirty="0" smtClean="0">
                  <a:solidFill>
                    <a:schemeClr val="tx1"/>
                  </a:solidFill>
                </a:rPr>
                <a:t>)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Design – Human-based (</a:t>
              </a:r>
              <a:r>
                <a:rPr lang="en-US" i="1" dirty="0" smtClean="0">
                  <a:solidFill>
                    <a:schemeClr val="tx1"/>
                  </a:solidFill>
                </a:rPr>
                <a:t>TDH</a:t>
              </a:r>
              <a:r>
                <a:rPr lang="en-US" dirty="0" smtClean="0">
                  <a:solidFill>
                    <a:schemeClr val="tx1"/>
                  </a:solidFill>
                </a:rPr>
                <a:t>)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Automation (</a:t>
              </a:r>
              <a:r>
                <a:rPr lang="en-US" i="1" dirty="0" smtClean="0">
                  <a:solidFill>
                    <a:schemeClr val="tx1"/>
                  </a:solidFill>
                </a:rPr>
                <a:t>TA</a:t>
              </a:r>
              <a:r>
                <a:rPr lang="en-US" dirty="0" smtClean="0">
                  <a:solidFill>
                    <a:schemeClr val="tx1"/>
                  </a:solidFill>
                </a:rPr>
                <a:t>)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Execution (</a:t>
              </a:r>
              <a:r>
                <a:rPr lang="en-US" i="1" dirty="0" smtClean="0">
                  <a:solidFill>
                    <a:schemeClr val="tx1"/>
                  </a:solidFill>
                </a:rPr>
                <a:t>TX</a:t>
              </a:r>
              <a:r>
                <a:rPr lang="en-US" dirty="0" smtClean="0">
                  <a:solidFill>
                    <a:schemeClr val="tx1"/>
                  </a:solidFill>
                </a:rPr>
                <a:t>)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Evaluation (</a:t>
              </a:r>
              <a:r>
                <a:rPr lang="en-US" i="1" dirty="0" smtClean="0">
                  <a:solidFill>
                    <a:schemeClr val="tx1"/>
                  </a:solidFill>
                </a:rPr>
                <a:t>TV</a:t>
              </a:r>
              <a:r>
                <a:rPr lang="en-US" dirty="0" smtClean="0">
                  <a:solidFill>
                    <a:schemeClr val="tx1"/>
                  </a:solidFill>
                </a:rPr>
                <a:t>)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32153" y="1110926"/>
            <a:ext cx="4373770" cy="2349088"/>
            <a:chOff x="208667" y="981719"/>
            <a:chExt cx="4373770" cy="2349088"/>
          </a:xfrm>
        </p:grpSpPr>
        <p:sp>
          <p:nvSpPr>
            <p:cNvPr id="7" name="TextBox 6"/>
            <p:cNvSpPr txBox="1"/>
            <p:nvPr/>
          </p:nvSpPr>
          <p:spPr>
            <a:xfrm>
              <a:off x="1522460" y="1699591"/>
              <a:ext cx="1746184" cy="1631216"/>
            </a:xfrm>
            <a:prstGeom prst="rect">
              <a:avLst/>
            </a:prstGeom>
            <a:solidFill>
              <a:schemeClr val="bg1">
                <a:lumMod val="60000"/>
                <a:lumOff val="40000"/>
              </a:schemeClr>
            </a:solidFill>
            <a:ln w="28575">
              <a:solidFill>
                <a:schemeClr val="accent2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CS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SWE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MIS</a:t>
              </a:r>
            </a:p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Engr</a:t>
              </a:r>
              <a:r>
                <a:rPr lang="en-US" dirty="0" smtClean="0">
                  <a:solidFill>
                    <a:schemeClr val="tx1"/>
                  </a:solidFill>
                </a:rPr>
                <a:t> / Science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Non-technical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Content Placeholder 2"/>
            <p:cNvSpPr txBox="1">
              <a:spLocks/>
            </p:cNvSpPr>
            <p:nvPr/>
          </p:nvSpPr>
          <p:spPr bwMode="auto">
            <a:xfrm>
              <a:off x="208667" y="981719"/>
              <a:ext cx="4373770" cy="489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2075" tIns="46038" rIns="92075" bIns="46038" numCol="1" anchor="t" anchorCtr="0" compatLnSpc="1">
              <a:prstTxWarp prst="textNoShape">
                <a:avLst/>
              </a:prstTxWarp>
            </a:bodyPr>
            <a:lstStyle/>
            <a:p>
              <a:pPr marL="285750" marR="0" lvl="0" indent="-285750" algn="ctr" defTabSz="914400" rtl="0" eaLnBrk="0" fontAlgn="base" latinLnBrk="0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Tx/>
                <a:buSzPct val="100000"/>
                <a:buFont typeface="Arial" pitchFamily="34" charset="0"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Educational Background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91440" y="6572250"/>
            <a:ext cx="126873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Test Courses</a:t>
            </a:r>
            <a:r>
              <a:rPr lang="en-US" sz="1100" b="0" dirty="0" smtClean="0">
                <a:latin typeface="Comic Sans MS" pitchFamily="66" charset="0"/>
              </a:rPr>
              <a:t>  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95"/>
          <p:cNvSpPr/>
          <p:nvPr/>
        </p:nvSpPr>
        <p:spPr bwMode="auto">
          <a:xfrm>
            <a:off x="228600" y="1209368"/>
            <a:ext cx="8704252" cy="5329084"/>
          </a:xfrm>
          <a:prstGeom prst="rect">
            <a:avLst/>
          </a:prstGeom>
          <a:solidFill>
            <a:srgbClr val="0000CC"/>
          </a:solidFill>
          <a:ln w="190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FAFD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Knowledge Needed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E8E54-11B3-46D3-8DA9-56519484B6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67521" y="1146745"/>
            <a:ext cx="1228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Domain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228307" y="1146745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Math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527605" y="1146745"/>
            <a:ext cx="2024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Programming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58189" y="1729951"/>
            <a:ext cx="1911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smtClean="0"/>
              <a:t>Management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926642" y="2399392"/>
            <a:ext cx="12426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smtClean="0"/>
              <a:t>Design /</a:t>
            </a:r>
          </a:p>
          <a:p>
            <a:pPr algn="r"/>
            <a:r>
              <a:rPr lang="en-US" sz="2400" dirty="0" smtClean="0"/>
              <a:t>Criteria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932990" y="3229763"/>
            <a:ext cx="12363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smtClean="0"/>
              <a:t>Design /</a:t>
            </a:r>
          </a:p>
          <a:p>
            <a:pPr algn="r"/>
            <a:r>
              <a:rPr lang="en-US" sz="2400" dirty="0" smtClean="0"/>
              <a:t>Human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10475" y="4286899"/>
            <a:ext cx="1758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smtClean="0"/>
              <a:t>Automation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68558" y="5139215"/>
            <a:ext cx="1500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smtClean="0"/>
              <a:t>Execution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48333" y="5981697"/>
            <a:ext cx="1620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smtClean="0"/>
              <a:t>Evaluation</a:t>
            </a:r>
            <a:endParaRPr lang="en-US" sz="24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7944174" y="2746056"/>
            <a:ext cx="674914" cy="402771"/>
            <a:chOff x="4449411" y="3928122"/>
            <a:chExt cx="674914" cy="402771"/>
          </a:xfrm>
          <a:solidFill>
            <a:srgbClr val="003300"/>
          </a:solidFill>
        </p:grpSpPr>
        <p:sp>
          <p:nvSpPr>
            <p:cNvPr id="23" name="Rectangle 22"/>
            <p:cNvSpPr/>
            <p:nvPr/>
          </p:nvSpPr>
          <p:spPr bwMode="auto">
            <a:xfrm>
              <a:off x="4449411" y="3928122"/>
              <a:ext cx="674914" cy="402771"/>
            </a:xfrm>
            <a:prstGeom prst="rect">
              <a:avLst/>
            </a:prstGeom>
            <a:grpFill/>
            <a:ln w="381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FAFD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451680" y="3929452"/>
              <a:ext cx="670376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Low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940031" y="1792684"/>
            <a:ext cx="683200" cy="527883"/>
            <a:chOff x="5335628" y="3805614"/>
            <a:chExt cx="683200" cy="527883"/>
          </a:xfrm>
        </p:grpSpPr>
        <p:sp>
          <p:nvSpPr>
            <p:cNvPr id="24" name="Rectangle 23"/>
            <p:cNvSpPr/>
            <p:nvPr/>
          </p:nvSpPr>
          <p:spPr bwMode="auto">
            <a:xfrm>
              <a:off x="5335628" y="3805614"/>
              <a:ext cx="674914" cy="527883"/>
            </a:xfrm>
            <a:prstGeom prst="rect">
              <a:avLst/>
            </a:prstGeom>
            <a:solidFill>
              <a:srgbClr val="008000"/>
            </a:solidFill>
            <a:ln w="381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FAFD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35628" y="3932056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Med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302045" y="1920457"/>
            <a:ext cx="755335" cy="400110"/>
            <a:chOff x="3472543" y="3668486"/>
            <a:chExt cx="755335" cy="400110"/>
          </a:xfrm>
        </p:grpSpPr>
        <p:sp>
          <p:nvSpPr>
            <p:cNvPr id="16" name="TextBox 15"/>
            <p:cNvSpPr txBox="1"/>
            <p:nvPr/>
          </p:nvSpPr>
          <p:spPr>
            <a:xfrm>
              <a:off x="3472543" y="3668486"/>
              <a:ext cx="7553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None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3512753" y="4038597"/>
              <a:ext cx="674915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33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29" name="Group 28"/>
          <p:cNvGrpSpPr/>
          <p:nvPr/>
        </p:nvGrpSpPr>
        <p:grpSpPr>
          <a:xfrm>
            <a:off x="4162010" y="1920457"/>
            <a:ext cx="755335" cy="400110"/>
            <a:chOff x="3472543" y="3668486"/>
            <a:chExt cx="755335" cy="400110"/>
          </a:xfrm>
        </p:grpSpPr>
        <p:sp>
          <p:nvSpPr>
            <p:cNvPr id="30" name="TextBox 29"/>
            <p:cNvSpPr txBox="1"/>
            <p:nvPr/>
          </p:nvSpPr>
          <p:spPr>
            <a:xfrm>
              <a:off x="3472543" y="3668486"/>
              <a:ext cx="7553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None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 bwMode="auto">
            <a:xfrm>
              <a:off x="3512753" y="4038597"/>
              <a:ext cx="674915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33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32" name="Group 31"/>
          <p:cNvGrpSpPr/>
          <p:nvPr/>
        </p:nvGrpSpPr>
        <p:grpSpPr>
          <a:xfrm>
            <a:off x="4177238" y="2474340"/>
            <a:ext cx="724878" cy="674487"/>
            <a:chOff x="6237514" y="3664178"/>
            <a:chExt cx="724878" cy="674487"/>
          </a:xfrm>
        </p:grpSpPr>
        <p:sp>
          <p:nvSpPr>
            <p:cNvPr id="33" name="Rectangle 32"/>
            <p:cNvSpPr/>
            <p:nvPr/>
          </p:nvSpPr>
          <p:spPr bwMode="auto">
            <a:xfrm>
              <a:off x="6262496" y="3664178"/>
              <a:ext cx="674914" cy="674487"/>
            </a:xfrm>
            <a:prstGeom prst="rect">
              <a:avLst/>
            </a:prstGeom>
            <a:solidFill>
              <a:srgbClr val="33CC33"/>
            </a:solidFill>
            <a:ln w="381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FAFD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237514" y="3937224"/>
              <a:ext cx="7248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High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317273" y="2474340"/>
            <a:ext cx="724878" cy="674487"/>
            <a:chOff x="6237514" y="3664178"/>
            <a:chExt cx="724878" cy="674487"/>
          </a:xfrm>
        </p:grpSpPr>
        <p:sp>
          <p:nvSpPr>
            <p:cNvPr id="36" name="Rectangle 35"/>
            <p:cNvSpPr/>
            <p:nvPr/>
          </p:nvSpPr>
          <p:spPr bwMode="auto">
            <a:xfrm>
              <a:off x="6262496" y="3664178"/>
              <a:ext cx="674914" cy="674487"/>
            </a:xfrm>
            <a:prstGeom prst="rect">
              <a:avLst/>
            </a:prstGeom>
            <a:solidFill>
              <a:srgbClr val="33CC33"/>
            </a:solidFill>
            <a:ln w="381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FAFD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237514" y="3937224"/>
              <a:ext cx="7248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High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342255" y="3571364"/>
            <a:ext cx="674914" cy="402771"/>
            <a:chOff x="4449411" y="3928122"/>
            <a:chExt cx="674914" cy="402771"/>
          </a:xfrm>
          <a:solidFill>
            <a:srgbClr val="003300"/>
          </a:solidFill>
        </p:grpSpPr>
        <p:sp>
          <p:nvSpPr>
            <p:cNvPr id="42" name="Rectangle 41"/>
            <p:cNvSpPr/>
            <p:nvPr/>
          </p:nvSpPr>
          <p:spPr bwMode="auto">
            <a:xfrm>
              <a:off x="4449411" y="3928122"/>
              <a:ext cx="674914" cy="402771"/>
            </a:xfrm>
            <a:prstGeom prst="rect">
              <a:avLst/>
            </a:prstGeom>
            <a:grpFill/>
            <a:ln w="381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FAFD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451680" y="3929452"/>
              <a:ext cx="670376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Low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202220" y="3571364"/>
            <a:ext cx="674914" cy="402771"/>
            <a:chOff x="4449411" y="3928122"/>
            <a:chExt cx="674914" cy="402771"/>
          </a:xfrm>
          <a:solidFill>
            <a:srgbClr val="003300"/>
          </a:solidFill>
        </p:grpSpPr>
        <p:sp>
          <p:nvSpPr>
            <p:cNvPr id="45" name="Rectangle 44"/>
            <p:cNvSpPr/>
            <p:nvPr/>
          </p:nvSpPr>
          <p:spPr bwMode="auto">
            <a:xfrm>
              <a:off x="4449411" y="3928122"/>
              <a:ext cx="674914" cy="402771"/>
            </a:xfrm>
            <a:prstGeom prst="rect">
              <a:avLst/>
            </a:prstGeom>
            <a:grpFill/>
            <a:ln w="381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FAFD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451680" y="3929452"/>
              <a:ext cx="670376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Low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7919192" y="3299648"/>
            <a:ext cx="724878" cy="674487"/>
            <a:chOff x="6237514" y="3664178"/>
            <a:chExt cx="724878" cy="674487"/>
          </a:xfrm>
        </p:grpSpPr>
        <p:sp>
          <p:nvSpPr>
            <p:cNvPr id="51" name="Rectangle 50"/>
            <p:cNvSpPr/>
            <p:nvPr/>
          </p:nvSpPr>
          <p:spPr bwMode="auto">
            <a:xfrm>
              <a:off x="6262496" y="3664178"/>
              <a:ext cx="674914" cy="674487"/>
            </a:xfrm>
            <a:prstGeom prst="rect">
              <a:avLst/>
            </a:prstGeom>
            <a:solidFill>
              <a:srgbClr val="33CC33"/>
            </a:solidFill>
            <a:ln w="381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FAFD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237514" y="3937224"/>
              <a:ext cx="7248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High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7940031" y="4256942"/>
            <a:ext cx="683200" cy="527883"/>
            <a:chOff x="5335628" y="3805614"/>
            <a:chExt cx="683200" cy="527883"/>
          </a:xfrm>
        </p:grpSpPr>
        <p:sp>
          <p:nvSpPr>
            <p:cNvPr id="63" name="Rectangle 62"/>
            <p:cNvSpPr/>
            <p:nvPr/>
          </p:nvSpPr>
          <p:spPr bwMode="auto">
            <a:xfrm>
              <a:off x="5335628" y="3805614"/>
              <a:ext cx="674914" cy="527883"/>
            </a:xfrm>
            <a:prstGeom prst="rect">
              <a:avLst/>
            </a:prstGeom>
            <a:solidFill>
              <a:srgbClr val="008000"/>
            </a:solidFill>
            <a:ln w="381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FAFD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335628" y="3932056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Med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302045" y="5171573"/>
            <a:ext cx="755335" cy="400110"/>
            <a:chOff x="3472543" y="3668486"/>
            <a:chExt cx="755335" cy="400110"/>
          </a:xfrm>
        </p:grpSpPr>
        <p:sp>
          <p:nvSpPr>
            <p:cNvPr id="66" name="TextBox 65"/>
            <p:cNvSpPr txBox="1"/>
            <p:nvPr/>
          </p:nvSpPr>
          <p:spPr>
            <a:xfrm>
              <a:off x="3472543" y="3668486"/>
              <a:ext cx="7553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None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 bwMode="auto">
            <a:xfrm>
              <a:off x="3512753" y="4038597"/>
              <a:ext cx="674915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33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68" name="Group 67"/>
          <p:cNvGrpSpPr/>
          <p:nvPr/>
        </p:nvGrpSpPr>
        <p:grpSpPr>
          <a:xfrm>
            <a:off x="4162010" y="5171573"/>
            <a:ext cx="755335" cy="400110"/>
            <a:chOff x="3472543" y="3668486"/>
            <a:chExt cx="755335" cy="400110"/>
          </a:xfrm>
        </p:grpSpPr>
        <p:sp>
          <p:nvSpPr>
            <p:cNvPr id="69" name="TextBox 68"/>
            <p:cNvSpPr txBox="1"/>
            <p:nvPr/>
          </p:nvSpPr>
          <p:spPr>
            <a:xfrm>
              <a:off x="3472543" y="3668486"/>
              <a:ext cx="7553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None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 bwMode="auto">
            <a:xfrm>
              <a:off x="3512753" y="4038597"/>
              <a:ext cx="674915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33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77" name="Group 76"/>
          <p:cNvGrpSpPr/>
          <p:nvPr/>
        </p:nvGrpSpPr>
        <p:grpSpPr>
          <a:xfrm>
            <a:off x="7944174" y="5168912"/>
            <a:ext cx="674914" cy="402771"/>
            <a:chOff x="4449411" y="3928122"/>
            <a:chExt cx="674914" cy="402771"/>
          </a:xfrm>
          <a:solidFill>
            <a:srgbClr val="003300"/>
          </a:solidFill>
        </p:grpSpPr>
        <p:sp>
          <p:nvSpPr>
            <p:cNvPr id="78" name="Rectangle 77"/>
            <p:cNvSpPr/>
            <p:nvPr/>
          </p:nvSpPr>
          <p:spPr bwMode="auto">
            <a:xfrm>
              <a:off x="4449411" y="3928122"/>
              <a:ext cx="674914" cy="402771"/>
            </a:xfrm>
            <a:prstGeom prst="rect">
              <a:avLst/>
            </a:prstGeom>
            <a:grpFill/>
            <a:ln w="381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FAFD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451680" y="3929452"/>
              <a:ext cx="670376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Low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302045" y="6047211"/>
            <a:ext cx="755335" cy="400110"/>
            <a:chOff x="3472543" y="3668486"/>
            <a:chExt cx="755335" cy="400110"/>
          </a:xfrm>
        </p:grpSpPr>
        <p:sp>
          <p:nvSpPr>
            <p:cNvPr id="84" name="TextBox 83"/>
            <p:cNvSpPr txBox="1"/>
            <p:nvPr/>
          </p:nvSpPr>
          <p:spPr>
            <a:xfrm>
              <a:off x="3472543" y="3668486"/>
              <a:ext cx="7553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None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85" name="Straight Connector 84"/>
            <p:cNvCxnSpPr/>
            <p:nvPr/>
          </p:nvCxnSpPr>
          <p:spPr bwMode="auto">
            <a:xfrm>
              <a:off x="3512753" y="4038597"/>
              <a:ext cx="674915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33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86" name="Group 85"/>
          <p:cNvGrpSpPr/>
          <p:nvPr/>
        </p:nvGrpSpPr>
        <p:grpSpPr>
          <a:xfrm>
            <a:off x="4162010" y="6047211"/>
            <a:ext cx="755335" cy="400110"/>
            <a:chOff x="3472543" y="3668486"/>
            <a:chExt cx="755335" cy="400110"/>
          </a:xfrm>
        </p:grpSpPr>
        <p:sp>
          <p:nvSpPr>
            <p:cNvPr id="87" name="TextBox 86"/>
            <p:cNvSpPr txBox="1"/>
            <p:nvPr/>
          </p:nvSpPr>
          <p:spPr>
            <a:xfrm>
              <a:off x="3472543" y="3668486"/>
              <a:ext cx="7553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None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88" name="Straight Connector 87"/>
            <p:cNvCxnSpPr/>
            <p:nvPr/>
          </p:nvCxnSpPr>
          <p:spPr bwMode="auto">
            <a:xfrm>
              <a:off x="3512753" y="4038597"/>
              <a:ext cx="674915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33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89" name="Group 88"/>
          <p:cNvGrpSpPr/>
          <p:nvPr/>
        </p:nvGrpSpPr>
        <p:grpSpPr>
          <a:xfrm>
            <a:off x="7919192" y="5772834"/>
            <a:ext cx="724878" cy="674487"/>
            <a:chOff x="6237514" y="3664178"/>
            <a:chExt cx="724878" cy="674487"/>
          </a:xfrm>
        </p:grpSpPr>
        <p:sp>
          <p:nvSpPr>
            <p:cNvPr id="90" name="Rectangle 89"/>
            <p:cNvSpPr/>
            <p:nvPr/>
          </p:nvSpPr>
          <p:spPr bwMode="auto">
            <a:xfrm>
              <a:off x="6262496" y="3664178"/>
              <a:ext cx="674914" cy="674487"/>
            </a:xfrm>
            <a:prstGeom prst="rect">
              <a:avLst/>
            </a:prstGeom>
            <a:solidFill>
              <a:srgbClr val="33CC33"/>
            </a:solidFill>
            <a:ln w="381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FAFD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237514" y="3937224"/>
              <a:ext cx="7248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High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98" name="Straight Connector 97"/>
          <p:cNvCxnSpPr/>
          <p:nvPr/>
        </p:nvCxnSpPr>
        <p:spPr bwMode="auto">
          <a:xfrm>
            <a:off x="226771" y="1582994"/>
            <a:ext cx="870608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 rot="5400000">
            <a:off x="-536359" y="3868994"/>
            <a:ext cx="5338916" cy="98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2" name="Straight Connector 101"/>
          <p:cNvCxnSpPr/>
          <p:nvPr/>
        </p:nvCxnSpPr>
        <p:spPr bwMode="auto">
          <a:xfrm>
            <a:off x="226771" y="2405951"/>
            <a:ext cx="870608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>
            <a:off x="226771" y="3228908"/>
            <a:ext cx="870608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4" name="Straight Connector 103"/>
          <p:cNvCxnSpPr/>
          <p:nvPr/>
        </p:nvCxnSpPr>
        <p:spPr bwMode="auto">
          <a:xfrm>
            <a:off x="226771" y="4051865"/>
            <a:ext cx="870608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>
            <a:off x="226771" y="4874822"/>
            <a:ext cx="870608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>
            <a:off x="234086" y="5697777"/>
            <a:ext cx="869876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 rot="5400000">
            <a:off x="656175" y="3868994"/>
            <a:ext cx="5338916" cy="98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 rot="5400000">
            <a:off x="3066414" y="3868994"/>
            <a:ext cx="5338916" cy="98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 rot="5400000">
            <a:off x="4805762" y="3868994"/>
            <a:ext cx="5338916" cy="98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10" name="Group 109"/>
          <p:cNvGrpSpPr/>
          <p:nvPr/>
        </p:nvGrpSpPr>
        <p:grpSpPr>
          <a:xfrm>
            <a:off x="2302045" y="4384715"/>
            <a:ext cx="755335" cy="400110"/>
            <a:chOff x="3472543" y="3668486"/>
            <a:chExt cx="755335" cy="400110"/>
          </a:xfrm>
        </p:grpSpPr>
        <p:sp>
          <p:nvSpPr>
            <p:cNvPr id="111" name="TextBox 110"/>
            <p:cNvSpPr txBox="1"/>
            <p:nvPr/>
          </p:nvSpPr>
          <p:spPr>
            <a:xfrm>
              <a:off x="3472543" y="3668486"/>
              <a:ext cx="7553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None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12" name="Straight Connector 111"/>
            <p:cNvCxnSpPr/>
            <p:nvPr/>
          </p:nvCxnSpPr>
          <p:spPr bwMode="auto">
            <a:xfrm>
              <a:off x="3512753" y="4038597"/>
              <a:ext cx="674915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33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13" name="Group 112"/>
          <p:cNvGrpSpPr/>
          <p:nvPr/>
        </p:nvGrpSpPr>
        <p:grpSpPr>
          <a:xfrm>
            <a:off x="4198077" y="4256942"/>
            <a:ext cx="683200" cy="527883"/>
            <a:chOff x="5335628" y="3805614"/>
            <a:chExt cx="683200" cy="527883"/>
          </a:xfrm>
        </p:grpSpPr>
        <p:sp>
          <p:nvSpPr>
            <p:cNvPr id="114" name="Rectangle 113"/>
            <p:cNvSpPr/>
            <p:nvPr/>
          </p:nvSpPr>
          <p:spPr bwMode="auto">
            <a:xfrm>
              <a:off x="5335628" y="3805614"/>
              <a:ext cx="674914" cy="527883"/>
            </a:xfrm>
            <a:prstGeom prst="rect">
              <a:avLst/>
            </a:prstGeom>
            <a:solidFill>
              <a:srgbClr val="008000"/>
            </a:solidFill>
            <a:ln w="381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FAFD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5335628" y="3932056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Med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5948237" y="1146745"/>
            <a:ext cx="1322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Soft Eng</a:t>
            </a:r>
            <a:endParaRPr lang="en-US" sz="2400" dirty="0"/>
          </a:p>
        </p:txBody>
      </p:sp>
      <p:grpSp>
        <p:nvGrpSpPr>
          <p:cNvPr id="126" name="Group 125"/>
          <p:cNvGrpSpPr/>
          <p:nvPr/>
        </p:nvGrpSpPr>
        <p:grpSpPr>
          <a:xfrm>
            <a:off x="6247197" y="2474340"/>
            <a:ext cx="724878" cy="674487"/>
            <a:chOff x="6237514" y="3664178"/>
            <a:chExt cx="724878" cy="674487"/>
          </a:xfrm>
        </p:grpSpPr>
        <p:sp>
          <p:nvSpPr>
            <p:cNvPr id="127" name="Rectangle 126"/>
            <p:cNvSpPr/>
            <p:nvPr/>
          </p:nvSpPr>
          <p:spPr bwMode="auto">
            <a:xfrm>
              <a:off x="6262496" y="3664178"/>
              <a:ext cx="674914" cy="674487"/>
            </a:xfrm>
            <a:prstGeom prst="rect">
              <a:avLst/>
            </a:prstGeom>
            <a:solidFill>
              <a:srgbClr val="33CC33"/>
            </a:solidFill>
            <a:ln w="381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FAFD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237514" y="3937224"/>
              <a:ext cx="7248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High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6247197" y="1646080"/>
            <a:ext cx="724878" cy="674487"/>
            <a:chOff x="6237514" y="3664178"/>
            <a:chExt cx="724878" cy="674487"/>
          </a:xfrm>
        </p:grpSpPr>
        <p:sp>
          <p:nvSpPr>
            <p:cNvPr id="130" name="Rectangle 129"/>
            <p:cNvSpPr/>
            <p:nvPr/>
          </p:nvSpPr>
          <p:spPr bwMode="auto">
            <a:xfrm>
              <a:off x="6262496" y="3664178"/>
              <a:ext cx="674914" cy="674487"/>
            </a:xfrm>
            <a:prstGeom prst="rect">
              <a:avLst/>
            </a:prstGeom>
            <a:solidFill>
              <a:srgbClr val="33CC33"/>
            </a:solidFill>
            <a:ln w="381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FAFD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6237514" y="3937224"/>
              <a:ext cx="7248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High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6272179" y="3571364"/>
            <a:ext cx="674914" cy="402771"/>
            <a:chOff x="4449411" y="3928122"/>
            <a:chExt cx="674914" cy="402771"/>
          </a:xfrm>
          <a:solidFill>
            <a:srgbClr val="003300"/>
          </a:solidFill>
        </p:grpSpPr>
        <p:sp>
          <p:nvSpPr>
            <p:cNvPr id="133" name="Rectangle 132"/>
            <p:cNvSpPr/>
            <p:nvPr/>
          </p:nvSpPr>
          <p:spPr bwMode="auto">
            <a:xfrm>
              <a:off x="4449411" y="3928122"/>
              <a:ext cx="674914" cy="402771"/>
            </a:xfrm>
            <a:prstGeom prst="rect">
              <a:avLst/>
            </a:prstGeom>
            <a:grpFill/>
            <a:ln w="381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FAFD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4451680" y="3929452"/>
              <a:ext cx="670376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Low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6231969" y="6047211"/>
            <a:ext cx="755335" cy="400110"/>
            <a:chOff x="3472543" y="3668486"/>
            <a:chExt cx="755335" cy="400110"/>
          </a:xfrm>
        </p:grpSpPr>
        <p:sp>
          <p:nvSpPr>
            <p:cNvPr id="136" name="TextBox 135"/>
            <p:cNvSpPr txBox="1"/>
            <p:nvPr/>
          </p:nvSpPr>
          <p:spPr>
            <a:xfrm>
              <a:off x="3472543" y="3668486"/>
              <a:ext cx="7553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None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37" name="Straight Connector 136"/>
            <p:cNvCxnSpPr/>
            <p:nvPr/>
          </p:nvCxnSpPr>
          <p:spPr bwMode="auto">
            <a:xfrm>
              <a:off x="3512753" y="4038597"/>
              <a:ext cx="674915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33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38" name="Group 137"/>
          <p:cNvGrpSpPr/>
          <p:nvPr/>
        </p:nvGrpSpPr>
        <p:grpSpPr>
          <a:xfrm>
            <a:off x="6231969" y="5171573"/>
            <a:ext cx="755335" cy="400110"/>
            <a:chOff x="3472543" y="3668486"/>
            <a:chExt cx="755335" cy="400110"/>
          </a:xfrm>
        </p:grpSpPr>
        <p:sp>
          <p:nvSpPr>
            <p:cNvPr id="139" name="TextBox 138"/>
            <p:cNvSpPr txBox="1"/>
            <p:nvPr/>
          </p:nvSpPr>
          <p:spPr>
            <a:xfrm>
              <a:off x="3472543" y="3668486"/>
              <a:ext cx="7553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None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40" name="Straight Connector 139"/>
            <p:cNvCxnSpPr/>
            <p:nvPr/>
          </p:nvCxnSpPr>
          <p:spPr bwMode="auto">
            <a:xfrm>
              <a:off x="3512753" y="4038597"/>
              <a:ext cx="674915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33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41" name="Group 140"/>
          <p:cNvGrpSpPr/>
          <p:nvPr/>
        </p:nvGrpSpPr>
        <p:grpSpPr>
          <a:xfrm>
            <a:off x="6231969" y="4384715"/>
            <a:ext cx="755335" cy="400110"/>
            <a:chOff x="3472543" y="3668486"/>
            <a:chExt cx="755335" cy="400110"/>
          </a:xfrm>
        </p:grpSpPr>
        <p:sp>
          <p:nvSpPr>
            <p:cNvPr id="142" name="TextBox 141"/>
            <p:cNvSpPr txBox="1"/>
            <p:nvPr/>
          </p:nvSpPr>
          <p:spPr>
            <a:xfrm>
              <a:off x="3472543" y="3668486"/>
              <a:ext cx="7553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None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43" name="Straight Connector 142"/>
            <p:cNvCxnSpPr/>
            <p:nvPr/>
          </p:nvCxnSpPr>
          <p:spPr bwMode="auto">
            <a:xfrm>
              <a:off x="3512753" y="4038597"/>
              <a:ext cx="674915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33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45" name="AutoShape 29"/>
          <p:cNvSpPr>
            <a:spLocks noChangeArrowheads="1"/>
          </p:cNvSpPr>
          <p:nvPr/>
        </p:nvSpPr>
        <p:spPr bwMode="auto">
          <a:xfrm>
            <a:off x="422910" y="2448270"/>
            <a:ext cx="8622693" cy="1547260"/>
          </a:xfrm>
          <a:prstGeom prst="roundRect">
            <a:avLst>
              <a:gd name="adj" fmla="val 16667"/>
            </a:avLst>
          </a:prstGeom>
          <a:solidFill>
            <a:srgbClr val="FFFF00">
              <a:alpha val="34000"/>
            </a:srgbClr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91440" y="6572250"/>
            <a:ext cx="126873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Test Courses</a:t>
            </a:r>
            <a:r>
              <a:rPr lang="en-US" sz="1100" b="0" dirty="0" smtClean="0">
                <a:latin typeface="Comic Sans MS" pitchFamily="66" charset="0"/>
              </a:rPr>
              <a:t>  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for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861" y="1590261"/>
            <a:ext cx="8627723" cy="501532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What </a:t>
            </a:r>
            <a:r>
              <a:rPr lang="en-US" sz="3600" dirty="0" smtClean="0">
                <a:solidFill>
                  <a:schemeClr val="tx2"/>
                </a:solidFill>
              </a:rPr>
              <a:t>level course</a:t>
            </a:r>
            <a:r>
              <a:rPr lang="en-US" sz="3600" dirty="0" smtClean="0"/>
              <a:t> will you teach ?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What </a:t>
            </a:r>
            <a:r>
              <a:rPr lang="en-US" sz="3600" dirty="0" smtClean="0">
                <a:solidFill>
                  <a:schemeClr val="tx2"/>
                </a:solidFill>
              </a:rPr>
              <a:t>testing topics</a:t>
            </a:r>
            <a:r>
              <a:rPr lang="en-US" sz="3600" dirty="0" smtClean="0"/>
              <a:t> will you teach ?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What </a:t>
            </a:r>
            <a:r>
              <a:rPr lang="en-US" sz="3600" dirty="0" smtClean="0">
                <a:solidFill>
                  <a:schemeClr val="tx2"/>
                </a:solidFill>
              </a:rPr>
              <a:t>backgrounds</a:t>
            </a:r>
            <a:r>
              <a:rPr lang="en-US" sz="3600" dirty="0" smtClean="0"/>
              <a:t> do your students have ?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Test Courses   -&gt;   Motivating Students   -&gt;   Testers Do?   -&gt;   Intro   -&gt;   Teaching Criteria   -&gt;   Graphs   -&gt;   Practice</a:t>
            </a:r>
            <a:endParaRPr lang="en-US" u="s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E8A8A-8C88-46EB-A4F9-387E7AC2981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" y="6572250"/>
            <a:ext cx="1268730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Test Courses</a:t>
            </a:r>
            <a:r>
              <a:rPr lang="en-US" sz="1100" b="0" dirty="0" smtClean="0">
                <a:latin typeface="Comic Sans MS" pitchFamily="66" charset="0"/>
              </a:rPr>
              <a:t>  -&gt;</a:t>
            </a:r>
            <a:r>
              <a:rPr lang="en-US" sz="1100" dirty="0" smtClean="0">
                <a:latin typeface="Comic Sans MS" pitchFamily="66" charset="0"/>
              </a:rPr>
              <a:t> </a:t>
            </a:r>
            <a:endParaRPr lang="en-US" sz="11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intro">
  <a:themeElements>
    <a:clrScheme name="">
      <a:dk1>
        <a:srgbClr val="5F5F5F"/>
      </a:dk1>
      <a:lt1>
        <a:srgbClr val="FFFFFF"/>
      </a:lt1>
      <a:dk2>
        <a:srgbClr val="000099"/>
      </a:dk2>
      <a:lt2>
        <a:srgbClr val="FFFF00"/>
      </a:lt2>
      <a:accent1>
        <a:srgbClr val="FF9900"/>
      </a:accent1>
      <a:accent2>
        <a:srgbClr val="66CCFF"/>
      </a:accent2>
      <a:accent3>
        <a:srgbClr val="AAAACA"/>
      </a:accent3>
      <a:accent4>
        <a:srgbClr val="DADADA"/>
      </a:accent4>
      <a:accent5>
        <a:srgbClr val="FFCAAA"/>
      </a:accent5>
      <a:accent6>
        <a:srgbClr val="5CB9E7"/>
      </a:accent6>
      <a:hlink>
        <a:srgbClr val="FF0033"/>
      </a:hlink>
      <a:folHlink>
        <a:srgbClr val="969696"/>
      </a:folHlink>
    </a:clrScheme>
    <a:fontScheme name="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rgbClr val="FAFD00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rgbClr val="FAFD00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a:\intro.ppt</Template>
  <TotalTime>2675</TotalTime>
  <Pages>49</Pages>
  <Words>4170</Words>
  <Application>Microsoft Office PowerPoint</Application>
  <PresentationFormat>On-screen Show (4:3)</PresentationFormat>
  <Paragraphs>737</Paragraphs>
  <Slides>46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intro</vt:lpstr>
      <vt:lpstr>How To Teach Testing</vt:lpstr>
      <vt:lpstr>Who Am I</vt:lpstr>
      <vt:lpstr>My Testing Teaching</vt:lpstr>
      <vt:lpstr>OUTLINE</vt:lpstr>
      <vt:lpstr>Testing Class Levels</vt:lpstr>
      <vt:lpstr>Types of Test Activities</vt:lpstr>
      <vt:lpstr>Background of Students</vt:lpstr>
      <vt:lpstr>Background Knowledge Needed</vt:lpstr>
      <vt:lpstr>Questions for You</vt:lpstr>
      <vt:lpstr>OUTLINE</vt:lpstr>
      <vt:lpstr>Testing in the 21st Century</vt:lpstr>
      <vt:lpstr>Costly Software Failures</vt:lpstr>
      <vt:lpstr>Spectacular Software Failures</vt:lpstr>
      <vt:lpstr>Northeast Blackout of 2003</vt:lpstr>
      <vt:lpstr>Cost of Late Testing</vt:lpstr>
      <vt:lpstr>OUTLINE</vt:lpstr>
      <vt:lpstr>Testing Student Programs</vt:lpstr>
      <vt:lpstr>Software Testing in Real Life</vt:lpstr>
      <vt:lpstr>Google’s Motto</vt:lpstr>
      <vt:lpstr>OUTLINE</vt:lpstr>
      <vt:lpstr>Test Design in Context</vt:lpstr>
      <vt:lpstr>Model-Driven Test Design</vt:lpstr>
      <vt:lpstr>Model-Driven Test Design – Steps</vt:lpstr>
      <vt:lpstr>MDTD – Activities</vt:lpstr>
      <vt:lpstr>OUTLINE</vt:lpstr>
      <vt:lpstr>Teaching Criteria</vt:lpstr>
      <vt:lpstr>Test Coverage Criteria</vt:lpstr>
      <vt:lpstr>Criteria Based on Structures</vt:lpstr>
      <vt:lpstr>Criteria Coverage Overview</vt:lpstr>
      <vt:lpstr>Advantages of Criteria-Based Test Design</vt:lpstr>
      <vt:lpstr>OUTLINE</vt:lpstr>
      <vt:lpstr>Covering Graphs</vt:lpstr>
      <vt:lpstr>Definition of a Graph</vt:lpstr>
      <vt:lpstr>Three Example Graphs</vt:lpstr>
      <vt:lpstr>Paths in Graphs</vt:lpstr>
      <vt:lpstr>Test Paths, Visiting and Touring</vt:lpstr>
      <vt:lpstr>Testing and Covering Graphs</vt:lpstr>
      <vt:lpstr>Node and Edge Coverage</vt:lpstr>
      <vt:lpstr>Node and Edge Coverage</vt:lpstr>
      <vt:lpstr>OUTLINE</vt:lpstr>
      <vt:lpstr>Practice</vt:lpstr>
      <vt:lpstr>Assessment in My MS Course</vt:lpstr>
      <vt:lpstr>Consistency in Homeworks</vt:lpstr>
      <vt:lpstr>Book Resources</vt:lpstr>
      <vt:lpstr>Summary</vt:lpstr>
      <vt:lpstr>Contact</vt:lpstr>
    </vt:vector>
  </TitlesOfParts>
  <Company>George Mason Unviersity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MDTD</dc:title>
  <dc:subject/>
  <dc:creator>Jeff Offutt</dc:creator>
  <cp:keywords/>
  <dc:description/>
  <cp:lastModifiedBy>IT&amp;E</cp:lastModifiedBy>
  <cp:revision>359</cp:revision>
  <cp:lastPrinted>1996-04-04T10:27:56Z</cp:lastPrinted>
  <dcterms:created xsi:type="dcterms:W3CDTF">1996-06-15T03:21:08Z</dcterms:created>
  <dcterms:modified xsi:type="dcterms:W3CDTF">2011-05-22T21:48:03Z</dcterms:modified>
</cp:coreProperties>
</file>